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6" r:id="rId2"/>
    <p:sldMasterId id="2147483650" r:id="rId3"/>
    <p:sldMasterId id="2147483665" r:id="rId4"/>
    <p:sldMasterId id="2147488096" r:id="rId5"/>
    <p:sldMasterId id="2147488108" r:id="rId6"/>
    <p:sldMasterId id="2147488112" r:id="rId7"/>
    <p:sldMasterId id="2147488139" r:id="rId8"/>
  </p:sldMasterIdLst>
  <p:notesMasterIdLst>
    <p:notesMasterId r:id="rId95"/>
  </p:notesMasterIdLst>
  <p:handoutMasterIdLst>
    <p:handoutMasterId r:id="rId96"/>
  </p:handoutMasterIdLst>
  <p:sldIdLst>
    <p:sldId id="2267" r:id="rId9"/>
    <p:sldId id="1929" r:id="rId10"/>
    <p:sldId id="2114" r:id="rId11"/>
    <p:sldId id="1983" r:id="rId12"/>
    <p:sldId id="1932" r:id="rId13"/>
    <p:sldId id="1933" r:id="rId14"/>
    <p:sldId id="2257" r:id="rId15"/>
    <p:sldId id="1937" r:id="rId16"/>
    <p:sldId id="1938" r:id="rId17"/>
    <p:sldId id="2011" r:id="rId18"/>
    <p:sldId id="2252" r:id="rId19"/>
    <p:sldId id="2253" r:id="rId20"/>
    <p:sldId id="2254" r:id="rId21"/>
    <p:sldId id="2126" r:id="rId22"/>
    <p:sldId id="2200" r:id="rId23"/>
    <p:sldId id="2116" r:id="rId24"/>
    <p:sldId id="2115" r:id="rId25"/>
    <p:sldId id="2255" r:id="rId26"/>
    <p:sldId id="2199" r:id="rId27"/>
    <p:sldId id="2209" r:id="rId28"/>
    <p:sldId id="2191" r:id="rId29"/>
    <p:sldId id="2192" r:id="rId30"/>
    <p:sldId id="2193" r:id="rId31"/>
    <p:sldId id="2198" r:id="rId32"/>
    <p:sldId id="2331" r:id="rId33"/>
    <p:sldId id="2332" r:id="rId34"/>
    <p:sldId id="2058" r:id="rId35"/>
    <p:sldId id="2060" r:id="rId36"/>
    <p:sldId id="2109" r:id="rId37"/>
    <p:sldId id="2062" r:id="rId38"/>
    <p:sldId id="2133" r:id="rId39"/>
    <p:sldId id="2134" r:id="rId40"/>
    <p:sldId id="2135" r:id="rId41"/>
    <p:sldId id="2136" r:id="rId42"/>
    <p:sldId id="2183" r:id="rId43"/>
    <p:sldId id="2184" r:id="rId44"/>
    <p:sldId id="2139" r:id="rId45"/>
    <p:sldId id="2140" r:id="rId46"/>
    <p:sldId id="2141" r:id="rId47"/>
    <p:sldId id="2142" r:id="rId48"/>
    <p:sldId id="2321" r:id="rId49"/>
    <p:sldId id="2322" r:id="rId50"/>
    <p:sldId id="2323" r:id="rId51"/>
    <p:sldId id="2144" r:id="rId52"/>
    <p:sldId id="2180" r:id="rId53"/>
    <p:sldId id="2276" r:id="rId54"/>
    <p:sldId id="2145" r:id="rId55"/>
    <p:sldId id="2146" r:id="rId56"/>
    <p:sldId id="2147" r:id="rId57"/>
    <p:sldId id="2148" r:id="rId58"/>
    <p:sldId id="2262" r:id="rId59"/>
    <p:sldId id="2330" r:id="rId60"/>
    <p:sldId id="2293" r:id="rId61"/>
    <p:sldId id="2294" r:id="rId62"/>
    <p:sldId id="2295" r:id="rId63"/>
    <p:sldId id="2296" r:id="rId64"/>
    <p:sldId id="2297" r:id="rId65"/>
    <p:sldId id="2298" r:id="rId66"/>
    <p:sldId id="2299" r:id="rId67"/>
    <p:sldId id="2300" r:id="rId68"/>
    <p:sldId id="2301" r:id="rId69"/>
    <p:sldId id="2302" r:id="rId70"/>
    <p:sldId id="2303" r:id="rId71"/>
    <p:sldId id="2304" r:id="rId72"/>
    <p:sldId id="2305" r:id="rId73"/>
    <p:sldId id="2306" r:id="rId74"/>
    <p:sldId id="2307" r:id="rId75"/>
    <p:sldId id="2308" r:id="rId76"/>
    <p:sldId id="2309" r:id="rId77"/>
    <p:sldId id="2320" r:id="rId78"/>
    <p:sldId id="2310" r:id="rId79"/>
    <p:sldId id="2311" r:id="rId80"/>
    <p:sldId id="2314" r:id="rId81"/>
    <p:sldId id="2315" r:id="rId82"/>
    <p:sldId id="2312" r:id="rId83"/>
    <p:sldId id="2316" r:id="rId84"/>
    <p:sldId id="2317" r:id="rId85"/>
    <p:sldId id="2313" r:id="rId86"/>
    <p:sldId id="2318" r:id="rId87"/>
    <p:sldId id="2319" r:id="rId88"/>
    <p:sldId id="2324" r:id="rId89"/>
    <p:sldId id="2325" r:id="rId90"/>
    <p:sldId id="2326" r:id="rId91"/>
    <p:sldId id="2327" r:id="rId92"/>
    <p:sldId id="2328" r:id="rId93"/>
    <p:sldId id="2329" r:id="rId94"/>
  </p:sldIdLst>
  <p:sldSz cx="9906000" cy="6858000" type="A4"/>
  <p:notesSz cx="9926638" cy="679767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416">
          <p15:clr>
            <a:srgbClr val="A4A3A4"/>
          </p15:clr>
        </p15:guide>
        <p15:guide id="2" orient="horz" pos="1082">
          <p15:clr>
            <a:srgbClr val="A4A3A4"/>
          </p15:clr>
        </p15:guide>
        <p15:guide id="3" orient="horz" pos="890">
          <p15:clr>
            <a:srgbClr val="A4A3A4"/>
          </p15:clr>
        </p15:guide>
        <p15:guide id="4" orient="horz" pos="845">
          <p15:clr>
            <a:srgbClr val="A4A3A4"/>
          </p15:clr>
        </p15:guide>
        <p15:guide id="5" pos="6068">
          <p15:clr>
            <a:srgbClr val="A4A3A4"/>
          </p15:clr>
        </p15:guide>
        <p15:guide id="6" pos="4708">
          <p15:clr>
            <a:srgbClr val="A4A3A4"/>
          </p15:clr>
        </p15:guide>
        <p15:guide id="7" pos="363">
          <p15:clr>
            <a:srgbClr val="A4A3A4"/>
          </p15:clr>
        </p15:guide>
        <p15:guide id="8" pos="4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100"/>
    <a:srgbClr val="F68D00"/>
    <a:srgbClr val="FA9500"/>
    <a:srgbClr val="FF9900"/>
    <a:srgbClr val="FDD3CB"/>
    <a:srgbClr val="FF6600"/>
    <a:srgbClr val="FF99FF"/>
    <a:srgbClr val="FFFF99"/>
    <a:srgbClr val="FF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9" autoAdjust="0"/>
    <p:restoredTop sz="82438" autoAdjust="0"/>
  </p:normalViewPr>
  <p:slideViewPr>
    <p:cSldViewPr snapToGrid="0" snapToObjects="1">
      <p:cViewPr varScale="1">
        <p:scale>
          <a:sx n="77" d="100"/>
          <a:sy n="77" d="100"/>
        </p:scale>
        <p:origin x="-1517" y="-77"/>
      </p:cViewPr>
      <p:guideLst>
        <p:guide orient="horz" pos="416"/>
        <p:guide orient="horz" pos="1076"/>
        <p:guide orient="horz" pos="890"/>
        <p:guide orient="horz" pos="845"/>
        <p:guide pos="6068"/>
        <p:guide pos="4708"/>
        <p:guide pos="363"/>
        <p:guide pos="444"/>
      </p:guideLst>
    </p:cSldViewPr>
  </p:slideViewPr>
  <p:outlineViewPr>
    <p:cViewPr>
      <p:scale>
        <a:sx n="33" d="100"/>
        <a:sy n="33" d="100"/>
      </p:scale>
      <p:origin x="0" y="12480"/>
    </p:cViewPr>
  </p:outlin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notesMaster" Target="notesMasters/notesMaster1.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302126" cy="339725"/>
          </a:xfrm>
          <a:prstGeom prst="rect">
            <a:avLst/>
          </a:prstGeom>
        </p:spPr>
        <p:txBody>
          <a:bodyPr vert="horz" lIns="91416" tIns="45707" rIns="91416" bIns="45707"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5622926" y="1"/>
            <a:ext cx="4302126" cy="339725"/>
          </a:xfrm>
          <a:prstGeom prst="rect">
            <a:avLst/>
          </a:prstGeom>
        </p:spPr>
        <p:txBody>
          <a:bodyPr vert="horz" lIns="91416" tIns="45707" rIns="91416" bIns="45707" rtlCol="0"/>
          <a:lstStyle>
            <a:lvl1pPr algn="r" fontAlgn="auto">
              <a:spcBef>
                <a:spcPts val="0"/>
              </a:spcBef>
              <a:spcAft>
                <a:spcPts val="0"/>
              </a:spcAft>
              <a:defRPr sz="1200">
                <a:latin typeface="+mn-lt"/>
                <a:ea typeface="+mn-ea"/>
              </a:defRPr>
            </a:lvl1pPr>
          </a:lstStyle>
          <a:p>
            <a:pPr>
              <a:defRPr/>
            </a:pPr>
            <a:fld id="{F206B679-B8BB-44A4-8127-2C1FAC8305C0}" type="datetimeFigureOut">
              <a:rPr lang="ja-JP" altLang="en-US"/>
              <a:pPr>
                <a:defRPr/>
              </a:pPr>
              <a:t>2014/12/24</a:t>
            </a:fld>
            <a:endParaRPr lang="ja-JP" altLang="en-US"/>
          </a:p>
        </p:txBody>
      </p:sp>
      <p:sp>
        <p:nvSpPr>
          <p:cNvPr id="4" name="フッター プレースホルダ 3"/>
          <p:cNvSpPr>
            <a:spLocks noGrp="1"/>
          </p:cNvSpPr>
          <p:nvPr>
            <p:ph type="ftr" sz="quarter" idx="2"/>
          </p:nvPr>
        </p:nvSpPr>
        <p:spPr>
          <a:xfrm>
            <a:off x="1" y="6456364"/>
            <a:ext cx="4302126" cy="339725"/>
          </a:xfrm>
          <a:prstGeom prst="rect">
            <a:avLst/>
          </a:prstGeom>
        </p:spPr>
        <p:txBody>
          <a:bodyPr vert="horz" lIns="91416" tIns="45707" rIns="91416" bIns="45707"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5622926" y="6456364"/>
            <a:ext cx="4302126" cy="339725"/>
          </a:xfrm>
          <a:prstGeom prst="rect">
            <a:avLst/>
          </a:prstGeom>
        </p:spPr>
        <p:txBody>
          <a:bodyPr vert="horz" lIns="91416" tIns="45707" rIns="91416" bIns="45707" rtlCol="0" anchor="b"/>
          <a:lstStyle>
            <a:lvl1pPr algn="r" fontAlgn="auto">
              <a:spcBef>
                <a:spcPts val="0"/>
              </a:spcBef>
              <a:spcAft>
                <a:spcPts val="0"/>
              </a:spcAft>
              <a:defRPr sz="1200">
                <a:latin typeface="+mn-lt"/>
                <a:ea typeface="+mn-ea"/>
              </a:defRPr>
            </a:lvl1pPr>
          </a:lstStyle>
          <a:p>
            <a:pPr>
              <a:defRPr/>
            </a:pPr>
            <a:fld id="{4C381A64-CD11-436C-8747-8D442B31455D}" type="slidenum">
              <a:rPr lang="ja-JP" altLang="en-US"/>
              <a:pPr>
                <a:defRPr/>
              </a:pPr>
              <a:t>‹#›</a:t>
            </a:fld>
            <a:endParaRPr lang="ja-JP" altLang="en-US"/>
          </a:p>
        </p:txBody>
      </p:sp>
    </p:spTree>
    <p:extLst>
      <p:ext uri="{BB962C8B-B14F-4D97-AF65-F5344CB8AC3E}">
        <p14:creationId xmlns:p14="http://schemas.microsoft.com/office/powerpoint/2010/main" val="38179121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4302126" cy="339725"/>
          </a:xfrm>
          <a:prstGeom prst="rect">
            <a:avLst/>
          </a:prstGeom>
        </p:spPr>
        <p:txBody>
          <a:bodyPr vert="horz" lIns="91416" tIns="45707" rIns="91416" bIns="45707"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5622926" y="1"/>
            <a:ext cx="4302126" cy="339725"/>
          </a:xfrm>
          <a:prstGeom prst="rect">
            <a:avLst/>
          </a:prstGeom>
        </p:spPr>
        <p:txBody>
          <a:bodyPr vert="horz" lIns="91416" tIns="45707" rIns="91416" bIns="45707" rtlCol="0"/>
          <a:lstStyle>
            <a:lvl1pPr algn="r" fontAlgn="auto">
              <a:spcBef>
                <a:spcPts val="0"/>
              </a:spcBef>
              <a:spcAft>
                <a:spcPts val="0"/>
              </a:spcAft>
              <a:defRPr sz="1200">
                <a:latin typeface="+mn-lt"/>
                <a:ea typeface="+mn-ea"/>
              </a:defRPr>
            </a:lvl1pPr>
          </a:lstStyle>
          <a:p>
            <a:pPr>
              <a:defRPr/>
            </a:pPr>
            <a:fld id="{B2FAA112-9B36-4ED6-97E2-A79C0CCFAF75}" type="datetimeFigureOut">
              <a:rPr lang="ja-JP" altLang="en-US"/>
              <a:pPr>
                <a:defRPr/>
              </a:pPr>
              <a:t>2014/12/24</a:t>
            </a:fld>
            <a:endParaRPr lang="ja-JP" altLang="en-US"/>
          </a:p>
        </p:txBody>
      </p:sp>
      <p:sp>
        <p:nvSpPr>
          <p:cNvPr id="4" name="スライド イメージ プレースホルダ 3"/>
          <p:cNvSpPr>
            <a:spLocks noGrp="1" noRot="1" noChangeAspect="1"/>
          </p:cNvSpPr>
          <p:nvPr>
            <p:ph type="sldImg" idx="2"/>
          </p:nvPr>
        </p:nvSpPr>
        <p:spPr>
          <a:xfrm>
            <a:off x="3122613" y="511175"/>
            <a:ext cx="3681412" cy="2547938"/>
          </a:xfrm>
          <a:prstGeom prst="rect">
            <a:avLst/>
          </a:prstGeom>
          <a:noFill/>
          <a:ln w="12700">
            <a:solidFill>
              <a:prstClr val="black"/>
            </a:solidFill>
          </a:ln>
        </p:spPr>
        <p:txBody>
          <a:bodyPr vert="horz" lIns="91416" tIns="45707" rIns="91416" bIns="45707" rtlCol="0" anchor="ctr"/>
          <a:lstStyle/>
          <a:p>
            <a:pPr lvl="0"/>
            <a:endParaRPr lang="ja-JP" altLang="en-US" noProof="0"/>
          </a:p>
        </p:txBody>
      </p:sp>
      <p:sp>
        <p:nvSpPr>
          <p:cNvPr id="5" name="ノート プレースホルダ 4"/>
          <p:cNvSpPr>
            <a:spLocks noGrp="1"/>
          </p:cNvSpPr>
          <p:nvPr>
            <p:ph type="body" sz="quarter" idx="3"/>
          </p:nvPr>
        </p:nvSpPr>
        <p:spPr>
          <a:xfrm>
            <a:off x="992189" y="3228975"/>
            <a:ext cx="7942262" cy="3059114"/>
          </a:xfrm>
          <a:prstGeom prst="rect">
            <a:avLst/>
          </a:prstGeom>
        </p:spPr>
        <p:txBody>
          <a:bodyPr vert="horz" lIns="91416" tIns="45707" rIns="91416" bIns="45707"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1" y="6456364"/>
            <a:ext cx="4302126" cy="339725"/>
          </a:xfrm>
          <a:prstGeom prst="rect">
            <a:avLst/>
          </a:prstGeom>
        </p:spPr>
        <p:txBody>
          <a:bodyPr vert="horz" lIns="91416" tIns="45707" rIns="91416" bIns="45707"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5622926" y="6456364"/>
            <a:ext cx="4302126" cy="339725"/>
          </a:xfrm>
          <a:prstGeom prst="rect">
            <a:avLst/>
          </a:prstGeom>
        </p:spPr>
        <p:txBody>
          <a:bodyPr vert="horz" lIns="91416" tIns="45707" rIns="91416" bIns="45707" rtlCol="0" anchor="b"/>
          <a:lstStyle>
            <a:lvl1pPr algn="r" fontAlgn="auto">
              <a:spcBef>
                <a:spcPts val="0"/>
              </a:spcBef>
              <a:spcAft>
                <a:spcPts val="0"/>
              </a:spcAft>
              <a:defRPr sz="1200">
                <a:latin typeface="+mn-lt"/>
                <a:ea typeface="+mn-ea"/>
              </a:defRPr>
            </a:lvl1pPr>
          </a:lstStyle>
          <a:p>
            <a:pPr>
              <a:defRPr/>
            </a:pPr>
            <a:fld id="{06EB6424-E2A9-4BBB-9978-A90948EF7FA8}" type="slidenum">
              <a:rPr lang="ja-JP" altLang="en-US"/>
              <a:pPr>
                <a:defRPr/>
              </a:pPr>
              <a:t>‹#›</a:t>
            </a:fld>
            <a:endParaRPr lang="ja-JP" altLang="en-US"/>
          </a:p>
        </p:txBody>
      </p:sp>
    </p:spTree>
    <p:extLst>
      <p:ext uri="{BB962C8B-B14F-4D97-AF65-F5344CB8AC3E}">
        <p14:creationId xmlns:p14="http://schemas.microsoft.com/office/powerpoint/2010/main" val="42344965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ja.wikipedia.org/wiki/%E8%B3%87%E6%96%99" TargetMode="External"/><Relationship Id="rId3" Type="http://schemas.openxmlformats.org/officeDocument/2006/relationships/hyperlink" Target="http://ja.wikipedia.org/wiki/%E7%A0%94%E7%A9%B6" TargetMode="External"/><Relationship Id="rId7" Type="http://schemas.openxmlformats.org/officeDocument/2006/relationships/hyperlink" Target="http://ja.wikipedia.org/wiki/%E5%8F%B2%E6%96%99"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ja.wikipedia.org/wiki/%E3%82%A2%E3%83%B3%E3%82%B1%E3%83%BC%E3%83%88" TargetMode="External"/><Relationship Id="rId5" Type="http://schemas.openxmlformats.org/officeDocument/2006/relationships/hyperlink" Target="http://ja.wikipedia.org/wiki/%E3%82%A4%E3%83%B3%E3%82%BF%E3%83%93%E3%83%A5%E3%83%BC" TargetMode="External"/><Relationship Id="rId4" Type="http://schemas.openxmlformats.org/officeDocument/2006/relationships/hyperlink" Target="http://ja.wikipedia.org/wiki/%E5%8F%82%E4%B8%8E%E8%A6%B3%E5%AF%9F" TargetMode="External"/><Relationship Id="rId9" Type="http://schemas.openxmlformats.org/officeDocument/2006/relationships/hyperlink" Target="http://ja.wikipedia.org/wiki/%E5%9C%B0%E5%AD%A6"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１０：００</a:t>
            </a:r>
          </a:p>
        </p:txBody>
      </p:sp>
      <p:sp>
        <p:nvSpPr>
          <p:cNvPr id="4" name="スライド番号プレースホルダ 3"/>
          <p:cNvSpPr>
            <a:spLocks noGrp="1"/>
          </p:cNvSpPr>
          <p:nvPr>
            <p:ph type="sldNum" sz="quarter" idx="5"/>
          </p:nvPr>
        </p:nvSpPr>
        <p:spPr/>
        <p:txBody>
          <a:bodyPr/>
          <a:lstStyle/>
          <a:p>
            <a:pPr>
              <a:defRPr/>
            </a:pPr>
            <a:fld id="{13AB37B7-8AE1-40FB-BACB-9438CF65CEE6}" type="slidenum">
              <a:rPr lang="ja-JP" altLang="en-US" smtClean="0"/>
              <a:pPr>
                <a:defRPr/>
              </a:pPr>
              <a:t>0</a:t>
            </a:fld>
            <a:endParaRPr lang="ja-JP" altLang="en-US" dirty="0"/>
          </a:p>
        </p:txBody>
      </p:sp>
    </p:spTree>
    <p:extLst>
      <p:ext uri="{BB962C8B-B14F-4D97-AF65-F5344CB8AC3E}">
        <p14:creationId xmlns:p14="http://schemas.microsoft.com/office/powerpoint/2010/main" val="1197258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18</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26</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27</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kumimoji="1" lang="ja-JP" altLang="en-US" dirty="0" smtClean="0"/>
              <a:t>今回、具体的な開発事例としてご紹介するのは、次世代の</a:t>
            </a:r>
            <a:r>
              <a:rPr kumimoji="1" lang="en-US" altLang="ja-JP" dirty="0" smtClean="0"/>
              <a:t>POS</a:t>
            </a:r>
            <a:r>
              <a:rPr kumimoji="1" lang="ja-JP" altLang="en-US" dirty="0" smtClean="0"/>
              <a:t>レジ開発についてです。</a:t>
            </a:r>
            <a:endParaRPr kumimoji="1" lang="en-US" altLang="ja-JP" dirty="0" smtClean="0"/>
          </a:p>
          <a:p>
            <a:endParaRPr kumimoji="1" lang="en-US" altLang="ja-JP" dirty="0" smtClean="0"/>
          </a:p>
          <a:p>
            <a:r>
              <a:rPr kumimoji="1" lang="ja-JP" altLang="en-US" dirty="0" smtClean="0"/>
              <a:t>株式会社ソリマチ技研様からのご依頼で開発を行いました、</a:t>
            </a:r>
            <a:r>
              <a:rPr kumimoji="1" lang="en-US" altLang="ja-JP" dirty="0" smtClean="0"/>
              <a:t>POS</a:t>
            </a:r>
            <a:r>
              <a:rPr kumimoji="1" lang="ja-JP" altLang="en-US" dirty="0" smtClean="0"/>
              <a:t>システム「</a:t>
            </a:r>
            <a:r>
              <a:rPr kumimoji="1" lang="en-US" altLang="ja-JP" dirty="0" smtClean="0"/>
              <a:t>UNITE POS Net</a:t>
            </a:r>
            <a:r>
              <a:rPr kumimoji="1" lang="ja-JP" altLang="en-US" dirty="0" smtClean="0"/>
              <a:t>」の</a:t>
            </a:r>
            <a:r>
              <a:rPr kumimoji="1" lang="en-US" altLang="ja-JP" dirty="0" smtClean="0"/>
              <a:t>WPF</a:t>
            </a:r>
            <a:r>
              <a:rPr kumimoji="1" lang="ja-JP" altLang="en-US" dirty="0" smtClean="0"/>
              <a:t>プロトタイプ開発を例としてお話をいたします。</a:t>
            </a:r>
            <a:endParaRPr kumimoji="1" lang="en-US" altLang="ja-JP" dirty="0" smtClean="0"/>
          </a:p>
          <a:p>
            <a:endParaRPr kumimoji="1" lang="en-US" altLang="ja-JP" dirty="0" smtClean="0"/>
          </a:p>
          <a:p>
            <a:r>
              <a:rPr kumimoji="1" lang="ja-JP" altLang="en-US" dirty="0" smtClean="0"/>
              <a:t>具体的なお話をする前に、まず「ソリマチ技研様」についてと「</a:t>
            </a:r>
            <a:r>
              <a:rPr kumimoji="1" lang="en-US" altLang="ja-JP" dirty="0" smtClean="0"/>
              <a:t>UNITE</a:t>
            </a:r>
            <a:r>
              <a:rPr kumimoji="1" lang="ja-JP" altLang="en-US" dirty="0" smtClean="0"/>
              <a:t>」という製品についてご紹介します。</a:t>
            </a:r>
            <a:endParaRPr kumimoji="1" lang="en-US" altLang="ja-JP" dirty="0" smtClean="0"/>
          </a:p>
          <a:p>
            <a:endParaRPr kumimoji="1" lang="en-US" altLang="ja-JP" dirty="0" smtClean="0"/>
          </a:p>
          <a:p>
            <a:r>
              <a:rPr kumimoji="1" lang="ja-JP" altLang="en-US" dirty="0" smtClean="0"/>
              <a:t>まず、ソリマチ技研様についてです。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ヒラギノ角ゴ Pro W6" pitchFamily="34" charset="-128"/>
                <a:ea typeface="ヒラギノ角ゴ Pro W6" pitchFamily="34" charset="-128"/>
              </a:rPr>
              <a:t>ソリマチ技研様は、流通業をメインマーケットとしているソフトウェア開発会社、知的価値提供企業として自社製品「</a:t>
            </a:r>
            <a:r>
              <a:rPr lang="en-US" altLang="ja-JP" sz="1200" dirty="0" smtClean="0">
                <a:solidFill>
                  <a:schemeClr val="tx1">
                    <a:lumMod val="75000"/>
                    <a:lumOff val="25000"/>
                  </a:schemeClr>
                </a:solidFill>
                <a:latin typeface="ヒラギノ角ゴ Pro W6" pitchFamily="34" charset="-128"/>
                <a:ea typeface="ヒラギノ角ゴ Pro W6" pitchFamily="34" charset="-128"/>
              </a:rPr>
              <a:t>UNITE</a:t>
            </a:r>
            <a:r>
              <a:rPr lang="ja-JP" altLang="en-US" sz="1200" dirty="0" smtClean="0">
                <a:solidFill>
                  <a:schemeClr val="tx1">
                    <a:lumMod val="75000"/>
                    <a:lumOff val="25000"/>
                  </a:schemeClr>
                </a:solidFill>
                <a:latin typeface="ヒラギノ角ゴ Pro W6" pitchFamily="34" charset="-128"/>
                <a:ea typeface="ヒラギノ角ゴ Pro W6" pitchFamily="34" charset="-128"/>
              </a:rPr>
              <a:t>」を中心とした、業種業態にあったソリューション、システム構築を行っており、お客様のご要望に応じたトータル的なサポート＆サービスを提供されている企業です。</a:t>
            </a: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endParaRPr kumimoji="1" lang="en-US" altLang="ja-JP" dirty="0" smtClean="0"/>
          </a:p>
          <a:p>
            <a:r>
              <a:rPr kumimoji="1" lang="ja-JP" altLang="en-US" dirty="0" smtClean="0"/>
              <a:t>次に</a:t>
            </a:r>
            <a:r>
              <a:rPr kumimoji="1" lang="en-US" altLang="ja-JP" dirty="0" smtClean="0"/>
              <a:t>UNITE</a:t>
            </a:r>
            <a:r>
              <a:rPr kumimoji="1" lang="ja-JP" altLang="en-US" dirty="0" smtClean="0"/>
              <a:t>についてご紹介します。</a:t>
            </a:r>
            <a:endParaRPr kumimoji="1" lang="en-US" altLang="ja-JP" dirty="0" smtClean="0"/>
          </a:p>
          <a:p>
            <a:r>
              <a:rPr kumimoji="1" lang="ja-JP" altLang="en-US" dirty="0" smtClean="0"/>
              <a:t>いくつか特徴がございますので、この特徴をお話します。</a:t>
            </a:r>
            <a:endParaRPr kumimoji="1" lang="en-US" altLang="ja-JP" dirty="0" smtClean="0"/>
          </a:p>
          <a:p>
            <a:pPr marL="342900" lvl="0" indent="-342900">
              <a:lnSpc>
                <a:spcPct val="130000"/>
              </a:lnSpc>
              <a:spcBef>
                <a:spcPct val="20000"/>
              </a:spcBef>
              <a:buClr>
                <a:srgbClr val="007635"/>
              </a:buClr>
              <a:buFont typeface="+mj-lt"/>
              <a:buAutoNum type="arabicPeriod"/>
            </a:pPr>
            <a:r>
              <a:rPr lang="ja-JP" altLang="en-US" sz="1200" dirty="0" smtClean="0">
                <a:latin typeface="ヒラギノ角ゴ Pro W6" pitchFamily="34" charset="-128"/>
                <a:ea typeface="ヒラギノ角ゴ Pro W6" pitchFamily="34" charset="-128"/>
              </a:rPr>
              <a:t>高度な運用柔軟性と販売現場の生産性向上に寄与するリアルタイム</a:t>
            </a:r>
            <a:r>
              <a:rPr lang="en-US" altLang="ja-JP" sz="1200" dirty="0" smtClean="0">
                <a:latin typeface="ヒラギノ角ゴ Pro W6" pitchFamily="34" charset="-128"/>
                <a:ea typeface="ヒラギノ角ゴ Pro W6" pitchFamily="34" charset="-128"/>
              </a:rPr>
              <a:t>POS</a:t>
            </a:r>
            <a:r>
              <a:rPr lang="ja-JP" altLang="en-US" sz="1200" dirty="0" err="1" smtClean="0">
                <a:latin typeface="ヒラギノ角ゴ Pro W6" pitchFamily="34" charset="-128"/>
                <a:ea typeface="ヒラギノ角ゴ Pro W6" pitchFamily="34" charset="-128"/>
              </a:rPr>
              <a:t>。</a:t>
            </a:r>
            <a:endParaRPr lang="en-US" altLang="ja-JP" sz="1200" dirty="0" smtClean="0">
              <a:latin typeface="ヒラギノ角ゴ Pro W6" pitchFamily="34" charset="-128"/>
              <a:ea typeface="ヒラギノ角ゴ Pro W6" pitchFamily="34" charset="-128"/>
            </a:endParaRPr>
          </a:p>
          <a:p>
            <a:pPr marL="342900" indent="-342900">
              <a:lnSpc>
                <a:spcPct val="130000"/>
              </a:lnSpc>
              <a:spcBef>
                <a:spcPct val="20000"/>
              </a:spcBef>
              <a:buClr>
                <a:srgbClr val="007635"/>
              </a:buClr>
              <a:buFont typeface="+mj-lt"/>
              <a:buAutoNum type="arabicPeriod"/>
            </a:pPr>
            <a:r>
              <a:rPr lang="en-US" altLang="ja-JP" sz="1200" dirty="0" smtClean="0">
                <a:latin typeface="ヒラギノ角ゴ Pro W6" pitchFamily="34" charset="-128"/>
                <a:ea typeface="ヒラギノ角ゴ Pro W6" pitchFamily="34" charset="-128"/>
              </a:rPr>
              <a:t>Microsoft Windows Embedded for Point of Service</a:t>
            </a:r>
            <a:r>
              <a:rPr lang="ja-JP" altLang="en-US" sz="1200" dirty="0" smtClean="0">
                <a:latin typeface="ヒラギノ角ゴ Pro W6" pitchFamily="34" charset="-128"/>
                <a:ea typeface="ヒラギノ角ゴ Pro W6" pitchFamily="34" charset="-128"/>
              </a:rPr>
              <a:t> （こちらは略して</a:t>
            </a:r>
            <a:r>
              <a:rPr lang="en-US" altLang="ja-JP" sz="1200" dirty="0" smtClean="0">
                <a:latin typeface="ヒラギノ角ゴ Pro W6" pitchFamily="34" charset="-128"/>
                <a:ea typeface="ヒラギノ角ゴ Pro W6" pitchFamily="34" charset="-128"/>
              </a:rPr>
              <a:t>WEPOS</a:t>
            </a:r>
            <a:r>
              <a:rPr lang="ja-JP" altLang="en-US" sz="1200" dirty="0" smtClean="0">
                <a:latin typeface="ヒラギノ角ゴ Pro W6" pitchFamily="34" charset="-128"/>
                <a:ea typeface="ヒラギノ角ゴ Pro W6" pitchFamily="34" charset="-128"/>
              </a:rPr>
              <a:t>と呼ばれる</a:t>
            </a:r>
            <a:r>
              <a:rPr lang="en-US" altLang="ja-JP" sz="1200" dirty="0" smtClean="0">
                <a:latin typeface="ヒラギノ角ゴ Pro W6" pitchFamily="34" charset="-128"/>
                <a:ea typeface="ヒラギノ角ゴ Pro W6" pitchFamily="34" charset="-128"/>
              </a:rPr>
              <a:t>OS</a:t>
            </a:r>
            <a:r>
              <a:rPr lang="ja-JP" altLang="en-US" sz="1200" dirty="0" smtClean="0">
                <a:latin typeface="ヒラギノ角ゴ Pro W6" pitchFamily="34" charset="-128"/>
                <a:ea typeface="ヒラギノ角ゴ Pro W6" pitchFamily="34" charset="-128"/>
              </a:rPr>
              <a:t>です。）</a:t>
            </a:r>
            <a:r>
              <a:rPr lang="en-US" altLang="ja-JP" sz="1200" dirty="0" smtClean="0">
                <a:latin typeface="ヒラギノ角ゴ Pro W6" pitchFamily="34" charset="-128"/>
                <a:ea typeface="ヒラギノ角ゴ Pro W6" pitchFamily="34" charset="-128"/>
              </a:rPr>
              <a:t> </a:t>
            </a:r>
            <a:r>
              <a:rPr lang="ja-JP" altLang="en-US" sz="1200" dirty="0" smtClean="0">
                <a:latin typeface="ヒラギノ角ゴ Pro W6" pitchFamily="34" charset="-128"/>
                <a:ea typeface="ヒラギノ角ゴ Pro W6" pitchFamily="34" charset="-128"/>
              </a:rPr>
              <a:t>に対応。</a:t>
            </a:r>
            <a:endParaRPr lang="en-US" altLang="ja-JP" sz="1200" dirty="0" smtClean="0">
              <a:latin typeface="ヒラギノ角ゴ Pro W6" pitchFamily="34" charset="-128"/>
              <a:ea typeface="ヒラギノ角ゴ Pro W6" pitchFamily="34" charset="-128"/>
            </a:endParaRPr>
          </a:p>
          <a:p>
            <a:pPr marL="342900" lvl="0" indent="-342900">
              <a:lnSpc>
                <a:spcPct val="130000"/>
              </a:lnSpc>
              <a:spcBef>
                <a:spcPct val="20000"/>
              </a:spcBef>
              <a:buClr>
                <a:srgbClr val="007635"/>
              </a:buClr>
              <a:buFont typeface="+mj-lt"/>
              <a:buAutoNum type="arabicPeriod"/>
            </a:pPr>
            <a:r>
              <a:rPr lang="ja-JP" altLang="en-US" sz="1200" dirty="0" smtClean="0">
                <a:latin typeface="ヒラギノ角ゴ Pro W6" pitchFamily="34" charset="-128"/>
                <a:ea typeface="ヒラギノ角ゴ Pro W6" pitchFamily="34" charset="-128"/>
              </a:rPr>
              <a:t>店舗状況と本部、また店舗内の商品や顧客情報をリアルタイムに処理する事でスピーディーな意思決定を支援します。</a:t>
            </a:r>
            <a:endParaRPr lang="en-US" altLang="ja-JP" sz="1200" dirty="0" smtClean="0">
              <a:latin typeface="ヒラギノ角ゴ Pro W6" pitchFamily="34" charset="-128"/>
              <a:ea typeface="ヒラギノ角ゴ Pro W6" pitchFamily="34" charset="-128"/>
            </a:endParaRPr>
          </a:p>
          <a:p>
            <a:pPr marL="342900" lvl="0" indent="-342900">
              <a:lnSpc>
                <a:spcPct val="130000"/>
              </a:lnSpc>
              <a:spcBef>
                <a:spcPct val="20000"/>
              </a:spcBef>
              <a:buClr>
                <a:srgbClr val="007635"/>
              </a:buClr>
              <a:buFont typeface="+mj-lt"/>
              <a:buAutoNum type="arabicPeriod"/>
            </a:pPr>
            <a:r>
              <a:rPr lang="ja-JP" altLang="en-US" sz="1200" dirty="0" smtClean="0">
                <a:latin typeface="ヒラギノ角ゴ Pro W6" pitchFamily="34" charset="-128"/>
                <a:ea typeface="ヒラギノ角ゴ Pro W6" pitchFamily="34" charset="-128"/>
              </a:rPr>
              <a:t>お客様との、より良い係わり合いを築きたいという願いから、「結合」の意味を持つ「</a:t>
            </a:r>
            <a:r>
              <a:rPr lang="en-US" altLang="ja-JP" sz="1200" dirty="0" smtClean="0">
                <a:latin typeface="ヒラギノ角ゴ Pro W6" pitchFamily="34" charset="-128"/>
                <a:ea typeface="ヒラギノ角ゴ Pro W6" pitchFamily="34" charset="-128"/>
              </a:rPr>
              <a:t>UNITE</a:t>
            </a:r>
            <a:r>
              <a:rPr lang="ja-JP" altLang="en-US" sz="1200" dirty="0" smtClean="0">
                <a:latin typeface="ヒラギノ角ゴ Pro W6" pitchFamily="34" charset="-128"/>
                <a:ea typeface="ヒラギノ角ゴ Pro W6" pitchFamily="34" charset="-128"/>
              </a:rPr>
              <a:t>」をシリーズ名とされています。</a:t>
            </a:r>
            <a:endParaRPr kumimoji="1" lang="en-US" altLang="ja-JP" sz="1200" b="0" i="0" u="none" strike="noStrike" kern="1200" cap="none" spc="0" normalizeH="0" baseline="0" noProof="0" dirty="0" smtClean="0">
              <a:ln>
                <a:noFill/>
              </a:ln>
              <a:solidFill>
                <a:schemeClr val="tx1"/>
              </a:solidFill>
              <a:effectLst/>
              <a:uLnTx/>
              <a:uFillTx/>
              <a:latin typeface="ヒラギノ角ゴ Pro W6" pitchFamily="34" charset="-128"/>
              <a:ea typeface="ヒラギノ角ゴ Pro W6" pitchFamily="34" charset="-128"/>
            </a:endParaRPr>
          </a:p>
          <a:p>
            <a:endParaRPr kumimoji="1" lang="en-US" altLang="ja-JP" dirty="0" smtClean="0"/>
          </a:p>
          <a:p>
            <a:r>
              <a:rPr kumimoji="1" lang="ja-JP" altLang="en-US" dirty="0" smtClean="0"/>
              <a:t>＜次ページへ＞</a:t>
            </a:r>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54</a:t>
            </a:fld>
            <a:endParaRPr kumimoji="1"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489325" y="509588"/>
            <a:ext cx="2947988" cy="2039937"/>
          </a:xfrm>
        </p:spPr>
      </p:sp>
      <p:sp>
        <p:nvSpPr>
          <p:cNvPr id="3" name="ノート プレースホルダ 2"/>
          <p:cNvSpPr>
            <a:spLocks noGrp="1"/>
          </p:cNvSpPr>
          <p:nvPr>
            <p:ph type="body" idx="1"/>
          </p:nvPr>
        </p:nvSpPr>
        <p:spPr/>
        <p:txBody>
          <a:bodyPr>
            <a:normAutofit fontScale="77500" lnSpcReduction="20000"/>
          </a:bodyPr>
          <a:lstStyle/>
          <a:p>
            <a:r>
              <a:rPr kumimoji="1" lang="ja-JP" altLang="en-US" dirty="0" smtClean="0"/>
              <a:t>当開発の概要についてご紹介を致します。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ヒラギノ角ゴ Pro W6" pitchFamily="34" charset="-128"/>
                <a:ea typeface="ヒラギノ角ゴ Pro W6" pitchFamily="34" charset="-128"/>
              </a:rPr>
              <a:t>当開発は、今年</a:t>
            </a:r>
            <a:r>
              <a:rPr lang="en-US" altLang="ja-JP" sz="1200" dirty="0" smtClean="0">
                <a:latin typeface="ヒラギノ角ゴ Pro W6" pitchFamily="34" charset="-128"/>
                <a:ea typeface="ヒラギノ角ゴ Pro W6" pitchFamily="34" charset="-128"/>
              </a:rPr>
              <a:t>3</a:t>
            </a:r>
            <a:r>
              <a:rPr lang="ja-JP" altLang="en-US" sz="1200" dirty="0" smtClean="0">
                <a:latin typeface="ヒラギノ角ゴ Pro W6" pitchFamily="34" charset="-128"/>
                <a:ea typeface="ヒラギノ角ゴ Pro W6" pitchFamily="34" charset="-128"/>
              </a:rPr>
              <a:t>月に開催した「リテールテック</a:t>
            </a:r>
            <a:r>
              <a:rPr lang="en-US" altLang="ja-JP" sz="1200" dirty="0" smtClean="0">
                <a:latin typeface="ヒラギノ角ゴ Pro W6" pitchFamily="34" charset="-128"/>
                <a:ea typeface="ヒラギノ角ゴ Pro W6" pitchFamily="34" charset="-128"/>
              </a:rPr>
              <a:t>JAPAN2009</a:t>
            </a:r>
            <a:r>
              <a:rPr lang="ja-JP" altLang="en-US" sz="1200" dirty="0" smtClean="0">
                <a:latin typeface="ヒラギノ角ゴ Pro W6" pitchFamily="34" charset="-128"/>
                <a:ea typeface="ヒラギノ角ゴ Pro W6" pitchFamily="34" charset="-128"/>
              </a:rPr>
              <a:t>」に向けたプロトタイプ開発として開発のご相談を頂きました。</a:t>
            </a:r>
            <a:endParaRPr lang="en-US" altLang="ja-JP" sz="1200" dirty="0" smtClean="0">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ヒラギノ角ゴ Pro W6" pitchFamily="34" charset="-128"/>
                <a:ea typeface="ヒラギノ角ゴ Pro W6" pitchFamily="34" charset="-128"/>
              </a:rPr>
              <a:t>プロジェクトは、つぎの開発要件を受けてキックオフをしました。</a:t>
            </a:r>
            <a:endParaRPr kumimoji="1" lang="en-US" altLang="ja-JP" dirty="0" smtClean="0"/>
          </a:p>
          <a:p>
            <a:endParaRPr kumimoji="1" lang="en-US" altLang="ja-JP" dirty="0" smtClean="0"/>
          </a:p>
          <a:p>
            <a:r>
              <a:rPr kumimoji="1" lang="ja-JP" altLang="en-US" dirty="0" smtClean="0"/>
              <a:t>●スケジュール面では、</a:t>
            </a:r>
            <a:endParaRPr kumimoji="1" lang="en-US" altLang="ja-JP" dirty="0" smtClean="0"/>
          </a:p>
          <a:p>
            <a:r>
              <a:rPr lang="ja-JP" altLang="en-US" sz="1400" dirty="0" smtClean="0">
                <a:latin typeface="ヒラギノ角ゴ Pro W6" pitchFamily="34" charset="-128"/>
                <a:ea typeface="ヒラギノ角ゴ Pro W6" pitchFamily="34" charset="-128"/>
              </a:rPr>
              <a:t>リテールテック</a:t>
            </a:r>
            <a:r>
              <a:rPr lang="en-US" altLang="ja-JP" sz="1400" dirty="0" smtClean="0">
                <a:latin typeface="ヒラギノ角ゴ Pro W6" pitchFamily="34" charset="-128"/>
                <a:ea typeface="ヒラギノ角ゴ Pro W6" pitchFamily="34" charset="-128"/>
              </a:rPr>
              <a:t>JAPAN2009</a:t>
            </a:r>
            <a:r>
              <a:rPr lang="ja-JP" altLang="en-US" sz="1400" dirty="0" smtClean="0">
                <a:latin typeface="ヒラギノ角ゴ Pro W6" pitchFamily="34" charset="-128"/>
                <a:ea typeface="ヒラギノ角ゴ Pro W6" pitchFamily="34" charset="-128"/>
              </a:rPr>
              <a:t> </a:t>
            </a:r>
            <a:r>
              <a:rPr lang="ja-JP" altLang="en-US" sz="1400" dirty="0" err="1" smtClean="0">
                <a:latin typeface="ヒラギノ角ゴ Pro W6" pitchFamily="34" charset="-128"/>
                <a:ea typeface="ヒラギノ角ゴ Pro W6" pitchFamily="34" charset="-128"/>
              </a:rPr>
              <a:t>までに</a:t>
            </a:r>
            <a:r>
              <a:rPr lang="ja-JP" altLang="en-US" sz="1400" dirty="0" smtClean="0">
                <a:latin typeface="ヒラギノ角ゴ Pro W6" pitchFamily="34" charset="-128"/>
                <a:ea typeface="ヒラギノ角ゴ Pro W6" pitchFamily="34" charset="-128"/>
              </a:rPr>
              <a:t>プロトタイプを開発すること。</a:t>
            </a:r>
            <a:endParaRPr kumimoji="1" lang="en-US" altLang="ja-JP" sz="1200" dirty="0" smtClean="0">
              <a:latin typeface="+mn-lt"/>
              <a:ea typeface="+mn-ea"/>
            </a:endParaRPr>
          </a:p>
          <a:p>
            <a:endParaRPr kumimoji="1" lang="en-US" altLang="ja-JP" dirty="0" smtClean="0"/>
          </a:p>
          <a:p>
            <a:r>
              <a:rPr kumimoji="1" lang="ja-JP" altLang="en-US" dirty="0" smtClean="0"/>
              <a:t>●技術面では、</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ヒラギノ角ゴ Pro W6" pitchFamily="34" charset="-128"/>
                <a:ea typeface="ヒラギノ角ゴ Pro W6" pitchFamily="34" charset="-128"/>
              </a:rPr>
              <a:t>・ユーザーインターフェースを </a:t>
            </a:r>
            <a:r>
              <a:rPr lang="en-US" altLang="ja-JP" sz="1400" dirty="0" err="1" smtClean="0">
                <a:latin typeface="ヒラギノ角ゴ Pro W6" pitchFamily="34" charset="-128"/>
                <a:ea typeface="ヒラギノ角ゴ Pro W6" pitchFamily="34" charset="-128"/>
              </a:rPr>
              <a:t>WinForm</a:t>
            </a:r>
            <a:r>
              <a:rPr lang="en-US" altLang="ja-JP" sz="1400" dirty="0" smtClean="0">
                <a:latin typeface="ヒラギノ角ゴ Pro W6" pitchFamily="34" charset="-128"/>
                <a:ea typeface="ヒラギノ角ゴ Pro W6" pitchFamily="34" charset="-128"/>
              </a:rPr>
              <a:t> </a:t>
            </a:r>
            <a:r>
              <a:rPr lang="ja-JP" altLang="en-US" sz="1400" dirty="0" smtClean="0">
                <a:latin typeface="ヒラギノ角ゴ Pro W6" pitchFamily="34" charset="-128"/>
                <a:ea typeface="ヒラギノ角ゴ Pro W6" pitchFamily="34" charset="-128"/>
              </a:rPr>
              <a:t>から </a:t>
            </a:r>
            <a:r>
              <a:rPr lang="en-US" altLang="ja-JP" sz="1400" dirty="0" smtClean="0">
                <a:latin typeface="ヒラギノ角ゴ Pro W6" pitchFamily="34" charset="-128"/>
                <a:ea typeface="ヒラギノ角ゴ Pro W6" pitchFamily="34" charset="-128"/>
              </a:rPr>
              <a:t>WPF</a:t>
            </a:r>
            <a:r>
              <a:rPr lang="ja-JP" altLang="en-US" sz="1400" dirty="0" smtClean="0">
                <a:latin typeface="ヒラギノ角ゴ Pro W6" pitchFamily="34" charset="-128"/>
                <a:ea typeface="ヒラギノ角ゴ Pro W6" pitchFamily="34" charset="-128"/>
              </a:rPr>
              <a:t> に変更すること。</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ヒラギノ角ゴ Pro W6" pitchFamily="34" charset="-128"/>
                <a:ea typeface="ヒラギノ角ゴ Pro W6" pitchFamily="34" charset="-128"/>
              </a:rPr>
              <a:t>・既存ビジネスロジックをなるべく崩さず、 </a:t>
            </a:r>
            <a:r>
              <a:rPr lang="ja-JP" altLang="en-US" sz="1400" dirty="0" smtClean="0">
                <a:latin typeface="ヒラギノ角ゴ Pro W6" pitchFamily="34" charset="-128"/>
                <a:ea typeface="ヒラギノ角ゴ Pro W6" pitchFamily="34" charset="-128"/>
              </a:rPr>
              <a:t>ユーザーインターフェースのみを開発すること。</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ヒラギノ角ゴ Pro W6" pitchFamily="34" charset="-128"/>
                <a:ea typeface="ヒラギノ角ゴ Pro W6" pitchFamily="34" charset="-128"/>
              </a:rPr>
              <a:t>・</a:t>
            </a:r>
            <a:r>
              <a:rPr lang="en-US" altLang="ja-JP" sz="1400" dirty="0" smtClean="0">
                <a:latin typeface="ヒラギノ角ゴ Pro W6" pitchFamily="34" charset="-128"/>
                <a:ea typeface="ヒラギノ角ゴ Pro W6" pitchFamily="34" charset="-128"/>
              </a:rPr>
              <a:t>UI</a:t>
            </a:r>
            <a:r>
              <a:rPr lang="ja-JP" altLang="en-US" sz="1400" dirty="0" smtClean="0">
                <a:latin typeface="ヒラギノ角ゴ Pro W6" pitchFamily="34" charset="-128"/>
                <a:ea typeface="ヒラギノ角ゴ Pro W6" pitchFamily="34" charset="-128"/>
              </a:rPr>
              <a:t> 開発 とロジック開発を分けて推進すること。</a:t>
            </a: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ヒラギノ角ゴ Pro W6" pitchFamily="34" charset="-128"/>
                <a:ea typeface="ヒラギノ角ゴ Pro W6" pitchFamily="34" charset="-128"/>
              </a:rPr>
              <a:t>が挙がりました。</a:t>
            </a:r>
            <a:endParaRPr kumimoji="1" lang="en-US" altLang="ja-JP" dirty="0" smtClean="0"/>
          </a:p>
          <a:p>
            <a:endParaRPr kumimoji="1" lang="en-US" altLang="ja-JP" dirty="0" smtClean="0"/>
          </a:p>
          <a:p>
            <a:r>
              <a:rPr kumimoji="1" lang="ja-JP" altLang="en-US" dirty="0" smtClean="0"/>
              <a:t>●（最後に）ユーザーエクスペリエンスの面では、</a:t>
            </a:r>
            <a:endParaRPr kumimoji="1" lang="en-US" altLang="ja-JP"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ヒラギノ角ゴ Pro W6" pitchFamily="34" charset="-128"/>
                <a:ea typeface="ヒラギノ角ゴ Pro W6" pitchFamily="34" charset="-128"/>
              </a:rPr>
              <a:t>・コンシューマエクスペリエンスを向上させること。</a:t>
            </a: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ヒラギノ角ゴ Pro W6" pitchFamily="34" charset="-128"/>
                <a:ea typeface="ヒラギノ角ゴ Pro W6" pitchFamily="34" charset="-128"/>
              </a:rPr>
              <a:t>これらを開発の要件としていただきました。</a:t>
            </a: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ヒラギノ角ゴ Pro W6" pitchFamily="34" charset="-128"/>
                <a:ea typeface="ヒラギノ角ゴ Pro W6" pitchFamily="34" charset="-128"/>
              </a:rPr>
              <a:t>また、このプロジェクトのゴールについて</a:t>
            </a: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ヒラギノ角ゴ Pro W6" pitchFamily="34" charset="-128"/>
                <a:ea typeface="ヒラギノ角ゴ Pro W6" pitchFamily="34" charset="-128"/>
              </a:rPr>
              <a:t>「</a:t>
            </a:r>
            <a:r>
              <a:rPr lang="ja-JP" altLang="en-US" sz="1400" dirty="0" smtClean="0">
                <a:latin typeface="A-OTF 新ゴ Pro M" pitchFamily="34" charset="-128"/>
                <a:ea typeface="A-OTF 新ゴ Pro M" pitchFamily="34" charset="-128"/>
              </a:rPr>
              <a:t>リテールテック</a:t>
            </a:r>
            <a:r>
              <a:rPr lang="en-US" altLang="ja-JP" sz="1400" dirty="0" smtClean="0">
                <a:latin typeface="A-OTF 新ゴ Pro M" pitchFamily="34" charset="-128"/>
                <a:ea typeface="A-OTF 新ゴ Pro M" pitchFamily="34" charset="-128"/>
              </a:rPr>
              <a:t>JAPAN2009</a:t>
            </a:r>
            <a:r>
              <a:rPr lang="ja-JP" altLang="en-US" sz="1400" dirty="0" smtClean="0">
                <a:latin typeface="A-OTF 新ゴ Pro M" pitchFamily="34" charset="-128"/>
                <a:ea typeface="A-OTF 新ゴ Pro M" pitchFamily="34" charset="-128"/>
              </a:rPr>
              <a:t>の来場者の共感を掴み取る！</a:t>
            </a:r>
            <a:r>
              <a:rPr lang="ja-JP" altLang="en-US" sz="1400" dirty="0" smtClean="0">
                <a:latin typeface="ヒラギノ角ゴ Pro W6" pitchFamily="34" charset="-128"/>
                <a:ea typeface="ヒラギノ角ゴ Pro W6" pitchFamily="34" charset="-128"/>
              </a:rPr>
              <a:t>」 という事をメインのゴールに掲げ、</a:t>
            </a: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ヒラギノ角ゴ Pro W6" pitchFamily="34" charset="-128"/>
                <a:ea typeface="ヒラギノ角ゴ Pro W6" pitchFamily="34" charset="-128"/>
              </a:rPr>
              <a:t>サブゴールとして、ここで開発を行ったプロトタイプを実際の製品開発につなげるといった内容も目的として掲げておりました。</a:t>
            </a:r>
            <a:endParaRPr lang="en-US" altLang="ja-JP" sz="1400" dirty="0" smtClean="0">
              <a:latin typeface="ヒラギノ角ゴ Pro W6" pitchFamily="34" charset="-128"/>
              <a:ea typeface="ヒラギノ角ゴ Pro W6" pitchFamily="34"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ja-JP" sz="1400" dirty="0" smtClean="0">
              <a:latin typeface="ヒラギノ角ゴ Pro W6" pitchFamily="34" charset="-128"/>
              <a:ea typeface="ヒラギノ角ゴ Pro W6" pitchFamily="34" charset="-128"/>
            </a:endParaRPr>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55</a:t>
            </a:fld>
            <a:endParaRPr kumimoji="1"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ヒラギノ角ゴ Pro W6" pitchFamily="34" charset="-128"/>
                <a:ea typeface="ヒラギノ角ゴ Pro W6" pitchFamily="34" charset="-128"/>
              </a:rPr>
              <a:t>開発のスケジュールについてです。</a:t>
            </a: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ヒラギノ角ゴ Pro W6" pitchFamily="34" charset="-128"/>
                <a:ea typeface="ヒラギノ角ゴ Pro W6" pitchFamily="34" charset="-128"/>
              </a:rPr>
              <a:t>リテールテックが</a:t>
            </a:r>
            <a:r>
              <a:rPr lang="en-US" altLang="ja-JP" sz="1200" dirty="0" smtClean="0">
                <a:solidFill>
                  <a:schemeClr val="tx1">
                    <a:lumMod val="75000"/>
                    <a:lumOff val="25000"/>
                  </a:schemeClr>
                </a:solidFill>
                <a:latin typeface="ヒラギノ角ゴ Pro W6" pitchFamily="34" charset="-128"/>
                <a:ea typeface="ヒラギノ角ゴ Pro W6" pitchFamily="34" charset="-128"/>
              </a:rPr>
              <a:t>3</a:t>
            </a:r>
            <a:r>
              <a:rPr lang="ja-JP" altLang="en-US" sz="1200" dirty="0" smtClean="0">
                <a:solidFill>
                  <a:schemeClr val="tx1">
                    <a:lumMod val="75000"/>
                    <a:lumOff val="25000"/>
                  </a:schemeClr>
                </a:solidFill>
                <a:latin typeface="ヒラギノ角ゴ Pro W6" pitchFamily="34" charset="-128"/>
                <a:ea typeface="ヒラギノ角ゴ Pro W6" pitchFamily="34" charset="-128"/>
              </a:rPr>
              <a:t>月</a:t>
            </a:r>
            <a:r>
              <a:rPr lang="en-US" altLang="ja-JP" sz="1200" dirty="0" smtClean="0">
                <a:solidFill>
                  <a:schemeClr val="tx1">
                    <a:lumMod val="75000"/>
                    <a:lumOff val="25000"/>
                  </a:schemeClr>
                </a:solidFill>
                <a:latin typeface="ヒラギノ角ゴ Pro W6" pitchFamily="34" charset="-128"/>
                <a:ea typeface="ヒラギノ角ゴ Pro W6" pitchFamily="34" charset="-128"/>
              </a:rPr>
              <a:t>3</a:t>
            </a:r>
            <a:r>
              <a:rPr lang="ja-JP" altLang="en-US" sz="1200" dirty="0" smtClean="0">
                <a:solidFill>
                  <a:schemeClr val="tx1">
                    <a:lumMod val="75000"/>
                    <a:lumOff val="25000"/>
                  </a:schemeClr>
                </a:solidFill>
                <a:latin typeface="ヒラギノ角ゴ Pro W6" pitchFamily="34" charset="-128"/>
                <a:ea typeface="ヒラギノ角ゴ Pro W6" pitchFamily="34" charset="-128"/>
              </a:rPr>
              <a:t>日からの開催でしたのでここに向けたスケジュールとなりました。</a:t>
            </a: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ヒラギノ角ゴ Pro W6" pitchFamily="34" charset="-128"/>
                <a:ea typeface="ヒラギノ角ゴ Pro W6" pitchFamily="34" charset="-128"/>
              </a:rPr>
              <a:t>また、プロジェクトのキックオフを</a:t>
            </a:r>
            <a:r>
              <a:rPr lang="en-US" altLang="ja-JP" sz="1200" dirty="0" smtClean="0">
                <a:solidFill>
                  <a:schemeClr val="tx1">
                    <a:lumMod val="75000"/>
                    <a:lumOff val="25000"/>
                  </a:schemeClr>
                </a:solidFill>
                <a:latin typeface="ヒラギノ角ゴ Pro W6" pitchFamily="34" charset="-128"/>
                <a:ea typeface="ヒラギノ角ゴ Pro W6" pitchFamily="34" charset="-128"/>
              </a:rPr>
              <a:t>1</a:t>
            </a:r>
            <a:r>
              <a:rPr lang="ja-JP" altLang="en-US" sz="1200" dirty="0" smtClean="0">
                <a:solidFill>
                  <a:schemeClr val="tx1">
                    <a:lumMod val="75000"/>
                    <a:lumOff val="25000"/>
                  </a:schemeClr>
                </a:solidFill>
                <a:latin typeface="ヒラギノ角ゴ Pro W6" pitchFamily="34" charset="-128"/>
                <a:ea typeface="ヒラギノ角ゴ Pro W6" pitchFamily="34" charset="-128"/>
              </a:rPr>
              <a:t>月中旬に行いましたので、実質</a:t>
            </a:r>
            <a:r>
              <a:rPr lang="en-US" altLang="ja-JP" sz="1200" dirty="0" smtClean="0">
                <a:solidFill>
                  <a:schemeClr val="tx1">
                    <a:lumMod val="75000"/>
                    <a:lumOff val="25000"/>
                  </a:schemeClr>
                </a:solidFill>
                <a:latin typeface="ヒラギノ角ゴ Pro W6" pitchFamily="34" charset="-128"/>
                <a:ea typeface="ヒラギノ角ゴ Pro W6" pitchFamily="34" charset="-128"/>
              </a:rPr>
              <a:t>1</a:t>
            </a:r>
            <a:r>
              <a:rPr lang="ja-JP" altLang="en-US" sz="1200" dirty="0" smtClean="0">
                <a:solidFill>
                  <a:schemeClr val="tx1">
                    <a:lumMod val="75000"/>
                    <a:lumOff val="25000"/>
                  </a:schemeClr>
                </a:solidFill>
                <a:latin typeface="ヒラギノ角ゴ Pro W6" pitchFamily="34" charset="-128"/>
                <a:ea typeface="ヒラギノ角ゴ Pro W6" pitchFamily="34" charset="-128"/>
              </a:rPr>
              <a:t>か月半のプロジェクトとなりました。</a:t>
            </a: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ヒラギノ角ゴ Pro W6" pitchFamily="34" charset="-128"/>
                <a:ea typeface="ヒラギノ角ゴ Pro W6" pitchFamily="34" charset="-128"/>
              </a:rPr>
              <a:t>この期間内の作業事項をここではザックリと引いています。</a:t>
            </a: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lumMod val="75000"/>
                    <a:lumOff val="25000"/>
                  </a:schemeClr>
                </a:solidFill>
                <a:latin typeface="ヒラギノ角ゴ Pro W6" pitchFamily="34" charset="-128"/>
                <a:ea typeface="ヒラギノ角ゴ Pro W6" pitchFamily="34" charset="-128"/>
              </a:rPr>
              <a:t>リテールテック直前の一週間に</a:t>
            </a:r>
            <a:r>
              <a:rPr lang="en-US" altLang="ja-JP" sz="1200" dirty="0" smtClean="0">
                <a:solidFill>
                  <a:schemeClr val="tx1">
                    <a:lumMod val="75000"/>
                    <a:lumOff val="25000"/>
                  </a:schemeClr>
                </a:solidFill>
                <a:latin typeface="ヒラギノ角ゴ Pro W6" pitchFamily="34" charset="-128"/>
                <a:ea typeface="ヒラギノ角ゴ Pro W6" pitchFamily="34" charset="-128"/>
              </a:rPr>
              <a:t>UI</a:t>
            </a:r>
            <a:r>
              <a:rPr lang="ja-JP" altLang="en-US" sz="1200" dirty="0" smtClean="0">
                <a:solidFill>
                  <a:schemeClr val="tx1">
                    <a:lumMod val="75000"/>
                    <a:lumOff val="25000"/>
                  </a:schemeClr>
                </a:solidFill>
                <a:latin typeface="ヒラギノ角ゴ Pro W6" pitchFamily="34" charset="-128"/>
                <a:ea typeface="ヒラギノ角ゴ Pro W6" pitchFamily="34" charset="-128"/>
              </a:rPr>
              <a:t>とロジックの結合期間をもうけ、残りの期間に（この青枠内が我々の作業範囲となります。）「エクスペリエンスデザイン」「グラフィックデザイン」「画面実装」の作業を割り振ってスケジューリングをしました。</a:t>
            </a: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＜次ページへ＞</a:t>
            </a:r>
            <a:endParaRPr lang="en-US" altLang="ja-JP" sz="1200" dirty="0" smtClean="0">
              <a:solidFill>
                <a:schemeClr val="tx1">
                  <a:lumMod val="75000"/>
                  <a:lumOff val="25000"/>
                </a:schemeClr>
              </a:solidFill>
              <a:latin typeface="ヒラギノ角ゴ Pro W6" pitchFamily="34" charset="-128"/>
              <a:ea typeface="ヒラギノ角ゴ Pro W6" pitchFamily="34" charset="-128"/>
            </a:endParaRPr>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56</a:t>
            </a:fld>
            <a:endParaRPr kumimoji="1"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作業概要についてお話をします。</a:t>
            </a:r>
            <a:endParaRPr kumimoji="1" lang="en-US" altLang="ja-JP" dirty="0" smtClean="0"/>
          </a:p>
          <a:p>
            <a:endParaRPr kumimoji="1" lang="en-US" altLang="ja-JP" dirty="0" smtClean="0"/>
          </a:p>
          <a:p>
            <a:r>
              <a:rPr kumimoji="1" lang="ja-JP" altLang="en-US" dirty="0" smtClean="0"/>
              <a:t>さきほど青枠内に書かれていた、各開発作業は、人間中心設計推進機構　が提唱している開発プロセスをベースとして、つぎに分類されます。</a:t>
            </a:r>
            <a:endParaRPr kumimoji="1" lang="en-US" altLang="ja-JP" dirty="0" smtClean="0"/>
          </a:p>
          <a:p>
            <a:endParaRPr kumimoji="1" lang="en-US" altLang="ja-JP" dirty="0" smtClean="0"/>
          </a:p>
          <a:p>
            <a:r>
              <a:rPr kumimoji="1" lang="ja-JP" altLang="en-US" dirty="0" smtClean="0"/>
              <a:t>エクスペリエンスデザインの作業については、「理解」「分析」「発案」のフェーズに開発を分類してすすめました。</a:t>
            </a:r>
            <a:endParaRPr kumimoji="1" lang="en-US" altLang="ja-JP" dirty="0" smtClean="0"/>
          </a:p>
          <a:p>
            <a:r>
              <a:rPr kumimoji="1" lang="ja-JP" altLang="en-US" dirty="0" smtClean="0"/>
              <a:t>また、グラフィックデザイン、画面実装の作業は「具体化」のフェーズとして開発をすすめてゆきました。</a:t>
            </a:r>
            <a:endParaRPr kumimoji="1" lang="en-US" altLang="ja-JP" dirty="0" smtClean="0"/>
          </a:p>
          <a:p>
            <a:endParaRPr kumimoji="1" lang="en-US" altLang="ja-JP" dirty="0" smtClean="0"/>
          </a:p>
          <a:p>
            <a:r>
              <a:rPr kumimoji="1" lang="ja-JP" altLang="en-US" dirty="0" smtClean="0"/>
              <a:t>次のスライド以降では、この各分類における具体的な作業について、ご紹介をします。</a:t>
            </a:r>
            <a:endParaRPr kumimoji="1" lang="en-US" altLang="ja-JP" dirty="0" smtClean="0"/>
          </a:p>
          <a:p>
            <a:endParaRPr kumimoji="1" lang="en-US" altLang="ja-JP" dirty="0" smtClean="0"/>
          </a:p>
          <a:p>
            <a:r>
              <a:rPr kumimoji="1" lang="ja-JP" altLang="en-US" dirty="0" smtClean="0"/>
              <a:t>＜次ページへ＞</a:t>
            </a:r>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57</a:t>
            </a:fld>
            <a:endParaRPr kumimoji="1"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0000" lnSpcReduction="20000"/>
          </a:bodyPr>
          <a:lstStyle/>
          <a:p>
            <a:r>
              <a:rPr lang="ja-JP" altLang="en-US" dirty="0" smtClean="0"/>
              <a:t>理解のフェーズで実施した内容をご説明します。</a:t>
            </a:r>
            <a:endParaRPr lang="en-US" altLang="ja-JP" dirty="0" smtClean="0"/>
          </a:p>
          <a:p>
            <a:endParaRPr lang="en-US" altLang="ja-JP" dirty="0" smtClean="0"/>
          </a:p>
          <a:p>
            <a:r>
              <a:rPr lang="ja-JP" altLang="en-US" dirty="0" smtClean="0"/>
              <a:t>「理解」のフェーズでは実際にＰＯＳを利用するユーザーの業務を知るために、フィールドワークを行いました。</a:t>
            </a:r>
            <a:endParaRPr lang="en-US" altLang="ja-JP" dirty="0" smtClean="0"/>
          </a:p>
          <a:p>
            <a:endParaRPr lang="en-US" altLang="ja-JP" dirty="0" smtClean="0"/>
          </a:p>
          <a:p>
            <a:r>
              <a:rPr lang="ja-JP" altLang="en-US" dirty="0" smtClean="0"/>
              <a:t>ここで、フィールドワークという単語がでてきましたので、この説明をします。</a:t>
            </a:r>
            <a:endParaRPr lang="en-US" altLang="ja-JP" dirty="0" smtClean="0"/>
          </a:p>
          <a:p>
            <a:r>
              <a:rPr lang="ja-JP" altLang="en-US" dirty="0" smtClean="0"/>
              <a:t>フィールドワーク＝言い換えますと実地調査のことです。関連した場所を訪れて資料の採取を行う技法であり、文化人類学の調査などでよく用いられています。</a:t>
            </a:r>
            <a:endParaRPr lang="en-US" altLang="ja-JP" dirty="0" smtClean="0"/>
          </a:p>
          <a:p>
            <a:endParaRPr kumimoji="1" lang="en-US" altLang="ja-JP" dirty="0" smtClean="0"/>
          </a:p>
          <a:p>
            <a:r>
              <a:rPr kumimoji="1" lang="ja-JP" altLang="en-US" dirty="0" smtClean="0"/>
              <a:t>今回の</a:t>
            </a:r>
            <a:r>
              <a:rPr kumimoji="1" lang="en-US" altLang="ja-JP" dirty="0" smtClean="0"/>
              <a:t>UNITE</a:t>
            </a:r>
            <a:r>
              <a:rPr kumimoji="1" lang="ja-JP" altLang="en-US" dirty="0" smtClean="0"/>
              <a:t>の開発ではターゲットとする店舗をソリマチ技研様から情報を頂いておりました。</a:t>
            </a:r>
            <a:endParaRPr kumimoji="1" lang="en-US" altLang="ja-JP" dirty="0" smtClean="0"/>
          </a:p>
          <a:p>
            <a:endParaRPr kumimoji="1" lang="en-US" altLang="ja-JP" dirty="0" smtClean="0"/>
          </a:p>
          <a:p>
            <a:pPr lvl="0">
              <a:defRPr/>
            </a:pPr>
            <a:r>
              <a:rPr lang="en-US" altLang="ja-JP" sz="1600" dirty="0" smtClean="0">
                <a:solidFill>
                  <a:schemeClr val="accent6">
                    <a:lumMod val="75000"/>
                  </a:schemeClr>
                </a:solidFill>
                <a:latin typeface="ヒラギノ角ゴ Pro W6" pitchFamily="34" charset="-128"/>
                <a:ea typeface="ヒラギノ角ゴ Pro W6" pitchFamily="34" charset="-128"/>
              </a:rPr>
              <a:t>UNITE</a:t>
            </a:r>
            <a:r>
              <a:rPr lang="ja-JP" altLang="en-US" sz="1600" dirty="0" smtClean="0">
                <a:solidFill>
                  <a:schemeClr val="accent6">
                    <a:lumMod val="75000"/>
                  </a:schemeClr>
                </a:solidFill>
                <a:latin typeface="ヒラギノ角ゴ Pro W6" pitchFamily="34" charset="-128"/>
                <a:ea typeface="ヒラギノ角ゴ Pro W6" pitchFamily="34" charset="-128"/>
              </a:rPr>
              <a:t>がターゲットとする店舗としましては、</a:t>
            </a:r>
            <a:endParaRPr lang="en-US" altLang="ja-JP" sz="1600" dirty="0" smtClean="0">
              <a:solidFill>
                <a:schemeClr val="accent6">
                  <a:lumMod val="75000"/>
                </a:schemeClr>
              </a:solidFill>
              <a:latin typeface="ヒラギノ角ゴ Pro W6" pitchFamily="34" charset="-128"/>
              <a:ea typeface="ヒラギノ角ゴ Pro W6" pitchFamily="34" charset="-128"/>
            </a:endParaRPr>
          </a:p>
          <a:p>
            <a:pPr lvl="0">
              <a:defRPr/>
            </a:pPr>
            <a:r>
              <a:rPr lang="ja-JP" altLang="en-US" sz="1400" dirty="0" smtClean="0">
                <a:latin typeface="ヒラギノ角ゴ Pro W6" pitchFamily="34" charset="-128"/>
                <a:ea typeface="ヒラギノ角ゴ Pro W6" pitchFamily="34" charset="-128"/>
              </a:rPr>
              <a:t>　・手に届く範囲の高級品を売るお店。</a:t>
            </a:r>
            <a:endParaRPr lang="en-US" altLang="ja-JP" sz="1400" dirty="0" smtClean="0">
              <a:latin typeface="ヒラギノ角ゴ Pro W6" pitchFamily="34" charset="-128"/>
              <a:ea typeface="ヒラギノ角ゴ Pro W6" pitchFamily="34" charset="-128"/>
            </a:endParaRPr>
          </a:p>
          <a:p>
            <a:pPr lvl="0">
              <a:defRPr/>
            </a:pPr>
            <a:r>
              <a:rPr lang="ja-JP" altLang="en-US" sz="1400" dirty="0" smtClean="0">
                <a:latin typeface="ヒラギノ角ゴ Pro W6" pitchFamily="34" charset="-128"/>
                <a:ea typeface="ヒラギノ角ゴ Pro W6" pitchFamily="34" charset="-128"/>
              </a:rPr>
              <a:t>　・１回の買い物で１～２商品を売り上げるお店。（スーパーの様に多商品を売るのでなく）</a:t>
            </a:r>
            <a:endParaRPr lang="en-US" altLang="ja-JP" sz="1400" dirty="0" smtClean="0">
              <a:latin typeface="ヒラギノ角ゴ Pro W6" pitchFamily="34" charset="-128"/>
              <a:ea typeface="ヒラギノ角ゴ Pro W6" pitchFamily="34" charset="-128"/>
            </a:endParaRPr>
          </a:p>
          <a:p>
            <a:pPr lvl="0">
              <a:defRPr/>
            </a:pPr>
            <a:r>
              <a:rPr lang="ja-JP" altLang="en-US" sz="1400" dirty="0" smtClean="0">
                <a:latin typeface="ヒラギノ角ゴ Pro W6" pitchFamily="34" charset="-128"/>
                <a:ea typeface="ヒラギノ角ゴ Pro W6" pitchFamily="34" charset="-128"/>
              </a:rPr>
              <a:t>　・店舗の店員が自社ブランドを好み、ロイヤルティが高いお店。</a:t>
            </a:r>
            <a:endParaRPr lang="en-US" altLang="ja-JP" sz="1400" dirty="0" smtClean="0">
              <a:latin typeface="ヒラギノ角ゴ Pro W6" pitchFamily="34" charset="-128"/>
              <a:ea typeface="ヒラギノ角ゴ Pro W6" pitchFamily="34" charset="-128"/>
            </a:endParaRPr>
          </a:p>
          <a:p>
            <a:pPr lvl="0">
              <a:defRPr/>
            </a:pPr>
            <a:r>
              <a:rPr lang="ja-JP" altLang="en-US" sz="1400" dirty="0" smtClean="0">
                <a:latin typeface="ヒラギノ角ゴ Pro W6" pitchFamily="34" charset="-128"/>
                <a:ea typeface="ヒラギノ角ゴ Pro W6" pitchFamily="34" charset="-128"/>
              </a:rPr>
              <a:t>という情報を頂いておりました。</a:t>
            </a:r>
            <a:endParaRPr lang="en-US" altLang="ja-JP" sz="1400" dirty="0" smtClean="0">
              <a:latin typeface="ヒラギノ角ゴ Pro W6" pitchFamily="34" charset="-128"/>
              <a:ea typeface="ヒラギノ角ゴ Pro W6" pitchFamily="34" charset="-128"/>
            </a:endParaRPr>
          </a:p>
          <a:p>
            <a:pPr lvl="0">
              <a:defRPr/>
            </a:pPr>
            <a:endParaRPr lang="en-US" altLang="ja-JP" sz="1400" dirty="0" smtClean="0">
              <a:latin typeface="ヒラギノ角ゴ Pro W6" pitchFamily="34" charset="-128"/>
              <a:ea typeface="ヒラギノ角ゴ Pro W6" pitchFamily="34" charset="-128"/>
            </a:endParaRPr>
          </a:p>
          <a:p>
            <a:pPr lvl="0">
              <a:defRPr/>
            </a:pPr>
            <a:r>
              <a:rPr lang="ja-JP" altLang="en-US" sz="1400" dirty="0" smtClean="0">
                <a:latin typeface="ヒラギノ角ゴ Pro W6" pitchFamily="34" charset="-128"/>
                <a:ea typeface="ヒラギノ角ゴ Pro W6" pitchFamily="34" charset="-128"/>
              </a:rPr>
              <a:t>この情報をもとに、ある化粧品会社がこのターゲットに近いのでは？と目星をつけ、</a:t>
            </a:r>
            <a:endParaRPr lang="en-US" altLang="ja-JP" sz="1400" dirty="0" smtClean="0">
              <a:latin typeface="ヒラギノ角ゴ Pro W6" pitchFamily="34" charset="-128"/>
              <a:ea typeface="ヒラギノ角ゴ Pro W6" pitchFamily="34" charset="-128"/>
            </a:endParaRPr>
          </a:p>
          <a:p>
            <a:pPr lvl="0">
              <a:defRPr/>
            </a:pPr>
            <a:r>
              <a:rPr lang="ja-JP" altLang="en-US" sz="1400" dirty="0" smtClean="0">
                <a:latin typeface="ヒラギノ角ゴ Pro W6" pitchFamily="34" charset="-128"/>
                <a:ea typeface="ヒラギノ角ゴ Pro W6" pitchFamily="34" charset="-128"/>
              </a:rPr>
              <a:t>この店で、どのような接客が行われているか？の確認を行いました。</a:t>
            </a:r>
            <a:endParaRPr lang="en-US" altLang="ja-JP" sz="1400" dirty="0" smtClean="0">
              <a:latin typeface="ヒラギノ角ゴ Pro W6" pitchFamily="34" charset="-128"/>
              <a:ea typeface="ヒラギノ角ゴ Pro W6" pitchFamily="34" charset="-128"/>
            </a:endParaRPr>
          </a:p>
          <a:p>
            <a:pPr lvl="0">
              <a:defRPr/>
            </a:pPr>
            <a:endParaRPr lang="en-US" altLang="ja-JP" sz="1400" dirty="0" smtClean="0">
              <a:latin typeface="ヒラギノ角ゴ Pro W6" pitchFamily="34" charset="-128"/>
              <a:ea typeface="ヒラギノ角ゴ Pro W6" pitchFamily="34" charset="-128"/>
            </a:endParaRPr>
          </a:p>
          <a:p>
            <a:r>
              <a:rPr kumimoji="1" lang="ja-JP" altLang="en-US" dirty="0" smtClean="0"/>
              <a:t>＜次ページへ＞</a:t>
            </a:r>
            <a:endParaRPr kumimoji="1" lang="en-US" altLang="ja-JP" dirty="0" smtClean="0"/>
          </a:p>
          <a:p>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要らない</a:t>
            </a:r>
            <a:r>
              <a:rPr kumimoji="1" lang="en-US" altLang="ja-JP" dirty="0" smtClean="0"/>
              <a:t>×</a:t>
            </a:r>
          </a:p>
          <a:p>
            <a:r>
              <a:rPr kumimoji="1" lang="ja-JP" altLang="en-US" dirty="0" smtClean="0"/>
              <a:t>＃フィールドワーク（</a:t>
            </a:r>
            <a:r>
              <a:rPr kumimoji="1" lang="en-US" altLang="ja-JP" dirty="0" err="1" smtClean="0"/>
              <a:t>wikipedia</a:t>
            </a:r>
            <a:r>
              <a:rPr kumimoji="1" lang="ja-JP" altLang="en-US" dirty="0" smtClean="0"/>
              <a:t>）</a:t>
            </a:r>
            <a:endParaRPr kumimoji="1" lang="en-US" altLang="ja-JP" dirty="0" smtClean="0"/>
          </a:p>
          <a:p>
            <a:r>
              <a:rPr lang="ja-JP" altLang="en-US" dirty="0" smtClean="0"/>
              <a:t>ある調査対象について学術</a:t>
            </a:r>
            <a:r>
              <a:rPr lang="ja-JP" altLang="en-US" dirty="0" smtClean="0">
                <a:hlinkClick r:id="rId3" tooltip="研究"/>
              </a:rPr>
              <a:t>研究</a:t>
            </a:r>
            <a:r>
              <a:rPr lang="ja-JP" altLang="en-US" dirty="0" smtClean="0"/>
              <a:t>をする際に、そのテーマに即した場所（現地）を実際に訪れ、その対象を</a:t>
            </a:r>
            <a:r>
              <a:rPr lang="ja-JP" altLang="en-US" dirty="0" smtClean="0">
                <a:hlinkClick r:id="rId4" tooltip="参与観察"/>
              </a:rPr>
              <a:t>直接観察</a:t>
            </a:r>
            <a:r>
              <a:rPr lang="ja-JP" altLang="en-US" dirty="0" smtClean="0"/>
              <a:t>し、関係者には</a:t>
            </a:r>
            <a:r>
              <a:rPr lang="ja-JP" altLang="en-US" dirty="0" smtClean="0">
                <a:hlinkClick r:id="rId5" tooltip="インタビュー"/>
              </a:rPr>
              <a:t>聞き取り</a:t>
            </a:r>
            <a:r>
              <a:rPr lang="ja-JP" altLang="en-US" dirty="0" smtClean="0"/>
              <a:t>調査や</a:t>
            </a:r>
            <a:r>
              <a:rPr lang="ja-JP" altLang="en-US" dirty="0" smtClean="0">
                <a:hlinkClick r:id="rId6" tooltip="アンケート"/>
              </a:rPr>
              <a:t>アンケート</a:t>
            </a:r>
            <a:r>
              <a:rPr lang="ja-JP" altLang="en-US" dirty="0" smtClean="0"/>
              <a:t>調査を行い、そして現地での</a:t>
            </a:r>
            <a:r>
              <a:rPr lang="ja-JP" altLang="en-US" dirty="0" smtClean="0">
                <a:hlinkClick r:id="rId7" tooltip="史料"/>
              </a:rPr>
              <a:t>史料</a:t>
            </a:r>
            <a:r>
              <a:rPr lang="ja-JP" altLang="en-US" dirty="0" smtClean="0"/>
              <a:t>・</a:t>
            </a:r>
            <a:r>
              <a:rPr lang="ja-JP" altLang="en-US" dirty="0" smtClean="0">
                <a:hlinkClick r:id="rId8" tooltip="資料"/>
              </a:rPr>
              <a:t>資料</a:t>
            </a:r>
            <a:r>
              <a:rPr lang="ja-JP" altLang="en-US" dirty="0" smtClean="0"/>
              <a:t>の採取を行うなど、学術的に客観的な成果を挙げるための調査技法である。</a:t>
            </a:r>
            <a:r>
              <a:rPr lang="ja-JP" altLang="en-US" dirty="0" smtClean="0">
                <a:hlinkClick r:id="rId9" tooltip="地学"/>
              </a:rPr>
              <a:t>地学</a:t>
            </a:r>
            <a:r>
              <a:rPr lang="ja-JP" altLang="en-US" dirty="0" smtClean="0"/>
              <a:t>系では</a:t>
            </a:r>
            <a:r>
              <a:rPr lang="ja-JP" altLang="en-US" b="1" dirty="0" smtClean="0"/>
              <a:t>巡検</a:t>
            </a:r>
            <a:r>
              <a:rPr lang="ja-JP" altLang="en-US" dirty="0" smtClean="0"/>
              <a:t>ともいう。</a:t>
            </a:r>
            <a:endParaRPr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58</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59</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489325" y="509588"/>
            <a:ext cx="2947988" cy="2039937"/>
          </a:xfrm>
        </p:spPr>
      </p:sp>
      <p:sp>
        <p:nvSpPr>
          <p:cNvPr id="3" name="ノート プレースホルダ 2"/>
          <p:cNvSpPr>
            <a:spLocks noGrp="1"/>
          </p:cNvSpPr>
          <p:nvPr>
            <p:ph type="body" idx="1"/>
          </p:nvPr>
        </p:nvSpPr>
        <p:spPr/>
        <p:txBody>
          <a:bodyPr>
            <a:noAutofit/>
          </a:bodyPr>
          <a:lstStyle/>
          <a:p>
            <a:r>
              <a:rPr lang="ja-JP" altLang="en-US" sz="800" dirty="0" smtClean="0">
                <a:latin typeface="+mn-ea"/>
              </a:rPr>
              <a:t>このフィールドワークを経て、当開発の為に、有効そうな情報を収集する事ができました。</a:t>
            </a:r>
            <a:endParaRPr lang="en-US" altLang="ja-JP" sz="800" dirty="0" smtClean="0">
              <a:latin typeface="+mn-ea"/>
            </a:endParaRPr>
          </a:p>
          <a:p>
            <a:endParaRPr lang="en-US" altLang="ja-JP" sz="800" dirty="0" smtClean="0">
              <a:latin typeface="+mn-ea"/>
            </a:endParaRPr>
          </a:p>
          <a:p>
            <a:r>
              <a:rPr lang="ja-JP" altLang="en-US" sz="800" dirty="0" smtClean="0">
                <a:latin typeface="+mn-ea"/>
              </a:rPr>
              <a:t>今回の開発ではコンシューマエクスペリエンスの向上が１つの目的として掲げられており、</a:t>
            </a:r>
            <a:endParaRPr lang="en-US" altLang="ja-JP" sz="800" dirty="0" smtClean="0">
              <a:latin typeface="+mn-ea"/>
            </a:endParaRPr>
          </a:p>
          <a:p>
            <a:r>
              <a:rPr lang="ja-JP" altLang="en-US" sz="800" dirty="0" smtClean="0">
                <a:latin typeface="+mn-ea"/>
              </a:rPr>
              <a:t>店員が通常業務において、コンシューマエクスペリエンス向上に向けてどの様な接客を行っているかの確認を行いました。</a:t>
            </a:r>
            <a:endParaRPr lang="en-US" altLang="ja-JP" sz="800" dirty="0" smtClean="0">
              <a:latin typeface="+mn-ea"/>
            </a:endParaRPr>
          </a:p>
          <a:p>
            <a:endParaRPr lang="en-US" altLang="ja-JP" sz="800" dirty="0" smtClean="0">
              <a:latin typeface="+mn-ea"/>
            </a:endParaRPr>
          </a:p>
          <a:p>
            <a:r>
              <a:rPr lang="ja-JP" altLang="en-US" sz="800" dirty="0" smtClean="0">
                <a:latin typeface="+mn-ea"/>
              </a:rPr>
              <a:t>レジにて、店員とお客様が</a:t>
            </a:r>
            <a:r>
              <a:rPr lang="en-US" altLang="ja-JP" sz="800" dirty="0" smtClean="0">
                <a:latin typeface="+mn-ea"/>
              </a:rPr>
              <a:t>POS</a:t>
            </a:r>
            <a:r>
              <a:rPr lang="ja-JP" altLang="en-US" sz="800" dirty="0" smtClean="0">
                <a:latin typeface="+mn-ea"/>
              </a:rPr>
              <a:t>を挟んでコミュニケーションをとりますが、</a:t>
            </a:r>
            <a:endParaRPr lang="en-US" altLang="ja-JP" sz="800" dirty="0" smtClean="0">
              <a:latin typeface="+mn-ea"/>
            </a:endParaRPr>
          </a:p>
          <a:p>
            <a:r>
              <a:rPr lang="ja-JP" altLang="en-US" sz="800" dirty="0" smtClean="0">
                <a:latin typeface="+mn-ea"/>
              </a:rPr>
              <a:t>ここで、どのようなコミュニケーションがとられているかの確認をしました。</a:t>
            </a:r>
            <a:endParaRPr lang="en-US" altLang="ja-JP" sz="800" dirty="0" smtClean="0">
              <a:latin typeface="+mn-ea"/>
            </a:endParaRPr>
          </a:p>
          <a:p>
            <a:endParaRPr lang="en-US" altLang="ja-JP" sz="800" dirty="0" smtClean="0">
              <a:latin typeface="+mn-ea"/>
            </a:endParaRPr>
          </a:p>
          <a:p>
            <a:r>
              <a:rPr lang="ja-JP" altLang="en-US" sz="800" dirty="0" smtClean="0">
                <a:latin typeface="+mn-ea"/>
              </a:rPr>
              <a:t>今回、プロジェクトメンバーがこのお店で実際に買い物の体験したのですが、</a:t>
            </a:r>
            <a:endParaRPr lang="en-US" altLang="ja-JP" sz="800" dirty="0" smtClean="0">
              <a:latin typeface="+mn-ea"/>
            </a:endParaRPr>
          </a:p>
          <a:p>
            <a:r>
              <a:rPr lang="ja-JP" altLang="en-US" sz="800" dirty="0" smtClean="0">
                <a:latin typeface="+mn-ea"/>
              </a:rPr>
              <a:t>この体験における、店員さんの発言をいくつかご紹介します。</a:t>
            </a:r>
            <a:endParaRPr lang="en-US" altLang="ja-JP" sz="800" dirty="0" smtClean="0">
              <a:latin typeface="+mn-ea"/>
            </a:endParaRPr>
          </a:p>
          <a:p>
            <a:endParaRPr lang="en-US" altLang="ja-JP" sz="800" dirty="0" smtClean="0">
              <a:latin typeface="+mn-ea"/>
            </a:endParaRPr>
          </a:p>
          <a:p>
            <a:pPr marL="0" lvl="1" indent="9525">
              <a:buNone/>
            </a:pPr>
            <a:r>
              <a:rPr lang="ja-JP" altLang="en-US" sz="800" dirty="0" smtClean="0">
                <a:latin typeface="+mn-ea"/>
              </a:rPr>
              <a:t>「こちらのシャンプーを使用するのに便利なポンプがございます。お持ちでしょうか？」</a:t>
            </a:r>
            <a:endParaRPr lang="en-US" altLang="ja-JP" sz="800" dirty="0" smtClean="0">
              <a:latin typeface="+mn-ea"/>
            </a:endParaRPr>
          </a:p>
          <a:p>
            <a:pPr marL="0" lvl="1" indent="9525">
              <a:buNone/>
            </a:pPr>
            <a:r>
              <a:rPr lang="ja-JP" altLang="en-US" sz="800" dirty="0" smtClean="0">
                <a:latin typeface="+mn-ea"/>
              </a:rPr>
              <a:t>「シャンプー容器に合わせて、ポンプの長さをカットしますが宜しいでしょうか？」</a:t>
            </a:r>
            <a:endParaRPr kumimoji="1" lang="en-US" altLang="ja-JP" sz="800" dirty="0" smtClean="0">
              <a:latin typeface="+mn-ea"/>
            </a:endParaRPr>
          </a:p>
          <a:p>
            <a:pPr marL="0" lvl="1" indent="9525">
              <a:buNone/>
            </a:pPr>
            <a:r>
              <a:rPr kumimoji="1" lang="ja-JP" altLang="en-US" sz="800" dirty="0" smtClean="0">
                <a:latin typeface="+mn-ea"/>
              </a:rPr>
              <a:t>「ポンプの切断面が尖っていますのでご注意ください。」</a:t>
            </a:r>
            <a:endParaRPr kumimoji="1" lang="en-US" altLang="ja-JP" sz="800" dirty="0" smtClean="0">
              <a:latin typeface="+mn-ea"/>
            </a:endParaRPr>
          </a:p>
          <a:p>
            <a:pPr marL="0" lvl="1" indent="9525">
              <a:buNone/>
            </a:pPr>
            <a:r>
              <a:rPr lang="ja-JP" altLang="en-US" sz="800" dirty="0" smtClean="0">
                <a:latin typeface="+mn-ea"/>
              </a:rPr>
              <a:t>「本日のお買い上げ金額が</a:t>
            </a:r>
            <a:r>
              <a:rPr lang="en-US" altLang="ja-JP" sz="800" dirty="0" smtClean="0">
                <a:latin typeface="+mn-ea"/>
              </a:rPr>
              <a:t>3000</a:t>
            </a:r>
            <a:r>
              <a:rPr lang="ja-JP" altLang="en-US" sz="800" dirty="0" smtClean="0">
                <a:latin typeface="+mn-ea"/>
              </a:rPr>
              <a:t>円以上です。会員証を発行できますが如何でしょうか？」</a:t>
            </a:r>
            <a:endParaRPr lang="en-US" altLang="ja-JP" sz="800" dirty="0" smtClean="0">
              <a:latin typeface="+mn-ea"/>
            </a:endParaRPr>
          </a:p>
          <a:p>
            <a:pPr marL="0" lvl="1" indent="9525">
              <a:buNone/>
            </a:pPr>
            <a:r>
              <a:rPr kumimoji="1" lang="ja-JP" altLang="en-US" sz="800" dirty="0" smtClean="0">
                <a:latin typeface="+mn-ea"/>
              </a:rPr>
              <a:t>「会員の特典をご説明いたします。</a:t>
            </a:r>
            <a:r>
              <a:rPr lang="ja-JP" altLang="en-US" sz="800" dirty="0" smtClean="0">
                <a:latin typeface="+mn-ea"/>
              </a:rPr>
              <a:t>・・・</a:t>
            </a:r>
            <a:r>
              <a:rPr kumimoji="1" lang="ja-JP" altLang="en-US" sz="800" dirty="0" smtClean="0">
                <a:latin typeface="+mn-ea"/>
              </a:rPr>
              <a:t>」</a:t>
            </a:r>
          </a:p>
          <a:p>
            <a:endParaRPr lang="en-US" altLang="ja-JP" sz="800" dirty="0" smtClean="0">
              <a:latin typeface="+mn-ea"/>
            </a:endParaRPr>
          </a:p>
          <a:p>
            <a:r>
              <a:rPr lang="ja-JP" altLang="en-US" sz="800" dirty="0" smtClean="0">
                <a:latin typeface="+mn-ea"/>
              </a:rPr>
              <a:t>ここで気づきましたのは、</a:t>
            </a:r>
            <a:r>
              <a:rPr kumimoji="1" lang="ja-JP" altLang="en-US" sz="800" dirty="0" smtClean="0">
                <a:latin typeface="+mn-ea"/>
              </a:rPr>
              <a:t>（</a:t>
            </a:r>
            <a:r>
              <a:rPr kumimoji="1" lang="en-US" altLang="ja-JP" sz="800" dirty="0" smtClean="0">
                <a:latin typeface="+mn-ea"/>
              </a:rPr>
              <a:t>POS</a:t>
            </a:r>
            <a:r>
              <a:rPr kumimoji="1" lang="ja-JP" altLang="en-US" sz="800" dirty="0" smtClean="0">
                <a:latin typeface="+mn-ea"/>
              </a:rPr>
              <a:t>レジをはさんだ環境で、）店員は、お客様の購入商品／お買い上げ金額／入会状況に応じて</a:t>
            </a:r>
            <a:r>
              <a:rPr lang="ja-JP" altLang="en-US" sz="800" dirty="0" smtClean="0">
                <a:latin typeface="+mn-ea"/>
              </a:rPr>
              <a:t>、</a:t>
            </a:r>
            <a:r>
              <a:rPr kumimoji="1" lang="ja-JP" altLang="en-US" sz="800" dirty="0" smtClean="0">
                <a:latin typeface="+mn-ea"/>
              </a:rPr>
              <a:t>臨機応変にコミュニケーションを行う必要があるということです。</a:t>
            </a:r>
          </a:p>
          <a:p>
            <a:endParaRPr lang="en-US" altLang="ja-JP" sz="800" dirty="0" smtClean="0">
              <a:latin typeface="+mn-ea"/>
            </a:endParaRPr>
          </a:p>
          <a:p>
            <a:r>
              <a:rPr lang="ja-JP" altLang="en-US" sz="800" dirty="0" smtClean="0">
                <a:latin typeface="+mn-ea"/>
              </a:rPr>
              <a:t>これは、キャリアを積んだ店員であれば、漏れなく業務を遂行できるかと思いますが、新人にはすこしハードルの高い作業だと感じました。</a:t>
            </a:r>
            <a:endParaRPr lang="en-US" altLang="ja-JP" sz="800" dirty="0" smtClean="0">
              <a:latin typeface="+mn-ea"/>
            </a:endParaRPr>
          </a:p>
          <a:p>
            <a:endParaRPr lang="en-US" altLang="ja-JP" sz="800" dirty="0" smtClean="0">
              <a:latin typeface="+mn-ea"/>
            </a:endParaRPr>
          </a:p>
          <a:p>
            <a:r>
              <a:rPr lang="ja-JP" altLang="en-US" sz="800" dirty="0" smtClean="0">
                <a:latin typeface="+mn-ea"/>
              </a:rPr>
              <a:t>店舗側としては、どの店員も、どのお客様に対しても、均等の品質を提供しなければならないのですが、</a:t>
            </a:r>
            <a:endParaRPr lang="en-US" altLang="ja-JP" sz="800" dirty="0" smtClean="0">
              <a:latin typeface="+mn-ea"/>
            </a:endParaRPr>
          </a:p>
          <a:p>
            <a:r>
              <a:rPr lang="ja-JP" altLang="en-US" sz="800" dirty="0" smtClean="0">
                <a:latin typeface="+mn-ea"/>
              </a:rPr>
              <a:t>ここに至る為には多くの時間を要することとなります。</a:t>
            </a:r>
            <a:endParaRPr lang="en-US" altLang="ja-JP" sz="800" dirty="0" smtClean="0">
              <a:latin typeface="+mn-ea"/>
            </a:endParaRPr>
          </a:p>
          <a:p>
            <a:endParaRPr lang="en-US" altLang="ja-JP" sz="800" dirty="0" smtClean="0">
              <a:latin typeface="+mn-ea"/>
            </a:endParaRPr>
          </a:p>
          <a:p>
            <a:r>
              <a:rPr lang="ja-JP" altLang="en-US" sz="800" dirty="0" smtClean="0">
                <a:latin typeface="+mn-ea"/>
              </a:rPr>
              <a:t>参考までに具体的な数値があるのでご紹介します。</a:t>
            </a:r>
            <a:endParaRPr lang="en-US" altLang="ja-JP" sz="8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ea"/>
              </a:rPr>
              <a:t>「</a:t>
            </a:r>
            <a:r>
              <a:rPr lang="en-US" altLang="ja-JP" sz="800" dirty="0" smtClean="0">
                <a:latin typeface="+mn-ea"/>
              </a:rPr>
              <a:t>POS</a:t>
            </a:r>
            <a:r>
              <a:rPr lang="ja-JP" altLang="en-US" sz="800" dirty="0" smtClean="0">
                <a:latin typeface="+mn-ea"/>
              </a:rPr>
              <a:t>ソリューションの導入・運用コストの</a:t>
            </a:r>
            <a:r>
              <a:rPr lang="en-US" altLang="ja-JP" sz="800" dirty="0" smtClean="0">
                <a:latin typeface="+mn-ea"/>
              </a:rPr>
              <a:t>7</a:t>
            </a:r>
            <a:r>
              <a:rPr lang="ja-JP" altLang="en-US" sz="800" dirty="0" smtClean="0">
                <a:latin typeface="+mn-ea"/>
              </a:rPr>
              <a:t>％が初期導入に関するもの、</a:t>
            </a:r>
            <a:r>
              <a:rPr lang="en-US" altLang="ja-JP" sz="800" dirty="0" smtClean="0">
                <a:latin typeface="+mn-ea"/>
              </a:rPr>
              <a:t>25</a:t>
            </a:r>
            <a:r>
              <a:rPr lang="ja-JP" altLang="en-US" sz="800" dirty="0" smtClean="0">
                <a:latin typeface="+mn-ea"/>
              </a:rPr>
              <a:t>％がメンテナンス、</a:t>
            </a:r>
            <a:r>
              <a:rPr lang="en-US" altLang="ja-JP" sz="800" dirty="0" smtClean="0">
                <a:latin typeface="+mn-ea"/>
              </a:rPr>
              <a:t>68</a:t>
            </a:r>
            <a:r>
              <a:rPr lang="ja-JP" altLang="en-US" sz="800" dirty="0" smtClean="0">
                <a:latin typeface="+mn-ea"/>
              </a:rPr>
              <a:t>％が</a:t>
            </a:r>
            <a:r>
              <a:rPr lang="en-US" altLang="ja-JP" sz="800" dirty="0" smtClean="0">
                <a:latin typeface="+mn-ea"/>
              </a:rPr>
              <a:t>POS</a:t>
            </a:r>
            <a:r>
              <a:rPr lang="ja-JP" altLang="en-US" sz="800" dirty="0" smtClean="0">
                <a:latin typeface="+mn-ea"/>
              </a:rPr>
              <a:t>を操作する従業員のためのトレーニングといわれている」　そうです。</a:t>
            </a:r>
            <a:endParaRPr kumimoji="1" lang="ja-JP" altLang="en-US" sz="800" dirty="0" smtClean="0">
              <a:latin typeface="+mn-ea"/>
            </a:endParaRPr>
          </a:p>
          <a:p>
            <a:endParaRPr lang="en-US" altLang="ja-JP" sz="8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n-ea"/>
              </a:rPr>
              <a:t>＜次ページへ＞</a:t>
            </a:r>
            <a:endParaRPr kumimoji="1" lang="en-US" altLang="ja-JP" sz="800" dirty="0" smtClean="0">
              <a:latin typeface="+mn-ea"/>
            </a:endParaRPr>
          </a:p>
          <a:p>
            <a:endParaRPr lang="en-US" altLang="ja-JP" sz="800" dirty="0" smtClean="0">
              <a:latin typeface="+mn-ea"/>
            </a:endParaRPr>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１１：２０</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a:t>
            </a:fld>
            <a:endParaRPr lang="ja-JP" altLang="en-US"/>
          </a:p>
        </p:txBody>
      </p:sp>
    </p:spTree>
    <p:extLst>
      <p:ext uri="{BB962C8B-B14F-4D97-AF65-F5344CB8AC3E}">
        <p14:creationId xmlns:p14="http://schemas.microsoft.com/office/powerpoint/2010/main" val="144460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489325" y="509588"/>
            <a:ext cx="2947988" cy="2039937"/>
          </a:xfrm>
        </p:spPr>
      </p:sp>
      <p:sp>
        <p:nvSpPr>
          <p:cNvPr id="3" name="ノート プレースホルダ 2"/>
          <p:cNvSpPr>
            <a:spLocks noGrp="1"/>
          </p:cNvSpPr>
          <p:nvPr>
            <p:ph type="body" idx="1"/>
          </p:nvPr>
        </p:nvSpPr>
        <p:spPr/>
        <p:txBody>
          <a:bodyPr>
            <a:noAutofit/>
          </a:bodyPr>
          <a:lstStyle/>
          <a:p>
            <a:r>
              <a:rPr lang="ja-JP" altLang="en-US" sz="900" dirty="0" smtClean="0">
                <a:latin typeface="+mn-ea"/>
              </a:rPr>
              <a:t>次に分析フェーズで行った内容をご紹介します。</a:t>
            </a:r>
            <a:endParaRPr lang="en-US" altLang="ja-JP" sz="900" dirty="0" smtClean="0">
              <a:latin typeface="+mn-ea"/>
            </a:endParaRPr>
          </a:p>
          <a:p>
            <a:r>
              <a:rPr lang="ja-JP" altLang="en-US" sz="900" dirty="0" smtClean="0">
                <a:latin typeface="+mn-ea"/>
              </a:rPr>
              <a:t>分析のフェーズでは、大きくは２つの作業を行いました。</a:t>
            </a:r>
            <a:endParaRPr lang="en-US" altLang="ja-JP" sz="900" dirty="0" smtClean="0">
              <a:latin typeface="+mn-ea"/>
            </a:endParaRPr>
          </a:p>
          <a:p>
            <a:endParaRPr lang="en-US" altLang="ja-JP" sz="900" dirty="0" smtClean="0">
              <a:latin typeface="+mn-ea"/>
            </a:endParaRPr>
          </a:p>
          <a:p>
            <a:r>
              <a:rPr lang="ja-JP" altLang="en-US" sz="900" dirty="0" smtClean="0">
                <a:latin typeface="+mn-ea"/>
              </a:rPr>
              <a:t>ひとつは、ソリマチ技研様から実際の端末を借用しまして、これを使用した際の</a:t>
            </a:r>
            <a:r>
              <a:rPr lang="en-US" altLang="ja-JP" sz="900" dirty="0" smtClean="0">
                <a:latin typeface="+mn-ea"/>
              </a:rPr>
              <a:t>"</a:t>
            </a:r>
            <a:r>
              <a:rPr lang="ja-JP" altLang="en-US" sz="900" dirty="0" smtClean="0">
                <a:latin typeface="+mn-ea"/>
              </a:rPr>
              <a:t>操作感の確認</a:t>
            </a:r>
            <a:r>
              <a:rPr lang="en-US" altLang="ja-JP" sz="900" dirty="0" smtClean="0">
                <a:latin typeface="+mn-ea"/>
              </a:rPr>
              <a:t>"</a:t>
            </a:r>
            <a:r>
              <a:rPr lang="ja-JP" altLang="en-US" sz="900" dirty="0" smtClean="0">
                <a:latin typeface="+mn-ea"/>
              </a:rPr>
              <a:t>をおこないました。</a:t>
            </a:r>
            <a:endParaRPr lang="en-US" altLang="ja-JP" sz="900" dirty="0" smtClean="0">
              <a:latin typeface="+mn-ea"/>
            </a:endParaRPr>
          </a:p>
          <a:p>
            <a:endParaRPr lang="en-US" altLang="ja-JP" sz="900" dirty="0" smtClean="0">
              <a:latin typeface="+mn-ea"/>
            </a:endParaRPr>
          </a:p>
          <a:p>
            <a:r>
              <a:rPr lang="ja-JP" altLang="en-US" sz="900" dirty="0" smtClean="0">
                <a:latin typeface="+mn-ea"/>
              </a:rPr>
              <a:t>ふたつめ、大きなパネルを使って、このパネル上に画面遷移図を再現して、パネルを近くから、遠くから眺めることで</a:t>
            </a:r>
            <a:r>
              <a:rPr lang="en-US" altLang="ja-JP" sz="900" dirty="0" smtClean="0">
                <a:latin typeface="+mn-ea"/>
              </a:rPr>
              <a:t>"</a:t>
            </a:r>
            <a:r>
              <a:rPr lang="ja-JP" altLang="en-US" sz="900" dirty="0" smtClean="0">
                <a:latin typeface="+mn-ea"/>
              </a:rPr>
              <a:t>画面遷移の確認</a:t>
            </a:r>
            <a:r>
              <a:rPr lang="en-US" altLang="ja-JP" sz="900" dirty="0" smtClean="0">
                <a:latin typeface="+mn-ea"/>
              </a:rPr>
              <a:t>"</a:t>
            </a:r>
            <a:r>
              <a:rPr lang="ja-JP" altLang="en-US" sz="900" dirty="0" smtClean="0">
                <a:latin typeface="+mn-ea"/>
              </a:rPr>
              <a:t>と</a:t>
            </a:r>
            <a:r>
              <a:rPr lang="en-US" altLang="ja-JP" sz="900" dirty="0" smtClean="0">
                <a:latin typeface="+mn-ea"/>
              </a:rPr>
              <a:t>"</a:t>
            </a:r>
            <a:r>
              <a:rPr lang="ja-JP" altLang="en-US" sz="900" dirty="0" smtClean="0">
                <a:latin typeface="+mn-ea"/>
              </a:rPr>
              <a:t>各画面の確認</a:t>
            </a:r>
            <a:r>
              <a:rPr lang="en-US" altLang="ja-JP" sz="900" dirty="0" smtClean="0">
                <a:latin typeface="+mn-ea"/>
              </a:rPr>
              <a:t>"</a:t>
            </a:r>
            <a:r>
              <a:rPr lang="ja-JP" altLang="en-US" sz="900" dirty="0" smtClean="0">
                <a:latin typeface="+mn-ea"/>
              </a:rPr>
              <a:t>をおこないました。</a:t>
            </a:r>
            <a:endParaRPr lang="en-US" altLang="ja-JP" sz="900" dirty="0" smtClean="0">
              <a:latin typeface="+mn-ea"/>
            </a:endParaRPr>
          </a:p>
          <a:p>
            <a:endParaRPr lang="en-US" altLang="ja-JP" sz="900" dirty="0" smtClean="0">
              <a:latin typeface="+mn-ea"/>
            </a:endParaRPr>
          </a:p>
          <a:p>
            <a:endParaRPr lang="en-US" altLang="ja-JP" sz="900" dirty="0" smtClean="0">
              <a:latin typeface="+mn-ea"/>
            </a:endParaRPr>
          </a:p>
          <a:p>
            <a:r>
              <a:rPr lang="ja-JP" altLang="en-US" sz="900" dirty="0" smtClean="0">
                <a:latin typeface="+mn-ea"/>
              </a:rPr>
              <a:t>これらの分析より、いくつかの課題を抽出しました。</a:t>
            </a:r>
            <a:endParaRPr lang="en-US" altLang="ja-JP" sz="900" dirty="0" smtClean="0">
              <a:latin typeface="+mn-ea"/>
            </a:endParaRPr>
          </a:p>
          <a:p>
            <a:endParaRPr lang="en-US" altLang="ja-JP" sz="900" dirty="0" smtClean="0">
              <a:latin typeface="+mn-ea"/>
            </a:endParaRPr>
          </a:p>
          <a:p>
            <a:r>
              <a:rPr lang="ja-JP" altLang="en-US" sz="900" dirty="0" smtClean="0">
                <a:latin typeface="+mn-ea"/>
              </a:rPr>
              <a:t>実機を使った分析からは、</a:t>
            </a:r>
            <a:endParaRPr lang="en-US" altLang="ja-JP" sz="900" dirty="0" smtClean="0">
              <a:latin typeface="+mn-ea"/>
            </a:endParaRPr>
          </a:p>
          <a:p>
            <a:endParaRPr lang="en-US" altLang="ja-JP" sz="900" dirty="0" smtClean="0">
              <a:latin typeface="+mn-ea"/>
            </a:endParaRPr>
          </a:p>
          <a:p>
            <a:r>
              <a:rPr lang="ja-JP" altLang="en-US" sz="900" dirty="0" smtClean="0">
                <a:latin typeface="+mn-ea"/>
              </a:rPr>
              <a:t>　・利用頻度の高いボタン群が、画面最下部よりも少し高い位置に配置されており指先を安定しにくい。（エルゴノミクスデザイン）　→　操作ボタンの配置ガイド</a:t>
            </a:r>
            <a:endParaRPr lang="en-US" altLang="ja-JP" sz="900" dirty="0" smtClean="0">
              <a:latin typeface="+mn-ea"/>
            </a:endParaRPr>
          </a:p>
          <a:p>
            <a:r>
              <a:rPr lang="ja-JP" altLang="en-US" sz="900" dirty="0" smtClean="0">
                <a:latin typeface="+mn-ea"/>
              </a:rPr>
              <a:t>　・自分の居場所を見失ってしまう事がある。　→　現在位置の表示・表現／画面遷移インタラクションの検討</a:t>
            </a:r>
            <a:endParaRPr lang="en-US" altLang="ja-JP" sz="900" dirty="0" smtClean="0">
              <a:latin typeface="+mn-ea"/>
            </a:endParaRPr>
          </a:p>
          <a:p>
            <a:endParaRPr lang="en-US" altLang="ja-JP" sz="900" dirty="0" smtClean="0">
              <a:latin typeface="+mn-ea"/>
            </a:endParaRPr>
          </a:p>
          <a:p>
            <a:r>
              <a:rPr lang="ja-JP" altLang="en-US" sz="900" dirty="0" smtClean="0">
                <a:latin typeface="+mn-ea"/>
              </a:rPr>
              <a:t>パネルを使った分析で見つけた課題、</a:t>
            </a:r>
            <a:endParaRPr lang="en-US" altLang="ja-JP" sz="900" dirty="0" smtClean="0">
              <a:latin typeface="+mn-ea"/>
            </a:endParaRPr>
          </a:p>
          <a:p>
            <a:endParaRPr lang="en-US" altLang="ja-JP" sz="900" dirty="0" smtClean="0">
              <a:latin typeface="+mn-ea"/>
            </a:endParaRPr>
          </a:p>
          <a:p>
            <a:r>
              <a:rPr lang="ja-JP" altLang="en-US" sz="900" dirty="0" smtClean="0">
                <a:latin typeface="+mn-ea"/>
              </a:rPr>
              <a:t>　・</a:t>
            </a:r>
            <a:r>
              <a:rPr kumimoji="1" lang="ja-JP" altLang="en-US" sz="900" dirty="0" smtClean="0">
                <a:latin typeface="+mn-ea"/>
              </a:rPr>
              <a:t>目的の機能まで画面を掘り下げて遷移する構造になって</a:t>
            </a:r>
            <a:r>
              <a:rPr lang="ja-JP" altLang="en-US" sz="900" dirty="0" smtClean="0">
                <a:latin typeface="+mn-ea"/>
              </a:rPr>
              <a:t>おり、すこし</a:t>
            </a:r>
            <a:r>
              <a:rPr kumimoji="1" lang="ja-JP" altLang="en-US" sz="900" dirty="0" smtClean="0">
                <a:latin typeface="+mn-ea"/>
              </a:rPr>
              <a:t>迷いやすくなっていた。</a:t>
            </a:r>
            <a:endParaRPr kumimoji="1" lang="en-US" altLang="ja-JP" sz="900" dirty="0" smtClean="0">
              <a:latin typeface="+mn-ea"/>
            </a:endParaRPr>
          </a:p>
          <a:p>
            <a:r>
              <a:rPr lang="ja-JP" altLang="en-US" sz="900" dirty="0" smtClean="0">
                <a:latin typeface="+mn-ea"/>
              </a:rPr>
              <a:t>　・押しても機能しないダミーのボタンが多数存在していた。</a:t>
            </a:r>
            <a:endParaRPr kumimoji="1" lang="en-US" altLang="ja-JP" sz="900" dirty="0" smtClean="0">
              <a:latin typeface="+mn-ea"/>
            </a:endParaRPr>
          </a:p>
          <a:p>
            <a:r>
              <a:rPr lang="ja-JP" altLang="en-US" sz="900" dirty="0" smtClean="0">
                <a:latin typeface="+mn-ea"/>
              </a:rPr>
              <a:t>　・ルールが一定でない。（たとえば、同内容のボタンなのに色が異なる、「はい」「いいえ」の左右位置にばらつきがある。）</a:t>
            </a:r>
            <a:endParaRPr lang="en-US" altLang="ja-JP" sz="900" dirty="0" smtClean="0">
              <a:latin typeface="+mn-ea"/>
            </a:endParaRPr>
          </a:p>
          <a:p>
            <a:endParaRPr lang="en-US" altLang="ja-JP" sz="900" dirty="0" smtClean="0">
              <a:latin typeface="+mn-ea"/>
            </a:endParaRPr>
          </a:p>
          <a:p>
            <a:r>
              <a:rPr lang="ja-JP" altLang="en-US" sz="900" dirty="0" smtClean="0">
                <a:latin typeface="+mn-ea"/>
              </a:rPr>
              <a:t>といった課題事項を抽出する事ができました。</a:t>
            </a:r>
            <a:endParaRPr lang="en-US" altLang="ja-JP" sz="900" dirty="0" smtClean="0">
              <a:latin typeface="+mn-ea"/>
            </a:endParaRPr>
          </a:p>
          <a:p>
            <a:endParaRPr lang="en-US" altLang="ja-JP" sz="900" dirty="0" smtClean="0">
              <a:latin typeface="+mn-ea"/>
            </a:endParaRPr>
          </a:p>
          <a:p>
            <a:r>
              <a:rPr lang="ja-JP" altLang="en-US" sz="900" dirty="0" smtClean="0">
                <a:latin typeface="+mn-ea"/>
              </a:rPr>
              <a:t>＜次のページへ＞</a:t>
            </a:r>
            <a:endParaRPr lang="en-US" altLang="ja-JP" sz="900" dirty="0" smtClean="0">
              <a:latin typeface="+mn-ea"/>
            </a:endParaRPr>
          </a:p>
          <a:p>
            <a:endParaRPr lang="en-US" altLang="ja-JP" sz="900" dirty="0" smtClean="0">
              <a:latin typeface="+mn-ea"/>
            </a:endParaRPr>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62</a:t>
            </a:fld>
            <a:endParaRPr kumimoji="1"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こちら参考までに、今回の検討で利用をしたパネルになります。</a:t>
            </a:r>
            <a:endParaRPr lang="en-US" altLang="ja-JP" dirty="0" smtClean="0"/>
          </a:p>
          <a:p>
            <a:endParaRPr lang="en-US" altLang="ja-JP" dirty="0" smtClean="0"/>
          </a:p>
          <a:p>
            <a:r>
              <a:rPr lang="ja-JP" altLang="en-US" dirty="0" smtClean="0"/>
              <a:t>大きさは、たたみ一畳分くらいの大きさがあり、ここに画面遷移図を展開して、近くで見れば単画面の確認、且つ、画面前後の表示変化などを一目で見る事ができます。</a:t>
            </a:r>
            <a:endParaRPr lang="en-US" altLang="ja-JP" dirty="0" smtClean="0"/>
          </a:p>
          <a:p>
            <a:r>
              <a:rPr lang="ja-JP" altLang="en-US" dirty="0" smtClean="0"/>
              <a:t>さらに、少しはなれて見ることで、機能ごとの画面分類や遷移を確認することができるものです。</a:t>
            </a:r>
            <a:endParaRPr lang="en-US" altLang="ja-JP" dirty="0" smtClean="0"/>
          </a:p>
          <a:p>
            <a:endParaRPr lang="en-US" altLang="ja-JP" dirty="0" smtClean="0"/>
          </a:p>
          <a:p>
            <a:r>
              <a:rPr lang="ja-JP" altLang="en-US" dirty="0" smtClean="0"/>
              <a:t>＜次のページへ＞</a:t>
            </a:r>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63</a:t>
            </a:fld>
            <a:endParaRPr kumimoji="1"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489325" y="509588"/>
            <a:ext cx="2947988" cy="2039937"/>
          </a:xfrm>
        </p:spPr>
      </p:sp>
      <p:sp>
        <p:nvSpPr>
          <p:cNvPr id="3" name="ノート プレースホルダ 2"/>
          <p:cNvSpPr>
            <a:spLocks noGrp="1"/>
          </p:cNvSpPr>
          <p:nvPr>
            <p:ph type="body" idx="1"/>
          </p:nvPr>
        </p:nvSpPr>
        <p:spPr/>
        <p:txBody>
          <a:bodyPr>
            <a:noAutofit/>
          </a:bodyPr>
          <a:lstStyle/>
          <a:p>
            <a:r>
              <a:rPr lang="ja-JP" altLang="en-US" sz="800" dirty="0" smtClean="0">
                <a:latin typeface="+mn-ea"/>
              </a:rPr>
              <a:t>発案フェーズでおこなったことをお話します。</a:t>
            </a:r>
            <a:endParaRPr lang="en-US" altLang="ja-JP" sz="800" dirty="0" smtClean="0">
              <a:latin typeface="+mn-ea"/>
            </a:endParaRPr>
          </a:p>
          <a:p>
            <a:endParaRPr lang="en-US" altLang="ja-JP" sz="800" dirty="0" smtClean="0">
              <a:latin typeface="+mn-ea"/>
            </a:endParaRPr>
          </a:p>
          <a:p>
            <a:r>
              <a:rPr lang="ja-JP" altLang="en-US" sz="800" dirty="0" smtClean="0">
                <a:latin typeface="+mn-ea"/>
              </a:rPr>
              <a:t>発案フェーズでは、理解のフェーズ、分析のフェーズで取得した諸々の情報をアイデアとして発想する事を行います。</a:t>
            </a:r>
            <a:endParaRPr lang="en-US" altLang="ja-JP" sz="800" dirty="0" smtClean="0">
              <a:latin typeface="+mn-ea"/>
            </a:endParaRPr>
          </a:p>
          <a:p>
            <a:r>
              <a:rPr lang="ja-JP" altLang="en-US" sz="800" dirty="0" smtClean="0">
                <a:latin typeface="+mn-ea"/>
              </a:rPr>
              <a:t>ここでのアイデア提案は、</a:t>
            </a:r>
            <a:endParaRPr lang="en-US" altLang="ja-JP" sz="800" dirty="0" smtClean="0">
              <a:latin typeface="+mn-ea"/>
            </a:endParaRPr>
          </a:p>
          <a:p>
            <a:endParaRPr lang="en-US" altLang="ja-JP" sz="800" dirty="0" smtClean="0">
              <a:latin typeface="+mn-ea"/>
            </a:endParaRPr>
          </a:p>
          <a:p>
            <a:r>
              <a:rPr lang="ja-JP" altLang="en-US" sz="800" dirty="0" smtClean="0">
                <a:latin typeface="+mn-ea"/>
              </a:rPr>
              <a:t>　・課題解決型のアイデア提案</a:t>
            </a:r>
            <a:endParaRPr lang="en-US" altLang="ja-JP" sz="800" dirty="0" smtClean="0">
              <a:latin typeface="+mn-ea"/>
            </a:endParaRPr>
          </a:p>
          <a:p>
            <a:r>
              <a:rPr lang="ja-JP" altLang="en-US" sz="800" dirty="0" smtClean="0">
                <a:latin typeface="+mn-ea"/>
              </a:rPr>
              <a:t>　・店員の体験変化に向けたアイデア提案</a:t>
            </a:r>
            <a:endParaRPr lang="en-US" altLang="ja-JP" sz="800" dirty="0" smtClean="0">
              <a:latin typeface="+mn-ea"/>
            </a:endParaRPr>
          </a:p>
          <a:p>
            <a:endParaRPr lang="en-US" altLang="ja-JP" sz="800" dirty="0" smtClean="0">
              <a:latin typeface="+mn-ea"/>
            </a:endParaRPr>
          </a:p>
          <a:p>
            <a:r>
              <a:rPr lang="ja-JP" altLang="en-US" sz="800" dirty="0" smtClean="0">
                <a:latin typeface="+mn-ea"/>
              </a:rPr>
              <a:t>２つの方向性で発案することができました。</a:t>
            </a:r>
            <a:endParaRPr lang="en-US" altLang="ja-JP" sz="800" dirty="0" smtClean="0">
              <a:latin typeface="+mn-ea"/>
            </a:endParaRPr>
          </a:p>
          <a:p>
            <a:endParaRPr lang="en-US" altLang="ja-JP" sz="800" dirty="0" smtClean="0">
              <a:latin typeface="+mn-ea"/>
            </a:endParaRPr>
          </a:p>
          <a:p>
            <a:r>
              <a:rPr lang="ja-JP" altLang="en-US" sz="800" dirty="0" smtClean="0">
                <a:latin typeface="+mn-ea"/>
              </a:rPr>
              <a:t>■課題解決型のアイデア提案</a:t>
            </a:r>
            <a:endParaRPr lang="en-US" altLang="ja-JP" sz="800" dirty="0" smtClean="0">
              <a:latin typeface="+mn-ea"/>
            </a:endParaRPr>
          </a:p>
          <a:p>
            <a:r>
              <a:rPr lang="ja-JP" altLang="en-US" sz="800" dirty="0" smtClean="0">
                <a:latin typeface="+mn-ea"/>
              </a:rPr>
              <a:t>課題解決型のアイデア提案は先程の分析フェーズで出した問題事項を解決するタイプのものです。</a:t>
            </a:r>
            <a:endParaRPr lang="en-US" altLang="ja-JP" sz="800" dirty="0" smtClean="0">
              <a:latin typeface="+mn-ea"/>
            </a:endParaRPr>
          </a:p>
          <a:p>
            <a:endParaRPr lang="en-US" altLang="ja-JP" sz="800" dirty="0" smtClean="0">
              <a:latin typeface="+mn-ea"/>
            </a:endParaRPr>
          </a:p>
          <a:p>
            <a:r>
              <a:rPr lang="ja-JP" altLang="en-US" sz="800" dirty="0" smtClean="0">
                <a:latin typeface="+mn-ea"/>
              </a:rPr>
              <a:t>　・頻繁にタッチするボタンは画面縁の安定感のある位置に配置する。</a:t>
            </a:r>
            <a:r>
              <a:rPr lang="ja-JP" altLang="en-US" sz="800" dirty="0" smtClean="0">
                <a:solidFill>
                  <a:srgbClr val="00B050"/>
                </a:solidFill>
                <a:latin typeface="+mn-ea"/>
              </a:rPr>
              <a:t>（⇒ユーザーの安心感を高める。）</a:t>
            </a:r>
            <a:endParaRPr lang="en-US" altLang="ja-JP" sz="800" dirty="0" smtClean="0">
              <a:solidFill>
                <a:srgbClr val="00B050"/>
              </a:solidFill>
              <a:latin typeface="+mn-ea"/>
            </a:endParaRPr>
          </a:p>
          <a:p>
            <a:r>
              <a:rPr lang="ja-JP" altLang="en-US" sz="800" dirty="0" smtClean="0">
                <a:latin typeface="+mn-ea"/>
              </a:rPr>
              <a:t>　・無反応ボタンの排除、デザインルールの統一</a:t>
            </a:r>
            <a:r>
              <a:rPr lang="ja-JP" altLang="en-US" sz="800" dirty="0" smtClean="0">
                <a:solidFill>
                  <a:srgbClr val="00B050"/>
                </a:solidFill>
                <a:latin typeface="+mn-ea"/>
              </a:rPr>
              <a:t>（⇒ユーザーの理解向上。）</a:t>
            </a:r>
            <a:endParaRPr lang="en-US" altLang="ja-JP" sz="800" dirty="0" smtClean="0">
              <a:solidFill>
                <a:srgbClr val="00B050"/>
              </a:solidFill>
              <a:latin typeface="+mn-ea"/>
            </a:endParaRPr>
          </a:p>
          <a:p>
            <a:r>
              <a:rPr lang="ja-JP" altLang="en-US" sz="800" dirty="0" smtClean="0">
                <a:latin typeface="+mn-ea"/>
              </a:rPr>
              <a:t>　・迷子になりやすいという問題がありましたが、ここで迷子になるのは何故かについて考えました。</a:t>
            </a:r>
            <a:endParaRPr lang="en-US" altLang="ja-JP" sz="800" dirty="0" smtClean="0">
              <a:latin typeface="+mn-ea"/>
            </a:endParaRPr>
          </a:p>
          <a:p>
            <a:r>
              <a:rPr lang="ja-JP" altLang="en-US" sz="800" dirty="0" smtClean="0">
                <a:latin typeface="+mn-ea"/>
              </a:rPr>
              <a:t>　</a:t>
            </a:r>
            <a:r>
              <a:rPr lang="ja-JP" altLang="en-US" sz="800" baseline="0" dirty="0" smtClean="0">
                <a:latin typeface="+mn-ea"/>
              </a:rPr>
              <a:t> </a:t>
            </a:r>
            <a:r>
              <a:rPr lang="ja-JP" altLang="en-US" sz="800" dirty="0" smtClean="0">
                <a:latin typeface="+mn-ea"/>
              </a:rPr>
              <a:t>それは入口からユーザーがアプリケーションに入り込み、そこから奥の方へと入りこんでゆくから迷子になるのだと考えました。</a:t>
            </a:r>
            <a:endParaRPr lang="en-US" altLang="ja-JP" sz="800" dirty="0" smtClean="0">
              <a:latin typeface="+mn-ea"/>
            </a:endParaRPr>
          </a:p>
          <a:p>
            <a:r>
              <a:rPr lang="ja-JP" altLang="en-US" sz="800" dirty="0" smtClean="0">
                <a:latin typeface="+mn-ea"/>
              </a:rPr>
              <a:t>　</a:t>
            </a:r>
            <a:r>
              <a:rPr lang="ja-JP" altLang="en-US" sz="800" baseline="0" dirty="0" smtClean="0">
                <a:latin typeface="+mn-ea"/>
              </a:rPr>
              <a:t> 今回</a:t>
            </a:r>
            <a:r>
              <a:rPr lang="en-US" altLang="ja-JP" sz="800" baseline="0" dirty="0" smtClean="0">
                <a:latin typeface="+mn-ea"/>
              </a:rPr>
              <a:t>WPF</a:t>
            </a:r>
            <a:r>
              <a:rPr lang="ja-JP" altLang="en-US" sz="800" baseline="0" dirty="0" smtClean="0">
                <a:latin typeface="+mn-ea"/>
              </a:rPr>
              <a:t>を採用したことによりアプリケーションをアニメーションさせることが可能になりますので、これを有効利用して、</a:t>
            </a:r>
            <a:endParaRPr lang="en-US" altLang="ja-JP" sz="800" dirty="0" smtClean="0">
              <a:latin typeface="+mn-ea"/>
            </a:endParaRPr>
          </a:p>
          <a:p>
            <a:r>
              <a:rPr lang="ja-JP" altLang="en-US" sz="800" dirty="0" smtClean="0">
                <a:latin typeface="+mn-ea"/>
              </a:rPr>
              <a:t>　</a:t>
            </a:r>
            <a:r>
              <a:rPr lang="ja-JP" altLang="en-US" sz="800" baseline="0" dirty="0" smtClean="0">
                <a:latin typeface="+mn-ea"/>
              </a:rPr>
              <a:t> ユーザーを動かさず、</a:t>
            </a:r>
            <a:r>
              <a:rPr lang="en-US" altLang="ja-JP" sz="800" baseline="0" dirty="0" smtClean="0">
                <a:latin typeface="+mn-ea"/>
              </a:rPr>
              <a:t>UI</a:t>
            </a:r>
            <a:r>
              <a:rPr lang="ja-JP" altLang="en-US" sz="800" baseline="0" dirty="0" smtClean="0">
                <a:latin typeface="+mn-ea"/>
              </a:rPr>
              <a:t> が必要に応じてアニメーションしてやってくる画面展開を発案しました。</a:t>
            </a:r>
            <a:endParaRPr lang="en-US" altLang="ja-JP" sz="800" dirty="0" smtClean="0">
              <a:latin typeface="+mn-ea"/>
            </a:endParaRPr>
          </a:p>
          <a:p>
            <a:endParaRPr lang="en-US" altLang="ja-JP" sz="800" dirty="0" smtClean="0">
              <a:latin typeface="+mn-ea"/>
            </a:endParaRPr>
          </a:p>
          <a:p>
            <a:r>
              <a:rPr lang="ja-JP" altLang="en-US" sz="800" dirty="0" smtClean="0">
                <a:latin typeface="+mn-ea"/>
              </a:rPr>
              <a:t>■店員の体験変化に向けたアイデア提案</a:t>
            </a:r>
            <a:endParaRPr lang="en-US" altLang="ja-JP" sz="800" dirty="0" smtClean="0">
              <a:latin typeface="+mn-ea"/>
            </a:endParaRPr>
          </a:p>
          <a:p>
            <a:r>
              <a:rPr lang="ja-JP" altLang="en-US" sz="800" dirty="0" smtClean="0">
                <a:latin typeface="+mn-ea"/>
              </a:rPr>
              <a:t>こちらはフィールドワークより得た情報を元にアイデアをだしました。</a:t>
            </a:r>
            <a:endParaRPr lang="en-US" altLang="ja-JP" sz="800" dirty="0" smtClean="0">
              <a:latin typeface="+mn-ea"/>
            </a:endParaRPr>
          </a:p>
          <a:p>
            <a:r>
              <a:rPr lang="ja-JP" altLang="en-US" sz="800" dirty="0" smtClean="0">
                <a:latin typeface="+mn-ea"/>
              </a:rPr>
              <a:t>　・スキャンした商品や顧客</a:t>
            </a:r>
            <a:r>
              <a:rPr lang="en-US" altLang="ja-JP" sz="800" dirty="0" smtClean="0">
                <a:latin typeface="+mn-ea"/>
              </a:rPr>
              <a:t>ID</a:t>
            </a:r>
            <a:r>
              <a:rPr lang="ja-JP" altLang="en-US" sz="800" dirty="0" err="1" smtClean="0">
                <a:latin typeface="+mn-ea"/>
              </a:rPr>
              <a:t>、</a:t>
            </a:r>
            <a:r>
              <a:rPr lang="ja-JP" altLang="en-US" sz="800" dirty="0" smtClean="0">
                <a:latin typeface="+mn-ea"/>
              </a:rPr>
              <a:t>またお買い上げ金額や天候などの情報に応じて、臨機応変にお客様が必要とする情報をインフォメーションエリアに表示する。</a:t>
            </a:r>
            <a:endParaRPr lang="en-US" altLang="ja-JP" sz="800" dirty="0" smtClean="0">
              <a:latin typeface="+mn-ea"/>
            </a:endParaRPr>
          </a:p>
          <a:p>
            <a:r>
              <a:rPr lang="ja-JP" altLang="en-US" sz="800" dirty="0" smtClean="0">
                <a:latin typeface="+mn-ea"/>
              </a:rPr>
              <a:t>　・早番、遅番の入れ替わり時、申し送り事項をインフォメーションエリアに表示して、店舗内の情報共有が活性化する。</a:t>
            </a:r>
            <a:endParaRPr lang="en-US" altLang="ja-JP" sz="800" dirty="0" smtClean="0">
              <a:latin typeface="+mn-ea"/>
            </a:endParaRPr>
          </a:p>
          <a:p>
            <a:r>
              <a:rPr lang="ja-JP" altLang="en-US" sz="800" dirty="0" smtClean="0">
                <a:latin typeface="+mn-ea"/>
              </a:rPr>
              <a:t>　・会員入会時の重要事項説明など、初心者には少しむずかしい業務を</a:t>
            </a:r>
            <a:r>
              <a:rPr lang="en-US" altLang="ja-JP" sz="800" dirty="0" smtClean="0">
                <a:latin typeface="+mn-ea"/>
              </a:rPr>
              <a:t>POS</a:t>
            </a:r>
            <a:r>
              <a:rPr lang="ja-JP" altLang="en-US" sz="800" dirty="0" smtClean="0">
                <a:latin typeface="+mn-ea"/>
              </a:rPr>
              <a:t>のガイドに従いながら遂行できる。</a:t>
            </a:r>
            <a:endParaRPr lang="en-US" altLang="ja-JP" sz="8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ea"/>
              </a:rPr>
              <a:t>店員でなくても、同様の業務やおもてなしを忘れずに実行出来るように、</a:t>
            </a:r>
            <a:r>
              <a:rPr lang="en-US" altLang="ja-JP" sz="800" dirty="0" smtClean="0">
                <a:latin typeface="+mn-ea"/>
              </a:rPr>
              <a:t>POS</a:t>
            </a:r>
            <a:r>
              <a:rPr lang="ja-JP" altLang="en-US" sz="800" dirty="0" smtClean="0">
                <a:latin typeface="+mn-ea"/>
              </a:rPr>
              <a:t>レジが臨機応変にサポートを行ってくれる</a:t>
            </a:r>
            <a:endParaRPr lang="en-US" altLang="ja-JP" sz="8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ea"/>
              </a:rPr>
              <a:t>こうしたアイデアに至るための、いくつかの手法がありますので、つぎにこちらをご紹介します。</a:t>
            </a:r>
            <a:endParaRPr lang="en-US" altLang="ja-JP" sz="800" dirty="0" smtClean="0">
              <a:latin typeface="+mn-ea"/>
            </a:endParaRPr>
          </a:p>
          <a:p>
            <a:endParaRPr lang="en-US" altLang="ja-JP" sz="800" dirty="0" smtClean="0">
              <a:latin typeface="+mn-ea"/>
            </a:endParaRPr>
          </a:p>
          <a:p>
            <a:r>
              <a:rPr lang="ja-JP" altLang="en-US" sz="800" dirty="0" smtClean="0">
                <a:latin typeface="+mn-ea"/>
              </a:rPr>
              <a:t>＜次のページへ＞</a:t>
            </a:r>
            <a:endParaRPr lang="en-US" altLang="ja-JP" sz="800" dirty="0" smtClean="0">
              <a:latin typeface="+mn-ea"/>
            </a:endParaRPr>
          </a:p>
          <a:p>
            <a:endParaRPr lang="en-US" altLang="ja-JP" sz="800" dirty="0" smtClean="0">
              <a:latin typeface="+mn-ea"/>
            </a:endParaRPr>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64</a:t>
            </a:fld>
            <a:endParaRPr kumimoji="1"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r>
              <a:rPr kumimoji="1" lang="ja-JP" altLang="en-US" dirty="0" smtClean="0">
                <a:latin typeface="+mn-ea"/>
              </a:rPr>
              <a:t>ユーザーシナリオ提案についてご説明します。</a:t>
            </a:r>
            <a:endParaRPr kumimoji="1" lang="en-US" altLang="ja-JP" dirty="0" smtClean="0">
              <a:latin typeface="+mn-ea"/>
            </a:endParaRPr>
          </a:p>
          <a:p>
            <a:endParaRPr kumimoji="1" lang="en-US" altLang="ja-JP"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シナリオ提案では、発案したアイデアをユーザーが利用するストーリーを書き、</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このストーリーの中で、このアイデアが「どのようなシチュエーションで利用されるのか？」「どのような効果をもたらすのか？」の考察を行います。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ご覧いただいておりますのは、実際にこの開発で使用をした会議資料です。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２シナリオを用意しており、左側が入社して半年の社員、右側が入社したばかりの社員を想定してシナリオを検討しました。</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この資料を見て、文字が色分けされていることに気付かれると思います。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赤色の文字は、ユーザーの心の変化を表すシナリオを書いています。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例えば、新入社員が接客時に「不安を感じている」ですとか、お客様に満足してもらえて「自身がついた！」ですとか、</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n-ea"/>
              </a:rPr>
              <a:t>POS</a:t>
            </a:r>
            <a:r>
              <a:rPr lang="ja-JP" altLang="en-US" sz="1200" dirty="0" smtClean="0">
                <a:latin typeface="+mn-ea"/>
              </a:rPr>
              <a:t>のガイド表示によって「勇気がわいた」などの内容が書かれています。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これに対応して、緑色の文字では、</a:t>
            </a:r>
            <a:r>
              <a:rPr lang="en-US" altLang="ja-JP" sz="1200" dirty="0" smtClean="0">
                <a:latin typeface="+mn-ea"/>
              </a:rPr>
              <a:t>POS</a:t>
            </a:r>
            <a:r>
              <a:rPr lang="ja-JP" altLang="en-US" sz="1200" dirty="0" smtClean="0">
                <a:latin typeface="+mn-ea"/>
              </a:rPr>
              <a:t>の画面に表示されている情報の変化を追ってシナリオを書いています。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画面の修正といった観点では、この緑の情報のみを追えば良いように感じますが、</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ユーザーの前向きな変化を見込んで</a:t>
            </a:r>
            <a:r>
              <a:rPr lang="en-US" altLang="ja-JP" sz="1200" dirty="0" smtClean="0">
                <a:latin typeface="+mn-ea"/>
              </a:rPr>
              <a:t>UI</a:t>
            </a:r>
            <a:r>
              <a:rPr lang="ja-JP" altLang="en-US" sz="1200" dirty="0" smtClean="0">
                <a:latin typeface="+mn-ea"/>
              </a:rPr>
              <a:t>開発を行う場合は、これに伴った赤の情報を追う事が極めて重要です。</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ea"/>
              </a:rPr>
              <a:t>＜次のページへ＞</a:t>
            </a:r>
            <a:endParaRPr lang="en-US" altLang="ja-JP" sz="1200" dirty="0" smtClean="0">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latin typeface="+mn-ea"/>
            </a:endParaRPr>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65</a:t>
            </a:fld>
            <a:endParaRPr kumimoji="1" lang="ja-JP"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ワイヤーフレーム検討では、</a:t>
            </a:r>
            <a:endParaRPr kumimoji="1" lang="en-US" altLang="ja-JP" dirty="0" smtClean="0"/>
          </a:p>
          <a:p>
            <a:r>
              <a:rPr kumimoji="1" lang="ja-JP" altLang="en-US" dirty="0" smtClean="0"/>
              <a:t>デモシナリオ中の各画面を可視化する作業を行います。</a:t>
            </a:r>
            <a:endParaRPr kumimoji="1" lang="en-US" altLang="ja-JP" dirty="0" smtClean="0"/>
          </a:p>
          <a:p>
            <a:endParaRPr kumimoji="1" lang="en-US" altLang="ja-JP" dirty="0" smtClean="0"/>
          </a:p>
          <a:p>
            <a:r>
              <a:rPr kumimoji="1" lang="ja-JP" altLang="en-US" dirty="0" smtClean="0"/>
              <a:t>ワイヤーフレーム資料では、各画面を構成する要素についての定義。</a:t>
            </a:r>
            <a:endParaRPr kumimoji="1" lang="en-US" altLang="ja-JP" dirty="0" smtClean="0"/>
          </a:p>
          <a:p>
            <a:r>
              <a:rPr kumimoji="1" lang="ja-JP" altLang="en-US" dirty="0" smtClean="0"/>
              <a:t>どのような操作でデモが進行するかの、操作定義。</a:t>
            </a:r>
            <a:endParaRPr kumimoji="1" lang="en-US" altLang="ja-JP" dirty="0" smtClean="0"/>
          </a:p>
          <a:p>
            <a:r>
              <a:rPr kumimoji="1" lang="ja-JP" altLang="en-US" dirty="0" smtClean="0"/>
              <a:t>画面間の繋がり／遷移についての定義</a:t>
            </a:r>
            <a:endParaRPr kumimoji="1" lang="en-US" altLang="ja-JP" dirty="0" smtClean="0"/>
          </a:p>
          <a:p>
            <a:r>
              <a:rPr kumimoji="1" lang="ja-JP" altLang="en-US" dirty="0" smtClean="0"/>
              <a:t>想定している画面インタラクションについて定義してゆきます。</a:t>
            </a:r>
            <a:endParaRPr kumimoji="1" lang="en-US" altLang="ja-JP" dirty="0" smtClean="0"/>
          </a:p>
          <a:p>
            <a:endParaRPr kumimoji="1" lang="en-US" altLang="ja-JP" dirty="0" smtClean="0"/>
          </a:p>
          <a:p>
            <a:r>
              <a:rPr kumimoji="1" lang="ja-JP" altLang="en-US" dirty="0" smtClean="0"/>
              <a:t>発案フェーズではこうした検討を行い、アイデアを可視化するといった作業をすすめます。</a:t>
            </a:r>
            <a:endParaRPr kumimoji="1" lang="en-US" altLang="ja-JP" dirty="0" smtClean="0"/>
          </a:p>
          <a:p>
            <a:endParaRPr kumimoji="1" lang="en-US" altLang="ja-JP" dirty="0" smtClean="0"/>
          </a:p>
          <a:p>
            <a:r>
              <a:rPr kumimoji="1" lang="ja-JP" altLang="en-US" dirty="0" smtClean="0"/>
              <a:t>＜次のページへ＞</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66</a:t>
            </a:fld>
            <a:endParaRPr kumimoji="1" lang="ja-JP"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タッチで操作するものですので、このように操作をシュミレーションしながら各画面を詰めていきます。</a:t>
            </a:r>
            <a:endParaRPr kumimoji="1" lang="en-US" altLang="ja-JP" dirty="0" smtClean="0"/>
          </a:p>
          <a:p>
            <a:endParaRPr kumimoji="1" lang="en-US" altLang="ja-JP" dirty="0" smtClean="0"/>
          </a:p>
          <a:p>
            <a:r>
              <a:rPr kumimoji="1" lang="ja-JP" altLang="en-US" dirty="0" smtClean="0"/>
              <a:t>＜次のページへ＞</a:t>
            </a:r>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67</a:t>
            </a:fld>
            <a:endParaRPr kumimoji="1"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具体化フェーズでご説明する内容は、実開発について</a:t>
            </a:r>
            <a:r>
              <a:rPr kumimoji="1" lang="ja-JP" altLang="en-US" dirty="0" err="1" smtClean="0"/>
              <a:t>に</a:t>
            </a:r>
            <a:r>
              <a:rPr kumimoji="1" lang="ja-JP" altLang="en-US" dirty="0" smtClean="0"/>
              <a:t>なります。</a:t>
            </a:r>
            <a:endParaRPr kumimoji="1" lang="en-US" altLang="ja-JP" dirty="0" smtClean="0"/>
          </a:p>
          <a:p>
            <a:endParaRPr kumimoji="1" lang="en-US" altLang="ja-JP" dirty="0" smtClean="0"/>
          </a:p>
          <a:p>
            <a:r>
              <a:rPr kumimoji="1" lang="ja-JP" altLang="en-US" dirty="0" smtClean="0"/>
              <a:t>ワイヤーフレーム資料に従い、各画面、各素材のグラフィックデザインを行い。</a:t>
            </a:r>
            <a:endParaRPr kumimoji="1" lang="en-US" altLang="ja-JP" dirty="0" smtClean="0"/>
          </a:p>
          <a:p>
            <a:r>
              <a:rPr kumimoji="1" lang="ja-JP" altLang="en-US" dirty="0" smtClean="0"/>
              <a:t>同じくワイヤーフレーム資料に従い、</a:t>
            </a:r>
            <a:r>
              <a:rPr kumimoji="1" lang="en-US" altLang="ja-JP" dirty="0" err="1" smtClean="0"/>
              <a:t>VisualStudio</a:t>
            </a:r>
            <a:r>
              <a:rPr kumimoji="1" lang="ja-JP" altLang="en-US" dirty="0" smtClean="0"/>
              <a:t>や</a:t>
            </a:r>
            <a:r>
              <a:rPr kumimoji="1" lang="en-US" altLang="ja-JP" dirty="0" smtClean="0"/>
              <a:t>Blend</a:t>
            </a:r>
            <a:r>
              <a:rPr kumimoji="1" lang="ja-JP" altLang="en-US" dirty="0" smtClean="0"/>
              <a:t>を使って、各画面に必要なユーザーコントロールを配置します。</a:t>
            </a:r>
            <a:endParaRPr kumimoji="1" lang="en-US" altLang="ja-JP" dirty="0" smtClean="0"/>
          </a:p>
          <a:p>
            <a:endParaRPr kumimoji="1" lang="en-US" altLang="ja-JP" dirty="0" smtClean="0"/>
          </a:p>
          <a:p>
            <a:r>
              <a:rPr kumimoji="1" lang="ja-JP" altLang="en-US" dirty="0" smtClean="0"/>
              <a:t>（つぎに）配置したユーザーコントロールに各画面のデザインを適用します。</a:t>
            </a:r>
            <a:endParaRPr kumimoji="1" lang="en-US" altLang="ja-JP" dirty="0" smtClean="0"/>
          </a:p>
          <a:p>
            <a:endParaRPr kumimoji="1" lang="en-US" altLang="ja-JP" dirty="0" smtClean="0"/>
          </a:p>
          <a:p>
            <a:r>
              <a:rPr kumimoji="1" lang="ja-JP" altLang="en-US" dirty="0" smtClean="0"/>
              <a:t>最終的に結合の調整作業を行います。</a:t>
            </a:r>
            <a:endParaRPr kumimoji="1" lang="en-US" altLang="ja-JP" dirty="0" smtClean="0"/>
          </a:p>
          <a:p>
            <a:endParaRPr kumimoji="1" lang="en-US" altLang="ja-JP" dirty="0" smtClean="0"/>
          </a:p>
          <a:p>
            <a:r>
              <a:rPr kumimoji="1" lang="ja-JP" altLang="en-US" dirty="0" smtClean="0"/>
              <a:t>今回はコードビハインド開発を行っておりますので、弊社が</a:t>
            </a:r>
            <a:r>
              <a:rPr kumimoji="1" lang="en-US" altLang="ja-JP" dirty="0" smtClean="0"/>
              <a:t>XAML</a:t>
            </a:r>
            <a:r>
              <a:rPr kumimoji="1" lang="ja-JP" altLang="en-US" dirty="0" err="1" smtClean="0"/>
              <a:t>、</a:t>
            </a:r>
            <a:r>
              <a:rPr kumimoji="1" lang="ja-JP" altLang="en-US" dirty="0" smtClean="0"/>
              <a:t>ソリマチ技研様が</a:t>
            </a:r>
            <a:r>
              <a:rPr kumimoji="1" lang="en-US" altLang="ja-JP" dirty="0" smtClean="0"/>
              <a:t>C#</a:t>
            </a:r>
            <a:r>
              <a:rPr kumimoji="1" lang="ja-JP" altLang="en-US" dirty="0" smtClean="0"/>
              <a:t>のプログラミングを行っておりますが、</a:t>
            </a:r>
            <a:endParaRPr kumimoji="1" lang="en-US" altLang="ja-JP" dirty="0" smtClean="0"/>
          </a:p>
          <a:p>
            <a:r>
              <a:rPr kumimoji="1" lang="ja-JP" altLang="en-US" dirty="0" smtClean="0"/>
              <a:t>円滑な結合作業を行うためには、お互いにのりしろを用意する必要があります。</a:t>
            </a:r>
            <a:endParaRPr kumimoji="1" lang="en-US" altLang="ja-JP" dirty="0" smtClean="0"/>
          </a:p>
          <a:p>
            <a:endParaRPr kumimoji="1" lang="en-US" altLang="ja-JP" dirty="0" smtClean="0"/>
          </a:p>
          <a:p>
            <a:r>
              <a:rPr kumimoji="1" lang="ja-JP" altLang="en-US" dirty="0" smtClean="0"/>
              <a:t>コードビハインド開発を行うことで分担をしているからといっても、実際はお互いの範疇に少し踏み込んでやる必要が現実にはあります。</a:t>
            </a:r>
            <a:endParaRPr kumimoji="1" lang="en-US" altLang="ja-JP" dirty="0" smtClean="0"/>
          </a:p>
          <a:p>
            <a:endParaRPr kumimoji="1" lang="en-US" altLang="ja-JP" dirty="0" smtClean="0"/>
          </a:p>
          <a:p>
            <a:endParaRPr kumimoji="1" lang="en-US" altLang="ja-JP" dirty="0" smtClean="0"/>
          </a:p>
          <a:p>
            <a:r>
              <a:rPr kumimoji="1" lang="ja-JP" altLang="en-US" dirty="0" smtClean="0"/>
              <a:t>以上。今回の開発について「理解」「分析」「発案」「具体化」の各フェーズごとに我々が作業した内容につい</a:t>
            </a:r>
            <a:r>
              <a:rPr kumimoji="1" lang="ja-JP" altLang="en-US" dirty="0" err="1" smtClean="0"/>
              <a:t>てを</a:t>
            </a:r>
            <a:r>
              <a:rPr kumimoji="1" lang="ja-JP" altLang="en-US" dirty="0" smtClean="0"/>
              <a:t>ご説明いたしました。</a:t>
            </a:r>
            <a:endParaRPr kumimoji="1" lang="en-US" altLang="ja-JP" dirty="0" smtClean="0"/>
          </a:p>
          <a:p>
            <a:endParaRPr kumimoji="1" lang="en-US" altLang="ja-JP" dirty="0" smtClean="0"/>
          </a:p>
          <a:p>
            <a:r>
              <a:rPr kumimoji="1" lang="ja-JP" altLang="en-US" dirty="0" smtClean="0"/>
              <a:t>＜次のページへ＞</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58CBB7A-C53F-4714-987F-B1D297243FA8}" type="slidenum">
              <a:rPr kumimoji="1" lang="ja-JP" altLang="en-US" smtClean="0"/>
              <a:pPr/>
              <a:t>68</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81</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82</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85</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2</a:t>
            </a:fld>
            <a:endParaRPr lang="ja-JP" altLang="en-US"/>
          </a:p>
        </p:txBody>
      </p:sp>
    </p:spTree>
    <p:extLst>
      <p:ext uri="{BB962C8B-B14F-4D97-AF65-F5344CB8AC3E}">
        <p14:creationId xmlns:p14="http://schemas.microsoft.com/office/powerpoint/2010/main" val="30828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6</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１１：３０</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9</a:t>
            </a:fld>
            <a:endParaRPr lang="ja-JP" altLang="en-US"/>
          </a:p>
        </p:txBody>
      </p:sp>
    </p:spTree>
    <p:extLst>
      <p:ext uri="{BB962C8B-B14F-4D97-AF65-F5344CB8AC3E}">
        <p14:creationId xmlns:p14="http://schemas.microsoft.com/office/powerpoint/2010/main" val="183548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10</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11</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12</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6EB6424-E2A9-4BBB-9978-A90948EF7FA8}" type="slidenum">
              <a:rPr lang="ja-JP" altLang="en-US" smtClean="0"/>
              <a:pPr>
                <a:defRPr/>
              </a:pPr>
              <a:t>13</a:t>
            </a:fld>
            <a:endParaRPr lang="ja-JP" altLang="en-US"/>
          </a:p>
        </p:txBody>
      </p:sp>
    </p:spTree>
    <p:extLst>
      <p:ext uri="{BB962C8B-B14F-4D97-AF65-F5344CB8AC3E}">
        <p14:creationId xmlns:p14="http://schemas.microsoft.com/office/powerpoint/2010/main" val="2971447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2.png"/><Relationship Id="rId9"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62076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13" y="6143625"/>
            <a:ext cx="3736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2130429"/>
            <a:ext cx="8420100" cy="1470025"/>
          </a:xfrm>
        </p:spPr>
        <p:txBody>
          <a:bodyPr/>
          <a:lstStyle>
            <a:lvl1pPr>
              <a:defRPr>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bg1">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grpSp>
        <p:nvGrpSpPr>
          <p:cNvPr id="18" name="Group 5"/>
          <p:cNvGrpSpPr>
            <a:grpSpLocks/>
          </p:cNvGrpSpPr>
          <p:nvPr userDrawn="1"/>
        </p:nvGrpSpPr>
        <p:grpSpPr bwMode="auto">
          <a:xfrm>
            <a:off x="8667750" y="244475"/>
            <a:ext cx="879475" cy="609600"/>
            <a:chOff x="5491" y="96"/>
            <a:chExt cx="554" cy="384"/>
          </a:xfrm>
        </p:grpSpPr>
        <p:pic>
          <p:nvPicPr>
            <p:cNvPr id="19" name="Picture 6" descr="iso_logo_03"/>
            <p:cNvPicPr>
              <a:picLocks noChangeAspect="1" noChangeArrowheads="1"/>
            </p:cNvPicPr>
            <p:nvPr/>
          </p:nvPicPr>
          <p:blipFill>
            <a:blip r:embed="rId3" cstate="print"/>
            <a:srcRect/>
            <a:stretch>
              <a:fillRect/>
            </a:stretch>
          </p:blipFill>
          <p:spPr bwMode="auto">
            <a:xfrm>
              <a:off x="5808" y="96"/>
              <a:ext cx="237" cy="384"/>
            </a:xfrm>
            <a:prstGeom prst="rect">
              <a:avLst/>
            </a:prstGeom>
            <a:noFill/>
            <a:ln w="9525">
              <a:noFill/>
              <a:miter lim="800000"/>
              <a:headEnd/>
              <a:tailEnd/>
            </a:ln>
          </p:spPr>
        </p:pic>
        <p:pic>
          <p:nvPicPr>
            <p:cNvPr id="20" name="Picture 7" descr="iso_logo_05"/>
            <p:cNvPicPr>
              <a:picLocks noChangeAspect="1" noChangeArrowheads="1"/>
            </p:cNvPicPr>
            <p:nvPr/>
          </p:nvPicPr>
          <p:blipFill>
            <a:blip r:embed="rId4" cstate="print"/>
            <a:srcRect/>
            <a:stretch>
              <a:fillRect/>
            </a:stretch>
          </p:blipFill>
          <p:spPr bwMode="auto">
            <a:xfrm>
              <a:off x="5491" y="96"/>
              <a:ext cx="269" cy="379"/>
            </a:xfrm>
            <a:prstGeom prst="rect">
              <a:avLst/>
            </a:prstGeom>
            <a:noFill/>
            <a:ln w="9525">
              <a:noFill/>
              <a:miter lim="800000"/>
              <a:headEnd/>
              <a:tailEnd/>
            </a:ln>
          </p:spPr>
        </p:pic>
      </p:grpSp>
      <p:pic>
        <p:nvPicPr>
          <p:cNvPr id="21" name="Picture 2" descr="C:\Users\yajima3\Desktop\DigitalAgencies_Fin_Cert.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6623118" y="1248174"/>
            <a:ext cx="1979564" cy="504000"/>
          </a:xfrm>
          <a:prstGeom prst="rect">
            <a:avLst/>
          </a:prstGeom>
          <a:noFill/>
        </p:spPr>
      </p:pic>
      <p:pic>
        <p:nvPicPr>
          <p:cNvPr id="25" name="Picture 3" descr="D:\2fcweb\svn\03_word\リニューアル用画像素材\logo\EmbeddedPartnerLogo\Logo\wEmbed-prtnr_rgb.png"/>
          <p:cNvPicPr>
            <a:picLocks noChangeAspect="1" noChangeArrowheads="1"/>
          </p:cNvPicPr>
          <p:nvPr userDrawn="1"/>
        </p:nvPicPr>
        <p:blipFill>
          <a:blip r:embed="rId6" cstate="print"/>
          <a:srcRect/>
          <a:stretch>
            <a:fillRect/>
          </a:stretch>
        </p:blipFill>
        <p:spPr bwMode="auto">
          <a:xfrm>
            <a:off x="6696279" y="285728"/>
            <a:ext cx="922337" cy="432144"/>
          </a:xfrm>
          <a:prstGeom prst="rect">
            <a:avLst/>
          </a:prstGeom>
          <a:noFill/>
        </p:spPr>
      </p:pic>
      <p:pic>
        <p:nvPicPr>
          <p:cNvPr id="26" name="Picture 4" descr="D:\osakagas\MS_goldpartner_Logo\Gold_Partner_rgb.png"/>
          <p:cNvPicPr>
            <a:picLocks noChangeAspect="1" noChangeArrowheads="1"/>
          </p:cNvPicPr>
          <p:nvPr userDrawn="1"/>
        </p:nvPicPr>
        <p:blipFill>
          <a:blip r:embed="rId7" cstate="print"/>
          <a:srcRect/>
          <a:stretch>
            <a:fillRect/>
          </a:stretch>
        </p:blipFill>
        <p:spPr bwMode="auto">
          <a:xfrm>
            <a:off x="5752720" y="311450"/>
            <a:ext cx="771916" cy="408962"/>
          </a:xfrm>
          <a:prstGeom prst="rect">
            <a:avLst/>
          </a:prstGeom>
          <a:noFill/>
        </p:spPr>
      </p:pic>
      <p:pic>
        <p:nvPicPr>
          <p:cNvPr id="27" name="Picture 5" descr="D:\osakagas\2FCsite_JawardBanner\M_PP_logo_2009_CMYK.jpg"/>
          <p:cNvPicPr>
            <a:picLocks noChangeAspect="1" noChangeArrowheads="1"/>
          </p:cNvPicPr>
          <p:nvPr userDrawn="1"/>
        </p:nvPicPr>
        <p:blipFill>
          <a:blip r:embed="rId8" cstate="print">
            <a:clrChange>
              <a:clrFrom>
                <a:srgbClr val="FFFFFF"/>
              </a:clrFrom>
              <a:clrTo>
                <a:srgbClr val="FFFFFF">
                  <a:alpha val="0"/>
                </a:srgbClr>
              </a:clrTo>
            </a:clrChange>
          </a:blip>
          <a:srcRect/>
          <a:stretch>
            <a:fillRect/>
          </a:stretch>
        </p:blipFill>
        <p:spPr bwMode="auto">
          <a:xfrm>
            <a:off x="8702962" y="1071546"/>
            <a:ext cx="822070" cy="857256"/>
          </a:xfrm>
          <a:prstGeom prst="rect">
            <a:avLst/>
          </a:prstGeom>
          <a:noFill/>
        </p:spPr>
      </p:pic>
      <p:pic>
        <p:nvPicPr>
          <p:cNvPr id="28" name="Picture 9" descr="ISMS_JIPDEC"/>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732713" y="252413"/>
            <a:ext cx="8493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0"/>
          <p:cNvSpPr>
            <a:spLocks noChangeArrowheads="1"/>
          </p:cNvSpPr>
          <p:nvPr userDrawn="1"/>
        </p:nvSpPr>
        <p:spPr bwMode="auto">
          <a:xfrm>
            <a:off x="7732713" y="708025"/>
            <a:ext cx="863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ja-JP" sz="600" dirty="0">
                <a:solidFill>
                  <a:schemeClr val="bg1"/>
                </a:solidFill>
                <a:latin typeface="ＭＳ Ｐゴシック" charset="-128"/>
              </a:rPr>
              <a:t>IS 525714/ISO27001</a:t>
            </a:r>
          </a:p>
        </p:txBody>
      </p:sp>
    </p:spTree>
    <p:extLst>
      <p:ext uri="{BB962C8B-B14F-4D97-AF65-F5344CB8AC3E}">
        <p14:creationId xmlns:p14="http://schemas.microsoft.com/office/powerpoint/2010/main" val="345338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1600204"/>
            <a:ext cx="8915400" cy="4525963"/>
          </a:xfrm>
          <a:prstGeom prst="rect">
            <a:avLst/>
          </a:prstGeom>
        </p:spPr>
        <p:txBody>
          <a:bodyPr/>
          <a:lstStyle>
            <a:lvl1pPr marL="355600" indent="-355600">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 3"/>
          <p:cNvSpPr>
            <a:spLocks noGrp="1"/>
          </p:cNvSpPr>
          <p:nvPr>
            <p:ph type="sldNum" sz="quarter" idx="10"/>
          </p:nvPr>
        </p:nvSpPr>
        <p:spPr>
          <a:xfrm>
            <a:off x="7442200" y="6356350"/>
            <a:ext cx="2311400" cy="365125"/>
          </a:xfrm>
          <a:prstGeom prst="rect">
            <a:avLst/>
          </a:prstGeom>
        </p:spPr>
        <p:txBody>
          <a:bodyPr vert="horz" lIns="91440" tIns="45720" rIns="91440" bIns="45720" rtlCol="0" anchor="ctr"/>
          <a:lstStyle>
            <a:lvl1pPr algn="r">
              <a:defRPr sz="1200">
                <a:solidFill>
                  <a:schemeClr val="tx1">
                    <a:lumMod val="65000"/>
                  </a:schemeClr>
                </a:solidFill>
                <a:latin typeface="メイリオ" pitchFamily="50" charset="-128"/>
                <a:ea typeface="メイリオ" pitchFamily="50" charset="-128"/>
              </a:defRPr>
            </a:lvl1pPr>
          </a:lstStyle>
          <a:p>
            <a:pPr>
              <a:defRPr/>
            </a:pPr>
            <a:fld id="{88407A54-083D-47C4-9355-4A538177EAD9}" type="slidenum">
              <a:rPr lang="ja-JP" altLang="en-US"/>
              <a:pPr>
                <a:defRPr/>
              </a:pPr>
              <a:t>‹#›</a:t>
            </a:fld>
            <a:endParaRPr lang="ja-JP" altLang="en-US"/>
          </a:p>
        </p:txBody>
      </p:sp>
    </p:spTree>
    <p:extLst>
      <p:ext uri="{BB962C8B-B14F-4D97-AF65-F5344CB8AC3E}">
        <p14:creationId xmlns:p14="http://schemas.microsoft.com/office/powerpoint/2010/main" val="256642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95300" y="3660794"/>
            <a:ext cx="8915400" cy="2697164"/>
          </a:xfrm>
          <a:prstGeom prst="rect">
            <a:avLst/>
          </a:prstGeom>
        </p:spPr>
        <p:txBody>
          <a:bodyPr/>
          <a:lstStyle>
            <a:lvl1pPr marL="355600" indent="-355600">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コンテンツ プレースホルダ 2"/>
          <p:cNvSpPr>
            <a:spLocks noGrp="1"/>
          </p:cNvSpPr>
          <p:nvPr>
            <p:ph idx="10"/>
          </p:nvPr>
        </p:nvSpPr>
        <p:spPr>
          <a:xfrm>
            <a:off x="495300" y="1196978"/>
            <a:ext cx="8915400" cy="2232025"/>
          </a:xfrm>
          <a:prstGeom prst="roundRect">
            <a:avLst>
              <a:gd name="adj" fmla="val 12000"/>
            </a:avLst>
          </a:prstGeom>
        </p:spPr>
        <p:style>
          <a:lnRef idx="1">
            <a:schemeClr val="accent2"/>
          </a:lnRef>
          <a:fillRef idx="3">
            <a:schemeClr val="accent2"/>
          </a:fillRef>
          <a:effectRef idx="2">
            <a:schemeClr val="accent2"/>
          </a:effectRef>
          <a:fontRef idx="none"/>
        </p:style>
        <p:txBody>
          <a:bodyPr anchor="ctr" anchorCtr="0"/>
          <a:lstStyle>
            <a:lvl1pPr marL="0" indent="0" algn="ctr">
              <a:buNone/>
              <a:defRPr sz="4800">
                <a:solidFill>
                  <a:schemeClr val="tx1"/>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p:txBody>
      </p:sp>
      <p:sp>
        <p:nvSpPr>
          <p:cNvPr id="7" name="スライド番号プレースホルダ 3"/>
          <p:cNvSpPr>
            <a:spLocks noGrp="1"/>
          </p:cNvSpPr>
          <p:nvPr>
            <p:ph type="sldNum" sz="quarter" idx="11"/>
          </p:nvPr>
        </p:nvSpPr>
        <p:spPr>
          <a:xfrm>
            <a:off x="7442200" y="6356350"/>
            <a:ext cx="2311400" cy="365125"/>
          </a:xfrm>
          <a:prstGeom prst="rect">
            <a:avLst/>
          </a:prstGeom>
        </p:spPr>
        <p:txBody>
          <a:bodyPr vert="horz" lIns="91440" tIns="45720" rIns="91440" bIns="45720" rtlCol="0" anchor="ctr"/>
          <a:lstStyle>
            <a:lvl1pPr algn="r">
              <a:defRPr sz="1200">
                <a:solidFill>
                  <a:schemeClr val="tx1">
                    <a:lumMod val="65000"/>
                  </a:schemeClr>
                </a:solidFill>
                <a:latin typeface="メイリオ" pitchFamily="50" charset="-128"/>
                <a:ea typeface="メイリオ" pitchFamily="50" charset="-128"/>
              </a:defRPr>
            </a:lvl1pPr>
          </a:lstStyle>
          <a:p>
            <a:pPr>
              <a:defRPr/>
            </a:pPr>
            <a:fld id="{9E01AA14-DCB8-4C7E-AAC4-B216A468169F}" type="slidenum">
              <a:rPr lang="ja-JP" altLang="en-US"/>
              <a:pPr>
                <a:defRPr/>
              </a:pPr>
              <a:t>‹#›</a:t>
            </a:fld>
            <a:endParaRPr lang="ja-JP" altLang="en-US"/>
          </a:p>
        </p:txBody>
      </p:sp>
    </p:spTree>
    <p:extLst>
      <p:ext uri="{BB962C8B-B14F-4D97-AF65-F5344CB8AC3E}">
        <p14:creationId xmlns:p14="http://schemas.microsoft.com/office/powerpoint/2010/main" val="3456695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title"/>
          </p:nvPr>
        </p:nvSpPr>
        <p:spPr>
          <a:xfrm>
            <a:off x="1393006" y="3162300"/>
            <a:ext cx="8126073" cy="533400"/>
          </a:xfrm>
        </p:spPr>
        <p:txBody>
          <a:bodyPr/>
          <a:lstStyle>
            <a:lvl1pPr>
              <a:defRPr sz="32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8" name="テキスト プレースホルダ 4"/>
          <p:cNvSpPr>
            <a:spLocks noGrp="1"/>
          </p:cNvSpPr>
          <p:nvPr>
            <p:ph type="body" sz="quarter" idx="10"/>
          </p:nvPr>
        </p:nvSpPr>
        <p:spPr>
          <a:xfrm>
            <a:off x="464314" y="3000372"/>
            <a:ext cx="666000" cy="792000"/>
          </a:xfrm>
          <a:prstGeom prst="rect">
            <a:avLst/>
          </a:prstGeom>
          <a:solidFill>
            <a:srgbClr val="0C0E4E"/>
          </a:solidFill>
        </p:spPr>
        <p:txBody>
          <a:bodyPr anchor="ctr" anchorCtr="0"/>
          <a:lstStyle>
            <a:lvl1pPr algn="ctr">
              <a:buNone/>
              <a:defRPr sz="4400" b="1" i="1">
                <a:solidFill>
                  <a:schemeClr val="tx1"/>
                </a:solidFill>
                <a:latin typeface="Times New Roman" pitchFamily="18" charset="0"/>
                <a:cs typeface="Times New Roman" pitchFamily="18" charset="0"/>
              </a:defRPr>
            </a:lvl1pPr>
            <a:lvl4pPr>
              <a:buNone/>
              <a:defRPr/>
            </a:lvl4pPr>
            <a:lvl5pPr>
              <a:buNone/>
              <a:defRPr/>
            </a:lvl5pPr>
          </a:lstStyle>
          <a:p>
            <a:pPr lvl="0"/>
            <a:r>
              <a:rPr lang="ja-JP" altLang="en-US" dirty="0" smtClean="0"/>
              <a:t>マスタ テキストの書式設定</a:t>
            </a:r>
          </a:p>
        </p:txBody>
      </p:sp>
    </p:spTree>
    <p:extLst>
      <p:ext uri="{BB962C8B-B14F-4D97-AF65-F5344CB8AC3E}">
        <p14:creationId xmlns:p14="http://schemas.microsoft.com/office/powerpoint/2010/main" val="128536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95300" y="500042"/>
            <a:ext cx="8915400" cy="1143000"/>
          </a:xfrm>
        </p:spPr>
        <p:txBody>
          <a:bodyPr/>
          <a:lstStyle>
            <a:lvl1pPr>
              <a:defRPr sz="320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495300" y="1760517"/>
            <a:ext cx="4376738" cy="639762"/>
          </a:xfrm>
          <a:prstGeom prst="rect">
            <a:avLst/>
          </a:prstGeom>
        </p:spPr>
        <p:txBody>
          <a:bodyPr anchor="b"/>
          <a:lstStyle>
            <a:lvl1pPr marL="0" indent="0">
              <a:buNone/>
              <a:defRPr sz="2400" b="1">
                <a:solidFill>
                  <a:schemeClr val="bg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400279"/>
            <a:ext cx="4376738" cy="3951288"/>
          </a:xfrm>
          <a:prstGeom prst="rect">
            <a:avLst/>
          </a:prstGeom>
        </p:spPr>
        <p:txBody>
          <a:bodyPr/>
          <a:lstStyle>
            <a:lvl1pPr>
              <a:defRPr sz="2400">
                <a:solidFill>
                  <a:schemeClr val="bg1">
                    <a:lumMod val="85000"/>
                    <a:lumOff val="15000"/>
                  </a:schemeClr>
                </a:solidFill>
              </a:defRPr>
            </a:lvl1pPr>
            <a:lvl2pPr>
              <a:defRPr sz="2000">
                <a:solidFill>
                  <a:schemeClr val="bg1">
                    <a:lumMod val="85000"/>
                    <a:lumOff val="15000"/>
                  </a:schemeClr>
                </a:solidFill>
              </a:defRPr>
            </a:lvl2pPr>
            <a:lvl3pPr>
              <a:defRPr sz="1800">
                <a:solidFill>
                  <a:schemeClr val="bg1">
                    <a:lumMod val="85000"/>
                    <a:lumOff val="15000"/>
                  </a:schemeClr>
                </a:solidFill>
              </a:defRPr>
            </a:lvl3pPr>
            <a:lvl4pPr>
              <a:defRPr sz="1600">
                <a:solidFill>
                  <a:schemeClr val="bg1">
                    <a:lumMod val="85000"/>
                    <a:lumOff val="15000"/>
                  </a:schemeClr>
                </a:solidFill>
              </a:defRPr>
            </a:lvl4pPr>
            <a:lvl5pPr>
              <a:defRPr sz="1600">
                <a:solidFill>
                  <a:schemeClr val="bg1">
                    <a:lumMod val="85000"/>
                    <a:lumOff val="15000"/>
                  </a:schemeClr>
                </a:solidFill>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8" y="1760517"/>
            <a:ext cx="4378325" cy="639762"/>
          </a:xfrm>
          <a:prstGeom prst="rect">
            <a:avLst/>
          </a:prstGeom>
        </p:spPr>
        <p:txBody>
          <a:bodyPr anchor="b"/>
          <a:lstStyle>
            <a:lvl1pPr marL="0" indent="0">
              <a:buNone/>
              <a:defRPr sz="2400" b="1">
                <a:solidFill>
                  <a:schemeClr val="bg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378" y="2400279"/>
            <a:ext cx="4378325" cy="3951288"/>
          </a:xfrm>
          <a:prstGeom prst="rect">
            <a:avLst/>
          </a:prstGeom>
        </p:spPr>
        <p:txBody>
          <a:bodyPr/>
          <a:lstStyle>
            <a:lvl1pPr>
              <a:defRPr sz="2400">
                <a:solidFill>
                  <a:schemeClr val="bg1">
                    <a:lumMod val="85000"/>
                    <a:lumOff val="15000"/>
                  </a:schemeClr>
                </a:solidFill>
              </a:defRPr>
            </a:lvl1pPr>
            <a:lvl2pPr>
              <a:defRPr sz="2000">
                <a:solidFill>
                  <a:schemeClr val="bg1">
                    <a:lumMod val="85000"/>
                    <a:lumOff val="15000"/>
                  </a:schemeClr>
                </a:solidFill>
              </a:defRPr>
            </a:lvl2pPr>
            <a:lvl3pPr>
              <a:defRPr sz="1800">
                <a:solidFill>
                  <a:schemeClr val="bg1">
                    <a:lumMod val="85000"/>
                    <a:lumOff val="15000"/>
                  </a:schemeClr>
                </a:solidFill>
              </a:defRPr>
            </a:lvl3pPr>
            <a:lvl4pPr>
              <a:defRPr sz="1600">
                <a:solidFill>
                  <a:schemeClr val="bg1">
                    <a:lumMod val="85000"/>
                    <a:lumOff val="15000"/>
                  </a:schemeClr>
                </a:solidFill>
              </a:defRPr>
            </a:lvl4pPr>
            <a:lvl5pPr>
              <a:defRPr sz="1600">
                <a:solidFill>
                  <a:schemeClr val="bg1">
                    <a:lumMod val="85000"/>
                    <a:lumOff val="15000"/>
                  </a:schemeClr>
                </a:solidFill>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6090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コンテンツ プレースホルダ 2"/>
          <p:cNvSpPr>
            <a:spLocks noGrp="1"/>
          </p:cNvSpPr>
          <p:nvPr>
            <p:ph sz="half" idx="1"/>
          </p:nvPr>
        </p:nvSpPr>
        <p:spPr>
          <a:xfrm>
            <a:off x="495301" y="1600204"/>
            <a:ext cx="4381501" cy="4525963"/>
          </a:xfrm>
          <a:prstGeom prst="rect">
            <a:avLst/>
          </a:prstGeom>
        </p:spPr>
        <p:txBody>
          <a:bodyPr/>
          <a:lstStyle>
            <a:lvl1pPr>
              <a:defRPr sz="2800">
                <a:solidFill>
                  <a:schemeClr val="bg1">
                    <a:lumMod val="85000"/>
                    <a:lumOff val="15000"/>
                  </a:schemeClr>
                </a:solidFill>
              </a:defRPr>
            </a:lvl1pPr>
            <a:lvl2pPr>
              <a:defRPr sz="2400">
                <a:solidFill>
                  <a:schemeClr val="bg1">
                    <a:lumMod val="85000"/>
                    <a:lumOff val="15000"/>
                  </a:schemeClr>
                </a:solidFill>
              </a:defRPr>
            </a:lvl2pPr>
            <a:lvl3pPr>
              <a:defRPr sz="2000">
                <a:solidFill>
                  <a:schemeClr val="bg1">
                    <a:lumMod val="85000"/>
                    <a:lumOff val="15000"/>
                  </a:schemeClr>
                </a:solidFill>
              </a:defRPr>
            </a:lvl3pPr>
            <a:lvl4pPr>
              <a:defRPr sz="1800">
                <a:solidFill>
                  <a:schemeClr val="bg1">
                    <a:lumMod val="85000"/>
                    <a:lumOff val="15000"/>
                  </a:schemeClr>
                </a:solidFill>
              </a:defRPr>
            </a:lvl4pPr>
            <a:lvl5pPr>
              <a:defRPr sz="1800">
                <a:solidFill>
                  <a:schemeClr val="bg1">
                    <a:lumMod val="85000"/>
                    <a:lumOff val="15000"/>
                  </a:schemeClr>
                </a:solidFill>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600204"/>
            <a:ext cx="4381501" cy="4525963"/>
          </a:xfrm>
          <a:prstGeom prst="rect">
            <a:avLst/>
          </a:prstGeom>
        </p:spPr>
        <p:txBody>
          <a:bodyPr/>
          <a:lstStyle>
            <a:lvl1pPr>
              <a:defRPr sz="2800">
                <a:solidFill>
                  <a:schemeClr val="bg1">
                    <a:lumMod val="85000"/>
                    <a:lumOff val="15000"/>
                  </a:schemeClr>
                </a:solidFill>
              </a:defRPr>
            </a:lvl1pPr>
            <a:lvl2pPr>
              <a:defRPr sz="2400">
                <a:solidFill>
                  <a:schemeClr val="bg1">
                    <a:lumMod val="85000"/>
                    <a:lumOff val="15000"/>
                  </a:schemeClr>
                </a:solidFill>
              </a:defRPr>
            </a:lvl2pPr>
            <a:lvl3pPr>
              <a:defRPr sz="2000">
                <a:solidFill>
                  <a:schemeClr val="bg1">
                    <a:lumMod val="85000"/>
                    <a:lumOff val="15000"/>
                  </a:schemeClr>
                </a:solidFill>
              </a:defRPr>
            </a:lvl3pPr>
            <a:lvl4pPr>
              <a:defRPr sz="1800">
                <a:solidFill>
                  <a:schemeClr val="bg1">
                    <a:lumMod val="85000"/>
                    <a:lumOff val="15000"/>
                  </a:schemeClr>
                </a:solidFill>
              </a:defRPr>
            </a:lvl4pPr>
            <a:lvl5pPr>
              <a:defRPr sz="1800">
                <a:solidFill>
                  <a:schemeClr val="bg1">
                    <a:lumMod val="85000"/>
                    <a:lumOff val="15000"/>
                  </a:schemeClr>
                </a:solidFill>
              </a:defRPr>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42330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タイトル 1"/>
          <p:cNvSpPr>
            <a:spLocks noGrp="1"/>
          </p:cNvSpPr>
          <p:nvPr>
            <p:ph type="title"/>
          </p:nvPr>
        </p:nvSpPr>
        <p:spPr>
          <a:xfrm>
            <a:off x="495300" y="1196977"/>
            <a:ext cx="8915400" cy="2232025"/>
          </a:xfrm>
        </p:spPr>
        <p:txBody>
          <a:bodyPr/>
          <a:lstStyle>
            <a:lvl1pPr>
              <a:defRPr sz="4800">
                <a:solidFill>
                  <a:schemeClr val="bg1">
                    <a:lumMod val="85000"/>
                    <a:lumOff val="15000"/>
                  </a:schemeClr>
                </a:solidFill>
              </a:defRPr>
            </a:lvl1pPr>
          </a:lstStyle>
          <a:p>
            <a:r>
              <a:rPr lang="ja-JP" altLang="en-US" dirty="0" smtClean="0"/>
              <a:t>マスタ タイトルの書式設定</a:t>
            </a:r>
            <a:endParaRPr lang="ja-JP" altLang="en-US" dirty="0"/>
          </a:p>
        </p:txBody>
      </p:sp>
      <p:sp>
        <p:nvSpPr>
          <p:cNvPr id="6" name="コンテンツ プレースホルダ 2"/>
          <p:cNvSpPr>
            <a:spLocks noGrp="1"/>
          </p:cNvSpPr>
          <p:nvPr>
            <p:ph idx="1"/>
          </p:nvPr>
        </p:nvSpPr>
        <p:spPr>
          <a:xfrm>
            <a:off x="495300" y="3429000"/>
            <a:ext cx="8915400" cy="3219450"/>
          </a:xfrm>
          <a:prstGeom prst="rect">
            <a:avLst/>
          </a:prstGeom>
        </p:spPr>
        <p:txBody>
          <a:bodyPr/>
          <a:lstStyle>
            <a:lvl1pPr marL="355600" indent="-355600">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22006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95302" y="504845"/>
            <a:ext cx="3259138" cy="1162050"/>
          </a:xfrm>
        </p:spPr>
        <p:txBody>
          <a:bodyPr anchor="b"/>
          <a:lstStyle>
            <a:lvl1pPr algn="l">
              <a:defRPr sz="2000" b="1">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コンテンツ プレースホルダ 2"/>
          <p:cNvSpPr>
            <a:spLocks noGrp="1"/>
          </p:cNvSpPr>
          <p:nvPr>
            <p:ph idx="1"/>
          </p:nvPr>
        </p:nvSpPr>
        <p:spPr>
          <a:xfrm>
            <a:off x="3873499" y="504847"/>
            <a:ext cx="5537201" cy="5853113"/>
          </a:xfrm>
          <a:prstGeom prst="rect">
            <a:avLst/>
          </a:prstGeom>
        </p:spPr>
        <p:txBody>
          <a:bodyPr/>
          <a:lstStyle>
            <a:lvl1pPr>
              <a:defRPr sz="3200">
                <a:solidFill>
                  <a:schemeClr val="bg1">
                    <a:lumMod val="85000"/>
                    <a:lumOff val="15000"/>
                  </a:schemeClr>
                </a:solidFill>
              </a:defRPr>
            </a:lvl1pPr>
            <a:lvl2pPr>
              <a:defRPr sz="2800">
                <a:solidFill>
                  <a:schemeClr val="bg1">
                    <a:lumMod val="85000"/>
                    <a:lumOff val="15000"/>
                  </a:schemeClr>
                </a:solidFill>
              </a:defRPr>
            </a:lvl2pPr>
            <a:lvl3pPr>
              <a:defRPr sz="2400">
                <a:solidFill>
                  <a:schemeClr val="bg1">
                    <a:lumMod val="85000"/>
                    <a:lumOff val="15000"/>
                  </a:schemeClr>
                </a:solidFill>
              </a:defRPr>
            </a:lvl3pPr>
            <a:lvl4pPr>
              <a:defRPr sz="2000">
                <a:solidFill>
                  <a:schemeClr val="bg1">
                    <a:lumMod val="85000"/>
                    <a:lumOff val="15000"/>
                  </a:schemeClr>
                </a:solidFill>
              </a:defRPr>
            </a:lvl4pPr>
            <a:lvl5pPr>
              <a:defRPr sz="2000">
                <a:solidFill>
                  <a:schemeClr val="bg1">
                    <a:lumMod val="85000"/>
                    <a:lumOff val="15000"/>
                  </a:schemeClr>
                </a:solidFill>
              </a:defRPr>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テキスト プレースホルダ 3"/>
          <p:cNvSpPr>
            <a:spLocks noGrp="1"/>
          </p:cNvSpPr>
          <p:nvPr>
            <p:ph type="body" sz="half" idx="2"/>
          </p:nvPr>
        </p:nvSpPr>
        <p:spPr>
          <a:xfrm>
            <a:off x="495302" y="1666899"/>
            <a:ext cx="3259138" cy="4691063"/>
          </a:xfrm>
          <a:prstGeom prst="rect">
            <a:avLst/>
          </a:prstGeom>
        </p:spPr>
        <p:txBody>
          <a:bodyPr/>
          <a:lstStyle>
            <a:lvl1pPr marL="0" indent="0">
              <a:buNone/>
              <a:defRPr sz="1400">
                <a:solidFill>
                  <a:schemeClr val="bg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247676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941513" y="4800600"/>
            <a:ext cx="5943600" cy="566738"/>
          </a:xfrm>
        </p:spPr>
        <p:txBody>
          <a:bodyPr anchor="b"/>
          <a:lstStyle>
            <a:lvl1pPr algn="l">
              <a:defRPr sz="3200" b="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図プレースホルダ 2"/>
          <p:cNvSpPr>
            <a:spLocks noGrp="1"/>
          </p:cNvSpPr>
          <p:nvPr>
            <p:ph type="pic" idx="1"/>
          </p:nvPr>
        </p:nvSpPr>
        <p:spPr>
          <a:xfrm>
            <a:off x="1941513" y="612775"/>
            <a:ext cx="5943600" cy="4114800"/>
          </a:xfrm>
          <a:prstGeom prst="rect">
            <a:avLst/>
          </a:prstGeom>
        </p:spPr>
        <p:txBody>
          <a:bodyPr/>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941513" y="5367338"/>
            <a:ext cx="5943600" cy="804862"/>
          </a:xfrm>
          <a:prstGeom prst="rect">
            <a:avLst/>
          </a:prstGeom>
        </p:spPr>
        <p:txBody>
          <a:bodyPr/>
          <a:lstStyle>
            <a:lvl1pPr marL="0" indent="0">
              <a:buNone/>
              <a:defRPr sz="1400">
                <a:solidFill>
                  <a:schemeClr val="bg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95593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457200" y="500042"/>
            <a:ext cx="9296400" cy="533400"/>
          </a:xfrm>
        </p:spPr>
        <p:txBody>
          <a:bodyPr/>
          <a:lstStyle>
            <a:lvl1pPr>
              <a:defRPr sz="3200">
                <a:ln>
                  <a:noFill/>
                </a:ln>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縦書きテキスト プレースホルダ 2"/>
          <p:cNvSpPr>
            <a:spLocks noGrp="1"/>
          </p:cNvSpPr>
          <p:nvPr>
            <p:ph type="body" orient="vert" idx="1"/>
          </p:nvPr>
        </p:nvSpPr>
        <p:spPr>
          <a:xfrm>
            <a:off x="495300" y="1600204"/>
            <a:ext cx="8915400" cy="4525963"/>
          </a:xfrm>
          <a:prstGeom prst="rect">
            <a:avLst/>
          </a:prstGeom>
        </p:spPr>
        <p:txBody>
          <a:bodyPr vert="eaVert"/>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5176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125920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79375"/>
            <a:ext cx="260985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縦書きタイトル 1"/>
          <p:cNvSpPr>
            <a:spLocks noGrp="1"/>
          </p:cNvSpPr>
          <p:nvPr>
            <p:ph type="title" orient="vert"/>
          </p:nvPr>
        </p:nvSpPr>
        <p:spPr>
          <a:xfrm>
            <a:off x="7429502" y="500043"/>
            <a:ext cx="2324100" cy="6126163"/>
          </a:xfrm>
        </p:spPr>
        <p:txBody>
          <a:bodyPr vert="eaVert"/>
          <a:lstStyle>
            <a:lvl1pPr>
              <a:defRPr sz="3200">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縦書きテキスト プレースホルダ 2"/>
          <p:cNvSpPr>
            <a:spLocks noGrp="1"/>
          </p:cNvSpPr>
          <p:nvPr>
            <p:ph type="body" orient="vert" idx="1"/>
          </p:nvPr>
        </p:nvSpPr>
        <p:spPr>
          <a:xfrm>
            <a:off x="457200" y="500043"/>
            <a:ext cx="6819900" cy="6126163"/>
          </a:xfrm>
          <a:prstGeom prst="rect">
            <a:avLst/>
          </a:prstGeom>
        </p:spPr>
        <p:txBody>
          <a:bodyPr vert="eaVert"/>
          <a:lstStyle>
            <a:lvl1pPr>
              <a:defRPr>
                <a:solidFill>
                  <a:schemeClr val="bg1">
                    <a:lumMod val="85000"/>
                    <a:lumOff val="15000"/>
                  </a:schemeClr>
                </a:solidFill>
              </a:defRPr>
            </a:lvl1pPr>
            <a:lvl2pPr>
              <a:defRPr>
                <a:solidFill>
                  <a:schemeClr val="bg1">
                    <a:lumMod val="85000"/>
                    <a:lumOff val="15000"/>
                  </a:schemeClr>
                </a:solidFill>
              </a:defRPr>
            </a:lvl2pPr>
            <a:lvl3pPr>
              <a:defRPr>
                <a:solidFill>
                  <a:schemeClr val="bg1">
                    <a:lumMod val="85000"/>
                    <a:lumOff val="15000"/>
                  </a:schemeClr>
                </a:solidFill>
              </a:defRPr>
            </a:lvl3pPr>
            <a:lvl4pPr>
              <a:defRPr>
                <a:solidFill>
                  <a:schemeClr val="bg1">
                    <a:lumMod val="85000"/>
                    <a:lumOff val="15000"/>
                  </a:schemeClr>
                </a:solidFill>
              </a:defRPr>
            </a:lvl4pPr>
            <a:lvl5pPr>
              <a:defRPr>
                <a:solidFill>
                  <a:schemeClr val="bg1">
                    <a:lumMod val="85000"/>
                    <a:lumOff val="15000"/>
                  </a:schemeClr>
                </a:solidFil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3782363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5"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5" name="テキスト プレースホルダ 4"/>
          <p:cNvSpPr>
            <a:spLocks noGrp="1"/>
          </p:cNvSpPr>
          <p:nvPr>
            <p:ph type="body" sz="quarter" idx="10" hasCustomPrompt="1"/>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kumimoji="1" lang="en-US" altLang="ja-JP" smtClean="0"/>
              <a:t>#</a:t>
            </a:r>
            <a:endParaRPr kumimoji="1" lang="ja-JP" altLang="en-US" smtClean="0"/>
          </a:p>
        </p:txBody>
      </p:sp>
    </p:spTree>
    <p:extLst>
      <p:ext uri="{BB962C8B-B14F-4D97-AF65-F5344CB8AC3E}">
        <p14:creationId xmlns:p14="http://schemas.microsoft.com/office/powerpoint/2010/main" val="1265837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1586802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マイルストーン （2年間）">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3" name="表 2"/>
          <p:cNvGraphicFramePr>
            <a:graphicFrameLocks noGrp="1"/>
          </p:cNvGraphicFramePr>
          <p:nvPr userDrawn="1"/>
        </p:nvGraphicFramePr>
        <p:xfrm>
          <a:off x="488950" y="1484312"/>
          <a:ext cx="9288464" cy="4644360"/>
        </p:xfrm>
        <a:graphic>
          <a:graphicData uri="http://schemas.openxmlformats.org/drawingml/2006/table">
            <a:tbl>
              <a:tblPr>
                <a:tableStyleId>{5C22544A-7EE6-4342-B048-85BDC9FD1C3A}</a:tableStyleId>
              </a:tblPr>
              <a:tblGrid>
                <a:gridCol w="1161058"/>
                <a:gridCol w="1161058"/>
                <a:gridCol w="1161058"/>
                <a:gridCol w="1161058"/>
                <a:gridCol w="1161058"/>
                <a:gridCol w="1161058"/>
                <a:gridCol w="1161058"/>
                <a:gridCol w="1161058"/>
              </a:tblGrid>
              <a:tr h="356313">
                <a:tc gridSpan="4">
                  <a:txBody>
                    <a:bodyPr/>
                    <a:lstStyle/>
                    <a:p>
                      <a:pPr algn="ctr"/>
                      <a:r>
                        <a:rPr kumimoji="1" lang="en-US" altLang="ja-JP" sz="1600" dirty="0" smtClean="0">
                          <a:solidFill>
                            <a:schemeClr val="bg1"/>
                          </a:solidFill>
                          <a:latin typeface="A-OTF 新ゴ Pro B" pitchFamily="34" charset="-128"/>
                          <a:ea typeface="A-OTF 新ゴ Pro B" pitchFamily="34" charset="-128"/>
                        </a:rPr>
                        <a:t>2008</a:t>
                      </a:r>
                      <a:endParaRPr kumimoji="1" lang="ja-JP" altLang="en-US" sz="1600" dirty="0">
                        <a:solidFill>
                          <a:schemeClr val="bg1"/>
                        </a:solidFill>
                        <a:latin typeface="A-OTF 新ゴ Pro B" pitchFamily="34" charset="-128"/>
                        <a:ea typeface="A-OTF 新ゴ Pro B" pitchFamily="34" charset="-128"/>
                      </a:endParaRPr>
                    </a:p>
                  </a:txBody>
                  <a:tcPr>
                    <a:solidFill>
                      <a:schemeClr val="accent4"/>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gridSpan="4">
                  <a:txBody>
                    <a:bodyPr/>
                    <a:lstStyle/>
                    <a:p>
                      <a:pPr algn="ctr"/>
                      <a:r>
                        <a:rPr kumimoji="1" lang="en-US" altLang="ja-JP" sz="1600" dirty="0" smtClean="0">
                          <a:solidFill>
                            <a:schemeClr val="bg1"/>
                          </a:solidFill>
                          <a:latin typeface="A-OTF 新ゴ Pro B" pitchFamily="34" charset="-128"/>
                          <a:ea typeface="A-OTF 新ゴ Pro B" pitchFamily="34" charset="-128"/>
                        </a:rPr>
                        <a:t>2009</a:t>
                      </a:r>
                      <a:endParaRPr kumimoji="1" lang="ja-JP" altLang="en-US" sz="1600" dirty="0">
                        <a:solidFill>
                          <a:schemeClr val="bg1"/>
                        </a:solidFill>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r>
              <a:tr h="259137">
                <a:tc>
                  <a:txBody>
                    <a:bodyPr/>
                    <a:lstStyle/>
                    <a:p>
                      <a:pPr algn="ctr"/>
                      <a:r>
                        <a:rPr kumimoji="1" lang="en-US" altLang="ja-JP" sz="1000" dirty="0" smtClean="0">
                          <a:solidFill>
                            <a:schemeClr val="tx1">
                              <a:lumMod val="75000"/>
                              <a:lumOff val="25000"/>
                            </a:schemeClr>
                          </a:solidFill>
                          <a:latin typeface="+mn-ea"/>
                          <a:ea typeface="+mn-ea"/>
                        </a:rPr>
                        <a:t>1Q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4</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2Q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6</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3Q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9</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4Q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12</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4">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1Q</a:t>
                      </a:r>
                      <a:r>
                        <a:rPr kumimoji="1" lang="ja-JP" altLang="en-US" sz="1000" dirty="0" smtClean="0">
                          <a:solidFill>
                            <a:schemeClr val="tx1">
                              <a:lumMod val="75000"/>
                              <a:lumOff val="25000"/>
                            </a:schemeClr>
                          </a:solidFill>
                          <a:latin typeface="+mn-ea"/>
                          <a:ea typeface="+mn-ea"/>
                        </a:rPr>
                        <a:t> （～</a:t>
                      </a:r>
                      <a:r>
                        <a:rPr kumimoji="1" lang="en-US" altLang="ja-JP" sz="1000" dirty="0" smtClean="0">
                          <a:solidFill>
                            <a:schemeClr val="tx1">
                              <a:lumMod val="75000"/>
                              <a:lumOff val="25000"/>
                            </a:schemeClr>
                          </a:solidFill>
                          <a:latin typeface="+mn-ea"/>
                          <a:ea typeface="+mn-ea"/>
                        </a:rPr>
                        <a:t>3</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2Q</a:t>
                      </a:r>
                      <a:r>
                        <a:rPr kumimoji="1" lang="ja-JP" altLang="en-US" sz="1000" dirty="0" smtClean="0">
                          <a:solidFill>
                            <a:schemeClr val="tx1">
                              <a:lumMod val="75000"/>
                              <a:lumOff val="25000"/>
                            </a:schemeClr>
                          </a:solidFill>
                          <a:latin typeface="+mn-ea"/>
                          <a:ea typeface="+mn-ea"/>
                        </a:rPr>
                        <a:t> （～</a:t>
                      </a:r>
                      <a:r>
                        <a:rPr kumimoji="1" lang="en-US" altLang="ja-JP" sz="1000" dirty="0" smtClean="0">
                          <a:solidFill>
                            <a:schemeClr val="tx1">
                              <a:lumMod val="75000"/>
                              <a:lumOff val="25000"/>
                            </a:schemeClr>
                          </a:solidFill>
                          <a:latin typeface="+mn-ea"/>
                          <a:ea typeface="+mn-ea"/>
                        </a:rPr>
                        <a:t>6</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3Q</a:t>
                      </a:r>
                      <a:r>
                        <a:rPr kumimoji="1" lang="ja-JP" altLang="en-US" sz="1000" dirty="0" smtClean="0">
                          <a:solidFill>
                            <a:schemeClr val="tx1">
                              <a:lumMod val="75000"/>
                              <a:lumOff val="25000"/>
                            </a:schemeClr>
                          </a:solidFill>
                          <a:latin typeface="+mn-ea"/>
                          <a:ea typeface="+mn-ea"/>
                        </a:rPr>
                        <a:t> （～</a:t>
                      </a:r>
                      <a:r>
                        <a:rPr kumimoji="1" lang="en-US" altLang="ja-JP" sz="1000" dirty="0" smtClean="0">
                          <a:solidFill>
                            <a:schemeClr val="tx1">
                              <a:lumMod val="75000"/>
                              <a:lumOff val="25000"/>
                            </a:schemeClr>
                          </a:solidFill>
                          <a:latin typeface="+mn-ea"/>
                          <a:ea typeface="+mn-ea"/>
                        </a:rPr>
                        <a:t>9</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4Q </a:t>
                      </a:r>
                      <a:r>
                        <a:rPr kumimoji="1" lang="ja-JP" altLang="en-US" sz="1000" dirty="0" smtClean="0">
                          <a:solidFill>
                            <a:schemeClr val="tx1">
                              <a:lumMod val="75000"/>
                              <a:lumOff val="25000"/>
                            </a:schemeClr>
                          </a:solidFill>
                          <a:latin typeface="+mn-ea"/>
                          <a:ea typeface="+mn-ea"/>
                        </a:rPr>
                        <a:t>（～</a:t>
                      </a:r>
                      <a:r>
                        <a:rPr kumimoji="1" lang="en-US" altLang="ja-JP" sz="1000" dirty="0" smtClean="0">
                          <a:solidFill>
                            <a:schemeClr val="tx1">
                              <a:lumMod val="75000"/>
                              <a:lumOff val="25000"/>
                            </a:schemeClr>
                          </a:solidFill>
                          <a:latin typeface="+mn-ea"/>
                          <a:ea typeface="+mn-ea"/>
                        </a:rPr>
                        <a:t>12</a:t>
                      </a:r>
                      <a:r>
                        <a:rPr kumimoji="1" lang="ja-JP" altLang="en-US" sz="1000" dirty="0" smtClean="0">
                          <a:solidFill>
                            <a:schemeClr val="tx1">
                              <a:lumMod val="75000"/>
                              <a:lumOff val="25000"/>
                            </a:schemeClr>
                          </a:solidFill>
                          <a:latin typeface="+mn-ea"/>
                          <a:ea typeface="+mn-ea"/>
                        </a:rPr>
                        <a:t>月末）</a:t>
                      </a:r>
                      <a:endParaRPr kumimoji="1" lang="ja-JP" altLang="en-US" sz="1000" dirty="0">
                        <a:solidFill>
                          <a:schemeClr val="tx1">
                            <a:lumMod val="75000"/>
                            <a:lumOff val="25000"/>
                          </a:schemeClr>
                        </a:solidFill>
                        <a:latin typeface="+mn-ea"/>
                        <a:ea typeface="+mn-ea"/>
                      </a:endParaRPr>
                    </a:p>
                  </a:txBody>
                  <a:tcPr>
                    <a:solidFill>
                      <a:schemeClr val="accent1">
                        <a:lumMod val="60000"/>
                        <a:lumOff val="40000"/>
                      </a:schemeClr>
                    </a:solidFill>
                  </a:tcPr>
                </a:tc>
              </a:tr>
              <a:tr h="1972180">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r>
              <a:tr h="2056730">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c>
                  <a:txBody>
                    <a:bodyPr/>
                    <a:lstStyle/>
                    <a:p>
                      <a:endParaRPr kumimoji="1" lang="ja-JP" altLang="en-US" sz="1000" dirty="0"/>
                    </a:p>
                  </a:txBody>
                  <a:tcPr>
                    <a:solidFill>
                      <a:schemeClr val="accent2">
                        <a:lumMod val="40000"/>
                        <a:lumOff val="60000"/>
                      </a:schemeClr>
                    </a:solidFill>
                  </a:tcPr>
                </a:tc>
              </a:tr>
            </a:tbl>
          </a:graphicData>
        </a:graphic>
      </p:graphicFrame>
    </p:spTree>
    <p:extLst>
      <p:ext uri="{BB962C8B-B14F-4D97-AF65-F5344CB8AC3E}">
        <p14:creationId xmlns:p14="http://schemas.microsoft.com/office/powerpoint/2010/main" val="4066284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4" name="Group 99"/>
          <p:cNvGraphicFramePr>
            <a:graphicFrameLocks noGrp="1"/>
          </p:cNvGraphicFramePr>
          <p:nvPr userDrawn="1"/>
        </p:nvGraphicFramePr>
        <p:xfrm>
          <a:off x="488948" y="2050116"/>
          <a:ext cx="9288464" cy="4164966"/>
        </p:xfrm>
        <a:graphic>
          <a:graphicData uri="http://schemas.openxmlformats.org/drawingml/2006/table">
            <a:tbl>
              <a:tblPr/>
              <a:tblGrid>
                <a:gridCol w="810957"/>
                <a:gridCol w="810957"/>
                <a:gridCol w="810957"/>
                <a:gridCol w="1048974"/>
                <a:gridCol w="829517"/>
                <a:gridCol w="829517"/>
                <a:gridCol w="829517"/>
                <a:gridCol w="829517"/>
                <a:gridCol w="829517"/>
                <a:gridCol w="829517"/>
                <a:gridCol w="829517"/>
              </a:tblGrid>
              <a:tr h="28332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7</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8</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dirty="0"/>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9</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220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21</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28</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4</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11</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18</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25</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8</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15</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r h="3661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1609465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9" y="1484314"/>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142073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9" y="1822869"/>
            <a:ext cx="9288463" cy="1169551"/>
          </a:xfrm>
          <a:prstGeom prst="rect">
            <a:avLst/>
          </a:prstGeom>
        </p:spPr>
        <p:txBody>
          <a:bodyPr>
            <a:spAutoFit/>
          </a:bodyPr>
          <a:lstStyle>
            <a:lvl1pPr marL="266700" indent="-266700">
              <a:lnSpc>
                <a:spcPct val="120000"/>
              </a:lnSpc>
              <a:buFont typeface="Wingdings" pitchFamily="2" charset="2"/>
              <a:buChar char="Ø"/>
              <a:defRPr sz="1400">
                <a:latin typeface="HGPｺﾞｼｯｸE" pitchFamily="50" charset="-128"/>
                <a:ea typeface="HGPｺﾞｼｯｸE" pitchFamily="50" charset="-128"/>
              </a:defRPr>
            </a:lvl1pPr>
            <a:lvl2pPr marL="534988" indent="-173038">
              <a:lnSpc>
                <a:spcPct val="120000"/>
              </a:lnSpc>
              <a:defRPr sz="1200" b="1">
                <a:latin typeface="+mn-ea"/>
                <a:ea typeface="+mn-ea"/>
              </a:defRPr>
            </a:lvl2pPr>
            <a:lvl3pPr marL="801688" indent="-171450">
              <a:lnSpc>
                <a:spcPct val="120000"/>
              </a:lnSpc>
              <a:defRPr sz="1000">
                <a:latin typeface="+mn-ea"/>
                <a:ea typeface="+mn-ea"/>
              </a:defRPr>
            </a:lvl3pPr>
            <a:lvl4pPr marL="1077913" indent="-180975">
              <a:lnSpc>
                <a:spcPct val="120000"/>
              </a:lnSpc>
              <a:defRPr sz="800">
                <a:latin typeface="+mn-ea"/>
                <a:ea typeface="+mn-ea"/>
              </a:defRPr>
            </a:lvl4pPr>
            <a:lvl5pPr marL="1077913" indent="-180975">
              <a:lnSpc>
                <a:spcPct val="120000"/>
              </a:lnSpc>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548709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タイトル 1"/>
          <p:cNvSpPr>
            <a:spLocks noGrp="1"/>
          </p:cNvSpPr>
          <p:nvPr>
            <p:ph type="ctrTitle"/>
          </p:nvPr>
        </p:nvSpPr>
        <p:spPr>
          <a:xfrm>
            <a:off x="488952" y="6"/>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6967671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箇条書き">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2"/>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9" y="1822869"/>
            <a:ext cx="9288463" cy="1169551"/>
          </a:xfrm>
          <a:prstGeom prst="rect">
            <a:avLst/>
          </a:prstGeom>
        </p:spPr>
        <p:txBody>
          <a:bodyPr>
            <a:spAutoFit/>
          </a:bodyPr>
          <a:lstStyle>
            <a:lvl1pPr marL="266700" indent="-266700">
              <a:lnSpc>
                <a:spcPct val="120000"/>
              </a:lnSpc>
              <a:buFont typeface="Wingdings" pitchFamily="2" charset="2"/>
              <a:buChar char="Ø"/>
              <a:defRPr sz="1400">
                <a:latin typeface="HGPｺﾞｼｯｸE" pitchFamily="50" charset="-128"/>
                <a:ea typeface="HGPｺﾞｼｯｸE" pitchFamily="50" charset="-128"/>
              </a:defRPr>
            </a:lvl1pPr>
            <a:lvl2pPr marL="534988" indent="-173038">
              <a:lnSpc>
                <a:spcPct val="120000"/>
              </a:lnSpc>
              <a:defRPr sz="1200" b="1">
                <a:latin typeface="+mn-ea"/>
                <a:ea typeface="+mn-ea"/>
              </a:defRPr>
            </a:lvl2pPr>
            <a:lvl3pPr marL="801688" indent="-171450">
              <a:lnSpc>
                <a:spcPct val="120000"/>
              </a:lnSpc>
              <a:defRPr sz="1000">
                <a:latin typeface="+mn-ea"/>
                <a:ea typeface="+mn-ea"/>
              </a:defRPr>
            </a:lvl3pPr>
            <a:lvl4pPr marL="1077913" indent="-180975">
              <a:lnSpc>
                <a:spcPct val="120000"/>
              </a:lnSpc>
              <a:defRPr sz="800">
                <a:latin typeface="+mn-ea"/>
                <a:ea typeface="+mn-ea"/>
              </a:defRPr>
            </a:lvl4pPr>
            <a:lvl5pPr marL="1077913" indent="-180975">
              <a:lnSpc>
                <a:spcPct val="120000"/>
              </a:lnSpc>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181825752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1"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51905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13" y="6143625"/>
            <a:ext cx="37369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5"/>
          <p:cNvGrpSpPr>
            <a:grpSpLocks/>
          </p:cNvGrpSpPr>
          <p:nvPr userDrawn="1"/>
        </p:nvGrpSpPr>
        <p:grpSpPr bwMode="auto">
          <a:xfrm>
            <a:off x="8667750" y="244475"/>
            <a:ext cx="879475" cy="609600"/>
            <a:chOff x="5491" y="96"/>
            <a:chExt cx="554" cy="384"/>
          </a:xfrm>
        </p:grpSpPr>
        <p:pic>
          <p:nvPicPr>
            <p:cNvPr id="6" name="Picture 6" descr="iso_logo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 y="96"/>
              <a:ext cx="2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so_logo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 y="96"/>
              <a:ext cx="26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p:cNvSpPr>
            <a:spLocks noGrp="1"/>
          </p:cNvSpPr>
          <p:nvPr>
            <p:ph type="ctrTitle"/>
          </p:nvPr>
        </p:nvSpPr>
        <p:spPr>
          <a:xfrm>
            <a:off x="742950" y="2130429"/>
            <a:ext cx="8420100" cy="1470025"/>
          </a:xfrm>
          <a:prstGeom prst="rect">
            <a:avLst/>
          </a:prstGeom>
        </p:spPr>
        <p:txBody>
          <a:bodyPr/>
          <a:lstStyle>
            <a:lvl1pPr>
              <a:defRPr>
                <a:solidFill>
                  <a:schemeClr val="bg1">
                    <a:lumMod val="85000"/>
                    <a:lumOff val="15000"/>
                  </a:schemeClr>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bg1">
                    <a:lumMod val="85000"/>
                    <a:lumOff val="1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1397800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標準">
    <p:spTree>
      <p:nvGrpSpPr>
        <p:cNvPr id="1" name=""/>
        <p:cNvGrpSpPr/>
        <p:nvPr/>
      </p:nvGrpSpPr>
      <p:grpSpPr>
        <a:xfrm>
          <a:off x="0" y="0"/>
          <a:ext cx="0" cy="0"/>
          <a:chOff x="0" y="0"/>
          <a:chExt cx="0" cy="0"/>
        </a:xfrm>
      </p:grpSpPr>
      <p:graphicFrame>
        <p:nvGraphicFramePr>
          <p:cNvPr id="3" name="Group 99"/>
          <p:cNvGraphicFramePr>
            <a:graphicFrameLocks noGrp="1"/>
          </p:cNvGraphicFramePr>
          <p:nvPr/>
        </p:nvGraphicFramePr>
        <p:xfrm>
          <a:off x="488951" y="2049463"/>
          <a:ext cx="9288453" cy="4164966"/>
        </p:xfrm>
        <a:graphic>
          <a:graphicData uri="http://schemas.openxmlformats.org/drawingml/2006/table">
            <a:tbl>
              <a:tblPr/>
              <a:tblGrid>
                <a:gridCol w="609009"/>
                <a:gridCol w="609009"/>
                <a:gridCol w="609009"/>
                <a:gridCol w="609009"/>
                <a:gridCol w="622947"/>
                <a:gridCol w="622947"/>
                <a:gridCol w="622947"/>
                <a:gridCol w="622947"/>
                <a:gridCol w="622947"/>
                <a:gridCol w="622947"/>
                <a:gridCol w="622947"/>
                <a:gridCol w="622947"/>
                <a:gridCol w="622947"/>
                <a:gridCol w="622947"/>
                <a:gridCol w="622947"/>
              </a:tblGrid>
              <a:tr h="2833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4</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5</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6</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7</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8</a:t>
                      </a:r>
                      <a:r>
                        <a:rPr kumimoji="1" lang="ja-JP" altLang="en-US" sz="1200" b="0" i="0" u="none" strike="noStrike" cap="none" normalizeH="0" baseline="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2203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28</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7</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12</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19</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26</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30</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7</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14</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22</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28</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4</a:t>
                      </a:r>
                      <a:r>
                        <a:rPr kumimoji="1" lang="ja-JP" altLang="en-US" sz="800" b="0" i="0" u="none" strike="noStrike" cap="none" normalizeH="0" baseline="0" smtClean="0">
                          <a:ln>
                            <a:noFill/>
                          </a:ln>
                          <a:solidFill>
                            <a:schemeClr val="tx1">
                              <a:lumMod val="75000"/>
                              <a:lumOff val="25000"/>
                            </a:schemeClr>
                          </a:solidFill>
                          <a:effectLst/>
                          <a:latin typeface="ＭＳ Ｐゴシック" pitchFamily="50" charset="-128"/>
                          <a:ea typeface="ＭＳ Ｐゴシック" pitchFamily="50" charset="-128"/>
                        </a:rPr>
                        <a:t>～</a:t>
                      </a:r>
                      <a:endPar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r h="36612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2" name="タイトル 1"/>
          <p:cNvSpPr>
            <a:spLocks noGrp="1"/>
          </p:cNvSpPr>
          <p:nvPr>
            <p:ph type="ctrTitle"/>
          </p:nvPr>
        </p:nvSpPr>
        <p:spPr>
          <a:xfrm>
            <a:off x="488950" y="2"/>
            <a:ext cx="9288463" cy="549275"/>
          </a:xfrm>
          <a:prstGeom prst="rect">
            <a:avLst/>
          </a:prstGeom>
        </p:spPr>
        <p:txBody>
          <a:bodyPr>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74896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タイトルのみ">
    <p:spTree>
      <p:nvGrpSpPr>
        <p:cNvPr id="1" name=""/>
        <p:cNvGrpSpPr/>
        <p:nvPr/>
      </p:nvGrpSpPr>
      <p:grpSpPr>
        <a:xfrm>
          <a:off x="0" y="0"/>
          <a:ext cx="0" cy="0"/>
          <a:chOff x="0" y="0"/>
          <a:chExt cx="0" cy="0"/>
        </a:xfrm>
      </p:grpSpPr>
      <p:sp>
        <p:nvSpPr>
          <p:cNvPr id="3" name="タイトル 1"/>
          <p:cNvSpPr>
            <a:spLocks noGrp="1"/>
          </p:cNvSpPr>
          <p:nvPr>
            <p:ph type="ctrTitle"/>
          </p:nvPr>
        </p:nvSpPr>
        <p:spPr>
          <a:xfrm>
            <a:off x="488952" y="6"/>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91522912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3261603"/>
            <a:ext cx="9282113" cy="523220"/>
          </a:xfrm>
          <a:prstGeom prst="rect">
            <a:avLst/>
          </a:prstGeom>
        </p:spPr>
        <p:txBody>
          <a:bodyPr wrap="none" lIns="103163" tIns="51581" rIns="103163" bIns="51581" anchor="ctr" anchorCtr="0">
            <a:noAutofit/>
          </a:bodyPr>
          <a:lstStyle>
            <a:lvl1pPr algn="l">
              <a:defRPr sz="3200">
                <a:latin typeface="HGP創英角ｺﾞｼｯｸUB" pitchFamily="50" charset="-128"/>
                <a:ea typeface="HGP創英角ｺﾞｼｯｸUB" pitchFamily="50"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22755514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702573" y="2825237"/>
            <a:ext cx="7931702" cy="1175272"/>
          </a:xfrm>
          <a:prstGeom prst="rect">
            <a:avLst/>
          </a:prstGeom>
        </p:spPr>
        <p:txBody>
          <a:bodyPr wrap="none" lIns="103163" tIns="51581" rIns="103163" bIns="51581" anchor="ctr" anchorCtr="0">
            <a:noAutofit/>
          </a:bodyPr>
          <a:lstStyle>
            <a:lvl1pPr algn="l">
              <a:defRPr sz="3600" b="0">
                <a:solidFill>
                  <a:schemeClr val="tx2"/>
                </a:solidFill>
                <a:latin typeface="HGP創英角ｺﾞｼｯｸUB" pitchFamily="50" charset="-128"/>
                <a:ea typeface="HGP創英角ｺﾞｼｯｸUB" pitchFamily="50" charset="-128"/>
              </a:defRPr>
            </a:lvl1pPr>
          </a:lstStyle>
          <a:p>
            <a:r>
              <a:rPr kumimoji="1" lang="ja-JP" altLang="en-US" smtClean="0"/>
              <a:t>マスタ タイトルの書式設定</a:t>
            </a:r>
            <a:endParaRPr kumimoji="1" lang="ja-JP" altLang="en-US"/>
          </a:p>
        </p:txBody>
      </p:sp>
      <p:sp>
        <p:nvSpPr>
          <p:cNvPr id="5" name="テキスト プレースホルダ 4"/>
          <p:cNvSpPr>
            <a:spLocks noGrp="1"/>
          </p:cNvSpPr>
          <p:nvPr>
            <p:ph type="body" sz="quarter" idx="10" hasCustomPrompt="1"/>
          </p:nvPr>
        </p:nvSpPr>
        <p:spPr>
          <a:xfrm>
            <a:off x="595296" y="2825237"/>
            <a:ext cx="988296" cy="1175272"/>
          </a:xfrm>
          <a:prstGeom prst="rect">
            <a:avLst/>
          </a:prstGeom>
          <a:gradFill>
            <a:gsLst>
              <a:gs pos="0">
                <a:srgbClr val="00469C"/>
              </a:gs>
              <a:gs pos="80000">
                <a:srgbClr val="0C0E4E"/>
              </a:gs>
            </a:gsLst>
            <a:lin ang="5400000" scaled="0"/>
          </a:gradFill>
        </p:spPr>
        <p:txBody>
          <a:bodyPr lIns="103163" tIns="51581" rIns="103163" bIns="51581" anchor="ctr" anchorCtr="0"/>
          <a:lstStyle>
            <a:lvl1pPr algn="ctr">
              <a:buNone/>
              <a:defRPr sz="5900" b="1" i="1">
                <a:solidFill>
                  <a:schemeClr val="bg1"/>
                </a:solidFill>
                <a:latin typeface="Times New Roman" pitchFamily="18" charset="0"/>
                <a:cs typeface="Times New Roman" pitchFamily="18" charset="0"/>
              </a:defRPr>
            </a:lvl1pPr>
            <a:lvl4pPr>
              <a:buNone/>
              <a:defRPr/>
            </a:lvl4pPr>
            <a:lvl5pPr>
              <a:buNone/>
              <a:defRPr/>
            </a:lvl5pPr>
          </a:lstStyle>
          <a:p>
            <a:pPr lvl="0"/>
            <a:r>
              <a:rPr kumimoji="1" lang="en-US" altLang="ja-JP" smtClean="0"/>
              <a:t>#</a:t>
            </a:r>
            <a:endParaRPr kumimoji="1" lang="ja-JP" altLang="en-US" smtClean="0"/>
          </a:p>
        </p:txBody>
      </p:sp>
      <p:sp>
        <p:nvSpPr>
          <p:cNvPr id="4" name="テキスト ボックス 3"/>
          <p:cNvSpPr txBox="1"/>
          <p:nvPr userDrawn="1"/>
        </p:nvSpPr>
        <p:spPr>
          <a:xfrm>
            <a:off x="0" y="6524627"/>
            <a:ext cx="9906000" cy="333376"/>
          </a:xfrm>
          <a:prstGeom prst="rect">
            <a:avLst/>
          </a:prstGeom>
          <a:gradFill>
            <a:gsLst>
              <a:gs pos="0">
                <a:srgbClr val="00469C"/>
              </a:gs>
              <a:gs pos="80000">
                <a:srgbClr val="0C0E4E"/>
              </a:gs>
            </a:gsLst>
            <a:lin ang="5400000" scaled="0"/>
          </a:gradFill>
        </p:spPr>
        <p:txBody>
          <a:bodyPr wrap="none" lIns="103163" tIns="51581" rIns="103163" bIns="51581" rtlCol="0" anchor="ctr" anchorCtr="0">
            <a:noAutofit/>
          </a:bodyPr>
          <a:lstStyle/>
          <a:p>
            <a:pPr algn="ctr" defTabSz="1031626" fontAlgn="auto">
              <a:spcBef>
                <a:spcPts val="0"/>
              </a:spcBef>
              <a:spcAft>
                <a:spcPts val="0"/>
              </a:spcAft>
            </a:pPr>
            <a:r>
              <a:rPr lang="en-US" altLang="ja-JP" sz="1100" dirty="0" smtClean="0">
                <a:solidFill>
                  <a:prstClr val="white"/>
                </a:solidFill>
                <a:latin typeface="Arial Black" pitchFamily="34" charset="0"/>
                <a:ea typeface="ＭＳ Ｐゴシック"/>
                <a:cs typeface="Arial" pitchFamily="34" charset="0"/>
              </a:rPr>
              <a:t>2nd FACTORY CO.,Ltd. CONFIDENTIAL</a:t>
            </a:r>
            <a:endParaRPr lang="ja-JP" altLang="en-US" sz="1100" dirty="0">
              <a:solidFill>
                <a:prstClr val="white"/>
              </a:solidFill>
              <a:latin typeface="Arial Black" pitchFamily="34" charset="0"/>
              <a:ea typeface="ＭＳ Ｐゴシック"/>
              <a:cs typeface="Arial" pitchFamily="34" charset="0"/>
            </a:endParaRPr>
          </a:p>
        </p:txBody>
      </p:sp>
      <p:sp>
        <p:nvSpPr>
          <p:cNvPr id="6" name="テキスト ボックス 5"/>
          <p:cNvSpPr txBox="1"/>
          <p:nvPr userDrawn="1"/>
        </p:nvSpPr>
        <p:spPr>
          <a:xfrm>
            <a:off x="9402360" y="6562326"/>
            <a:ext cx="375053" cy="273447"/>
          </a:xfrm>
          <a:prstGeom prst="rect">
            <a:avLst/>
          </a:prstGeom>
          <a:noFill/>
        </p:spPr>
        <p:txBody>
          <a:bodyPr wrap="none" lIns="103163" tIns="51581" rIns="103163" bIns="51581" rtlCol="0">
            <a:spAutoFit/>
          </a:bodyPr>
          <a:lstStyle/>
          <a:p>
            <a:pPr algn="r" defTabSz="1031626" fontAlgn="auto">
              <a:spcBef>
                <a:spcPts val="0"/>
              </a:spcBef>
              <a:spcAft>
                <a:spcPts val="0"/>
              </a:spcAft>
            </a:pPr>
            <a:fld id="{74795599-E26A-4BDB-A934-694CA4954060}" type="slidenum">
              <a:rPr lang="ja-JP" altLang="en-US" sz="1100" smtClean="0">
                <a:solidFill>
                  <a:prstClr val="white"/>
                </a:solidFill>
                <a:latin typeface="Calibri"/>
                <a:ea typeface="ＭＳ Ｐゴシック"/>
              </a:rPr>
              <a:pPr algn="r" defTabSz="1031626" fontAlgn="auto">
                <a:spcBef>
                  <a:spcPts val="0"/>
                </a:spcBef>
                <a:spcAft>
                  <a:spcPts val="0"/>
                </a:spcAft>
              </a:pPr>
              <a:t>‹#›</a:t>
            </a:fld>
            <a:endParaRPr lang="ja-JP" altLang="en-US" sz="1100" dirty="0">
              <a:solidFill>
                <a:prstClr val="white"/>
              </a:solidFill>
              <a:latin typeface="Calibri"/>
              <a:ea typeface="ＭＳ Ｐゴシック"/>
            </a:endParaRPr>
          </a:p>
        </p:txBody>
      </p:sp>
    </p:spTree>
    <p:extLst>
      <p:ext uri="{BB962C8B-B14F-4D97-AF65-F5344CB8AC3E}">
        <p14:creationId xmlns:p14="http://schemas.microsoft.com/office/powerpoint/2010/main" val="81109245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箇条書き">
    <p:spTree>
      <p:nvGrpSpPr>
        <p:cNvPr id="1" name=""/>
        <p:cNvGrpSpPr/>
        <p:nvPr/>
      </p:nvGrpSpPr>
      <p:grpSpPr>
        <a:xfrm>
          <a:off x="0" y="0"/>
          <a:ext cx="0" cy="0"/>
          <a:chOff x="0" y="0"/>
          <a:chExt cx="0" cy="0"/>
        </a:xfrm>
      </p:grpSpPr>
      <p:sp>
        <p:nvSpPr>
          <p:cNvPr id="4" name="正方形/長方形 3"/>
          <p:cNvSpPr/>
          <p:nvPr userDrawn="1"/>
        </p:nvSpPr>
        <p:spPr>
          <a:xfrm>
            <a:off x="271727" y="908050"/>
            <a:ext cx="9362546" cy="5449908"/>
          </a:xfrm>
          <a:prstGeom prst="rect">
            <a:avLst/>
          </a:prstGeom>
          <a:gradFill flip="none" rotWithShape="1">
            <a:gsLst>
              <a:gs pos="100000">
                <a:schemeClr val="bg1">
                  <a:alpha val="50000"/>
                </a:schemeClr>
              </a:gs>
              <a:gs pos="0">
                <a:srgbClr val="CAD9EC">
                  <a:alpha val="49804"/>
                </a:srgbClr>
              </a:gs>
            </a:gsLst>
            <a:lin ang="5400000" scaled="1"/>
            <a:tileRect/>
          </a:gra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3163" tIns="51581" rIns="103163" bIns="51581" rtlCol="0" anchor="ctr"/>
          <a:lstStyle/>
          <a:p>
            <a:pPr algn="ctr" defTabSz="1031626" fontAlgn="auto">
              <a:spcBef>
                <a:spcPts val="0"/>
              </a:spcBef>
              <a:spcAft>
                <a:spcPts val="0"/>
              </a:spcAft>
            </a:pPr>
            <a:endParaRPr lang="ja-JP" altLang="en-US" sz="2000" dirty="0">
              <a:solidFill>
                <a:prstClr val="white"/>
              </a:solidFill>
            </a:endParaRPr>
          </a:p>
        </p:txBody>
      </p:sp>
      <p:sp>
        <p:nvSpPr>
          <p:cNvPr id="2" name="タイトル 1"/>
          <p:cNvSpPr>
            <a:spLocks noGrp="1"/>
          </p:cNvSpPr>
          <p:nvPr>
            <p:ph type="ctrTitle"/>
          </p:nvPr>
        </p:nvSpPr>
        <p:spPr>
          <a:xfrm>
            <a:off x="271727" y="115888"/>
            <a:ext cx="9362546" cy="692150"/>
          </a:xfrm>
          <a:prstGeom prst="rect">
            <a:avLst/>
          </a:prstGeom>
        </p:spPr>
        <p:txBody>
          <a:bodyPr lIns="103163" tIns="51581" rIns="103163" bIns="51581" anchor="ctr" anchorCtr="0">
            <a:normAutofit/>
          </a:bodyPr>
          <a:lstStyle>
            <a:lvl1pPr algn="l">
              <a:defRPr sz="3400">
                <a:solidFill>
                  <a:schemeClr val="tx2"/>
                </a:solidFill>
                <a:latin typeface="HGP創英角ｺﾞｼｯｸUB" pitchFamily="50" charset="-128"/>
                <a:ea typeface="HGP創英角ｺﾞｼｯｸUB" pitchFamily="50"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271730" y="908051"/>
            <a:ext cx="9362545" cy="2175506"/>
          </a:xfrm>
          <a:prstGeom prst="rect">
            <a:avLst/>
          </a:prstGeom>
        </p:spPr>
        <p:txBody>
          <a:bodyPr wrap="square" lIns="103163" tIns="51581" rIns="103163" bIns="51581">
            <a:spAutoFit/>
          </a:bodyPr>
          <a:lstStyle>
            <a:lvl1pPr marL="408352" indent="-408352">
              <a:lnSpc>
                <a:spcPct val="120000"/>
              </a:lnSpc>
              <a:buFont typeface="Wingdings" pitchFamily="2" charset="2"/>
              <a:buChar char="Ø"/>
              <a:defRPr sz="2700" b="1">
                <a:solidFill>
                  <a:schemeClr val="tx1">
                    <a:lumMod val="75000"/>
                    <a:lumOff val="25000"/>
                  </a:schemeClr>
                </a:solidFill>
                <a:latin typeface="メイリオ" pitchFamily="50" charset="-128"/>
                <a:ea typeface="メイリオ" pitchFamily="50" charset="-128"/>
              </a:defRPr>
            </a:lvl1pPr>
            <a:lvl2pPr marL="709243" indent="-300891">
              <a:lnSpc>
                <a:spcPct val="120000"/>
              </a:lnSpc>
              <a:defRPr sz="2300" b="1">
                <a:solidFill>
                  <a:schemeClr val="tx1">
                    <a:lumMod val="75000"/>
                    <a:lumOff val="25000"/>
                  </a:schemeClr>
                </a:solidFill>
                <a:latin typeface="メイリオ" pitchFamily="50" charset="-128"/>
                <a:ea typeface="メイリオ" pitchFamily="50" charset="-128"/>
              </a:defRPr>
            </a:lvl2pPr>
            <a:lvl3pPr marL="913419" indent="-204176">
              <a:lnSpc>
                <a:spcPct val="120000"/>
              </a:lnSpc>
              <a:defRPr sz="1800" b="0">
                <a:solidFill>
                  <a:schemeClr val="tx1">
                    <a:lumMod val="75000"/>
                    <a:lumOff val="25000"/>
                  </a:schemeClr>
                </a:solidFill>
                <a:latin typeface="メイリオ" pitchFamily="50" charset="-128"/>
                <a:ea typeface="メイリオ" pitchFamily="50" charset="-128"/>
              </a:defRPr>
            </a:lvl3pPr>
            <a:lvl4pPr marL="1117595" indent="-204176">
              <a:lnSpc>
                <a:spcPct val="120000"/>
              </a:lnSpc>
              <a:defRPr sz="1600" b="0">
                <a:solidFill>
                  <a:schemeClr val="tx1">
                    <a:lumMod val="75000"/>
                    <a:lumOff val="25000"/>
                  </a:schemeClr>
                </a:solidFill>
                <a:latin typeface="メイリオ" pitchFamily="50" charset="-128"/>
                <a:ea typeface="メイリオ" pitchFamily="50" charset="-128"/>
              </a:defRPr>
            </a:lvl4pPr>
            <a:lvl5pPr marL="1117595" indent="-204176">
              <a:lnSpc>
                <a:spcPct val="120000"/>
              </a:lnSpc>
              <a:defRPr sz="1600" b="0">
                <a:solidFill>
                  <a:schemeClr val="tx1">
                    <a:lumMod val="75000"/>
                    <a:lumOff val="25000"/>
                  </a:schemeClr>
                </a:solidFill>
                <a:latin typeface="メイリオ" pitchFamily="50" charset="-128"/>
                <a:ea typeface="メイリオ" pitchFamily="50" charset="-128"/>
              </a:defRPr>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ボックス 4"/>
          <p:cNvSpPr txBox="1"/>
          <p:nvPr userDrawn="1"/>
        </p:nvSpPr>
        <p:spPr>
          <a:xfrm>
            <a:off x="116910" y="117484"/>
            <a:ext cx="154817" cy="719137"/>
          </a:xfrm>
          <a:prstGeom prst="rect">
            <a:avLst/>
          </a:prstGeom>
          <a:gradFill>
            <a:gsLst>
              <a:gs pos="0">
                <a:srgbClr val="00469C"/>
              </a:gs>
              <a:gs pos="80000">
                <a:srgbClr val="0C0E4E"/>
              </a:gs>
            </a:gsLst>
            <a:lin ang="5400000" scaled="0"/>
          </a:gradFill>
        </p:spPr>
        <p:txBody>
          <a:bodyPr wrap="none" lIns="103163" tIns="51581" rIns="103163" bIns="51581" rtlCol="0" anchor="ctr" anchorCtr="0">
            <a:noAutofit/>
          </a:bodyPr>
          <a:lstStyle/>
          <a:p>
            <a:pPr algn="ctr" defTabSz="1031626" fontAlgn="auto">
              <a:spcBef>
                <a:spcPts val="0"/>
              </a:spcBef>
              <a:spcAft>
                <a:spcPts val="0"/>
              </a:spcAft>
            </a:pPr>
            <a:endParaRPr lang="ja-JP" altLang="en-US" sz="1100" dirty="0">
              <a:solidFill>
                <a:prstClr val="white"/>
              </a:solidFill>
              <a:latin typeface="Arial" pitchFamily="34" charset="0"/>
              <a:ea typeface="ＭＳ Ｐゴシック"/>
              <a:cs typeface="Arial" pitchFamily="34" charset="0"/>
            </a:endParaRPr>
          </a:p>
        </p:txBody>
      </p:sp>
      <p:sp>
        <p:nvSpPr>
          <p:cNvPr id="6" name="テキスト ボックス 5"/>
          <p:cNvSpPr txBox="1"/>
          <p:nvPr userDrawn="1"/>
        </p:nvSpPr>
        <p:spPr>
          <a:xfrm>
            <a:off x="0" y="6524627"/>
            <a:ext cx="9906000" cy="333376"/>
          </a:xfrm>
          <a:prstGeom prst="rect">
            <a:avLst/>
          </a:prstGeom>
          <a:gradFill>
            <a:gsLst>
              <a:gs pos="0">
                <a:srgbClr val="00469C"/>
              </a:gs>
              <a:gs pos="80000">
                <a:srgbClr val="0C0E4E"/>
              </a:gs>
            </a:gsLst>
            <a:lin ang="5400000" scaled="0"/>
          </a:gradFill>
        </p:spPr>
        <p:txBody>
          <a:bodyPr wrap="none" lIns="103163" tIns="51581" rIns="103163" bIns="51581" rtlCol="0" anchor="ctr" anchorCtr="0">
            <a:noAutofit/>
          </a:bodyPr>
          <a:lstStyle/>
          <a:p>
            <a:pPr algn="ctr" defTabSz="1031626" fontAlgn="auto">
              <a:spcBef>
                <a:spcPts val="0"/>
              </a:spcBef>
              <a:spcAft>
                <a:spcPts val="0"/>
              </a:spcAft>
            </a:pPr>
            <a:r>
              <a:rPr lang="en-US" altLang="ja-JP" sz="1100" dirty="0" smtClean="0">
                <a:solidFill>
                  <a:prstClr val="white"/>
                </a:solidFill>
                <a:latin typeface="Arial Black" pitchFamily="34" charset="0"/>
                <a:ea typeface="ＭＳ Ｐゴシック"/>
                <a:cs typeface="Arial" pitchFamily="34" charset="0"/>
              </a:rPr>
              <a:t>2nd FACTORY CO.,Ltd. CONFIDENTIAL</a:t>
            </a:r>
            <a:endParaRPr lang="ja-JP" altLang="en-US" sz="1100" dirty="0">
              <a:solidFill>
                <a:prstClr val="white"/>
              </a:solidFill>
              <a:latin typeface="Arial Black" pitchFamily="34" charset="0"/>
              <a:ea typeface="ＭＳ Ｐゴシック"/>
              <a:cs typeface="Arial" pitchFamily="34" charset="0"/>
            </a:endParaRPr>
          </a:p>
        </p:txBody>
      </p:sp>
      <p:sp>
        <p:nvSpPr>
          <p:cNvPr id="7" name="テキスト ボックス 6"/>
          <p:cNvSpPr txBox="1"/>
          <p:nvPr userDrawn="1"/>
        </p:nvSpPr>
        <p:spPr>
          <a:xfrm>
            <a:off x="9402360" y="6562326"/>
            <a:ext cx="375053" cy="273447"/>
          </a:xfrm>
          <a:prstGeom prst="rect">
            <a:avLst/>
          </a:prstGeom>
          <a:noFill/>
        </p:spPr>
        <p:txBody>
          <a:bodyPr wrap="none" lIns="103163" tIns="51581" rIns="103163" bIns="51581" rtlCol="0">
            <a:spAutoFit/>
          </a:bodyPr>
          <a:lstStyle/>
          <a:p>
            <a:pPr algn="r" defTabSz="1031626" fontAlgn="auto">
              <a:spcBef>
                <a:spcPts val="0"/>
              </a:spcBef>
              <a:spcAft>
                <a:spcPts val="0"/>
              </a:spcAft>
            </a:pPr>
            <a:fld id="{74795599-E26A-4BDB-A934-694CA4954060}" type="slidenum">
              <a:rPr lang="ja-JP" altLang="en-US" sz="1100" smtClean="0">
                <a:solidFill>
                  <a:prstClr val="white"/>
                </a:solidFill>
                <a:latin typeface="Calibri"/>
                <a:ea typeface="ＭＳ Ｐゴシック"/>
              </a:rPr>
              <a:pPr algn="r" defTabSz="1031626" fontAlgn="auto">
                <a:spcBef>
                  <a:spcPts val="0"/>
                </a:spcBef>
                <a:spcAft>
                  <a:spcPts val="0"/>
                </a:spcAft>
              </a:pPr>
              <a:t>‹#›</a:t>
            </a:fld>
            <a:endParaRPr lang="ja-JP" altLang="en-US" sz="1100" dirty="0">
              <a:solidFill>
                <a:prstClr val="white"/>
              </a:solidFill>
              <a:latin typeface="Calibri"/>
              <a:ea typeface="ＭＳ Ｐゴシック"/>
            </a:endParaRPr>
          </a:p>
        </p:txBody>
      </p:sp>
    </p:spTree>
    <p:extLst>
      <p:ext uri="{BB962C8B-B14F-4D97-AF65-F5344CB8AC3E}">
        <p14:creationId xmlns:p14="http://schemas.microsoft.com/office/powerpoint/2010/main" val="96331051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4"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5" name="テキスト プレースホルダ 4"/>
          <p:cNvSpPr>
            <a:spLocks noGrp="1"/>
          </p:cNvSpPr>
          <p:nvPr>
            <p:ph type="body" sz="quarter" idx="10" hasCustomPrompt="1"/>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kumimoji="1" lang="en-US" altLang="ja-JP" smtClean="0"/>
              <a:t>#</a:t>
            </a:r>
            <a:endParaRPr kumimoji="1" lang="ja-JP" altLang="en-US" smtClean="0"/>
          </a:p>
        </p:txBody>
      </p:sp>
    </p:spTree>
    <p:extLst>
      <p:ext uri="{BB962C8B-B14F-4D97-AF65-F5344CB8AC3E}">
        <p14:creationId xmlns:p14="http://schemas.microsoft.com/office/powerpoint/2010/main" val="473660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Tree>
    <p:extLst>
      <p:ext uri="{BB962C8B-B14F-4D97-AF65-F5344CB8AC3E}">
        <p14:creationId xmlns:p14="http://schemas.microsoft.com/office/powerpoint/2010/main" val="19789134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マイルストーン （2年間）">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3" name="表 2"/>
          <p:cNvGraphicFramePr>
            <a:graphicFrameLocks noGrp="1"/>
          </p:cNvGraphicFramePr>
          <p:nvPr userDrawn="1"/>
        </p:nvGraphicFramePr>
        <p:xfrm>
          <a:off x="488950" y="1484312"/>
          <a:ext cx="9288464" cy="4897439"/>
        </p:xfrm>
        <a:graphic>
          <a:graphicData uri="http://schemas.openxmlformats.org/drawingml/2006/table">
            <a:tbl>
              <a:tblPr>
                <a:tableStyleId>{5C22544A-7EE6-4342-B048-85BDC9FD1C3A}</a:tableStyleId>
              </a:tblPr>
              <a:tblGrid>
                <a:gridCol w="1161058"/>
                <a:gridCol w="1161058"/>
                <a:gridCol w="1161058"/>
                <a:gridCol w="1161058"/>
                <a:gridCol w="1161058"/>
                <a:gridCol w="1161058"/>
                <a:gridCol w="1161058"/>
                <a:gridCol w="1161058"/>
              </a:tblGrid>
              <a:tr h="326100">
                <a:tc gridSpan="4">
                  <a:txBody>
                    <a:bodyPr/>
                    <a:lstStyle/>
                    <a:p>
                      <a:pPr algn="ctr"/>
                      <a:r>
                        <a:rPr kumimoji="1" lang="en-US" altLang="ja-JP" sz="1400" dirty="0" smtClean="0">
                          <a:solidFill>
                            <a:schemeClr val="bg1"/>
                          </a:solidFill>
                          <a:latin typeface="HGPｺﾞｼｯｸE" pitchFamily="50" charset="-128"/>
                          <a:ea typeface="HGPｺﾞｼｯｸE" pitchFamily="50" charset="-128"/>
                        </a:rPr>
                        <a:t>2009</a:t>
                      </a:r>
                      <a:endParaRPr kumimoji="1" lang="ja-JP" altLang="en-US" sz="1400" dirty="0">
                        <a:solidFill>
                          <a:schemeClr val="bg1"/>
                        </a:solidFill>
                        <a:latin typeface="HGPｺﾞｼｯｸE" pitchFamily="50" charset="-128"/>
                        <a:ea typeface="HGPｺﾞｼｯｸE" pitchFamily="50" charset="-128"/>
                      </a:endParaRPr>
                    </a:p>
                  </a:txBody>
                  <a:tcPr anchor="ctr">
                    <a:solidFill>
                      <a:schemeClr val="accent3"/>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2"/>
                    </a:solidFill>
                  </a:tcPr>
                </a:tc>
                <a:tc gridSpan="4">
                  <a:txBody>
                    <a:bodyPr/>
                    <a:lstStyle/>
                    <a:p>
                      <a:pPr algn="ctr"/>
                      <a:r>
                        <a:rPr kumimoji="1" lang="en-US" altLang="ja-JP" sz="1400" dirty="0" smtClean="0">
                          <a:solidFill>
                            <a:schemeClr val="bg1"/>
                          </a:solidFill>
                          <a:latin typeface="HGPｺﾞｼｯｸE" pitchFamily="50" charset="-128"/>
                          <a:ea typeface="HGPｺﾞｼｯｸE" pitchFamily="50" charset="-128"/>
                        </a:rPr>
                        <a:t>2010</a:t>
                      </a:r>
                      <a:endParaRPr kumimoji="1" lang="ja-JP" altLang="en-US" sz="1400" dirty="0">
                        <a:solidFill>
                          <a:schemeClr val="bg1"/>
                        </a:solidFill>
                        <a:latin typeface="HGPｺﾞｼｯｸE" pitchFamily="50" charset="-128"/>
                        <a:ea typeface="HGPｺﾞｼｯｸE" pitchFamily="50" charset="-128"/>
                      </a:endParaRPr>
                    </a:p>
                  </a:txBody>
                  <a:tcPr anchor="ctr">
                    <a:solidFill>
                      <a:schemeClr val="tx2"/>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c hMerge="1">
                  <a:txBody>
                    <a:bodyPr/>
                    <a:lstStyle/>
                    <a:p>
                      <a:endParaRPr kumimoji="1" lang="ja-JP" altLang="en-US" sz="1600">
                        <a:latin typeface="A-OTF 新ゴ Pro B" pitchFamily="34" charset="-128"/>
                        <a:ea typeface="A-OTF 新ゴ Pro B" pitchFamily="34" charset="-128"/>
                      </a:endParaRPr>
                    </a:p>
                  </a:txBody>
                  <a:tcPr>
                    <a:solidFill>
                      <a:schemeClr val="accent1"/>
                    </a:solidFill>
                  </a:tcPr>
                </a:tc>
              </a:tr>
              <a:tr h="260880">
                <a:tc>
                  <a:txBody>
                    <a:bodyPr/>
                    <a:lstStyle/>
                    <a:p>
                      <a:pPr algn="ctr"/>
                      <a:r>
                        <a:rPr kumimoji="1" lang="en-US" altLang="ja-JP" sz="1000" dirty="0" smtClean="0">
                          <a:solidFill>
                            <a:schemeClr val="tx1">
                              <a:lumMod val="75000"/>
                              <a:lumOff val="25000"/>
                            </a:schemeClr>
                          </a:solidFill>
                          <a:latin typeface="+mn-ea"/>
                          <a:ea typeface="+mn-ea"/>
                        </a:rPr>
                        <a:t>1Q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2Q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3Q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4Q</a:t>
                      </a:r>
                      <a:endParaRPr kumimoji="1" lang="ja-JP" altLang="en-US" sz="1000" dirty="0">
                        <a:solidFill>
                          <a:schemeClr val="tx1">
                            <a:lumMod val="75000"/>
                            <a:lumOff val="25000"/>
                          </a:schemeClr>
                        </a:solidFill>
                        <a:latin typeface="+mn-ea"/>
                        <a:ea typeface="+mn-ea"/>
                      </a:endParaRPr>
                    </a:p>
                  </a:txBody>
                  <a:tcPr anchor="ctr">
                    <a:solidFill>
                      <a:schemeClr val="accent3">
                        <a:lumMod val="60000"/>
                        <a:lumOff val="40000"/>
                      </a:schemeClr>
                    </a:solidFill>
                  </a:tcPr>
                </a:tc>
                <a:tc>
                  <a:txBody>
                    <a:bodyPr/>
                    <a:lstStyle/>
                    <a:p>
                      <a:pPr algn="ctr"/>
                      <a:r>
                        <a:rPr kumimoji="1" lang="en-US" altLang="ja-JP" sz="1000" dirty="0" smtClean="0">
                          <a:solidFill>
                            <a:schemeClr val="tx1">
                              <a:lumMod val="75000"/>
                              <a:lumOff val="25000"/>
                            </a:schemeClr>
                          </a:solidFill>
                          <a:latin typeface="+mn-ea"/>
                          <a:ea typeface="+mn-ea"/>
                        </a:rPr>
                        <a:t>1Q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c>
                  <a:txBody>
                    <a:bodyPr/>
                    <a:lstStyle/>
                    <a:p>
                      <a:pPr algn="ctr"/>
                      <a:r>
                        <a:rPr kumimoji="1" lang="en-US" altLang="ja-JP" sz="1000" dirty="0" smtClean="0">
                          <a:solidFill>
                            <a:schemeClr val="tx1">
                              <a:lumMod val="75000"/>
                              <a:lumOff val="25000"/>
                            </a:schemeClr>
                          </a:solidFill>
                          <a:latin typeface="+mn-ea"/>
                          <a:ea typeface="+mn-ea"/>
                        </a:rPr>
                        <a:t>2Q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c>
                  <a:txBody>
                    <a:bodyPr/>
                    <a:lstStyle/>
                    <a:p>
                      <a:pPr algn="ctr"/>
                      <a:r>
                        <a:rPr kumimoji="1" lang="en-US" altLang="ja-JP" sz="1000" dirty="0" smtClean="0">
                          <a:solidFill>
                            <a:schemeClr val="tx1">
                              <a:lumMod val="75000"/>
                              <a:lumOff val="25000"/>
                            </a:schemeClr>
                          </a:solidFill>
                          <a:latin typeface="+mn-ea"/>
                          <a:ea typeface="+mn-ea"/>
                        </a:rPr>
                        <a:t>3Q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c>
                  <a:txBody>
                    <a:bodyPr/>
                    <a:lstStyle/>
                    <a:p>
                      <a:pPr algn="ctr"/>
                      <a:r>
                        <a:rPr kumimoji="1" lang="en-US" altLang="ja-JP" sz="1000" dirty="0" smtClean="0">
                          <a:solidFill>
                            <a:schemeClr val="tx1">
                              <a:lumMod val="75000"/>
                              <a:lumOff val="25000"/>
                            </a:schemeClr>
                          </a:solidFill>
                          <a:latin typeface="+mn-ea"/>
                          <a:ea typeface="+mn-ea"/>
                        </a:rPr>
                        <a:t>4Q</a:t>
                      </a:r>
                      <a:endParaRPr kumimoji="1" lang="ja-JP" altLang="en-US" sz="1000" dirty="0">
                        <a:solidFill>
                          <a:schemeClr val="tx1">
                            <a:lumMod val="75000"/>
                            <a:lumOff val="25000"/>
                          </a:schemeClr>
                        </a:solidFill>
                        <a:latin typeface="+mn-ea"/>
                        <a:ea typeface="+mn-ea"/>
                      </a:endParaRPr>
                    </a:p>
                  </a:txBody>
                  <a:tcPr anchor="ctr">
                    <a:solidFill>
                      <a:schemeClr val="tx2">
                        <a:lumMod val="40000"/>
                        <a:lumOff val="60000"/>
                      </a:schemeClr>
                    </a:solidFill>
                  </a:tcPr>
                </a:tc>
              </a:tr>
              <a:tr h="2110000">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c>
                  <a:txBody>
                    <a:bodyPr/>
                    <a:lstStyle/>
                    <a:p>
                      <a:endParaRPr kumimoji="1" lang="ja-JP" altLang="en-US" sz="1000" dirty="0"/>
                    </a:p>
                  </a:txBody>
                  <a:tcPr>
                    <a:solidFill>
                      <a:schemeClr val="bg1">
                        <a:lumMod val="85000"/>
                      </a:schemeClr>
                    </a:solidFill>
                  </a:tcPr>
                </a:tc>
              </a:tr>
              <a:tr h="2200459">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c>
                  <a:txBody>
                    <a:bodyPr/>
                    <a:lstStyle/>
                    <a:p>
                      <a:endParaRPr kumimoji="1" lang="ja-JP" altLang="en-US" sz="1000" dirty="0"/>
                    </a:p>
                  </a:txBody>
                  <a:tcPr>
                    <a:solidFill>
                      <a:schemeClr val="bg1">
                        <a:lumMod val="75000"/>
                      </a:schemeClr>
                    </a:solidFill>
                  </a:tcPr>
                </a:tc>
              </a:tr>
            </a:tbl>
          </a:graphicData>
        </a:graphic>
      </p:graphicFrame>
    </p:spTree>
    <p:extLst>
      <p:ext uri="{BB962C8B-B14F-4D97-AF65-F5344CB8AC3E}">
        <p14:creationId xmlns:p14="http://schemas.microsoft.com/office/powerpoint/2010/main" val="2976444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4" name="Group 99"/>
          <p:cNvGraphicFramePr>
            <a:graphicFrameLocks noGrp="1"/>
          </p:cNvGraphicFramePr>
          <p:nvPr userDrawn="1"/>
        </p:nvGraphicFramePr>
        <p:xfrm>
          <a:off x="488949" y="1484313"/>
          <a:ext cx="9288458" cy="4872993"/>
        </p:xfrm>
        <a:graphic>
          <a:graphicData uri="http://schemas.openxmlformats.org/drawingml/2006/table">
            <a:tbl>
              <a:tblPr/>
              <a:tblGrid>
                <a:gridCol w="702136"/>
                <a:gridCol w="702136"/>
                <a:gridCol w="702136"/>
                <a:gridCol w="718205"/>
                <a:gridCol w="718205"/>
                <a:gridCol w="718205"/>
                <a:gridCol w="718205"/>
                <a:gridCol w="718205"/>
                <a:gridCol w="718205"/>
                <a:gridCol w="718205"/>
                <a:gridCol w="718205"/>
                <a:gridCol w="718205"/>
                <a:gridCol w="718205"/>
              </a:tblGrid>
              <a:tr h="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1</a:t>
                      </a:r>
                      <a:r>
                        <a:rPr kumimoji="1" lang="ja-JP" altLang="en-US"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2</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3</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1396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5</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30</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r h="4354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2088359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8" y="1822867"/>
            <a:ext cx="9288463" cy="1169551"/>
          </a:xfrm>
          <a:prstGeom prst="rect">
            <a:avLst/>
          </a:prstGeom>
        </p:spPr>
        <p:txBody>
          <a:bodyPr>
            <a:spAutoFit/>
          </a:bodyPr>
          <a:lstStyle>
            <a:lvl1pPr marL="266700" indent="-266700">
              <a:lnSpc>
                <a:spcPct val="120000"/>
              </a:lnSpc>
              <a:buFont typeface="Wingdings" pitchFamily="2" charset="2"/>
              <a:buChar char="Ø"/>
              <a:defRPr sz="1400">
                <a:latin typeface="HGPｺﾞｼｯｸE" pitchFamily="50" charset="-128"/>
                <a:ea typeface="HGPｺﾞｼｯｸE" pitchFamily="50" charset="-128"/>
              </a:defRPr>
            </a:lvl1pPr>
            <a:lvl2pPr marL="534988" indent="-173038">
              <a:lnSpc>
                <a:spcPct val="120000"/>
              </a:lnSpc>
              <a:defRPr sz="1200" b="1">
                <a:latin typeface="+mn-ea"/>
                <a:ea typeface="+mn-ea"/>
              </a:defRPr>
            </a:lvl2pPr>
            <a:lvl3pPr marL="801688" indent="-171450">
              <a:lnSpc>
                <a:spcPct val="120000"/>
              </a:lnSpc>
              <a:defRPr sz="1000">
                <a:latin typeface="+mn-ea"/>
                <a:ea typeface="+mn-ea"/>
              </a:defRPr>
            </a:lvl3pPr>
            <a:lvl4pPr marL="1077913" indent="-180975">
              <a:lnSpc>
                <a:spcPct val="120000"/>
              </a:lnSpc>
              <a:defRPr sz="800">
                <a:latin typeface="+mn-ea"/>
                <a:ea typeface="+mn-ea"/>
              </a:defRPr>
            </a:lvl4pPr>
            <a:lvl5pPr marL="1077913" indent="-180975">
              <a:lnSpc>
                <a:spcPct val="120000"/>
              </a:lnSpc>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257291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4"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テキスト プレースホルダ 4"/>
          <p:cNvSpPr>
            <a:spLocks noGrp="1"/>
          </p:cNvSpPr>
          <p:nvPr>
            <p:ph type="body" sz="quarter" idx="10"/>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lang="ja-JP" altLang="en-US" smtClean="0"/>
              <a:t>マスタ テキストの書式設定</a:t>
            </a:r>
          </a:p>
        </p:txBody>
      </p:sp>
    </p:spTree>
    <p:extLst>
      <p:ext uri="{BB962C8B-B14F-4D97-AF65-F5344CB8AC3E}">
        <p14:creationId xmlns:p14="http://schemas.microsoft.com/office/powerpoint/2010/main" val="966476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488948" y="1484312"/>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340310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資料小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952604" y="3187317"/>
            <a:ext cx="3347391" cy="400110"/>
          </a:xfrm>
          <a:prstGeom prst="rect">
            <a:avLst/>
          </a:prstGeom>
        </p:spPr>
        <p:txBody>
          <a:bodyPr wrap="none" anchor="ctr" anchorCtr="0">
            <a:spAutoFit/>
          </a:bodyPr>
          <a:lstStyle>
            <a:lvl1pPr algn="l">
              <a:defRPr sz="20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テキスト プレースホルダ 4"/>
          <p:cNvSpPr>
            <a:spLocks noGrp="1"/>
          </p:cNvSpPr>
          <p:nvPr>
            <p:ph type="body" sz="quarter" idx="10"/>
          </p:nvPr>
        </p:nvSpPr>
        <p:spPr>
          <a:xfrm>
            <a:off x="1035747" y="3000372"/>
            <a:ext cx="666000" cy="792000"/>
          </a:xfrm>
          <a:prstGeom prst="rect">
            <a:avLst/>
          </a:prstGeom>
          <a:solidFill>
            <a:srgbClr val="0C0E4E"/>
          </a:solidFill>
        </p:spPr>
        <p:txBody>
          <a:bodyPr anchor="ctr" anchorCtr="0"/>
          <a:lstStyle>
            <a:lvl1pPr algn="ctr">
              <a:buNone/>
              <a:defRPr sz="4400" b="1" i="1">
                <a:solidFill>
                  <a:schemeClr val="bg1"/>
                </a:solidFill>
                <a:latin typeface="Times New Roman" pitchFamily="18" charset="0"/>
                <a:cs typeface="Times New Roman" pitchFamily="18" charset="0"/>
              </a:defRPr>
            </a:lvl1pPr>
            <a:lvl4pPr>
              <a:buNone/>
              <a:defRPr/>
            </a:lvl4pPr>
            <a:lvl5pPr>
              <a:buNone/>
              <a:defRPr/>
            </a:lvl5pPr>
          </a:lstStyle>
          <a:p>
            <a:pPr lvl="0"/>
            <a:r>
              <a:rPr lang="ja-JP" altLang="en-US" smtClean="0"/>
              <a:t>マスタ テキストの書式設定</a:t>
            </a:r>
          </a:p>
        </p:txBody>
      </p:sp>
    </p:spTree>
    <p:extLst>
      <p:ext uri="{BB962C8B-B14F-4D97-AF65-F5344CB8AC3E}">
        <p14:creationId xmlns:p14="http://schemas.microsoft.com/office/powerpoint/2010/main" val="3881129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154049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コンテンツ プレースホルダ 3"/>
          <p:cNvSpPr>
            <a:spLocks noGrp="1"/>
          </p:cNvSpPr>
          <p:nvPr>
            <p:ph sz="half" idx="2"/>
          </p:nvPr>
        </p:nvSpPr>
        <p:spPr>
          <a:xfrm>
            <a:off x="488948" y="1484312"/>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67035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33982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13133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箇条書き">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
        <p:nvSpPr>
          <p:cNvPr id="3" name="コンテンツ プレースホルダ 3"/>
          <p:cNvSpPr>
            <a:spLocks noGrp="1"/>
          </p:cNvSpPr>
          <p:nvPr>
            <p:ph sz="half" idx="2"/>
          </p:nvPr>
        </p:nvSpPr>
        <p:spPr>
          <a:xfrm>
            <a:off x="488948" y="1484312"/>
            <a:ext cx="9288463" cy="5016521"/>
          </a:xfrm>
          <a:prstGeom prst="rect">
            <a:avLst/>
          </a:prstGeom>
        </p:spPr>
        <p:txBody>
          <a:bodyPr/>
          <a:lstStyle>
            <a:lvl1pPr marL="514350" indent="-514350">
              <a:buFont typeface="+mj-lt"/>
              <a:buAutoNum type="arabicPeriod"/>
              <a:defRPr sz="2400">
                <a:latin typeface="A-OTF 新ゴ Pro B" pitchFamily="34" charset="-128"/>
                <a:ea typeface="A-OTF 新ゴ Pro B" pitchFamily="34" charset="-128"/>
              </a:defRPr>
            </a:lvl1pPr>
            <a:lvl2pPr>
              <a:defRPr sz="2000">
                <a:latin typeface="HGPｺﾞｼｯｸE" pitchFamily="50" charset="-128"/>
                <a:ea typeface="HGPｺﾞｼｯｸE" pitchFamily="50" charset="-128"/>
              </a:defRPr>
            </a:lvl2pPr>
            <a:lvl3pPr>
              <a:defRPr sz="1200">
                <a:latin typeface="+mn-ea"/>
                <a:ea typeface="+mn-ea"/>
              </a:defRPr>
            </a:lvl3pPr>
            <a:lvl4pPr>
              <a:defRPr sz="1000">
                <a:latin typeface="+mn-ea"/>
                <a:ea typeface="+mn-ea"/>
              </a:defRPr>
            </a:lvl4pPr>
            <a:lvl5pPr>
              <a:defRPr sz="800">
                <a:latin typeface="+mn-ea"/>
                <a:ea typeface="+mn-ea"/>
              </a:defRPr>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2524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50" y="3261600"/>
            <a:ext cx="4613764" cy="523220"/>
          </a:xfrm>
          <a:prstGeom prst="rect">
            <a:avLst/>
          </a:prstGeom>
        </p:spPr>
        <p:txBody>
          <a:bodyPr wrap="none" anchor="ctr" anchorCtr="0">
            <a:spAutoFit/>
          </a:bodyPr>
          <a:lstStyle>
            <a:lvl1pPr algn="l">
              <a:defRPr sz="2800">
                <a:latin typeface="A-OTF 新ゴ Pro M" pitchFamily="34" charset="-128"/>
                <a:ea typeface="A-OTF 新ゴ Pro M" pitchFamily="34" charset="-128"/>
              </a:defRPr>
            </a:lvl1pPr>
          </a:lstStyle>
          <a:p>
            <a:r>
              <a:rPr lang="ja-JP" altLang="en-US" smtClean="0"/>
              <a:t>マスタ タイトルの書式設定</a:t>
            </a:r>
            <a:endParaRPr lang="ja-JP" altLang="en-US"/>
          </a:p>
        </p:txBody>
      </p:sp>
    </p:spTree>
    <p:extLst>
      <p:ext uri="{BB962C8B-B14F-4D97-AF65-F5344CB8AC3E}">
        <p14:creationId xmlns:p14="http://schemas.microsoft.com/office/powerpoint/2010/main" val="30649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箇条書き">
    <p:spTree>
      <p:nvGrpSpPr>
        <p:cNvPr id="1" name=""/>
        <p:cNvGrpSpPr/>
        <p:nvPr/>
      </p:nvGrpSpPr>
      <p:grpSpPr>
        <a:xfrm>
          <a:off x="0" y="0"/>
          <a:ext cx="0" cy="0"/>
          <a:chOff x="0" y="0"/>
          <a:chExt cx="0" cy="0"/>
        </a:xfrm>
      </p:grpSpPr>
      <p:sp>
        <p:nvSpPr>
          <p:cNvPr id="4" name="正方形/長方形 3"/>
          <p:cNvSpPr/>
          <p:nvPr userDrawn="1"/>
        </p:nvSpPr>
        <p:spPr>
          <a:xfrm>
            <a:off x="271727" y="908050"/>
            <a:ext cx="9362546" cy="5449908"/>
          </a:xfrm>
          <a:prstGeom prst="rect">
            <a:avLst/>
          </a:prstGeom>
          <a:solidFill>
            <a:schemeClr val="bg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71727" y="115888"/>
            <a:ext cx="9362546" cy="692150"/>
          </a:xfrm>
          <a:prstGeom prst="rect">
            <a:avLst/>
          </a:prstGeom>
        </p:spPr>
        <p:txBody>
          <a:bodyPr anchor="ctr" anchorCtr="0">
            <a:normAutofit/>
          </a:bodyPr>
          <a:lstStyle>
            <a:lvl1pPr algn="l">
              <a:defRPr sz="3000">
                <a:solidFill>
                  <a:schemeClr val="tx2"/>
                </a:solidFill>
                <a:latin typeface="HGP創英角ｺﾞｼｯｸUB" pitchFamily="50" charset="-128"/>
                <a:ea typeface="HGP創英角ｺﾞｼｯｸUB" pitchFamily="50" charset="-128"/>
              </a:defRPr>
            </a:lvl1pPr>
          </a:lstStyle>
          <a:p>
            <a:r>
              <a:rPr kumimoji="1" lang="ja-JP" altLang="en-US" smtClean="0"/>
              <a:t>マスタ タイトルの書式設定</a:t>
            </a:r>
            <a:endParaRPr kumimoji="1" lang="ja-JP" altLang="en-US"/>
          </a:p>
        </p:txBody>
      </p:sp>
      <p:sp>
        <p:nvSpPr>
          <p:cNvPr id="3" name="コンテンツ プレースホルダ 3"/>
          <p:cNvSpPr>
            <a:spLocks noGrp="1"/>
          </p:cNvSpPr>
          <p:nvPr>
            <p:ph sz="half" idx="2"/>
          </p:nvPr>
        </p:nvSpPr>
        <p:spPr>
          <a:xfrm>
            <a:off x="271728" y="908050"/>
            <a:ext cx="9362545" cy="1914370"/>
          </a:xfrm>
          <a:prstGeom prst="rect">
            <a:avLst/>
          </a:prstGeom>
        </p:spPr>
        <p:txBody>
          <a:bodyPr wrap="square">
            <a:spAutoFit/>
          </a:bodyPr>
          <a:lstStyle>
            <a:lvl1pPr marL="361950" indent="-361950">
              <a:lnSpc>
                <a:spcPct val="120000"/>
              </a:lnSpc>
              <a:buFont typeface="Wingdings" pitchFamily="2" charset="2"/>
              <a:buChar char="Ø"/>
              <a:defRPr sz="2400" b="1">
                <a:solidFill>
                  <a:schemeClr val="tx1">
                    <a:lumMod val="75000"/>
                    <a:lumOff val="25000"/>
                  </a:schemeClr>
                </a:solidFill>
                <a:latin typeface="メイリオ" pitchFamily="50" charset="-128"/>
                <a:ea typeface="メイリオ" pitchFamily="50" charset="-128"/>
              </a:defRPr>
            </a:lvl1pPr>
            <a:lvl2pPr marL="628650" indent="-266700">
              <a:lnSpc>
                <a:spcPct val="120000"/>
              </a:lnSpc>
              <a:defRPr sz="2000" b="1">
                <a:solidFill>
                  <a:schemeClr val="tx1">
                    <a:lumMod val="75000"/>
                    <a:lumOff val="25000"/>
                  </a:schemeClr>
                </a:solidFill>
                <a:latin typeface="メイリオ" pitchFamily="50" charset="-128"/>
                <a:ea typeface="メイリオ" pitchFamily="50" charset="-128"/>
              </a:defRPr>
            </a:lvl2pPr>
            <a:lvl3pPr marL="809625" indent="-180975">
              <a:lnSpc>
                <a:spcPct val="120000"/>
              </a:lnSpc>
              <a:defRPr sz="1600" b="0">
                <a:solidFill>
                  <a:schemeClr val="tx1">
                    <a:lumMod val="75000"/>
                    <a:lumOff val="25000"/>
                  </a:schemeClr>
                </a:solidFill>
                <a:latin typeface="メイリオ" pitchFamily="50" charset="-128"/>
                <a:ea typeface="メイリオ" pitchFamily="50" charset="-128"/>
              </a:defRPr>
            </a:lvl3pPr>
            <a:lvl4pPr marL="990600" indent="-180975">
              <a:lnSpc>
                <a:spcPct val="120000"/>
              </a:lnSpc>
              <a:defRPr sz="1400" b="0">
                <a:solidFill>
                  <a:schemeClr val="tx1">
                    <a:lumMod val="75000"/>
                    <a:lumOff val="25000"/>
                  </a:schemeClr>
                </a:solidFill>
                <a:latin typeface="メイリオ" pitchFamily="50" charset="-128"/>
                <a:ea typeface="メイリオ" pitchFamily="50" charset="-128"/>
              </a:defRPr>
            </a:lvl4pPr>
            <a:lvl5pPr marL="990600" indent="-180975">
              <a:lnSpc>
                <a:spcPct val="120000"/>
              </a:lnSpc>
              <a:defRPr sz="1400" b="0">
                <a:solidFill>
                  <a:schemeClr val="tx1">
                    <a:lumMod val="75000"/>
                    <a:lumOff val="25000"/>
                  </a:schemeClr>
                </a:solidFill>
                <a:latin typeface="メイリオ" pitchFamily="50" charset="-128"/>
                <a:ea typeface="メイリオ" pitchFamily="50" charset="-128"/>
              </a:defRPr>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テキスト ボックス 5"/>
          <p:cNvSpPr txBox="1"/>
          <p:nvPr userDrawn="1"/>
        </p:nvSpPr>
        <p:spPr>
          <a:xfrm>
            <a:off x="0" y="6524625"/>
            <a:ext cx="9906000" cy="333375"/>
          </a:xfrm>
          <a:prstGeom prst="rect">
            <a:avLst/>
          </a:prstGeom>
          <a:gradFill>
            <a:gsLst>
              <a:gs pos="0">
                <a:srgbClr val="00469C"/>
              </a:gs>
              <a:gs pos="80000">
                <a:srgbClr val="0C0E4E"/>
              </a:gs>
            </a:gsLst>
            <a:lin ang="5400000" scaled="0"/>
          </a:gradFill>
        </p:spPr>
        <p:txBody>
          <a:bodyPr wrap="none" rtlCol="0" anchor="ctr" anchorCtr="0">
            <a:noAutofit/>
          </a:bodyPr>
          <a:lstStyle/>
          <a:p>
            <a:pPr algn="ctr"/>
            <a:r>
              <a:rPr kumimoji="1" lang="en-US" altLang="ja-JP" sz="1000" b="0" dirty="0" smtClean="0">
                <a:solidFill>
                  <a:schemeClr val="bg1"/>
                </a:solidFill>
                <a:latin typeface="Arial Black" pitchFamily="34" charset="0"/>
                <a:cs typeface="Arial" pitchFamily="34" charset="0"/>
              </a:rPr>
              <a:t>2nd</a:t>
            </a:r>
            <a:r>
              <a:rPr kumimoji="1" lang="en-US" altLang="ja-JP" sz="1000" b="0" baseline="0" dirty="0" smtClean="0">
                <a:solidFill>
                  <a:schemeClr val="bg1"/>
                </a:solidFill>
                <a:latin typeface="Arial Black" pitchFamily="34" charset="0"/>
                <a:cs typeface="Arial" pitchFamily="34" charset="0"/>
              </a:rPr>
              <a:t> </a:t>
            </a:r>
            <a:r>
              <a:rPr kumimoji="1" lang="en-US" altLang="ja-JP" sz="1000" b="0" dirty="0" smtClean="0">
                <a:solidFill>
                  <a:schemeClr val="bg1"/>
                </a:solidFill>
                <a:latin typeface="Arial Black" pitchFamily="34" charset="0"/>
                <a:cs typeface="Arial" pitchFamily="34" charset="0"/>
              </a:rPr>
              <a:t>FACTORY CO.,Ltd. CONFIDENTIAL</a:t>
            </a:r>
            <a:endParaRPr kumimoji="1" lang="ja-JP" altLang="en-US" sz="1000" b="0" dirty="0">
              <a:solidFill>
                <a:schemeClr val="bg1"/>
              </a:solidFill>
              <a:latin typeface="Arial Black" pitchFamily="34" charset="0"/>
              <a:cs typeface="Arial" pitchFamily="34" charset="0"/>
            </a:endParaRPr>
          </a:p>
        </p:txBody>
      </p:sp>
      <p:sp>
        <p:nvSpPr>
          <p:cNvPr id="7" name="テキスト ボックス 6"/>
          <p:cNvSpPr txBox="1"/>
          <p:nvPr userDrawn="1"/>
        </p:nvSpPr>
        <p:spPr>
          <a:xfrm>
            <a:off x="9435653" y="6562317"/>
            <a:ext cx="341760" cy="246221"/>
          </a:xfrm>
          <a:prstGeom prst="rect">
            <a:avLst/>
          </a:prstGeom>
          <a:noFill/>
        </p:spPr>
        <p:txBody>
          <a:bodyPr wrap="none" rtlCol="0">
            <a:spAutoFit/>
          </a:bodyPr>
          <a:lstStyle/>
          <a:p>
            <a:pPr algn="r"/>
            <a:fld id="{74795599-E26A-4BDB-A934-694CA4954060}" type="slidenum">
              <a:rPr kumimoji="1" lang="ja-JP" altLang="en-US" sz="1000" smtClean="0">
                <a:solidFill>
                  <a:schemeClr val="bg1"/>
                </a:solidFill>
              </a:rPr>
              <a:pPr algn="r"/>
              <a:t>‹#›</a:t>
            </a:fld>
            <a:endParaRPr kumimoji="1" lang="ja-JP" altLang="en-US" sz="1000" dirty="0">
              <a:solidFill>
                <a:schemeClr val="bg1"/>
              </a:solidFill>
            </a:endParaRPr>
          </a:p>
        </p:txBody>
      </p:sp>
    </p:spTree>
    <p:extLst>
      <p:ext uri="{BB962C8B-B14F-4D97-AF65-F5344CB8AC3E}">
        <p14:creationId xmlns:p14="http://schemas.microsoft.com/office/powerpoint/2010/main" val="169239641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標準">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8949" y="0"/>
            <a:ext cx="9288463" cy="549275"/>
          </a:xfrm>
          <a:prstGeom prst="rect">
            <a:avLst/>
          </a:prstGeom>
        </p:spPr>
        <p:txBody>
          <a:bodyPr anchor="ctr" anchorCtr="0">
            <a:normAutofit/>
          </a:bodyPr>
          <a:lstStyle>
            <a:lvl1pPr algn="l">
              <a:defRPr sz="2400">
                <a:latin typeface="A-OTF 新ゴ Pro M" pitchFamily="34" charset="-128"/>
                <a:ea typeface="A-OTF 新ゴ Pro M" pitchFamily="34" charset="-128"/>
              </a:defRPr>
            </a:lvl1pPr>
          </a:lstStyle>
          <a:p>
            <a:r>
              <a:rPr kumimoji="1" lang="ja-JP" altLang="en-US" smtClean="0"/>
              <a:t>マスタ タイトルの書式設定</a:t>
            </a:r>
            <a:endParaRPr kumimoji="1" lang="ja-JP" altLang="en-US"/>
          </a:p>
        </p:txBody>
      </p:sp>
      <p:graphicFrame>
        <p:nvGraphicFramePr>
          <p:cNvPr id="4" name="Group 99"/>
          <p:cNvGraphicFramePr>
            <a:graphicFrameLocks noGrp="1"/>
          </p:cNvGraphicFramePr>
          <p:nvPr userDrawn="1"/>
        </p:nvGraphicFramePr>
        <p:xfrm>
          <a:off x="488949" y="1484313"/>
          <a:ext cx="9288458" cy="4872993"/>
        </p:xfrm>
        <a:graphic>
          <a:graphicData uri="http://schemas.openxmlformats.org/drawingml/2006/table">
            <a:tbl>
              <a:tblPr/>
              <a:tblGrid>
                <a:gridCol w="702136"/>
                <a:gridCol w="702136"/>
                <a:gridCol w="702136"/>
                <a:gridCol w="718205"/>
                <a:gridCol w="718205"/>
                <a:gridCol w="718205"/>
                <a:gridCol w="718205"/>
                <a:gridCol w="718205"/>
                <a:gridCol w="718205"/>
                <a:gridCol w="718205"/>
                <a:gridCol w="718205"/>
                <a:gridCol w="718205"/>
                <a:gridCol w="718205"/>
              </a:tblGrid>
              <a:tr h="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1</a:t>
                      </a:r>
                      <a:r>
                        <a:rPr kumimoji="1" lang="ja-JP" altLang="en-US"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endParaRPr kumimoji="1" lang="en-US" altLang="ja-JP" sz="14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2</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3</a:t>
                      </a:r>
                      <a:r>
                        <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rPr>
                        <a:t>月</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smtClean="0">
                        <a:ln>
                          <a:noFill/>
                        </a:ln>
                        <a:solidFill>
                          <a:srgbClr val="FFFFFF"/>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04040"/>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dirty="0" smtClean="0">
                        <a:ln>
                          <a:noFill/>
                        </a:ln>
                        <a:solidFill>
                          <a:schemeClr val="tx1">
                            <a:lumMod val="75000"/>
                            <a:lumOff val="25000"/>
                          </a:schemeClr>
                        </a:solidFill>
                        <a:effectLst/>
                        <a:latin typeface="HGPｺﾞｼｯｸE" pitchFamily="50" charset="-128"/>
                        <a:ea typeface="HGPｺﾞｼｯｸE"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solidFill>
                  </a:tcPr>
                </a:tc>
              </a:tr>
              <a:tr h="1396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5</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9</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16</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23</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30</a:t>
                      </a:r>
                      <a:r>
                        <a:rPr kumimoji="1" lang="ja-JP" altLang="en-US" sz="800" b="0" i="0" u="none" strike="noStrike" cap="none" normalizeH="0" baseline="0" dirty="0" smtClean="0">
                          <a:ln>
                            <a:noFill/>
                          </a:ln>
                          <a:solidFill>
                            <a:schemeClr val="tx1">
                              <a:lumMod val="75000"/>
                              <a:lumOff val="25000"/>
                            </a:schemeClr>
                          </a:solidFill>
                          <a:effectLst/>
                          <a:latin typeface="ＭＳ Ｐゴシック" pitchFamily="50" charset="-128"/>
                          <a:ea typeface="ＭＳ Ｐゴシック" pitchFamily="50" charset="-128"/>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60000"/>
                        <a:lumOff val="40000"/>
                      </a:schemeClr>
                    </a:solidFill>
                  </a:tcPr>
                </a:tc>
              </a:tr>
              <a:tr h="43548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1301020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6.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6.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1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theme" Target="../theme/theme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theme" Target="../theme/theme8.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8667750" y="244475"/>
            <a:ext cx="879475" cy="609600"/>
            <a:chOff x="5491" y="96"/>
            <a:chExt cx="554" cy="384"/>
          </a:xfrm>
        </p:grpSpPr>
        <p:pic>
          <p:nvPicPr>
            <p:cNvPr id="1030" name="Picture 6" descr="iso_logo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 y="96"/>
              <a:ext cx="2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so_logo_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 y="96"/>
              <a:ext cx="26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7" name="Picture 9" descr="青2fc丸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4791075"/>
            <a:ext cx="21336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0" y="6570663"/>
            <a:ext cx="9906000" cy="287337"/>
          </a:xfrm>
          <a:prstGeom prst="rect">
            <a:avLst/>
          </a:prstGeom>
          <a:solidFill>
            <a:srgbClr val="0C0E4E"/>
          </a:solidFill>
        </p:spPr>
        <p:txBody>
          <a:bodyPr wrap="none" anchor="ctr"/>
          <a:lstStyle/>
          <a:p>
            <a:pPr algn="ctr" fontAlgn="auto">
              <a:spcBef>
                <a:spcPts val="0"/>
              </a:spcBef>
              <a:spcAft>
                <a:spcPts val="0"/>
              </a:spcAft>
              <a:defRPr/>
            </a:pPr>
            <a:r>
              <a:rPr lang="en-US" altLang="ja-JP" sz="1000" b="1">
                <a:solidFill>
                  <a:schemeClr val="bg1"/>
                </a:solidFill>
                <a:latin typeface="Arial" pitchFamily="34" charset="0"/>
                <a:ea typeface="+mn-ea"/>
                <a:cs typeface="Arial" pitchFamily="34" charset="0"/>
              </a:rPr>
              <a:t>2nd FACTORY CO.,Ltd. CONFIDENTIAL</a:t>
            </a:r>
            <a:endParaRPr lang="ja-JP" altLang="en-US" sz="1000" b="1">
              <a:solidFill>
                <a:schemeClr val="bg1"/>
              </a:solidFill>
              <a:latin typeface="Arial" pitchFamily="34" charset="0"/>
              <a:ea typeface="+mn-ea"/>
              <a:cs typeface="Arial" pitchFamily="34" charset="0"/>
            </a:endParaRPr>
          </a:p>
        </p:txBody>
      </p:sp>
      <p:sp>
        <p:nvSpPr>
          <p:cNvPr id="18" name="テキスト ボックス 1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schemeClr val="bg1"/>
              </a:solidFill>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8076" r:id="rId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50" name="Group 5"/>
          <p:cNvGrpSpPr>
            <a:grpSpLocks/>
          </p:cNvGrpSpPr>
          <p:nvPr/>
        </p:nvGrpSpPr>
        <p:grpSpPr bwMode="auto">
          <a:xfrm>
            <a:off x="8667750" y="244475"/>
            <a:ext cx="879475" cy="609600"/>
            <a:chOff x="5491" y="96"/>
            <a:chExt cx="554" cy="384"/>
          </a:xfrm>
        </p:grpSpPr>
        <p:pic>
          <p:nvPicPr>
            <p:cNvPr id="2053" name="Picture 6" descr="iso_logo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8" y="96"/>
              <a:ext cx="237"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iso_logo_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 y="96"/>
              <a:ext cx="269"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テキスト ボックス 1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schemeClr val="bg1"/>
              </a:solidFill>
              <a:latin typeface="Arial" pitchFamily="34" charset="0"/>
              <a:ea typeface="+mn-ea"/>
              <a:cs typeface="Arial" pitchFamily="34" charset="0"/>
            </a:endParaRPr>
          </a:p>
        </p:txBody>
      </p:sp>
      <p:pic>
        <p:nvPicPr>
          <p:cNvPr id="2052" name="Picture 2" descr="C:\Users\ihara\Pictures\2fc_sozai\2fc-logo\2fc-logo\for_pp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24713" y="4643438"/>
            <a:ext cx="24860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77" r:id="rId1"/>
    <p:sldLayoutId id="2147488083"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p:nvSpPr>
        <p:spPr>
          <a:xfrm>
            <a:off x="0" y="6570663"/>
            <a:ext cx="9906000" cy="287337"/>
          </a:xfrm>
          <a:prstGeom prst="rect">
            <a:avLst/>
          </a:prstGeom>
          <a:solidFill>
            <a:srgbClr val="0C0E4E"/>
          </a:solidFill>
        </p:spPr>
        <p:txBody>
          <a:bodyPr wrap="none" anchor="ctr"/>
          <a:lstStyle/>
          <a:p>
            <a:pPr algn="ctr" fontAlgn="auto">
              <a:spcBef>
                <a:spcPts val="0"/>
              </a:spcBef>
              <a:spcAft>
                <a:spcPts val="0"/>
              </a:spcAft>
              <a:defRPr/>
            </a:pPr>
            <a:r>
              <a:rPr lang="en-US" altLang="ja-JP" sz="1000" b="1">
                <a:solidFill>
                  <a:schemeClr val="bg1"/>
                </a:solidFill>
                <a:latin typeface="Arial" pitchFamily="34" charset="0"/>
                <a:ea typeface="+mn-ea"/>
                <a:cs typeface="Arial" pitchFamily="34" charset="0"/>
              </a:rPr>
              <a:t>2nd FACTORY CO.,Ltd. CONFIDENTIAL</a:t>
            </a:r>
            <a:endParaRPr lang="ja-JP" altLang="en-US" sz="1000" b="1">
              <a:solidFill>
                <a:schemeClr val="bg1"/>
              </a:solidFill>
              <a:latin typeface="Arial" pitchFamily="34" charset="0"/>
              <a:ea typeface="+mn-ea"/>
              <a:cs typeface="Arial" pitchFamily="34" charset="0"/>
            </a:endParaRPr>
          </a:p>
        </p:txBody>
      </p:sp>
      <p:sp>
        <p:nvSpPr>
          <p:cNvPr id="8" name="テキスト ボックス 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schemeClr val="bg1"/>
              </a:solidFill>
              <a:latin typeface="Arial" pitchFamily="34" charset="0"/>
              <a:ea typeface="+mn-ea"/>
              <a:cs typeface="Arial" pitchFamily="34" charset="0"/>
            </a:endParaRPr>
          </a:p>
        </p:txBody>
      </p:sp>
      <p:sp>
        <p:nvSpPr>
          <p:cNvPr id="5" name="テキスト ボックス 4"/>
          <p:cNvSpPr txBox="1"/>
          <p:nvPr/>
        </p:nvSpPr>
        <p:spPr>
          <a:xfrm>
            <a:off x="9401175" y="6591300"/>
            <a:ext cx="376238" cy="246063"/>
          </a:xfrm>
          <a:prstGeom prst="rect">
            <a:avLst/>
          </a:prstGeom>
          <a:noFill/>
        </p:spPr>
        <p:txBody>
          <a:bodyPr wrap="none">
            <a:spAutoFit/>
          </a:bodyPr>
          <a:lstStyle/>
          <a:p>
            <a:pPr algn="r" fontAlgn="auto">
              <a:spcBef>
                <a:spcPts val="0"/>
              </a:spcBef>
              <a:spcAft>
                <a:spcPts val="0"/>
              </a:spcAft>
              <a:defRPr/>
            </a:pPr>
            <a:fld id="{EA30CA32-5A12-4520-8E3C-34B91792AAD5}" type="slidenum">
              <a:rPr lang="ja-JP" altLang="en-US" sz="1000">
                <a:solidFill>
                  <a:schemeClr val="bg1"/>
                </a:solidFill>
                <a:latin typeface="+mn-lt"/>
                <a:ea typeface="+mn-ea"/>
              </a:rPr>
              <a:pPr algn="r" fontAlgn="auto">
                <a:spcBef>
                  <a:spcPts val="0"/>
                </a:spcBef>
                <a:spcAft>
                  <a:spcPts val="0"/>
                </a:spcAft>
                <a:defRPr/>
              </a:pPr>
              <a:t>‹#›</a:t>
            </a:fld>
            <a:endParaRPr lang="ja-JP" altLang="en-US" sz="1000">
              <a:solidFill>
                <a:schemeClr val="bg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8078" r:id="rId1"/>
    <p:sldLayoutId id="2147488079" r:id="rId2"/>
    <p:sldLayoutId id="2147488080" r:id="rId3"/>
    <p:sldLayoutId id="2147488081" r:id="rId4"/>
    <p:sldLayoutId id="2147488144" r:id="rId5"/>
    <p:sldLayoutId id="2147488145" r:id="rId6"/>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63000"/>
            <a:lum/>
          </a:blip>
          <a:srcRect/>
          <a:stretch>
            <a:fillRect t="-51000" b="-51000"/>
          </a:stretch>
        </a:blip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457200" y="0"/>
            <a:ext cx="929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ja-JP" altLang="en-US" smtClean="0"/>
              <a:t>マスタ タイトルの書式設定</a:t>
            </a:r>
          </a:p>
        </p:txBody>
      </p:sp>
    </p:spTree>
  </p:cSld>
  <p:clrMap bg1="dk1" tx1="lt1" bg2="dk2" tx2="lt2" accent1="accent1" accent2="accent2" accent3="accent3" accent4="accent4" accent5="accent5" accent6="accent6" hlink="hlink" folHlink="folHlink"/>
  <p:sldLayoutIdLst>
    <p:sldLayoutId id="2147488085" r:id="rId1"/>
    <p:sldLayoutId id="2147488086" r:id="rId2"/>
    <p:sldLayoutId id="2147488087" r:id="rId3"/>
    <p:sldLayoutId id="2147488088" r:id="rId4"/>
    <p:sldLayoutId id="2147488089" r:id="rId5"/>
    <p:sldLayoutId id="2147488090" r:id="rId6"/>
    <p:sldLayoutId id="2147488091" r:id="rId7"/>
    <p:sldLayoutId id="2147488092" r:id="rId8"/>
    <p:sldLayoutId id="2147488093" r:id="rId9"/>
    <p:sldLayoutId id="2147488094" r:id="rId10"/>
    <p:sldLayoutId id="2147488095" r:id="rId11"/>
  </p:sldLayoutIdLst>
  <p:timing>
    <p:tnLst>
      <p:par>
        <p:cTn id="1" dur="indefinite" restart="never" nodeType="tmRoot"/>
      </p:par>
    </p:tnLst>
  </p:timing>
  <p:txStyles>
    <p:titleStyle>
      <a:lvl1pPr algn="l" rtl="0" eaLnBrk="0" fontAlgn="base" hangingPunct="0">
        <a:spcBef>
          <a:spcPct val="0"/>
        </a:spcBef>
        <a:spcAft>
          <a:spcPct val="0"/>
        </a:spcAft>
        <a:defRPr kumimoji="1" sz="2400">
          <a:solidFill>
            <a:srgbClr val="262626"/>
          </a:solidFill>
          <a:latin typeface="+mj-lt"/>
          <a:ea typeface="+mj-ea"/>
          <a:cs typeface="メイリオ" pitchFamily="50" charset="-128"/>
        </a:defRPr>
      </a:lvl1pPr>
      <a:lvl2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rgbClr val="262626"/>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6pPr>
      <a:lvl7pPr marL="9144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7pPr>
      <a:lvl8pPr marL="13716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8pPr>
      <a:lvl9pPr marL="1828800" algn="l" rtl="0" eaLnBrk="1" fontAlgn="base" hangingPunct="1">
        <a:spcBef>
          <a:spcPct val="0"/>
        </a:spcBef>
        <a:spcAft>
          <a:spcPct val="0"/>
        </a:spcAft>
        <a:defRPr kumimoji="1" sz="2400">
          <a:solidFill>
            <a:schemeClr val="tx2"/>
          </a:solidFill>
          <a:latin typeface="A-OTF 新ゴ Pro R" pitchFamily="34" charset="-128"/>
          <a:ea typeface="A-OTF 新ゴ Pro R" pitchFamily="3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メイリオ" pitchFamily="50"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メイリオ" pitchFamily="50"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メイリオ" pitchFamily="50"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メイリオ" pitchFamily="50"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メイリオ"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テキスト ボックス 6"/>
          <p:cNvSpPr txBox="1"/>
          <p:nvPr/>
        </p:nvSpPr>
        <p:spPr>
          <a:xfrm>
            <a:off x="0" y="6570000"/>
            <a:ext cx="9906000" cy="288000"/>
          </a:xfrm>
          <a:prstGeom prst="rect">
            <a:avLst/>
          </a:prstGeom>
          <a:solidFill>
            <a:srgbClr val="0C0E4E"/>
          </a:solidFill>
        </p:spPr>
        <p:txBody>
          <a:bodyPr wrap="none" rtlCol="0" anchor="ctr" anchorCtr="0">
            <a:noAutofit/>
          </a:bodyPr>
          <a:lstStyle/>
          <a:p>
            <a:pPr algn="ctr" fontAlgn="auto">
              <a:spcBef>
                <a:spcPts val="0"/>
              </a:spcBef>
              <a:spcAft>
                <a:spcPts val="0"/>
              </a:spcAft>
            </a:pPr>
            <a:r>
              <a:rPr lang="en-US" altLang="ja-JP" sz="1000" b="1" dirty="0" smtClean="0">
                <a:solidFill>
                  <a:prstClr val="white"/>
                </a:solidFill>
                <a:latin typeface="Arial" pitchFamily="34" charset="0"/>
                <a:ea typeface="ＭＳ Ｐゴシック"/>
                <a:cs typeface="Arial" pitchFamily="34" charset="0"/>
              </a:rPr>
              <a:t>2nd FACTORY CO.,Ltd. CONFIDENTIAL</a:t>
            </a:r>
            <a:endParaRPr lang="ja-JP" altLang="en-US" sz="1000" b="1" dirty="0">
              <a:solidFill>
                <a:prstClr val="white"/>
              </a:solidFill>
              <a:latin typeface="Arial" pitchFamily="34" charset="0"/>
              <a:ea typeface="ＭＳ Ｐゴシック"/>
              <a:cs typeface="Arial" pitchFamily="34" charset="0"/>
            </a:endParaRPr>
          </a:p>
        </p:txBody>
      </p:sp>
      <p:sp>
        <p:nvSpPr>
          <p:cNvPr id="8" name="テキスト ボックス 7"/>
          <p:cNvSpPr txBox="1"/>
          <p:nvPr/>
        </p:nvSpPr>
        <p:spPr>
          <a:xfrm>
            <a:off x="344950" y="2"/>
            <a:ext cx="144000" cy="549275"/>
          </a:xfrm>
          <a:prstGeom prst="rect">
            <a:avLst/>
          </a:prstGeom>
          <a:solidFill>
            <a:srgbClr val="0C0E4E"/>
          </a:solidFill>
        </p:spPr>
        <p:txBody>
          <a:bodyPr wrap="none" rtlCol="0" anchor="ctr" anchorCtr="0">
            <a:noAutofit/>
          </a:bodyPr>
          <a:lstStyle/>
          <a:p>
            <a:pPr algn="ctr" fontAlgn="auto">
              <a:spcBef>
                <a:spcPts val="0"/>
              </a:spcBef>
              <a:spcAft>
                <a:spcPts val="0"/>
              </a:spcAft>
            </a:pPr>
            <a:endParaRPr lang="ja-JP" altLang="en-US" sz="1000" dirty="0">
              <a:solidFill>
                <a:prstClr val="white"/>
              </a:solidFill>
              <a:latin typeface="Arial" pitchFamily="34" charset="0"/>
              <a:ea typeface="ＭＳ Ｐゴシック"/>
              <a:cs typeface="Arial" pitchFamily="34" charset="0"/>
            </a:endParaRPr>
          </a:p>
        </p:txBody>
      </p:sp>
      <p:sp>
        <p:nvSpPr>
          <p:cNvPr id="5" name="テキスト ボックス 4"/>
          <p:cNvSpPr txBox="1"/>
          <p:nvPr/>
        </p:nvSpPr>
        <p:spPr>
          <a:xfrm>
            <a:off x="9442065" y="6590892"/>
            <a:ext cx="335348" cy="246221"/>
          </a:xfrm>
          <a:prstGeom prst="rect">
            <a:avLst/>
          </a:prstGeom>
          <a:noFill/>
        </p:spPr>
        <p:txBody>
          <a:bodyPr wrap="none" rtlCol="0">
            <a:spAutoFit/>
          </a:bodyPr>
          <a:lstStyle/>
          <a:p>
            <a:pPr algn="r" fontAlgn="auto">
              <a:spcBef>
                <a:spcPts val="0"/>
              </a:spcBef>
              <a:spcAft>
                <a:spcPts val="0"/>
              </a:spcAft>
            </a:pPr>
            <a:fld id="{74795599-E26A-4BDB-A934-694CA4954060}" type="slidenum">
              <a:rPr lang="ja-JP" altLang="en-US" sz="1000" smtClean="0">
                <a:solidFill>
                  <a:prstClr val="white"/>
                </a:solidFill>
                <a:latin typeface="Calibri"/>
                <a:ea typeface="ＭＳ Ｐゴシック"/>
              </a:rPr>
              <a:pPr algn="r" fontAlgn="auto">
                <a:spcBef>
                  <a:spcPts val="0"/>
                </a:spcBef>
                <a:spcAft>
                  <a:spcPts val="0"/>
                </a:spcAft>
              </a:pPr>
              <a:t>‹#›</a:t>
            </a:fld>
            <a:endParaRPr lang="ja-JP" altLang="en-US" sz="1000" dirty="0">
              <a:solidFill>
                <a:prstClr val="white"/>
              </a:solidFill>
              <a:latin typeface="Calibri"/>
              <a:ea typeface="ＭＳ Ｐゴシック"/>
            </a:endParaRPr>
          </a:p>
        </p:txBody>
      </p:sp>
    </p:spTree>
    <p:extLst>
      <p:ext uri="{BB962C8B-B14F-4D97-AF65-F5344CB8AC3E}">
        <p14:creationId xmlns:p14="http://schemas.microsoft.com/office/powerpoint/2010/main" val="3250108231"/>
      </p:ext>
    </p:extLst>
  </p:cSld>
  <p:clrMap bg1="lt1" tx1="dk1" bg2="lt2" tx2="dk2" accent1="accent1" accent2="accent2" accent3="accent3" accent4="accent4" accent5="accent5" accent6="accent6" hlink="hlink" folHlink="folHlink"/>
  <p:sldLayoutIdLst>
    <p:sldLayoutId id="2147488097" r:id="rId1"/>
    <p:sldLayoutId id="2147488098" r:id="rId2"/>
    <p:sldLayoutId id="2147488099" r:id="rId3"/>
    <p:sldLayoutId id="2147488100" r:id="rId4"/>
    <p:sldLayoutId id="2147488101" r:id="rId5"/>
    <p:sldLayoutId id="2147488102" r:id="rId6"/>
    <p:sldLayoutId id="2147488103" r:id="rId7"/>
    <p:sldLayoutId id="2147488104" r:id="rId8"/>
    <p:sldLayoutId id="2147488105" r:id="rId9"/>
    <p:sldLayoutId id="2147488106" r:id="rId10"/>
    <p:sldLayoutId id="2147488107"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ihara\Desktop\template\テンプレート作成\PowerPoint\2FC_ppt_bgimage.png"/>
          <p:cNvPicPr>
            <a:picLocks noChangeAspect="1" noChangeArrowheads="1"/>
          </p:cNvPicPr>
          <p:nvPr/>
        </p:nvPicPr>
        <p:blipFill>
          <a:blip r:embed="rId5" cstate="print"/>
          <a:srcRect r="7693"/>
          <a:stretch>
            <a:fillRect/>
          </a:stretch>
        </p:blipFill>
        <p:spPr bwMode="auto">
          <a:xfrm>
            <a:off x="0" y="0"/>
            <a:ext cx="9906000" cy="6858000"/>
          </a:xfrm>
          <a:prstGeom prst="rect">
            <a:avLst/>
          </a:prstGeom>
          <a:noFill/>
        </p:spPr>
      </p:pic>
    </p:spTree>
    <p:extLst>
      <p:ext uri="{BB962C8B-B14F-4D97-AF65-F5344CB8AC3E}">
        <p14:creationId xmlns:p14="http://schemas.microsoft.com/office/powerpoint/2010/main" val="1068896231"/>
      </p:ext>
    </p:extLst>
  </p:cSld>
  <p:clrMap bg1="lt1" tx1="dk1" bg2="lt2" tx2="dk2" accent1="accent1" accent2="accent2" accent3="accent3" accent4="accent4" accent5="accent5" accent6="accent6" hlink="hlink" folHlink="folHlink"/>
  <p:sldLayoutIdLst>
    <p:sldLayoutId id="2147488109" r:id="rId1"/>
    <p:sldLayoutId id="2147488110" r:id="rId2"/>
    <p:sldLayoutId id="2147488111" r:id="rId3"/>
  </p:sldLayoutIdLst>
  <p:transition>
    <p:fade/>
  </p:transition>
  <p:hf hdr="0" ftr="0" dt="0"/>
  <p:txStyles>
    <p:titleStyle>
      <a:lvl1pPr algn="ctr" defTabSz="1031626" rtl="0" eaLnBrk="1" latinLnBrk="0" hangingPunct="1">
        <a:spcBef>
          <a:spcPct val="0"/>
        </a:spcBef>
        <a:buNone/>
        <a:defRPr kumimoji="1" sz="5000" kern="1200">
          <a:solidFill>
            <a:schemeClr val="tx1"/>
          </a:solidFill>
          <a:latin typeface="+mj-lt"/>
          <a:ea typeface="+mj-ea"/>
          <a:cs typeface="+mj-cs"/>
        </a:defRPr>
      </a:lvl1pPr>
    </p:titleStyle>
    <p:bodyStyle>
      <a:lvl1pPr marL="386860" indent="-386860" algn="l" defTabSz="1031626" rtl="0" eaLnBrk="1" latinLnBrk="0" hangingPunct="1">
        <a:spcBef>
          <a:spcPct val="20000"/>
        </a:spcBef>
        <a:buFont typeface="Arial" pitchFamily="34" charset="0"/>
        <a:buChar char="•"/>
        <a:defRPr kumimoji="1" sz="3600" kern="1200">
          <a:solidFill>
            <a:schemeClr val="tx1"/>
          </a:solidFill>
          <a:latin typeface="+mn-lt"/>
          <a:ea typeface="+mn-ea"/>
          <a:cs typeface="+mn-cs"/>
        </a:defRPr>
      </a:lvl1pPr>
      <a:lvl2pPr marL="838196" indent="-322383" algn="l" defTabSz="103162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289533" indent="-257907" algn="l" defTabSz="103162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05346"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21159"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31626" rtl="0" eaLnBrk="1" latinLnBrk="0" hangingPunct="1">
        <a:defRPr kumimoji="1" sz="2000" kern="1200">
          <a:solidFill>
            <a:schemeClr val="tx1"/>
          </a:solidFill>
          <a:latin typeface="+mn-lt"/>
          <a:ea typeface="+mn-ea"/>
          <a:cs typeface="+mn-cs"/>
        </a:defRPr>
      </a:lvl1pPr>
      <a:lvl2pPr marL="515813" algn="l" defTabSz="1031626" rtl="0" eaLnBrk="1" latinLnBrk="0" hangingPunct="1">
        <a:defRPr kumimoji="1" sz="2000" kern="1200">
          <a:solidFill>
            <a:schemeClr val="tx1"/>
          </a:solidFill>
          <a:latin typeface="+mn-lt"/>
          <a:ea typeface="+mn-ea"/>
          <a:cs typeface="+mn-cs"/>
        </a:defRPr>
      </a:lvl2pPr>
      <a:lvl3pPr marL="1031626" algn="l" defTabSz="1031626" rtl="0" eaLnBrk="1" latinLnBrk="0" hangingPunct="1">
        <a:defRPr kumimoji="1" sz="2000" kern="1200">
          <a:solidFill>
            <a:schemeClr val="tx1"/>
          </a:solidFill>
          <a:latin typeface="+mn-lt"/>
          <a:ea typeface="+mn-ea"/>
          <a:cs typeface="+mn-cs"/>
        </a:defRPr>
      </a:lvl3pPr>
      <a:lvl4pPr marL="1547439" algn="l" defTabSz="1031626" rtl="0" eaLnBrk="1" latinLnBrk="0" hangingPunct="1">
        <a:defRPr kumimoji="1" sz="2000" kern="1200">
          <a:solidFill>
            <a:schemeClr val="tx1"/>
          </a:solidFill>
          <a:latin typeface="+mn-lt"/>
          <a:ea typeface="+mn-ea"/>
          <a:cs typeface="+mn-cs"/>
        </a:defRPr>
      </a:lvl4pPr>
      <a:lvl5pPr marL="2063252" algn="l" defTabSz="1031626" rtl="0" eaLnBrk="1" latinLnBrk="0" hangingPunct="1">
        <a:defRPr kumimoji="1" sz="2000" kern="1200">
          <a:solidFill>
            <a:schemeClr val="tx1"/>
          </a:solidFill>
          <a:latin typeface="+mn-lt"/>
          <a:ea typeface="+mn-ea"/>
          <a:cs typeface="+mn-cs"/>
        </a:defRPr>
      </a:lvl5pPr>
      <a:lvl6pPr marL="2579065" algn="l" defTabSz="1031626" rtl="0" eaLnBrk="1" latinLnBrk="0" hangingPunct="1">
        <a:defRPr kumimoji="1" sz="2000" kern="1200">
          <a:solidFill>
            <a:schemeClr val="tx1"/>
          </a:solidFill>
          <a:latin typeface="+mn-lt"/>
          <a:ea typeface="+mn-ea"/>
          <a:cs typeface="+mn-cs"/>
        </a:defRPr>
      </a:lvl6pPr>
      <a:lvl7pPr marL="3094878" algn="l" defTabSz="1031626" rtl="0" eaLnBrk="1" latinLnBrk="0" hangingPunct="1">
        <a:defRPr kumimoji="1" sz="2000" kern="1200">
          <a:solidFill>
            <a:schemeClr val="tx1"/>
          </a:solidFill>
          <a:latin typeface="+mn-lt"/>
          <a:ea typeface="+mn-ea"/>
          <a:cs typeface="+mn-cs"/>
        </a:defRPr>
      </a:lvl7pPr>
      <a:lvl8pPr marL="3610691" algn="l" defTabSz="1031626" rtl="0" eaLnBrk="1" latinLnBrk="0" hangingPunct="1">
        <a:defRPr kumimoji="1" sz="2000" kern="1200">
          <a:solidFill>
            <a:schemeClr val="tx1"/>
          </a:solidFill>
          <a:latin typeface="+mn-lt"/>
          <a:ea typeface="+mn-ea"/>
          <a:cs typeface="+mn-cs"/>
        </a:defRPr>
      </a:lvl8pPr>
      <a:lvl9pPr marL="4126504" algn="l" defTabSz="1031626" rtl="0" eaLnBrk="1" latinLnBrk="0" hangingPunct="1">
        <a:defRPr kumimoji="1"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p:nvSpPr>
        <p:spPr>
          <a:xfrm>
            <a:off x="0" y="6570000"/>
            <a:ext cx="9906000" cy="288000"/>
          </a:xfrm>
          <a:prstGeom prst="rect">
            <a:avLst/>
          </a:prstGeom>
          <a:solidFill>
            <a:srgbClr val="0C0E4E"/>
          </a:solidFill>
        </p:spPr>
        <p:txBody>
          <a:bodyPr wrap="none" rtlCol="0" anchor="ctr" anchorCtr="0">
            <a:noAutofit/>
          </a:bodyPr>
          <a:lstStyle/>
          <a:p>
            <a:pPr algn="ctr" fontAlgn="auto">
              <a:spcBef>
                <a:spcPts val="0"/>
              </a:spcBef>
              <a:spcAft>
                <a:spcPts val="0"/>
              </a:spcAft>
            </a:pPr>
            <a:r>
              <a:rPr lang="en-US" altLang="ja-JP" sz="1000" b="1" dirty="0" smtClean="0">
                <a:solidFill>
                  <a:prstClr val="white"/>
                </a:solidFill>
                <a:latin typeface="Arial" pitchFamily="34" charset="0"/>
                <a:ea typeface="ＭＳ Ｐゴシック"/>
                <a:cs typeface="Arial" pitchFamily="34" charset="0"/>
              </a:rPr>
              <a:t>2nd FACTORY CO.,Ltd. CONFIDENTIAL</a:t>
            </a:r>
            <a:endParaRPr lang="ja-JP" altLang="en-US" sz="1000" b="1" dirty="0">
              <a:solidFill>
                <a:prstClr val="white"/>
              </a:solidFill>
              <a:latin typeface="Arial" pitchFamily="34" charset="0"/>
              <a:ea typeface="ＭＳ Ｐゴシック"/>
              <a:cs typeface="Arial" pitchFamily="34" charset="0"/>
            </a:endParaRPr>
          </a:p>
        </p:txBody>
      </p:sp>
      <p:sp>
        <p:nvSpPr>
          <p:cNvPr id="8" name="テキスト ボックス 7"/>
          <p:cNvSpPr txBox="1"/>
          <p:nvPr/>
        </p:nvSpPr>
        <p:spPr>
          <a:xfrm>
            <a:off x="344950" y="0"/>
            <a:ext cx="144000" cy="549275"/>
          </a:xfrm>
          <a:prstGeom prst="rect">
            <a:avLst/>
          </a:prstGeom>
          <a:solidFill>
            <a:srgbClr val="0C0E4E"/>
          </a:solidFill>
        </p:spPr>
        <p:txBody>
          <a:bodyPr wrap="none" rtlCol="0" anchor="ctr" anchorCtr="0">
            <a:noAutofit/>
          </a:bodyPr>
          <a:lstStyle/>
          <a:p>
            <a:pPr algn="ctr" fontAlgn="auto">
              <a:spcBef>
                <a:spcPts val="0"/>
              </a:spcBef>
              <a:spcAft>
                <a:spcPts val="0"/>
              </a:spcAft>
            </a:pPr>
            <a:endParaRPr lang="ja-JP" altLang="en-US" sz="1000" dirty="0">
              <a:solidFill>
                <a:prstClr val="white"/>
              </a:solidFill>
              <a:latin typeface="Arial" pitchFamily="34" charset="0"/>
              <a:ea typeface="ＭＳ Ｐゴシック"/>
              <a:cs typeface="Arial" pitchFamily="34" charset="0"/>
            </a:endParaRPr>
          </a:p>
        </p:txBody>
      </p:sp>
      <p:sp>
        <p:nvSpPr>
          <p:cNvPr id="5" name="テキスト ボックス 4"/>
          <p:cNvSpPr txBox="1"/>
          <p:nvPr/>
        </p:nvSpPr>
        <p:spPr>
          <a:xfrm>
            <a:off x="9400387" y="6590890"/>
            <a:ext cx="377026" cy="246221"/>
          </a:xfrm>
          <a:prstGeom prst="rect">
            <a:avLst/>
          </a:prstGeom>
          <a:noFill/>
        </p:spPr>
        <p:txBody>
          <a:bodyPr wrap="none" rtlCol="0">
            <a:spAutoFit/>
          </a:bodyPr>
          <a:lstStyle/>
          <a:p>
            <a:pPr algn="r" fontAlgn="auto">
              <a:spcBef>
                <a:spcPts val="0"/>
              </a:spcBef>
              <a:spcAft>
                <a:spcPts val="0"/>
              </a:spcAft>
            </a:pPr>
            <a:fld id="{74795599-E26A-4BDB-A934-694CA4954060}" type="slidenum">
              <a:rPr lang="ja-JP" altLang="en-US" sz="1000" smtClean="0">
                <a:solidFill>
                  <a:prstClr val="white"/>
                </a:solidFill>
                <a:latin typeface="Calibri"/>
                <a:ea typeface="ＭＳ Ｐゴシック"/>
              </a:rPr>
              <a:pPr algn="r" fontAlgn="auto">
                <a:spcBef>
                  <a:spcPts val="0"/>
                </a:spcBef>
                <a:spcAft>
                  <a:spcPts val="0"/>
                </a:spcAft>
              </a:pPr>
              <a:t>‹#›</a:t>
            </a:fld>
            <a:endParaRPr lang="ja-JP" altLang="en-US" sz="1000" dirty="0">
              <a:solidFill>
                <a:prstClr val="white"/>
              </a:solidFill>
              <a:latin typeface="Calibri"/>
              <a:ea typeface="ＭＳ Ｐゴシック"/>
            </a:endParaRPr>
          </a:p>
        </p:txBody>
      </p:sp>
    </p:spTree>
    <p:extLst>
      <p:ext uri="{BB962C8B-B14F-4D97-AF65-F5344CB8AC3E}">
        <p14:creationId xmlns:p14="http://schemas.microsoft.com/office/powerpoint/2010/main" val="1420107624"/>
      </p:ext>
    </p:extLst>
  </p:cSld>
  <p:clrMap bg1="lt1" tx1="dk1" bg2="lt2" tx2="dk2" accent1="accent1" accent2="accent2" accent3="accent3" accent4="accent4" accent5="accent5" accent6="accent6" hlink="hlink" folHlink="folHlink"/>
  <p:sldLayoutIdLst>
    <p:sldLayoutId id="2147488113" r:id="rId1"/>
    <p:sldLayoutId id="2147488114" r:id="rId2"/>
    <p:sldLayoutId id="2147488115" r:id="rId3"/>
    <p:sldLayoutId id="2147488116" r:id="rId4"/>
    <p:sldLayoutId id="2147488117" r:id="rId5"/>
    <p:sldLayoutId id="2147488118" r:id="rId6"/>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テキスト ボックス 6"/>
          <p:cNvSpPr txBox="1"/>
          <p:nvPr/>
        </p:nvSpPr>
        <p:spPr>
          <a:xfrm>
            <a:off x="0" y="6570663"/>
            <a:ext cx="9906000" cy="287337"/>
          </a:xfrm>
          <a:prstGeom prst="rect">
            <a:avLst/>
          </a:prstGeom>
          <a:solidFill>
            <a:srgbClr val="0C0E4E"/>
          </a:solidFill>
        </p:spPr>
        <p:txBody>
          <a:bodyPr wrap="none" anchor="ctr"/>
          <a:lstStyle/>
          <a:p>
            <a:pPr algn="ctr" fontAlgn="auto">
              <a:spcBef>
                <a:spcPts val="0"/>
              </a:spcBef>
              <a:spcAft>
                <a:spcPts val="0"/>
              </a:spcAft>
              <a:defRPr/>
            </a:pPr>
            <a:r>
              <a:rPr lang="en-US" altLang="ja-JP" sz="1000" b="1">
                <a:solidFill>
                  <a:prstClr val="white"/>
                </a:solidFill>
                <a:latin typeface="Arial" pitchFamily="34" charset="0"/>
                <a:ea typeface="ＭＳ Ｐゴシック"/>
                <a:cs typeface="Arial" pitchFamily="34" charset="0"/>
              </a:rPr>
              <a:t>2nd FACTORY CO.,Ltd. CONFIDENTIAL</a:t>
            </a:r>
            <a:endParaRPr lang="ja-JP" altLang="en-US" sz="1000" b="1">
              <a:solidFill>
                <a:prstClr val="white"/>
              </a:solidFill>
              <a:latin typeface="Arial" pitchFamily="34" charset="0"/>
              <a:ea typeface="ＭＳ Ｐゴシック"/>
              <a:cs typeface="Arial" pitchFamily="34" charset="0"/>
            </a:endParaRPr>
          </a:p>
        </p:txBody>
      </p:sp>
      <p:sp>
        <p:nvSpPr>
          <p:cNvPr id="8" name="テキスト ボックス 7"/>
          <p:cNvSpPr txBox="1"/>
          <p:nvPr/>
        </p:nvSpPr>
        <p:spPr>
          <a:xfrm>
            <a:off x="344488" y="0"/>
            <a:ext cx="144462" cy="549275"/>
          </a:xfrm>
          <a:prstGeom prst="rect">
            <a:avLst/>
          </a:prstGeom>
          <a:solidFill>
            <a:srgbClr val="0C0E4E"/>
          </a:solidFill>
        </p:spPr>
        <p:txBody>
          <a:bodyPr wrap="none" anchor="ctr"/>
          <a:lstStyle/>
          <a:p>
            <a:pPr algn="ctr" fontAlgn="auto">
              <a:spcBef>
                <a:spcPts val="0"/>
              </a:spcBef>
              <a:spcAft>
                <a:spcPts val="0"/>
              </a:spcAft>
              <a:defRPr/>
            </a:pPr>
            <a:endParaRPr lang="ja-JP" altLang="en-US" sz="1000">
              <a:solidFill>
                <a:prstClr val="white"/>
              </a:solidFill>
              <a:latin typeface="Arial" pitchFamily="34" charset="0"/>
              <a:ea typeface="ＭＳ Ｐゴシック"/>
              <a:cs typeface="Arial" pitchFamily="34" charset="0"/>
            </a:endParaRPr>
          </a:p>
        </p:txBody>
      </p:sp>
      <p:sp>
        <p:nvSpPr>
          <p:cNvPr id="5" name="テキスト ボックス 4"/>
          <p:cNvSpPr txBox="1"/>
          <p:nvPr/>
        </p:nvSpPr>
        <p:spPr>
          <a:xfrm>
            <a:off x="9401175" y="6591300"/>
            <a:ext cx="376238" cy="246063"/>
          </a:xfrm>
          <a:prstGeom prst="rect">
            <a:avLst/>
          </a:prstGeom>
          <a:noFill/>
        </p:spPr>
        <p:txBody>
          <a:bodyPr wrap="none">
            <a:spAutoFit/>
          </a:bodyPr>
          <a:lstStyle/>
          <a:p>
            <a:pPr algn="r" fontAlgn="auto">
              <a:spcBef>
                <a:spcPts val="0"/>
              </a:spcBef>
              <a:spcAft>
                <a:spcPts val="0"/>
              </a:spcAft>
              <a:defRPr/>
            </a:pPr>
            <a:fld id="{EA30CA32-5A12-4520-8E3C-34B91792AAD5}" type="slidenum">
              <a:rPr lang="ja-JP" altLang="en-US" sz="1000">
                <a:solidFill>
                  <a:prstClr val="white"/>
                </a:solidFill>
                <a:latin typeface="Calibri"/>
                <a:ea typeface="ＭＳ Ｐゴシック"/>
              </a:rPr>
              <a:pPr algn="r" fontAlgn="auto">
                <a:spcBef>
                  <a:spcPts val="0"/>
                </a:spcBef>
                <a:spcAft>
                  <a:spcPts val="0"/>
                </a:spcAft>
                <a:defRPr/>
              </a:pPr>
              <a:t>‹#›</a:t>
            </a:fld>
            <a:endParaRPr lang="ja-JP" altLang="en-US" sz="1000">
              <a:solidFill>
                <a:prstClr val="white"/>
              </a:solidFill>
              <a:latin typeface="Calibri"/>
              <a:ea typeface="ＭＳ Ｐゴシック"/>
            </a:endParaRPr>
          </a:p>
        </p:txBody>
      </p:sp>
    </p:spTree>
    <p:extLst>
      <p:ext uri="{BB962C8B-B14F-4D97-AF65-F5344CB8AC3E}">
        <p14:creationId xmlns:p14="http://schemas.microsoft.com/office/powerpoint/2010/main" val="1333044409"/>
      </p:ext>
    </p:extLst>
  </p:cSld>
  <p:clrMap bg1="lt1" tx1="dk1" bg2="lt2" tx2="dk2" accent1="accent1" accent2="accent2" accent3="accent3" accent4="accent4" accent5="accent5" accent6="accent6" hlink="hlink" folHlink="folHlink"/>
  <p:sldLayoutIdLst>
    <p:sldLayoutId id="2147488140" r:id="rId1"/>
    <p:sldLayoutId id="2147488141" r:id="rId2"/>
    <p:sldLayoutId id="2147488142" r:id="rId3"/>
    <p:sldLayoutId id="2147488143" r:id="rId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www.japancreativity.jp/index.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2.bp.blogspot.com/-wYvXriloO-E/U31N6yQzeaI/AAAAAAAAWRw/Anx4A35iFxE/s1600/insight1.jpg"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headspacedesign.ca/blog/entry/ux-design-a-real-thing-or-just-a-pretentious-buzzword" TargetMode="Externa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me_&#12513;&#12491;&#12517;&#12540;&#27083;&#36896;&#26908;&#35342;/&#12513;&#12491;&#12517;&#12540;&#27083;&#36896;&#26908;&#35342;.xls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me_&#12513;&#12491;&#12517;&#12540;&#27083;&#36896;&#26908;&#35342;/&#12513;&#12491;&#12517;&#12540;&#27083;&#36896;&#26908;&#35342;.xlsx"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me_&#12513;&#12491;&#12517;&#12540;&#27083;&#36896;&#26908;&#35342;/&#12513;&#12491;&#12517;&#12540;&#27083;&#36896;&#26908;&#35342;.xlsx" TargetMode="External"/><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hyperlink" Target="../me_&#12513;&#12491;&#12517;&#12540;&#27083;&#36896;&#26908;&#35342;/&#12513;&#12491;&#12517;&#12540;&#27083;&#36896;&#26908;&#35342;.xls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hyperlink" Target="http://shop.the-body-shop.co.jp/ec/html/category/001/020/2449/category2449_0.html" TargetMode="External"/><Relationship Id="rId13" Type="http://schemas.openxmlformats.org/officeDocument/2006/relationships/image" Target="../media/image42.jpeg"/><Relationship Id="rId18" Type="http://schemas.openxmlformats.org/officeDocument/2006/relationships/hyperlink" Target="http://shop.the-body-shop.co.jp/ec/html/category/001/020/2458/category2458_0.html" TargetMode="External"/><Relationship Id="rId26" Type="http://schemas.openxmlformats.org/officeDocument/2006/relationships/hyperlink" Target="http://shop.the-body-shop.co.jp/ec/html/item/001/026/item25646.html" TargetMode="External"/><Relationship Id="rId3" Type="http://schemas.openxmlformats.org/officeDocument/2006/relationships/image" Target="../media/image36.jpeg"/><Relationship Id="rId21" Type="http://schemas.openxmlformats.org/officeDocument/2006/relationships/image" Target="../media/image46.jpeg"/><Relationship Id="rId7" Type="http://schemas.openxmlformats.org/officeDocument/2006/relationships/image" Target="../media/image39.jpeg"/><Relationship Id="rId12" Type="http://schemas.openxmlformats.org/officeDocument/2006/relationships/hyperlink" Target="http://shop.the-body-shop.co.jp/ec/html/category/001/020/2452/category2452_0.html" TargetMode="External"/><Relationship Id="rId17" Type="http://schemas.openxmlformats.org/officeDocument/2006/relationships/image" Target="../media/image44.jpeg"/><Relationship Id="rId25" Type="http://schemas.openxmlformats.org/officeDocument/2006/relationships/image" Target="../media/image48.jpeg"/><Relationship Id="rId2" Type="http://schemas.openxmlformats.org/officeDocument/2006/relationships/notesSlide" Target="../notesSlides/notesSlide18.xml"/><Relationship Id="rId16" Type="http://schemas.openxmlformats.org/officeDocument/2006/relationships/hyperlink" Target="http://shop.the-body-shop.co.jp/ec/html/category/001/033/4101/category4101_0.html" TargetMode="External"/><Relationship Id="rId20" Type="http://schemas.openxmlformats.org/officeDocument/2006/relationships/hyperlink" Target="http://shop.the-body-shop.co.jp/ec/html/category/001/025/3101/category3101_0.html" TargetMode="External"/><Relationship Id="rId1" Type="http://schemas.openxmlformats.org/officeDocument/2006/relationships/slideLayout" Target="../slideLayouts/slideLayout8.xml"/><Relationship Id="rId6" Type="http://schemas.openxmlformats.org/officeDocument/2006/relationships/hyperlink" Target="http://shop.the-body-shop.co.jp/ec/html/category/001/020/2444/category2444_0.html" TargetMode="External"/><Relationship Id="rId11" Type="http://schemas.openxmlformats.org/officeDocument/2006/relationships/image" Target="../media/image41.jpeg"/><Relationship Id="rId24" Type="http://schemas.openxmlformats.org/officeDocument/2006/relationships/hyperlink" Target="http://shop.the-body-shop.co.jp/ec/html/category/001/033/4201/category4201_0.html" TargetMode="External"/><Relationship Id="rId5" Type="http://schemas.openxmlformats.org/officeDocument/2006/relationships/image" Target="../media/image38.jpeg"/><Relationship Id="rId15" Type="http://schemas.openxmlformats.org/officeDocument/2006/relationships/image" Target="../media/image43.jpeg"/><Relationship Id="rId23" Type="http://schemas.openxmlformats.org/officeDocument/2006/relationships/image" Target="../media/image47.jpeg"/><Relationship Id="rId10" Type="http://schemas.openxmlformats.org/officeDocument/2006/relationships/hyperlink" Target="http://shop.the-body-shop.co.jp/ec/html/category/001/020/2448/category2448_0.html" TargetMode="External"/><Relationship Id="rId19" Type="http://schemas.openxmlformats.org/officeDocument/2006/relationships/image" Target="../media/image45.jpeg"/><Relationship Id="rId4" Type="http://schemas.openxmlformats.org/officeDocument/2006/relationships/image" Target="../media/image37.jpeg"/><Relationship Id="rId9" Type="http://schemas.openxmlformats.org/officeDocument/2006/relationships/image" Target="../media/image40.jpeg"/><Relationship Id="rId14" Type="http://schemas.openxmlformats.org/officeDocument/2006/relationships/hyperlink" Target="http://shop.the-body-shop.co.jp/ec/html/category/001/021/2561/category2561_0.html" TargetMode="External"/><Relationship Id="rId22" Type="http://schemas.openxmlformats.org/officeDocument/2006/relationships/hyperlink" Target="http://shop.the-body-shop.co.jp/ec/html/category/001/019/2392/category2392_0.html" TargetMode="External"/><Relationship Id="rId27" Type="http://schemas.openxmlformats.org/officeDocument/2006/relationships/image" Target="../media/image49.jpeg"/></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53.jpeg"/><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51.jpeg"/><Relationship Id="rId4" Type="http://schemas.openxmlformats.org/officeDocument/2006/relationships/image" Target="../media/image5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24.xml"/><Relationship Id="rId16" Type="http://schemas.openxmlformats.org/officeDocument/2006/relationships/image" Target="../media/image71.png"/><Relationship Id="rId1" Type="http://schemas.openxmlformats.org/officeDocument/2006/relationships/slideLayout" Target="../slideLayouts/slideLayout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5" Type="http://schemas.openxmlformats.org/officeDocument/2006/relationships/image" Target="../media/image70.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ved=0CAcQjRw&amp;url=http://romero.blog.so-net.ne.jp/archive/200910-1&amp;ei=sRWYVPedPOTamAXYvoJ4&amp;bvm=bv.82001339,d.dGY&amp;psig=AFQjCNH8ZWgKGkuWd3trDJiQVublU7nHdw&amp;ust=1419339536548213"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84.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474918" y="517871"/>
            <a:ext cx="1335088" cy="261938"/>
          </a:xfrm>
          <a:prstGeom prst="rect">
            <a:avLst/>
          </a:prstGeom>
          <a:solidFill>
            <a:srgbClr val="FF5050"/>
          </a:solidFill>
        </p:spPr>
        <p:txBody>
          <a:bodyPr wrap="none" anchor="ctr">
            <a:spAutoFit/>
          </a:bodyPr>
          <a:lstStyle/>
          <a:p>
            <a:pPr algn="ctr" fontAlgn="auto">
              <a:spcBef>
                <a:spcPts val="0"/>
              </a:spcBef>
              <a:spcAft>
                <a:spcPts val="0"/>
              </a:spcAft>
              <a:defRPr/>
            </a:pPr>
            <a:r>
              <a:rPr lang="en-US" altLang="ja-JP" sz="1050" b="1" dirty="0">
                <a:latin typeface="ヒラギノ角ゴ Pro W6" pitchFamily="34" charset="-128"/>
                <a:ea typeface="ヒラギノ角ゴ Pro W6" pitchFamily="34" charset="-128"/>
                <a:cs typeface="Arial" pitchFamily="34" charset="0"/>
              </a:rPr>
              <a:t>CONFIDENTIAL</a:t>
            </a:r>
            <a:endParaRPr lang="ja-JP" altLang="en-US" sz="1050" b="1" dirty="0">
              <a:latin typeface="ヒラギノ角ゴ Pro W6" pitchFamily="34" charset="-128"/>
              <a:ea typeface="ヒラギノ角ゴ Pro W6" pitchFamily="34" charset="-128"/>
              <a:cs typeface="Arial" pitchFamily="34" charset="0"/>
            </a:endParaRPr>
          </a:p>
        </p:txBody>
      </p:sp>
      <p:sp>
        <p:nvSpPr>
          <p:cNvPr id="8" name="Rectangle 14"/>
          <p:cNvSpPr>
            <a:spLocks noChangeArrowheads="1"/>
          </p:cNvSpPr>
          <p:nvPr/>
        </p:nvSpPr>
        <p:spPr bwMode="auto">
          <a:xfrm>
            <a:off x="590548" y="4873924"/>
            <a:ext cx="50145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spcBef>
                <a:spcPts val="0"/>
              </a:spcBef>
            </a:pPr>
            <a:r>
              <a:rPr lang="en-US" altLang="ja-JP" sz="2000" dirty="0" smtClean="0">
                <a:solidFill>
                  <a:srgbClr val="002060"/>
                </a:solidFill>
                <a:latin typeface="A-OTF 新ゴ Pro R" pitchFamily="34" charset="-128"/>
                <a:ea typeface="A-OTF 新ゴ Pro R" pitchFamily="34" charset="-128"/>
              </a:rPr>
              <a:t>2014</a:t>
            </a:r>
            <a:r>
              <a:rPr lang="ja-JP" altLang="en-US" sz="2000" dirty="0" smtClean="0">
                <a:solidFill>
                  <a:srgbClr val="002060"/>
                </a:solidFill>
                <a:latin typeface="A-OTF 新ゴ Pro R" pitchFamily="34" charset="-128"/>
                <a:ea typeface="A-OTF 新ゴ Pro R" pitchFamily="34" charset="-128"/>
              </a:rPr>
              <a:t>年</a:t>
            </a:r>
            <a:r>
              <a:rPr lang="en-US" altLang="ja-JP" sz="2000" dirty="0" smtClean="0">
                <a:solidFill>
                  <a:srgbClr val="002060"/>
                </a:solidFill>
                <a:latin typeface="A-OTF 新ゴ Pro R" pitchFamily="34" charset="-128"/>
                <a:ea typeface="A-OTF 新ゴ Pro R" pitchFamily="34" charset="-128"/>
              </a:rPr>
              <a:t>12</a:t>
            </a:r>
            <a:r>
              <a:rPr lang="ja-JP" altLang="en-US" sz="2000" dirty="0" smtClean="0">
                <a:solidFill>
                  <a:srgbClr val="002060"/>
                </a:solidFill>
                <a:latin typeface="A-OTF 新ゴ Pro R" pitchFamily="34" charset="-128"/>
                <a:ea typeface="A-OTF 新ゴ Pro R" pitchFamily="34" charset="-128"/>
              </a:rPr>
              <a:t>月</a:t>
            </a:r>
            <a:r>
              <a:rPr lang="en-US" altLang="ja-JP" sz="2000" dirty="0" smtClean="0">
                <a:solidFill>
                  <a:srgbClr val="002060"/>
                </a:solidFill>
                <a:latin typeface="A-OTF 新ゴ Pro R" pitchFamily="34" charset="-128"/>
                <a:ea typeface="A-OTF 新ゴ Pro R" pitchFamily="34" charset="-128"/>
              </a:rPr>
              <a:t>24</a:t>
            </a:r>
            <a:r>
              <a:rPr lang="ja-JP" altLang="en-US" sz="2000" dirty="0" smtClean="0">
                <a:solidFill>
                  <a:srgbClr val="002060"/>
                </a:solidFill>
                <a:latin typeface="A-OTF 新ゴ Pro R" pitchFamily="34" charset="-128"/>
                <a:ea typeface="A-OTF 新ゴ Pro R" pitchFamily="34" charset="-128"/>
              </a:rPr>
              <a:t>日</a:t>
            </a:r>
            <a:r>
              <a:rPr lang="en-US" altLang="ja-JP" sz="2000" dirty="0" smtClean="0">
                <a:solidFill>
                  <a:srgbClr val="002060"/>
                </a:solidFill>
                <a:latin typeface="A-OTF 新ゴ Pro R" pitchFamily="34" charset="-128"/>
                <a:ea typeface="A-OTF 新ゴ Pro R" pitchFamily="34" charset="-128"/>
              </a:rPr>
              <a:t>25</a:t>
            </a:r>
            <a:r>
              <a:rPr lang="ja-JP" altLang="en-US" sz="2000" dirty="0" smtClean="0">
                <a:solidFill>
                  <a:srgbClr val="002060"/>
                </a:solidFill>
                <a:latin typeface="A-OTF 新ゴ Pro R" pitchFamily="34" charset="-128"/>
                <a:ea typeface="A-OTF 新ゴ Pro R" pitchFamily="34" charset="-128"/>
              </a:rPr>
              <a:t>日</a:t>
            </a:r>
            <a:r>
              <a:rPr lang="en-US" altLang="ja-JP" sz="2000" dirty="0" smtClean="0">
                <a:solidFill>
                  <a:srgbClr val="002060"/>
                </a:solidFill>
                <a:latin typeface="A-OTF 新ゴ Pro R" pitchFamily="34" charset="-128"/>
                <a:ea typeface="A-OTF 新ゴ Pro R" pitchFamily="34" charset="-128"/>
              </a:rPr>
              <a:t>26</a:t>
            </a:r>
            <a:r>
              <a:rPr lang="ja-JP" altLang="en-US" sz="2000" dirty="0" smtClean="0">
                <a:solidFill>
                  <a:srgbClr val="002060"/>
                </a:solidFill>
                <a:latin typeface="A-OTF 新ゴ Pro R" pitchFamily="34" charset="-128"/>
                <a:ea typeface="A-OTF 新ゴ Pro R" pitchFamily="34" charset="-128"/>
              </a:rPr>
              <a:t>日（</a:t>
            </a:r>
            <a:r>
              <a:rPr lang="en-US" altLang="ja-JP" sz="2000" dirty="0" smtClean="0">
                <a:solidFill>
                  <a:srgbClr val="002060"/>
                </a:solidFill>
                <a:latin typeface="A-OTF 新ゴ Pro R" pitchFamily="34" charset="-128"/>
                <a:ea typeface="A-OTF 新ゴ Pro R" pitchFamily="34" charset="-128"/>
              </a:rPr>
              <a:t>3</a:t>
            </a:r>
            <a:r>
              <a:rPr lang="ja-JP" altLang="en-US" sz="2000" dirty="0" smtClean="0">
                <a:solidFill>
                  <a:srgbClr val="002060"/>
                </a:solidFill>
                <a:latin typeface="A-OTF 新ゴ Pro R" pitchFamily="34" charset="-128"/>
                <a:ea typeface="A-OTF 新ゴ Pro R" pitchFamily="34" charset="-128"/>
              </a:rPr>
              <a:t>日間）</a:t>
            </a:r>
            <a:endParaRPr lang="en-US" altLang="ja-JP" sz="2000" dirty="0">
              <a:solidFill>
                <a:srgbClr val="002060"/>
              </a:solidFill>
              <a:latin typeface="A-OTF 新ゴ Pro R" pitchFamily="34" charset="-128"/>
              <a:ea typeface="A-OTF 新ゴ Pro R" pitchFamily="34" charset="-128"/>
            </a:endParaRPr>
          </a:p>
          <a:p>
            <a:pPr>
              <a:spcBef>
                <a:spcPts val="0"/>
              </a:spcBef>
            </a:pPr>
            <a:r>
              <a:rPr lang="ja-JP" altLang="en-US" sz="2000" dirty="0" smtClean="0">
                <a:solidFill>
                  <a:srgbClr val="002060"/>
                </a:solidFill>
                <a:latin typeface="A-OTF 新ゴ Pro R" pitchFamily="34" charset="-128"/>
                <a:ea typeface="A-OTF 新ゴ Pro R" pitchFamily="34" charset="-128"/>
              </a:rPr>
              <a:t>株式</a:t>
            </a:r>
            <a:r>
              <a:rPr lang="ja-JP" altLang="en-US" sz="2000" dirty="0">
                <a:solidFill>
                  <a:srgbClr val="002060"/>
                </a:solidFill>
                <a:latin typeface="A-OTF 新ゴ Pro R" pitchFamily="34" charset="-128"/>
                <a:ea typeface="A-OTF 新ゴ Pro R" pitchFamily="34" charset="-128"/>
              </a:rPr>
              <a:t>会社</a:t>
            </a:r>
            <a:r>
              <a:rPr lang="ja-JP" altLang="en-US" sz="2000" dirty="0" smtClean="0">
                <a:solidFill>
                  <a:srgbClr val="002060"/>
                </a:solidFill>
                <a:latin typeface="A-OTF 新ゴ Pro R" pitchFamily="34" charset="-128"/>
                <a:ea typeface="A-OTF 新ゴ Pro R" pitchFamily="34" charset="-128"/>
              </a:rPr>
              <a:t>セカンドファクトリー</a:t>
            </a:r>
            <a:endParaRPr lang="en-US" altLang="ja-JP" sz="2000" dirty="0" smtClean="0">
              <a:solidFill>
                <a:srgbClr val="002060"/>
              </a:solidFill>
              <a:latin typeface="A-OTF 新ゴ Pro R" pitchFamily="34" charset="-128"/>
              <a:ea typeface="A-OTF 新ゴ Pro R" pitchFamily="34" charset="-128"/>
            </a:endParaRPr>
          </a:p>
        </p:txBody>
      </p:sp>
      <p:sp>
        <p:nvSpPr>
          <p:cNvPr id="11" name="正方形/長方形 10"/>
          <p:cNvSpPr/>
          <p:nvPr/>
        </p:nvSpPr>
        <p:spPr>
          <a:xfrm>
            <a:off x="590547" y="5627222"/>
            <a:ext cx="2972460" cy="523220"/>
          </a:xfrm>
          <a:prstGeom prst="rect">
            <a:avLst/>
          </a:prstGeom>
        </p:spPr>
        <p:txBody>
          <a:bodyPr wrap="square">
            <a:spAutoFit/>
          </a:bodyPr>
          <a:lstStyle/>
          <a:p>
            <a:pPr>
              <a:spcBef>
                <a:spcPct val="50000"/>
              </a:spcBef>
            </a:pPr>
            <a:r>
              <a:rPr lang="ja-JP" altLang="en-US" sz="1400" dirty="0" smtClean="0">
                <a:solidFill>
                  <a:srgbClr val="002060"/>
                </a:solidFill>
                <a:latin typeface="A-OTF 新ゴ Pro R" pitchFamily="34" charset="-128"/>
                <a:ea typeface="A-OTF 新ゴ Pro R" pitchFamily="34" charset="-128"/>
              </a:rPr>
              <a:t>取締役シニア</a:t>
            </a:r>
            <a:r>
              <a:rPr lang="en-US" altLang="ja-JP" sz="1400" dirty="0" smtClean="0">
                <a:solidFill>
                  <a:srgbClr val="002060"/>
                </a:solidFill>
                <a:latin typeface="A-OTF 新ゴ Pro R" pitchFamily="34" charset="-128"/>
                <a:ea typeface="A-OTF 新ゴ Pro R" pitchFamily="34" charset="-128"/>
              </a:rPr>
              <a:t>UX</a:t>
            </a:r>
            <a:r>
              <a:rPr lang="ja-JP" altLang="en-US" sz="1400" dirty="0" smtClean="0">
                <a:solidFill>
                  <a:srgbClr val="002060"/>
                </a:solidFill>
                <a:latin typeface="A-OTF 新ゴ Pro R" pitchFamily="34" charset="-128"/>
                <a:ea typeface="A-OTF 新ゴ Pro R" pitchFamily="34" charset="-128"/>
              </a:rPr>
              <a:t>ストラテジスト</a:t>
            </a:r>
            <a:r>
              <a:rPr lang="en-US" altLang="ja-JP" sz="1400" dirty="0" smtClean="0">
                <a:solidFill>
                  <a:srgbClr val="002060"/>
                </a:solidFill>
                <a:latin typeface="A-OTF 新ゴ Pro R" pitchFamily="34" charset="-128"/>
                <a:ea typeface="A-OTF 新ゴ Pro R" pitchFamily="34" charset="-128"/>
              </a:rPr>
              <a:t/>
            </a:r>
            <a:br>
              <a:rPr lang="en-US" altLang="ja-JP" sz="1400" dirty="0" smtClean="0">
                <a:solidFill>
                  <a:srgbClr val="002060"/>
                </a:solidFill>
                <a:latin typeface="A-OTF 新ゴ Pro R" pitchFamily="34" charset="-128"/>
                <a:ea typeface="A-OTF 新ゴ Pro R" pitchFamily="34" charset="-128"/>
              </a:rPr>
            </a:br>
            <a:r>
              <a:rPr lang="ja-JP" altLang="en-US" sz="1400" dirty="0" smtClean="0">
                <a:solidFill>
                  <a:srgbClr val="002060"/>
                </a:solidFill>
                <a:latin typeface="A-OTF 新ゴ Pro R" pitchFamily="34" charset="-128"/>
                <a:ea typeface="A-OTF 新ゴ Pro R" pitchFamily="34" charset="-128"/>
              </a:rPr>
              <a:t>齋藤善寛</a:t>
            </a:r>
            <a:endParaRPr lang="ja-JP" altLang="en-US" sz="1400" dirty="0">
              <a:solidFill>
                <a:srgbClr val="002060"/>
              </a:solidFill>
              <a:latin typeface="A-OTF 新ゴ Pro R" pitchFamily="34" charset="-128"/>
              <a:ea typeface="A-OTF 新ゴ Pro R" pitchFamily="34" charset="-128"/>
            </a:endParaRPr>
          </a:p>
        </p:txBody>
      </p:sp>
      <p:sp>
        <p:nvSpPr>
          <p:cNvPr id="9" name="Rectangle 2"/>
          <p:cNvSpPr txBox="1">
            <a:spLocks noChangeArrowheads="1"/>
          </p:cNvSpPr>
          <p:nvPr/>
        </p:nvSpPr>
        <p:spPr bwMode="auto">
          <a:xfrm>
            <a:off x="492125" y="3013501"/>
            <a:ext cx="96098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r>
              <a:rPr lang="ja-JP" altLang="en-US" sz="4400" dirty="0">
                <a:solidFill>
                  <a:srgbClr val="002060"/>
                </a:solidFill>
              </a:rPr>
              <a:t>ＵＸ検討プロセスを活用</a:t>
            </a:r>
            <a:r>
              <a:rPr lang="ja-JP" altLang="en-US" sz="4400" dirty="0" smtClean="0">
                <a:solidFill>
                  <a:srgbClr val="002060"/>
                </a:solidFill>
              </a:rPr>
              <a:t>した</a:t>
            </a:r>
            <a:endParaRPr lang="en-US" altLang="ja-JP" sz="4400" dirty="0" smtClean="0">
              <a:solidFill>
                <a:srgbClr val="002060"/>
              </a:solidFill>
            </a:endParaRPr>
          </a:p>
          <a:p>
            <a:r>
              <a:rPr lang="ja-JP" altLang="en-US" sz="4400" dirty="0" smtClean="0">
                <a:solidFill>
                  <a:srgbClr val="002060"/>
                </a:solidFill>
              </a:rPr>
              <a:t>顧客</a:t>
            </a:r>
            <a:r>
              <a:rPr lang="ja-JP" altLang="en-US" sz="4400" dirty="0">
                <a:solidFill>
                  <a:srgbClr val="002060"/>
                </a:solidFill>
              </a:rPr>
              <a:t>体験創造</a:t>
            </a:r>
            <a:r>
              <a:rPr lang="ja-JP" altLang="en-US" sz="4400" dirty="0" smtClean="0">
                <a:solidFill>
                  <a:srgbClr val="002060"/>
                </a:solidFill>
              </a:rPr>
              <a:t>ワークショップ</a:t>
            </a:r>
            <a:endParaRPr lang="en-US" altLang="ja-JP" sz="4400" dirty="0" smtClean="0">
              <a:solidFill>
                <a:srgbClr val="002060"/>
              </a:solidFill>
            </a:endParaRPr>
          </a:p>
        </p:txBody>
      </p:sp>
      <p:sp>
        <p:nvSpPr>
          <p:cNvPr id="10" name="テキスト ボックス 5"/>
          <p:cNvSpPr txBox="1">
            <a:spLocks noChangeArrowheads="1"/>
          </p:cNvSpPr>
          <p:nvPr/>
        </p:nvSpPr>
        <p:spPr bwMode="auto">
          <a:xfrm>
            <a:off x="492125" y="2646353"/>
            <a:ext cx="5057795" cy="400110"/>
          </a:xfrm>
          <a:prstGeom prst="rect">
            <a:avLst/>
          </a:prstGeom>
          <a:noFill/>
          <a:ln w="9525">
            <a:noFill/>
            <a:miter lim="800000"/>
            <a:headEnd/>
            <a:tailEnd/>
          </a:ln>
        </p:spPr>
        <p:txBody>
          <a:bodyPr wrap="none" anchor="ctr">
            <a:spAutoFit/>
          </a:bodyPr>
          <a:lstStyle/>
          <a:p>
            <a:r>
              <a:rPr lang="ja-JP" altLang="en-US" sz="2000" dirty="0" smtClean="0">
                <a:solidFill>
                  <a:srgbClr val="002060"/>
                </a:solidFill>
                <a:latin typeface="A-OTF 新ゴ Pro M" pitchFamily="34" charset="-128"/>
                <a:ea typeface="A-OTF 新ゴ Pro M" pitchFamily="34" charset="-128"/>
              </a:rPr>
              <a:t>「アイデア創造型授業」教員育成セミナー</a:t>
            </a:r>
            <a:endParaRPr lang="en-US" altLang="ja-JP" sz="2000" dirty="0" smtClean="0">
              <a:solidFill>
                <a:srgbClr val="002060"/>
              </a:solidFill>
              <a:latin typeface="A-OTF 新ゴ Pro M" pitchFamily="34" charset="-128"/>
              <a:ea typeface="A-OTF 新ゴ Pro M" pitchFamily="34" charset="-128"/>
            </a:endParaRPr>
          </a:p>
        </p:txBody>
      </p:sp>
      <p:sp>
        <p:nvSpPr>
          <p:cNvPr id="3" name="正方形/長方形 2"/>
          <p:cNvSpPr/>
          <p:nvPr/>
        </p:nvSpPr>
        <p:spPr>
          <a:xfrm>
            <a:off x="576263" y="779809"/>
            <a:ext cx="1646238" cy="561629"/>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sz="2000" dirty="0" smtClean="0">
                <a:latin typeface="A-OTF 新ゴ Pro M" pitchFamily="34" charset="-128"/>
                <a:ea typeface="A-OTF 新ゴ Pro M" pitchFamily="34" charset="-128"/>
              </a:rPr>
              <a:t>DAY1</a:t>
            </a:r>
            <a:r>
              <a:rPr kumimoji="1" lang="ja-JP" altLang="en-US" sz="2000" dirty="0" smtClean="0">
                <a:latin typeface="A-OTF 新ゴ Pro M" pitchFamily="34" charset="-128"/>
                <a:ea typeface="A-OTF 新ゴ Pro M" pitchFamily="34" charset="-128"/>
              </a:rPr>
              <a:t>－</a:t>
            </a:r>
            <a:r>
              <a:rPr kumimoji="1" lang="en-US" altLang="ja-JP" sz="2000" dirty="0" smtClean="0">
                <a:latin typeface="A-OTF 新ゴ Pro M" pitchFamily="34" charset="-128"/>
                <a:ea typeface="A-OTF 新ゴ Pro M" pitchFamily="34" charset="-128"/>
              </a:rPr>
              <a:t>2</a:t>
            </a:r>
            <a:endParaRPr kumimoji="1" lang="ja-JP" altLang="en-US" sz="2000" dirty="0">
              <a:latin typeface="A-OTF 新ゴ Pro M" pitchFamily="34" charset="-128"/>
              <a:ea typeface="A-OTF 新ゴ Pro M" pitchFamily="34" charset="-128"/>
            </a:endParaRPr>
          </a:p>
        </p:txBody>
      </p:sp>
    </p:spTree>
    <p:extLst>
      <p:ext uri="{BB962C8B-B14F-4D97-AF65-F5344CB8AC3E}">
        <p14:creationId xmlns:p14="http://schemas.microsoft.com/office/powerpoint/2010/main" val="440081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6503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ブレインストーミング演習</a:t>
            </a:r>
            <a:endParaRPr lang="ja-JP" altLang="en-US" sz="2800" dirty="0"/>
          </a:p>
        </p:txBody>
      </p:sp>
      <p:sp>
        <p:nvSpPr>
          <p:cNvPr id="5" name="テキスト ボックス 4"/>
          <p:cNvSpPr txBox="1"/>
          <p:nvPr/>
        </p:nvSpPr>
        <p:spPr bwMode="auto">
          <a:xfrm>
            <a:off x="1216099" y="2503401"/>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4800" b="1" dirty="0" smtClean="0">
                <a:solidFill>
                  <a:schemeClr val="bg1"/>
                </a:solidFill>
                <a:latin typeface="Times New Roman" pitchFamily="18" charset="0"/>
                <a:ea typeface="A-OTF 新ゴ Pro R" pitchFamily="34" charset="-128"/>
                <a:cs typeface="Times New Roman" pitchFamily="18" charset="0"/>
              </a:rPr>
              <a:t>  </a:t>
            </a:r>
            <a:endParaRPr kumimoji="1" lang="ja-JP" altLang="en-US"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1345654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ブレインストーミング演習</a:t>
            </a:r>
            <a:endParaRPr kumimoji="1" lang="ja-JP" altLang="en-US" dirty="0"/>
          </a:p>
        </p:txBody>
      </p:sp>
      <p:sp>
        <p:nvSpPr>
          <p:cNvPr id="3" name="正方形/長方形 2"/>
          <p:cNvSpPr/>
          <p:nvPr/>
        </p:nvSpPr>
        <p:spPr bwMode="auto">
          <a:xfrm>
            <a:off x="619125" y="1133474"/>
            <a:ext cx="8677275" cy="214312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latin typeface="ＭＳ Ｐゴシック" pitchFamily="50" charset="-128"/>
                <a:ea typeface="ＭＳ Ｐゴシック" pitchFamily="50" charset="-128"/>
              </a:rPr>
              <a:t>お題（プロジェクトゴール）</a:t>
            </a:r>
            <a:endParaRPr kumimoji="1" lang="en-US" altLang="ja-JP" sz="5400" dirty="0" smtClean="0">
              <a:latin typeface="ＭＳ Ｐゴシック" pitchFamily="50" charset="-128"/>
              <a:ea typeface="ＭＳ Ｐゴシック" pitchFamily="50" charset="-128"/>
            </a:endParaRPr>
          </a:p>
        </p:txBody>
      </p:sp>
      <p:sp>
        <p:nvSpPr>
          <p:cNvPr id="5" name="テキスト ボックス 4"/>
          <p:cNvSpPr txBox="1"/>
          <p:nvPr/>
        </p:nvSpPr>
        <p:spPr bwMode="auto">
          <a:xfrm>
            <a:off x="619125" y="3408784"/>
            <a:ext cx="9013825" cy="2626085"/>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000" dirty="0" smtClean="0">
                <a:latin typeface="A-OTF 新ゴ Pro R" pitchFamily="34" charset="-128"/>
                <a:ea typeface="A-OTF 新ゴ Pro R" pitchFamily="34" charset="-128"/>
              </a:rPr>
              <a:t>参加メンバーが何を学ぶのかを意識したお題の提示が必要</a:t>
            </a:r>
            <a:endParaRPr lang="en-US" altLang="ja-JP" sz="2000" dirty="0" smtClean="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私たち</a:t>
            </a:r>
            <a:r>
              <a:rPr lang="ja-JP" altLang="en-US" sz="2000" dirty="0">
                <a:latin typeface="A-OTF 新ゴ Pro R" pitchFamily="34" charset="-128"/>
                <a:ea typeface="A-OTF 新ゴ Pro R" pitchFamily="34" charset="-128"/>
              </a:rPr>
              <a:t>の</a:t>
            </a:r>
            <a:r>
              <a:rPr lang="ja-JP" altLang="en-US" sz="2000" dirty="0" smtClean="0">
                <a:latin typeface="A-OTF 新ゴ Pro R" pitchFamily="34" charset="-128"/>
                <a:ea typeface="A-OTF 新ゴ Pro R" pitchFamily="34" charset="-128"/>
              </a:rPr>
              <a:t>仕事の場合、お客様のプロジェクトゴールがお題になることが多い。</a:t>
            </a:r>
            <a:endParaRPr lang="en-US" altLang="ja-JP" sz="2000" dirty="0">
              <a:latin typeface="A-OTF 新ゴ Pro R" pitchFamily="34" charset="-128"/>
              <a:ea typeface="A-OTF 新ゴ Pro R" pitchFamily="34" charset="-128"/>
            </a:endParaRPr>
          </a:p>
          <a:p>
            <a:pPr>
              <a:lnSpc>
                <a:spcPct val="130000"/>
              </a:lnSpc>
              <a:buSzPct val="120000"/>
            </a:pPr>
            <a:r>
              <a:rPr lang="ja-JP" altLang="en-US" sz="2800" dirty="0">
                <a:latin typeface="A-OTF 新ゴ Pro R" pitchFamily="34" charset="-128"/>
                <a:ea typeface="A-OTF 新ゴ Pro R" pitchFamily="34" charset="-128"/>
              </a:rPr>
              <a:t>例）</a:t>
            </a:r>
            <a:r>
              <a:rPr lang="ja-JP" altLang="en-US" sz="2800" dirty="0" smtClean="0">
                <a:latin typeface="A-OTF 新ゴ Pro R" pitchFamily="34" charset="-128"/>
                <a:ea typeface="A-OTF 新ゴ Pro R" pitchFamily="34" charset="-128"/>
              </a:rPr>
              <a:t>旅</a:t>
            </a:r>
            <a:r>
              <a:rPr lang="ja-JP" altLang="en-US" sz="2800" dirty="0">
                <a:latin typeface="A-OTF 新ゴ Pro R" pitchFamily="34" charset="-128"/>
                <a:ea typeface="A-OTF 新ゴ Pro R" pitchFamily="34" charset="-128"/>
              </a:rPr>
              <a:t>が</a:t>
            </a:r>
            <a:r>
              <a:rPr lang="en-US" altLang="ja-JP" sz="2800" dirty="0" smtClean="0">
                <a:latin typeface="A-OTF 新ゴ Pro R" pitchFamily="34" charset="-128"/>
                <a:ea typeface="A-OTF 新ゴ Pro R" pitchFamily="34" charset="-128"/>
              </a:rPr>
              <a:t>100</a:t>
            </a:r>
            <a:r>
              <a:rPr lang="ja-JP" altLang="en-US" sz="2800" dirty="0" smtClean="0">
                <a:latin typeface="A-OTF 新ゴ Pro R" pitchFamily="34" charset="-128"/>
                <a:ea typeface="A-OTF 新ゴ Pro R" pitchFamily="34" charset="-128"/>
              </a:rPr>
              <a:t>倍楽しく</a:t>
            </a:r>
            <a:r>
              <a:rPr lang="ja-JP" altLang="en-US" sz="2800" dirty="0">
                <a:latin typeface="A-OTF 新ゴ Pro R" pitchFamily="34" charset="-128"/>
                <a:ea typeface="A-OTF 新ゴ Pro R" pitchFamily="34" charset="-128"/>
              </a:rPr>
              <a:t>なる</a:t>
            </a:r>
            <a:r>
              <a:rPr lang="ja-JP" altLang="en-US" sz="2800" dirty="0" smtClean="0">
                <a:latin typeface="A-OTF 新ゴ Pro R" pitchFamily="34" charset="-128"/>
                <a:ea typeface="A-OTF 新ゴ Pro R" pitchFamily="34" charset="-128"/>
              </a:rPr>
              <a:t>アプリ</a:t>
            </a:r>
            <a:r>
              <a:rPr lang="ja-JP" altLang="en-US" sz="2800" dirty="0">
                <a:latin typeface="A-OTF 新ゴ Pro R" pitchFamily="34" charset="-128"/>
                <a:ea typeface="A-OTF 新ゴ Pro R" pitchFamily="34" charset="-128"/>
              </a:rPr>
              <a:t>の</a:t>
            </a:r>
            <a:r>
              <a:rPr lang="ja-JP" altLang="en-US" sz="2800" dirty="0" smtClean="0">
                <a:latin typeface="A-OTF 新ゴ Pro R" pitchFamily="34" charset="-128"/>
                <a:ea typeface="A-OTF 新ゴ Pro R" pitchFamily="34" charset="-128"/>
              </a:rPr>
              <a:t>提案</a:t>
            </a:r>
            <a:endParaRPr lang="en-US" altLang="ja-JP" sz="2800" dirty="0" smtClean="0">
              <a:latin typeface="A-OTF 新ゴ Pro R" pitchFamily="34" charset="-128"/>
              <a:ea typeface="A-OTF 新ゴ Pro R" pitchFamily="34" charset="-128"/>
            </a:endParaRPr>
          </a:p>
          <a:p>
            <a:pPr>
              <a:lnSpc>
                <a:spcPct val="130000"/>
              </a:lnSpc>
              <a:buSzPct val="120000"/>
            </a:pPr>
            <a:r>
              <a:rPr lang="ja-JP" altLang="en-US" sz="2800" dirty="0" smtClean="0">
                <a:latin typeface="A-OTF 新ゴ Pro R" pitchFamily="34" charset="-128"/>
                <a:ea typeface="A-OTF 新ゴ Pro R" pitchFamily="34" charset="-128"/>
              </a:rPr>
              <a:t>例）写真を撮る体験</a:t>
            </a:r>
            <a:endParaRPr lang="en-US" altLang="ja-JP" sz="2800" dirty="0" smtClean="0">
              <a:latin typeface="A-OTF 新ゴ Pro R" pitchFamily="34" charset="-128"/>
              <a:ea typeface="A-OTF 新ゴ Pro R" pitchFamily="34" charset="-128"/>
            </a:endParaRPr>
          </a:p>
          <a:p>
            <a:pPr>
              <a:lnSpc>
                <a:spcPct val="130000"/>
              </a:lnSpc>
              <a:buSzPct val="120000"/>
            </a:pPr>
            <a:r>
              <a:rPr lang="ja-JP" altLang="en-US" sz="2800" dirty="0" smtClean="0">
                <a:latin typeface="A-OTF 新ゴ Pro R" pitchFamily="34" charset="-128"/>
                <a:ea typeface="A-OTF 新ゴ Pro R" pitchFamily="34" charset="-128"/>
              </a:rPr>
              <a:t>例）スマホアプリでオーダーできる飲食店サービス</a:t>
            </a:r>
            <a:endParaRPr lang="en-US" altLang="ja-JP" sz="28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347644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ブレインストーミング演習</a:t>
            </a:r>
            <a:endParaRPr kumimoji="1" lang="ja-JP" altLang="en-US" dirty="0"/>
          </a:p>
        </p:txBody>
      </p:sp>
      <p:sp>
        <p:nvSpPr>
          <p:cNvPr id="3" name="正方形/長方形 2"/>
          <p:cNvSpPr/>
          <p:nvPr/>
        </p:nvSpPr>
        <p:spPr bwMode="auto">
          <a:xfrm>
            <a:off x="619125" y="1133473"/>
            <a:ext cx="8677275" cy="187808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30000"/>
              </a:lnSpc>
              <a:buSzPct val="120000"/>
            </a:pPr>
            <a:r>
              <a:rPr lang="ja-JP" altLang="en-US" sz="3600" dirty="0">
                <a:latin typeface="A-OTF 新ゴ Pro R" pitchFamily="34" charset="-128"/>
                <a:ea typeface="A-OTF 新ゴ Pro R" pitchFamily="34" charset="-128"/>
              </a:rPr>
              <a:t>旅が</a:t>
            </a:r>
            <a:r>
              <a:rPr lang="en-US" altLang="ja-JP" sz="3600" dirty="0">
                <a:latin typeface="A-OTF 新ゴ Pro R" pitchFamily="34" charset="-128"/>
                <a:ea typeface="A-OTF 新ゴ Pro R" pitchFamily="34" charset="-128"/>
              </a:rPr>
              <a:t>100</a:t>
            </a:r>
            <a:r>
              <a:rPr lang="ja-JP" altLang="en-US" sz="3600" dirty="0">
                <a:latin typeface="A-OTF 新ゴ Pro R" pitchFamily="34" charset="-128"/>
                <a:ea typeface="A-OTF 新ゴ Pro R" pitchFamily="34" charset="-128"/>
              </a:rPr>
              <a:t>倍楽しくなるアプリの提案</a:t>
            </a:r>
            <a:endParaRPr lang="en-US" altLang="ja-JP" sz="3600" dirty="0">
              <a:latin typeface="A-OTF 新ゴ Pro R" pitchFamily="34" charset="-128"/>
              <a:ea typeface="A-OTF 新ゴ Pro R" pitchFamily="34" charset="-128"/>
            </a:endParaRPr>
          </a:p>
          <a:p>
            <a:pPr algn="ctr">
              <a:lnSpc>
                <a:spcPct val="130000"/>
              </a:lnSpc>
              <a:buSzPct val="120000"/>
            </a:pPr>
            <a:r>
              <a:rPr lang="en-US" altLang="ja-JP" dirty="0" smtClean="0">
                <a:latin typeface="A-OTF 新ゴ Pro R" pitchFamily="34" charset="-128"/>
                <a:ea typeface="A-OTF 新ゴ Pro R" pitchFamily="34" charset="-128"/>
              </a:rPr>
              <a:t>※</a:t>
            </a:r>
            <a:r>
              <a:rPr lang="ja-JP" altLang="en-US" sz="2000" dirty="0" smtClean="0">
                <a:solidFill>
                  <a:srgbClr val="FF0000"/>
                </a:solidFill>
                <a:effectLst>
                  <a:outerShdw blurRad="38100" dist="38100" dir="2700000" algn="tl">
                    <a:srgbClr val="000000">
                      <a:alpha val="43137"/>
                    </a:srgbClr>
                  </a:outerShdw>
                </a:effectLst>
                <a:latin typeface="A-OTF 新ゴ Pro R" pitchFamily="34" charset="-128"/>
                <a:ea typeface="A-OTF 新ゴ Pro R" pitchFamily="34" charset="-128"/>
              </a:rPr>
              <a:t>ターゲットユーザーは働く女性！</a:t>
            </a:r>
            <a:r>
              <a:rPr lang="ja-JP" altLang="en-US" dirty="0" smtClean="0">
                <a:latin typeface="A-OTF 新ゴ Pro R" pitchFamily="34" charset="-128"/>
                <a:ea typeface="A-OTF 新ゴ Pro R" pitchFamily="34" charset="-128"/>
              </a:rPr>
              <a:t>小さ目なタブレットデバイスの価値向上</a:t>
            </a:r>
            <a:endParaRPr lang="en-US" altLang="ja-JP" dirty="0">
              <a:latin typeface="A-OTF 新ゴ Pro R" pitchFamily="34" charset="-128"/>
              <a:ea typeface="A-OTF 新ゴ Pro R" pitchFamily="34" charset="-128"/>
            </a:endParaRPr>
          </a:p>
        </p:txBody>
      </p:sp>
      <p:sp>
        <p:nvSpPr>
          <p:cNvPr id="6" name="角丸四角形 5"/>
          <p:cNvSpPr/>
          <p:nvPr/>
        </p:nvSpPr>
        <p:spPr bwMode="auto">
          <a:xfrm>
            <a:off x="488949" y="784224"/>
            <a:ext cx="3030537" cy="698500"/>
          </a:xfrm>
          <a:prstGeom prst="roundRect">
            <a:avLst/>
          </a:prstGeom>
          <a:solidFill>
            <a:schemeClr val="tx2"/>
          </a:solidFill>
          <a:ln w="9525" cap="flat" cmpd="sng" algn="ctr">
            <a:noFill/>
            <a:prstDash val="solid"/>
            <a:round/>
            <a:headEnd type="none" w="med" len="med"/>
            <a:tailEnd type="none" w="med" len="med"/>
          </a:ln>
          <a:effectLst/>
        </p:spPr>
        <p:txBody>
          <a:bodyPr rtlCol="0" anchor="ctr"/>
          <a:lstStyle/>
          <a:p>
            <a:pPr algn="ctr"/>
            <a:r>
              <a:rPr lang="ja-JP" altLang="en-US" sz="3600" dirty="0" smtClean="0">
                <a:solidFill>
                  <a:schemeClr val="bg1"/>
                </a:solidFill>
                <a:latin typeface="ＭＳ Ｐゴシック" pitchFamily="50" charset="-128"/>
                <a:ea typeface="ＭＳ Ｐゴシック" pitchFamily="50" charset="-128"/>
              </a:rPr>
              <a:t>演習お題</a:t>
            </a:r>
            <a:endParaRPr kumimoji="1" lang="ja-JP" altLang="en-US" sz="3600" dirty="0">
              <a:solidFill>
                <a:schemeClr val="bg1"/>
              </a:solidFill>
              <a:latin typeface="ＭＳ Ｐゴシック" pitchFamily="50" charset="-128"/>
              <a:ea typeface="ＭＳ Ｐゴシック" pitchFamily="50" charset="-128"/>
            </a:endParaRPr>
          </a:p>
        </p:txBody>
      </p:sp>
      <p:sp>
        <p:nvSpPr>
          <p:cNvPr id="7" name="左矢印 6"/>
          <p:cNvSpPr/>
          <p:nvPr/>
        </p:nvSpPr>
        <p:spPr bwMode="auto">
          <a:xfrm rot="16200000">
            <a:off x="4561577" y="3210614"/>
            <a:ext cx="792369" cy="990600"/>
          </a:xfrm>
          <a:prstGeom prst="leftArrow">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 name="正方形/長方形 7"/>
          <p:cNvSpPr/>
          <p:nvPr/>
        </p:nvSpPr>
        <p:spPr bwMode="auto">
          <a:xfrm>
            <a:off x="619125" y="4365104"/>
            <a:ext cx="8677275" cy="1558926"/>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3600" dirty="0">
                <a:latin typeface="ＭＳ Ｐゴシック" pitchFamily="50" charset="-128"/>
                <a:ea typeface="ＭＳ Ｐゴシック" pitchFamily="50" charset="-128"/>
              </a:rPr>
              <a:t>これ</a:t>
            </a:r>
            <a:r>
              <a:rPr lang="ja-JP" altLang="en-US" sz="3600" dirty="0" smtClean="0">
                <a:latin typeface="ＭＳ Ｐゴシック" pitchFamily="50" charset="-128"/>
                <a:ea typeface="ＭＳ Ｐゴシック" pitchFamily="50" charset="-128"/>
              </a:rPr>
              <a:t>を導くブレスト</a:t>
            </a:r>
            <a:r>
              <a:rPr kumimoji="1" lang="ja-JP" altLang="en-US" sz="3600" dirty="0" smtClean="0">
                <a:latin typeface="ＭＳ Ｐゴシック" pitchFamily="50" charset="-128"/>
                <a:ea typeface="ＭＳ Ｐゴシック" pitchFamily="50" charset="-128"/>
              </a:rPr>
              <a:t>テーマを検討する</a:t>
            </a:r>
            <a:endParaRPr kumimoji="1" lang="en-US" altLang="ja-JP" sz="3600" dirty="0" smtClean="0">
              <a:latin typeface="ＭＳ Ｐゴシック" pitchFamily="50" charset="-128"/>
              <a:ea typeface="ＭＳ Ｐゴシック" pitchFamily="50" charset="-128"/>
            </a:endParaRPr>
          </a:p>
        </p:txBody>
      </p:sp>
      <p:pic>
        <p:nvPicPr>
          <p:cNvPr id="1026" name="Picture 2" descr="http://www.blogcdn.com/japanese.engadget.com/media/2013/06/xacerw3.jpg.pagespeed.ic.kEwZqW_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696" y="3161645"/>
            <a:ext cx="1049751" cy="10518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ravel.mdpr.jp/photo/images/2013/10/29/600c-_11303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638" y="3161645"/>
            <a:ext cx="1403488" cy="935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8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ブレインストーミング演習</a:t>
            </a:r>
            <a:endParaRPr kumimoji="1" lang="ja-JP" altLang="en-US" dirty="0"/>
          </a:p>
        </p:txBody>
      </p:sp>
      <p:sp>
        <p:nvSpPr>
          <p:cNvPr id="3" name="正方形/長方形 2"/>
          <p:cNvSpPr/>
          <p:nvPr/>
        </p:nvSpPr>
        <p:spPr bwMode="auto">
          <a:xfrm>
            <a:off x="619125" y="1133474"/>
            <a:ext cx="8677275" cy="1558926"/>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600" dirty="0" smtClean="0">
                <a:latin typeface="ＭＳ Ｐゴシック" pitchFamily="50" charset="-128"/>
                <a:ea typeface="ＭＳ Ｐゴシック" pitchFamily="50" charset="-128"/>
              </a:rPr>
              <a:t>お題をもとにブレスト</a:t>
            </a:r>
            <a:r>
              <a:rPr kumimoji="1" lang="ja-JP" altLang="en-US" sz="3600" b="1" dirty="0" smtClean="0">
                <a:solidFill>
                  <a:srgbClr val="FF0000"/>
                </a:solidFill>
                <a:effectLst>
                  <a:outerShdw blurRad="38100" dist="38100" dir="2700000" algn="tl">
                    <a:srgbClr val="000000">
                      <a:alpha val="43137"/>
                    </a:srgbClr>
                  </a:outerShdw>
                </a:effectLst>
                <a:latin typeface="ＭＳ Ｐゴシック" pitchFamily="50" charset="-128"/>
                <a:ea typeface="ＭＳ Ｐゴシック" pitchFamily="50" charset="-128"/>
              </a:rPr>
              <a:t>テーマ</a:t>
            </a:r>
            <a:r>
              <a:rPr kumimoji="1" lang="ja-JP" altLang="en-US" sz="3600" dirty="0" smtClean="0">
                <a:latin typeface="ＭＳ Ｐゴシック" pitchFamily="50" charset="-128"/>
                <a:ea typeface="ＭＳ Ｐゴシック" pitchFamily="50" charset="-128"/>
              </a:rPr>
              <a:t>を検討する</a:t>
            </a:r>
            <a:endParaRPr kumimoji="1" lang="en-US" altLang="ja-JP" sz="3600" dirty="0" smtClean="0">
              <a:latin typeface="ＭＳ Ｐゴシック" pitchFamily="50" charset="-128"/>
              <a:ea typeface="ＭＳ Ｐゴシック" pitchFamily="50" charset="-128"/>
            </a:endParaRPr>
          </a:p>
        </p:txBody>
      </p:sp>
      <p:sp>
        <p:nvSpPr>
          <p:cNvPr id="6" name="角丸四角形 5"/>
          <p:cNvSpPr/>
          <p:nvPr/>
        </p:nvSpPr>
        <p:spPr bwMode="auto">
          <a:xfrm>
            <a:off x="576263" y="876300"/>
            <a:ext cx="3030537" cy="698500"/>
          </a:xfrm>
          <a:prstGeom prst="roundRect">
            <a:avLst/>
          </a:prstGeom>
          <a:solidFill>
            <a:schemeClr val="tx2"/>
          </a:solidFill>
          <a:ln w="9525" cap="flat" cmpd="sng" algn="ctr">
            <a:noFill/>
            <a:prstDash val="solid"/>
            <a:round/>
            <a:headEnd type="none" w="med" len="med"/>
            <a:tailEnd type="none" w="med" len="med"/>
          </a:ln>
          <a:effectLst/>
        </p:spPr>
        <p:txBody>
          <a:bodyPr rtlCol="0" anchor="ctr"/>
          <a:lstStyle/>
          <a:p>
            <a:pPr algn="ctr"/>
            <a:r>
              <a:rPr kumimoji="1" lang="ja-JP" altLang="en-US" sz="3600" dirty="0" smtClean="0">
                <a:solidFill>
                  <a:schemeClr val="bg1"/>
                </a:solidFill>
                <a:latin typeface="ＭＳ Ｐゴシック" pitchFamily="50" charset="-128"/>
                <a:ea typeface="ＭＳ Ｐゴシック" pitchFamily="50" charset="-128"/>
              </a:rPr>
              <a:t>テーマ探し</a:t>
            </a:r>
            <a:endParaRPr kumimoji="1" lang="ja-JP" altLang="en-US" sz="3600" dirty="0">
              <a:solidFill>
                <a:schemeClr val="bg1"/>
              </a:solidFill>
              <a:latin typeface="ＭＳ Ｐゴシック" pitchFamily="50" charset="-128"/>
              <a:ea typeface="ＭＳ Ｐゴシック" pitchFamily="50" charset="-128"/>
            </a:endParaRPr>
          </a:p>
        </p:txBody>
      </p:sp>
      <p:sp>
        <p:nvSpPr>
          <p:cNvPr id="9" name="正方形/長方形 8"/>
          <p:cNvSpPr/>
          <p:nvPr/>
        </p:nvSpPr>
        <p:spPr bwMode="auto">
          <a:xfrm>
            <a:off x="7473950" y="3814944"/>
            <a:ext cx="1733107" cy="1733107"/>
          </a:xfrm>
          <a:prstGeom prst="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r>
              <a:rPr lang="ja-JP" altLang="en-US" sz="3200" dirty="0" smtClean="0">
                <a:solidFill>
                  <a:prstClr val="black"/>
                </a:solidFill>
                <a:latin typeface="Adobe Gothic Std B" pitchFamily="34" charset="-128"/>
                <a:ea typeface="Adobe Gothic Std B" pitchFamily="34" charset="-128"/>
              </a:rPr>
              <a:t>テーマ</a:t>
            </a:r>
            <a:endParaRPr lang="en-US" altLang="ja-JP" sz="3200" dirty="0" smtClean="0">
              <a:solidFill>
                <a:prstClr val="black"/>
              </a:solidFill>
              <a:latin typeface="Adobe Gothic Std B" pitchFamily="34" charset="-128"/>
              <a:ea typeface="Adobe Gothic Std B" pitchFamily="34" charset="-128"/>
            </a:endParaRPr>
          </a:p>
          <a:p>
            <a:pPr algn="ctr"/>
            <a:r>
              <a:rPr lang="ja-JP" altLang="en-US" sz="3200" dirty="0" smtClean="0">
                <a:solidFill>
                  <a:prstClr val="black"/>
                </a:solidFill>
                <a:latin typeface="Adobe Gothic Std B" pitchFamily="34" charset="-128"/>
                <a:ea typeface="Adobe Gothic Std B" pitchFamily="34" charset="-128"/>
              </a:rPr>
              <a:t>青付箋</a:t>
            </a:r>
            <a:endParaRPr lang="ja-JP" altLang="en-US" sz="3200" dirty="0">
              <a:solidFill>
                <a:prstClr val="black"/>
              </a:solidFill>
              <a:latin typeface="Adobe Gothic Std B" pitchFamily="34" charset="-128"/>
              <a:ea typeface="Adobe Gothic Std B" pitchFamily="34" charset="-128"/>
            </a:endParaRPr>
          </a:p>
        </p:txBody>
      </p:sp>
      <p:sp>
        <p:nvSpPr>
          <p:cNvPr id="4" name="正方形/長方形 3"/>
          <p:cNvSpPr/>
          <p:nvPr/>
        </p:nvSpPr>
        <p:spPr>
          <a:xfrm>
            <a:off x="576262" y="3527336"/>
            <a:ext cx="8161338" cy="2308324"/>
          </a:xfrm>
          <a:prstGeom prst="rect">
            <a:avLst/>
          </a:prstGeom>
        </p:spPr>
        <p:txBody>
          <a:bodyPr wrap="square">
            <a:spAutoFit/>
          </a:bodyPr>
          <a:lstStyle/>
          <a:p>
            <a:r>
              <a:rPr lang="ja-JP" altLang="en-US" sz="3200" dirty="0" smtClean="0">
                <a:latin typeface="A-OTF 新ゴ Pro B" pitchFamily="34" charset="-128"/>
                <a:ea typeface="A-OTF 新ゴ Pro B" pitchFamily="34" charset="-128"/>
              </a:rPr>
              <a:t>▼時間・順番</a:t>
            </a:r>
            <a:r>
              <a:rPr lang="ja-JP" altLang="en-US" sz="3200" dirty="0">
                <a:latin typeface="A-OTF 新ゴ Pro B" pitchFamily="34" charset="-128"/>
                <a:ea typeface="A-OTF 新ゴ Pro B" pitchFamily="34" charset="-128"/>
              </a:rPr>
              <a:t>も検討しよう</a:t>
            </a:r>
            <a:endParaRPr lang="en-US" altLang="ja-JP" sz="3200" dirty="0">
              <a:latin typeface="A-OTF 新ゴ Pro B" pitchFamily="34" charset="-128"/>
              <a:ea typeface="A-OTF 新ゴ Pro B" pitchFamily="34" charset="-128"/>
            </a:endParaRPr>
          </a:p>
          <a:p>
            <a:r>
              <a:rPr lang="ja-JP" altLang="en-US" sz="2800" dirty="0" smtClean="0">
                <a:latin typeface="A-OTF 新ゴ Pro M" pitchFamily="34" charset="-128"/>
                <a:ea typeface="A-OTF 新ゴ Pro M" pitchFamily="34" charset="-128"/>
              </a:rPr>
              <a:t>　アイスブレイク</a:t>
            </a:r>
            <a:r>
              <a:rPr lang="ja-JP" altLang="en-US" dirty="0" smtClean="0">
                <a:latin typeface="A-OTF 新ゴ Pro M" pitchFamily="34" charset="-128"/>
                <a:ea typeface="A-OTF 新ゴ Pro M" pitchFamily="34" charset="-128"/>
              </a:rPr>
              <a:t>（準備体操･場を盛り上げる）</a:t>
            </a:r>
            <a:endParaRPr lang="en-US" altLang="ja-JP" dirty="0">
              <a:latin typeface="A-OTF 新ゴ Pro M" pitchFamily="34" charset="-128"/>
              <a:ea typeface="A-OTF 新ゴ Pro M" pitchFamily="34" charset="-128"/>
            </a:endParaRPr>
          </a:p>
          <a:p>
            <a:r>
              <a:rPr lang="ja-JP" altLang="en-US" sz="2800" dirty="0" smtClean="0">
                <a:latin typeface="A-OTF 新ゴ Pro M" pitchFamily="34" charset="-128"/>
                <a:ea typeface="A-OTF 新ゴ Pro M" pitchFamily="34" charset="-128"/>
              </a:rPr>
              <a:t>　一般的</a:t>
            </a:r>
            <a:r>
              <a:rPr lang="ja-JP" altLang="en-US" sz="2800" dirty="0">
                <a:latin typeface="A-OTF 新ゴ Pro M" pitchFamily="34" charset="-128"/>
                <a:ea typeface="A-OTF 新ゴ Pro M" pitchFamily="34" charset="-128"/>
              </a:rPr>
              <a:t>なもの</a:t>
            </a:r>
            <a:endParaRPr lang="en-US" altLang="ja-JP" sz="2800" dirty="0">
              <a:latin typeface="A-OTF 新ゴ Pro M" pitchFamily="34" charset="-128"/>
              <a:ea typeface="A-OTF 新ゴ Pro M" pitchFamily="34" charset="-128"/>
            </a:endParaRPr>
          </a:p>
          <a:p>
            <a:r>
              <a:rPr lang="ja-JP" altLang="en-US" sz="2800" dirty="0" smtClean="0">
                <a:latin typeface="A-OTF 新ゴ Pro M" pitchFamily="34" charset="-128"/>
                <a:ea typeface="A-OTF 新ゴ Pro M" pitchFamily="34" charset="-128"/>
              </a:rPr>
              <a:t>　掘り下げたもの</a:t>
            </a:r>
            <a:endParaRPr lang="en-US" altLang="ja-JP" sz="2800" dirty="0" smtClean="0">
              <a:latin typeface="A-OTF 新ゴ Pro M" pitchFamily="34" charset="-128"/>
              <a:ea typeface="A-OTF 新ゴ Pro M" pitchFamily="34" charset="-128"/>
            </a:endParaRPr>
          </a:p>
          <a:p>
            <a:r>
              <a:rPr lang="ja-JP" altLang="en-US" sz="2800" dirty="0">
                <a:latin typeface="A-OTF 新ゴ Pro M" pitchFamily="34" charset="-128"/>
                <a:ea typeface="A-OTF 新ゴ Pro M" pitchFamily="34" charset="-128"/>
              </a:rPr>
              <a:t>　</a:t>
            </a:r>
            <a:r>
              <a:rPr lang="ja-JP" altLang="en-US" sz="2800" dirty="0" smtClean="0">
                <a:latin typeface="A-OTF 新ゴ Pro M" pitchFamily="34" charset="-128"/>
                <a:ea typeface="A-OTF 新ゴ Pro M" pitchFamily="34" charset="-128"/>
              </a:rPr>
              <a:t>本質や確信に迫るもの</a:t>
            </a:r>
            <a:endParaRPr lang="en-US" altLang="ja-JP" sz="2800" dirty="0">
              <a:latin typeface="A-OTF 新ゴ Pro M" pitchFamily="34" charset="-128"/>
              <a:ea typeface="A-OTF 新ゴ Pro M" pitchFamily="34" charset="-128"/>
            </a:endParaRPr>
          </a:p>
        </p:txBody>
      </p:sp>
      <p:sp>
        <p:nvSpPr>
          <p:cNvPr id="10" name="角丸四角形 9"/>
          <p:cNvSpPr/>
          <p:nvPr/>
        </p:nvSpPr>
        <p:spPr bwMode="auto">
          <a:xfrm>
            <a:off x="7372350" y="838200"/>
            <a:ext cx="214312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4400" dirty="0" smtClean="0">
                <a:solidFill>
                  <a:schemeClr val="bg1"/>
                </a:solidFill>
                <a:latin typeface="ＭＳ Ｐゴシック" pitchFamily="50" charset="-128"/>
                <a:ea typeface="ＭＳ Ｐゴシック" pitchFamily="50" charset="-128"/>
              </a:rPr>
              <a:t>10</a:t>
            </a:r>
            <a:r>
              <a:rPr kumimoji="1" lang="ja-JP" altLang="en-US" sz="4400" dirty="0" smtClean="0">
                <a:solidFill>
                  <a:schemeClr val="bg1"/>
                </a:solidFill>
                <a:latin typeface="ＭＳ Ｐゴシック" pitchFamily="50" charset="-128"/>
                <a:ea typeface="ＭＳ Ｐゴシック" pitchFamily="50" charset="-128"/>
              </a:rPr>
              <a:t>分</a:t>
            </a:r>
            <a:endParaRPr kumimoji="1" lang="ja-JP" altLang="en-US" sz="44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95012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ブレインストーミング実践</a:t>
            </a:r>
            <a:endParaRPr kumimoji="1" lang="ja-JP" altLang="en-US" dirty="0"/>
          </a:p>
        </p:txBody>
      </p:sp>
      <p:sp>
        <p:nvSpPr>
          <p:cNvPr id="3" name="正方形/長方形 2"/>
          <p:cNvSpPr/>
          <p:nvPr/>
        </p:nvSpPr>
        <p:spPr bwMode="auto">
          <a:xfrm>
            <a:off x="619125" y="1133475"/>
            <a:ext cx="8677275" cy="162877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000" dirty="0" smtClean="0">
                <a:latin typeface="ＭＳ Ｐゴシック" pitchFamily="50" charset="-128"/>
                <a:ea typeface="ＭＳ Ｐゴシック" pitchFamily="50" charset="-128"/>
              </a:rPr>
              <a:t>発散</a:t>
            </a:r>
            <a:endParaRPr kumimoji="1" lang="ja-JP" altLang="en-US" sz="6000" dirty="0">
              <a:latin typeface="ＭＳ Ｐゴシック" pitchFamily="50" charset="-128"/>
              <a:ea typeface="ＭＳ Ｐゴシック" pitchFamily="50" charset="-128"/>
            </a:endParaRPr>
          </a:p>
        </p:txBody>
      </p:sp>
      <p:sp>
        <p:nvSpPr>
          <p:cNvPr id="4" name="角丸四角形 3"/>
          <p:cNvSpPr/>
          <p:nvPr/>
        </p:nvSpPr>
        <p:spPr bwMode="auto">
          <a:xfrm>
            <a:off x="7372350" y="838200"/>
            <a:ext cx="214312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4400" dirty="0" smtClean="0">
                <a:solidFill>
                  <a:schemeClr val="bg1"/>
                </a:solidFill>
                <a:latin typeface="ＭＳ Ｐゴシック" pitchFamily="50" charset="-128"/>
                <a:ea typeface="ＭＳ Ｐゴシック" pitchFamily="50" charset="-128"/>
              </a:rPr>
              <a:t>20</a:t>
            </a:r>
            <a:r>
              <a:rPr kumimoji="1" lang="ja-JP" altLang="en-US" sz="4400" dirty="0" smtClean="0">
                <a:solidFill>
                  <a:schemeClr val="bg1"/>
                </a:solidFill>
                <a:latin typeface="ＭＳ Ｐゴシック" pitchFamily="50" charset="-128"/>
                <a:ea typeface="ＭＳ Ｐゴシック" pitchFamily="50" charset="-128"/>
              </a:rPr>
              <a:t>分</a:t>
            </a:r>
            <a:endParaRPr kumimoji="1" lang="ja-JP" altLang="en-US" sz="4400" dirty="0">
              <a:solidFill>
                <a:schemeClr val="bg1"/>
              </a:solidFill>
              <a:latin typeface="ＭＳ Ｐゴシック" pitchFamily="50" charset="-128"/>
              <a:ea typeface="ＭＳ Ｐゴシック" pitchFamily="50" charset="-128"/>
            </a:endParaRPr>
          </a:p>
        </p:txBody>
      </p:sp>
      <p:sp>
        <p:nvSpPr>
          <p:cNvPr id="6" name="テキスト ボックス 5"/>
          <p:cNvSpPr txBox="1"/>
          <p:nvPr/>
        </p:nvSpPr>
        <p:spPr bwMode="auto">
          <a:xfrm>
            <a:off x="619124" y="2983841"/>
            <a:ext cx="9001126" cy="3026195"/>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400" dirty="0" smtClean="0">
                <a:latin typeface="A-OTF 新ゴ Pro R" pitchFamily="34" charset="-128"/>
                <a:ea typeface="A-OTF 新ゴ Pro R" pitchFamily="34" charset="-128"/>
              </a:rPr>
              <a:t>テーマについて各グループで思いっきり発散してください。</a:t>
            </a:r>
            <a:endParaRPr lang="en-US" altLang="ja-JP" sz="2400" dirty="0" smtClean="0">
              <a:latin typeface="A-OTF 新ゴ Pro R" pitchFamily="34" charset="-128"/>
              <a:ea typeface="A-OTF 新ゴ Pro R" pitchFamily="34" charset="-128"/>
            </a:endParaRPr>
          </a:p>
          <a:p>
            <a:pPr>
              <a:lnSpc>
                <a:spcPct val="130000"/>
              </a:lnSpc>
              <a:buSzPct val="120000"/>
            </a:pP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・数を意識</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・ルールを意識</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・新たなテーマを生み出してもよい！</a:t>
            </a:r>
            <a:endParaRPr lang="en-US" altLang="ja-JP" sz="2400" dirty="0" smtClean="0">
              <a:latin typeface="A-OTF 新ゴ Pro R" pitchFamily="34" charset="-128"/>
              <a:ea typeface="A-OTF 新ゴ Pro R" pitchFamily="34" charset="-128"/>
            </a:endParaRPr>
          </a:p>
          <a:p>
            <a:pPr>
              <a:lnSpc>
                <a:spcPct val="130000"/>
              </a:lnSpc>
              <a:buSzPct val="120000"/>
            </a:pPr>
            <a:endParaRPr lang="en-US" altLang="ja-JP" sz="24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347126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進め方の例</a:t>
            </a:r>
            <a:endParaRPr kumimoji="1" lang="ja-JP" altLang="en-US" dirty="0"/>
          </a:p>
        </p:txBody>
      </p:sp>
      <p:sp>
        <p:nvSpPr>
          <p:cNvPr id="3" name="テキスト ボックス 2"/>
          <p:cNvSpPr txBox="1"/>
          <p:nvPr/>
        </p:nvSpPr>
        <p:spPr bwMode="auto">
          <a:xfrm>
            <a:off x="1128051" y="765176"/>
            <a:ext cx="4268969" cy="4654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nchorCtr="1">
            <a:spAutoFit/>
          </a:bodyPr>
          <a:lstStyle/>
          <a:p>
            <a:pPr>
              <a:lnSpc>
                <a:spcPct val="130000"/>
              </a:lnSpc>
              <a:buSzPct val="120000"/>
            </a:pPr>
            <a:r>
              <a:rPr lang="ja-JP" altLang="en-US" sz="1600" dirty="0">
                <a:latin typeface="A-OTF 新ゴ Pro R" pitchFamily="34" charset="-128"/>
                <a:ea typeface="A-OTF 新ゴ Pro R" pitchFamily="34" charset="-128"/>
              </a:rPr>
              <a:t>旅が</a:t>
            </a:r>
            <a:r>
              <a:rPr lang="en-US" altLang="ja-JP" sz="1600" dirty="0">
                <a:latin typeface="A-OTF 新ゴ Pro R" pitchFamily="34" charset="-128"/>
                <a:ea typeface="A-OTF 新ゴ Pro R" pitchFamily="34" charset="-128"/>
              </a:rPr>
              <a:t>100</a:t>
            </a:r>
            <a:r>
              <a:rPr lang="ja-JP" altLang="en-US" sz="1600" dirty="0">
                <a:latin typeface="A-OTF 新ゴ Pro R" pitchFamily="34" charset="-128"/>
                <a:ea typeface="A-OTF 新ゴ Pro R" pitchFamily="34" charset="-128"/>
              </a:rPr>
              <a:t>倍楽しくなるアプリの提案</a:t>
            </a:r>
            <a:endParaRPr lang="en-US" altLang="ja-JP" sz="1600" dirty="0">
              <a:latin typeface="A-OTF 新ゴ Pro R" pitchFamily="34" charset="-128"/>
              <a:ea typeface="A-OTF 新ゴ Pro R" pitchFamily="34" charset="-128"/>
            </a:endParaRPr>
          </a:p>
        </p:txBody>
      </p:sp>
      <p:sp>
        <p:nvSpPr>
          <p:cNvPr id="4" name="テキスト ボックス 3"/>
          <p:cNvSpPr txBox="1"/>
          <p:nvPr/>
        </p:nvSpPr>
        <p:spPr bwMode="auto">
          <a:xfrm>
            <a:off x="1128052" y="1430594"/>
            <a:ext cx="2443655"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テーマ</a:t>
            </a:r>
            <a:r>
              <a:rPr kumimoji="1" lang="en-US" altLang="ja-JP" sz="1600" dirty="0" smtClean="0">
                <a:latin typeface="A-OTF 新ゴ Pro R" pitchFamily="34" charset="-128"/>
                <a:ea typeface="A-OTF 新ゴ Pro R" pitchFamily="34" charset="-128"/>
              </a:rPr>
              <a:t>A</a:t>
            </a:r>
            <a:endParaRPr kumimoji="1" lang="ja-JP" altLang="en-US" sz="1600" dirty="0" smtClean="0">
              <a:latin typeface="A-OTF 新ゴ Pro R" pitchFamily="34" charset="-128"/>
              <a:ea typeface="A-OTF 新ゴ Pro R" pitchFamily="34" charset="-128"/>
            </a:endParaRPr>
          </a:p>
        </p:txBody>
      </p:sp>
      <p:sp>
        <p:nvSpPr>
          <p:cNvPr id="5" name="テキスト ボックス 4"/>
          <p:cNvSpPr txBox="1"/>
          <p:nvPr/>
        </p:nvSpPr>
        <p:spPr bwMode="auto">
          <a:xfrm>
            <a:off x="4181125" y="1430594"/>
            <a:ext cx="2386030"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テーマ</a:t>
            </a:r>
            <a:r>
              <a:rPr kumimoji="1" lang="en-US" altLang="ja-JP" sz="1600" dirty="0" smtClean="0">
                <a:latin typeface="A-OTF 新ゴ Pro R" pitchFamily="34" charset="-128"/>
                <a:ea typeface="A-OTF 新ゴ Pro R" pitchFamily="34" charset="-128"/>
              </a:rPr>
              <a:t>B</a:t>
            </a:r>
            <a:endParaRPr kumimoji="1" lang="ja-JP" altLang="en-US" sz="1600" dirty="0" smtClean="0">
              <a:latin typeface="A-OTF 新ゴ Pro R" pitchFamily="34" charset="-128"/>
              <a:ea typeface="A-OTF 新ゴ Pro R" pitchFamily="34" charset="-128"/>
            </a:endParaRPr>
          </a:p>
        </p:txBody>
      </p:sp>
      <p:sp>
        <p:nvSpPr>
          <p:cNvPr id="6" name="テキスト ボックス 5"/>
          <p:cNvSpPr txBox="1"/>
          <p:nvPr/>
        </p:nvSpPr>
        <p:spPr bwMode="auto">
          <a:xfrm>
            <a:off x="7041840" y="1430594"/>
            <a:ext cx="2471192"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テーマ</a:t>
            </a:r>
            <a:r>
              <a:rPr kumimoji="1" lang="en-US" altLang="ja-JP" sz="1600" dirty="0" smtClean="0">
                <a:latin typeface="A-OTF 新ゴ Pro R" pitchFamily="34" charset="-128"/>
                <a:ea typeface="A-OTF 新ゴ Pro R" pitchFamily="34" charset="-128"/>
              </a:rPr>
              <a:t>C</a:t>
            </a:r>
            <a:endParaRPr kumimoji="1" lang="ja-JP" altLang="en-US" sz="1600" dirty="0" smtClean="0">
              <a:latin typeface="A-OTF 新ゴ Pro R" pitchFamily="34" charset="-128"/>
              <a:ea typeface="A-OTF 新ゴ Pro R" pitchFamily="34" charset="-128"/>
            </a:endParaRPr>
          </a:p>
        </p:txBody>
      </p:sp>
      <p:sp>
        <p:nvSpPr>
          <p:cNvPr id="7" name="角丸四角形 6"/>
          <p:cNvSpPr/>
          <p:nvPr/>
        </p:nvSpPr>
        <p:spPr bwMode="auto">
          <a:xfrm>
            <a:off x="1285712"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 name="角丸四角形 7"/>
          <p:cNvSpPr/>
          <p:nvPr/>
        </p:nvSpPr>
        <p:spPr bwMode="auto">
          <a:xfrm>
            <a:off x="174649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 name="角丸四角形 8"/>
          <p:cNvSpPr/>
          <p:nvPr/>
        </p:nvSpPr>
        <p:spPr bwMode="auto">
          <a:xfrm>
            <a:off x="225055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0" name="角丸四角形 9"/>
          <p:cNvSpPr/>
          <p:nvPr/>
        </p:nvSpPr>
        <p:spPr bwMode="auto">
          <a:xfrm>
            <a:off x="2711338"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1" name="角丸四角形 10"/>
          <p:cNvSpPr/>
          <p:nvPr/>
        </p:nvSpPr>
        <p:spPr bwMode="auto">
          <a:xfrm>
            <a:off x="318665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角丸四角形 11"/>
          <p:cNvSpPr/>
          <p:nvPr/>
        </p:nvSpPr>
        <p:spPr bwMode="auto">
          <a:xfrm>
            <a:off x="4274524"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3" name="角丸四角形 12"/>
          <p:cNvSpPr/>
          <p:nvPr/>
        </p:nvSpPr>
        <p:spPr bwMode="auto">
          <a:xfrm>
            <a:off x="4778580"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角丸四角形 13"/>
          <p:cNvSpPr/>
          <p:nvPr/>
        </p:nvSpPr>
        <p:spPr bwMode="auto">
          <a:xfrm>
            <a:off x="5239365"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5" name="角丸四角形 14"/>
          <p:cNvSpPr/>
          <p:nvPr/>
        </p:nvSpPr>
        <p:spPr bwMode="auto">
          <a:xfrm>
            <a:off x="570693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6" name="角丸四角形 15"/>
          <p:cNvSpPr/>
          <p:nvPr/>
        </p:nvSpPr>
        <p:spPr bwMode="auto">
          <a:xfrm>
            <a:off x="621099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7" name="角丸四角形 16"/>
          <p:cNvSpPr/>
          <p:nvPr/>
        </p:nvSpPr>
        <p:spPr bwMode="auto">
          <a:xfrm>
            <a:off x="1285712"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8" name="角丸四角形 17"/>
          <p:cNvSpPr/>
          <p:nvPr/>
        </p:nvSpPr>
        <p:spPr bwMode="auto">
          <a:xfrm>
            <a:off x="174649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9" name="角丸四角形 18"/>
          <p:cNvSpPr/>
          <p:nvPr/>
        </p:nvSpPr>
        <p:spPr bwMode="auto">
          <a:xfrm>
            <a:off x="225055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0" name="角丸四角形 19"/>
          <p:cNvSpPr/>
          <p:nvPr/>
        </p:nvSpPr>
        <p:spPr bwMode="auto">
          <a:xfrm>
            <a:off x="2711338"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1" name="角丸四角形 20"/>
          <p:cNvSpPr/>
          <p:nvPr/>
        </p:nvSpPr>
        <p:spPr bwMode="auto">
          <a:xfrm>
            <a:off x="318665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2" name="角丸四角形 21"/>
          <p:cNvSpPr/>
          <p:nvPr/>
        </p:nvSpPr>
        <p:spPr bwMode="auto">
          <a:xfrm>
            <a:off x="4274524"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3" name="角丸四角形 22"/>
          <p:cNvSpPr/>
          <p:nvPr/>
        </p:nvSpPr>
        <p:spPr bwMode="auto">
          <a:xfrm>
            <a:off x="4778580"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4" name="角丸四角形 23"/>
          <p:cNvSpPr/>
          <p:nvPr/>
        </p:nvSpPr>
        <p:spPr bwMode="auto">
          <a:xfrm>
            <a:off x="5239365"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5" name="角丸四角形 24"/>
          <p:cNvSpPr/>
          <p:nvPr/>
        </p:nvSpPr>
        <p:spPr bwMode="auto">
          <a:xfrm>
            <a:off x="570693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6" name="角丸四角形 25"/>
          <p:cNvSpPr/>
          <p:nvPr/>
        </p:nvSpPr>
        <p:spPr bwMode="auto">
          <a:xfrm>
            <a:off x="621099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7" name="角丸四角形 26"/>
          <p:cNvSpPr/>
          <p:nvPr/>
        </p:nvSpPr>
        <p:spPr bwMode="auto">
          <a:xfrm>
            <a:off x="729111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8" name="角丸四角形 27"/>
          <p:cNvSpPr/>
          <p:nvPr/>
        </p:nvSpPr>
        <p:spPr bwMode="auto">
          <a:xfrm>
            <a:off x="7795169"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9" name="角丸四角形 28"/>
          <p:cNvSpPr/>
          <p:nvPr/>
        </p:nvSpPr>
        <p:spPr bwMode="auto">
          <a:xfrm>
            <a:off x="8255954"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0" name="角丸四角形 29"/>
          <p:cNvSpPr/>
          <p:nvPr/>
        </p:nvSpPr>
        <p:spPr bwMode="auto">
          <a:xfrm>
            <a:off x="8723526"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2" name="角丸四角形 31"/>
          <p:cNvSpPr/>
          <p:nvPr/>
        </p:nvSpPr>
        <p:spPr bwMode="auto">
          <a:xfrm>
            <a:off x="729111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3" name="角丸四角形 32"/>
          <p:cNvSpPr/>
          <p:nvPr/>
        </p:nvSpPr>
        <p:spPr bwMode="auto">
          <a:xfrm>
            <a:off x="7795169"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4" name="角丸四角形 33"/>
          <p:cNvSpPr/>
          <p:nvPr/>
        </p:nvSpPr>
        <p:spPr bwMode="auto">
          <a:xfrm>
            <a:off x="8255954"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5" name="角丸四角形 34"/>
          <p:cNvSpPr/>
          <p:nvPr/>
        </p:nvSpPr>
        <p:spPr bwMode="auto">
          <a:xfrm>
            <a:off x="8723526"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7" name="角丸四角形 36"/>
          <p:cNvSpPr/>
          <p:nvPr/>
        </p:nvSpPr>
        <p:spPr bwMode="auto">
          <a:xfrm>
            <a:off x="1285712"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8" name="角丸四角形 37"/>
          <p:cNvSpPr/>
          <p:nvPr/>
        </p:nvSpPr>
        <p:spPr bwMode="auto">
          <a:xfrm>
            <a:off x="1746497"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9" name="角丸四角形 38"/>
          <p:cNvSpPr/>
          <p:nvPr/>
        </p:nvSpPr>
        <p:spPr bwMode="auto">
          <a:xfrm>
            <a:off x="2250553"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0" name="角丸四角形 39"/>
          <p:cNvSpPr/>
          <p:nvPr/>
        </p:nvSpPr>
        <p:spPr bwMode="auto">
          <a:xfrm>
            <a:off x="2711338"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2" name="角丸四角形 41"/>
          <p:cNvSpPr/>
          <p:nvPr/>
        </p:nvSpPr>
        <p:spPr bwMode="auto">
          <a:xfrm>
            <a:off x="4274524"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3" name="角丸四角形 42"/>
          <p:cNvSpPr/>
          <p:nvPr/>
        </p:nvSpPr>
        <p:spPr bwMode="auto">
          <a:xfrm>
            <a:off x="4778580"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4" name="角丸四角形 43"/>
          <p:cNvSpPr/>
          <p:nvPr/>
        </p:nvSpPr>
        <p:spPr bwMode="auto">
          <a:xfrm>
            <a:off x="5239365"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7" name="角丸四角形 56"/>
          <p:cNvSpPr/>
          <p:nvPr/>
        </p:nvSpPr>
        <p:spPr bwMode="auto">
          <a:xfrm>
            <a:off x="7291113"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8" name="角丸四角形 57"/>
          <p:cNvSpPr/>
          <p:nvPr/>
        </p:nvSpPr>
        <p:spPr bwMode="auto">
          <a:xfrm>
            <a:off x="7795169"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14" name="下矢印 113"/>
          <p:cNvSpPr/>
          <p:nvPr/>
        </p:nvSpPr>
        <p:spPr bwMode="auto">
          <a:xfrm>
            <a:off x="110359" y="765175"/>
            <a:ext cx="1017692" cy="2663825"/>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latin typeface="ＭＳ Ｐゴシック" pitchFamily="50" charset="-128"/>
                <a:ea typeface="ＭＳ Ｐゴシック" pitchFamily="50" charset="-128"/>
              </a:rPr>
              <a:t>発散</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731669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チェックリスト法（強制発想法）</a:t>
            </a:r>
            <a:endParaRPr kumimoji="1" lang="ja-JP" altLang="en-US" dirty="0"/>
          </a:p>
        </p:txBody>
      </p:sp>
      <p:sp>
        <p:nvSpPr>
          <p:cNvPr id="3" name="角丸四角形 2"/>
          <p:cNvSpPr/>
          <p:nvPr/>
        </p:nvSpPr>
        <p:spPr bwMode="auto">
          <a:xfrm>
            <a:off x="340508" y="802690"/>
            <a:ext cx="9122806" cy="826110"/>
          </a:xfrm>
          <a:prstGeom prst="roundRect">
            <a:avLst>
              <a:gd name="adj" fmla="val 710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buSzPct val="120000"/>
              <a:defRPr/>
            </a:pPr>
            <a:r>
              <a:rPr lang="ja-JP" altLang="en-US" sz="2400" dirty="0" smtClean="0">
                <a:solidFill>
                  <a:prstClr val="black">
                    <a:lumMod val="85000"/>
                    <a:lumOff val="15000"/>
                  </a:prstClr>
                </a:solidFill>
                <a:latin typeface="A-OTF 新ゴ Pro M" pitchFamily="34" charset="-128"/>
                <a:ea typeface="A-OTF 新ゴ Pro M" pitchFamily="34" charset="-128"/>
              </a:rPr>
              <a:t>新しい視点がほしい時に</a:t>
            </a:r>
            <a:endParaRPr lang="en-US" altLang="ja-JP" sz="2400" dirty="0">
              <a:solidFill>
                <a:prstClr val="black">
                  <a:lumMod val="85000"/>
                  <a:lumOff val="15000"/>
                </a:prstClr>
              </a:solidFill>
              <a:latin typeface="A-OTF 新ゴ Pro M" pitchFamily="34" charset="-128"/>
              <a:ea typeface="A-OTF 新ゴ Pro M" pitchFamily="34" charset="-128"/>
            </a:endParaRPr>
          </a:p>
        </p:txBody>
      </p:sp>
      <p:sp>
        <p:nvSpPr>
          <p:cNvPr id="4" name="テキスト ボックス 3"/>
          <p:cNvSpPr txBox="1"/>
          <p:nvPr/>
        </p:nvSpPr>
        <p:spPr bwMode="auto">
          <a:xfrm>
            <a:off x="340508" y="1656668"/>
            <a:ext cx="9122806" cy="731785"/>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sz="1700" dirty="0" smtClean="0">
                <a:solidFill>
                  <a:prstClr val="black"/>
                </a:solidFill>
                <a:latin typeface="A-OTF 新ゴ Pro L" pitchFamily="34" charset="-128"/>
                <a:ea typeface="A-OTF 新ゴ Pro L" pitchFamily="34" charset="-128"/>
              </a:rPr>
              <a:t>ブレインストーミング考案者</a:t>
            </a:r>
            <a:r>
              <a:rPr lang="ja-JP" altLang="en-US" sz="1700" dirty="0">
                <a:solidFill>
                  <a:prstClr val="black"/>
                </a:solidFill>
                <a:latin typeface="A-OTF 新ゴ Pro L" pitchFamily="34" charset="-128"/>
                <a:ea typeface="A-OTF 新ゴ Pro L" pitchFamily="34" charset="-128"/>
              </a:rPr>
              <a:t>オズボーンの</a:t>
            </a:r>
            <a:r>
              <a:rPr lang="ja-JP" altLang="en-US" sz="1700" dirty="0" smtClean="0">
                <a:solidFill>
                  <a:prstClr val="black"/>
                </a:solidFill>
                <a:latin typeface="A-OTF 新ゴ Pro L" pitchFamily="34" charset="-128"/>
                <a:ea typeface="A-OTF 新ゴ Pro L" pitchFamily="34" charset="-128"/>
              </a:rPr>
              <a:t>チェックリスト法（９項目のもの）がよく知られている。チェックリストに沿って、発想を行うもので、自分で項目を変えてもよい。</a:t>
            </a:r>
            <a:endParaRPr lang="ja-JP" altLang="en-US" sz="1700" dirty="0">
              <a:solidFill>
                <a:prstClr val="black"/>
              </a:solidFill>
              <a:latin typeface="A-OTF 新ゴ Pro L" pitchFamily="34" charset="-128"/>
              <a:ea typeface="A-OTF 新ゴ Pro L" pitchFamily="34"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171887310"/>
              </p:ext>
            </p:extLst>
          </p:nvPr>
        </p:nvGraphicFramePr>
        <p:xfrm>
          <a:off x="1225116" y="2448900"/>
          <a:ext cx="7683789" cy="3719502"/>
        </p:xfrm>
        <a:graphic>
          <a:graphicData uri="http://schemas.openxmlformats.org/drawingml/2006/table">
            <a:tbl>
              <a:tblPr firstRow="1" bandRow="1">
                <a:tableStyleId>{7DF18680-E054-41AD-8BC1-D1AEF772440D}</a:tableStyleId>
              </a:tblPr>
              <a:tblGrid>
                <a:gridCol w="1521981"/>
                <a:gridCol w="6161808"/>
              </a:tblGrid>
              <a:tr h="31345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500" b="0" dirty="0" smtClean="0">
                          <a:latin typeface="A-OTF 新ゴ Pro M" pitchFamily="34" charset="-128"/>
                          <a:ea typeface="A-OTF 新ゴ Pro M" pitchFamily="34" charset="-128"/>
                        </a:rPr>
                        <a:t>＜オズボーンの９項目チェックリスト＞</a:t>
                      </a:r>
                      <a:endParaRPr lang="ja-JP" altLang="en-US" sz="1500" b="0" dirty="0" smtClean="0">
                        <a:solidFill>
                          <a:schemeClr val="bg1"/>
                        </a:solidFill>
                        <a:latin typeface="A-OTF 新ゴ Pro M" pitchFamily="34" charset="-128"/>
                        <a:ea typeface="A-OTF 新ゴ Pro M" pitchFamily="34" charset="-128"/>
                      </a:endParaRPr>
                    </a:p>
                  </a:txBody>
                  <a:tcPr/>
                </a:tc>
                <a:tc hMerge="1">
                  <a:txBody>
                    <a:bodyPr/>
                    <a:lstStyle/>
                    <a:p>
                      <a:endParaRPr kumimoji="1" lang="ja-JP" altLang="en-US" dirty="0"/>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(1)</a:t>
                      </a:r>
                      <a:r>
                        <a:rPr lang="ja-JP" altLang="en-US" sz="1500" dirty="0" smtClean="0">
                          <a:latin typeface="A-OTF 新ゴ Pro M" pitchFamily="34" charset="-128"/>
                          <a:ea typeface="A-OTF 新ゴ Pro M" pitchFamily="34" charset="-128"/>
                        </a:rPr>
                        <a:t>転用</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400" dirty="0" smtClean="0">
                          <a:latin typeface="A-OTF 新ゴ Pro L" pitchFamily="34" charset="-128"/>
                          <a:ea typeface="A-OTF 新ゴ Pro L" pitchFamily="34" charset="-128"/>
                        </a:rPr>
                        <a:t>新しい用途はないか、他分野へ転用できないか</a:t>
                      </a:r>
                      <a:endParaRPr kumimoji="1" lang="ja-JP" altLang="en-US" sz="14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(2)</a:t>
                      </a:r>
                      <a:r>
                        <a:rPr lang="ja-JP" altLang="en-US" sz="1500" dirty="0" smtClean="0">
                          <a:latin typeface="A-OTF 新ゴ Pro M" pitchFamily="34" charset="-128"/>
                          <a:ea typeface="A-OTF 新ゴ Pro M" pitchFamily="34" charset="-128"/>
                        </a:rPr>
                        <a:t>応用</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400" dirty="0" smtClean="0">
                          <a:latin typeface="A-OTF 新ゴ Pro L" pitchFamily="34" charset="-128"/>
                          <a:ea typeface="A-OTF 新ゴ Pro L" pitchFamily="34" charset="-128"/>
                        </a:rPr>
                        <a:t>現在、過去に似たものはないか。</a:t>
                      </a:r>
                      <a:endParaRPr kumimoji="1" lang="en-US" altLang="ja-JP" sz="1400" dirty="0" smtClean="0">
                        <a:latin typeface="A-OTF 新ゴ Pro L" pitchFamily="34" charset="-128"/>
                        <a:ea typeface="A-OTF 新ゴ Pro L" pitchFamily="34" charset="-128"/>
                      </a:endParaRPr>
                    </a:p>
                    <a:p>
                      <a:pPr algn="l"/>
                      <a:r>
                        <a:rPr kumimoji="1" lang="ja-JP" altLang="en-US" sz="1400" dirty="0" smtClean="0">
                          <a:latin typeface="A-OTF 新ゴ Pro L" pitchFamily="34" charset="-128"/>
                          <a:ea typeface="A-OTF 新ゴ Pro L" pitchFamily="34" charset="-128"/>
                        </a:rPr>
                        <a:t>他からヒントを得たり、マネはできないか</a:t>
                      </a:r>
                      <a:endParaRPr kumimoji="1" lang="ja-JP" altLang="en-US" sz="14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(3)</a:t>
                      </a:r>
                      <a:r>
                        <a:rPr lang="ja-JP" altLang="en-US" sz="1500" dirty="0" smtClean="0">
                          <a:latin typeface="A-OTF 新ゴ Pro M" pitchFamily="34" charset="-128"/>
                          <a:ea typeface="A-OTF 新ゴ Pro M" pitchFamily="34" charset="-128"/>
                        </a:rPr>
                        <a:t>変更</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400" dirty="0" smtClean="0">
                          <a:latin typeface="A-OTF 新ゴ Pro L" pitchFamily="34" charset="-128"/>
                          <a:ea typeface="A-OTF 新ゴ Pro L" pitchFamily="34" charset="-128"/>
                        </a:rPr>
                        <a:t>意味、色、働き、音、匂い、様式、型を変えたらどうか</a:t>
                      </a:r>
                      <a:endParaRPr kumimoji="1" lang="ja-JP" altLang="en-US" sz="14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(4)</a:t>
                      </a:r>
                      <a:r>
                        <a:rPr lang="ja-JP" altLang="en-US" sz="1500" dirty="0" smtClean="0">
                          <a:latin typeface="A-OTF 新ゴ Pro M" pitchFamily="34" charset="-128"/>
                          <a:ea typeface="A-OTF 新ゴ Pro M" pitchFamily="34" charset="-128"/>
                        </a:rPr>
                        <a:t>拡大</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400" dirty="0" smtClean="0">
                          <a:latin typeface="A-OTF 新ゴ Pro L" pitchFamily="34" charset="-128"/>
                          <a:ea typeface="A-OTF 新ゴ Pro L" pitchFamily="34" charset="-128"/>
                        </a:rPr>
                        <a:t>時間</a:t>
                      </a:r>
                      <a:r>
                        <a:rPr kumimoji="1" lang="ja-JP" altLang="en-US" sz="1400" spc="-300" dirty="0" smtClean="0">
                          <a:latin typeface="A-OTF 新ゴ Pro L" pitchFamily="34" charset="-128"/>
                          <a:ea typeface="A-OTF 新ゴ Pro L" pitchFamily="34" charset="-128"/>
                        </a:rPr>
                        <a:t>、</a:t>
                      </a:r>
                      <a:r>
                        <a:rPr kumimoji="1" lang="ja-JP" altLang="en-US" sz="1400" dirty="0" smtClean="0">
                          <a:latin typeface="A-OTF 新ゴ Pro L" pitchFamily="34" charset="-128"/>
                          <a:ea typeface="A-OTF 新ゴ Pro L" pitchFamily="34" charset="-128"/>
                        </a:rPr>
                        <a:t>頻度</a:t>
                      </a:r>
                      <a:r>
                        <a:rPr kumimoji="1" lang="ja-JP" altLang="en-US" sz="1400" spc="-300" dirty="0" smtClean="0">
                          <a:latin typeface="A-OTF 新ゴ Pro L" pitchFamily="34" charset="-128"/>
                          <a:ea typeface="A-OTF 新ゴ Pro L" pitchFamily="34" charset="-128"/>
                        </a:rPr>
                        <a:t>、</a:t>
                      </a:r>
                      <a:r>
                        <a:rPr kumimoji="1" lang="ja-JP" altLang="en-US" sz="1400" dirty="0" smtClean="0">
                          <a:latin typeface="A-OTF 新ゴ Pro L" pitchFamily="34" charset="-128"/>
                          <a:ea typeface="A-OTF 新ゴ Pro L" pitchFamily="34" charset="-128"/>
                        </a:rPr>
                        <a:t>強度</a:t>
                      </a:r>
                      <a:r>
                        <a:rPr kumimoji="1" lang="ja-JP" altLang="en-US" sz="1400" spc="-300" dirty="0" smtClean="0">
                          <a:latin typeface="A-OTF 新ゴ Pro L" pitchFamily="34" charset="-128"/>
                          <a:ea typeface="A-OTF 新ゴ Pro L" pitchFamily="34" charset="-128"/>
                        </a:rPr>
                        <a:t>、</a:t>
                      </a:r>
                      <a:r>
                        <a:rPr kumimoji="1" lang="ja-JP" altLang="en-US" sz="1400" dirty="0" smtClean="0">
                          <a:latin typeface="A-OTF 新ゴ Pro L" pitchFamily="34" charset="-128"/>
                          <a:ea typeface="A-OTF 新ゴ Pro L" pitchFamily="34" charset="-128"/>
                        </a:rPr>
                        <a:t>高さ</a:t>
                      </a:r>
                      <a:r>
                        <a:rPr kumimoji="1" lang="ja-JP" altLang="en-US" sz="1400" spc="-300" dirty="0" smtClean="0">
                          <a:latin typeface="A-OTF 新ゴ Pro L" pitchFamily="34" charset="-128"/>
                          <a:ea typeface="A-OTF 新ゴ Pro L" pitchFamily="34" charset="-128"/>
                        </a:rPr>
                        <a:t>、</a:t>
                      </a:r>
                      <a:r>
                        <a:rPr kumimoji="1" lang="ja-JP" altLang="en-US" sz="1400" dirty="0" smtClean="0">
                          <a:latin typeface="A-OTF 新ゴ Pro L" pitchFamily="34" charset="-128"/>
                          <a:ea typeface="A-OTF 新ゴ Pro L" pitchFamily="34" charset="-128"/>
                        </a:rPr>
                        <a:t>長さ</a:t>
                      </a:r>
                      <a:r>
                        <a:rPr kumimoji="1" lang="ja-JP" altLang="en-US" sz="1400" spc="-300" dirty="0" smtClean="0">
                          <a:latin typeface="A-OTF 新ゴ Pro L" pitchFamily="34" charset="-128"/>
                          <a:ea typeface="A-OTF 新ゴ Pro L" pitchFamily="34" charset="-128"/>
                        </a:rPr>
                        <a:t>、量、</a:t>
                      </a:r>
                      <a:r>
                        <a:rPr kumimoji="1" lang="ja-JP" altLang="en-US" sz="1400" dirty="0" smtClean="0">
                          <a:latin typeface="A-OTF 新ゴ Pro L" pitchFamily="34" charset="-128"/>
                          <a:ea typeface="A-OTF 新ゴ Pro L" pitchFamily="34" charset="-128"/>
                        </a:rPr>
                        <a:t>価値</a:t>
                      </a:r>
                      <a:r>
                        <a:rPr kumimoji="1" lang="ja-JP" altLang="en-US" sz="1400" spc="-300" dirty="0" smtClean="0">
                          <a:latin typeface="A-OTF 新ゴ Pro L" pitchFamily="34" charset="-128"/>
                          <a:ea typeface="A-OTF 新ゴ Pro L" pitchFamily="34" charset="-128"/>
                        </a:rPr>
                        <a:t>、</a:t>
                      </a:r>
                      <a:r>
                        <a:rPr kumimoji="1" lang="ja-JP" altLang="en-US" sz="1400" dirty="0" smtClean="0">
                          <a:latin typeface="A-OTF 新ゴ Pro L" pitchFamily="34" charset="-128"/>
                          <a:ea typeface="A-OTF 新ゴ Pro L" pitchFamily="34" charset="-128"/>
                        </a:rPr>
                        <a:t>材料を拡大</a:t>
                      </a:r>
                      <a:endParaRPr kumimoji="1" lang="ja-JP" altLang="en-US" sz="14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(5)</a:t>
                      </a:r>
                      <a:r>
                        <a:rPr lang="ja-JP" altLang="en-US" sz="1500" dirty="0" smtClean="0">
                          <a:latin typeface="A-OTF 新ゴ Pro M" pitchFamily="34" charset="-128"/>
                          <a:ea typeface="A-OTF 新ゴ Pro M" pitchFamily="34" charset="-128"/>
                        </a:rPr>
                        <a:t>縮小</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400" dirty="0" smtClean="0">
                          <a:latin typeface="A-OTF 新ゴ Pro L" pitchFamily="34" charset="-128"/>
                          <a:ea typeface="A-OTF 新ゴ Pro L" pitchFamily="34" charset="-128"/>
                        </a:rPr>
                        <a:t>より小さく、軽く、低く、短くできるか。省略や分割できるか</a:t>
                      </a:r>
                      <a:endParaRPr kumimoji="1" lang="ja-JP" altLang="en-US" sz="14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(6)</a:t>
                      </a:r>
                      <a:r>
                        <a:rPr lang="ja-JP" altLang="en-US" sz="1500" dirty="0" smtClean="0">
                          <a:latin typeface="A-OTF 新ゴ Pro M" pitchFamily="34" charset="-128"/>
                          <a:ea typeface="A-OTF 新ゴ Pro M" pitchFamily="34" charset="-128"/>
                        </a:rPr>
                        <a:t>代用</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400" dirty="0" smtClean="0">
                          <a:latin typeface="A-OTF 新ゴ Pro L" pitchFamily="34" charset="-128"/>
                          <a:ea typeface="A-OTF 新ゴ Pro L" pitchFamily="34" charset="-128"/>
                        </a:rPr>
                        <a:t>人、物、素材、製法、動力、場所などを、他のもので代用できないか</a:t>
                      </a:r>
                      <a:endParaRPr kumimoji="1" lang="ja-JP" altLang="en-US" sz="14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(7)</a:t>
                      </a:r>
                      <a:r>
                        <a:rPr lang="ja-JP" altLang="en-US" sz="1500" dirty="0" smtClean="0">
                          <a:latin typeface="A-OTF 新ゴ Pro M" pitchFamily="34" charset="-128"/>
                          <a:ea typeface="A-OTF 新ゴ Pro M" pitchFamily="34" charset="-128"/>
                        </a:rPr>
                        <a:t>再配列</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300" dirty="0" smtClean="0">
                          <a:latin typeface="A-OTF 新ゴ Pro L" pitchFamily="34" charset="-128"/>
                          <a:ea typeface="A-OTF 新ゴ Pro L" pitchFamily="34" charset="-128"/>
                        </a:rPr>
                        <a:t>要素、成分、部品、型、配置、順序、ペースなどを再配列できないか</a:t>
                      </a:r>
                      <a:endParaRPr kumimoji="1" lang="en-US" altLang="ja-JP" sz="1300" dirty="0" smtClean="0">
                        <a:latin typeface="A-OTF 新ゴ Pro L" pitchFamily="34" charset="-128"/>
                        <a:ea typeface="A-OTF 新ゴ Pro L" pitchFamily="34" charset="-128"/>
                      </a:endParaRPr>
                    </a:p>
                    <a:p>
                      <a:pPr algn="l"/>
                      <a:r>
                        <a:rPr kumimoji="1" lang="ja-JP" altLang="en-US" sz="1300" dirty="0" smtClean="0">
                          <a:latin typeface="A-OTF 新ゴ Pro L" pitchFamily="34" charset="-128"/>
                          <a:ea typeface="A-OTF 新ゴ Pro L" pitchFamily="34" charset="-128"/>
                        </a:rPr>
                        <a:t>原因と結果を入れ替えられないか</a:t>
                      </a:r>
                      <a:endParaRPr kumimoji="1" lang="ja-JP" altLang="en-US" sz="13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(8)</a:t>
                      </a:r>
                      <a:r>
                        <a:rPr lang="ja-JP" altLang="en-US" sz="1500" dirty="0" smtClean="0">
                          <a:latin typeface="A-OTF 新ゴ Pro M" pitchFamily="34" charset="-128"/>
                          <a:ea typeface="A-OTF 新ゴ Pro M" pitchFamily="34" charset="-128"/>
                        </a:rPr>
                        <a:t>逆転</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zh-TW" altLang="en-US" sz="1400" dirty="0" smtClean="0">
                          <a:latin typeface="A-OTF 新ゴ Pro L" pitchFamily="34" charset="-128"/>
                          <a:ea typeface="A-OTF 新ゴ Pro L" pitchFamily="34" charset="-128"/>
                        </a:rPr>
                        <a:t>前後、上下、順番、役割</a:t>
                      </a:r>
                      <a:r>
                        <a:rPr kumimoji="1" lang="ja-JP" altLang="en-US" sz="1400" dirty="0" smtClean="0">
                          <a:latin typeface="A-OTF 新ゴ Pro L" pitchFamily="34" charset="-128"/>
                          <a:ea typeface="A-OTF 新ゴ Pro L" pitchFamily="34" charset="-128"/>
                        </a:rPr>
                        <a:t>を、逆転、反転できないか？</a:t>
                      </a:r>
                      <a:endParaRPr kumimoji="1" lang="ja-JP" altLang="en-US" sz="1400" dirty="0">
                        <a:latin typeface="A-OTF 新ゴ Pro L" pitchFamily="34" charset="-128"/>
                        <a:ea typeface="A-OTF 新ゴ Pro L" pitchFamily="34" charset="-128"/>
                      </a:endParaRPr>
                    </a:p>
                  </a:txBody>
                  <a:tcPr/>
                </a:tc>
              </a:tr>
              <a:tr h="341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dirty="0" smtClean="0">
                          <a:latin typeface="A-OTF 新ゴ Pro M" pitchFamily="34" charset="-128"/>
                          <a:ea typeface="A-OTF 新ゴ Pro M" pitchFamily="34" charset="-128"/>
                        </a:rPr>
                        <a:t>(9)</a:t>
                      </a:r>
                      <a:r>
                        <a:rPr lang="ja-JP" altLang="en-US" sz="1500" dirty="0" smtClean="0">
                          <a:latin typeface="A-OTF 新ゴ Pro M" pitchFamily="34" charset="-128"/>
                          <a:ea typeface="A-OTF 新ゴ Pro M" pitchFamily="34" charset="-128"/>
                        </a:rPr>
                        <a:t>結合</a:t>
                      </a:r>
                      <a:endParaRPr lang="en-US" altLang="ja-JP" sz="1500" dirty="0" smtClean="0">
                        <a:solidFill>
                          <a:prstClr val="black"/>
                        </a:solidFill>
                        <a:latin typeface="A-OTF 新ゴ Pro M" pitchFamily="34" charset="-128"/>
                        <a:ea typeface="A-OTF 新ゴ Pro M" pitchFamily="34" charset="-128"/>
                      </a:endParaRPr>
                    </a:p>
                  </a:txBody>
                  <a:tcPr/>
                </a:tc>
                <a:tc>
                  <a:txBody>
                    <a:bodyPr/>
                    <a:lstStyle/>
                    <a:p>
                      <a:pPr algn="l"/>
                      <a:r>
                        <a:rPr kumimoji="1" lang="ja-JP" altLang="en-US" sz="1400" smtClean="0">
                          <a:latin typeface="A-OTF 新ゴ Pro L" pitchFamily="34" charset="-128"/>
                          <a:ea typeface="A-OTF 新ゴ Pro L" pitchFamily="34" charset="-128"/>
                        </a:rPr>
                        <a:t>ブレンドできないか。目的、アイデア、手法を組み合わせられないか</a:t>
                      </a:r>
                      <a:endParaRPr kumimoji="1" lang="ja-JP" altLang="en-US" sz="1400" dirty="0">
                        <a:latin typeface="A-OTF 新ゴ Pro L" pitchFamily="34" charset="-128"/>
                        <a:ea typeface="A-OTF 新ゴ Pro L" pitchFamily="34" charset="-128"/>
                      </a:endParaRPr>
                    </a:p>
                  </a:txBody>
                  <a:tcPr/>
                </a:tc>
              </a:tr>
            </a:tbl>
          </a:graphicData>
        </a:graphic>
      </p:graphicFrame>
      <p:sp>
        <p:nvSpPr>
          <p:cNvPr id="8" name="タイトル 1"/>
          <p:cNvSpPr txBox="1">
            <a:spLocks/>
          </p:cNvSpPr>
          <p:nvPr/>
        </p:nvSpPr>
        <p:spPr>
          <a:xfrm>
            <a:off x="4093028" y="6273799"/>
            <a:ext cx="5769429" cy="4100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r"/>
            <a:r>
              <a:rPr lang="ja-JP" altLang="en-US" sz="1000" dirty="0">
                <a:latin typeface="A-OTF 新ゴ Pro L" pitchFamily="34" charset="-128"/>
                <a:ea typeface="A-OTF 新ゴ Pro L" pitchFamily="34" charset="-128"/>
              </a:rPr>
              <a:t>参照</a:t>
            </a:r>
            <a:r>
              <a:rPr lang="ja-JP" altLang="en-US" sz="1000" dirty="0" smtClean="0">
                <a:latin typeface="A-OTF 新ゴ Pro L" pitchFamily="34" charset="-128"/>
                <a:ea typeface="A-OTF 新ゴ Pro L" pitchFamily="34" charset="-128"/>
              </a:rPr>
              <a:t>元 </a:t>
            </a:r>
            <a:r>
              <a:rPr lang="en-US" altLang="ja-JP" sz="1000" dirty="0" smtClean="0">
                <a:latin typeface="A-OTF 新ゴ Pro L" pitchFamily="34" charset="-128"/>
                <a:ea typeface="A-OTF 新ゴ Pro L" pitchFamily="34" charset="-128"/>
              </a:rPr>
              <a:t>: </a:t>
            </a:r>
            <a:r>
              <a:rPr lang="ja-JP" altLang="en-US" sz="1000" dirty="0" smtClean="0">
                <a:latin typeface="A-OTF 新ゴ Pro L" pitchFamily="34" charset="-128"/>
                <a:ea typeface="A-OTF 新ゴ Pro L" pitchFamily="34" charset="-128"/>
              </a:rPr>
              <a:t>・日本創造学会　</a:t>
            </a:r>
            <a:r>
              <a:rPr lang="en-US" altLang="ja-JP" sz="1000" dirty="0" smtClean="0">
                <a:latin typeface="A-OTF 新ゴ Pro L" pitchFamily="34" charset="-128"/>
                <a:ea typeface="A-OTF 新ゴ Pro L" pitchFamily="34" charset="-128"/>
                <a:hlinkClick r:id="rId2"/>
              </a:rPr>
              <a:t>http</a:t>
            </a:r>
            <a:r>
              <a:rPr lang="en-US" altLang="ja-JP" sz="1000" dirty="0">
                <a:latin typeface="A-OTF 新ゴ Pro L" pitchFamily="34" charset="-128"/>
                <a:ea typeface="A-OTF 新ゴ Pro L" pitchFamily="34" charset="-128"/>
                <a:hlinkClick r:id="rId2"/>
              </a:rPr>
              <a:t>://</a:t>
            </a:r>
            <a:r>
              <a:rPr lang="en-US" altLang="ja-JP" sz="1000" dirty="0" smtClean="0">
                <a:latin typeface="A-OTF 新ゴ Pro L" pitchFamily="34" charset="-128"/>
                <a:ea typeface="A-OTF 新ゴ Pro L" pitchFamily="34" charset="-128"/>
                <a:hlinkClick r:id="rId2"/>
              </a:rPr>
              <a:t>www.japancreativity.jp/index.html</a:t>
            </a:r>
            <a:endParaRPr lang="en-US" altLang="ja-JP" sz="1000" dirty="0" smtClean="0">
              <a:latin typeface="A-OTF 新ゴ Pro L" pitchFamily="34" charset="-128"/>
              <a:ea typeface="A-OTF 新ゴ Pro L" pitchFamily="34" charset="-128"/>
            </a:endParaRPr>
          </a:p>
          <a:p>
            <a:pPr algn="r"/>
            <a:r>
              <a:rPr lang="ja-JP" altLang="en-US" sz="1000" dirty="0" smtClean="0">
                <a:latin typeface="A-OTF 新ゴ Pro L" pitchFamily="34" charset="-128"/>
                <a:ea typeface="A-OTF 新ゴ Pro L" pitchFamily="34" charset="-128"/>
              </a:rPr>
              <a:t>・</a:t>
            </a:r>
            <a:r>
              <a:rPr lang="zh-TW" altLang="en-US" sz="1000" dirty="0" smtClean="0">
                <a:latin typeface="A-OTF 新ゴ Pro L" pitchFamily="34" charset="-128"/>
                <a:ea typeface="A-OTF 新ゴ Pro L" pitchFamily="34" charset="-128"/>
              </a:rPr>
              <a:t>「</a:t>
            </a:r>
            <a:r>
              <a:rPr lang="zh-TW" altLang="en-US" sz="1000" dirty="0">
                <a:latin typeface="A-OTF 新ゴ Pro L" pitchFamily="34" charset="-128"/>
                <a:ea typeface="A-OTF 新ゴ Pro L" pitchFamily="34" charset="-128"/>
              </a:rPr>
              <a:t>創造力事典」（日科技連</a:t>
            </a:r>
            <a:r>
              <a:rPr lang="zh-TW" altLang="en-US" sz="1000" dirty="0" smtClean="0">
                <a:latin typeface="A-OTF 新ゴ Pro L" pitchFamily="34" charset="-128"/>
                <a:ea typeface="A-OTF 新ゴ Pro L" pitchFamily="34" charset="-128"/>
              </a:rPr>
              <a:t>出版社</a:t>
            </a:r>
            <a:r>
              <a:rPr lang="ja-JP" altLang="en-US" sz="1000" dirty="0" smtClean="0">
                <a:latin typeface="A-OTF 新ゴ Pro L" pitchFamily="34" charset="-128"/>
                <a:ea typeface="A-OTF 新ゴ Pro L" pitchFamily="34" charset="-128"/>
              </a:rPr>
              <a:t>）</a:t>
            </a:r>
            <a:endParaRPr lang="zh-TW" altLang="en-US" sz="1000" dirty="0">
              <a:latin typeface="A-OTF 新ゴ Pro L" pitchFamily="34" charset="-128"/>
              <a:ea typeface="A-OTF 新ゴ Pro L" pitchFamily="34" charset="-128"/>
            </a:endParaRPr>
          </a:p>
          <a:p>
            <a:pPr algn="r"/>
            <a:endParaRPr lang="en-US" altLang="ja-JP" sz="1000" dirty="0">
              <a:latin typeface="A-OTF 新ゴ Pro L" pitchFamily="34" charset="-128"/>
              <a:ea typeface="A-OTF 新ゴ Pro L" pitchFamily="34" charset="-128"/>
            </a:endParaRPr>
          </a:p>
        </p:txBody>
      </p:sp>
      <p:sp>
        <p:nvSpPr>
          <p:cNvPr id="9" name="円/楕円 8"/>
          <p:cNvSpPr/>
          <p:nvPr/>
        </p:nvSpPr>
        <p:spPr bwMode="auto">
          <a:xfrm>
            <a:off x="8467987" y="146155"/>
            <a:ext cx="1309425" cy="80624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400" dirty="0" smtClean="0">
                <a:solidFill>
                  <a:prstClr val="white"/>
                </a:solidFill>
                <a:latin typeface="A-OTF 新ゴ Pro M" pitchFamily="34" charset="-128"/>
                <a:ea typeface="A-OTF 新ゴ Pro M" pitchFamily="34" charset="-128"/>
              </a:rPr>
              <a:t>発散</a:t>
            </a:r>
            <a:endParaRPr lang="ja-JP" altLang="en-US" sz="2400" dirty="0">
              <a:solidFill>
                <a:prstClr val="white"/>
              </a:solidFill>
              <a:latin typeface="A-OTF 新ゴ Pro M" pitchFamily="34" charset="-128"/>
              <a:ea typeface="A-OTF 新ゴ Pro M" pitchFamily="34" charset="-128"/>
            </a:endParaRPr>
          </a:p>
        </p:txBody>
      </p:sp>
    </p:spTree>
    <p:extLst>
      <p:ext uri="{BB962C8B-B14F-4D97-AF65-F5344CB8AC3E}">
        <p14:creationId xmlns:p14="http://schemas.microsoft.com/office/powerpoint/2010/main" val="414080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吹き出し 4"/>
          <p:cNvSpPr/>
          <p:nvPr/>
        </p:nvSpPr>
        <p:spPr bwMode="auto">
          <a:xfrm>
            <a:off x="3004201" y="5516907"/>
            <a:ext cx="2918911" cy="819499"/>
          </a:xfrm>
          <a:prstGeom prst="wedgeRectCallout">
            <a:avLst>
              <a:gd name="adj1" fmla="val -20833"/>
              <a:gd name="adj2" fmla="val -74059"/>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lnSpc>
                <a:spcPct val="120000"/>
              </a:lnSpc>
              <a:buSzPct val="120000"/>
            </a:pPr>
            <a:r>
              <a:rPr lang="ja-JP" altLang="en-US" dirty="0">
                <a:solidFill>
                  <a:schemeClr val="tx1">
                    <a:lumMod val="75000"/>
                    <a:lumOff val="25000"/>
                  </a:schemeClr>
                </a:solidFill>
                <a:latin typeface="A-OTF 新ゴ Pro H" pitchFamily="34" charset="-128"/>
                <a:ea typeface="A-OTF 新ゴ Pro H" pitchFamily="34" charset="-128"/>
              </a:rPr>
              <a:t>絶対にインクが切れない</a:t>
            </a:r>
            <a:r>
              <a:rPr lang="ja-JP" altLang="en-US" dirty="0" smtClean="0">
                <a:solidFill>
                  <a:schemeClr val="tx1">
                    <a:lumMod val="75000"/>
                    <a:lumOff val="25000"/>
                  </a:schemeClr>
                </a:solidFill>
                <a:latin typeface="A-OTF 新ゴ Pro H" pitchFamily="34" charset="-128"/>
                <a:ea typeface="A-OTF 新ゴ Pro H" pitchFamily="34" charset="-128"/>
              </a:rPr>
              <a:t>ペンが</a:t>
            </a:r>
            <a:r>
              <a:rPr lang="ja-JP" altLang="en-US" dirty="0">
                <a:solidFill>
                  <a:schemeClr val="tx1">
                    <a:lumMod val="75000"/>
                    <a:lumOff val="25000"/>
                  </a:schemeClr>
                </a:solidFill>
                <a:latin typeface="A-OTF 新ゴ Pro H" pitchFamily="34" charset="-128"/>
                <a:ea typeface="A-OTF 新ゴ Pro H" pitchFamily="34" charset="-128"/>
              </a:rPr>
              <a:t>ほしい！</a:t>
            </a:r>
          </a:p>
        </p:txBody>
      </p:sp>
      <p:sp>
        <p:nvSpPr>
          <p:cNvPr id="2" name="タイトル 1"/>
          <p:cNvSpPr>
            <a:spLocks noGrp="1"/>
          </p:cNvSpPr>
          <p:nvPr>
            <p:ph type="ctrTitle"/>
          </p:nvPr>
        </p:nvSpPr>
        <p:spPr/>
        <p:txBody>
          <a:bodyPr/>
          <a:lstStyle/>
          <a:p>
            <a:r>
              <a:rPr kumimoji="1" lang="ja-JP" altLang="en-US" dirty="0" smtClean="0"/>
              <a:t>希望点列挙法</a:t>
            </a:r>
            <a:endParaRPr kumimoji="1" lang="ja-JP" altLang="en-US" dirty="0"/>
          </a:p>
        </p:txBody>
      </p:sp>
      <p:sp>
        <p:nvSpPr>
          <p:cNvPr id="3" name="角丸四角形 2"/>
          <p:cNvSpPr/>
          <p:nvPr/>
        </p:nvSpPr>
        <p:spPr bwMode="auto">
          <a:xfrm>
            <a:off x="340508" y="802690"/>
            <a:ext cx="9122806" cy="826110"/>
          </a:xfrm>
          <a:prstGeom prst="roundRect">
            <a:avLst>
              <a:gd name="adj" fmla="val 710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buSzPct val="120000"/>
              <a:defRPr/>
            </a:pPr>
            <a:r>
              <a:rPr lang="ja-JP" altLang="en-US" sz="2400" dirty="0" smtClean="0">
                <a:solidFill>
                  <a:prstClr val="black">
                    <a:lumMod val="85000"/>
                    <a:lumOff val="15000"/>
                  </a:prstClr>
                </a:solidFill>
                <a:latin typeface="A-OTF 新ゴ Pro M" pitchFamily="34" charset="-128"/>
                <a:ea typeface="A-OTF 新ゴ Pro M" pitchFamily="34" charset="-128"/>
              </a:rPr>
              <a:t>自由な発想</a:t>
            </a:r>
            <a:endParaRPr lang="en-US" altLang="ja-JP" sz="2400" dirty="0">
              <a:solidFill>
                <a:prstClr val="black">
                  <a:lumMod val="85000"/>
                  <a:lumOff val="15000"/>
                </a:prstClr>
              </a:solidFill>
              <a:latin typeface="A-OTF 新ゴ Pro M" pitchFamily="34" charset="-128"/>
              <a:ea typeface="A-OTF 新ゴ Pro M" pitchFamily="34" charset="-128"/>
            </a:endParaRPr>
          </a:p>
        </p:txBody>
      </p:sp>
      <p:sp>
        <p:nvSpPr>
          <p:cNvPr id="4" name="テキスト ボックス 3"/>
          <p:cNvSpPr txBox="1"/>
          <p:nvPr/>
        </p:nvSpPr>
        <p:spPr bwMode="auto">
          <a:xfrm>
            <a:off x="340508" y="1656668"/>
            <a:ext cx="9122806" cy="1668900"/>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dirty="0" smtClean="0">
                <a:solidFill>
                  <a:schemeClr val="tx1">
                    <a:lumMod val="75000"/>
                    <a:lumOff val="25000"/>
                  </a:schemeClr>
                </a:solidFill>
                <a:latin typeface="Adobe Heiti Std R" pitchFamily="34" charset="-128"/>
                <a:ea typeface="Adobe Heiti Std R" pitchFamily="34" charset="-128"/>
              </a:rPr>
              <a:t>希望点列挙法とは、テーマを決め、そのテーマに対して現実の状態や状況、制約は考えずに、「こうだったらいいな」「こういうものがほしい」という希望・願望をもとに自由に発想していく手法。</a:t>
            </a:r>
            <a:endParaRPr lang="en-US" altLang="ja-JP" dirty="0" smtClean="0">
              <a:solidFill>
                <a:schemeClr val="tx1">
                  <a:lumMod val="75000"/>
                  <a:lumOff val="25000"/>
                </a:schemeClr>
              </a:solidFill>
              <a:latin typeface="Adobe Heiti Std R" pitchFamily="34" charset="-128"/>
              <a:ea typeface="Adobe Heiti Std R" pitchFamily="34" charset="-128"/>
            </a:endParaRPr>
          </a:p>
          <a:p>
            <a:pPr>
              <a:lnSpc>
                <a:spcPct val="110000"/>
              </a:lnSpc>
              <a:buSzPct val="120000"/>
            </a:pPr>
            <a:r>
              <a:rPr lang="ja-JP" altLang="en-US" dirty="0" smtClean="0">
                <a:solidFill>
                  <a:schemeClr val="tx1">
                    <a:lumMod val="75000"/>
                    <a:lumOff val="25000"/>
                  </a:schemeClr>
                </a:solidFill>
                <a:latin typeface="Adobe Heiti Std R" pitchFamily="34" charset="-128"/>
                <a:ea typeface="Adobe Heiti Std R" pitchFamily="34" charset="-128"/>
              </a:rPr>
              <a:t>欠点列挙法というものもあり、こちらは対象に対して、欠点</a:t>
            </a:r>
            <a:r>
              <a:rPr lang="ja-JP" altLang="en-US" dirty="0">
                <a:solidFill>
                  <a:schemeClr val="tx1">
                    <a:lumMod val="75000"/>
                    <a:lumOff val="25000"/>
                  </a:schemeClr>
                </a:solidFill>
                <a:latin typeface="Adobe Heiti Std R" pitchFamily="34" charset="-128"/>
                <a:ea typeface="Adobe Heiti Std R" pitchFamily="34" charset="-128"/>
              </a:rPr>
              <a:t>，問題箇所，</a:t>
            </a:r>
            <a:r>
              <a:rPr lang="ja-JP" altLang="en-US" dirty="0" smtClean="0">
                <a:solidFill>
                  <a:schemeClr val="tx1">
                    <a:lumMod val="75000"/>
                    <a:lumOff val="25000"/>
                  </a:schemeClr>
                </a:solidFill>
                <a:latin typeface="Adobe Heiti Std R" pitchFamily="34" charset="-128"/>
                <a:ea typeface="Adobe Heiti Std R" pitchFamily="34" charset="-128"/>
              </a:rPr>
              <a:t>マイナスを</a:t>
            </a:r>
            <a:r>
              <a:rPr lang="ja-JP" altLang="en-US" dirty="0">
                <a:solidFill>
                  <a:schemeClr val="tx1">
                    <a:lumMod val="75000"/>
                    <a:lumOff val="25000"/>
                  </a:schemeClr>
                </a:solidFill>
                <a:latin typeface="Adobe Heiti Std R" pitchFamily="34" charset="-128"/>
                <a:ea typeface="Adobe Heiti Std R" pitchFamily="34" charset="-128"/>
              </a:rPr>
              <a:t>徹底して列挙していく手法</a:t>
            </a:r>
            <a:r>
              <a:rPr lang="ja-JP" altLang="en-US" dirty="0" smtClean="0">
                <a:solidFill>
                  <a:schemeClr val="tx1">
                    <a:lumMod val="75000"/>
                    <a:lumOff val="25000"/>
                  </a:schemeClr>
                </a:solidFill>
                <a:latin typeface="Adobe Heiti Std R" pitchFamily="34" charset="-128"/>
                <a:ea typeface="Adobe Heiti Std R" pitchFamily="34" charset="-128"/>
              </a:rPr>
              <a:t>。</a:t>
            </a:r>
            <a:endParaRPr lang="ja-JP" altLang="en-US" dirty="0">
              <a:solidFill>
                <a:schemeClr val="tx1">
                  <a:lumMod val="75000"/>
                  <a:lumOff val="25000"/>
                </a:schemeClr>
              </a:solidFill>
              <a:latin typeface="Adobe Heiti Std R" pitchFamily="34" charset="-128"/>
              <a:ea typeface="Adobe Heiti Std R" pitchFamily="34" charset="-128"/>
            </a:endParaRPr>
          </a:p>
        </p:txBody>
      </p:sp>
      <p:pic>
        <p:nvPicPr>
          <p:cNvPr id="17410" name="Picture 2" descr="C:\Users\hikari_akiyama.2NDFACTORY\AppData\Local\Microsoft\Windows\Temporary Internet Files\Content.IE5\5T9NEH14\MC9004163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121" y="3673633"/>
            <a:ext cx="2577070" cy="1645342"/>
          </a:xfrm>
          <a:prstGeom prst="rect">
            <a:avLst/>
          </a:prstGeom>
          <a:noFill/>
          <a:extLst>
            <a:ext uri="{909E8E84-426E-40DD-AFC4-6F175D3DCCD1}">
              <a14:hiddenFill xmlns:a14="http://schemas.microsoft.com/office/drawing/2010/main">
                <a:solidFill>
                  <a:srgbClr val="FFFFFF"/>
                </a:solidFill>
              </a14:hiddenFill>
            </a:ext>
          </a:extLst>
        </p:spPr>
      </p:pic>
      <p:sp>
        <p:nvSpPr>
          <p:cNvPr id="8" name="四角形吹き出し 7"/>
          <p:cNvSpPr/>
          <p:nvPr/>
        </p:nvSpPr>
        <p:spPr bwMode="auto">
          <a:xfrm>
            <a:off x="6558770" y="4538113"/>
            <a:ext cx="3068332" cy="819499"/>
          </a:xfrm>
          <a:prstGeom prst="wedgeRectCallout">
            <a:avLst>
              <a:gd name="adj1" fmla="val -72015"/>
              <a:gd name="adj2" fmla="val 137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lnSpc>
                <a:spcPct val="120000"/>
              </a:lnSpc>
              <a:buSzPct val="120000"/>
            </a:pPr>
            <a:r>
              <a:rPr lang="ja-JP" altLang="en-US" dirty="0" smtClean="0">
                <a:solidFill>
                  <a:schemeClr val="tx1">
                    <a:lumMod val="75000"/>
                    <a:lumOff val="25000"/>
                  </a:schemeClr>
                </a:solidFill>
                <a:latin typeface="A-OTF 新ゴ Pro H" pitchFamily="34" charset="-128"/>
                <a:ea typeface="A-OTF 新ゴ Pro H" pitchFamily="34" charset="-128"/>
              </a:rPr>
              <a:t>空気に文字が書けたら</a:t>
            </a:r>
            <a:endParaRPr lang="en-US" altLang="ja-JP" dirty="0" smtClean="0">
              <a:solidFill>
                <a:schemeClr val="tx1">
                  <a:lumMod val="75000"/>
                  <a:lumOff val="25000"/>
                </a:schemeClr>
              </a:solidFill>
              <a:latin typeface="A-OTF 新ゴ Pro H" pitchFamily="34" charset="-128"/>
              <a:ea typeface="A-OTF 新ゴ Pro H" pitchFamily="34" charset="-128"/>
            </a:endParaRPr>
          </a:p>
          <a:p>
            <a:pPr algn="ctr">
              <a:lnSpc>
                <a:spcPct val="120000"/>
              </a:lnSpc>
              <a:buSzPct val="120000"/>
            </a:pPr>
            <a:r>
              <a:rPr lang="ja-JP" altLang="en-US" dirty="0" smtClean="0">
                <a:solidFill>
                  <a:schemeClr val="tx1">
                    <a:lumMod val="75000"/>
                    <a:lumOff val="25000"/>
                  </a:schemeClr>
                </a:solidFill>
                <a:latin typeface="A-OTF 新ゴ Pro H" pitchFamily="34" charset="-128"/>
                <a:ea typeface="A-OTF 新ゴ Pro H" pitchFamily="34" charset="-128"/>
              </a:rPr>
              <a:t>いいな</a:t>
            </a:r>
            <a:endParaRPr lang="ja-JP" altLang="en-US" dirty="0">
              <a:solidFill>
                <a:schemeClr val="tx1">
                  <a:lumMod val="75000"/>
                  <a:lumOff val="25000"/>
                </a:schemeClr>
              </a:solidFill>
              <a:latin typeface="A-OTF 新ゴ Pro H" pitchFamily="34" charset="-128"/>
              <a:ea typeface="A-OTF 新ゴ Pro H" pitchFamily="34" charset="-128"/>
            </a:endParaRPr>
          </a:p>
        </p:txBody>
      </p:sp>
      <p:sp>
        <p:nvSpPr>
          <p:cNvPr id="9" name="四角形吹き出し 8"/>
          <p:cNvSpPr/>
          <p:nvPr/>
        </p:nvSpPr>
        <p:spPr bwMode="auto">
          <a:xfrm>
            <a:off x="6558770" y="3190342"/>
            <a:ext cx="3068332" cy="1043856"/>
          </a:xfrm>
          <a:prstGeom prst="wedgeRectCallout">
            <a:avLst>
              <a:gd name="adj1" fmla="val -80022"/>
              <a:gd name="adj2" fmla="val 43044"/>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lnSpc>
                <a:spcPct val="120000"/>
              </a:lnSpc>
              <a:buSzPct val="120000"/>
            </a:pPr>
            <a:r>
              <a:rPr lang="ja-JP" altLang="en-US" dirty="0" smtClean="0">
                <a:solidFill>
                  <a:schemeClr val="tx1">
                    <a:lumMod val="75000"/>
                    <a:lumOff val="25000"/>
                  </a:schemeClr>
                </a:solidFill>
                <a:latin typeface="A-OTF 新ゴ Pro H" pitchFamily="34" charset="-128"/>
                <a:ea typeface="A-OTF 新ゴ Pro H" pitchFamily="34" charset="-128"/>
              </a:rPr>
              <a:t>インクが食べられたら</a:t>
            </a:r>
            <a:endParaRPr lang="en-US" altLang="ja-JP" dirty="0" smtClean="0">
              <a:solidFill>
                <a:schemeClr val="tx1">
                  <a:lumMod val="75000"/>
                  <a:lumOff val="25000"/>
                </a:schemeClr>
              </a:solidFill>
              <a:latin typeface="A-OTF 新ゴ Pro H" pitchFamily="34" charset="-128"/>
              <a:ea typeface="A-OTF 新ゴ Pro H" pitchFamily="34" charset="-128"/>
            </a:endParaRPr>
          </a:p>
          <a:p>
            <a:pPr algn="ctr">
              <a:lnSpc>
                <a:spcPct val="120000"/>
              </a:lnSpc>
              <a:buSzPct val="120000"/>
            </a:pPr>
            <a:r>
              <a:rPr lang="ja-JP" altLang="en-US" dirty="0" smtClean="0">
                <a:solidFill>
                  <a:schemeClr val="tx1">
                    <a:lumMod val="75000"/>
                    <a:lumOff val="25000"/>
                  </a:schemeClr>
                </a:solidFill>
                <a:latin typeface="A-OTF 新ゴ Pro H" pitchFamily="34" charset="-128"/>
                <a:ea typeface="A-OTF 新ゴ Pro H" pitchFamily="34" charset="-128"/>
              </a:rPr>
              <a:t>いいのに</a:t>
            </a:r>
            <a:endParaRPr lang="ja-JP" altLang="en-US" dirty="0">
              <a:solidFill>
                <a:schemeClr val="tx1">
                  <a:lumMod val="75000"/>
                  <a:lumOff val="25000"/>
                </a:schemeClr>
              </a:solidFill>
              <a:latin typeface="A-OTF 新ゴ Pro H" pitchFamily="34" charset="-128"/>
              <a:ea typeface="A-OTF 新ゴ Pro H" pitchFamily="34" charset="-128"/>
            </a:endParaRPr>
          </a:p>
        </p:txBody>
      </p:sp>
      <p:sp>
        <p:nvSpPr>
          <p:cNvPr id="10" name="四角形吹き出し 9"/>
          <p:cNvSpPr/>
          <p:nvPr/>
        </p:nvSpPr>
        <p:spPr bwMode="auto">
          <a:xfrm>
            <a:off x="504296" y="3678623"/>
            <a:ext cx="2183751" cy="1043856"/>
          </a:xfrm>
          <a:prstGeom prst="wedgeRectCallout">
            <a:avLst>
              <a:gd name="adj1" fmla="val 70243"/>
              <a:gd name="adj2" fmla="val 18368"/>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lnSpc>
                <a:spcPct val="120000"/>
              </a:lnSpc>
              <a:buSzPct val="120000"/>
            </a:pPr>
            <a:r>
              <a:rPr lang="ja-JP" altLang="en-US" dirty="0" smtClean="0">
                <a:solidFill>
                  <a:schemeClr val="tx1">
                    <a:lumMod val="75000"/>
                    <a:lumOff val="25000"/>
                  </a:schemeClr>
                </a:solidFill>
                <a:latin typeface="A-OTF 新ゴ Pro H" pitchFamily="34" charset="-128"/>
                <a:ea typeface="A-OTF 新ゴ Pro H" pitchFamily="34" charset="-128"/>
              </a:rPr>
              <a:t>重さが</a:t>
            </a:r>
            <a:r>
              <a:rPr lang="en-US" altLang="ja-JP" dirty="0" smtClean="0">
                <a:solidFill>
                  <a:schemeClr val="tx1">
                    <a:lumMod val="75000"/>
                    <a:lumOff val="25000"/>
                  </a:schemeClr>
                </a:solidFill>
                <a:latin typeface="A-OTF 新ゴ Pro H" pitchFamily="34" charset="-128"/>
                <a:ea typeface="A-OTF 新ゴ Pro H" pitchFamily="34" charset="-128"/>
              </a:rPr>
              <a:t>0.5</a:t>
            </a:r>
            <a:r>
              <a:rPr lang="ja-JP" altLang="en-US" dirty="0" err="1">
                <a:solidFill>
                  <a:schemeClr val="tx1">
                    <a:lumMod val="75000"/>
                    <a:lumOff val="25000"/>
                  </a:schemeClr>
                </a:solidFill>
                <a:latin typeface="A-OTF 新ゴ Pro H" pitchFamily="34" charset="-128"/>
                <a:ea typeface="A-OTF 新ゴ Pro H" pitchFamily="34" charset="-128"/>
              </a:rPr>
              <a:t>ｇ</a:t>
            </a:r>
            <a:r>
              <a:rPr lang="ja-JP" altLang="en-US" dirty="0" smtClean="0">
                <a:solidFill>
                  <a:schemeClr val="tx1">
                    <a:lumMod val="75000"/>
                    <a:lumOff val="25000"/>
                  </a:schemeClr>
                </a:solidFill>
                <a:latin typeface="A-OTF 新ゴ Pro H" pitchFamily="34" charset="-128"/>
                <a:ea typeface="A-OTF 新ゴ Pro H" pitchFamily="34" charset="-128"/>
              </a:rPr>
              <a:t>以下</a:t>
            </a:r>
            <a:endParaRPr lang="en-US" altLang="ja-JP" dirty="0" smtClean="0">
              <a:solidFill>
                <a:schemeClr val="tx1">
                  <a:lumMod val="75000"/>
                  <a:lumOff val="25000"/>
                </a:schemeClr>
              </a:solidFill>
              <a:latin typeface="A-OTF 新ゴ Pro H" pitchFamily="34" charset="-128"/>
              <a:ea typeface="A-OTF 新ゴ Pro H" pitchFamily="34" charset="-128"/>
            </a:endParaRPr>
          </a:p>
          <a:p>
            <a:pPr algn="ctr">
              <a:lnSpc>
                <a:spcPct val="120000"/>
              </a:lnSpc>
              <a:buSzPct val="120000"/>
            </a:pPr>
            <a:r>
              <a:rPr lang="ja-JP" altLang="en-US" dirty="0" smtClean="0">
                <a:solidFill>
                  <a:schemeClr val="tx1">
                    <a:lumMod val="75000"/>
                    <a:lumOff val="25000"/>
                  </a:schemeClr>
                </a:solidFill>
                <a:latin typeface="A-OTF 新ゴ Pro H" pitchFamily="34" charset="-128"/>
                <a:ea typeface="A-OTF 新ゴ Pro H" pitchFamily="34" charset="-128"/>
              </a:rPr>
              <a:t>だといいな</a:t>
            </a:r>
            <a:endParaRPr lang="ja-JP" altLang="en-US" dirty="0">
              <a:solidFill>
                <a:schemeClr val="tx1">
                  <a:lumMod val="75000"/>
                  <a:lumOff val="25000"/>
                </a:schemeClr>
              </a:solidFill>
              <a:latin typeface="A-OTF 新ゴ Pro H" pitchFamily="34" charset="-128"/>
              <a:ea typeface="A-OTF 新ゴ Pro H" pitchFamily="34" charset="-128"/>
            </a:endParaRPr>
          </a:p>
        </p:txBody>
      </p:sp>
      <p:sp>
        <p:nvSpPr>
          <p:cNvPr id="11" name="円/楕円 10"/>
          <p:cNvSpPr/>
          <p:nvPr/>
        </p:nvSpPr>
        <p:spPr bwMode="auto">
          <a:xfrm>
            <a:off x="8467987" y="146155"/>
            <a:ext cx="1309425" cy="80624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400" dirty="0" smtClean="0">
                <a:solidFill>
                  <a:prstClr val="white"/>
                </a:solidFill>
                <a:latin typeface="A-OTF 新ゴ Pro M" pitchFamily="34" charset="-128"/>
                <a:ea typeface="A-OTF 新ゴ Pro M" pitchFamily="34" charset="-128"/>
              </a:rPr>
              <a:t>発散</a:t>
            </a:r>
            <a:endParaRPr lang="ja-JP" altLang="en-US" sz="2400" dirty="0">
              <a:solidFill>
                <a:prstClr val="white"/>
              </a:solidFill>
              <a:latin typeface="A-OTF 新ゴ Pro M" pitchFamily="34" charset="-128"/>
              <a:ea typeface="A-OTF 新ゴ Pro M" pitchFamily="34" charset="-128"/>
            </a:endParaRPr>
          </a:p>
        </p:txBody>
      </p:sp>
    </p:spTree>
    <p:extLst>
      <p:ext uri="{BB962C8B-B14F-4D97-AF65-F5344CB8AC3E}">
        <p14:creationId xmlns:p14="http://schemas.microsoft.com/office/powerpoint/2010/main" val="765613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シナリオ発想法</a:t>
            </a:r>
            <a:endParaRPr kumimoji="1" lang="ja-JP" altLang="en-US" dirty="0"/>
          </a:p>
        </p:txBody>
      </p:sp>
      <p:sp>
        <p:nvSpPr>
          <p:cNvPr id="75" name="テキスト ボックス 74"/>
          <p:cNvSpPr txBox="1"/>
          <p:nvPr/>
        </p:nvSpPr>
        <p:spPr bwMode="auto">
          <a:xfrm>
            <a:off x="704850" y="903677"/>
            <a:ext cx="7638721" cy="562893"/>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2800" dirty="0" smtClean="0">
                <a:latin typeface="A-OTF 新ゴ Pro M" pitchFamily="34" charset="-128"/>
                <a:ea typeface="A-OTF 新ゴ Pro M" pitchFamily="34" charset="-128"/>
              </a:rPr>
              <a:t>条件を設ける</a:t>
            </a:r>
            <a:r>
              <a:rPr lang="ja-JP" altLang="en-US" sz="2800" dirty="0">
                <a:latin typeface="A-OTF 新ゴ Pro M" pitchFamily="34" charset="-128"/>
                <a:ea typeface="A-OTF 新ゴ Pro M" pitchFamily="34" charset="-128"/>
              </a:rPr>
              <a:t>こと</a:t>
            </a:r>
            <a:r>
              <a:rPr lang="ja-JP" altLang="en-US" sz="2800" dirty="0" smtClean="0">
                <a:latin typeface="A-OTF 新ゴ Pro M" pitchFamily="34" charset="-128"/>
                <a:ea typeface="A-OTF 新ゴ Pro M" pitchFamily="34" charset="-128"/>
              </a:rPr>
              <a:t>で発散</a:t>
            </a:r>
            <a:r>
              <a:rPr lang="ja-JP" altLang="en-US" sz="2800" dirty="0">
                <a:latin typeface="A-OTF 新ゴ Pro M" pitchFamily="34" charset="-128"/>
                <a:ea typeface="A-OTF 新ゴ Pro M" pitchFamily="34" charset="-128"/>
              </a:rPr>
              <a:t>しやすくなる</a:t>
            </a:r>
            <a:endParaRPr lang="en-US" altLang="ja-JP" sz="2800" dirty="0" smtClean="0">
              <a:latin typeface="A-OTF 新ゴ Pro M" pitchFamily="34" charset="-128"/>
              <a:ea typeface="A-OTF 新ゴ Pro M" pitchFamily="34" charset="-128"/>
            </a:endParaRPr>
          </a:p>
        </p:txBody>
      </p:sp>
      <p:sp>
        <p:nvSpPr>
          <p:cNvPr id="53" name="円/楕円 52"/>
          <p:cNvSpPr/>
          <p:nvPr/>
        </p:nvSpPr>
        <p:spPr bwMode="auto">
          <a:xfrm>
            <a:off x="8467987" y="146155"/>
            <a:ext cx="1309425" cy="80624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400" dirty="0" smtClean="0">
                <a:solidFill>
                  <a:prstClr val="white"/>
                </a:solidFill>
                <a:latin typeface="A-OTF 新ゴ Pro M" pitchFamily="34" charset="-128"/>
                <a:ea typeface="A-OTF 新ゴ Pro M" pitchFamily="34" charset="-128"/>
              </a:rPr>
              <a:t>発散</a:t>
            </a:r>
            <a:endParaRPr lang="ja-JP" altLang="en-US" sz="2400" dirty="0">
              <a:solidFill>
                <a:prstClr val="white"/>
              </a:solidFill>
              <a:latin typeface="A-OTF 新ゴ Pro M" pitchFamily="34" charset="-128"/>
              <a:ea typeface="A-OTF 新ゴ Pro M" pitchFamily="34" charset="-128"/>
            </a:endParaRPr>
          </a:p>
        </p:txBody>
      </p:sp>
      <p:sp>
        <p:nvSpPr>
          <p:cNvPr id="62" name="テキスト ボックス 61"/>
          <p:cNvSpPr txBox="1"/>
          <p:nvPr/>
        </p:nvSpPr>
        <p:spPr bwMode="auto">
          <a:xfrm>
            <a:off x="704850" y="1717675"/>
            <a:ext cx="8820150" cy="619382"/>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2800" dirty="0" smtClean="0">
                <a:latin typeface="A-OTF 新ゴ Pro M" pitchFamily="34" charset="-128"/>
                <a:ea typeface="A-OTF 新ゴ Pro M" pitchFamily="34" charset="-128"/>
              </a:rPr>
              <a:t>それらを繋ぐことで新たな気づきを得る事も</a:t>
            </a:r>
            <a:endParaRPr lang="en-US" altLang="ja-JP" sz="2800" dirty="0" smtClean="0">
              <a:latin typeface="A-OTF 新ゴ Pro M" pitchFamily="34" charset="-128"/>
              <a:ea typeface="A-OTF 新ゴ Pro M" pitchFamily="34" charset="-128"/>
            </a:endParaRPr>
          </a:p>
        </p:txBody>
      </p:sp>
      <p:sp>
        <p:nvSpPr>
          <p:cNvPr id="74" name="テキスト ボックス 73"/>
          <p:cNvSpPr txBox="1"/>
          <p:nvPr/>
        </p:nvSpPr>
        <p:spPr bwMode="auto">
          <a:xfrm>
            <a:off x="704850" y="2768476"/>
            <a:ext cx="3257550" cy="3377060"/>
          </a:xfrm>
          <a:prstGeom prst="rect">
            <a:avLst/>
          </a:prstGeom>
          <a:noFill/>
          <a:ln w="9525">
            <a:noFill/>
            <a:miter lim="800000"/>
            <a:headEnd/>
            <a:tailEnd/>
          </a:ln>
        </p:spPr>
        <p:txBody>
          <a:bodyPr wrap="square" lIns="108000" tIns="72000" rIns="108000" bIns="72000" rtlCol="0" anchor="t" anchorCtr="0">
            <a:spAutoFit/>
          </a:bodyPr>
          <a:lstStyle/>
          <a:p>
            <a:pPr>
              <a:lnSpc>
                <a:spcPct val="150000"/>
              </a:lnSpc>
              <a:buSzPct val="120000"/>
            </a:pPr>
            <a:r>
              <a:rPr lang="ja-JP" altLang="en-US" sz="2800" dirty="0" smtClean="0">
                <a:latin typeface="A-OTF 新ゴ Pro M" pitchFamily="34" charset="-128"/>
                <a:ea typeface="A-OTF 新ゴ Pro M" pitchFamily="34" charset="-128"/>
              </a:rPr>
              <a:t>いつ</a:t>
            </a:r>
            <a:endParaRPr lang="en-US" altLang="ja-JP" sz="2800" dirty="0" smtClean="0">
              <a:latin typeface="A-OTF 新ゴ Pro M" pitchFamily="34" charset="-128"/>
              <a:ea typeface="A-OTF 新ゴ Pro M" pitchFamily="34" charset="-128"/>
            </a:endParaRPr>
          </a:p>
          <a:p>
            <a:pPr>
              <a:lnSpc>
                <a:spcPct val="150000"/>
              </a:lnSpc>
              <a:buSzPct val="120000"/>
            </a:pPr>
            <a:r>
              <a:rPr lang="ja-JP" altLang="en-US" sz="2800" dirty="0" smtClean="0">
                <a:latin typeface="A-OTF 新ゴ Pro M" pitchFamily="34" charset="-128"/>
                <a:ea typeface="A-OTF 新ゴ Pro M" pitchFamily="34" charset="-128"/>
              </a:rPr>
              <a:t>どこで</a:t>
            </a:r>
            <a:endParaRPr lang="en-US" altLang="ja-JP" sz="2800" dirty="0" smtClean="0">
              <a:latin typeface="A-OTF 新ゴ Pro M" pitchFamily="34" charset="-128"/>
              <a:ea typeface="A-OTF 新ゴ Pro M" pitchFamily="34" charset="-128"/>
            </a:endParaRPr>
          </a:p>
          <a:p>
            <a:pPr>
              <a:lnSpc>
                <a:spcPct val="150000"/>
              </a:lnSpc>
              <a:buSzPct val="120000"/>
            </a:pPr>
            <a:r>
              <a:rPr lang="ja-JP" altLang="en-US" sz="2800" dirty="0">
                <a:latin typeface="A-OTF 新ゴ Pro M" pitchFamily="34" charset="-128"/>
                <a:ea typeface="A-OTF 新ゴ Pro M" pitchFamily="34" charset="-128"/>
              </a:rPr>
              <a:t>誰</a:t>
            </a:r>
            <a:r>
              <a:rPr lang="ja-JP" altLang="en-US" sz="2800" dirty="0" smtClean="0">
                <a:latin typeface="A-OTF 新ゴ Pro M" pitchFamily="34" charset="-128"/>
                <a:ea typeface="A-OTF 新ゴ Pro M" pitchFamily="34" charset="-128"/>
              </a:rPr>
              <a:t>が</a:t>
            </a:r>
            <a:endParaRPr lang="en-US" altLang="ja-JP" sz="2800" dirty="0" smtClean="0">
              <a:latin typeface="A-OTF 新ゴ Pro M" pitchFamily="34" charset="-128"/>
              <a:ea typeface="A-OTF 新ゴ Pro M" pitchFamily="34" charset="-128"/>
            </a:endParaRPr>
          </a:p>
          <a:p>
            <a:pPr>
              <a:lnSpc>
                <a:spcPct val="150000"/>
              </a:lnSpc>
              <a:buSzPct val="120000"/>
            </a:pPr>
            <a:r>
              <a:rPr lang="ja-JP" altLang="en-US" sz="2800" dirty="0">
                <a:latin typeface="A-OTF 新ゴ Pro M" pitchFamily="34" charset="-128"/>
                <a:ea typeface="A-OTF 新ゴ Pro M" pitchFamily="34" charset="-128"/>
              </a:rPr>
              <a:t>どういう</a:t>
            </a:r>
            <a:r>
              <a:rPr lang="ja-JP" altLang="en-US" sz="2800" dirty="0" smtClean="0">
                <a:latin typeface="A-OTF 新ゴ Pro M" pitchFamily="34" charset="-128"/>
                <a:ea typeface="A-OTF 新ゴ Pro M" pitchFamily="34" charset="-128"/>
              </a:rPr>
              <a:t>状態で</a:t>
            </a:r>
            <a:endParaRPr lang="en-US" altLang="ja-JP" sz="2800" dirty="0" smtClean="0">
              <a:latin typeface="A-OTF 新ゴ Pro M" pitchFamily="34" charset="-128"/>
              <a:ea typeface="A-OTF 新ゴ Pro M" pitchFamily="34" charset="-128"/>
            </a:endParaRPr>
          </a:p>
          <a:p>
            <a:pPr>
              <a:lnSpc>
                <a:spcPct val="150000"/>
              </a:lnSpc>
              <a:buSzPct val="120000"/>
            </a:pPr>
            <a:r>
              <a:rPr lang="ja-JP" altLang="en-US" sz="2800" dirty="0">
                <a:latin typeface="A-OTF 新ゴ Pro M" pitchFamily="34" charset="-128"/>
                <a:ea typeface="A-OTF 新ゴ Pro M" pitchFamily="34" charset="-128"/>
              </a:rPr>
              <a:t>何をする</a:t>
            </a:r>
            <a:endParaRPr lang="en-US" altLang="ja-JP" sz="2800" dirty="0" smtClean="0">
              <a:latin typeface="A-OTF 新ゴ Pro M" pitchFamily="34" charset="-128"/>
              <a:ea typeface="A-OTF 新ゴ Pro M" pitchFamily="34" charset="-128"/>
            </a:endParaRPr>
          </a:p>
        </p:txBody>
      </p:sp>
      <p:cxnSp>
        <p:nvCxnSpPr>
          <p:cNvPr id="5" name="直線コネクタ 4"/>
          <p:cNvCxnSpPr/>
          <p:nvPr/>
        </p:nvCxnSpPr>
        <p:spPr>
          <a:xfrm>
            <a:off x="704850" y="3524682"/>
            <a:ext cx="8820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04850" y="4154136"/>
            <a:ext cx="8820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704850" y="4783590"/>
            <a:ext cx="8820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04850" y="5413044"/>
            <a:ext cx="8820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704850" y="6042496"/>
            <a:ext cx="8820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04850" y="2895228"/>
            <a:ext cx="88201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619500" y="2895228"/>
            <a:ext cx="0" cy="314726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auto">
          <a:xfrm>
            <a:off x="3962400" y="3073400"/>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1" name="正方形/長方形 80"/>
          <p:cNvSpPr/>
          <p:nvPr/>
        </p:nvSpPr>
        <p:spPr bwMode="auto">
          <a:xfrm>
            <a:off x="5025008" y="3073400"/>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2" name="正方形/長方形 81"/>
          <p:cNvSpPr/>
          <p:nvPr/>
        </p:nvSpPr>
        <p:spPr bwMode="auto">
          <a:xfrm>
            <a:off x="6105128" y="3073400"/>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3" name="正方形/長方形 82"/>
          <p:cNvSpPr/>
          <p:nvPr/>
        </p:nvSpPr>
        <p:spPr bwMode="auto">
          <a:xfrm>
            <a:off x="7167736" y="3073400"/>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4" name="正方形/長方形 83"/>
          <p:cNvSpPr/>
          <p:nvPr/>
        </p:nvSpPr>
        <p:spPr bwMode="auto">
          <a:xfrm>
            <a:off x="3962400" y="37170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5" name="正方形/長方形 84"/>
          <p:cNvSpPr/>
          <p:nvPr/>
        </p:nvSpPr>
        <p:spPr bwMode="auto">
          <a:xfrm>
            <a:off x="5025008" y="37170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6" name="正方形/長方形 85"/>
          <p:cNvSpPr/>
          <p:nvPr/>
        </p:nvSpPr>
        <p:spPr bwMode="auto">
          <a:xfrm>
            <a:off x="6105128" y="37170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7" name="正方形/長方形 86"/>
          <p:cNvSpPr/>
          <p:nvPr/>
        </p:nvSpPr>
        <p:spPr bwMode="auto">
          <a:xfrm>
            <a:off x="7167736" y="37170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8" name="正方形/長方形 87"/>
          <p:cNvSpPr/>
          <p:nvPr/>
        </p:nvSpPr>
        <p:spPr bwMode="auto">
          <a:xfrm>
            <a:off x="3962400" y="4293096"/>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9" name="正方形/長方形 88"/>
          <p:cNvSpPr/>
          <p:nvPr/>
        </p:nvSpPr>
        <p:spPr bwMode="auto">
          <a:xfrm>
            <a:off x="5025008" y="4293096"/>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0" name="正方形/長方形 89"/>
          <p:cNvSpPr/>
          <p:nvPr/>
        </p:nvSpPr>
        <p:spPr bwMode="auto">
          <a:xfrm>
            <a:off x="6105128" y="4293096"/>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1" name="正方形/長方形 90"/>
          <p:cNvSpPr/>
          <p:nvPr/>
        </p:nvSpPr>
        <p:spPr bwMode="auto">
          <a:xfrm>
            <a:off x="7167736" y="4293096"/>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2" name="正方形/長方形 91"/>
          <p:cNvSpPr/>
          <p:nvPr/>
        </p:nvSpPr>
        <p:spPr bwMode="auto">
          <a:xfrm>
            <a:off x="3962400" y="4941168"/>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3" name="正方形/長方形 92"/>
          <p:cNvSpPr/>
          <p:nvPr/>
        </p:nvSpPr>
        <p:spPr bwMode="auto">
          <a:xfrm>
            <a:off x="5025008" y="4941168"/>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4" name="正方形/長方形 93"/>
          <p:cNvSpPr/>
          <p:nvPr/>
        </p:nvSpPr>
        <p:spPr bwMode="auto">
          <a:xfrm>
            <a:off x="6105128" y="4941168"/>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5" name="正方形/長方形 94"/>
          <p:cNvSpPr/>
          <p:nvPr/>
        </p:nvSpPr>
        <p:spPr bwMode="auto">
          <a:xfrm>
            <a:off x="7167736" y="4941168"/>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8" name="正方形/長方形 97"/>
          <p:cNvSpPr/>
          <p:nvPr/>
        </p:nvSpPr>
        <p:spPr bwMode="auto">
          <a:xfrm>
            <a:off x="3962400" y="55172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9" name="正方形/長方形 98"/>
          <p:cNvSpPr/>
          <p:nvPr/>
        </p:nvSpPr>
        <p:spPr bwMode="auto">
          <a:xfrm>
            <a:off x="5025008" y="55172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00" name="正方形/長方形 99"/>
          <p:cNvSpPr/>
          <p:nvPr/>
        </p:nvSpPr>
        <p:spPr bwMode="auto">
          <a:xfrm>
            <a:off x="6105128" y="55172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01" name="正方形/長方形 100"/>
          <p:cNvSpPr/>
          <p:nvPr/>
        </p:nvSpPr>
        <p:spPr bwMode="auto">
          <a:xfrm>
            <a:off x="7167736" y="5517232"/>
            <a:ext cx="800100" cy="317500"/>
          </a:xfrm>
          <a:prstGeom prst="rect">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cxnSp>
        <p:nvCxnSpPr>
          <p:cNvPr id="13" name="曲線コネクタ 12"/>
          <p:cNvCxnSpPr>
            <a:stCxn id="83" idx="2"/>
            <a:endCxn id="86" idx="0"/>
          </p:cNvCxnSpPr>
          <p:nvPr/>
        </p:nvCxnSpPr>
        <p:spPr>
          <a:xfrm rot="5400000">
            <a:off x="6873416" y="3022662"/>
            <a:ext cx="326132" cy="1062608"/>
          </a:xfrm>
          <a:prstGeom prst="curvedConnector3">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2" name="曲線コネクタ 101"/>
          <p:cNvCxnSpPr>
            <a:stCxn id="86" idx="2"/>
            <a:endCxn id="88" idx="0"/>
          </p:cNvCxnSpPr>
          <p:nvPr/>
        </p:nvCxnSpPr>
        <p:spPr>
          <a:xfrm rot="5400000">
            <a:off x="5304532" y="3092450"/>
            <a:ext cx="258564" cy="2142728"/>
          </a:xfrm>
          <a:prstGeom prst="curvedConnector3">
            <a:avLst>
              <a:gd name="adj1" fmla="val 50000"/>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3" name="曲線コネクタ 102"/>
          <p:cNvCxnSpPr>
            <a:stCxn id="88" idx="2"/>
            <a:endCxn id="93" idx="0"/>
          </p:cNvCxnSpPr>
          <p:nvPr/>
        </p:nvCxnSpPr>
        <p:spPr>
          <a:xfrm rot="16200000" flipH="1">
            <a:off x="4728468" y="4244578"/>
            <a:ext cx="330572" cy="1062608"/>
          </a:xfrm>
          <a:prstGeom prst="curvedConnector3">
            <a:avLst>
              <a:gd name="adj1" fmla="val 50000"/>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4" name="曲線コネクタ 103"/>
          <p:cNvCxnSpPr>
            <a:stCxn id="93" idx="2"/>
            <a:endCxn id="98" idx="0"/>
          </p:cNvCxnSpPr>
          <p:nvPr/>
        </p:nvCxnSpPr>
        <p:spPr>
          <a:xfrm rot="5400000">
            <a:off x="4764472" y="4856646"/>
            <a:ext cx="258564" cy="1062608"/>
          </a:xfrm>
          <a:prstGeom prst="curvedConnector3">
            <a:avLst>
              <a:gd name="adj1" fmla="val 50000"/>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45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テーマを見つける練習</a:t>
            </a:r>
            <a:endParaRPr kumimoji="1" lang="ja-JP" altLang="en-US" dirty="0"/>
          </a:p>
        </p:txBody>
      </p:sp>
      <p:sp>
        <p:nvSpPr>
          <p:cNvPr id="3" name="正方形/長方形 2"/>
          <p:cNvSpPr/>
          <p:nvPr/>
        </p:nvSpPr>
        <p:spPr bwMode="auto">
          <a:xfrm>
            <a:off x="619125" y="1133475"/>
            <a:ext cx="8677275" cy="162877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000" dirty="0" smtClean="0">
                <a:latin typeface="ＭＳ Ｐゴシック" pitchFamily="50" charset="-128"/>
                <a:ea typeface="ＭＳ Ｐゴシック" pitchFamily="50" charset="-128"/>
              </a:rPr>
              <a:t>収束</a:t>
            </a:r>
            <a:endParaRPr kumimoji="1" lang="ja-JP" altLang="en-US" sz="6000" dirty="0">
              <a:latin typeface="ＭＳ Ｐゴシック" pitchFamily="50" charset="-128"/>
              <a:ea typeface="ＭＳ Ｐゴシック" pitchFamily="50" charset="-128"/>
            </a:endParaRPr>
          </a:p>
        </p:txBody>
      </p:sp>
      <p:sp>
        <p:nvSpPr>
          <p:cNvPr id="4" name="角丸四角形 3"/>
          <p:cNvSpPr/>
          <p:nvPr/>
        </p:nvSpPr>
        <p:spPr bwMode="auto">
          <a:xfrm>
            <a:off x="7372350" y="838200"/>
            <a:ext cx="2143125"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4400" dirty="0">
                <a:solidFill>
                  <a:schemeClr val="bg1"/>
                </a:solidFill>
                <a:latin typeface="ＭＳ Ｐゴシック" pitchFamily="50" charset="-128"/>
                <a:ea typeface="ＭＳ Ｐゴシック" pitchFamily="50" charset="-128"/>
              </a:rPr>
              <a:t>20</a:t>
            </a:r>
            <a:r>
              <a:rPr kumimoji="1" lang="ja-JP" altLang="en-US" sz="4400" dirty="0" smtClean="0">
                <a:solidFill>
                  <a:schemeClr val="bg1"/>
                </a:solidFill>
                <a:latin typeface="ＭＳ Ｐゴシック" pitchFamily="50" charset="-128"/>
                <a:ea typeface="ＭＳ Ｐゴシック" pitchFamily="50" charset="-128"/>
              </a:rPr>
              <a:t>分</a:t>
            </a:r>
            <a:endParaRPr kumimoji="1" lang="ja-JP" altLang="en-US" sz="4400" dirty="0">
              <a:solidFill>
                <a:schemeClr val="bg1"/>
              </a:solidFill>
              <a:latin typeface="ＭＳ Ｐゴシック" pitchFamily="50" charset="-128"/>
              <a:ea typeface="ＭＳ Ｐゴシック" pitchFamily="50" charset="-128"/>
            </a:endParaRPr>
          </a:p>
        </p:txBody>
      </p:sp>
      <p:sp>
        <p:nvSpPr>
          <p:cNvPr id="5" name="正方形/長方形 4"/>
          <p:cNvSpPr/>
          <p:nvPr/>
        </p:nvSpPr>
        <p:spPr>
          <a:xfrm>
            <a:off x="704850" y="3164624"/>
            <a:ext cx="8591550" cy="1532727"/>
          </a:xfrm>
          <a:prstGeom prst="rect">
            <a:avLst/>
          </a:prstGeom>
        </p:spPr>
        <p:txBody>
          <a:bodyPr wrap="square">
            <a:spAutoFit/>
          </a:bodyPr>
          <a:lstStyle/>
          <a:p>
            <a:pPr>
              <a:lnSpc>
                <a:spcPct val="130000"/>
              </a:lnSpc>
              <a:buSzPct val="120000"/>
            </a:pPr>
            <a:r>
              <a:rPr lang="ja-JP" altLang="en-US" sz="2400" dirty="0">
                <a:latin typeface="A-OTF 新ゴ Pro R" pitchFamily="34" charset="-128"/>
                <a:ea typeface="A-OTF 新ゴ Pro R" pitchFamily="34" charset="-128"/>
              </a:rPr>
              <a:t>似ている要素に分類　ラベルを付ける　観点</a:t>
            </a:r>
            <a:r>
              <a:rPr lang="ja-JP" altLang="en-US" sz="2400" dirty="0" smtClean="0">
                <a:latin typeface="A-OTF 新ゴ Pro R" pitchFamily="34" charset="-128"/>
                <a:ea typeface="A-OTF 新ゴ Pro R" pitchFamily="34" charset="-128"/>
              </a:rPr>
              <a:t>をみつける</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sz="2400" dirty="0">
                <a:latin typeface="A-OTF 新ゴ Pro R" pitchFamily="34" charset="-128"/>
                <a:ea typeface="A-OTF 新ゴ Pro R" pitchFamily="34" charset="-128"/>
              </a:rPr>
              <a:t>文章や図にまとめる</a:t>
            </a:r>
          </a:p>
          <a:p>
            <a:pPr>
              <a:lnSpc>
                <a:spcPct val="130000"/>
              </a:lnSpc>
              <a:buSzPct val="120000"/>
            </a:pPr>
            <a:endParaRPr lang="ja-JP" altLang="en-US" sz="2400" dirty="0">
              <a:latin typeface="A-OTF 新ゴ Pro R" pitchFamily="34" charset="-128"/>
              <a:ea typeface="A-OTF 新ゴ Pro R" pitchFamily="34" charset="-128"/>
            </a:endParaRPr>
          </a:p>
        </p:txBody>
      </p:sp>
    </p:spTree>
    <p:extLst>
      <p:ext uri="{BB962C8B-B14F-4D97-AF65-F5344CB8AC3E}">
        <p14:creationId xmlns:p14="http://schemas.microsoft.com/office/powerpoint/2010/main" val="96680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6503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ブレインストーミング</a:t>
            </a:r>
            <a:endParaRPr lang="ja-JP" altLang="en-US" sz="2800" dirty="0"/>
          </a:p>
        </p:txBody>
      </p:sp>
      <p:sp>
        <p:nvSpPr>
          <p:cNvPr id="6" name="テキスト ボックス 5"/>
          <p:cNvSpPr txBox="1"/>
          <p:nvPr/>
        </p:nvSpPr>
        <p:spPr bwMode="auto">
          <a:xfrm>
            <a:off x="1216099" y="2503401"/>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lang="en-US" altLang="ja-JP" sz="4800" b="1" dirty="0" smtClean="0">
                <a:solidFill>
                  <a:prstClr val="white"/>
                </a:solidFill>
                <a:latin typeface="Times New Roman" pitchFamily="18" charset="0"/>
                <a:ea typeface="A-OTF 新ゴ Pro R" pitchFamily="34" charset="-128"/>
                <a:cs typeface="Times New Roman" pitchFamily="18" charset="0"/>
              </a:rPr>
              <a:t> </a:t>
            </a:r>
            <a:r>
              <a:rPr lang="ja-JP" altLang="en-US" sz="4800" b="1" dirty="0" smtClean="0">
                <a:solidFill>
                  <a:prstClr val="white"/>
                </a:solidFill>
                <a:latin typeface="Times New Roman" pitchFamily="18" charset="0"/>
                <a:ea typeface="A-OTF 新ゴ Pro R" pitchFamily="34" charset="-128"/>
                <a:cs typeface="Times New Roman" pitchFamily="18" charset="0"/>
              </a:rPr>
              <a:t> </a:t>
            </a:r>
          </a:p>
        </p:txBody>
      </p:sp>
    </p:spTree>
    <p:extLst>
      <p:ext uri="{BB962C8B-B14F-4D97-AF65-F5344CB8AC3E}">
        <p14:creationId xmlns:p14="http://schemas.microsoft.com/office/powerpoint/2010/main" val="184148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テキスト ボックス 2"/>
          <p:cNvSpPr txBox="1"/>
          <p:nvPr/>
        </p:nvSpPr>
        <p:spPr bwMode="auto">
          <a:xfrm>
            <a:off x="1128051" y="3608907"/>
            <a:ext cx="6005403" cy="4654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似ている要素に分類　ラベルを付ける　観点を見出す</a:t>
            </a:r>
          </a:p>
        </p:txBody>
      </p:sp>
      <p:sp>
        <p:nvSpPr>
          <p:cNvPr id="4" name="角丸四角形 3"/>
          <p:cNvSpPr/>
          <p:nvPr/>
        </p:nvSpPr>
        <p:spPr bwMode="auto">
          <a:xfrm>
            <a:off x="1611848" y="4918160"/>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 name="角丸四角形 4"/>
          <p:cNvSpPr/>
          <p:nvPr/>
        </p:nvSpPr>
        <p:spPr bwMode="auto">
          <a:xfrm>
            <a:off x="1189660" y="4634835"/>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 name="角丸四角形 5"/>
          <p:cNvSpPr/>
          <p:nvPr/>
        </p:nvSpPr>
        <p:spPr bwMode="auto">
          <a:xfrm>
            <a:off x="1632212" y="449551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 name="角丸四角形 6"/>
          <p:cNvSpPr/>
          <p:nvPr/>
        </p:nvSpPr>
        <p:spPr bwMode="auto">
          <a:xfrm>
            <a:off x="2711333" y="4640139"/>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 name="角丸四角形 7"/>
          <p:cNvSpPr/>
          <p:nvPr/>
        </p:nvSpPr>
        <p:spPr bwMode="auto">
          <a:xfrm>
            <a:off x="3026643"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 name="角丸四角形 8"/>
          <p:cNvSpPr/>
          <p:nvPr/>
        </p:nvSpPr>
        <p:spPr bwMode="auto">
          <a:xfrm>
            <a:off x="3501962"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0" name="角丸四角形 9"/>
          <p:cNvSpPr/>
          <p:nvPr/>
        </p:nvSpPr>
        <p:spPr bwMode="auto">
          <a:xfrm>
            <a:off x="3026643" y="4832847"/>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1" name="角丸四角形 10"/>
          <p:cNvSpPr/>
          <p:nvPr/>
        </p:nvSpPr>
        <p:spPr bwMode="auto">
          <a:xfrm>
            <a:off x="3501962" y="4832847"/>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角丸四角形 11"/>
          <p:cNvSpPr/>
          <p:nvPr/>
        </p:nvSpPr>
        <p:spPr bwMode="auto">
          <a:xfrm>
            <a:off x="4729589" y="4482484"/>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3" name="角丸四角形 12"/>
          <p:cNvSpPr/>
          <p:nvPr/>
        </p:nvSpPr>
        <p:spPr bwMode="auto">
          <a:xfrm>
            <a:off x="5114451" y="443893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角丸四角形 13"/>
          <p:cNvSpPr/>
          <p:nvPr/>
        </p:nvSpPr>
        <p:spPr bwMode="auto">
          <a:xfrm>
            <a:off x="5520218"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5" name="角丸四角形 14"/>
          <p:cNvSpPr/>
          <p:nvPr/>
        </p:nvSpPr>
        <p:spPr bwMode="auto">
          <a:xfrm>
            <a:off x="4812506" y="4918160"/>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6" name="角丸四角形 15"/>
          <p:cNvSpPr/>
          <p:nvPr/>
        </p:nvSpPr>
        <p:spPr bwMode="auto">
          <a:xfrm>
            <a:off x="5218547" y="4917479"/>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7" name="角丸四角形 16"/>
          <p:cNvSpPr/>
          <p:nvPr/>
        </p:nvSpPr>
        <p:spPr bwMode="auto">
          <a:xfrm>
            <a:off x="6719532" y="4482484"/>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8" name="角丸四角形 17"/>
          <p:cNvSpPr/>
          <p:nvPr/>
        </p:nvSpPr>
        <p:spPr bwMode="auto">
          <a:xfrm>
            <a:off x="7104394" y="4710994"/>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9" name="角丸四角形 18"/>
          <p:cNvSpPr/>
          <p:nvPr/>
        </p:nvSpPr>
        <p:spPr bwMode="auto">
          <a:xfrm>
            <a:off x="7510161"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0" name="角丸四角形 19"/>
          <p:cNvSpPr/>
          <p:nvPr/>
        </p:nvSpPr>
        <p:spPr bwMode="auto">
          <a:xfrm>
            <a:off x="6802449" y="4918160"/>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1" name="角丸四角形 20"/>
          <p:cNvSpPr/>
          <p:nvPr/>
        </p:nvSpPr>
        <p:spPr bwMode="auto">
          <a:xfrm>
            <a:off x="7510161" y="4832847"/>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2" name="角丸四角形 21"/>
          <p:cNvSpPr/>
          <p:nvPr/>
        </p:nvSpPr>
        <p:spPr bwMode="auto">
          <a:xfrm>
            <a:off x="1189660"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3" name="角丸四角形 22"/>
          <p:cNvSpPr/>
          <p:nvPr/>
        </p:nvSpPr>
        <p:spPr bwMode="auto">
          <a:xfrm>
            <a:off x="2711906"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4" name="角丸四角形 23"/>
          <p:cNvSpPr/>
          <p:nvPr/>
        </p:nvSpPr>
        <p:spPr bwMode="auto">
          <a:xfrm>
            <a:off x="4800138"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5" name="角丸四角形 24"/>
          <p:cNvSpPr/>
          <p:nvPr/>
        </p:nvSpPr>
        <p:spPr bwMode="auto">
          <a:xfrm>
            <a:off x="6816362"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6" name="テキスト ボックス 25"/>
          <p:cNvSpPr txBox="1"/>
          <p:nvPr/>
        </p:nvSpPr>
        <p:spPr bwMode="auto">
          <a:xfrm>
            <a:off x="1128052" y="5361808"/>
            <a:ext cx="2443655" cy="4654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文章や図にまとめる</a:t>
            </a:r>
          </a:p>
        </p:txBody>
      </p:sp>
      <p:sp>
        <p:nvSpPr>
          <p:cNvPr id="27" name="テキスト ボックス 26"/>
          <p:cNvSpPr txBox="1"/>
          <p:nvPr/>
        </p:nvSpPr>
        <p:spPr bwMode="auto">
          <a:xfrm>
            <a:off x="1189660" y="5971722"/>
            <a:ext cx="8323372" cy="465494"/>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t" anchorCtr="0">
            <a:spAutoFit/>
          </a:bodyPr>
          <a:lstStyle/>
          <a:p>
            <a:pPr>
              <a:lnSpc>
                <a:spcPct val="130000"/>
              </a:lnSpc>
              <a:buSzPct val="120000"/>
            </a:pPr>
            <a:r>
              <a:rPr kumimoji="1" lang="ja-JP" altLang="en-US" sz="1600" dirty="0" smtClean="0">
                <a:latin typeface="A-OTF 新ゴ Pro R" pitchFamily="34" charset="-128"/>
                <a:ea typeface="A-OTF 新ゴ Pro R" pitchFamily="34" charset="-128"/>
              </a:rPr>
              <a:t>○○○で●●な気分で■■■が便利で</a:t>
            </a:r>
            <a:r>
              <a:rPr kumimoji="1" lang="en-US" altLang="ja-JP" sz="1600" dirty="0" smtClean="0">
                <a:latin typeface="A-OTF 新ゴ Pro R" pitchFamily="34" charset="-128"/>
                <a:ea typeface="A-OTF 新ゴ Pro R" pitchFamily="34" charset="-128"/>
              </a:rPr>
              <a:t>XXX</a:t>
            </a:r>
            <a:r>
              <a:rPr lang="ja-JP" altLang="en-US" sz="1600" dirty="0">
                <a:latin typeface="A-OTF 新ゴ Pro R" pitchFamily="34" charset="-128"/>
                <a:ea typeface="A-OTF 新ゴ Pro R" pitchFamily="34" charset="-128"/>
              </a:rPr>
              <a:t>できる</a:t>
            </a:r>
            <a:r>
              <a:rPr kumimoji="1" lang="ja-JP" altLang="en-US" sz="1600" dirty="0" smtClean="0">
                <a:latin typeface="A-OTF 新ゴ Pro R" pitchFamily="34" charset="-128"/>
                <a:ea typeface="A-OTF 新ゴ Pro R" pitchFamily="34" charset="-128"/>
              </a:rPr>
              <a:t>アプリなら女子旅で便利！</a:t>
            </a:r>
          </a:p>
        </p:txBody>
      </p:sp>
      <p:sp>
        <p:nvSpPr>
          <p:cNvPr id="28" name="角丸四角形 27"/>
          <p:cNvSpPr/>
          <p:nvPr/>
        </p:nvSpPr>
        <p:spPr bwMode="auto">
          <a:xfrm>
            <a:off x="1632212" y="424355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29" name="角丸四角形 28"/>
          <p:cNvSpPr/>
          <p:nvPr/>
        </p:nvSpPr>
        <p:spPr bwMode="auto">
          <a:xfrm>
            <a:off x="2971801" y="418020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0" name="角丸四角形 29"/>
          <p:cNvSpPr/>
          <p:nvPr/>
        </p:nvSpPr>
        <p:spPr bwMode="auto">
          <a:xfrm>
            <a:off x="5016162" y="418020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1" name="角丸四角形 30"/>
          <p:cNvSpPr/>
          <p:nvPr/>
        </p:nvSpPr>
        <p:spPr bwMode="auto">
          <a:xfrm>
            <a:off x="7032386" y="418020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2" name="角丸四角形 31"/>
          <p:cNvSpPr/>
          <p:nvPr/>
        </p:nvSpPr>
        <p:spPr bwMode="auto">
          <a:xfrm>
            <a:off x="7104394" y="515719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3" name="下矢印 32"/>
          <p:cNvSpPr/>
          <p:nvPr/>
        </p:nvSpPr>
        <p:spPr bwMode="auto">
          <a:xfrm>
            <a:off x="110359" y="3573016"/>
            <a:ext cx="1017692" cy="2663825"/>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latin typeface="ＭＳ Ｐゴシック" pitchFamily="50" charset="-128"/>
                <a:ea typeface="ＭＳ Ｐゴシック" pitchFamily="50" charset="-128"/>
              </a:rPr>
              <a:t>収束</a:t>
            </a:r>
            <a:endParaRPr kumimoji="1" lang="ja-JP" altLang="en-US" dirty="0">
              <a:latin typeface="ＭＳ Ｐゴシック" pitchFamily="50" charset="-128"/>
              <a:ea typeface="ＭＳ Ｐゴシック" pitchFamily="50" charset="-128"/>
            </a:endParaRPr>
          </a:p>
        </p:txBody>
      </p:sp>
      <p:sp>
        <p:nvSpPr>
          <p:cNvPr id="38" name="角丸四角形 37"/>
          <p:cNvSpPr/>
          <p:nvPr/>
        </p:nvSpPr>
        <p:spPr bwMode="auto">
          <a:xfrm>
            <a:off x="1285712"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9" name="角丸四角形 38"/>
          <p:cNvSpPr/>
          <p:nvPr/>
        </p:nvSpPr>
        <p:spPr bwMode="auto">
          <a:xfrm>
            <a:off x="174649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0" name="角丸四角形 39"/>
          <p:cNvSpPr/>
          <p:nvPr/>
        </p:nvSpPr>
        <p:spPr bwMode="auto">
          <a:xfrm>
            <a:off x="225055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1" name="角丸四角形 40"/>
          <p:cNvSpPr/>
          <p:nvPr/>
        </p:nvSpPr>
        <p:spPr bwMode="auto">
          <a:xfrm>
            <a:off x="2711338"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2" name="角丸四角形 41"/>
          <p:cNvSpPr/>
          <p:nvPr/>
        </p:nvSpPr>
        <p:spPr bwMode="auto">
          <a:xfrm>
            <a:off x="318665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3" name="角丸四角形 42"/>
          <p:cNvSpPr/>
          <p:nvPr/>
        </p:nvSpPr>
        <p:spPr bwMode="auto">
          <a:xfrm>
            <a:off x="4274524"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4" name="角丸四角形 43"/>
          <p:cNvSpPr/>
          <p:nvPr/>
        </p:nvSpPr>
        <p:spPr bwMode="auto">
          <a:xfrm>
            <a:off x="4778580"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5" name="角丸四角形 44"/>
          <p:cNvSpPr/>
          <p:nvPr/>
        </p:nvSpPr>
        <p:spPr bwMode="auto">
          <a:xfrm>
            <a:off x="5239365"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6" name="角丸四角形 45"/>
          <p:cNvSpPr/>
          <p:nvPr/>
        </p:nvSpPr>
        <p:spPr bwMode="auto">
          <a:xfrm>
            <a:off x="570693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7" name="角丸四角形 46"/>
          <p:cNvSpPr/>
          <p:nvPr/>
        </p:nvSpPr>
        <p:spPr bwMode="auto">
          <a:xfrm>
            <a:off x="621099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8" name="角丸四角形 47"/>
          <p:cNvSpPr/>
          <p:nvPr/>
        </p:nvSpPr>
        <p:spPr bwMode="auto">
          <a:xfrm>
            <a:off x="1285712"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9" name="角丸四角形 48"/>
          <p:cNvSpPr/>
          <p:nvPr/>
        </p:nvSpPr>
        <p:spPr bwMode="auto">
          <a:xfrm>
            <a:off x="174649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0" name="角丸四角形 49"/>
          <p:cNvSpPr/>
          <p:nvPr/>
        </p:nvSpPr>
        <p:spPr bwMode="auto">
          <a:xfrm>
            <a:off x="225055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1" name="角丸四角形 50"/>
          <p:cNvSpPr/>
          <p:nvPr/>
        </p:nvSpPr>
        <p:spPr bwMode="auto">
          <a:xfrm>
            <a:off x="2711338"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2" name="角丸四角形 51"/>
          <p:cNvSpPr/>
          <p:nvPr/>
        </p:nvSpPr>
        <p:spPr bwMode="auto">
          <a:xfrm>
            <a:off x="318665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3" name="角丸四角形 52"/>
          <p:cNvSpPr/>
          <p:nvPr/>
        </p:nvSpPr>
        <p:spPr bwMode="auto">
          <a:xfrm>
            <a:off x="4274524"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4" name="角丸四角形 53"/>
          <p:cNvSpPr/>
          <p:nvPr/>
        </p:nvSpPr>
        <p:spPr bwMode="auto">
          <a:xfrm>
            <a:off x="4778580"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5" name="角丸四角形 54"/>
          <p:cNvSpPr/>
          <p:nvPr/>
        </p:nvSpPr>
        <p:spPr bwMode="auto">
          <a:xfrm>
            <a:off x="5239365"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6" name="角丸四角形 55"/>
          <p:cNvSpPr/>
          <p:nvPr/>
        </p:nvSpPr>
        <p:spPr bwMode="auto">
          <a:xfrm>
            <a:off x="570693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7" name="角丸四角形 56"/>
          <p:cNvSpPr/>
          <p:nvPr/>
        </p:nvSpPr>
        <p:spPr bwMode="auto">
          <a:xfrm>
            <a:off x="621099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8" name="角丸四角形 57"/>
          <p:cNvSpPr/>
          <p:nvPr/>
        </p:nvSpPr>
        <p:spPr bwMode="auto">
          <a:xfrm>
            <a:off x="729111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9" name="角丸四角形 58"/>
          <p:cNvSpPr/>
          <p:nvPr/>
        </p:nvSpPr>
        <p:spPr bwMode="auto">
          <a:xfrm>
            <a:off x="7795169"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0" name="角丸四角形 59"/>
          <p:cNvSpPr/>
          <p:nvPr/>
        </p:nvSpPr>
        <p:spPr bwMode="auto">
          <a:xfrm>
            <a:off x="8255954"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1" name="角丸四角形 60"/>
          <p:cNvSpPr/>
          <p:nvPr/>
        </p:nvSpPr>
        <p:spPr bwMode="auto">
          <a:xfrm>
            <a:off x="8723526"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2" name="角丸四角形 61"/>
          <p:cNvSpPr/>
          <p:nvPr/>
        </p:nvSpPr>
        <p:spPr bwMode="auto">
          <a:xfrm>
            <a:off x="729111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3" name="角丸四角形 62"/>
          <p:cNvSpPr/>
          <p:nvPr/>
        </p:nvSpPr>
        <p:spPr bwMode="auto">
          <a:xfrm>
            <a:off x="7795169"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4" name="角丸四角形 63"/>
          <p:cNvSpPr/>
          <p:nvPr/>
        </p:nvSpPr>
        <p:spPr bwMode="auto">
          <a:xfrm>
            <a:off x="8255954"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5" name="角丸四角形 64"/>
          <p:cNvSpPr/>
          <p:nvPr/>
        </p:nvSpPr>
        <p:spPr bwMode="auto">
          <a:xfrm>
            <a:off x="8723526"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6" name="角丸四角形 65"/>
          <p:cNvSpPr/>
          <p:nvPr/>
        </p:nvSpPr>
        <p:spPr bwMode="auto">
          <a:xfrm>
            <a:off x="1285712"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7" name="角丸四角形 66"/>
          <p:cNvSpPr/>
          <p:nvPr/>
        </p:nvSpPr>
        <p:spPr bwMode="auto">
          <a:xfrm>
            <a:off x="1746497"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8" name="角丸四角形 67"/>
          <p:cNvSpPr/>
          <p:nvPr/>
        </p:nvSpPr>
        <p:spPr bwMode="auto">
          <a:xfrm>
            <a:off x="2250553"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9" name="角丸四角形 68"/>
          <p:cNvSpPr/>
          <p:nvPr/>
        </p:nvSpPr>
        <p:spPr bwMode="auto">
          <a:xfrm>
            <a:off x="2711338"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0" name="角丸四角形 69"/>
          <p:cNvSpPr/>
          <p:nvPr/>
        </p:nvSpPr>
        <p:spPr bwMode="auto">
          <a:xfrm>
            <a:off x="4274524"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1" name="角丸四角形 70"/>
          <p:cNvSpPr/>
          <p:nvPr/>
        </p:nvSpPr>
        <p:spPr bwMode="auto">
          <a:xfrm>
            <a:off x="4778580"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2" name="角丸四角形 71"/>
          <p:cNvSpPr/>
          <p:nvPr/>
        </p:nvSpPr>
        <p:spPr bwMode="auto">
          <a:xfrm>
            <a:off x="5239365"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3" name="角丸四角形 72"/>
          <p:cNvSpPr/>
          <p:nvPr/>
        </p:nvSpPr>
        <p:spPr bwMode="auto">
          <a:xfrm>
            <a:off x="7291113"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4" name="角丸四角形 73"/>
          <p:cNvSpPr/>
          <p:nvPr/>
        </p:nvSpPr>
        <p:spPr bwMode="auto">
          <a:xfrm>
            <a:off x="7795169"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5" name="下矢印 74"/>
          <p:cNvSpPr/>
          <p:nvPr/>
        </p:nvSpPr>
        <p:spPr bwMode="auto">
          <a:xfrm>
            <a:off x="110359" y="765175"/>
            <a:ext cx="1017692" cy="2663825"/>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latin typeface="ＭＳ Ｐゴシック" pitchFamily="50" charset="-128"/>
                <a:ea typeface="ＭＳ Ｐゴシック" pitchFamily="50" charset="-128"/>
              </a:rPr>
              <a:t>発散</a:t>
            </a:r>
            <a:endParaRPr kumimoji="1" lang="ja-JP" altLang="en-US" dirty="0">
              <a:latin typeface="ＭＳ Ｐゴシック" pitchFamily="50" charset="-128"/>
              <a:ea typeface="ＭＳ Ｐゴシック" pitchFamily="50" charset="-128"/>
            </a:endParaRPr>
          </a:p>
        </p:txBody>
      </p:sp>
      <p:sp>
        <p:nvSpPr>
          <p:cNvPr id="77" name="テキスト ボックス 76"/>
          <p:cNvSpPr txBox="1"/>
          <p:nvPr/>
        </p:nvSpPr>
        <p:spPr bwMode="auto">
          <a:xfrm>
            <a:off x="1128052" y="1430594"/>
            <a:ext cx="2443655"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ＸＸＸＸＸ</a:t>
            </a:r>
          </a:p>
        </p:txBody>
      </p:sp>
      <p:sp>
        <p:nvSpPr>
          <p:cNvPr id="78" name="テキスト ボックス 77"/>
          <p:cNvSpPr txBox="1"/>
          <p:nvPr/>
        </p:nvSpPr>
        <p:spPr bwMode="auto">
          <a:xfrm>
            <a:off x="4181125" y="1430594"/>
            <a:ext cx="2386030"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ＸＸＸＸＸ</a:t>
            </a:r>
          </a:p>
        </p:txBody>
      </p:sp>
      <p:sp>
        <p:nvSpPr>
          <p:cNvPr id="79" name="テキスト ボックス 78"/>
          <p:cNvSpPr txBox="1"/>
          <p:nvPr/>
        </p:nvSpPr>
        <p:spPr bwMode="auto">
          <a:xfrm>
            <a:off x="7041840" y="1430594"/>
            <a:ext cx="2471192"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ＸＸＸＸＸ</a:t>
            </a:r>
          </a:p>
        </p:txBody>
      </p:sp>
      <p:sp>
        <p:nvSpPr>
          <p:cNvPr id="80" name="テキスト ボックス 79"/>
          <p:cNvSpPr txBox="1"/>
          <p:nvPr/>
        </p:nvSpPr>
        <p:spPr bwMode="auto">
          <a:xfrm>
            <a:off x="1128051" y="765177"/>
            <a:ext cx="3304127" cy="4654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nchorCtr="1">
            <a:spAutoFit/>
          </a:bodyPr>
          <a:lstStyle/>
          <a:p>
            <a:pPr>
              <a:lnSpc>
                <a:spcPct val="130000"/>
              </a:lnSpc>
              <a:buSzPct val="120000"/>
            </a:pPr>
            <a:r>
              <a:rPr lang="ja-JP" altLang="en-US" sz="1600" dirty="0" smtClean="0">
                <a:latin typeface="A-OTF 新ゴ Pro R" pitchFamily="34" charset="-128"/>
                <a:ea typeface="A-OTF 新ゴ Pro R" pitchFamily="34" charset="-128"/>
              </a:rPr>
              <a:t>女子旅に便利なタブレットアプリ</a:t>
            </a:r>
            <a:endParaRPr lang="ja-JP" altLang="en-US" sz="1600" dirty="0">
              <a:latin typeface="A-OTF 新ゴ Pro R" pitchFamily="34" charset="-128"/>
              <a:ea typeface="A-OTF 新ゴ Pro R" pitchFamily="34" charset="-128"/>
            </a:endParaRPr>
          </a:p>
        </p:txBody>
      </p:sp>
    </p:spTree>
    <p:extLst>
      <p:ext uri="{BB962C8B-B14F-4D97-AF65-F5344CB8AC3E}">
        <p14:creationId xmlns:p14="http://schemas.microsoft.com/office/powerpoint/2010/main" val="3611299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収束に対するアプローチ／ </a:t>
            </a:r>
            <a:r>
              <a:rPr lang="en-US" altLang="ja-JP" dirty="0" smtClean="0"/>
              <a:t>KJ</a:t>
            </a:r>
            <a:r>
              <a:rPr lang="ja-JP" altLang="en-US" dirty="0" smtClean="0"/>
              <a:t>法</a:t>
            </a:r>
            <a:endParaRPr kumimoji="1" lang="ja-JP" altLang="en-US" dirty="0"/>
          </a:p>
        </p:txBody>
      </p:sp>
      <p:sp>
        <p:nvSpPr>
          <p:cNvPr id="62" name="角丸四角形 61"/>
          <p:cNvSpPr/>
          <p:nvPr/>
        </p:nvSpPr>
        <p:spPr bwMode="auto">
          <a:xfrm>
            <a:off x="340508" y="802690"/>
            <a:ext cx="9122806" cy="826110"/>
          </a:xfrm>
          <a:prstGeom prst="roundRect">
            <a:avLst>
              <a:gd name="adj" fmla="val 710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buSzPct val="120000"/>
              <a:defRPr/>
            </a:pPr>
            <a:r>
              <a:rPr lang="ja-JP" altLang="en-US" sz="2400" dirty="0" smtClean="0">
                <a:solidFill>
                  <a:prstClr val="black">
                    <a:lumMod val="85000"/>
                    <a:lumOff val="15000"/>
                  </a:prstClr>
                </a:solidFill>
                <a:latin typeface="A-OTF 新ゴ Pro M" pitchFamily="34" charset="-128"/>
                <a:ea typeface="A-OTF 新ゴ Pro M" pitchFamily="34" charset="-128"/>
              </a:rPr>
              <a:t>膨大・無秩序なデータの分類、構造化を通してひらめく</a:t>
            </a:r>
            <a:endParaRPr lang="en-US" altLang="ja-JP" sz="2400" dirty="0">
              <a:solidFill>
                <a:prstClr val="black">
                  <a:lumMod val="85000"/>
                  <a:lumOff val="15000"/>
                </a:prstClr>
              </a:solidFill>
              <a:latin typeface="A-OTF 新ゴ Pro M" pitchFamily="34" charset="-128"/>
              <a:ea typeface="A-OTF 新ゴ Pro M" pitchFamily="34" charset="-128"/>
            </a:endParaRPr>
          </a:p>
        </p:txBody>
      </p:sp>
      <p:sp>
        <p:nvSpPr>
          <p:cNvPr id="74" name="テキスト ボックス 73"/>
          <p:cNvSpPr txBox="1"/>
          <p:nvPr/>
        </p:nvSpPr>
        <p:spPr bwMode="auto">
          <a:xfrm>
            <a:off x="340508" y="1656668"/>
            <a:ext cx="9122806" cy="1364201"/>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dirty="0" smtClean="0">
                <a:solidFill>
                  <a:schemeClr val="tx1">
                    <a:lumMod val="75000"/>
                    <a:lumOff val="25000"/>
                  </a:schemeClr>
                </a:solidFill>
                <a:latin typeface="A-OTF 新ゴ Pro L" pitchFamily="34" charset="-128"/>
                <a:ea typeface="A-OTF 新ゴ Pro L" pitchFamily="34" charset="-128"/>
              </a:rPr>
              <a:t>フィールドワークなどで得た膨大なデータ</a:t>
            </a:r>
            <a:r>
              <a:rPr lang="ja-JP" altLang="en-US" dirty="0">
                <a:solidFill>
                  <a:schemeClr val="tx1">
                    <a:lumMod val="75000"/>
                    <a:lumOff val="25000"/>
                  </a:schemeClr>
                </a:solidFill>
                <a:latin typeface="A-OTF 新ゴ Pro L" pitchFamily="34" charset="-128"/>
                <a:ea typeface="A-OTF 新ゴ Pro L" pitchFamily="34" charset="-128"/>
              </a:rPr>
              <a:t>をまとめるために</a:t>
            </a:r>
            <a:r>
              <a:rPr lang="ja-JP" altLang="en-US" dirty="0" smtClean="0">
                <a:solidFill>
                  <a:schemeClr val="tx1">
                    <a:lumMod val="75000"/>
                    <a:lumOff val="25000"/>
                  </a:schemeClr>
                </a:solidFill>
                <a:latin typeface="A-OTF 新ゴ Pro L" pitchFamily="34" charset="-128"/>
                <a:ea typeface="A-OTF 新ゴ Pro L" pitchFamily="34" charset="-128"/>
              </a:rPr>
              <a:t>考案された手法。</a:t>
            </a:r>
            <a:endParaRPr lang="en-US" altLang="ja-JP" dirty="0" smtClean="0">
              <a:solidFill>
                <a:schemeClr val="tx1">
                  <a:lumMod val="75000"/>
                  <a:lumOff val="25000"/>
                </a:schemeClr>
              </a:solidFill>
              <a:latin typeface="A-OTF 新ゴ Pro L" pitchFamily="34" charset="-128"/>
              <a:ea typeface="A-OTF 新ゴ Pro L" pitchFamily="34" charset="-128"/>
            </a:endParaRPr>
          </a:p>
          <a:p>
            <a:pPr>
              <a:lnSpc>
                <a:spcPct val="110000"/>
              </a:lnSpc>
              <a:buSzPct val="120000"/>
            </a:pPr>
            <a:r>
              <a:rPr lang="ja-JP" altLang="en-US" dirty="0" smtClean="0">
                <a:solidFill>
                  <a:schemeClr val="tx1">
                    <a:lumMod val="75000"/>
                    <a:lumOff val="25000"/>
                  </a:schemeClr>
                </a:solidFill>
                <a:latin typeface="A-OTF 新ゴ Pro L" pitchFamily="34" charset="-128"/>
                <a:ea typeface="A-OTF 新ゴ Pro L" pitchFamily="34" charset="-128"/>
              </a:rPr>
              <a:t>データ</a:t>
            </a:r>
            <a:r>
              <a:rPr lang="ja-JP" altLang="en-US" dirty="0">
                <a:solidFill>
                  <a:schemeClr val="tx1">
                    <a:lumMod val="75000"/>
                    <a:lumOff val="25000"/>
                  </a:schemeClr>
                </a:solidFill>
                <a:latin typeface="A-OTF 新ゴ Pro L" pitchFamily="34" charset="-128"/>
                <a:ea typeface="A-OTF 新ゴ Pro L" pitchFamily="34" charset="-128"/>
              </a:rPr>
              <a:t>をカードに記述し、カードをグループごとに</a:t>
            </a:r>
            <a:r>
              <a:rPr lang="ja-JP" altLang="en-US" dirty="0" smtClean="0">
                <a:solidFill>
                  <a:schemeClr val="tx1">
                    <a:lumMod val="75000"/>
                    <a:lumOff val="25000"/>
                  </a:schemeClr>
                </a:solidFill>
                <a:latin typeface="A-OTF 新ゴ Pro L" pitchFamily="34" charset="-128"/>
                <a:ea typeface="A-OTF 新ゴ Pro L" pitchFamily="34" charset="-128"/>
              </a:rPr>
              <a:t>まとめ、図解し、新たな仮説や解決策へつなげる技法。質的データの分析に広く用いられている。</a:t>
            </a:r>
            <a:endParaRPr lang="en-US" altLang="ja-JP" dirty="0" smtClean="0">
              <a:solidFill>
                <a:schemeClr val="tx1">
                  <a:lumMod val="75000"/>
                  <a:lumOff val="25000"/>
                </a:schemeClr>
              </a:solidFill>
              <a:latin typeface="A-OTF 新ゴ Pro L" pitchFamily="34" charset="-128"/>
              <a:ea typeface="A-OTF 新ゴ Pro L" pitchFamily="34" charset="-128"/>
            </a:endParaRPr>
          </a:p>
          <a:p>
            <a:pPr>
              <a:lnSpc>
                <a:spcPct val="110000"/>
              </a:lnSpc>
              <a:buSzPct val="120000"/>
            </a:pPr>
            <a:r>
              <a:rPr lang="ja-JP" altLang="en-US" dirty="0" smtClean="0">
                <a:solidFill>
                  <a:srgbClr val="C00000"/>
                </a:solidFill>
                <a:latin typeface="A-OTF 新ゴ Pro M" pitchFamily="34" charset="-128"/>
                <a:ea typeface="A-OTF 新ゴ Pro M" pitchFamily="34" charset="-128"/>
              </a:rPr>
              <a:t>ブレインストーミング</a:t>
            </a:r>
            <a:r>
              <a:rPr lang="ja-JP" altLang="en-US" dirty="0">
                <a:solidFill>
                  <a:srgbClr val="C00000"/>
                </a:solidFill>
                <a:latin typeface="A-OTF 新ゴ Pro M" pitchFamily="34" charset="-128"/>
                <a:ea typeface="A-OTF 新ゴ Pro M" pitchFamily="34" charset="-128"/>
              </a:rPr>
              <a:t>など</a:t>
            </a:r>
            <a:r>
              <a:rPr lang="ja-JP" altLang="en-US" dirty="0" smtClean="0">
                <a:solidFill>
                  <a:srgbClr val="C00000"/>
                </a:solidFill>
                <a:latin typeface="A-OTF 新ゴ Pro M" pitchFamily="34" charset="-128"/>
                <a:ea typeface="A-OTF 新ゴ Pro M" pitchFamily="34" charset="-128"/>
              </a:rPr>
              <a:t>で得たデータを収束させる発想として代表的なもの。</a:t>
            </a:r>
            <a:endParaRPr lang="ja-JP" altLang="en-US" dirty="0">
              <a:solidFill>
                <a:srgbClr val="C00000"/>
              </a:solidFill>
              <a:latin typeface="A-OTF 新ゴ Pro M" pitchFamily="34" charset="-128"/>
              <a:ea typeface="A-OTF 新ゴ Pro M" pitchFamily="34" charset="-128"/>
            </a:endParaRPr>
          </a:p>
        </p:txBody>
      </p:sp>
      <p:sp>
        <p:nvSpPr>
          <p:cNvPr id="12" name="正方形/長方形 11"/>
          <p:cNvSpPr/>
          <p:nvPr/>
        </p:nvSpPr>
        <p:spPr bwMode="auto">
          <a:xfrm>
            <a:off x="2675195" y="3216730"/>
            <a:ext cx="4921482" cy="3017274"/>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spc="600" dirty="0">
              <a:latin typeface="ＭＳ Ｐゴシック" pitchFamily="50" charset="-128"/>
              <a:ea typeface="ＭＳ Ｐゴシック" pitchFamily="50" charset="-128"/>
            </a:endParaRPr>
          </a:p>
        </p:txBody>
      </p:sp>
      <p:sp>
        <p:nvSpPr>
          <p:cNvPr id="83" name="角丸四角形 82"/>
          <p:cNvSpPr/>
          <p:nvPr/>
        </p:nvSpPr>
        <p:spPr bwMode="auto">
          <a:xfrm>
            <a:off x="3074438" y="4875542"/>
            <a:ext cx="1480173" cy="1049369"/>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4" name="メモ 83"/>
          <p:cNvSpPr/>
          <p:nvPr/>
        </p:nvSpPr>
        <p:spPr bwMode="auto">
          <a:xfrm>
            <a:off x="3178021" y="5055230"/>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5" name="メモ 84"/>
          <p:cNvSpPr/>
          <p:nvPr/>
        </p:nvSpPr>
        <p:spPr bwMode="auto">
          <a:xfrm>
            <a:off x="3314215" y="5333222"/>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6" name="メモ 85"/>
          <p:cNvSpPr/>
          <p:nvPr/>
        </p:nvSpPr>
        <p:spPr bwMode="auto">
          <a:xfrm>
            <a:off x="3629496" y="5526929"/>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7" name="メモ 86"/>
          <p:cNvSpPr/>
          <p:nvPr/>
        </p:nvSpPr>
        <p:spPr bwMode="auto">
          <a:xfrm>
            <a:off x="3178021" y="5623528"/>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0" name="テキスト ボックス 29"/>
          <p:cNvSpPr txBox="1"/>
          <p:nvPr/>
        </p:nvSpPr>
        <p:spPr bwMode="auto">
          <a:xfrm>
            <a:off x="3515162" y="5088634"/>
            <a:ext cx="1011848" cy="360850"/>
          </a:xfrm>
          <a:prstGeom prst="rect">
            <a:avLst/>
          </a:prstGeom>
          <a:noFill/>
          <a:ln w="9525">
            <a:noFill/>
            <a:miter lim="800000"/>
            <a:headEnd/>
            <a:tailEnd/>
          </a:ln>
        </p:spPr>
        <p:txBody>
          <a:bodyPr wrap="square" lIns="108000" tIns="72000" rIns="108000" bIns="72000" rtlCol="0" anchor="ctr" anchorCtr="1">
            <a:spAutoFit/>
          </a:bodyPr>
          <a:lstStyle/>
          <a:p>
            <a:pPr>
              <a:lnSpc>
                <a:spcPct val="20000"/>
              </a:lnSpc>
              <a:buSzPct val="120000"/>
            </a:pPr>
            <a:r>
              <a:rPr kumimoji="1" lang="en-US" altLang="ja-JP" sz="1000" dirty="0" smtClean="0">
                <a:latin typeface="A-OTF 新ゴ Pro R" pitchFamily="34" charset="-128"/>
                <a:ea typeface="A-OTF 新ゴ Pro R" pitchFamily="34" charset="-128"/>
              </a:rPr>
              <a:t>--------------------</a:t>
            </a:r>
          </a:p>
          <a:p>
            <a:pPr>
              <a:lnSpc>
                <a:spcPct val="20000"/>
              </a:lnSpc>
              <a:buSzPct val="120000"/>
            </a:pPr>
            <a:r>
              <a:rPr lang="en-US" altLang="ja-JP" sz="1000" dirty="0" smtClean="0">
                <a:latin typeface="A-OTF 新ゴ Pro R" pitchFamily="34" charset="-128"/>
                <a:ea typeface="A-OTF 新ゴ Pro R" pitchFamily="34" charset="-128"/>
              </a:rPr>
              <a:t>-------------------</a:t>
            </a:r>
          </a:p>
          <a:p>
            <a:pPr>
              <a:lnSpc>
                <a:spcPct val="20000"/>
              </a:lnSpc>
              <a:buSzPct val="120000"/>
            </a:pPr>
            <a:r>
              <a:rPr kumimoji="1" lang="en-US" altLang="ja-JP" sz="1000" dirty="0" smtClean="0">
                <a:latin typeface="A-OTF 新ゴ Pro R" pitchFamily="34" charset="-128"/>
                <a:ea typeface="A-OTF 新ゴ Pro R" pitchFamily="34" charset="-128"/>
              </a:rPr>
              <a:t>-----------------</a:t>
            </a:r>
          </a:p>
          <a:p>
            <a:pPr>
              <a:lnSpc>
                <a:spcPct val="20000"/>
              </a:lnSpc>
              <a:buSzPct val="120000"/>
            </a:pPr>
            <a:r>
              <a:rPr lang="en-US" altLang="ja-JP" sz="1000" dirty="0">
                <a:latin typeface="A-OTF 新ゴ Pro R" pitchFamily="34" charset="-128"/>
                <a:ea typeface="A-OTF 新ゴ Pro R" pitchFamily="34" charset="-128"/>
              </a:rPr>
              <a:t>--------------------</a:t>
            </a:r>
          </a:p>
          <a:p>
            <a:pPr>
              <a:lnSpc>
                <a:spcPct val="20000"/>
              </a:lnSpc>
              <a:buSzPct val="120000"/>
            </a:pPr>
            <a:r>
              <a:rPr lang="en-US" altLang="ja-JP" sz="1000" dirty="0">
                <a:latin typeface="A-OTF 新ゴ Pro R" pitchFamily="34" charset="-128"/>
                <a:ea typeface="A-OTF 新ゴ Pro R" pitchFamily="34" charset="-128"/>
              </a:rPr>
              <a:t>-------------------</a:t>
            </a:r>
          </a:p>
          <a:p>
            <a:pPr>
              <a:lnSpc>
                <a:spcPct val="20000"/>
              </a:lnSpc>
              <a:buSzPct val="120000"/>
            </a:pPr>
            <a:r>
              <a:rPr lang="en-US" altLang="ja-JP" sz="1000" dirty="0">
                <a:latin typeface="A-OTF 新ゴ Pro R" pitchFamily="34" charset="-128"/>
                <a:ea typeface="A-OTF 新ゴ Pro R" pitchFamily="34" charset="-128"/>
              </a:rPr>
              <a:t>-----------------</a:t>
            </a:r>
            <a:endParaRPr lang="ja-JP" altLang="en-US" sz="1000" dirty="0">
              <a:latin typeface="A-OTF 新ゴ Pro R" pitchFamily="34" charset="-128"/>
              <a:ea typeface="A-OTF 新ゴ Pro R" pitchFamily="34" charset="-128"/>
            </a:endParaRPr>
          </a:p>
          <a:p>
            <a:pPr>
              <a:lnSpc>
                <a:spcPct val="20000"/>
              </a:lnSpc>
              <a:buSzPct val="120000"/>
            </a:pPr>
            <a:endParaRPr kumimoji="1" lang="ja-JP" altLang="en-US" sz="1000" dirty="0" smtClean="0">
              <a:latin typeface="A-OTF 新ゴ Pro R" pitchFamily="34" charset="-128"/>
              <a:ea typeface="A-OTF 新ゴ Pro R" pitchFamily="34" charset="-128"/>
            </a:endParaRPr>
          </a:p>
        </p:txBody>
      </p:sp>
      <p:sp>
        <p:nvSpPr>
          <p:cNvPr id="56" name="フリーフォーム 55"/>
          <p:cNvSpPr/>
          <p:nvPr/>
        </p:nvSpPr>
        <p:spPr bwMode="auto">
          <a:xfrm>
            <a:off x="2918565" y="3420722"/>
            <a:ext cx="4383586" cy="2191794"/>
          </a:xfrm>
          <a:custGeom>
            <a:avLst/>
            <a:gdLst>
              <a:gd name="connsiteX0" fmla="*/ 38636 w 3966692"/>
              <a:gd name="connsiteY0" fmla="*/ 38637 h 1983347"/>
              <a:gd name="connsiteX1" fmla="*/ 3966692 w 3966692"/>
              <a:gd name="connsiteY1" fmla="*/ 38637 h 1983347"/>
              <a:gd name="connsiteX2" fmla="*/ 3966692 w 3966692"/>
              <a:gd name="connsiteY2" fmla="*/ 1970468 h 1983347"/>
              <a:gd name="connsiteX3" fmla="*/ 1738647 w 3966692"/>
              <a:gd name="connsiteY3" fmla="*/ 1983347 h 1983347"/>
              <a:gd name="connsiteX4" fmla="*/ 1738647 w 3966692"/>
              <a:gd name="connsiteY4" fmla="*/ 1210615 h 1983347"/>
              <a:gd name="connsiteX5" fmla="*/ 12878 w 3966692"/>
              <a:gd name="connsiteY5" fmla="*/ 1223493 h 1983347"/>
              <a:gd name="connsiteX6" fmla="*/ 0 w 3966692"/>
              <a:gd name="connsiteY6" fmla="*/ 0 h 1983347"/>
              <a:gd name="connsiteX7" fmla="*/ 38636 w 3966692"/>
              <a:gd name="connsiteY7" fmla="*/ 38637 h 19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92" h="1983347">
                <a:moveTo>
                  <a:pt x="38636" y="38637"/>
                </a:moveTo>
                <a:lnTo>
                  <a:pt x="3966692" y="38637"/>
                </a:lnTo>
                <a:lnTo>
                  <a:pt x="3966692" y="1970468"/>
                </a:lnTo>
                <a:lnTo>
                  <a:pt x="1738647" y="1983347"/>
                </a:lnTo>
                <a:lnTo>
                  <a:pt x="1738647" y="1210615"/>
                </a:lnTo>
                <a:lnTo>
                  <a:pt x="12878" y="1223493"/>
                </a:lnTo>
                <a:lnTo>
                  <a:pt x="0" y="0"/>
                </a:lnTo>
                <a:lnTo>
                  <a:pt x="38636" y="38637"/>
                </a:lnTo>
                <a:close/>
              </a:path>
            </a:pathLst>
          </a:custGeom>
          <a:solidFill>
            <a:schemeClr val="accent2">
              <a:lumMod val="20000"/>
              <a:lumOff val="80000"/>
            </a:schemeClr>
          </a:solidFill>
          <a:ln w="38100" cap="flat" cmpd="sng" algn="ctr">
            <a:solidFill>
              <a:schemeClr val="accent2">
                <a:lumMod val="7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nvGrpSpPr>
          <p:cNvPr id="53" name="グループ化 52"/>
          <p:cNvGrpSpPr/>
          <p:nvPr/>
        </p:nvGrpSpPr>
        <p:grpSpPr>
          <a:xfrm>
            <a:off x="2941442" y="3658250"/>
            <a:ext cx="1627146" cy="1094683"/>
            <a:chOff x="5276130" y="3839002"/>
            <a:chExt cx="1472399" cy="990575"/>
          </a:xfrm>
        </p:grpSpPr>
        <p:sp>
          <p:nvSpPr>
            <p:cNvPr id="28" name="角丸四角形 27"/>
            <p:cNvSpPr/>
            <p:nvPr/>
          </p:nvSpPr>
          <p:spPr bwMode="auto">
            <a:xfrm>
              <a:off x="5409126" y="3880007"/>
              <a:ext cx="1339403" cy="949570"/>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7" name="メモ 76"/>
            <p:cNvSpPr/>
            <p:nvPr/>
          </p:nvSpPr>
          <p:spPr bwMode="auto">
            <a:xfrm>
              <a:off x="5832912" y="4366448"/>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8" name="メモ 77"/>
            <p:cNvSpPr/>
            <p:nvPr/>
          </p:nvSpPr>
          <p:spPr bwMode="auto">
            <a:xfrm>
              <a:off x="6094191" y="4173250"/>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9" name="メモ 78"/>
            <p:cNvSpPr/>
            <p:nvPr/>
          </p:nvSpPr>
          <p:spPr bwMode="auto">
            <a:xfrm>
              <a:off x="6307659" y="4289159"/>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0" name="メモ 79"/>
            <p:cNvSpPr/>
            <p:nvPr/>
          </p:nvSpPr>
          <p:spPr bwMode="auto">
            <a:xfrm>
              <a:off x="5619444" y="4161594"/>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1" name="メモ 80"/>
            <p:cNvSpPr/>
            <p:nvPr/>
          </p:nvSpPr>
          <p:spPr bwMode="auto">
            <a:xfrm>
              <a:off x="5619444" y="4539780"/>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2" name="メモ 81"/>
            <p:cNvSpPr/>
            <p:nvPr/>
          </p:nvSpPr>
          <p:spPr bwMode="auto">
            <a:xfrm>
              <a:off x="6307659" y="396839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8" name="テキスト ボックス 87"/>
            <p:cNvSpPr txBox="1"/>
            <p:nvPr/>
          </p:nvSpPr>
          <p:spPr bwMode="auto">
            <a:xfrm>
              <a:off x="5276130" y="3839002"/>
              <a:ext cx="1356488" cy="176184"/>
            </a:xfrm>
            <a:prstGeom prst="rect">
              <a:avLst/>
            </a:prstGeom>
            <a:noFill/>
            <a:ln w="9525">
              <a:noFill/>
              <a:miter lim="800000"/>
              <a:headEnd/>
              <a:tailEnd/>
            </a:ln>
          </p:spPr>
          <p:txBody>
            <a:bodyPr wrap="square" lIns="108000" tIns="72000" rIns="108000" bIns="72000" rtlCol="0" anchor="ctr" anchorCtr="1">
              <a:spAutoFit/>
            </a:bodyPr>
            <a:lstStyle/>
            <a:p>
              <a:pPr>
                <a:lnSpc>
                  <a:spcPct val="20000"/>
                </a:lnSpc>
                <a:buSzPct val="120000"/>
              </a:pPr>
              <a:r>
                <a:rPr lang="ja-JP" altLang="en-US" sz="800" b="1" spc="300" dirty="0" smtClean="0">
                  <a:latin typeface="A-OTF 新ゴ Pro R" pitchFamily="34" charset="-128"/>
                  <a:ea typeface="A-OTF 新ゴ Pro R" pitchFamily="34" charset="-128"/>
                </a:rPr>
                <a:t>■■■■■■</a:t>
              </a:r>
              <a:endParaRPr kumimoji="1" lang="ja-JP" altLang="en-US" sz="800" b="1" spc="300" dirty="0" smtClean="0">
                <a:latin typeface="A-OTF 新ゴ Pro R" pitchFamily="34" charset="-128"/>
                <a:ea typeface="A-OTF 新ゴ Pro R" pitchFamily="34" charset="-128"/>
              </a:endParaRPr>
            </a:p>
          </p:txBody>
        </p:sp>
      </p:grpSp>
      <p:grpSp>
        <p:nvGrpSpPr>
          <p:cNvPr id="52" name="グループ化 51"/>
          <p:cNvGrpSpPr/>
          <p:nvPr/>
        </p:nvGrpSpPr>
        <p:grpSpPr>
          <a:xfrm>
            <a:off x="4901911" y="3830748"/>
            <a:ext cx="1837448" cy="1619378"/>
            <a:chOff x="7236599" y="4061400"/>
            <a:chExt cx="1662701" cy="1465370"/>
          </a:xfrm>
        </p:grpSpPr>
        <p:sp>
          <p:nvSpPr>
            <p:cNvPr id="89" name="角丸四角形 88"/>
            <p:cNvSpPr/>
            <p:nvPr/>
          </p:nvSpPr>
          <p:spPr bwMode="auto">
            <a:xfrm>
              <a:off x="7236599" y="4061400"/>
              <a:ext cx="1662701" cy="1465370"/>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0" name="メモ 89"/>
            <p:cNvSpPr/>
            <p:nvPr/>
          </p:nvSpPr>
          <p:spPr bwMode="auto">
            <a:xfrm>
              <a:off x="7569789" y="446304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1" name="メモ 90"/>
            <p:cNvSpPr/>
            <p:nvPr/>
          </p:nvSpPr>
          <p:spPr bwMode="auto">
            <a:xfrm>
              <a:off x="7961215" y="460088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2" name="メモ 91"/>
            <p:cNvSpPr/>
            <p:nvPr/>
          </p:nvSpPr>
          <p:spPr bwMode="auto">
            <a:xfrm>
              <a:off x="7690116" y="488276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3" name="メモ 92"/>
            <p:cNvSpPr/>
            <p:nvPr/>
          </p:nvSpPr>
          <p:spPr bwMode="auto">
            <a:xfrm>
              <a:off x="8094421" y="494548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4" name="メモ 93"/>
            <p:cNvSpPr/>
            <p:nvPr/>
          </p:nvSpPr>
          <p:spPr bwMode="auto">
            <a:xfrm>
              <a:off x="8445552" y="4443181"/>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5" name="メモ 94"/>
            <p:cNvSpPr/>
            <p:nvPr/>
          </p:nvSpPr>
          <p:spPr bwMode="auto">
            <a:xfrm>
              <a:off x="8514364" y="507490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8" name="メモ 97"/>
            <p:cNvSpPr/>
            <p:nvPr/>
          </p:nvSpPr>
          <p:spPr bwMode="auto">
            <a:xfrm>
              <a:off x="7569789" y="516674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9" name="メモ 98"/>
            <p:cNvSpPr/>
            <p:nvPr/>
          </p:nvSpPr>
          <p:spPr bwMode="auto">
            <a:xfrm>
              <a:off x="7908716" y="4269849"/>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32" name="下矢印 31"/>
          <p:cNvSpPr/>
          <p:nvPr/>
        </p:nvSpPr>
        <p:spPr bwMode="auto">
          <a:xfrm>
            <a:off x="3613499" y="4721448"/>
            <a:ext cx="288739" cy="331063"/>
          </a:xfrm>
          <a:prstGeom prst="downArrow">
            <a:avLst/>
          </a:prstGeom>
          <a:solidFill>
            <a:schemeClr val="accent1">
              <a:lumMod val="75000"/>
            </a:schemeClr>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3" name="角丸四角形 32"/>
          <p:cNvSpPr/>
          <p:nvPr/>
        </p:nvSpPr>
        <p:spPr bwMode="auto">
          <a:xfrm>
            <a:off x="8524150" y="205793"/>
            <a:ext cx="1159251" cy="6869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prstClr val="white"/>
                </a:solidFill>
                <a:latin typeface="A-OTF 新ゴ Pro M" pitchFamily="34" charset="-128"/>
                <a:ea typeface="A-OTF 新ゴ Pro M" pitchFamily="34" charset="-128"/>
              </a:rPr>
              <a:t>収束</a:t>
            </a:r>
          </a:p>
        </p:txBody>
      </p:sp>
    </p:spTree>
    <p:extLst>
      <p:ext uri="{BB962C8B-B14F-4D97-AF65-F5344CB8AC3E}">
        <p14:creationId xmlns:p14="http://schemas.microsoft.com/office/powerpoint/2010/main" val="2108789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smtClean="0"/>
              <a:t>KJ</a:t>
            </a:r>
            <a:r>
              <a:rPr lang="ja-JP" altLang="en-US" dirty="0" smtClean="0"/>
              <a:t>法の手順</a:t>
            </a:r>
            <a:endParaRPr kumimoji="1" lang="ja-JP" altLang="en-US" dirty="0"/>
          </a:p>
        </p:txBody>
      </p:sp>
      <p:sp>
        <p:nvSpPr>
          <p:cNvPr id="75" name="テキスト ボックス 74"/>
          <p:cNvSpPr txBox="1"/>
          <p:nvPr/>
        </p:nvSpPr>
        <p:spPr bwMode="auto">
          <a:xfrm>
            <a:off x="311479" y="903677"/>
            <a:ext cx="4669374" cy="619382"/>
          </a:xfrm>
          <a:prstGeom prst="rect">
            <a:avLst/>
          </a:prstGeom>
          <a:noFill/>
          <a:ln w="9525">
            <a:noFill/>
            <a:miter lim="800000"/>
            <a:headEnd/>
            <a:tailEnd/>
          </a:ln>
        </p:spPr>
        <p:txBody>
          <a:bodyPr wrap="square" lIns="108000" tIns="72000" rIns="108000" bIns="72000" rtlCol="0" anchor="t" anchorCtr="0">
            <a:spAutoFit/>
          </a:bodyPr>
          <a:lstStyle/>
          <a:p>
            <a:pPr marL="342900" indent="-342900">
              <a:lnSpc>
                <a:spcPct val="110000"/>
              </a:lnSpc>
              <a:buSzPct val="120000"/>
              <a:buAutoNum type="arabicPeriod"/>
            </a:pPr>
            <a:r>
              <a:rPr lang="ja-JP" altLang="en-US" sz="2800" dirty="0" smtClean="0">
                <a:latin typeface="A-OTF 新ゴ Pro M" pitchFamily="34" charset="-128"/>
                <a:ea typeface="A-OTF 新ゴ Pro M" pitchFamily="34" charset="-128"/>
              </a:rPr>
              <a:t>単位化：</a:t>
            </a:r>
            <a:endParaRPr lang="en-US" altLang="ja-JP" sz="2800" dirty="0" smtClean="0">
              <a:latin typeface="A-OTF 新ゴ Pro M" pitchFamily="34" charset="-128"/>
              <a:ea typeface="A-OTF 新ゴ Pro M" pitchFamily="34" charset="-128"/>
            </a:endParaRPr>
          </a:p>
        </p:txBody>
      </p:sp>
      <p:sp>
        <p:nvSpPr>
          <p:cNvPr id="37" name="テキスト ボックス 36"/>
          <p:cNvSpPr txBox="1"/>
          <p:nvPr/>
        </p:nvSpPr>
        <p:spPr bwMode="auto">
          <a:xfrm>
            <a:off x="703381" y="1412047"/>
            <a:ext cx="8759934" cy="483960"/>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2000" dirty="0" smtClean="0">
                <a:solidFill>
                  <a:schemeClr val="tx1">
                    <a:lumMod val="75000"/>
                    <a:lumOff val="25000"/>
                  </a:schemeClr>
                </a:solidFill>
                <a:latin typeface="A-OTF 新ゴ Pro L" pitchFamily="34" charset="-128"/>
                <a:ea typeface="A-OTF 新ゴ Pro L" pitchFamily="34" charset="-128"/>
              </a:rPr>
              <a:t>定性データをカードにまとめる。</a:t>
            </a:r>
            <a:endParaRPr lang="en-US" altLang="ja-JP" sz="2000" dirty="0" smtClean="0">
              <a:solidFill>
                <a:schemeClr val="tx1">
                  <a:lumMod val="75000"/>
                  <a:lumOff val="25000"/>
                </a:schemeClr>
              </a:solidFill>
              <a:latin typeface="A-OTF 新ゴ Pro L" pitchFamily="34" charset="-128"/>
              <a:ea typeface="A-OTF 新ゴ Pro L" pitchFamily="34" charset="-128"/>
            </a:endParaRPr>
          </a:p>
        </p:txBody>
      </p:sp>
      <p:sp>
        <p:nvSpPr>
          <p:cNvPr id="38" name="テキスト ボックス 37"/>
          <p:cNvSpPr txBox="1"/>
          <p:nvPr/>
        </p:nvSpPr>
        <p:spPr bwMode="auto">
          <a:xfrm>
            <a:off x="340507" y="2072492"/>
            <a:ext cx="4669374" cy="619382"/>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en-US" altLang="ja-JP" sz="2800" dirty="0" smtClean="0">
                <a:latin typeface="A-OTF 新ゴ Pro M" pitchFamily="34" charset="-128"/>
                <a:ea typeface="A-OTF 新ゴ Pro M" pitchFamily="34" charset="-128"/>
              </a:rPr>
              <a:t>2. </a:t>
            </a:r>
            <a:r>
              <a:rPr lang="ja-JP" altLang="en-US" sz="2800" dirty="0">
                <a:latin typeface="A-OTF 新ゴ Pro M" pitchFamily="34" charset="-128"/>
                <a:ea typeface="A-OTF 新ゴ Pro M" pitchFamily="34" charset="-128"/>
              </a:rPr>
              <a:t>グループ</a:t>
            </a:r>
            <a:r>
              <a:rPr lang="ja-JP" altLang="en-US" sz="2800" dirty="0" smtClean="0">
                <a:latin typeface="A-OTF 新ゴ Pro M" pitchFamily="34" charset="-128"/>
                <a:ea typeface="A-OTF 新ゴ Pro M" pitchFamily="34" charset="-128"/>
              </a:rPr>
              <a:t>化：</a:t>
            </a:r>
            <a:endParaRPr lang="en-US" altLang="ja-JP" sz="2800" dirty="0" smtClean="0">
              <a:latin typeface="A-OTF 新ゴ Pro M" pitchFamily="34" charset="-128"/>
              <a:ea typeface="A-OTF 新ゴ Pro M" pitchFamily="34" charset="-128"/>
            </a:endParaRPr>
          </a:p>
        </p:txBody>
      </p:sp>
      <p:sp>
        <p:nvSpPr>
          <p:cNvPr id="39" name="テキスト ボックス 38"/>
          <p:cNvSpPr txBox="1"/>
          <p:nvPr/>
        </p:nvSpPr>
        <p:spPr bwMode="auto">
          <a:xfrm>
            <a:off x="703381" y="2609890"/>
            <a:ext cx="8620233" cy="822515"/>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2000" dirty="0" smtClean="0">
                <a:solidFill>
                  <a:schemeClr val="tx1">
                    <a:lumMod val="75000"/>
                    <a:lumOff val="25000"/>
                  </a:schemeClr>
                </a:solidFill>
                <a:latin typeface="A-OTF 新ゴ Pro L" pitchFamily="34" charset="-128"/>
                <a:ea typeface="A-OTF 新ゴ Pro L" pitchFamily="34" charset="-128"/>
              </a:rPr>
              <a:t>一覧できるように並べたカードを、似通った要素の関係を見出しグループ化する。</a:t>
            </a:r>
            <a:endParaRPr lang="en-US" altLang="ja-JP" sz="2000" dirty="0" smtClean="0">
              <a:solidFill>
                <a:schemeClr val="tx1">
                  <a:lumMod val="75000"/>
                  <a:lumOff val="25000"/>
                </a:schemeClr>
              </a:solidFill>
              <a:latin typeface="A-OTF 新ゴ Pro L" pitchFamily="34" charset="-128"/>
              <a:ea typeface="A-OTF 新ゴ Pro L" pitchFamily="34" charset="-128"/>
            </a:endParaRPr>
          </a:p>
        </p:txBody>
      </p:sp>
      <p:sp>
        <p:nvSpPr>
          <p:cNvPr id="40" name="テキスト ボックス 39"/>
          <p:cNvSpPr txBox="1"/>
          <p:nvPr/>
        </p:nvSpPr>
        <p:spPr bwMode="auto">
          <a:xfrm>
            <a:off x="340507" y="3558172"/>
            <a:ext cx="4669374" cy="619382"/>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en-US" altLang="ja-JP" sz="2800" dirty="0" smtClean="0">
                <a:latin typeface="A-OTF 新ゴ Pro M" pitchFamily="34" charset="-128"/>
                <a:ea typeface="A-OTF 新ゴ Pro M" pitchFamily="34" charset="-128"/>
              </a:rPr>
              <a:t>3. </a:t>
            </a:r>
            <a:r>
              <a:rPr lang="ja-JP" altLang="en-US" sz="2800" dirty="0" smtClean="0">
                <a:latin typeface="A-OTF 新ゴ Pro M" pitchFamily="34" charset="-128"/>
                <a:ea typeface="A-OTF 新ゴ Pro M" pitchFamily="34" charset="-128"/>
              </a:rPr>
              <a:t>図解化：</a:t>
            </a:r>
            <a:endParaRPr lang="en-US" altLang="ja-JP" sz="2800" dirty="0" smtClean="0">
              <a:latin typeface="A-OTF 新ゴ Pro M" pitchFamily="34" charset="-128"/>
              <a:ea typeface="A-OTF 新ゴ Pro M" pitchFamily="34" charset="-128"/>
            </a:endParaRPr>
          </a:p>
        </p:txBody>
      </p:sp>
      <p:sp>
        <p:nvSpPr>
          <p:cNvPr id="41" name="テキスト ボックス 40"/>
          <p:cNvSpPr txBox="1"/>
          <p:nvPr/>
        </p:nvSpPr>
        <p:spPr bwMode="auto">
          <a:xfrm>
            <a:off x="703381" y="4071789"/>
            <a:ext cx="8620234" cy="822515"/>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2000" dirty="0" smtClean="0">
                <a:solidFill>
                  <a:schemeClr val="tx1">
                    <a:lumMod val="75000"/>
                    <a:lumOff val="25000"/>
                  </a:schemeClr>
                </a:solidFill>
                <a:latin typeface="A-OTF 新ゴ Pro L" pitchFamily="34" charset="-128"/>
                <a:ea typeface="A-OTF 新ゴ Pro L" pitchFamily="34" charset="-128"/>
              </a:rPr>
              <a:t>グループどうしの包含関係や因果関係を見つけて組み立て、図解して視覚化する。</a:t>
            </a:r>
            <a:endParaRPr lang="en-US" altLang="ja-JP" sz="2000" dirty="0" smtClean="0">
              <a:solidFill>
                <a:schemeClr val="tx1">
                  <a:lumMod val="75000"/>
                  <a:lumOff val="25000"/>
                </a:schemeClr>
              </a:solidFill>
              <a:latin typeface="A-OTF 新ゴ Pro L" pitchFamily="34" charset="-128"/>
              <a:ea typeface="A-OTF 新ゴ Pro L" pitchFamily="34" charset="-128"/>
            </a:endParaRPr>
          </a:p>
        </p:txBody>
      </p:sp>
      <p:sp>
        <p:nvSpPr>
          <p:cNvPr id="42" name="テキスト ボックス 41"/>
          <p:cNvSpPr txBox="1"/>
          <p:nvPr/>
        </p:nvSpPr>
        <p:spPr bwMode="auto">
          <a:xfrm>
            <a:off x="340507" y="5111174"/>
            <a:ext cx="4669374" cy="619382"/>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2800" dirty="0" smtClean="0">
                <a:latin typeface="A-OTF 新ゴ Pro M" pitchFamily="34" charset="-128"/>
                <a:ea typeface="A-OTF 新ゴ Pro M" pitchFamily="34" charset="-128"/>
              </a:rPr>
              <a:t>４</a:t>
            </a:r>
            <a:r>
              <a:rPr lang="en-US" altLang="ja-JP" sz="2800" dirty="0" smtClean="0">
                <a:latin typeface="A-OTF 新ゴ Pro M" pitchFamily="34" charset="-128"/>
                <a:ea typeface="A-OTF 新ゴ Pro M" pitchFamily="34" charset="-128"/>
              </a:rPr>
              <a:t>. </a:t>
            </a:r>
            <a:r>
              <a:rPr lang="ja-JP" altLang="en-US" sz="2800" dirty="0">
                <a:latin typeface="A-OTF 新ゴ Pro M" pitchFamily="34" charset="-128"/>
                <a:ea typeface="A-OTF 新ゴ Pro M" pitchFamily="34" charset="-128"/>
              </a:rPr>
              <a:t>叙述</a:t>
            </a:r>
            <a:r>
              <a:rPr lang="ja-JP" altLang="en-US" sz="2800" dirty="0" smtClean="0">
                <a:latin typeface="A-OTF 新ゴ Pro M" pitchFamily="34" charset="-128"/>
                <a:ea typeface="A-OTF 新ゴ Pro M" pitchFamily="34" charset="-128"/>
              </a:rPr>
              <a:t>化：</a:t>
            </a:r>
            <a:endParaRPr lang="en-US" altLang="ja-JP" sz="2800" dirty="0" smtClean="0">
              <a:latin typeface="A-OTF 新ゴ Pro M" pitchFamily="34" charset="-128"/>
              <a:ea typeface="A-OTF 新ゴ Pro M" pitchFamily="34" charset="-128"/>
            </a:endParaRPr>
          </a:p>
        </p:txBody>
      </p:sp>
      <p:sp>
        <p:nvSpPr>
          <p:cNvPr id="43" name="テキスト ボックス 42"/>
          <p:cNvSpPr txBox="1"/>
          <p:nvPr/>
        </p:nvSpPr>
        <p:spPr bwMode="auto">
          <a:xfrm>
            <a:off x="703381" y="5624791"/>
            <a:ext cx="8620233" cy="822515"/>
          </a:xfrm>
          <a:prstGeom prst="rect">
            <a:avLst/>
          </a:prstGeom>
          <a:noFill/>
          <a:ln w="9525">
            <a:noFill/>
            <a:miter lim="800000"/>
            <a:headEnd/>
            <a:tailEnd/>
          </a:ln>
        </p:spPr>
        <p:txBody>
          <a:bodyPr wrap="square" lIns="108000" tIns="72000" rIns="108000" bIns="72000" rtlCol="0" anchor="t" anchorCtr="0">
            <a:spAutoFit/>
          </a:bodyPr>
          <a:lstStyle/>
          <a:p>
            <a:pPr>
              <a:lnSpc>
                <a:spcPct val="110000"/>
              </a:lnSpc>
              <a:buSzPct val="120000"/>
            </a:pPr>
            <a:r>
              <a:rPr lang="ja-JP" altLang="en-US" sz="2000" dirty="0" smtClean="0">
                <a:solidFill>
                  <a:schemeClr val="tx1">
                    <a:lumMod val="75000"/>
                    <a:lumOff val="25000"/>
                  </a:schemeClr>
                </a:solidFill>
                <a:latin typeface="A-OTF 新ゴ Pro L" pitchFamily="34" charset="-128"/>
                <a:ea typeface="A-OTF 新ゴ Pro L" pitchFamily="34" charset="-128"/>
              </a:rPr>
              <a:t>ラベルや図から、文章を書いていく</a:t>
            </a:r>
            <a:r>
              <a:rPr lang="ja-JP" altLang="en-US" sz="2000" dirty="0">
                <a:solidFill>
                  <a:schemeClr val="tx1">
                    <a:lumMod val="75000"/>
                    <a:lumOff val="25000"/>
                  </a:schemeClr>
                </a:solidFill>
                <a:latin typeface="A-OTF 新ゴ Pro L" pitchFamily="34" charset="-128"/>
                <a:ea typeface="A-OTF 新ゴ Pro L" pitchFamily="34" charset="-128"/>
              </a:rPr>
              <a:t>。視覚から再度テキスト</a:t>
            </a:r>
            <a:r>
              <a:rPr lang="ja-JP" altLang="en-US" sz="2000" dirty="0" smtClean="0">
                <a:solidFill>
                  <a:schemeClr val="tx1">
                    <a:lumMod val="75000"/>
                    <a:lumOff val="25000"/>
                  </a:schemeClr>
                </a:solidFill>
                <a:latin typeface="A-OTF 新ゴ Pro L" pitchFamily="34" charset="-128"/>
                <a:ea typeface="A-OTF 新ゴ Pro L" pitchFamily="34" charset="-128"/>
              </a:rPr>
              <a:t>に起こすことで論理化され、新たな発想が得られる。</a:t>
            </a:r>
            <a:endParaRPr lang="en-US" altLang="ja-JP" sz="2000" dirty="0" smtClean="0">
              <a:solidFill>
                <a:schemeClr val="tx1">
                  <a:lumMod val="75000"/>
                  <a:lumOff val="25000"/>
                </a:schemeClr>
              </a:solidFill>
              <a:latin typeface="A-OTF 新ゴ Pro L" pitchFamily="34" charset="-128"/>
              <a:ea typeface="A-OTF 新ゴ Pro L" pitchFamily="34" charset="-128"/>
            </a:endParaRPr>
          </a:p>
        </p:txBody>
      </p:sp>
      <p:grpSp>
        <p:nvGrpSpPr>
          <p:cNvPr id="3" name="グループ化 2"/>
          <p:cNvGrpSpPr/>
          <p:nvPr/>
        </p:nvGrpSpPr>
        <p:grpSpPr>
          <a:xfrm>
            <a:off x="6205788" y="376785"/>
            <a:ext cx="3263391" cy="2000728"/>
            <a:chOff x="2675195" y="3216730"/>
            <a:chExt cx="4921482" cy="3017274"/>
          </a:xfrm>
        </p:grpSpPr>
        <p:sp>
          <p:nvSpPr>
            <p:cNvPr id="44" name="正方形/長方形 43"/>
            <p:cNvSpPr/>
            <p:nvPr/>
          </p:nvSpPr>
          <p:spPr bwMode="auto">
            <a:xfrm>
              <a:off x="2675195" y="3216730"/>
              <a:ext cx="4921482" cy="3017274"/>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spc="600" dirty="0">
                <a:latin typeface="ＭＳ Ｐゴシック" pitchFamily="50" charset="-128"/>
                <a:ea typeface="ＭＳ Ｐゴシック" pitchFamily="50" charset="-128"/>
              </a:endParaRPr>
            </a:p>
          </p:txBody>
        </p:sp>
        <p:sp>
          <p:nvSpPr>
            <p:cNvPr id="45" name="角丸四角形 44"/>
            <p:cNvSpPr/>
            <p:nvPr/>
          </p:nvSpPr>
          <p:spPr bwMode="auto">
            <a:xfrm>
              <a:off x="3074438" y="4875542"/>
              <a:ext cx="1480173" cy="1049369"/>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6" name="メモ 45"/>
            <p:cNvSpPr/>
            <p:nvPr/>
          </p:nvSpPr>
          <p:spPr bwMode="auto">
            <a:xfrm>
              <a:off x="3178021" y="5055230"/>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7" name="メモ 46"/>
            <p:cNvSpPr/>
            <p:nvPr/>
          </p:nvSpPr>
          <p:spPr bwMode="auto">
            <a:xfrm>
              <a:off x="3314215" y="5333222"/>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8" name="メモ 47"/>
            <p:cNvSpPr/>
            <p:nvPr/>
          </p:nvSpPr>
          <p:spPr bwMode="auto">
            <a:xfrm>
              <a:off x="3629496" y="5526929"/>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9" name="メモ 48"/>
            <p:cNvSpPr/>
            <p:nvPr/>
          </p:nvSpPr>
          <p:spPr bwMode="auto">
            <a:xfrm>
              <a:off x="3178021" y="5623528"/>
              <a:ext cx="235903" cy="213503"/>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0" name="テキスト ボックス 49"/>
            <p:cNvSpPr txBox="1"/>
            <p:nvPr/>
          </p:nvSpPr>
          <p:spPr bwMode="auto">
            <a:xfrm>
              <a:off x="3515162" y="5088634"/>
              <a:ext cx="1011848" cy="360850"/>
            </a:xfrm>
            <a:prstGeom prst="rect">
              <a:avLst/>
            </a:prstGeom>
            <a:noFill/>
            <a:ln w="9525">
              <a:noFill/>
              <a:miter lim="800000"/>
              <a:headEnd/>
              <a:tailEnd/>
            </a:ln>
          </p:spPr>
          <p:txBody>
            <a:bodyPr wrap="square" lIns="108000" tIns="72000" rIns="108000" bIns="72000" rtlCol="0" anchor="ctr" anchorCtr="1">
              <a:spAutoFit/>
            </a:bodyPr>
            <a:lstStyle/>
            <a:p>
              <a:pPr>
                <a:lnSpc>
                  <a:spcPct val="20000"/>
                </a:lnSpc>
                <a:buSzPct val="120000"/>
              </a:pPr>
              <a:r>
                <a:rPr kumimoji="1" lang="en-US" altLang="ja-JP" sz="1000" dirty="0" smtClean="0">
                  <a:latin typeface="A-OTF 新ゴ Pro R" pitchFamily="34" charset="-128"/>
                  <a:ea typeface="A-OTF 新ゴ Pro R" pitchFamily="34" charset="-128"/>
                </a:rPr>
                <a:t>--------------------</a:t>
              </a:r>
            </a:p>
            <a:p>
              <a:pPr>
                <a:lnSpc>
                  <a:spcPct val="20000"/>
                </a:lnSpc>
                <a:buSzPct val="120000"/>
              </a:pPr>
              <a:r>
                <a:rPr lang="en-US" altLang="ja-JP" sz="1000" dirty="0" smtClean="0">
                  <a:latin typeface="A-OTF 新ゴ Pro R" pitchFamily="34" charset="-128"/>
                  <a:ea typeface="A-OTF 新ゴ Pro R" pitchFamily="34" charset="-128"/>
                </a:rPr>
                <a:t>-------------------</a:t>
              </a:r>
            </a:p>
            <a:p>
              <a:pPr>
                <a:lnSpc>
                  <a:spcPct val="20000"/>
                </a:lnSpc>
                <a:buSzPct val="120000"/>
              </a:pPr>
              <a:r>
                <a:rPr kumimoji="1" lang="en-US" altLang="ja-JP" sz="1000" dirty="0" smtClean="0">
                  <a:latin typeface="A-OTF 新ゴ Pro R" pitchFamily="34" charset="-128"/>
                  <a:ea typeface="A-OTF 新ゴ Pro R" pitchFamily="34" charset="-128"/>
                </a:rPr>
                <a:t>-----------------</a:t>
              </a:r>
            </a:p>
            <a:p>
              <a:pPr>
                <a:lnSpc>
                  <a:spcPct val="20000"/>
                </a:lnSpc>
                <a:buSzPct val="120000"/>
              </a:pPr>
              <a:r>
                <a:rPr lang="en-US" altLang="ja-JP" sz="1000" dirty="0">
                  <a:latin typeface="A-OTF 新ゴ Pro R" pitchFamily="34" charset="-128"/>
                  <a:ea typeface="A-OTF 新ゴ Pro R" pitchFamily="34" charset="-128"/>
                </a:rPr>
                <a:t>--------------------</a:t>
              </a:r>
            </a:p>
            <a:p>
              <a:pPr>
                <a:lnSpc>
                  <a:spcPct val="20000"/>
                </a:lnSpc>
                <a:buSzPct val="120000"/>
              </a:pPr>
              <a:r>
                <a:rPr lang="en-US" altLang="ja-JP" sz="1000" dirty="0">
                  <a:latin typeface="A-OTF 新ゴ Pro R" pitchFamily="34" charset="-128"/>
                  <a:ea typeface="A-OTF 新ゴ Pro R" pitchFamily="34" charset="-128"/>
                </a:rPr>
                <a:t>-------------------</a:t>
              </a:r>
            </a:p>
            <a:p>
              <a:pPr>
                <a:lnSpc>
                  <a:spcPct val="20000"/>
                </a:lnSpc>
                <a:buSzPct val="120000"/>
              </a:pPr>
              <a:r>
                <a:rPr lang="en-US" altLang="ja-JP" sz="1000" dirty="0">
                  <a:latin typeface="A-OTF 新ゴ Pro R" pitchFamily="34" charset="-128"/>
                  <a:ea typeface="A-OTF 新ゴ Pro R" pitchFamily="34" charset="-128"/>
                </a:rPr>
                <a:t>-----------------</a:t>
              </a:r>
              <a:endParaRPr lang="ja-JP" altLang="en-US" sz="1000" dirty="0">
                <a:latin typeface="A-OTF 新ゴ Pro R" pitchFamily="34" charset="-128"/>
                <a:ea typeface="A-OTF 新ゴ Pro R" pitchFamily="34" charset="-128"/>
              </a:endParaRPr>
            </a:p>
            <a:p>
              <a:pPr>
                <a:lnSpc>
                  <a:spcPct val="20000"/>
                </a:lnSpc>
                <a:buSzPct val="120000"/>
              </a:pPr>
              <a:endParaRPr kumimoji="1" lang="ja-JP" altLang="en-US" sz="1000" dirty="0" smtClean="0">
                <a:latin typeface="A-OTF 新ゴ Pro R" pitchFamily="34" charset="-128"/>
                <a:ea typeface="A-OTF 新ゴ Pro R" pitchFamily="34" charset="-128"/>
              </a:endParaRPr>
            </a:p>
          </p:txBody>
        </p:sp>
        <p:sp>
          <p:nvSpPr>
            <p:cNvPr id="51" name="フリーフォーム 50"/>
            <p:cNvSpPr/>
            <p:nvPr/>
          </p:nvSpPr>
          <p:spPr bwMode="auto">
            <a:xfrm>
              <a:off x="2918565" y="3420722"/>
              <a:ext cx="4383586" cy="2191794"/>
            </a:xfrm>
            <a:custGeom>
              <a:avLst/>
              <a:gdLst>
                <a:gd name="connsiteX0" fmla="*/ 38636 w 3966692"/>
                <a:gd name="connsiteY0" fmla="*/ 38637 h 1983347"/>
                <a:gd name="connsiteX1" fmla="*/ 3966692 w 3966692"/>
                <a:gd name="connsiteY1" fmla="*/ 38637 h 1983347"/>
                <a:gd name="connsiteX2" fmla="*/ 3966692 w 3966692"/>
                <a:gd name="connsiteY2" fmla="*/ 1970468 h 1983347"/>
                <a:gd name="connsiteX3" fmla="*/ 1738647 w 3966692"/>
                <a:gd name="connsiteY3" fmla="*/ 1983347 h 1983347"/>
                <a:gd name="connsiteX4" fmla="*/ 1738647 w 3966692"/>
                <a:gd name="connsiteY4" fmla="*/ 1210615 h 1983347"/>
                <a:gd name="connsiteX5" fmla="*/ 12878 w 3966692"/>
                <a:gd name="connsiteY5" fmla="*/ 1223493 h 1983347"/>
                <a:gd name="connsiteX6" fmla="*/ 0 w 3966692"/>
                <a:gd name="connsiteY6" fmla="*/ 0 h 1983347"/>
                <a:gd name="connsiteX7" fmla="*/ 38636 w 3966692"/>
                <a:gd name="connsiteY7" fmla="*/ 38637 h 19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692" h="1983347">
                  <a:moveTo>
                    <a:pt x="38636" y="38637"/>
                  </a:moveTo>
                  <a:lnTo>
                    <a:pt x="3966692" y="38637"/>
                  </a:lnTo>
                  <a:lnTo>
                    <a:pt x="3966692" y="1970468"/>
                  </a:lnTo>
                  <a:lnTo>
                    <a:pt x="1738647" y="1983347"/>
                  </a:lnTo>
                  <a:lnTo>
                    <a:pt x="1738647" y="1210615"/>
                  </a:lnTo>
                  <a:lnTo>
                    <a:pt x="12878" y="1223493"/>
                  </a:lnTo>
                  <a:lnTo>
                    <a:pt x="0" y="0"/>
                  </a:lnTo>
                  <a:lnTo>
                    <a:pt x="38636" y="38637"/>
                  </a:lnTo>
                  <a:close/>
                </a:path>
              </a:pathLst>
            </a:custGeom>
            <a:solidFill>
              <a:schemeClr val="accent2">
                <a:lumMod val="20000"/>
                <a:lumOff val="80000"/>
              </a:schemeClr>
            </a:solidFill>
            <a:ln w="38100" cap="flat" cmpd="sng" algn="ctr">
              <a:solidFill>
                <a:schemeClr val="accent2">
                  <a:lumMod val="7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nvGrpSpPr>
            <p:cNvPr id="54" name="グループ化 53"/>
            <p:cNvGrpSpPr/>
            <p:nvPr/>
          </p:nvGrpSpPr>
          <p:grpSpPr>
            <a:xfrm>
              <a:off x="2941442" y="3658250"/>
              <a:ext cx="1627146" cy="1094683"/>
              <a:chOff x="5276130" y="3839002"/>
              <a:chExt cx="1472399" cy="990575"/>
            </a:xfrm>
          </p:grpSpPr>
          <p:sp>
            <p:nvSpPr>
              <p:cNvPr id="55" name="角丸四角形 54"/>
              <p:cNvSpPr/>
              <p:nvPr/>
            </p:nvSpPr>
            <p:spPr bwMode="auto">
              <a:xfrm>
                <a:off x="5409126" y="3880007"/>
                <a:ext cx="1339403" cy="949570"/>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7" name="メモ 56"/>
              <p:cNvSpPr/>
              <p:nvPr/>
            </p:nvSpPr>
            <p:spPr bwMode="auto">
              <a:xfrm>
                <a:off x="5832912" y="4366448"/>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8" name="メモ 57"/>
              <p:cNvSpPr/>
              <p:nvPr/>
            </p:nvSpPr>
            <p:spPr bwMode="auto">
              <a:xfrm>
                <a:off x="6094191" y="4173250"/>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9" name="メモ 58"/>
              <p:cNvSpPr/>
              <p:nvPr/>
            </p:nvSpPr>
            <p:spPr bwMode="auto">
              <a:xfrm>
                <a:off x="6307659" y="4289159"/>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0" name="メモ 59"/>
              <p:cNvSpPr/>
              <p:nvPr/>
            </p:nvSpPr>
            <p:spPr bwMode="auto">
              <a:xfrm>
                <a:off x="5619444" y="4161594"/>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1" name="メモ 60"/>
              <p:cNvSpPr/>
              <p:nvPr/>
            </p:nvSpPr>
            <p:spPr bwMode="auto">
              <a:xfrm>
                <a:off x="5619444" y="4539780"/>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3" name="メモ 62"/>
              <p:cNvSpPr/>
              <p:nvPr/>
            </p:nvSpPr>
            <p:spPr bwMode="auto">
              <a:xfrm>
                <a:off x="6307659" y="396839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4" name="テキスト ボックス 63"/>
              <p:cNvSpPr txBox="1"/>
              <p:nvPr/>
            </p:nvSpPr>
            <p:spPr bwMode="auto">
              <a:xfrm>
                <a:off x="5276130" y="3839002"/>
                <a:ext cx="1356488" cy="176184"/>
              </a:xfrm>
              <a:prstGeom prst="rect">
                <a:avLst/>
              </a:prstGeom>
              <a:noFill/>
              <a:ln w="9525">
                <a:noFill/>
                <a:miter lim="800000"/>
                <a:headEnd/>
                <a:tailEnd/>
              </a:ln>
            </p:spPr>
            <p:txBody>
              <a:bodyPr wrap="square" lIns="108000" tIns="72000" rIns="108000" bIns="72000" rtlCol="0" anchor="ctr" anchorCtr="1">
                <a:spAutoFit/>
              </a:bodyPr>
              <a:lstStyle/>
              <a:p>
                <a:pPr>
                  <a:lnSpc>
                    <a:spcPct val="20000"/>
                  </a:lnSpc>
                  <a:buSzPct val="120000"/>
                </a:pPr>
                <a:r>
                  <a:rPr lang="ja-JP" altLang="en-US" sz="800" b="1" spc="300" dirty="0" smtClean="0">
                    <a:latin typeface="A-OTF 新ゴ Pro R" pitchFamily="34" charset="-128"/>
                    <a:ea typeface="A-OTF 新ゴ Pro R" pitchFamily="34" charset="-128"/>
                  </a:rPr>
                  <a:t>■■■■■■</a:t>
                </a:r>
                <a:endParaRPr kumimoji="1" lang="ja-JP" altLang="en-US" sz="800" b="1" spc="300" dirty="0" smtClean="0">
                  <a:latin typeface="A-OTF 新ゴ Pro R" pitchFamily="34" charset="-128"/>
                  <a:ea typeface="A-OTF 新ゴ Pro R" pitchFamily="34" charset="-128"/>
                </a:endParaRPr>
              </a:p>
            </p:txBody>
          </p:sp>
        </p:grpSp>
        <p:grpSp>
          <p:nvGrpSpPr>
            <p:cNvPr id="65" name="グループ化 64"/>
            <p:cNvGrpSpPr/>
            <p:nvPr/>
          </p:nvGrpSpPr>
          <p:grpSpPr>
            <a:xfrm>
              <a:off x="4901911" y="3830748"/>
              <a:ext cx="1837448" cy="1619378"/>
              <a:chOff x="7236599" y="4061400"/>
              <a:chExt cx="1662701" cy="1465370"/>
            </a:xfrm>
          </p:grpSpPr>
          <p:sp>
            <p:nvSpPr>
              <p:cNvPr id="66" name="角丸四角形 65"/>
              <p:cNvSpPr/>
              <p:nvPr/>
            </p:nvSpPr>
            <p:spPr bwMode="auto">
              <a:xfrm>
                <a:off x="7236599" y="4061400"/>
                <a:ext cx="1662701" cy="1465370"/>
              </a:xfrm>
              <a:prstGeom prst="roundRect">
                <a:avLst/>
              </a:prstGeom>
              <a:solidFill>
                <a:schemeClr val="bg1"/>
              </a:solidFill>
              <a:ln w="9525" cap="flat" cmpd="sng" algn="ctr">
                <a:solidFill>
                  <a:schemeClr val="tx1">
                    <a:lumMod val="75000"/>
                    <a:lumOff val="25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7" name="メモ 66"/>
              <p:cNvSpPr/>
              <p:nvPr/>
            </p:nvSpPr>
            <p:spPr bwMode="auto">
              <a:xfrm>
                <a:off x="7569789" y="446304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8" name="メモ 67"/>
              <p:cNvSpPr/>
              <p:nvPr/>
            </p:nvSpPr>
            <p:spPr bwMode="auto">
              <a:xfrm>
                <a:off x="7961215" y="460088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9" name="メモ 68"/>
              <p:cNvSpPr/>
              <p:nvPr/>
            </p:nvSpPr>
            <p:spPr bwMode="auto">
              <a:xfrm>
                <a:off x="7690116" y="488276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0" name="メモ 69"/>
              <p:cNvSpPr/>
              <p:nvPr/>
            </p:nvSpPr>
            <p:spPr bwMode="auto">
              <a:xfrm>
                <a:off x="8094421" y="494548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1" name="メモ 70"/>
              <p:cNvSpPr/>
              <p:nvPr/>
            </p:nvSpPr>
            <p:spPr bwMode="auto">
              <a:xfrm>
                <a:off x="8445552" y="4443181"/>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2" name="メモ 71"/>
              <p:cNvSpPr/>
              <p:nvPr/>
            </p:nvSpPr>
            <p:spPr bwMode="auto">
              <a:xfrm>
                <a:off x="8514364" y="507490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3" name="メモ 72"/>
              <p:cNvSpPr/>
              <p:nvPr/>
            </p:nvSpPr>
            <p:spPr bwMode="auto">
              <a:xfrm>
                <a:off x="7569789" y="516674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6" name="メモ 95"/>
              <p:cNvSpPr/>
              <p:nvPr/>
            </p:nvSpPr>
            <p:spPr bwMode="auto">
              <a:xfrm>
                <a:off x="7908716" y="4269849"/>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97" name="下矢印 96"/>
            <p:cNvSpPr/>
            <p:nvPr/>
          </p:nvSpPr>
          <p:spPr bwMode="auto">
            <a:xfrm>
              <a:off x="3613499" y="4721448"/>
              <a:ext cx="288739" cy="331063"/>
            </a:xfrm>
            <a:prstGeom prst="downArrow">
              <a:avLst/>
            </a:prstGeom>
            <a:solidFill>
              <a:schemeClr val="accent1">
                <a:lumMod val="75000"/>
              </a:schemeClr>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sp>
        <p:nvSpPr>
          <p:cNvPr id="52" name="角丸四角形 51"/>
          <p:cNvSpPr/>
          <p:nvPr/>
        </p:nvSpPr>
        <p:spPr bwMode="auto">
          <a:xfrm>
            <a:off x="8524150" y="205793"/>
            <a:ext cx="1159251" cy="6869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prstClr val="white"/>
                </a:solidFill>
                <a:latin typeface="A-OTF 新ゴ Pro M" pitchFamily="34" charset="-128"/>
                <a:ea typeface="A-OTF 新ゴ Pro M" pitchFamily="34" charset="-128"/>
              </a:rPr>
              <a:t>収束</a:t>
            </a:r>
          </a:p>
        </p:txBody>
      </p:sp>
    </p:spTree>
    <p:extLst>
      <p:ext uri="{BB962C8B-B14F-4D97-AF65-F5344CB8AC3E}">
        <p14:creationId xmlns:p14="http://schemas.microsoft.com/office/powerpoint/2010/main" val="2785517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収束に対するアプローチ／視覚的</a:t>
            </a:r>
            <a:r>
              <a:rPr lang="ja-JP" altLang="en-US" dirty="0"/>
              <a:t>に表現する手法</a:t>
            </a:r>
            <a:endParaRPr kumimoji="1" lang="ja-JP" altLang="en-US" dirty="0"/>
          </a:p>
        </p:txBody>
      </p:sp>
      <p:grpSp>
        <p:nvGrpSpPr>
          <p:cNvPr id="27" name="グループ化 26"/>
          <p:cNvGrpSpPr/>
          <p:nvPr/>
        </p:nvGrpSpPr>
        <p:grpSpPr>
          <a:xfrm>
            <a:off x="263823" y="1810691"/>
            <a:ext cx="2719220" cy="2459580"/>
            <a:chOff x="341281" y="1403797"/>
            <a:chExt cx="3494946" cy="3161237"/>
          </a:xfrm>
        </p:grpSpPr>
        <p:sp>
          <p:nvSpPr>
            <p:cNvPr id="3" name="円/楕円 2"/>
            <p:cNvSpPr/>
            <p:nvPr/>
          </p:nvSpPr>
          <p:spPr bwMode="auto">
            <a:xfrm>
              <a:off x="1532567" y="2640171"/>
              <a:ext cx="1249251" cy="566670"/>
            </a:xfrm>
            <a:prstGeom prst="ellipse">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r>
                <a:rPr kumimoji="1" lang="ja-JP" altLang="en-US" sz="1300" dirty="0" smtClean="0">
                  <a:latin typeface="A-OTF 新ゴ Pro R" pitchFamily="34" charset="-128"/>
                  <a:ea typeface="A-OTF 新ゴ Pro R" pitchFamily="34" charset="-128"/>
                </a:rPr>
                <a:t>テーマ</a:t>
              </a:r>
              <a:endParaRPr kumimoji="1" lang="ja-JP" altLang="en-US" sz="1300" dirty="0">
                <a:latin typeface="A-OTF 新ゴ Pro R" pitchFamily="34" charset="-128"/>
                <a:ea typeface="A-OTF 新ゴ Pro R" pitchFamily="34" charset="-128"/>
              </a:endParaRPr>
            </a:p>
          </p:txBody>
        </p:sp>
        <p:sp>
          <p:nvSpPr>
            <p:cNvPr id="4" name="正方形/長方形 3"/>
            <p:cNvSpPr/>
            <p:nvPr/>
          </p:nvSpPr>
          <p:spPr bwMode="auto">
            <a:xfrm>
              <a:off x="341281" y="1416676"/>
              <a:ext cx="1564792" cy="1043189"/>
            </a:xfrm>
            <a:prstGeom prst="rect">
              <a:avLst/>
            </a:prstGeom>
            <a:solidFill>
              <a:schemeClr val="bg1"/>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 name="テキスト ボックス 4"/>
            <p:cNvSpPr txBox="1"/>
            <p:nvPr/>
          </p:nvSpPr>
          <p:spPr bwMode="auto">
            <a:xfrm>
              <a:off x="354159" y="1429555"/>
              <a:ext cx="783970" cy="420610"/>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ja-JP" altLang="en-US" sz="1600" dirty="0" smtClean="0">
                  <a:latin typeface="A-OTF 新ゴ Pro R" pitchFamily="34" charset="-128"/>
                  <a:ea typeface="A-OTF 新ゴ Pro R" pitchFamily="34" charset="-128"/>
                </a:rPr>
                <a:t>要素</a:t>
              </a:r>
              <a:r>
                <a:rPr lang="en-US" altLang="ja-JP" sz="1600" dirty="0" smtClean="0">
                  <a:latin typeface="A-OTF 新ゴ Pro R" pitchFamily="34" charset="-128"/>
                  <a:ea typeface="A-OTF 新ゴ Pro R" pitchFamily="34" charset="-128"/>
                </a:rPr>
                <a:t>A</a:t>
              </a:r>
            </a:p>
          </p:txBody>
        </p:sp>
        <p:sp>
          <p:nvSpPr>
            <p:cNvPr id="6" name="正方形/長方形 5"/>
            <p:cNvSpPr/>
            <p:nvPr/>
          </p:nvSpPr>
          <p:spPr bwMode="auto">
            <a:xfrm>
              <a:off x="341281" y="3412903"/>
              <a:ext cx="1564792" cy="1043189"/>
            </a:xfrm>
            <a:prstGeom prst="rect">
              <a:avLst/>
            </a:prstGeom>
            <a:solidFill>
              <a:schemeClr val="bg1"/>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 name="テキスト ボックス 6"/>
            <p:cNvSpPr txBox="1"/>
            <p:nvPr/>
          </p:nvSpPr>
          <p:spPr bwMode="auto">
            <a:xfrm>
              <a:off x="354159" y="3425782"/>
              <a:ext cx="783970" cy="420610"/>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ja-JP" altLang="en-US" sz="1600" dirty="0" smtClean="0">
                  <a:latin typeface="A-OTF 新ゴ Pro R" pitchFamily="34" charset="-128"/>
                  <a:ea typeface="A-OTF 新ゴ Pro R" pitchFamily="34" charset="-128"/>
                </a:rPr>
                <a:t>要素</a:t>
              </a:r>
              <a:r>
                <a:rPr lang="en-US" altLang="ja-JP" sz="1600" dirty="0">
                  <a:latin typeface="A-OTF 新ゴ Pro R" pitchFamily="34" charset="-128"/>
                  <a:ea typeface="A-OTF 新ゴ Pro R" pitchFamily="34" charset="-128"/>
                </a:rPr>
                <a:t>B</a:t>
              </a:r>
              <a:endParaRPr lang="en-US" altLang="ja-JP" sz="1600" dirty="0" smtClean="0">
                <a:latin typeface="A-OTF 新ゴ Pro R" pitchFamily="34" charset="-128"/>
                <a:ea typeface="A-OTF 新ゴ Pro R" pitchFamily="34" charset="-128"/>
              </a:endParaRPr>
            </a:p>
          </p:txBody>
        </p:sp>
        <p:sp>
          <p:nvSpPr>
            <p:cNvPr id="8" name="正方形/長方形 7"/>
            <p:cNvSpPr/>
            <p:nvPr/>
          </p:nvSpPr>
          <p:spPr bwMode="auto">
            <a:xfrm>
              <a:off x="2266682" y="1403797"/>
              <a:ext cx="1558324" cy="1043189"/>
            </a:xfrm>
            <a:prstGeom prst="rect">
              <a:avLst/>
            </a:prstGeom>
            <a:solidFill>
              <a:schemeClr val="bg1"/>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 name="テキスト ボックス 8"/>
            <p:cNvSpPr txBox="1"/>
            <p:nvPr/>
          </p:nvSpPr>
          <p:spPr bwMode="auto">
            <a:xfrm>
              <a:off x="3041037" y="1416676"/>
              <a:ext cx="783970" cy="420610"/>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ja-JP" altLang="en-US" sz="1600" dirty="0" smtClean="0">
                  <a:latin typeface="A-OTF 新ゴ Pro R" pitchFamily="34" charset="-128"/>
                  <a:ea typeface="A-OTF 新ゴ Pro R" pitchFamily="34" charset="-128"/>
                </a:rPr>
                <a:t>要素</a:t>
              </a:r>
              <a:r>
                <a:rPr lang="en-US" altLang="ja-JP" sz="1600" dirty="0">
                  <a:latin typeface="A-OTF 新ゴ Pro R" pitchFamily="34" charset="-128"/>
                  <a:ea typeface="A-OTF 新ゴ Pro R" pitchFamily="34" charset="-128"/>
                </a:rPr>
                <a:t>C</a:t>
              </a:r>
              <a:endParaRPr lang="en-US" altLang="ja-JP" sz="1600" dirty="0" smtClean="0">
                <a:latin typeface="A-OTF 新ゴ Pro R" pitchFamily="34" charset="-128"/>
                <a:ea typeface="A-OTF 新ゴ Pro R" pitchFamily="34" charset="-128"/>
              </a:endParaRPr>
            </a:p>
          </p:txBody>
        </p:sp>
        <p:sp>
          <p:nvSpPr>
            <p:cNvPr id="10" name="正方形/長方形 9"/>
            <p:cNvSpPr/>
            <p:nvPr/>
          </p:nvSpPr>
          <p:spPr bwMode="auto">
            <a:xfrm>
              <a:off x="2266682" y="3400024"/>
              <a:ext cx="1558324" cy="1043189"/>
            </a:xfrm>
            <a:prstGeom prst="rect">
              <a:avLst/>
            </a:prstGeom>
            <a:solidFill>
              <a:schemeClr val="bg1"/>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1" name="テキスト ボックス 10"/>
            <p:cNvSpPr txBox="1"/>
            <p:nvPr/>
          </p:nvSpPr>
          <p:spPr bwMode="auto">
            <a:xfrm>
              <a:off x="3041037" y="3412903"/>
              <a:ext cx="795190" cy="420610"/>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ja-JP" altLang="en-US" sz="1600" dirty="0" smtClean="0">
                  <a:latin typeface="A-OTF 新ゴ Pro R" pitchFamily="34" charset="-128"/>
                  <a:ea typeface="A-OTF 新ゴ Pro R" pitchFamily="34" charset="-128"/>
                </a:rPr>
                <a:t>要素</a:t>
              </a:r>
              <a:r>
                <a:rPr lang="en-US" altLang="ja-JP" sz="1600" dirty="0" smtClean="0">
                  <a:latin typeface="A-OTF 新ゴ Pro R" pitchFamily="34" charset="-128"/>
                  <a:ea typeface="A-OTF 新ゴ Pro R" pitchFamily="34" charset="-128"/>
                </a:rPr>
                <a:t>D</a:t>
              </a:r>
            </a:p>
          </p:txBody>
        </p:sp>
        <p:sp>
          <p:nvSpPr>
            <p:cNvPr id="13" name="メモ 12"/>
            <p:cNvSpPr/>
            <p:nvPr/>
          </p:nvSpPr>
          <p:spPr bwMode="auto">
            <a:xfrm>
              <a:off x="2421210" y="1611906"/>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メモ 13"/>
            <p:cNvSpPr/>
            <p:nvPr/>
          </p:nvSpPr>
          <p:spPr bwMode="auto">
            <a:xfrm>
              <a:off x="2856417" y="1869937"/>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5" name="メモ 14"/>
            <p:cNvSpPr/>
            <p:nvPr/>
          </p:nvSpPr>
          <p:spPr bwMode="auto">
            <a:xfrm>
              <a:off x="3301449" y="2024986"/>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6" name="メモ 15"/>
            <p:cNvSpPr/>
            <p:nvPr/>
          </p:nvSpPr>
          <p:spPr bwMode="auto">
            <a:xfrm>
              <a:off x="2425232" y="3636087"/>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7" name="メモ 16"/>
            <p:cNvSpPr/>
            <p:nvPr/>
          </p:nvSpPr>
          <p:spPr bwMode="auto">
            <a:xfrm>
              <a:off x="2856418" y="3938536"/>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8" name="メモ 17"/>
            <p:cNvSpPr/>
            <p:nvPr/>
          </p:nvSpPr>
          <p:spPr bwMode="auto">
            <a:xfrm>
              <a:off x="2396846" y="4062692"/>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9" name="メモ 18"/>
            <p:cNvSpPr/>
            <p:nvPr/>
          </p:nvSpPr>
          <p:spPr bwMode="auto">
            <a:xfrm>
              <a:off x="3200779" y="3847064"/>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0" name="メモ 19"/>
            <p:cNvSpPr/>
            <p:nvPr/>
          </p:nvSpPr>
          <p:spPr bwMode="auto">
            <a:xfrm>
              <a:off x="3512648" y="4058044"/>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1" name="メモ 20"/>
            <p:cNvSpPr/>
            <p:nvPr/>
          </p:nvSpPr>
          <p:spPr bwMode="auto">
            <a:xfrm>
              <a:off x="889018" y="2024986"/>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2" name="メモ 21"/>
            <p:cNvSpPr/>
            <p:nvPr/>
          </p:nvSpPr>
          <p:spPr bwMode="auto">
            <a:xfrm>
              <a:off x="1395384" y="2103038"/>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3" name="メモ 22"/>
            <p:cNvSpPr/>
            <p:nvPr/>
          </p:nvSpPr>
          <p:spPr bwMode="auto">
            <a:xfrm>
              <a:off x="1349951" y="1621625"/>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4" name="メモ 23"/>
            <p:cNvSpPr/>
            <p:nvPr/>
          </p:nvSpPr>
          <p:spPr bwMode="auto">
            <a:xfrm>
              <a:off x="2396845" y="2103038"/>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5" name="メモ 24"/>
            <p:cNvSpPr/>
            <p:nvPr/>
          </p:nvSpPr>
          <p:spPr bwMode="auto">
            <a:xfrm>
              <a:off x="1258201" y="3623208"/>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6" name="メモ 25"/>
            <p:cNvSpPr/>
            <p:nvPr/>
          </p:nvSpPr>
          <p:spPr bwMode="auto">
            <a:xfrm>
              <a:off x="1487133" y="4066731"/>
              <a:ext cx="274365" cy="248312"/>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9" name="メモ 78"/>
            <p:cNvSpPr/>
            <p:nvPr/>
          </p:nvSpPr>
          <p:spPr bwMode="auto">
            <a:xfrm>
              <a:off x="1075586" y="2393707"/>
              <a:ext cx="274365" cy="248313"/>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0" name="メモ 79"/>
            <p:cNvSpPr/>
            <p:nvPr/>
          </p:nvSpPr>
          <p:spPr bwMode="auto">
            <a:xfrm>
              <a:off x="3314011" y="2393707"/>
              <a:ext cx="274365" cy="248313"/>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1" name="メモ 80"/>
            <p:cNvSpPr/>
            <p:nvPr/>
          </p:nvSpPr>
          <p:spPr bwMode="auto">
            <a:xfrm>
              <a:off x="3314011" y="4316721"/>
              <a:ext cx="274365" cy="248313"/>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2" name="メモ 81"/>
            <p:cNvSpPr/>
            <p:nvPr/>
          </p:nvSpPr>
          <p:spPr bwMode="auto">
            <a:xfrm>
              <a:off x="2943810" y="4316721"/>
              <a:ext cx="274365" cy="248313"/>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3" name="メモ 82"/>
            <p:cNvSpPr/>
            <p:nvPr/>
          </p:nvSpPr>
          <p:spPr bwMode="auto">
            <a:xfrm>
              <a:off x="1092808" y="4316721"/>
              <a:ext cx="274365" cy="248313"/>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4" name="メモ 83"/>
            <p:cNvSpPr/>
            <p:nvPr/>
          </p:nvSpPr>
          <p:spPr bwMode="auto">
            <a:xfrm>
              <a:off x="722608" y="4316721"/>
              <a:ext cx="274365" cy="248313"/>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nvGrpSpPr>
          <p:cNvPr id="55" name="グループ化 54"/>
          <p:cNvGrpSpPr/>
          <p:nvPr/>
        </p:nvGrpSpPr>
        <p:grpSpPr>
          <a:xfrm>
            <a:off x="3396946" y="1609640"/>
            <a:ext cx="3194511" cy="3088889"/>
            <a:chOff x="3380477" y="1594504"/>
            <a:chExt cx="3194511" cy="3088889"/>
          </a:xfrm>
        </p:grpSpPr>
        <p:cxnSp>
          <p:nvCxnSpPr>
            <p:cNvPr id="29" name="直線コネクタ 28"/>
            <p:cNvCxnSpPr/>
            <p:nvPr/>
          </p:nvCxnSpPr>
          <p:spPr>
            <a:xfrm>
              <a:off x="3734870" y="3193962"/>
              <a:ext cx="2498503"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910067" y="2022961"/>
              <a:ext cx="0" cy="227786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bwMode="auto">
            <a:xfrm>
              <a:off x="4726482" y="1594504"/>
              <a:ext cx="373601" cy="465494"/>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1600" dirty="0" smtClean="0">
                  <a:latin typeface="A-OTF 新ゴ Pro R" pitchFamily="34" charset="-128"/>
                  <a:ea typeface="A-OTF 新ゴ Pro R" pitchFamily="34" charset="-128"/>
                </a:rPr>
                <a:t>A</a:t>
              </a:r>
              <a:endParaRPr kumimoji="1" lang="ja-JP" altLang="en-US" sz="1600" dirty="0" smtClean="0">
                <a:latin typeface="A-OTF 新ゴ Pro R" pitchFamily="34" charset="-128"/>
                <a:ea typeface="A-OTF 新ゴ Pro R" pitchFamily="34" charset="-128"/>
              </a:endParaRPr>
            </a:p>
          </p:txBody>
        </p:sp>
        <p:sp>
          <p:nvSpPr>
            <p:cNvPr id="35" name="テキスト ボックス 34"/>
            <p:cNvSpPr txBox="1"/>
            <p:nvPr/>
          </p:nvSpPr>
          <p:spPr bwMode="auto">
            <a:xfrm>
              <a:off x="4739361" y="4262783"/>
              <a:ext cx="373601" cy="420610"/>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1600" dirty="0" smtClean="0">
                  <a:latin typeface="A-OTF 新ゴ Pro R" pitchFamily="34" charset="-128"/>
                  <a:ea typeface="A-OTF 新ゴ Pro R" pitchFamily="34" charset="-128"/>
                </a:rPr>
                <a:t>B</a:t>
              </a:r>
              <a:endParaRPr kumimoji="1" lang="ja-JP" altLang="en-US" sz="1600" dirty="0" smtClean="0">
                <a:latin typeface="A-OTF 新ゴ Pro R" pitchFamily="34" charset="-128"/>
                <a:ea typeface="A-OTF 新ゴ Pro R" pitchFamily="34" charset="-128"/>
              </a:endParaRPr>
            </a:p>
          </p:txBody>
        </p:sp>
        <p:sp>
          <p:nvSpPr>
            <p:cNvPr id="36" name="テキスト ボックス 35"/>
            <p:cNvSpPr txBox="1"/>
            <p:nvPr/>
          </p:nvSpPr>
          <p:spPr bwMode="auto">
            <a:xfrm>
              <a:off x="3380477" y="2921026"/>
              <a:ext cx="347953" cy="465494"/>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1600" dirty="0" smtClean="0">
                  <a:latin typeface="A-OTF 新ゴ Pro R" pitchFamily="34" charset="-128"/>
                  <a:ea typeface="A-OTF 新ゴ Pro R" pitchFamily="34" charset="-128"/>
                </a:rPr>
                <a:t>a</a:t>
              </a:r>
              <a:endParaRPr kumimoji="1" lang="ja-JP" altLang="en-US" sz="1600" dirty="0" smtClean="0">
                <a:latin typeface="A-OTF 新ゴ Pro R" pitchFamily="34" charset="-128"/>
                <a:ea typeface="A-OTF 新ゴ Pro R" pitchFamily="34" charset="-128"/>
              </a:endParaRPr>
            </a:p>
          </p:txBody>
        </p:sp>
        <p:sp>
          <p:nvSpPr>
            <p:cNvPr id="37" name="テキスト ボックス 36"/>
            <p:cNvSpPr txBox="1"/>
            <p:nvPr/>
          </p:nvSpPr>
          <p:spPr bwMode="auto">
            <a:xfrm>
              <a:off x="6227035" y="2961215"/>
              <a:ext cx="347953" cy="465494"/>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lang="en-US" altLang="ja-JP" sz="1600" dirty="0">
                  <a:latin typeface="A-OTF 新ゴ Pro R" pitchFamily="34" charset="-128"/>
                  <a:ea typeface="A-OTF 新ゴ Pro R" pitchFamily="34" charset="-128"/>
                </a:rPr>
                <a:t>b</a:t>
              </a:r>
              <a:endParaRPr kumimoji="1" lang="ja-JP" altLang="en-US" sz="1600" dirty="0" smtClean="0">
                <a:latin typeface="A-OTF 新ゴ Pro R" pitchFamily="34" charset="-128"/>
                <a:ea typeface="A-OTF 新ゴ Pro R" pitchFamily="34" charset="-128"/>
              </a:endParaRPr>
            </a:p>
          </p:txBody>
        </p:sp>
        <p:sp>
          <p:nvSpPr>
            <p:cNvPr id="39" name="メモ 38"/>
            <p:cNvSpPr/>
            <p:nvPr/>
          </p:nvSpPr>
          <p:spPr bwMode="auto">
            <a:xfrm>
              <a:off x="5204983" y="2022961"/>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0" name="メモ 39"/>
            <p:cNvSpPr/>
            <p:nvPr/>
          </p:nvSpPr>
          <p:spPr bwMode="auto">
            <a:xfrm>
              <a:off x="5733016" y="2265158"/>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1" name="メモ 40"/>
            <p:cNvSpPr/>
            <p:nvPr/>
          </p:nvSpPr>
          <p:spPr bwMode="auto">
            <a:xfrm>
              <a:off x="5839750" y="264849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2" name="メモ 41"/>
            <p:cNvSpPr/>
            <p:nvPr/>
          </p:nvSpPr>
          <p:spPr bwMode="auto">
            <a:xfrm>
              <a:off x="5359680" y="2332627"/>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3" name="メモ 42"/>
            <p:cNvSpPr/>
            <p:nvPr/>
          </p:nvSpPr>
          <p:spPr bwMode="auto">
            <a:xfrm>
              <a:off x="5300910" y="2719023"/>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4" name="メモ 43"/>
            <p:cNvSpPr/>
            <p:nvPr/>
          </p:nvSpPr>
          <p:spPr bwMode="auto">
            <a:xfrm>
              <a:off x="3959435" y="3576113"/>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5" name="メモ 44"/>
            <p:cNvSpPr/>
            <p:nvPr/>
          </p:nvSpPr>
          <p:spPr bwMode="auto">
            <a:xfrm>
              <a:off x="4490141" y="4020084"/>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6" name="メモ 45"/>
            <p:cNvSpPr/>
            <p:nvPr/>
          </p:nvSpPr>
          <p:spPr bwMode="auto">
            <a:xfrm>
              <a:off x="4991515" y="3302800"/>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7" name="メモ 46"/>
            <p:cNvSpPr/>
            <p:nvPr/>
          </p:nvSpPr>
          <p:spPr bwMode="auto">
            <a:xfrm>
              <a:off x="4819427" y="2469149"/>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8" name="メモ 47"/>
            <p:cNvSpPr/>
            <p:nvPr/>
          </p:nvSpPr>
          <p:spPr bwMode="auto">
            <a:xfrm>
              <a:off x="5635608" y="3128314"/>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9" name="メモ 48"/>
            <p:cNvSpPr/>
            <p:nvPr/>
          </p:nvSpPr>
          <p:spPr bwMode="auto">
            <a:xfrm>
              <a:off x="5573148" y="4014650"/>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0" name="メモ 49"/>
            <p:cNvSpPr/>
            <p:nvPr/>
          </p:nvSpPr>
          <p:spPr bwMode="auto">
            <a:xfrm>
              <a:off x="4069388" y="2226180"/>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aphicFrame>
        <p:nvGraphicFramePr>
          <p:cNvPr id="54" name="表 53"/>
          <p:cNvGraphicFramePr>
            <a:graphicFrameLocks noGrp="1"/>
          </p:cNvGraphicFramePr>
          <p:nvPr>
            <p:extLst>
              <p:ext uri="{D42A27DB-BD31-4B8C-83A1-F6EECF244321}">
                <p14:modId xmlns:p14="http://schemas.microsoft.com/office/powerpoint/2010/main" val="2577797052"/>
              </p:ext>
            </p:extLst>
          </p:nvPr>
        </p:nvGraphicFramePr>
        <p:xfrm>
          <a:off x="6845237" y="1693244"/>
          <a:ext cx="2801040" cy="2612418"/>
        </p:xfrm>
        <a:graphic>
          <a:graphicData uri="http://schemas.openxmlformats.org/drawingml/2006/table">
            <a:tbl>
              <a:tblPr firstRow="1" bandRow="1">
                <a:tableStyleId>{5940675A-B579-460E-94D1-54222C63F5DA}</a:tableStyleId>
              </a:tblPr>
              <a:tblGrid>
                <a:gridCol w="560208"/>
                <a:gridCol w="560208"/>
                <a:gridCol w="560208"/>
                <a:gridCol w="560208"/>
                <a:gridCol w="560208"/>
              </a:tblGrid>
              <a:tr h="435403">
                <a:tc>
                  <a:txBody>
                    <a:bodyPr/>
                    <a:lstStyle/>
                    <a:p>
                      <a:endParaRPr kumimoji="1" lang="ja-JP" altLang="en-US" sz="1600" dirty="0"/>
                    </a:p>
                  </a:txBody>
                  <a:tcPr marL="84627" marR="84627" marT="42314" marB="42314"/>
                </a:tc>
                <a:tc>
                  <a:txBody>
                    <a:bodyPr/>
                    <a:lstStyle/>
                    <a:p>
                      <a:pPr algn="ctr"/>
                      <a:r>
                        <a:rPr kumimoji="1" lang="en-US" altLang="ja-JP" sz="1600" dirty="0" smtClean="0"/>
                        <a:t>a</a:t>
                      </a:r>
                      <a:endParaRPr kumimoji="1" lang="ja-JP" altLang="en-US" sz="1600" dirty="0"/>
                    </a:p>
                  </a:txBody>
                  <a:tcPr marL="84627" marR="84627" marT="42314" marB="42314"/>
                </a:tc>
                <a:tc>
                  <a:txBody>
                    <a:bodyPr/>
                    <a:lstStyle/>
                    <a:p>
                      <a:pPr algn="ctr"/>
                      <a:r>
                        <a:rPr kumimoji="1" lang="en-US" altLang="ja-JP" sz="1600" dirty="0" smtClean="0"/>
                        <a:t>b</a:t>
                      </a:r>
                      <a:endParaRPr kumimoji="1" lang="ja-JP" altLang="en-US" sz="1600" dirty="0"/>
                    </a:p>
                  </a:txBody>
                  <a:tcPr marL="84627" marR="84627" marT="42314" marB="42314"/>
                </a:tc>
                <a:tc>
                  <a:txBody>
                    <a:bodyPr/>
                    <a:lstStyle/>
                    <a:p>
                      <a:pPr algn="ctr"/>
                      <a:r>
                        <a:rPr kumimoji="1" lang="en-US" altLang="ja-JP" sz="1600" dirty="0" smtClean="0"/>
                        <a:t>c</a:t>
                      </a:r>
                      <a:endParaRPr kumimoji="1" lang="ja-JP" altLang="en-US" sz="1600" dirty="0"/>
                    </a:p>
                  </a:txBody>
                  <a:tcPr marL="84627" marR="84627" marT="42314" marB="42314"/>
                </a:tc>
                <a:tc>
                  <a:txBody>
                    <a:bodyPr/>
                    <a:lstStyle/>
                    <a:p>
                      <a:pPr algn="ctr"/>
                      <a:r>
                        <a:rPr kumimoji="1" lang="en-US" altLang="ja-JP" sz="1600" dirty="0" smtClean="0"/>
                        <a:t>d</a:t>
                      </a:r>
                      <a:endParaRPr kumimoji="1" lang="ja-JP" altLang="en-US" sz="1600" dirty="0"/>
                    </a:p>
                  </a:txBody>
                  <a:tcPr marL="84627" marR="84627" marT="42314" marB="42314"/>
                </a:tc>
              </a:tr>
              <a:tr h="435403">
                <a:tc>
                  <a:txBody>
                    <a:bodyPr/>
                    <a:lstStyle/>
                    <a:p>
                      <a:pPr algn="ctr"/>
                      <a:r>
                        <a:rPr kumimoji="1" lang="en-US" altLang="ja-JP" sz="1600" dirty="0" smtClean="0"/>
                        <a:t>A</a:t>
                      </a:r>
                      <a:endParaRPr kumimoji="1" lang="ja-JP" altLang="en-US" sz="1600" dirty="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dirty="0"/>
                    </a:p>
                  </a:txBody>
                  <a:tcPr marL="84627" marR="84627" marT="42314" marB="42314"/>
                </a:tc>
              </a:tr>
              <a:tr h="435403">
                <a:tc>
                  <a:txBody>
                    <a:bodyPr/>
                    <a:lstStyle/>
                    <a:p>
                      <a:pPr algn="ctr"/>
                      <a:r>
                        <a:rPr kumimoji="1" lang="en-US" altLang="ja-JP" sz="1600" dirty="0" smtClean="0"/>
                        <a:t>B</a:t>
                      </a:r>
                      <a:endParaRPr kumimoji="1" lang="ja-JP" altLang="en-US" sz="1600" dirty="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a:p>
                  </a:txBody>
                  <a:tcPr marL="84627" marR="84627" marT="42314" marB="42314"/>
                </a:tc>
              </a:tr>
              <a:tr h="435403">
                <a:tc>
                  <a:txBody>
                    <a:bodyPr/>
                    <a:lstStyle/>
                    <a:p>
                      <a:pPr algn="ctr"/>
                      <a:r>
                        <a:rPr kumimoji="1" lang="en-US" altLang="ja-JP" sz="1600" dirty="0" smtClean="0"/>
                        <a:t>C</a:t>
                      </a:r>
                      <a:endParaRPr kumimoji="1" lang="ja-JP" altLang="en-US" sz="1600" dirty="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dirty="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dirty="0"/>
                    </a:p>
                  </a:txBody>
                  <a:tcPr marL="84627" marR="84627" marT="42314" marB="42314"/>
                </a:tc>
              </a:tr>
              <a:tr h="435403">
                <a:tc>
                  <a:txBody>
                    <a:bodyPr/>
                    <a:lstStyle/>
                    <a:p>
                      <a:pPr algn="ctr"/>
                      <a:r>
                        <a:rPr kumimoji="1" lang="en-US" altLang="ja-JP" sz="1600" dirty="0" smtClean="0"/>
                        <a:t>D</a:t>
                      </a:r>
                      <a:endParaRPr kumimoji="1" lang="ja-JP" altLang="en-US" sz="1600" dirty="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dirty="0"/>
                    </a:p>
                  </a:txBody>
                  <a:tcPr marL="84627" marR="84627" marT="42314" marB="42314"/>
                </a:tc>
                <a:tc>
                  <a:txBody>
                    <a:bodyPr/>
                    <a:lstStyle/>
                    <a:p>
                      <a:endParaRPr kumimoji="1" lang="ja-JP" altLang="en-US" sz="1600" dirty="0"/>
                    </a:p>
                  </a:txBody>
                  <a:tcPr marL="84627" marR="84627" marT="42314" marB="42314"/>
                </a:tc>
                <a:tc>
                  <a:txBody>
                    <a:bodyPr/>
                    <a:lstStyle/>
                    <a:p>
                      <a:endParaRPr kumimoji="1" lang="ja-JP" altLang="en-US" sz="1600" dirty="0"/>
                    </a:p>
                  </a:txBody>
                  <a:tcPr marL="84627" marR="84627" marT="42314" marB="42314"/>
                </a:tc>
              </a:tr>
              <a:tr h="435403">
                <a:tc>
                  <a:txBody>
                    <a:bodyPr/>
                    <a:lstStyle/>
                    <a:p>
                      <a:pPr algn="ctr"/>
                      <a:r>
                        <a:rPr kumimoji="1" lang="en-US" altLang="ja-JP" sz="1600" dirty="0" smtClean="0"/>
                        <a:t>E</a:t>
                      </a:r>
                      <a:endParaRPr kumimoji="1" lang="ja-JP" altLang="en-US" sz="1600" dirty="0"/>
                    </a:p>
                  </a:txBody>
                  <a:tcPr marL="84627" marR="84627" marT="42314" marB="42314"/>
                </a:tc>
                <a:tc>
                  <a:txBody>
                    <a:bodyPr/>
                    <a:lstStyle/>
                    <a:p>
                      <a:endParaRPr kumimoji="1" lang="ja-JP" altLang="en-US" sz="1600"/>
                    </a:p>
                  </a:txBody>
                  <a:tcPr marL="84627" marR="84627" marT="42314" marB="42314"/>
                </a:tc>
                <a:tc>
                  <a:txBody>
                    <a:bodyPr/>
                    <a:lstStyle/>
                    <a:p>
                      <a:endParaRPr kumimoji="1" lang="ja-JP" altLang="en-US" sz="1600" dirty="0"/>
                    </a:p>
                  </a:txBody>
                  <a:tcPr marL="84627" marR="84627" marT="42314" marB="42314"/>
                </a:tc>
                <a:tc>
                  <a:txBody>
                    <a:bodyPr/>
                    <a:lstStyle/>
                    <a:p>
                      <a:endParaRPr kumimoji="1" lang="ja-JP" altLang="en-US" sz="1600" dirty="0"/>
                    </a:p>
                  </a:txBody>
                  <a:tcPr marL="84627" marR="84627" marT="42314" marB="42314"/>
                </a:tc>
                <a:tc>
                  <a:txBody>
                    <a:bodyPr/>
                    <a:lstStyle/>
                    <a:p>
                      <a:endParaRPr kumimoji="1" lang="ja-JP" altLang="en-US" sz="1600" dirty="0"/>
                    </a:p>
                  </a:txBody>
                  <a:tcPr marL="84627" marR="84627" marT="42314" marB="42314"/>
                </a:tc>
              </a:tr>
            </a:tbl>
          </a:graphicData>
        </a:graphic>
      </p:graphicFrame>
      <p:sp>
        <p:nvSpPr>
          <p:cNvPr id="59" name="テキスト ボックス 58"/>
          <p:cNvSpPr txBox="1"/>
          <p:nvPr/>
        </p:nvSpPr>
        <p:spPr bwMode="auto">
          <a:xfrm>
            <a:off x="213588" y="1027784"/>
            <a:ext cx="2782333" cy="515251"/>
          </a:xfrm>
          <a:prstGeom prst="rect">
            <a:avLst/>
          </a:prstGeom>
          <a:gradFill flip="none" rotWithShape="1">
            <a:gsLst>
              <a:gs pos="0">
                <a:srgbClr val="FFC000">
                  <a:alpha val="73000"/>
                </a:srgbClr>
              </a:gs>
              <a:gs pos="50000">
                <a:srgbClr val="FFC000">
                  <a:alpha val="51000"/>
                </a:srgbClr>
              </a:gs>
              <a:gs pos="100000">
                <a:srgbClr val="FFC000">
                  <a:alpha val="29000"/>
                </a:srgbClr>
              </a:gs>
            </a:gsLst>
            <a:lin ang="16200000" scaled="1"/>
            <a:tileRect/>
          </a:gradFill>
          <a:ln w="9525">
            <a:noFill/>
            <a:miter lim="800000"/>
            <a:headEnd/>
            <a:tailEnd/>
          </a:ln>
        </p:spPr>
        <p:txBody>
          <a:bodyPr wrap="square" lIns="108000" tIns="72000" rIns="108000" bIns="72000" rtlCol="0" anchor="ctr" anchorCtr="1">
            <a:spAutoFit/>
          </a:bodyPr>
          <a:lstStyle/>
          <a:p>
            <a:pPr>
              <a:lnSpc>
                <a:spcPct val="130000"/>
              </a:lnSpc>
              <a:buSzPct val="120000"/>
            </a:pPr>
            <a:r>
              <a:rPr lang="ja-JP" altLang="en-US" sz="2000" dirty="0">
                <a:latin typeface="Adobe Gothic Std B" pitchFamily="34" charset="-128"/>
                <a:ea typeface="Adobe Gothic Std B" pitchFamily="34" charset="-128"/>
              </a:rPr>
              <a:t>マッピング法</a:t>
            </a:r>
            <a:endParaRPr kumimoji="1" lang="ja-JP" altLang="en-US" sz="2000" dirty="0" smtClean="0">
              <a:latin typeface="Adobe Gothic Std B" pitchFamily="34" charset="-128"/>
              <a:ea typeface="Adobe Gothic Std B" pitchFamily="34" charset="-128"/>
            </a:endParaRPr>
          </a:p>
        </p:txBody>
      </p:sp>
      <p:sp>
        <p:nvSpPr>
          <p:cNvPr id="60" name="テキスト ボックス 59"/>
          <p:cNvSpPr txBox="1"/>
          <p:nvPr/>
        </p:nvSpPr>
        <p:spPr bwMode="auto">
          <a:xfrm>
            <a:off x="3448462" y="1027784"/>
            <a:ext cx="3020533" cy="515251"/>
          </a:xfrm>
          <a:prstGeom prst="rect">
            <a:avLst/>
          </a:prstGeom>
          <a:gradFill flip="none" rotWithShape="1">
            <a:gsLst>
              <a:gs pos="0">
                <a:srgbClr val="FFC000">
                  <a:alpha val="73000"/>
                </a:srgbClr>
              </a:gs>
              <a:gs pos="50000">
                <a:srgbClr val="FFC000">
                  <a:alpha val="51000"/>
                </a:srgbClr>
              </a:gs>
              <a:gs pos="100000">
                <a:srgbClr val="FFC000">
                  <a:alpha val="29000"/>
                </a:srgbClr>
              </a:gs>
            </a:gsLst>
            <a:lin ang="16200000" scaled="1"/>
            <a:tileRect/>
          </a:gradFill>
          <a:ln w="9525">
            <a:noFill/>
            <a:miter lim="800000"/>
            <a:headEnd/>
            <a:tailEnd/>
          </a:ln>
        </p:spPr>
        <p:txBody>
          <a:bodyPr wrap="square" lIns="108000" tIns="72000" rIns="108000" bIns="72000" rtlCol="0" anchor="ctr" anchorCtr="1">
            <a:spAutoFit/>
          </a:bodyPr>
          <a:lstStyle/>
          <a:p>
            <a:pPr>
              <a:lnSpc>
                <a:spcPct val="130000"/>
              </a:lnSpc>
              <a:buSzPct val="120000"/>
            </a:pPr>
            <a:r>
              <a:rPr lang="ja-JP" altLang="en-US" sz="2000" dirty="0" smtClean="0">
                <a:latin typeface="Adobe Gothic Std B" pitchFamily="34" charset="-128"/>
                <a:ea typeface="Adobe Gothic Std B" pitchFamily="34" charset="-128"/>
              </a:rPr>
              <a:t>ポジショニング法</a:t>
            </a:r>
            <a:endParaRPr kumimoji="1" lang="ja-JP" altLang="en-US" sz="2000" dirty="0" smtClean="0">
              <a:latin typeface="Adobe Gothic Std B" pitchFamily="34" charset="-128"/>
              <a:ea typeface="Adobe Gothic Std B" pitchFamily="34" charset="-128"/>
            </a:endParaRPr>
          </a:p>
        </p:txBody>
      </p:sp>
      <p:sp>
        <p:nvSpPr>
          <p:cNvPr id="61" name="テキスト ボックス 60"/>
          <p:cNvSpPr txBox="1"/>
          <p:nvPr/>
        </p:nvSpPr>
        <p:spPr bwMode="auto">
          <a:xfrm>
            <a:off x="6863944" y="1027784"/>
            <a:ext cx="2782333" cy="515251"/>
          </a:xfrm>
          <a:prstGeom prst="rect">
            <a:avLst/>
          </a:prstGeom>
          <a:gradFill flip="none" rotWithShape="1">
            <a:gsLst>
              <a:gs pos="0">
                <a:srgbClr val="FFC000">
                  <a:alpha val="73000"/>
                </a:srgbClr>
              </a:gs>
              <a:gs pos="50000">
                <a:srgbClr val="FFC000">
                  <a:alpha val="51000"/>
                </a:srgbClr>
              </a:gs>
              <a:gs pos="100000">
                <a:srgbClr val="FFC000">
                  <a:alpha val="29000"/>
                </a:srgbClr>
              </a:gs>
            </a:gsLst>
            <a:lin ang="16200000" scaled="1"/>
            <a:tileRect/>
          </a:gradFill>
          <a:ln w="9525">
            <a:noFill/>
            <a:miter lim="800000"/>
            <a:headEnd/>
            <a:tailEnd/>
          </a:ln>
        </p:spPr>
        <p:txBody>
          <a:bodyPr wrap="square" lIns="108000" tIns="72000" rIns="108000" bIns="72000" rtlCol="0" anchor="ctr" anchorCtr="1">
            <a:spAutoFit/>
          </a:bodyPr>
          <a:lstStyle/>
          <a:p>
            <a:pPr>
              <a:lnSpc>
                <a:spcPct val="130000"/>
              </a:lnSpc>
              <a:buSzPct val="120000"/>
            </a:pPr>
            <a:r>
              <a:rPr lang="ja-JP" altLang="en-US" sz="2000" dirty="0" smtClean="0">
                <a:latin typeface="Adobe Gothic Std B" pitchFamily="34" charset="-128"/>
                <a:ea typeface="Adobe Gothic Std B" pitchFamily="34" charset="-128"/>
              </a:rPr>
              <a:t>マトリクス法</a:t>
            </a:r>
            <a:endParaRPr kumimoji="1" lang="ja-JP" altLang="en-US" sz="2000" dirty="0" smtClean="0">
              <a:latin typeface="Adobe Gothic Std B" pitchFamily="34" charset="-128"/>
              <a:ea typeface="Adobe Gothic Std B" pitchFamily="34" charset="-128"/>
            </a:endParaRPr>
          </a:p>
        </p:txBody>
      </p:sp>
      <p:sp>
        <p:nvSpPr>
          <p:cNvPr id="63" name="メモ 62"/>
          <p:cNvSpPr/>
          <p:nvPr/>
        </p:nvSpPr>
        <p:spPr bwMode="auto">
          <a:xfrm>
            <a:off x="7540578" y="221523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4" name="メモ 63"/>
          <p:cNvSpPr/>
          <p:nvPr/>
        </p:nvSpPr>
        <p:spPr bwMode="auto">
          <a:xfrm>
            <a:off x="8041642" y="2725555"/>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5" name="メモ 64"/>
          <p:cNvSpPr/>
          <p:nvPr/>
        </p:nvSpPr>
        <p:spPr bwMode="auto">
          <a:xfrm>
            <a:off x="8255110" y="2287871"/>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6" name="メモ 65"/>
          <p:cNvSpPr/>
          <p:nvPr/>
        </p:nvSpPr>
        <p:spPr bwMode="auto">
          <a:xfrm>
            <a:off x="7562385" y="3154085"/>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7" name="メモ 66"/>
          <p:cNvSpPr/>
          <p:nvPr/>
        </p:nvSpPr>
        <p:spPr bwMode="auto">
          <a:xfrm>
            <a:off x="8695726" y="3992311"/>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8" name="メモ 67"/>
          <p:cNvSpPr/>
          <p:nvPr/>
        </p:nvSpPr>
        <p:spPr bwMode="auto">
          <a:xfrm>
            <a:off x="8802460" y="4078889"/>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9" name="メモ 68"/>
          <p:cNvSpPr/>
          <p:nvPr/>
        </p:nvSpPr>
        <p:spPr bwMode="auto">
          <a:xfrm>
            <a:off x="8588992" y="3940205"/>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0" name="メモ 69"/>
          <p:cNvSpPr/>
          <p:nvPr/>
        </p:nvSpPr>
        <p:spPr bwMode="auto">
          <a:xfrm>
            <a:off x="9227463" y="3949256"/>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1" name="メモ 70"/>
          <p:cNvSpPr/>
          <p:nvPr/>
        </p:nvSpPr>
        <p:spPr bwMode="auto">
          <a:xfrm>
            <a:off x="8838111" y="3576343"/>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2" name="メモ 71"/>
          <p:cNvSpPr/>
          <p:nvPr/>
        </p:nvSpPr>
        <p:spPr bwMode="auto">
          <a:xfrm>
            <a:off x="9356969" y="2238934"/>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3" name="メモ 72"/>
          <p:cNvSpPr/>
          <p:nvPr/>
        </p:nvSpPr>
        <p:spPr bwMode="auto">
          <a:xfrm>
            <a:off x="9192030" y="2697189"/>
            <a:ext cx="213468" cy="193198"/>
          </a:xfrm>
          <a:prstGeom prst="foldedCorner">
            <a:avLst>
              <a:gd name="adj" fmla="val 50000"/>
            </a:avLst>
          </a:prstGeom>
          <a:solidFill>
            <a:srgbClr val="FFFF99"/>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4" name="テキスト ボックス 73"/>
          <p:cNvSpPr txBox="1"/>
          <p:nvPr/>
        </p:nvSpPr>
        <p:spPr>
          <a:xfrm>
            <a:off x="257127" y="6156457"/>
            <a:ext cx="9337634" cy="397032"/>
          </a:xfrm>
          <a:prstGeom prst="rect">
            <a:avLst/>
          </a:prstGeom>
          <a:noFill/>
        </p:spPr>
        <p:txBody>
          <a:bodyPr wrap="square" rtlCol="0">
            <a:spAutoFit/>
          </a:bodyPr>
          <a:lstStyle/>
          <a:p>
            <a:pPr>
              <a:lnSpc>
                <a:spcPct val="110000"/>
              </a:lnSpc>
            </a:pPr>
            <a:r>
              <a:rPr lang="ja-JP" altLang="en-US" dirty="0" smtClean="0">
                <a:solidFill>
                  <a:prstClr val="black"/>
                </a:solidFill>
                <a:latin typeface="A-OTF 新ゴ Pro M" pitchFamily="34" charset="-128"/>
                <a:ea typeface="A-OTF 新ゴ Pro M" pitchFamily="34" charset="-128"/>
                <a:sym typeface="Wingdings 2"/>
              </a:rPr>
              <a:t>ブレインストーミングの際に、あらかじめテーマに応じてマップを描いておく場合もある。</a:t>
            </a:r>
            <a:endParaRPr lang="en-US" altLang="ja-JP" dirty="0" smtClean="0">
              <a:solidFill>
                <a:prstClr val="black"/>
              </a:solidFill>
              <a:latin typeface="A-OTF 新ゴ Pro M" pitchFamily="34" charset="-128"/>
              <a:ea typeface="A-OTF 新ゴ Pro M" pitchFamily="34" charset="-128"/>
              <a:sym typeface="Wingdings 2"/>
            </a:endParaRPr>
          </a:p>
        </p:txBody>
      </p:sp>
      <p:sp>
        <p:nvSpPr>
          <p:cNvPr id="75" name="テキスト ボックス 74"/>
          <p:cNvSpPr txBox="1"/>
          <p:nvPr/>
        </p:nvSpPr>
        <p:spPr>
          <a:xfrm>
            <a:off x="179853" y="4686680"/>
            <a:ext cx="2936834" cy="1040285"/>
          </a:xfrm>
          <a:prstGeom prst="rect">
            <a:avLst/>
          </a:prstGeom>
          <a:noFill/>
        </p:spPr>
        <p:txBody>
          <a:bodyPr wrap="square" rtlCol="0">
            <a:spAutoFit/>
          </a:bodyPr>
          <a:lstStyle/>
          <a:p>
            <a:pPr>
              <a:lnSpc>
                <a:spcPct val="110000"/>
              </a:lnSpc>
            </a:pPr>
            <a:r>
              <a:rPr lang="ja-JP" altLang="en-US" sz="1400" dirty="0" smtClean="0">
                <a:solidFill>
                  <a:prstClr val="black"/>
                </a:solidFill>
                <a:latin typeface="A-OTF 新ゴ Pro M" pitchFamily="34" charset="-128"/>
                <a:ea typeface="A-OTF 新ゴ Pro M" pitchFamily="34" charset="-128"/>
                <a:sym typeface="Wingdings 2"/>
              </a:rPr>
              <a:t>テーマ</a:t>
            </a:r>
            <a:r>
              <a:rPr lang="ja-JP" altLang="en-US" sz="1400" dirty="0">
                <a:solidFill>
                  <a:prstClr val="black"/>
                </a:solidFill>
                <a:latin typeface="A-OTF 新ゴ Pro M" pitchFamily="34" charset="-128"/>
                <a:ea typeface="A-OTF 新ゴ Pro M" pitchFamily="34" charset="-128"/>
                <a:sym typeface="Wingdings 2"/>
              </a:rPr>
              <a:t>について</a:t>
            </a:r>
            <a:r>
              <a:rPr lang="ja-JP" altLang="en-US" sz="1400" dirty="0" smtClean="0">
                <a:solidFill>
                  <a:prstClr val="black"/>
                </a:solidFill>
                <a:latin typeface="A-OTF 新ゴ Pro M" pitchFamily="34" charset="-128"/>
                <a:ea typeface="A-OTF 新ゴ Pro M" pitchFamily="34" charset="-128"/>
                <a:sym typeface="Wingdings 2"/>
              </a:rPr>
              <a:t>、要素ごとのエリアを作り、それらに各アイデアを分類して配置し、整理・視覚化する。</a:t>
            </a:r>
            <a:endParaRPr lang="en-US" altLang="ja-JP" sz="1400" dirty="0" smtClean="0">
              <a:solidFill>
                <a:prstClr val="black"/>
              </a:solidFill>
              <a:latin typeface="A-OTF 新ゴ Pro M" pitchFamily="34" charset="-128"/>
              <a:ea typeface="A-OTF 新ゴ Pro M" pitchFamily="34" charset="-128"/>
              <a:sym typeface="Wingdings 2"/>
            </a:endParaRPr>
          </a:p>
        </p:txBody>
      </p:sp>
      <p:sp>
        <p:nvSpPr>
          <p:cNvPr id="76" name="テキスト ボックス 75"/>
          <p:cNvSpPr txBox="1"/>
          <p:nvPr/>
        </p:nvSpPr>
        <p:spPr>
          <a:xfrm>
            <a:off x="3322750" y="4686680"/>
            <a:ext cx="3307344" cy="1277273"/>
          </a:xfrm>
          <a:prstGeom prst="rect">
            <a:avLst/>
          </a:prstGeom>
          <a:noFill/>
        </p:spPr>
        <p:txBody>
          <a:bodyPr wrap="square" rtlCol="0">
            <a:spAutoFit/>
          </a:bodyPr>
          <a:lstStyle/>
          <a:p>
            <a:pPr>
              <a:lnSpc>
                <a:spcPct val="110000"/>
              </a:lnSpc>
            </a:pPr>
            <a:r>
              <a:rPr lang="ja-JP" altLang="en-US" sz="1400" dirty="0">
                <a:solidFill>
                  <a:prstClr val="black"/>
                </a:solidFill>
                <a:latin typeface="A-OTF 新ゴ Pro M" pitchFamily="34" charset="-128"/>
                <a:ea typeface="A-OTF 新ゴ Pro M" pitchFamily="34" charset="-128"/>
                <a:sym typeface="Wingdings 2"/>
              </a:rPr>
              <a:t>テーマについて、２つの観点の強弱に</a:t>
            </a:r>
            <a:r>
              <a:rPr lang="ja-JP" altLang="en-US" sz="1400" dirty="0" smtClean="0">
                <a:solidFill>
                  <a:prstClr val="black"/>
                </a:solidFill>
                <a:latin typeface="A-OTF 新ゴ Pro M" pitchFamily="34" charset="-128"/>
                <a:ea typeface="A-OTF 新ゴ Pro M" pitchFamily="34" charset="-128"/>
                <a:sym typeface="Wingdings 2"/>
              </a:rPr>
              <a:t>よってアイデア</a:t>
            </a:r>
            <a:r>
              <a:rPr lang="ja-JP" altLang="en-US" sz="1400" dirty="0">
                <a:solidFill>
                  <a:prstClr val="black"/>
                </a:solidFill>
                <a:latin typeface="A-OTF 新ゴ Pro M" pitchFamily="34" charset="-128"/>
                <a:ea typeface="A-OTF 新ゴ Pro M" pitchFamily="34" charset="-128"/>
                <a:sym typeface="Wingdings 2"/>
              </a:rPr>
              <a:t>を振り分けていく手法</a:t>
            </a:r>
            <a:r>
              <a:rPr lang="ja-JP" altLang="en-US" sz="1400" dirty="0" smtClean="0">
                <a:solidFill>
                  <a:prstClr val="black"/>
                </a:solidFill>
                <a:latin typeface="A-OTF 新ゴ Pro M" pitchFamily="34" charset="-128"/>
                <a:ea typeface="A-OTF 新ゴ Pro M" pitchFamily="34" charset="-128"/>
                <a:sym typeface="Wingdings 2"/>
              </a:rPr>
              <a:t>。</a:t>
            </a:r>
            <a:endParaRPr lang="en-US" altLang="ja-JP" sz="1400" dirty="0" smtClean="0">
              <a:solidFill>
                <a:prstClr val="black"/>
              </a:solidFill>
              <a:latin typeface="A-OTF 新ゴ Pro M" pitchFamily="34" charset="-128"/>
              <a:ea typeface="A-OTF 新ゴ Pro M" pitchFamily="34" charset="-128"/>
              <a:sym typeface="Wingdings 2"/>
            </a:endParaRPr>
          </a:p>
          <a:p>
            <a:pPr>
              <a:lnSpc>
                <a:spcPct val="110000"/>
              </a:lnSpc>
            </a:pPr>
            <a:r>
              <a:rPr lang="ja-JP" altLang="en-US" sz="1400" dirty="0" smtClean="0">
                <a:solidFill>
                  <a:prstClr val="black"/>
                </a:solidFill>
                <a:latin typeface="A-OTF 新ゴ Pro M" pitchFamily="34" charset="-128"/>
                <a:ea typeface="A-OTF 新ゴ Pro M" pitchFamily="34" charset="-128"/>
                <a:sym typeface="Wingdings 2"/>
              </a:rPr>
              <a:t>２つ</a:t>
            </a:r>
            <a:r>
              <a:rPr lang="ja-JP" altLang="en-US" sz="1400" dirty="0">
                <a:solidFill>
                  <a:prstClr val="black"/>
                </a:solidFill>
                <a:latin typeface="A-OTF 新ゴ Pro M" pitchFamily="34" charset="-128"/>
                <a:ea typeface="A-OTF 新ゴ Pro M" pitchFamily="34" charset="-128"/>
                <a:sym typeface="Wingdings 2"/>
              </a:rPr>
              <a:t>の観点の軸を十字に交差させ、４つのゾーンを作り</a:t>
            </a:r>
            <a:r>
              <a:rPr lang="ja-JP" altLang="en-US" sz="1400" dirty="0" smtClean="0">
                <a:solidFill>
                  <a:prstClr val="black"/>
                </a:solidFill>
                <a:latin typeface="A-OTF 新ゴ Pro M" pitchFamily="34" charset="-128"/>
                <a:ea typeface="A-OTF 新ゴ Pro M" pitchFamily="34" charset="-128"/>
                <a:sym typeface="Wingdings 2"/>
              </a:rPr>
              <a:t>、度合い</a:t>
            </a:r>
            <a:r>
              <a:rPr lang="ja-JP" altLang="en-US" sz="1400" dirty="0">
                <a:solidFill>
                  <a:prstClr val="black"/>
                </a:solidFill>
                <a:latin typeface="A-OTF 新ゴ Pro M" pitchFamily="34" charset="-128"/>
                <a:ea typeface="A-OTF 新ゴ Pro M" pitchFamily="34" charset="-128"/>
                <a:sym typeface="Wingdings 2"/>
              </a:rPr>
              <a:t>に</a:t>
            </a:r>
            <a:r>
              <a:rPr lang="ja-JP" altLang="en-US" sz="1400" dirty="0" smtClean="0">
                <a:solidFill>
                  <a:prstClr val="black"/>
                </a:solidFill>
                <a:latin typeface="A-OTF 新ゴ Pro M" pitchFamily="34" charset="-128"/>
                <a:ea typeface="A-OTF 新ゴ Pro M" pitchFamily="34" charset="-128"/>
                <a:sym typeface="Wingdings 2"/>
              </a:rPr>
              <a:t>応じてアイデア配置する。</a:t>
            </a:r>
            <a:endParaRPr lang="en-US" altLang="ja-JP" sz="1400" dirty="0">
              <a:solidFill>
                <a:prstClr val="black"/>
              </a:solidFill>
              <a:latin typeface="A-OTF 新ゴ Pro M" pitchFamily="34" charset="-128"/>
              <a:ea typeface="A-OTF 新ゴ Pro M" pitchFamily="34" charset="-128"/>
              <a:sym typeface="Wingdings 2"/>
            </a:endParaRPr>
          </a:p>
        </p:txBody>
      </p:sp>
      <p:sp>
        <p:nvSpPr>
          <p:cNvPr id="77" name="テキスト ボックス 76"/>
          <p:cNvSpPr txBox="1"/>
          <p:nvPr/>
        </p:nvSpPr>
        <p:spPr>
          <a:xfrm>
            <a:off x="6715054" y="4673801"/>
            <a:ext cx="2936834" cy="1040285"/>
          </a:xfrm>
          <a:prstGeom prst="rect">
            <a:avLst/>
          </a:prstGeom>
          <a:noFill/>
        </p:spPr>
        <p:txBody>
          <a:bodyPr wrap="square" rtlCol="0">
            <a:spAutoFit/>
          </a:bodyPr>
          <a:lstStyle/>
          <a:p>
            <a:pPr>
              <a:lnSpc>
                <a:spcPct val="110000"/>
              </a:lnSpc>
            </a:pPr>
            <a:r>
              <a:rPr lang="ja-JP" altLang="en-US" sz="1400" dirty="0" smtClean="0">
                <a:solidFill>
                  <a:prstClr val="black"/>
                </a:solidFill>
                <a:latin typeface="A-OTF 新ゴ Pro M" pitchFamily="34" charset="-128"/>
                <a:ea typeface="A-OTF 新ゴ Pro M" pitchFamily="34" charset="-128"/>
                <a:sym typeface="Wingdings 2"/>
              </a:rPr>
              <a:t>テーマについての大きな２つの観点を細分化して見出しとし、各アイデアを交差する枠に振り分けて整理・視覚化する手法。</a:t>
            </a:r>
            <a:endParaRPr lang="en-US" altLang="ja-JP" sz="1400" dirty="0" smtClean="0">
              <a:solidFill>
                <a:prstClr val="black"/>
              </a:solidFill>
              <a:latin typeface="A-OTF 新ゴ Pro M" pitchFamily="34" charset="-128"/>
              <a:ea typeface="A-OTF 新ゴ Pro M" pitchFamily="34" charset="-128"/>
              <a:sym typeface="Wingdings 2"/>
            </a:endParaRPr>
          </a:p>
        </p:txBody>
      </p:sp>
      <p:sp>
        <p:nvSpPr>
          <p:cNvPr id="78" name="角丸四角形 77"/>
          <p:cNvSpPr/>
          <p:nvPr/>
        </p:nvSpPr>
        <p:spPr bwMode="auto">
          <a:xfrm>
            <a:off x="8524150" y="205793"/>
            <a:ext cx="1159251" cy="6869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prstClr val="white"/>
                </a:solidFill>
                <a:latin typeface="A-OTF 新ゴ Pro M" pitchFamily="34" charset="-128"/>
                <a:ea typeface="A-OTF 新ゴ Pro M" pitchFamily="34" charset="-128"/>
              </a:rPr>
              <a:t>収束</a:t>
            </a:r>
          </a:p>
        </p:txBody>
      </p:sp>
      <p:sp>
        <p:nvSpPr>
          <p:cNvPr id="85" name="メモ 84"/>
          <p:cNvSpPr/>
          <p:nvPr/>
        </p:nvSpPr>
        <p:spPr bwMode="auto">
          <a:xfrm>
            <a:off x="6143108" y="1867627"/>
            <a:ext cx="213468" cy="193198"/>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6" name="メモ 85"/>
          <p:cNvSpPr/>
          <p:nvPr/>
        </p:nvSpPr>
        <p:spPr bwMode="auto">
          <a:xfrm>
            <a:off x="6255527" y="2038097"/>
            <a:ext cx="213468" cy="193198"/>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7" name="メモ 86"/>
          <p:cNvSpPr/>
          <p:nvPr/>
        </p:nvSpPr>
        <p:spPr bwMode="auto">
          <a:xfrm>
            <a:off x="6143108" y="3906602"/>
            <a:ext cx="213468" cy="193198"/>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8" name="メモ 87"/>
          <p:cNvSpPr/>
          <p:nvPr/>
        </p:nvSpPr>
        <p:spPr bwMode="auto">
          <a:xfrm>
            <a:off x="3775362" y="4077072"/>
            <a:ext cx="213468" cy="193198"/>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9" name="メモ 88"/>
          <p:cNvSpPr/>
          <p:nvPr/>
        </p:nvSpPr>
        <p:spPr bwMode="auto">
          <a:xfrm>
            <a:off x="8697220" y="4209063"/>
            <a:ext cx="213468" cy="193198"/>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0" name="メモ 89"/>
          <p:cNvSpPr/>
          <p:nvPr/>
        </p:nvSpPr>
        <p:spPr bwMode="auto">
          <a:xfrm>
            <a:off x="8294486" y="2781778"/>
            <a:ext cx="213468" cy="193198"/>
          </a:xfrm>
          <a:prstGeom prst="foldedCorner">
            <a:avLst>
              <a:gd name="adj" fmla="val 50000"/>
            </a:avLst>
          </a:prstGeom>
          <a:solidFill>
            <a:srgbClr val="FF99FF"/>
          </a:solidFill>
          <a:ln w="9525" cap="flat" cmpd="sng" algn="ctr">
            <a:solidFill>
              <a:schemeClr val="accent3">
                <a:lumMod val="50000"/>
              </a:schemeClr>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31067750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価値あるアイデア</a:t>
            </a:r>
            <a:r>
              <a:rPr lang="ja-JP" altLang="en-US" dirty="0" smtClean="0"/>
              <a:t>を生むには</a:t>
            </a:r>
            <a:endParaRPr kumimoji="1" lang="ja-JP" altLang="en-US" dirty="0"/>
          </a:p>
        </p:txBody>
      </p:sp>
      <p:sp>
        <p:nvSpPr>
          <p:cNvPr id="3" name="角丸四角形 2"/>
          <p:cNvSpPr/>
          <p:nvPr/>
        </p:nvSpPr>
        <p:spPr>
          <a:xfrm>
            <a:off x="362858" y="1412875"/>
            <a:ext cx="9173028" cy="2355625"/>
          </a:xfrm>
          <a:prstGeom prst="roundRect">
            <a:avLst>
              <a:gd name="adj" fmla="val 706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30000"/>
              </a:lnSpc>
            </a:pPr>
            <a:r>
              <a:rPr lang="ja-JP" altLang="en-US" sz="4000" dirty="0" smtClean="0">
                <a:solidFill>
                  <a:prstClr val="white"/>
                </a:solidFill>
                <a:latin typeface="A-OTF 新ゴ Pro B" pitchFamily="34" charset="-128"/>
                <a:ea typeface="A-OTF 新ゴ Pro B" pitchFamily="34" charset="-128"/>
              </a:rPr>
              <a:t>一見、無関係な物事を深く洞察して</a:t>
            </a:r>
            <a:endParaRPr lang="en-US" altLang="ja-JP" sz="4000" dirty="0" smtClean="0">
              <a:solidFill>
                <a:prstClr val="white"/>
              </a:solidFill>
              <a:latin typeface="A-OTF 新ゴ Pro B" pitchFamily="34" charset="-128"/>
              <a:ea typeface="A-OTF 新ゴ Pro B" pitchFamily="34" charset="-128"/>
            </a:endParaRPr>
          </a:p>
          <a:p>
            <a:pPr algn="ctr">
              <a:lnSpc>
                <a:spcPct val="130000"/>
              </a:lnSpc>
            </a:pPr>
            <a:r>
              <a:rPr lang="ja-JP" altLang="en-US" sz="3600" dirty="0">
                <a:solidFill>
                  <a:prstClr val="white"/>
                </a:solidFill>
                <a:latin typeface="A-OTF 新ゴ Pro B" pitchFamily="34" charset="-128"/>
                <a:ea typeface="A-OTF 新ゴ Pro B" pitchFamily="34" charset="-128"/>
              </a:rPr>
              <a:t>本質的</a:t>
            </a:r>
            <a:r>
              <a:rPr lang="ja-JP" altLang="en-US" sz="3600" dirty="0" smtClean="0">
                <a:solidFill>
                  <a:prstClr val="white"/>
                </a:solidFill>
                <a:latin typeface="A-OTF 新ゴ Pro B" pitchFamily="34" charset="-128"/>
                <a:ea typeface="A-OTF 新ゴ Pro B" pitchFamily="34" charset="-128"/>
              </a:rPr>
              <a:t>なつながりを見出そう</a:t>
            </a:r>
            <a:endParaRPr lang="en-US" altLang="ja-JP" sz="3600" dirty="0">
              <a:solidFill>
                <a:prstClr val="white"/>
              </a:solidFill>
              <a:latin typeface="A-OTF 新ゴ Pro B" pitchFamily="34" charset="-128"/>
              <a:ea typeface="A-OTF 新ゴ Pro B" pitchFamily="34" charset="-128"/>
            </a:endParaRPr>
          </a:p>
        </p:txBody>
      </p:sp>
      <p:pic>
        <p:nvPicPr>
          <p:cNvPr id="3075" name="Picture 3" descr="C:\Users\saito\AppData\Local\Microsoft\Windows\Temporary Internet Files\Content.IE5\MS154A84\486933_10151271621873622_3043082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150" y="4125330"/>
            <a:ext cx="3063941" cy="220286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www.fusiontables.com/en/banner-img/10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58" y="4125330"/>
            <a:ext cx="2937157" cy="220286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ttp://www.fusiontables.com/en/banner-img/102-0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892" y="4125330"/>
            <a:ext cx="2937157" cy="220286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bwMode="auto">
          <a:xfrm>
            <a:off x="8524150" y="205793"/>
            <a:ext cx="1159251" cy="68696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a:solidFill>
                  <a:prstClr val="white"/>
                </a:solidFill>
                <a:latin typeface="A-OTF 新ゴ Pro M" pitchFamily="34" charset="-128"/>
                <a:ea typeface="A-OTF 新ゴ Pro M" pitchFamily="34" charset="-128"/>
              </a:rPr>
              <a:t>収束</a:t>
            </a:r>
          </a:p>
        </p:txBody>
      </p:sp>
      <p:sp>
        <p:nvSpPr>
          <p:cNvPr id="4" name="テキスト ボックス 3"/>
          <p:cNvSpPr txBox="1"/>
          <p:nvPr/>
        </p:nvSpPr>
        <p:spPr bwMode="auto">
          <a:xfrm>
            <a:off x="2854756" y="4844456"/>
            <a:ext cx="3911428" cy="76461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108000" tIns="72000" rIns="108000" bIns="72000" rtlCol="0" anchor="t" anchorCtr="0">
            <a:spAutoFit/>
          </a:bodyPr>
          <a:lstStyle/>
          <a:p>
            <a:pPr>
              <a:lnSpc>
                <a:spcPct val="130000"/>
              </a:lnSpc>
              <a:buSzPct val="120000"/>
            </a:pPr>
            <a:r>
              <a:rPr kumimoji="1" lang="ja-JP" altLang="en-US" sz="3600" dirty="0" smtClean="0">
                <a:latin typeface="A-OTF 新ゴ Pro R" pitchFamily="34" charset="-128"/>
                <a:ea typeface="A-OTF 新ゴ Pro R" pitchFamily="34" charset="-128"/>
              </a:rPr>
              <a:t>インサイトの発見</a:t>
            </a:r>
          </a:p>
        </p:txBody>
      </p:sp>
    </p:spTree>
    <p:extLst>
      <p:ext uri="{BB962C8B-B14F-4D97-AF65-F5344CB8AC3E}">
        <p14:creationId xmlns:p14="http://schemas.microsoft.com/office/powerpoint/2010/main" val="340763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インサイト（マーケティング的解釈）</a:t>
            </a:r>
            <a:endParaRPr kumimoji="1" lang="ja-JP" altLang="en-US" dirty="0"/>
          </a:p>
        </p:txBody>
      </p:sp>
      <p:sp>
        <p:nvSpPr>
          <p:cNvPr id="3" name="正方形/長方形 2"/>
          <p:cNvSpPr/>
          <p:nvPr/>
        </p:nvSpPr>
        <p:spPr>
          <a:xfrm>
            <a:off x="1994924" y="674516"/>
            <a:ext cx="6676828" cy="523220"/>
          </a:xfrm>
          <a:prstGeom prst="rect">
            <a:avLst/>
          </a:prstGeom>
        </p:spPr>
        <p:txBody>
          <a:bodyPr wrap="none">
            <a:spAutoFit/>
          </a:bodyPr>
          <a:lstStyle/>
          <a:p>
            <a:r>
              <a:rPr lang="ja-JP" altLang="en-US" sz="2800" b="1" dirty="0" smtClean="0">
                <a:latin typeface="HG創英ﾌﾟﾚｾﾞﾝｽEB" panose="02020809000000000000" pitchFamily="17" charset="-128"/>
                <a:ea typeface="HG創英ﾌﾟﾚｾﾞﾝｽEB" panose="02020809000000000000" pitchFamily="17" charset="-128"/>
              </a:rPr>
              <a:t>本人にもわからない「消費者のホンネ」</a:t>
            </a:r>
            <a:endParaRPr lang="ja-JP" altLang="en-US" sz="2800" dirty="0">
              <a:latin typeface="HG創英ﾌﾟﾚｾﾞﾝｽEB" panose="02020809000000000000" pitchFamily="17" charset="-128"/>
              <a:ea typeface="HG創英ﾌﾟﾚｾﾞﾝｽEB" panose="02020809000000000000" pitchFamily="17" charset="-128"/>
            </a:endParaRPr>
          </a:p>
        </p:txBody>
      </p:sp>
      <p:sp>
        <p:nvSpPr>
          <p:cNvPr id="4" name="正方形/長方形 3"/>
          <p:cNvSpPr/>
          <p:nvPr/>
        </p:nvSpPr>
        <p:spPr>
          <a:xfrm>
            <a:off x="576263" y="1412875"/>
            <a:ext cx="4376737" cy="1938992"/>
          </a:xfrm>
          <a:prstGeom prst="rect">
            <a:avLst/>
          </a:prstGeom>
        </p:spPr>
        <p:txBody>
          <a:bodyPr wrap="square">
            <a:spAutoFit/>
          </a:bodyPr>
          <a:lstStyle/>
          <a:p>
            <a:r>
              <a:rPr lang="ja-JP" altLang="en-US" sz="2400" dirty="0"/>
              <a:t>米国のマーケターがよく言う事例で”あなたのご主人がハーレーを購入したいと言い出したら、それは更年期にさしかかったという証拠だ”というのがあります。</a:t>
            </a:r>
          </a:p>
        </p:txBody>
      </p:sp>
      <p:pic>
        <p:nvPicPr>
          <p:cNvPr id="1027" name="Picture 3" descr="http://2.bp.blogspot.com/-wYvXriloO-E/U31N6yQzeaI/AAAAAAAAWRw/Anx4A35iFxE/s1600/insight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571055"/>
            <a:ext cx="2838450" cy="1833639"/>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5529262" y="1433223"/>
            <a:ext cx="4103687" cy="3785652"/>
          </a:xfrm>
          <a:prstGeom prst="rect">
            <a:avLst/>
          </a:prstGeom>
        </p:spPr>
        <p:txBody>
          <a:bodyPr wrap="square">
            <a:spAutoFit/>
          </a:bodyPr>
          <a:lstStyle/>
          <a:p>
            <a:r>
              <a:rPr lang="ja-JP" altLang="en-US" sz="2000" dirty="0"/>
              <a:t>このご主人は本当はハーレーという自動二輪が買いたいので無く、ハーレーにエネルギッシュに乗る</a:t>
            </a:r>
            <a:r>
              <a:rPr lang="ja-JP" altLang="en-US" sz="2800" dirty="0">
                <a:solidFill>
                  <a:srgbClr val="FF0000"/>
                </a:solidFill>
              </a:rPr>
              <a:t>失いつつある「若さ」がホンネでは欲しいモノ</a:t>
            </a:r>
            <a:r>
              <a:rPr lang="ja-JP" altLang="en-US" sz="2000" dirty="0"/>
              <a:t>なのです</a:t>
            </a:r>
            <a:r>
              <a:rPr lang="ja-JP" altLang="en-US" sz="2000" dirty="0" smtClean="0"/>
              <a:t>。</a:t>
            </a:r>
            <a:endParaRPr lang="en-US" altLang="ja-JP" sz="2000" dirty="0" smtClean="0"/>
          </a:p>
          <a:p>
            <a:r>
              <a:rPr lang="ja-JP" altLang="en-US" sz="2000" dirty="0" smtClean="0"/>
              <a:t>この</a:t>
            </a:r>
            <a:r>
              <a:rPr lang="ja-JP" altLang="en-US" sz="2000" dirty="0"/>
              <a:t>場合</a:t>
            </a:r>
            <a:r>
              <a:rPr lang="ja-JP" altLang="en-US" sz="5400" dirty="0">
                <a:ea typeface="ふみゴシック" panose="03000509000000000000" pitchFamily="65" charset="-128"/>
              </a:rPr>
              <a:t>若さ</a:t>
            </a:r>
            <a:r>
              <a:rPr lang="ja-JP" altLang="en-US" sz="5400" dirty="0" smtClean="0">
                <a:ea typeface="ふみゴシック" panose="03000509000000000000" pitchFamily="65" charset="-128"/>
              </a:rPr>
              <a:t>が</a:t>
            </a:r>
            <a:endParaRPr lang="en-US" altLang="ja-JP" sz="5400" dirty="0" smtClean="0">
              <a:ea typeface="ふみゴシック" panose="03000509000000000000" pitchFamily="65" charset="-128"/>
            </a:endParaRPr>
          </a:p>
          <a:p>
            <a:r>
              <a:rPr lang="ja-JP" altLang="en-US" sz="4400" dirty="0" smtClean="0">
                <a:ea typeface="ふみゴシック" panose="03000509000000000000" pitchFamily="65" charset="-128"/>
              </a:rPr>
              <a:t>「</a:t>
            </a:r>
            <a:r>
              <a:rPr lang="ja-JP" altLang="en-US" sz="4400" dirty="0">
                <a:ea typeface="ふみゴシック" panose="03000509000000000000" pitchFamily="65" charset="-128"/>
              </a:rPr>
              <a:t>インサイト」</a:t>
            </a:r>
            <a:r>
              <a:rPr lang="ja-JP" altLang="en-US" sz="2000" dirty="0"/>
              <a:t>になります。</a:t>
            </a:r>
          </a:p>
        </p:txBody>
      </p:sp>
      <p:sp>
        <p:nvSpPr>
          <p:cNvPr id="6" name="正方形/長方形 5"/>
          <p:cNvSpPr/>
          <p:nvPr/>
        </p:nvSpPr>
        <p:spPr>
          <a:xfrm>
            <a:off x="576263" y="5853411"/>
            <a:ext cx="8510587" cy="369332"/>
          </a:xfrm>
          <a:prstGeom prst="rect">
            <a:avLst/>
          </a:prstGeom>
        </p:spPr>
        <p:txBody>
          <a:bodyPr wrap="square">
            <a:spAutoFit/>
          </a:bodyPr>
          <a:lstStyle/>
          <a:p>
            <a:r>
              <a:rPr lang="en-US" altLang="ja-JP" dirty="0"/>
              <a:t>http://sakainaoki.blogspot.jp/2014/05/blog-post_22.html</a:t>
            </a:r>
            <a:endParaRPr lang="ja-JP" altLang="en-US" dirty="0"/>
          </a:p>
        </p:txBody>
      </p:sp>
    </p:spTree>
    <p:extLst>
      <p:ext uri="{BB962C8B-B14F-4D97-AF65-F5344CB8AC3E}">
        <p14:creationId xmlns:p14="http://schemas.microsoft.com/office/powerpoint/2010/main" val="163524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利用者アンケートから本質的な気づき</a:t>
            </a:r>
            <a:r>
              <a:rPr kumimoji="1" lang="en-US" altLang="ja-JP" dirty="0" smtClean="0"/>
              <a:t>[</a:t>
            </a:r>
            <a:r>
              <a:rPr kumimoji="1" lang="ja-JP" altLang="en-US" dirty="0" smtClean="0"/>
              <a:t>インサイト</a:t>
            </a:r>
            <a:r>
              <a:rPr kumimoji="1" lang="en-US" altLang="ja-JP" dirty="0" smtClean="0"/>
              <a:t>]</a:t>
            </a:r>
            <a:r>
              <a:rPr kumimoji="1" lang="ja-JP" altLang="en-US" dirty="0" smtClean="0"/>
              <a:t>を得た事例</a:t>
            </a:r>
            <a:endParaRPr kumimoji="1" lang="ja-JP" altLang="en-US" dirty="0"/>
          </a:p>
        </p:txBody>
      </p:sp>
      <p:pic>
        <p:nvPicPr>
          <p:cNvPr id="2050" name="Picture 2" descr="TURTLE TAX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364" y="961314"/>
            <a:ext cx="2326208" cy="1882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umblr.turtle-taxi.com/resource/img/about/bu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64" y="3276600"/>
            <a:ext cx="28575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lidesharecdn.com/jmr141120-141119174956-conversion-gate01/95/-8-638.jpg?cb=14164412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 y="1546927"/>
            <a:ext cx="5414503" cy="4065122"/>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576261" y="6053436"/>
            <a:ext cx="7691437" cy="307777"/>
          </a:xfrm>
          <a:prstGeom prst="rect">
            <a:avLst/>
          </a:prstGeom>
        </p:spPr>
        <p:txBody>
          <a:bodyPr wrap="square">
            <a:spAutoFit/>
          </a:bodyPr>
          <a:lstStyle/>
          <a:p>
            <a:r>
              <a:rPr lang="en-US" altLang="ja-JP" sz="1400" dirty="0" smtClean="0"/>
              <a:t>http://www.slideshare.net/masaya0730/ss-41779378</a:t>
            </a:r>
            <a:endParaRPr lang="ja-JP" altLang="en-US" sz="1400" dirty="0"/>
          </a:p>
        </p:txBody>
      </p:sp>
      <p:sp>
        <p:nvSpPr>
          <p:cNvPr id="4" name="正方形/長方形 3"/>
          <p:cNvSpPr/>
          <p:nvPr/>
        </p:nvSpPr>
        <p:spPr>
          <a:xfrm>
            <a:off x="576263" y="5806500"/>
            <a:ext cx="5880101" cy="261610"/>
          </a:xfrm>
          <a:prstGeom prst="rect">
            <a:avLst/>
          </a:prstGeom>
        </p:spPr>
        <p:txBody>
          <a:bodyPr wrap="square">
            <a:spAutoFit/>
          </a:bodyPr>
          <a:lstStyle/>
          <a:p>
            <a:r>
              <a:rPr lang="en-US" altLang="ja-JP" sz="1050" b="1" dirty="0"/>
              <a:t>Masaya </a:t>
            </a:r>
            <a:r>
              <a:rPr lang="en-US" altLang="ja-JP" sz="1050" b="1" dirty="0" smtClean="0"/>
              <a:t>Ando, </a:t>
            </a:r>
            <a:r>
              <a:rPr lang="en-US" altLang="ja-JP" sz="1050" b="1" dirty="0"/>
              <a:t>Associate Professor at Chiba Institute of Technology</a:t>
            </a:r>
            <a:endParaRPr lang="ja-JP" altLang="en-US" sz="1050" dirty="0"/>
          </a:p>
        </p:txBody>
      </p:sp>
    </p:spTree>
    <p:extLst>
      <p:ext uri="{BB962C8B-B14F-4D97-AF65-F5344CB8AC3E}">
        <p14:creationId xmlns:p14="http://schemas.microsoft.com/office/powerpoint/2010/main" val="302835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検討プロセスと結果を伝える</a:t>
            </a:r>
            <a:endParaRPr kumimoji="1" lang="ja-JP" altLang="en-US" dirty="0"/>
          </a:p>
        </p:txBody>
      </p:sp>
      <p:sp>
        <p:nvSpPr>
          <p:cNvPr id="3" name="正方形/長方形 2"/>
          <p:cNvSpPr/>
          <p:nvPr/>
        </p:nvSpPr>
        <p:spPr bwMode="auto">
          <a:xfrm>
            <a:off x="619125" y="1133476"/>
            <a:ext cx="8677275" cy="154304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000" dirty="0" smtClean="0">
                <a:latin typeface="ＭＳ Ｐゴシック" pitchFamily="50" charset="-128"/>
                <a:ea typeface="ＭＳ Ｐゴシック" pitchFamily="50" charset="-128"/>
              </a:rPr>
              <a:t>発表準備</a:t>
            </a:r>
            <a:endParaRPr kumimoji="1" lang="ja-JP" altLang="en-US" sz="6000" dirty="0">
              <a:latin typeface="ＭＳ Ｐゴシック" pitchFamily="50" charset="-128"/>
              <a:ea typeface="ＭＳ Ｐゴシック" pitchFamily="50" charset="-128"/>
            </a:endParaRPr>
          </a:p>
        </p:txBody>
      </p:sp>
      <p:sp>
        <p:nvSpPr>
          <p:cNvPr id="6" name="テキスト ボックス 5"/>
          <p:cNvSpPr txBox="1"/>
          <p:nvPr/>
        </p:nvSpPr>
        <p:spPr bwMode="auto">
          <a:xfrm>
            <a:off x="619124" y="2852114"/>
            <a:ext cx="9001126" cy="3386293"/>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400" dirty="0" smtClean="0">
                <a:latin typeface="A-OTF 新ゴ Pro R" pitchFamily="34" charset="-128"/>
                <a:ea typeface="A-OTF 新ゴ Pro R" pitchFamily="34" charset="-128"/>
              </a:rPr>
              <a:t>●プロセスを発表してください</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　＞どんな</a:t>
            </a:r>
            <a:r>
              <a:rPr lang="ja-JP" altLang="en-US" b="1" dirty="0" smtClean="0">
                <a:effectLst>
                  <a:outerShdw blurRad="38100" dist="38100" dir="2700000" algn="tl">
                    <a:srgbClr val="000000">
                      <a:alpha val="43137"/>
                    </a:srgbClr>
                  </a:outerShdw>
                </a:effectLst>
                <a:latin typeface="A-OTF 新ゴ Pro R" pitchFamily="34" charset="-128"/>
                <a:ea typeface="A-OTF 新ゴ Pro R" pitchFamily="34" charset="-128"/>
              </a:rPr>
              <a:t>テーマ</a:t>
            </a:r>
            <a:r>
              <a:rPr lang="ja-JP" altLang="en-US" dirty="0" smtClean="0">
                <a:latin typeface="A-OTF 新ゴ Pro R" pitchFamily="34" charset="-128"/>
                <a:ea typeface="A-OTF 新ゴ Pro R" pitchFamily="34" charset="-128"/>
              </a:rPr>
              <a:t>でブレストしたか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＞どんな意見がでて分類があったか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　＞どんな観点が見つかったか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＞珍しい意見や盛り上がった意見も</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　積極的に紹介してください</a:t>
            </a:r>
            <a:endParaRPr lang="en-US" altLang="ja-JP" dirty="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●ファインディングスやインサイトを発表してください</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●文章を発表してください。</a:t>
            </a:r>
            <a:endParaRPr lang="en-US" altLang="ja-JP" dirty="0" smtClean="0">
              <a:latin typeface="A-OTF 新ゴ Pro R" pitchFamily="34" charset="-128"/>
              <a:ea typeface="A-OTF 新ゴ Pro R" pitchFamily="34" charset="-128"/>
            </a:endParaRPr>
          </a:p>
        </p:txBody>
      </p:sp>
      <p:pic>
        <p:nvPicPr>
          <p:cNvPr id="12290" name="Picture 2" descr="P1060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313" y="2979682"/>
            <a:ext cx="2900087" cy="1931514"/>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 6"/>
          <p:cNvSpPr/>
          <p:nvPr/>
        </p:nvSpPr>
        <p:spPr bwMode="auto">
          <a:xfrm>
            <a:off x="6936828" y="838200"/>
            <a:ext cx="257864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200" dirty="0" smtClean="0">
                <a:solidFill>
                  <a:schemeClr val="bg1"/>
                </a:solidFill>
                <a:latin typeface="ＭＳ Ｐゴシック" pitchFamily="50" charset="-128"/>
                <a:ea typeface="ＭＳ Ｐゴシック" pitchFamily="50" charset="-128"/>
              </a:rPr>
              <a:t>２０分</a:t>
            </a:r>
            <a:endParaRPr kumimoji="1" lang="ja-JP" altLang="en-US" sz="32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33463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アイデアを伝える</a:t>
            </a:r>
            <a:endParaRPr kumimoji="1" lang="ja-JP" altLang="en-US" dirty="0"/>
          </a:p>
        </p:txBody>
      </p:sp>
      <p:sp>
        <p:nvSpPr>
          <p:cNvPr id="3" name="正方形/長方形 2"/>
          <p:cNvSpPr/>
          <p:nvPr/>
        </p:nvSpPr>
        <p:spPr bwMode="auto">
          <a:xfrm>
            <a:off x="619125" y="1133476"/>
            <a:ext cx="8677275" cy="154304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000" dirty="0" smtClean="0">
                <a:latin typeface="ＭＳ Ｐゴシック" pitchFamily="50" charset="-128"/>
                <a:ea typeface="ＭＳ Ｐゴシック" pitchFamily="50" charset="-128"/>
              </a:rPr>
              <a:t>チーム発表</a:t>
            </a:r>
            <a:endParaRPr kumimoji="1" lang="en-US" altLang="ja-JP" sz="6000" dirty="0" smtClean="0">
              <a:latin typeface="ＭＳ Ｐゴシック" pitchFamily="50" charset="-128"/>
              <a:ea typeface="ＭＳ Ｐゴシック" pitchFamily="50" charset="-128"/>
            </a:endParaRPr>
          </a:p>
          <a:p>
            <a:pPr algn="ctr"/>
            <a:r>
              <a:rPr lang="en-US" altLang="ja-JP" sz="2000" dirty="0" smtClean="0">
                <a:latin typeface="ＭＳ Ｐゴシック" pitchFamily="50" charset="-128"/>
                <a:ea typeface="ＭＳ Ｐゴシック" pitchFamily="50" charset="-128"/>
              </a:rPr>
              <a:t>※</a:t>
            </a:r>
            <a:r>
              <a:rPr lang="ja-JP" altLang="en-US" sz="2000" dirty="0">
                <a:latin typeface="ＭＳ Ｐゴシック" pitchFamily="50" charset="-128"/>
                <a:ea typeface="ＭＳ Ｐゴシック" pitchFamily="50" charset="-128"/>
              </a:rPr>
              <a:t>他</a:t>
            </a:r>
            <a:r>
              <a:rPr lang="ja-JP" altLang="en-US" sz="2000" dirty="0" smtClean="0">
                <a:latin typeface="ＭＳ Ｐゴシック" pitchFamily="50" charset="-128"/>
                <a:ea typeface="ＭＳ Ｐゴシック" pitchFamily="50" charset="-128"/>
              </a:rPr>
              <a:t>のチームの発表は自分たちのものに融合して検討してよい。</a:t>
            </a:r>
            <a:endParaRPr lang="en-US" altLang="ja-JP" sz="2000" dirty="0" smtClean="0">
              <a:latin typeface="ＭＳ Ｐゴシック" pitchFamily="50" charset="-128"/>
              <a:ea typeface="ＭＳ Ｐゴシック" pitchFamily="50" charset="-128"/>
            </a:endParaRPr>
          </a:p>
          <a:p>
            <a:pPr algn="ctr"/>
            <a:r>
              <a:rPr lang="ja-JP" altLang="en-US" sz="2000" dirty="0" smtClean="0">
                <a:latin typeface="ＭＳ Ｐゴシック" pitchFamily="50" charset="-128"/>
                <a:ea typeface="ＭＳ Ｐゴシック" pitchFamily="50" charset="-128"/>
              </a:rPr>
              <a:t>メモの準備を！</a:t>
            </a:r>
            <a:endParaRPr kumimoji="1" lang="ja-JP" altLang="en-US" sz="2000" dirty="0">
              <a:latin typeface="ＭＳ Ｐゴシック" pitchFamily="50" charset="-128"/>
              <a:ea typeface="ＭＳ Ｐゴシック" pitchFamily="50" charset="-128"/>
            </a:endParaRPr>
          </a:p>
        </p:txBody>
      </p:sp>
      <p:sp>
        <p:nvSpPr>
          <p:cNvPr id="7" name="角丸四角形 6"/>
          <p:cNvSpPr/>
          <p:nvPr/>
        </p:nvSpPr>
        <p:spPr bwMode="auto">
          <a:xfrm>
            <a:off x="6936828" y="723901"/>
            <a:ext cx="257864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200" dirty="0" smtClean="0">
                <a:solidFill>
                  <a:schemeClr val="bg1"/>
                </a:solidFill>
                <a:latin typeface="ＭＳ Ｐゴシック" pitchFamily="50" charset="-128"/>
                <a:ea typeface="ＭＳ Ｐゴシック" pitchFamily="50" charset="-128"/>
              </a:rPr>
              <a:t>各チーム５分</a:t>
            </a:r>
            <a:endParaRPr kumimoji="1" lang="ja-JP" altLang="en-US" sz="3200" dirty="0">
              <a:solidFill>
                <a:schemeClr val="bg1"/>
              </a:solidFill>
              <a:latin typeface="ＭＳ Ｐゴシック" pitchFamily="50" charset="-128"/>
              <a:ea typeface="ＭＳ Ｐゴシック" pitchFamily="50" charset="-128"/>
            </a:endParaRPr>
          </a:p>
        </p:txBody>
      </p:sp>
      <p:sp>
        <p:nvSpPr>
          <p:cNvPr id="9" name="テキスト ボックス 8"/>
          <p:cNvSpPr txBox="1"/>
          <p:nvPr/>
        </p:nvSpPr>
        <p:spPr bwMode="auto">
          <a:xfrm>
            <a:off x="619124" y="2852114"/>
            <a:ext cx="9001126" cy="3386293"/>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400" dirty="0" smtClean="0">
                <a:latin typeface="A-OTF 新ゴ Pro R" pitchFamily="34" charset="-128"/>
                <a:ea typeface="A-OTF 新ゴ Pro R" pitchFamily="34" charset="-128"/>
              </a:rPr>
              <a:t>●プロセスを発表してください</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　＞どんな</a:t>
            </a:r>
            <a:r>
              <a:rPr lang="ja-JP" altLang="en-US" b="1" dirty="0" smtClean="0">
                <a:effectLst>
                  <a:outerShdw blurRad="38100" dist="38100" dir="2700000" algn="tl">
                    <a:srgbClr val="000000">
                      <a:alpha val="43137"/>
                    </a:srgbClr>
                  </a:outerShdw>
                </a:effectLst>
                <a:latin typeface="A-OTF 新ゴ Pro R" pitchFamily="34" charset="-128"/>
                <a:ea typeface="A-OTF 新ゴ Pro R" pitchFamily="34" charset="-128"/>
              </a:rPr>
              <a:t>テーマ</a:t>
            </a:r>
            <a:r>
              <a:rPr lang="ja-JP" altLang="en-US" dirty="0" smtClean="0">
                <a:latin typeface="A-OTF 新ゴ Pro R" pitchFamily="34" charset="-128"/>
                <a:ea typeface="A-OTF 新ゴ Pro R" pitchFamily="34" charset="-128"/>
              </a:rPr>
              <a:t>でブレストしたか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＞どんな意見がでて分類があったか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　＞どんな観点が見つかったか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＞珍しい意見や盛り上がった意見も</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　積極的に紹介してください</a:t>
            </a:r>
            <a:endParaRPr lang="en-US" altLang="ja-JP" dirty="0">
              <a:latin typeface="A-OTF 新ゴ Pro R" pitchFamily="34" charset="-128"/>
              <a:ea typeface="A-OTF 新ゴ Pro R" pitchFamily="34" charset="-128"/>
            </a:endParaRPr>
          </a:p>
          <a:p>
            <a:pPr>
              <a:lnSpc>
                <a:spcPct val="130000"/>
              </a:lnSpc>
              <a:buSzPct val="120000"/>
            </a:pPr>
            <a:r>
              <a:rPr lang="ja-JP" altLang="en-US" sz="2400" dirty="0">
                <a:latin typeface="A-OTF 新ゴ Pro R" pitchFamily="34" charset="-128"/>
                <a:ea typeface="A-OTF 新ゴ Pro R" pitchFamily="34" charset="-128"/>
              </a:rPr>
              <a:t>●ファインディングスやインサイトを発表してください</a:t>
            </a:r>
            <a:endParaRPr lang="en-US" altLang="ja-JP" sz="2400" dirty="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a:t>
            </a:r>
            <a:r>
              <a:rPr lang="ja-JP" altLang="en-US" sz="2400" dirty="0" smtClean="0">
                <a:latin typeface="A-OTF 新ゴ Pro R" pitchFamily="34" charset="-128"/>
                <a:ea typeface="A-OTF 新ゴ Pro R" pitchFamily="34" charset="-128"/>
              </a:rPr>
              <a:t>文章を発表してください。</a:t>
            </a:r>
            <a:endParaRPr lang="en-US" altLang="ja-JP"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110251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6503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プロセスの評価（反省会）</a:t>
            </a:r>
            <a:endParaRPr lang="en-US" altLang="ja-JP" sz="2800" dirty="0" smtClean="0"/>
          </a:p>
        </p:txBody>
      </p:sp>
      <p:sp>
        <p:nvSpPr>
          <p:cNvPr id="5" name="テキスト ボックス 4"/>
          <p:cNvSpPr txBox="1"/>
          <p:nvPr/>
        </p:nvSpPr>
        <p:spPr bwMode="auto">
          <a:xfrm>
            <a:off x="1216099" y="2503402"/>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4800" b="1" dirty="0" smtClean="0">
                <a:solidFill>
                  <a:schemeClr val="bg1"/>
                </a:solidFill>
                <a:latin typeface="Times New Roman" pitchFamily="18" charset="0"/>
                <a:ea typeface="A-OTF 新ゴ Pro R" pitchFamily="34" charset="-128"/>
                <a:cs typeface="Times New Roman" pitchFamily="18" charset="0"/>
              </a:rPr>
              <a:t> </a:t>
            </a:r>
            <a:r>
              <a:rPr lang="ja-JP" altLang="en-US" sz="4800" b="1" dirty="0" smtClean="0">
                <a:solidFill>
                  <a:schemeClr val="bg1"/>
                </a:solidFill>
                <a:latin typeface="Times New Roman" pitchFamily="18" charset="0"/>
                <a:ea typeface="A-OTF 新ゴ Pro R" pitchFamily="34" charset="-128"/>
                <a:cs typeface="Times New Roman" pitchFamily="18" charset="0"/>
              </a:rPr>
              <a:t> </a:t>
            </a:r>
            <a:endParaRPr lang="en-US" altLang="ja-JP"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622182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発散と収束：アイデア創造手法の分類</a:t>
            </a:r>
            <a:endParaRPr kumimoji="1" lang="ja-JP" altLang="en-US" dirty="0"/>
          </a:p>
        </p:txBody>
      </p:sp>
      <p:sp>
        <p:nvSpPr>
          <p:cNvPr id="8" name="テキスト ボックス 7"/>
          <p:cNvSpPr txBox="1"/>
          <p:nvPr/>
        </p:nvSpPr>
        <p:spPr bwMode="auto">
          <a:xfrm>
            <a:off x="463395" y="630920"/>
            <a:ext cx="8821223" cy="822515"/>
          </a:xfrm>
          <a:prstGeom prst="rect">
            <a:avLst/>
          </a:prstGeom>
          <a:noFill/>
          <a:ln w="9525">
            <a:noFill/>
            <a:miter lim="800000"/>
            <a:headEnd/>
            <a:tailEnd/>
          </a:ln>
        </p:spPr>
        <p:txBody>
          <a:bodyPr wrap="square" lIns="108000" tIns="72000" rIns="108000" bIns="72000" rtlCol="0" anchor="t" anchorCtr="0">
            <a:spAutoFit/>
          </a:bodyPr>
          <a:lstStyle/>
          <a:p>
            <a:pPr>
              <a:buSzPct val="120000"/>
            </a:pPr>
            <a:r>
              <a:rPr lang="ja-JP" altLang="en-US" sz="2200" dirty="0" smtClean="0">
                <a:solidFill>
                  <a:prstClr val="black"/>
                </a:solidFill>
                <a:latin typeface="A-OTF 新ゴ Pro R" pitchFamily="34" charset="-128"/>
                <a:ea typeface="A-OTF 新ゴ Pro R" pitchFamily="34" charset="-128"/>
              </a:rPr>
              <a:t>アイデア創造手法には、大きく分けて「発散」と「収束」フェーズがあるとされます。</a:t>
            </a:r>
            <a:endParaRPr lang="en-US" altLang="ja-JP" sz="2200" dirty="0" smtClean="0">
              <a:solidFill>
                <a:prstClr val="black"/>
              </a:solidFill>
              <a:latin typeface="A-OTF 新ゴ Pro R" pitchFamily="34" charset="-128"/>
              <a:ea typeface="A-OTF 新ゴ Pro R" pitchFamily="34" charset="-128"/>
            </a:endParaRPr>
          </a:p>
        </p:txBody>
      </p:sp>
      <p:sp>
        <p:nvSpPr>
          <p:cNvPr id="37" name="円/楕円 36"/>
          <p:cNvSpPr/>
          <p:nvPr/>
        </p:nvSpPr>
        <p:spPr bwMode="auto">
          <a:xfrm>
            <a:off x="964643" y="3238208"/>
            <a:ext cx="2618850" cy="1612479"/>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3600" dirty="0" smtClean="0">
                <a:solidFill>
                  <a:prstClr val="white"/>
                </a:solidFill>
                <a:latin typeface="A-OTF 新ゴ Pro M" pitchFamily="34" charset="-128"/>
                <a:ea typeface="A-OTF 新ゴ Pro M" pitchFamily="34" charset="-128"/>
              </a:rPr>
              <a:t>発散</a:t>
            </a:r>
            <a:endParaRPr lang="ja-JP" altLang="en-US" sz="3600" dirty="0">
              <a:solidFill>
                <a:prstClr val="white"/>
              </a:solidFill>
              <a:latin typeface="A-OTF 新ゴ Pro M" pitchFamily="34" charset="-128"/>
              <a:ea typeface="A-OTF 新ゴ Pro M" pitchFamily="34" charset="-128"/>
            </a:endParaRPr>
          </a:p>
        </p:txBody>
      </p:sp>
      <p:sp>
        <p:nvSpPr>
          <p:cNvPr id="38" name="角丸四角形 37"/>
          <p:cNvSpPr/>
          <p:nvPr/>
        </p:nvSpPr>
        <p:spPr bwMode="auto">
          <a:xfrm>
            <a:off x="6142900" y="3259017"/>
            <a:ext cx="2412516" cy="1429639"/>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dirty="0">
                <a:solidFill>
                  <a:prstClr val="white"/>
                </a:solidFill>
                <a:latin typeface="A-OTF 新ゴ Pro M" pitchFamily="34" charset="-128"/>
                <a:ea typeface="A-OTF 新ゴ Pro M" pitchFamily="34" charset="-128"/>
              </a:rPr>
              <a:t>収束</a:t>
            </a:r>
          </a:p>
        </p:txBody>
      </p:sp>
      <p:sp>
        <p:nvSpPr>
          <p:cNvPr id="39" name="右矢印 38"/>
          <p:cNvSpPr/>
          <p:nvPr/>
        </p:nvSpPr>
        <p:spPr bwMode="auto">
          <a:xfrm>
            <a:off x="4511192" y="3629354"/>
            <a:ext cx="753319" cy="830188"/>
          </a:xfrm>
          <a:prstGeom prst="rightArrow">
            <a:avLst/>
          </a:prstGeom>
          <a:solidFill>
            <a:schemeClr val="bg1">
              <a:lumMod val="65000"/>
            </a:schemeClr>
          </a:soli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40" name="円/楕円 39"/>
          <p:cNvSpPr/>
          <p:nvPr/>
        </p:nvSpPr>
        <p:spPr bwMode="auto">
          <a:xfrm>
            <a:off x="187810" y="5072634"/>
            <a:ext cx="1422400" cy="5842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1600" dirty="0" smtClean="0">
                <a:solidFill>
                  <a:schemeClr val="tx1"/>
                </a:solidFill>
                <a:latin typeface="A-OTF 新ゴ Pro B" pitchFamily="34" charset="-128"/>
                <a:ea typeface="A-OTF 新ゴ Pro B" pitchFamily="34" charset="-128"/>
              </a:rPr>
              <a:t>自由連想</a:t>
            </a:r>
            <a:endParaRPr kumimoji="1" lang="ja-JP" altLang="en-US" sz="1600" dirty="0">
              <a:solidFill>
                <a:schemeClr val="tx1"/>
              </a:solidFill>
              <a:latin typeface="A-OTF 新ゴ Pro B" pitchFamily="34" charset="-128"/>
              <a:ea typeface="A-OTF 新ゴ Pro B" pitchFamily="34" charset="-128"/>
            </a:endParaRPr>
          </a:p>
        </p:txBody>
      </p:sp>
      <p:sp>
        <p:nvSpPr>
          <p:cNvPr id="41" name="円/楕円 40"/>
          <p:cNvSpPr/>
          <p:nvPr/>
        </p:nvSpPr>
        <p:spPr bwMode="auto">
          <a:xfrm>
            <a:off x="1687525" y="5072634"/>
            <a:ext cx="1422400" cy="5842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600" dirty="0">
                <a:solidFill>
                  <a:schemeClr val="tx1"/>
                </a:solidFill>
                <a:latin typeface="A-OTF 新ゴ Pro B" pitchFamily="34" charset="-128"/>
                <a:ea typeface="A-OTF 新ゴ Pro B" pitchFamily="34" charset="-128"/>
              </a:rPr>
              <a:t>強制</a:t>
            </a:r>
            <a:r>
              <a:rPr kumimoji="1" lang="ja-JP" altLang="en-US" sz="1600" dirty="0" smtClean="0">
                <a:solidFill>
                  <a:schemeClr val="tx1"/>
                </a:solidFill>
                <a:latin typeface="A-OTF 新ゴ Pro B" pitchFamily="34" charset="-128"/>
                <a:ea typeface="A-OTF 新ゴ Pro B" pitchFamily="34" charset="-128"/>
              </a:rPr>
              <a:t>連想</a:t>
            </a:r>
            <a:endParaRPr kumimoji="1" lang="ja-JP" altLang="en-US" sz="1600" dirty="0">
              <a:solidFill>
                <a:schemeClr val="tx1"/>
              </a:solidFill>
              <a:latin typeface="A-OTF 新ゴ Pro B" pitchFamily="34" charset="-128"/>
              <a:ea typeface="A-OTF 新ゴ Pro B" pitchFamily="34" charset="-128"/>
            </a:endParaRPr>
          </a:p>
        </p:txBody>
      </p:sp>
      <p:sp>
        <p:nvSpPr>
          <p:cNvPr id="42" name="円/楕円 41"/>
          <p:cNvSpPr/>
          <p:nvPr/>
        </p:nvSpPr>
        <p:spPr bwMode="auto">
          <a:xfrm>
            <a:off x="3225088" y="5072634"/>
            <a:ext cx="1422400" cy="58420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1600" dirty="0" smtClean="0">
                <a:solidFill>
                  <a:schemeClr val="tx1"/>
                </a:solidFill>
                <a:latin typeface="A-OTF 新ゴ Pro B" pitchFamily="34" charset="-128"/>
                <a:ea typeface="A-OTF 新ゴ Pro B" pitchFamily="34" charset="-128"/>
              </a:rPr>
              <a:t>類比発想</a:t>
            </a:r>
            <a:endParaRPr kumimoji="1" lang="ja-JP" altLang="en-US" sz="1600" dirty="0">
              <a:solidFill>
                <a:schemeClr val="tx1"/>
              </a:solidFill>
              <a:latin typeface="A-OTF 新ゴ Pro B" pitchFamily="34" charset="-128"/>
              <a:ea typeface="A-OTF 新ゴ Pro B" pitchFamily="34" charset="-128"/>
            </a:endParaRPr>
          </a:p>
        </p:txBody>
      </p:sp>
      <p:sp>
        <p:nvSpPr>
          <p:cNvPr id="43" name="角丸四角形 42"/>
          <p:cNvSpPr/>
          <p:nvPr/>
        </p:nvSpPr>
        <p:spPr bwMode="auto">
          <a:xfrm>
            <a:off x="5217786" y="5133137"/>
            <a:ext cx="1839837" cy="52369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A-OTF 新ゴ Pro M" pitchFamily="34" charset="-128"/>
                <a:ea typeface="A-OTF 新ゴ Pro M" pitchFamily="34" charset="-128"/>
              </a:rPr>
              <a:t>演繹</a:t>
            </a:r>
            <a:r>
              <a:rPr lang="en-US" altLang="ja-JP" dirty="0" smtClean="0">
                <a:solidFill>
                  <a:prstClr val="white"/>
                </a:solidFill>
                <a:latin typeface="A-OTF 新ゴ Pro M" pitchFamily="34" charset="-128"/>
                <a:ea typeface="A-OTF 新ゴ Pro M" pitchFamily="34" charset="-128"/>
              </a:rPr>
              <a:t>/</a:t>
            </a:r>
            <a:r>
              <a:rPr lang="ja-JP" altLang="en-US" dirty="0" smtClean="0">
                <a:solidFill>
                  <a:prstClr val="white"/>
                </a:solidFill>
                <a:latin typeface="A-OTF 新ゴ Pro M" pitchFamily="34" charset="-128"/>
                <a:ea typeface="A-OTF 新ゴ Pro M" pitchFamily="34" charset="-128"/>
              </a:rPr>
              <a:t>帰納</a:t>
            </a:r>
            <a:endParaRPr lang="ja-JP" altLang="en-US" dirty="0">
              <a:solidFill>
                <a:prstClr val="white"/>
              </a:solidFill>
              <a:latin typeface="A-OTF 新ゴ Pro M" pitchFamily="34" charset="-128"/>
              <a:ea typeface="A-OTF 新ゴ Pro M" pitchFamily="34" charset="-128"/>
            </a:endParaRPr>
          </a:p>
        </p:txBody>
      </p:sp>
      <p:sp>
        <p:nvSpPr>
          <p:cNvPr id="45" name="角丸四角形 44"/>
          <p:cNvSpPr/>
          <p:nvPr/>
        </p:nvSpPr>
        <p:spPr bwMode="auto">
          <a:xfrm>
            <a:off x="7134895" y="5133137"/>
            <a:ext cx="1197735" cy="52369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prstClr val="white"/>
                </a:solidFill>
                <a:latin typeface="A-OTF 新ゴ Pro M" pitchFamily="34" charset="-128"/>
                <a:ea typeface="A-OTF 新ゴ Pro M" pitchFamily="34" charset="-128"/>
              </a:rPr>
              <a:t>因果</a:t>
            </a:r>
            <a:endParaRPr lang="ja-JP" altLang="en-US" dirty="0">
              <a:solidFill>
                <a:prstClr val="white"/>
              </a:solidFill>
              <a:latin typeface="A-OTF 新ゴ Pro M" pitchFamily="34" charset="-128"/>
              <a:ea typeface="A-OTF 新ゴ Pro M" pitchFamily="34" charset="-128"/>
            </a:endParaRPr>
          </a:p>
        </p:txBody>
      </p:sp>
      <p:sp>
        <p:nvSpPr>
          <p:cNvPr id="46" name="角丸四角形 45"/>
          <p:cNvSpPr/>
          <p:nvPr/>
        </p:nvSpPr>
        <p:spPr bwMode="auto">
          <a:xfrm>
            <a:off x="8428589" y="5133137"/>
            <a:ext cx="1222188" cy="52369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a:solidFill>
                  <a:prstClr val="white"/>
                </a:solidFill>
                <a:latin typeface="A-OTF 新ゴ Pro M" pitchFamily="34" charset="-128"/>
                <a:ea typeface="A-OTF 新ゴ Pro M" pitchFamily="34" charset="-128"/>
              </a:rPr>
              <a:t>分類</a:t>
            </a:r>
          </a:p>
        </p:txBody>
      </p:sp>
      <p:cxnSp>
        <p:nvCxnSpPr>
          <p:cNvPr id="47" name="直線コネクタ 46"/>
          <p:cNvCxnSpPr>
            <a:stCxn id="37" idx="4"/>
            <a:endCxn id="40" idx="0"/>
          </p:cNvCxnSpPr>
          <p:nvPr/>
        </p:nvCxnSpPr>
        <p:spPr>
          <a:xfrm flipH="1">
            <a:off x="899010" y="4850687"/>
            <a:ext cx="1375058" cy="221947"/>
          </a:xfrm>
          <a:prstGeom prst="line">
            <a:avLst/>
          </a:prstGeom>
          <a:ln w="190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a:stCxn id="37" idx="4"/>
            <a:endCxn id="41" idx="0"/>
          </p:cNvCxnSpPr>
          <p:nvPr/>
        </p:nvCxnSpPr>
        <p:spPr>
          <a:xfrm>
            <a:off x="2274068" y="4850687"/>
            <a:ext cx="124657" cy="221947"/>
          </a:xfrm>
          <a:prstGeom prst="line">
            <a:avLst/>
          </a:prstGeom>
          <a:ln w="190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37" idx="4"/>
            <a:endCxn id="42" idx="0"/>
          </p:cNvCxnSpPr>
          <p:nvPr/>
        </p:nvCxnSpPr>
        <p:spPr>
          <a:xfrm>
            <a:off x="2274068" y="4850687"/>
            <a:ext cx="1662220" cy="221947"/>
          </a:xfrm>
          <a:prstGeom prst="line">
            <a:avLst/>
          </a:prstGeom>
          <a:ln w="1905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38" idx="2"/>
            <a:endCxn id="43" idx="0"/>
          </p:cNvCxnSpPr>
          <p:nvPr/>
        </p:nvCxnSpPr>
        <p:spPr>
          <a:xfrm flipH="1">
            <a:off x="6137705" y="4688656"/>
            <a:ext cx="1211453" cy="4444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38" idx="2"/>
            <a:endCxn id="45" idx="0"/>
          </p:cNvCxnSpPr>
          <p:nvPr/>
        </p:nvCxnSpPr>
        <p:spPr>
          <a:xfrm>
            <a:off x="7349158" y="4688656"/>
            <a:ext cx="384605" cy="4444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stCxn id="38" idx="2"/>
            <a:endCxn id="46" idx="0"/>
          </p:cNvCxnSpPr>
          <p:nvPr/>
        </p:nvCxnSpPr>
        <p:spPr>
          <a:xfrm>
            <a:off x="7349158" y="4688656"/>
            <a:ext cx="1690525" cy="44448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bwMode="auto">
          <a:xfrm>
            <a:off x="463395" y="1531654"/>
            <a:ext cx="9099696" cy="1431912"/>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sz="2800" dirty="0" smtClean="0">
                <a:solidFill>
                  <a:prstClr val="black"/>
                </a:solidFill>
                <a:latin typeface="A-OTF 新ゴ Pro B" pitchFamily="34" charset="-128"/>
                <a:ea typeface="A-OTF 新ゴ Pro B" pitchFamily="34" charset="-128"/>
                <a:sym typeface="Wingdings 2"/>
              </a:rPr>
              <a:t>  </a:t>
            </a:r>
            <a:r>
              <a:rPr lang="ja-JP" altLang="en-US" sz="2800" dirty="0" smtClean="0">
                <a:solidFill>
                  <a:prstClr val="black"/>
                </a:solidFill>
                <a:latin typeface="A-OTF 新ゴ Pro B" pitchFamily="34" charset="-128"/>
                <a:ea typeface="A-OTF 新ゴ Pro B" pitchFamily="34" charset="-128"/>
              </a:rPr>
              <a:t>発散：</a:t>
            </a:r>
            <a:r>
              <a:rPr lang="ja-JP" altLang="en-US" sz="2200" dirty="0" smtClean="0">
                <a:solidFill>
                  <a:prstClr val="black"/>
                </a:solidFill>
                <a:latin typeface="A-OTF 新ゴ Pro L" pitchFamily="34" charset="-128"/>
                <a:ea typeface="A-OTF 新ゴ Pro L" pitchFamily="34" charset="-128"/>
              </a:rPr>
              <a:t>自由</a:t>
            </a:r>
            <a:r>
              <a:rPr lang="ja-JP" altLang="en-US" sz="2200" dirty="0">
                <a:solidFill>
                  <a:prstClr val="black"/>
                </a:solidFill>
                <a:latin typeface="A-OTF 新ゴ Pro L" pitchFamily="34" charset="-128"/>
                <a:ea typeface="A-OTF 新ゴ Pro L" pitchFamily="34" charset="-128"/>
              </a:rPr>
              <a:t>な発想でアイデアを</a:t>
            </a:r>
            <a:r>
              <a:rPr lang="ja-JP" altLang="en-US" sz="2200" dirty="0" smtClean="0">
                <a:solidFill>
                  <a:prstClr val="black"/>
                </a:solidFill>
                <a:latin typeface="A-OTF 新ゴ Pro L" pitchFamily="34" charset="-128"/>
                <a:ea typeface="A-OTF 新ゴ Pro L" pitchFamily="34" charset="-128"/>
              </a:rPr>
              <a:t>出し合う</a:t>
            </a:r>
            <a:r>
              <a:rPr lang="ja-JP" altLang="en-US" sz="2200" dirty="0">
                <a:solidFill>
                  <a:prstClr val="black"/>
                </a:solidFill>
                <a:latin typeface="A-OTF 新ゴ Pro L" pitchFamily="34" charset="-128"/>
                <a:ea typeface="A-OTF 新ゴ Pro L" pitchFamily="34" charset="-128"/>
              </a:rPr>
              <a:t>フェーズ</a:t>
            </a:r>
            <a:endParaRPr lang="en-US" altLang="ja-JP" sz="2200" dirty="0" smtClean="0">
              <a:solidFill>
                <a:prstClr val="black"/>
              </a:solidFill>
              <a:latin typeface="A-OTF 新ゴ Pro L" pitchFamily="34" charset="-128"/>
              <a:ea typeface="A-OTF 新ゴ Pro L" pitchFamily="34" charset="-128"/>
            </a:endParaRPr>
          </a:p>
          <a:p>
            <a:pPr marL="457200" indent="-457200">
              <a:buSzPct val="120000"/>
              <a:buFont typeface="Wingdings 2"/>
              <a:buChar char="P"/>
            </a:pPr>
            <a:r>
              <a:rPr lang="ja-JP" altLang="en-US" sz="2800" dirty="0" smtClean="0">
                <a:solidFill>
                  <a:prstClr val="black"/>
                </a:solidFill>
                <a:latin typeface="A-OTF 新ゴ Pro B" pitchFamily="34" charset="-128"/>
                <a:ea typeface="A-OTF 新ゴ Pro B" pitchFamily="34" charset="-128"/>
              </a:rPr>
              <a:t>収束：</a:t>
            </a:r>
            <a:r>
              <a:rPr lang="ja-JP" altLang="en-US" sz="2200" dirty="0" smtClean="0">
                <a:solidFill>
                  <a:prstClr val="black"/>
                </a:solidFill>
                <a:latin typeface="A-OTF 新ゴ Pro L" pitchFamily="34" charset="-128"/>
                <a:ea typeface="A-OTF 新ゴ Pro L" pitchFamily="34" charset="-128"/>
              </a:rPr>
              <a:t>発散</a:t>
            </a:r>
            <a:r>
              <a:rPr lang="ja-JP" altLang="en-US" sz="2200" dirty="0">
                <a:solidFill>
                  <a:prstClr val="black"/>
                </a:solidFill>
                <a:latin typeface="A-OTF 新ゴ Pro L" pitchFamily="34" charset="-128"/>
                <a:ea typeface="A-OTF 新ゴ Pro L" pitchFamily="34" charset="-128"/>
              </a:rPr>
              <a:t>して集めたアイデア</a:t>
            </a:r>
            <a:r>
              <a:rPr lang="ja-JP" altLang="en-US" sz="2200" dirty="0" smtClean="0">
                <a:solidFill>
                  <a:prstClr val="black"/>
                </a:solidFill>
                <a:latin typeface="A-OTF 新ゴ Pro L" pitchFamily="34" charset="-128"/>
                <a:ea typeface="A-OTF 新ゴ Pro L" pitchFamily="34" charset="-128"/>
              </a:rPr>
              <a:t>を分類、整理したり、現実に則</a:t>
            </a:r>
            <a:endParaRPr lang="en-US" altLang="ja-JP" sz="2200" dirty="0" smtClean="0">
              <a:solidFill>
                <a:prstClr val="black"/>
              </a:solidFill>
              <a:latin typeface="A-OTF 新ゴ Pro L" pitchFamily="34" charset="-128"/>
              <a:ea typeface="A-OTF 新ゴ Pro L" pitchFamily="34" charset="-128"/>
            </a:endParaRPr>
          </a:p>
          <a:p>
            <a:pPr>
              <a:buSzPct val="120000"/>
            </a:pPr>
            <a:r>
              <a:rPr lang="ja-JP" altLang="en-US" sz="2200" dirty="0" smtClean="0">
                <a:solidFill>
                  <a:prstClr val="black"/>
                </a:solidFill>
                <a:latin typeface="A-OTF 新ゴ Pro L" pitchFamily="34" charset="-128"/>
                <a:ea typeface="A-OTF 新ゴ Pro L" pitchFamily="34" charset="-128"/>
              </a:rPr>
              <a:t>　　　　　 して分析したり、またその過程で発想していくフェーズ</a:t>
            </a:r>
            <a:endParaRPr lang="ja-JP" altLang="en-US" sz="2200" dirty="0">
              <a:solidFill>
                <a:prstClr val="black"/>
              </a:solidFill>
              <a:latin typeface="A-OTF 新ゴ Pro L" pitchFamily="34" charset="-128"/>
              <a:ea typeface="A-OTF 新ゴ Pro L" pitchFamily="34" charset="-128"/>
            </a:endParaRPr>
          </a:p>
        </p:txBody>
      </p:sp>
      <p:sp>
        <p:nvSpPr>
          <p:cNvPr id="64" name="角丸四角形 63"/>
          <p:cNvSpPr/>
          <p:nvPr/>
        </p:nvSpPr>
        <p:spPr bwMode="auto">
          <a:xfrm>
            <a:off x="7601719" y="5792046"/>
            <a:ext cx="1222188" cy="523697"/>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dirty="0" smtClean="0">
                <a:solidFill>
                  <a:prstClr val="white"/>
                </a:solidFill>
                <a:latin typeface="A-OTF 新ゴ Pro M" pitchFamily="34" charset="-128"/>
                <a:ea typeface="A-OTF 新ゴ Pro M" pitchFamily="34" charset="-128"/>
              </a:rPr>
              <a:t>etc…</a:t>
            </a:r>
            <a:endParaRPr lang="ja-JP" altLang="en-US" dirty="0">
              <a:solidFill>
                <a:prstClr val="white"/>
              </a:solidFill>
              <a:latin typeface="A-OTF 新ゴ Pro M" pitchFamily="34" charset="-128"/>
              <a:ea typeface="A-OTF 新ゴ Pro M" pitchFamily="34" charset="-128"/>
            </a:endParaRPr>
          </a:p>
        </p:txBody>
      </p:sp>
    </p:spTree>
    <p:extLst>
      <p:ext uri="{BB962C8B-B14F-4D97-AF65-F5344CB8AC3E}">
        <p14:creationId xmlns:p14="http://schemas.microsoft.com/office/powerpoint/2010/main" val="18466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プロセス評価</a:t>
            </a:r>
            <a:endParaRPr kumimoji="1" lang="ja-JP" altLang="en-US" dirty="0"/>
          </a:p>
        </p:txBody>
      </p:sp>
      <p:sp>
        <p:nvSpPr>
          <p:cNvPr id="4" name="角丸四角形 3"/>
          <p:cNvSpPr/>
          <p:nvPr/>
        </p:nvSpPr>
        <p:spPr bwMode="auto">
          <a:xfrm>
            <a:off x="514675" y="932649"/>
            <a:ext cx="8876650" cy="1244925"/>
          </a:xfrm>
          <a:prstGeom prst="roundRect">
            <a:avLst>
              <a:gd name="adj" fmla="val 7102"/>
            </a:avLst>
          </a:prstGeom>
          <a:ln w="38100">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3200" dirty="0" smtClean="0">
                <a:solidFill>
                  <a:prstClr val="black"/>
                </a:solidFill>
                <a:latin typeface="A-OTF 新ゴ Pro R" pitchFamily="34" charset="-128"/>
                <a:ea typeface="A-OTF 新ゴ Pro R" pitchFamily="34" charset="-128"/>
              </a:rPr>
              <a:t>チーム内でプロセスを評価しよう</a:t>
            </a:r>
            <a:endParaRPr lang="ja-JP" altLang="en-US" sz="3200" dirty="0">
              <a:solidFill>
                <a:prstClr val="black"/>
              </a:solidFill>
              <a:latin typeface="A-OTF 新ゴ Pro R" pitchFamily="34" charset="-128"/>
              <a:ea typeface="A-OTF 新ゴ Pro R" pitchFamily="34" charset="-128"/>
            </a:endParaRPr>
          </a:p>
        </p:txBody>
      </p:sp>
      <p:sp>
        <p:nvSpPr>
          <p:cNvPr id="5" name="テキスト ボックス 4"/>
          <p:cNvSpPr txBox="1"/>
          <p:nvPr/>
        </p:nvSpPr>
        <p:spPr bwMode="auto">
          <a:xfrm>
            <a:off x="514674" y="2303048"/>
            <a:ext cx="9138991" cy="2065932"/>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400" dirty="0" smtClean="0">
                <a:solidFill>
                  <a:prstClr val="black"/>
                </a:solidFill>
                <a:latin typeface="A-OTF 新ゴ Pro R" pitchFamily="34" charset="-128"/>
                <a:ea typeface="A-OTF 新ゴ Pro R" pitchFamily="34" charset="-128"/>
                <a:sym typeface="Wingdings 2"/>
              </a:rPr>
              <a:t></a:t>
            </a:r>
            <a:r>
              <a:rPr lang="ja-JP" altLang="en-US" sz="2400" dirty="0" smtClean="0">
                <a:solidFill>
                  <a:prstClr val="black"/>
                </a:solidFill>
                <a:latin typeface="A-OTF 新ゴ Pro R" pitchFamily="34" charset="-128"/>
                <a:ea typeface="A-OTF 新ゴ Pro R" pitchFamily="34" charset="-128"/>
              </a:rPr>
              <a:t>ブレインストーミング演習と</a:t>
            </a:r>
            <a:r>
              <a:rPr lang="ja-JP" altLang="en-US" sz="2400" dirty="0">
                <a:solidFill>
                  <a:prstClr val="black"/>
                </a:solidFill>
                <a:latin typeface="A-OTF 新ゴ Pro R" pitchFamily="34" charset="-128"/>
                <a:ea typeface="A-OTF 新ゴ Pro R" pitchFamily="34" charset="-128"/>
              </a:rPr>
              <a:t>発表</a:t>
            </a:r>
            <a:r>
              <a:rPr lang="ja-JP" altLang="en-US" sz="2400" dirty="0" smtClean="0">
                <a:solidFill>
                  <a:prstClr val="black"/>
                </a:solidFill>
                <a:latin typeface="A-OTF 新ゴ Pro R" pitchFamily="34" charset="-128"/>
                <a:ea typeface="A-OTF 新ゴ Pro R" pitchFamily="34" charset="-128"/>
              </a:rPr>
              <a:t>を実践して、改善したいと感じた点や、できていなかったこと、良かった点、話し合いを良い方向に進めたアクションなどを振り返り、チーム内で共有してください。</a:t>
            </a:r>
            <a:endParaRPr lang="en-US" altLang="ja-JP" sz="2400" dirty="0" smtClean="0">
              <a:solidFill>
                <a:prstClr val="black"/>
              </a:solidFill>
              <a:latin typeface="A-OTF 新ゴ Pro R" pitchFamily="34" charset="-128"/>
              <a:ea typeface="A-OTF 新ゴ Pro R" pitchFamily="34" charset="-128"/>
            </a:endParaRPr>
          </a:p>
        </p:txBody>
      </p:sp>
      <p:sp>
        <p:nvSpPr>
          <p:cNvPr id="7" name="角丸四角形 6"/>
          <p:cNvSpPr/>
          <p:nvPr/>
        </p:nvSpPr>
        <p:spPr bwMode="auto">
          <a:xfrm>
            <a:off x="514675" y="5471408"/>
            <a:ext cx="8876650" cy="772773"/>
          </a:xfrm>
          <a:prstGeom prst="roundRect">
            <a:avLst>
              <a:gd name="adj" fmla="val 10088"/>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400" dirty="0" smtClean="0">
                <a:solidFill>
                  <a:prstClr val="black"/>
                </a:solidFill>
                <a:latin typeface="A-OTF 新ゴ Pro M" pitchFamily="34" charset="-128"/>
                <a:ea typeface="A-OTF 新ゴ Pro M" pitchFamily="34" charset="-128"/>
              </a:rPr>
              <a:t>良かった点・反省点・改善方法等を可視化</a:t>
            </a:r>
            <a:endParaRPr lang="ja-JP" altLang="en-US" sz="2400" dirty="0">
              <a:solidFill>
                <a:prstClr val="black"/>
              </a:solidFill>
              <a:latin typeface="A-OTF 新ゴ Pro M" pitchFamily="34" charset="-128"/>
              <a:ea typeface="A-OTF 新ゴ Pro M" pitchFamily="34" charset="-128"/>
            </a:endParaRPr>
          </a:p>
        </p:txBody>
      </p:sp>
      <p:sp>
        <p:nvSpPr>
          <p:cNvPr id="8" name="テキスト ボックス 7"/>
          <p:cNvSpPr txBox="1"/>
          <p:nvPr/>
        </p:nvSpPr>
        <p:spPr bwMode="auto">
          <a:xfrm>
            <a:off x="514674" y="4258162"/>
            <a:ext cx="9138991" cy="1105669"/>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ja-JP" sz="2400" dirty="0" smtClean="0">
                <a:solidFill>
                  <a:prstClr val="black"/>
                </a:solidFill>
                <a:latin typeface="A-OTF 新ゴ Pro R" pitchFamily="34" charset="-128"/>
                <a:ea typeface="A-OTF 新ゴ Pro R" pitchFamily="34" charset="-128"/>
                <a:sym typeface="Wingdings 2"/>
              </a:rPr>
              <a:t></a:t>
            </a:r>
            <a:r>
              <a:rPr lang="ja-JP" altLang="en-US" sz="2400" dirty="0" smtClean="0">
                <a:solidFill>
                  <a:prstClr val="black"/>
                </a:solidFill>
                <a:latin typeface="A-OTF 新ゴ Pro R" pitchFamily="34" charset="-128"/>
                <a:ea typeface="A-OTF 新ゴ Pro R" pitchFamily="34" charset="-128"/>
                <a:sym typeface="Wingdings 2"/>
              </a:rPr>
              <a:t>出てきた意見をブレインストーミングの方法で集合知の見えるかを行ってください</a:t>
            </a:r>
            <a:endParaRPr lang="ja-JP" altLang="en-US" sz="2400" dirty="0" smtClean="0">
              <a:solidFill>
                <a:prstClr val="black"/>
              </a:solidFill>
              <a:latin typeface="A-OTF 新ゴ Pro R" pitchFamily="34" charset="-128"/>
              <a:ea typeface="A-OTF 新ゴ Pro R" pitchFamily="34" charset="-128"/>
            </a:endParaRPr>
          </a:p>
        </p:txBody>
      </p:sp>
      <p:sp>
        <p:nvSpPr>
          <p:cNvPr id="9" name="角丸四角形 8"/>
          <p:cNvSpPr/>
          <p:nvPr/>
        </p:nvSpPr>
        <p:spPr bwMode="auto">
          <a:xfrm>
            <a:off x="7851228" y="519770"/>
            <a:ext cx="1664247"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3600" dirty="0">
                <a:solidFill>
                  <a:schemeClr val="bg1"/>
                </a:solidFill>
                <a:latin typeface="ＭＳ Ｐゴシック" pitchFamily="50" charset="-128"/>
                <a:ea typeface="ＭＳ Ｐゴシック" pitchFamily="50" charset="-128"/>
              </a:rPr>
              <a:t>10</a:t>
            </a:r>
            <a:r>
              <a:rPr kumimoji="1" lang="ja-JP" altLang="en-US" sz="3600" dirty="0" smtClean="0">
                <a:solidFill>
                  <a:schemeClr val="bg1"/>
                </a:solidFill>
                <a:latin typeface="ＭＳ Ｐゴシック" pitchFamily="50" charset="-128"/>
                <a:ea typeface="ＭＳ Ｐゴシック" pitchFamily="50" charset="-128"/>
              </a:rPr>
              <a:t>分</a:t>
            </a:r>
            <a:endParaRPr kumimoji="1" lang="ja-JP" altLang="en-US" sz="36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794797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6503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ユーザーインタビュー</a:t>
            </a:r>
            <a:endParaRPr lang="en-US" altLang="ja-JP" sz="2800" dirty="0" smtClean="0"/>
          </a:p>
        </p:txBody>
      </p:sp>
      <p:sp>
        <p:nvSpPr>
          <p:cNvPr id="5" name="テキスト ボックス 4"/>
          <p:cNvSpPr txBox="1"/>
          <p:nvPr/>
        </p:nvSpPr>
        <p:spPr bwMode="auto">
          <a:xfrm>
            <a:off x="1216099" y="2503402"/>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4800" b="1" dirty="0" smtClean="0">
                <a:solidFill>
                  <a:schemeClr val="bg1"/>
                </a:solidFill>
                <a:latin typeface="Times New Roman" pitchFamily="18" charset="0"/>
                <a:ea typeface="A-OTF 新ゴ Pro R" pitchFamily="34" charset="-128"/>
                <a:cs typeface="Times New Roman" pitchFamily="18" charset="0"/>
              </a:rPr>
              <a:t> </a:t>
            </a:r>
            <a:r>
              <a:rPr lang="ja-JP" altLang="en-US" sz="4800" b="1" dirty="0" smtClean="0">
                <a:solidFill>
                  <a:schemeClr val="bg1"/>
                </a:solidFill>
                <a:latin typeface="Times New Roman" pitchFamily="18" charset="0"/>
                <a:ea typeface="A-OTF 新ゴ Pro R" pitchFamily="34" charset="-128"/>
                <a:cs typeface="Times New Roman" pitchFamily="18" charset="0"/>
              </a:rPr>
              <a:t> </a:t>
            </a:r>
            <a:endParaRPr lang="en-US" altLang="ja-JP"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444490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インタビュー計画</a:t>
            </a:r>
            <a:endParaRPr kumimoji="1" lang="ja-JP" altLang="en-US" dirty="0"/>
          </a:p>
        </p:txBody>
      </p:sp>
      <p:sp>
        <p:nvSpPr>
          <p:cNvPr id="4" name="円/楕円 3"/>
          <p:cNvSpPr/>
          <p:nvPr/>
        </p:nvSpPr>
        <p:spPr bwMode="auto">
          <a:xfrm>
            <a:off x="401864" y="2177145"/>
            <a:ext cx="2714171" cy="1436914"/>
          </a:xfrm>
          <a:prstGeom prst="ellipse">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2600" spc="300" dirty="0" smtClean="0">
                <a:solidFill>
                  <a:prstClr val="white"/>
                </a:solidFill>
                <a:latin typeface="A-OTF 新ゴ Pro B" pitchFamily="34" charset="-128"/>
                <a:ea typeface="A-OTF 新ゴ Pro B" pitchFamily="34" charset="-128"/>
              </a:rPr>
              <a:t>計画</a:t>
            </a:r>
            <a:endParaRPr lang="ja-JP" altLang="en-US" sz="2600" spc="300" dirty="0">
              <a:solidFill>
                <a:prstClr val="white"/>
              </a:solidFill>
              <a:latin typeface="A-OTF 新ゴ Pro B" pitchFamily="34" charset="-128"/>
              <a:ea typeface="A-OTF 新ゴ Pro B" pitchFamily="34" charset="-128"/>
            </a:endParaRPr>
          </a:p>
        </p:txBody>
      </p:sp>
      <p:sp>
        <p:nvSpPr>
          <p:cNvPr id="5" name="円/楕円 4"/>
          <p:cNvSpPr/>
          <p:nvPr/>
        </p:nvSpPr>
        <p:spPr bwMode="auto">
          <a:xfrm>
            <a:off x="3638549" y="2177145"/>
            <a:ext cx="2714171" cy="1436914"/>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600" spc="300" dirty="0" smtClean="0">
                <a:solidFill>
                  <a:prstClr val="white"/>
                </a:solidFill>
                <a:latin typeface="A-OTF 新ゴ Pro B" pitchFamily="34" charset="-128"/>
                <a:ea typeface="A-OTF 新ゴ Pro B" pitchFamily="34" charset="-128"/>
              </a:rPr>
              <a:t>実施</a:t>
            </a:r>
            <a:endParaRPr lang="ja-JP" altLang="en-US" sz="2600" spc="300" dirty="0">
              <a:solidFill>
                <a:prstClr val="white"/>
              </a:solidFill>
              <a:latin typeface="A-OTF 新ゴ Pro B" pitchFamily="34" charset="-128"/>
              <a:ea typeface="A-OTF 新ゴ Pro B" pitchFamily="34" charset="-128"/>
            </a:endParaRPr>
          </a:p>
        </p:txBody>
      </p:sp>
      <p:sp>
        <p:nvSpPr>
          <p:cNvPr id="6" name="円/楕円 5"/>
          <p:cNvSpPr/>
          <p:nvPr/>
        </p:nvSpPr>
        <p:spPr bwMode="auto">
          <a:xfrm>
            <a:off x="6875234" y="2177145"/>
            <a:ext cx="2714171" cy="1436914"/>
          </a:xfrm>
          <a:prstGeom prst="ellips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600" spc="300" dirty="0" smtClean="0">
                <a:solidFill>
                  <a:prstClr val="white"/>
                </a:solidFill>
                <a:latin typeface="A-OTF 新ゴ Pro B" pitchFamily="34" charset="-128"/>
                <a:ea typeface="A-OTF 新ゴ Pro B" pitchFamily="34" charset="-128"/>
              </a:rPr>
              <a:t>分析と</a:t>
            </a:r>
            <a:endParaRPr lang="en-US" altLang="ja-JP" sz="2600" spc="300" dirty="0" smtClean="0">
              <a:solidFill>
                <a:prstClr val="white"/>
              </a:solidFill>
              <a:latin typeface="A-OTF 新ゴ Pro B" pitchFamily="34" charset="-128"/>
              <a:ea typeface="A-OTF 新ゴ Pro B" pitchFamily="34" charset="-128"/>
            </a:endParaRPr>
          </a:p>
          <a:p>
            <a:pPr algn="ctr"/>
            <a:r>
              <a:rPr lang="ja-JP" altLang="en-US" sz="2600" spc="300" dirty="0">
                <a:solidFill>
                  <a:prstClr val="white"/>
                </a:solidFill>
                <a:latin typeface="A-OTF 新ゴ Pro B" pitchFamily="34" charset="-128"/>
                <a:ea typeface="A-OTF 新ゴ Pro B" pitchFamily="34" charset="-128"/>
              </a:rPr>
              <a:t>まとめ</a:t>
            </a:r>
            <a:endParaRPr lang="en-US" altLang="ja-JP" sz="2600" spc="300" dirty="0" smtClean="0">
              <a:solidFill>
                <a:prstClr val="white"/>
              </a:solidFill>
              <a:latin typeface="A-OTF 新ゴ Pro B" pitchFamily="34" charset="-128"/>
              <a:ea typeface="A-OTF 新ゴ Pro B" pitchFamily="34" charset="-128"/>
            </a:endParaRPr>
          </a:p>
        </p:txBody>
      </p:sp>
      <p:sp>
        <p:nvSpPr>
          <p:cNvPr id="7" name="右矢印 6"/>
          <p:cNvSpPr/>
          <p:nvPr/>
        </p:nvSpPr>
        <p:spPr bwMode="auto">
          <a:xfrm>
            <a:off x="2937327" y="2474688"/>
            <a:ext cx="701222" cy="841828"/>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8" name="右矢印 7"/>
          <p:cNvSpPr/>
          <p:nvPr/>
        </p:nvSpPr>
        <p:spPr bwMode="auto">
          <a:xfrm>
            <a:off x="6174012" y="2474688"/>
            <a:ext cx="701222" cy="841828"/>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9" name="テキスト ボックス 8"/>
          <p:cNvSpPr txBox="1"/>
          <p:nvPr/>
        </p:nvSpPr>
        <p:spPr bwMode="auto">
          <a:xfrm>
            <a:off x="343808" y="3722916"/>
            <a:ext cx="4651826" cy="2730729"/>
          </a:xfrm>
          <a:prstGeom prst="rect">
            <a:avLst/>
          </a:prstGeom>
          <a:noFill/>
          <a:ln w="9525">
            <a:noFill/>
            <a:miter lim="800000"/>
            <a:headEnd/>
            <a:tailEnd/>
          </a:ln>
        </p:spPr>
        <p:txBody>
          <a:bodyPr wrap="square" lIns="108000" tIns="72000" rIns="108000" bIns="72000" rtlCol="0" anchor="ctr" anchorCtr="0">
            <a:spAutoFit/>
          </a:bodyPr>
          <a:lstStyle/>
          <a:p>
            <a:pPr>
              <a:lnSpc>
                <a:spcPct val="120000"/>
              </a:lnSpc>
              <a:buSzPct val="120000"/>
            </a:pPr>
            <a:r>
              <a:rPr lang="ja-JP" altLang="en-US" sz="2000" dirty="0" smtClean="0">
                <a:solidFill>
                  <a:srgbClr val="4BACC6">
                    <a:lumMod val="50000"/>
                  </a:srgbClr>
                </a:solidFill>
                <a:latin typeface="A-OTF 新ゴ Pro M" pitchFamily="34" charset="-128"/>
                <a:ea typeface="A-OTF 新ゴ Pro M" pitchFamily="34" charset="-128"/>
                <a:sym typeface="Wingdings 2"/>
              </a:rPr>
              <a:t> </a:t>
            </a:r>
            <a:r>
              <a:rPr lang="ja-JP" altLang="en-US" sz="2000" dirty="0" smtClean="0">
                <a:solidFill>
                  <a:srgbClr val="4BACC6">
                    <a:lumMod val="50000"/>
                  </a:srgbClr>
                </a:solidFill>
                <a:latin typeface="A-OTF 新ゴ Pro M" pitchFamily="34" charset="-128"/>
                <a:ea typeface="A-OTF 新ゴ Pro M" pitchFamily="34" charset="-128"/>
              </a:rPr>
              <a:t>問題意識の形成</a:t>
            </a:r>
            <a:endParaRPr lang="en-US" altLang="ja-JP" sz="2000" dirty="0" smtClean="0">
              <a:solidFill>
                <a:srgbClr val="4BACC6">
                  <a:lumMod val="50000"/>
                </a:srgbClr>
              </a:solidFill>
              <a:latin typeface="A-OTF 新ゴ Pro M" pitchFamily="34" charset="-128"/>
              <a:ea typeface="A-OTF 新ゴ Pro M" pitchFamily="34" charset="-128"/>
            </a:endParaRPr>
          </a:p>
          <a:p>
            <a:pPr marL="342900" indent="-342900">
              <a:lnSpc>
                <a:spcPct val="120000"/>
              </a:lnSpc>
              <a:buSzPct val="120000"/>
              <a:buFont typeface="Wingdings 2"/>
              <a:buChar char="P"/>
            </a:pPr>
            <a:r>
              <a:rPr lang="ja-JP" altLang="en-US" sz="2000" dirty="0" smtClean="0">
                <a:solidFill>
                  <a:srgbClr val="4BACC6">
                    <a:lumMod val="50000"/>
                  </a:srgbClr>
                </a:solidFill>
                <a:latin typeface="A-OTF 新ゴ Pro M" pitchFamily="34" charset="-128"/>
                <a:ea typeface="A-OTF 新ゴ Pro M" pitchFamily="34" charset="-128"/>
              </a:rPr>
              <a:t>調査テーマ・目的・範囲・</a:t>
            </a:r>
            <a:endParaRPr lang="en-US" altLang="ja-JP" sz="2000" dirty="0" smtClean="0">
              <a:solidFill>
                <a:srgbClr val="4BACC6">
                  <a:lumMod val="50000"/>
                </a:srgbClr>
              </a:solidFill>
              <a:latin typeface="A-OTF 新ゴ Pro M" pitchFamily="34" charset="-128"/>
              <a:ea typeface="A-OTF 新ゴ Pro M" pitchFamily="34" charset="-128"/>
            </a:endParaRPr>
          </a:p>
          <a:p>
            <a:pPr>
              <a:lnSpc>
                <a:spcPct val="120000"/>
              </a:lnSpc>
              <a:buSzPct val="120000"/>
            </a:pPr>
            <a:r>
              <a:rPr lang="ja-JP" altLang="en-US" sz="2000" dirty="0">
                <a:solidFill>
                  <a:srgbClr val="4BACC6">
                    <a:lumMod val="50000"/>
                  </a:srgbClr>
                </a:solidFill>
                <a:latin typeface="A-OTF 新ゴ Pro M" pitchFamily="34" charset="-128"/>
                <a:ea typeface="A-OTF 新ゴ Pro M" pitchFamily="34" charset="-128"/>
              </a:rPr>
              <a:t>　</a:t>
            </a:r>
            <a:r>
              <a:rPr lang="ja-JP" altLang="en-US" sz="2000" dirty="0" smtClean="0">
                <a:solidFill>
                  <a:srgbClr val="4BACC6">
                    <a:lumMod val="50000"/>
                  </a:srgbClr>
                </a:solidFill>
                <a:latin typeface="A-OTF 新ゴ Pro M" pitchFamily="34" charset="-128"/>
                <a:ea typeface="A-OTF 新ゴ Pro M" pitchFamily="34" charset="-128"/>
              </a:rPr>
              <a:t> 仮説の決定</a:t>
            </a:r>
            <a:endParaRPr lang="en-US" altLang="ja-JP" sz="2000" dirty="0" smtClean="0">
              <a:solidFill>
                <a:srgbClr val="4BACC6">
                  <a:lumMod val="50000"/>
                </a:srgbClr>
              </a:solidFill>
              <a:latin typeface="A-OTF 新ゴ Pro M" pitchFamily="34" charset="-128"/>
              <a:ea typeface="A-OTF 新ゴ Pro M" pitchFamily="34" charset="-128"/>
            </a:endParaRPr>
          </a:p>
          <a:p>
            <a:pPr marL="342900" indent="-342900">
              <a:lnSpc>
                <a:spcPct val="120000"/>
              </a:lnSpc>
              <a:buSzPct val="120000"/>
              <a:buFont typeface="Wingdings 2"/>
              <a:buChar char="P"/>
            </a:pPr>
            <a:r>
              <a:rPr lang="ja-JP" altLang="en-US" sz="2000" dirty="0" smtClean="0">
                <a:solidFill>
                  <a:srgbClr val="4BACC6">
                    <a:lumMod val="50000"/>
                  </a:srgbClr>
                </a:solidFill>
                <a:latin typeface="A-OTF 新ゴ Pro M" pitchFamily="34" charset="-128"/>
                <a:ea typeface="A-OTF 新ゴ Pro M" pitchFamily="34" charset="-128"/>
              </a:rPr>
              <a:t>インフォーマントの決定</a:t>
            </a:r>
            <a:endParaRPr lang="en-US" altLang="ja-JP" sz="2000" dirty="0" smtClean="0">
              <a:solidFill>
                <a:srgbClr val="4BACC6">
                  <a:lumMod val="50000"/>
                </a:srgbClr>
              </a:solidFill>
              <a:latin typeface="A-OTF 新ゴ Pro M" pitchFamily="34" charset="-128"/>
              <a:ea typeface="A-OTF 新ゴ Pro M" pitchFamily="34" charset="-128"/>
            </a:endParaRPr>
          </a:p>
          <a:p>
            <a:pPr marL="285750" indent="-285750">
              <a:lnSpc>
                <a:spcPct val="120000"/>
              </a:lnSpc>
              <a:buSzPct val="120000"/>
              <a:buFont typeface="Wingdings 2"/>
              <a:buChar char="P"/>
            </a:pPr>
            <a:r>
              <a:rPr lang="ja-JP" altLang="en-US" sz="2000" dirty="0" smtClean="0">
                <a:solidFill>
                  <a:srgbClr val="4BACC6">
                    <a:lumMod val="50000"/>
                  </a:srgbClr>
                </a:solidFill>
                <a:latin typeface="A-OTF 新ゴ Pro M" pitchFamily="34" charset="-128"/>
                <a:ea typeface="A-OTF 新ゴ Pro M" pitchFamily="34" charset="-128"/>
                <a:sym typeface="Wingdings 2"/>
              </a:rPr>
              <a:t>簡単なインタビューシナリオ作成</a:t>
            </a:r>
            <a:endParaRPr lang="en-US" altLang="ja-JP" sz="2000" dirty="0" smtClean="0">
              <a:solidFill>
                <a:srgbClr val="4BACC6">
                  <a:lumMod val="50000"/>
                </a:srgbClr>
              </a:solidFill>
              <a:latin typeface="A-OTF 新ゴ Pro M" pitchFamily="34" charset="-128"/>
              <a:ea typeface="A-OTF 新ゴ Pro M" pitchFamily="34" charset="-128"/>
              <a:sym typeface="Wingdings 2"/>
            </a:endParaRPr>
          </a:p>
          <a:p>
            <a:pPr marL="285750" indent="-285750">
              <a:lnSpc>
                <a:spcPct val="120000"/>
              </a:lnSpc>
              <a:buSzPct val="120000"/>
              <a:buFont typeface="Wingdings 2"/>
              <a:buChar char="P"/>
            </a:pPr>
            <a:r>
              <a:rPr lang="ja-JP" altLang="en-US" sz="2000" dirty="0" smtClean="0">
                <a:solidFill>
                  <a:srgbClr val="4BACC6">
                    <a:lumMod val="50000"/>
                  </a:srgbClr>
                </a:solidFill>
                <a:latin typeface="A-OTF 新ゴ Pro M" pitchFamily="34" charset="-128"/>
                <a:ea typeface="A-OTF 新ゴ Pro M" pitchFamily="34" charset="-128"/>
                <a:sym typeface="Wingdings 2"/>
              </a:rPr>
              <a:t>リサーチ</a:t>
            </a:r>
            <a:endParaRPr lang="en-US" altLang="ja-JP" sz="2000" dirty="0" smtClean="0">
              <a:solidFill>
                <a:srgbClr val="4BACC6">
                  <a:lumMod val="50000"/>
                </a:srgbClr>
              </a:solidFill>
              <a:latin typeface="A-OTF 新ゴ Pro M" pitchFamily="34" charset="-128"/>
              <a:ea typeface="A-OTF 新ゴ Pro M" pitchFamily="34" charset="-128"/>
              <a:sym typeface="Wingdings 2"/>
            </a:endParaRPr>
          </a:p>
          <a:p>
            <a:pPr marL="285750" indent="-285750">
              <a:lnSpc>
                <a:spcPct val="120000"/>
              </a:lnSpc>
              <a:buSzPct val="120000"/>
              <a:buFont typeface="Wingdings 2"/>
              <a:buChar char="P"/>
            </a:pPr>
            <a:r>
              <a:rPr lang="ja-JP" altLang="en-US" sz="2000" dirty="0">
                <a:solidFill>
                  <a:srgbClr val="4BACC6">
                    <a:lumMod val="50000"/>
                  </a:srgbClr>
                </a:solidFill>
                <a:latin typeface="A-OTF 新ゴ Pro M" pitchFamily="34" charset="-128"/>
                <a:ea typeface="A-OTF 新ゴ Pro M" pitchFamily="34" charset="-128"/>
                <a:sym typeface="Wingdings 2"/>
              </a:rPr>
              <a:t>クエスチョン</a:t>
            </a:r>
            <a:r>
              <a:rPr lang="ja-JP" altLang="en-US" sz="2000" dirty="0" smtClean="0">
                <a:solidFill>
                  <a:srgbClr val="4BACC6">
                    <a:lumMod val="50000"/>
                  </a:srgbClr>
                </a:solidFill>
                <a:latin typeface="A-OTF 新ゴ Pro M" pitchFamily="34" charset="-128"/>
                <a:ea typeface="A-OTF 新ゴ Pro M" pitchFamily="34" charset="-128"/>
                <a:sym typeface="Wingdings 2"/>
              </a:rPr>
              <a:t>の決定</a:t>
            </a:r>
            <a:endParaRPr lang="en-US" altLang="ja-JP" sz="2000" dirty="0" smtClean="0">
              <a:solidFill>
                <a:srgbClr val="4BACC6">
                  <a:lumMod val="50000"/>
                </a:srgbClr>
              </a:solidFill>
              <a:latin typeface="A-OTF 新ゴ Pro M" pitchFamily="34" charset="-128"/>
              <a:ea typeface="A-OTF 新ゴ Pro M" pitchFamily="34" charset="-128"/>
              <a:sym typeface="Wingdings 2"/>
            </a:endParaRPr>
          </a:p>
        </p:txBody>
      </p:sp>
      <p:sp>
        <p:nvSpPr>
          <p:cNvPr id="10" name="テキスト ボックス 9"/>
          <p:cNvSpPr txBox="1"/>
          <p:nvPr/>
        </p:nvSpPr>
        <p:spPr bwMode="auto">
          <a:xfrm>
            <a:off x="3287938" y="804020"/>
            <a:ext cx="5144863" cy="1253402"/>
          </a:xfrm>
          <a:prstGeom prst="rect">
            <a:avLst/>
          </a:prstGeom>
          <a:noFill/>
          <a:ln w="9525">
            <a:noFill/>
            <a:miter lim="800000"/>
            <a:headEnd/>
            <a:tailEnd/>
          </a:ln>
        </p:spPr>
        <p:txBody>
          <a:bodyPr wrap="square" lIns="108000" tIns="72000" rIns="108000" bIns="72000" rtlCol="0" anchor="ctr" anchorCtr="0">
            <a:spAutoFit/>
          </a:bodyPr>
          <a:lstStyle/>
          <a:p>
            <a:pPr marL="342900" indent="-342900">
              <a:lnSpc>
                <a:spcPct val="120000"/>
              </a:lnSpc>
              <a:buSzPct val="120000"/>
              <a:buFont typeface="Wingdings 2"/>
              <a:buChar char="P"/>
            </a:pPr>
            <a:r>
              <a:rPr lang="ja-JP" altLang="en-US" sz="2000" dirty="0" smtClean="0">
                <a:solidFill>
                  <a:srgbClr val="9BBB59">
                    <a:lumMod val="50000"/>
                  </a:srgbClr>
                </a:solidFill>
                <a:latin typeface="A-OTF 新ゴ Pro M" pitchFamily="34" charset="-128"/>
                <a:ea typeface="A-OTF 新ゴ Pro M" pitchFamily="34" charset="-128"/>
                <a:sym typeface="Wingdings 2"/>
              </a:rPr>
              <a:t>インタビュー実施</a:t>
            </a:r>
            <a:endParaRPr lang="en-US" altLang="ja-JP" sz="2000" dirty="0" smtClean="0">
              <a:solidFill>
                <a:srgbClr val="9BBB59">
                  <a:lumMod val="50000"/>
                </a:srgbClr>
              </a:solidFill>
              <a:latin typeface="A-OTF 新ゴ Pro M" pitchFamily="34" charset="-128"/>
              <a:ea typeface="A-OTF 新ゴ Pro M" pitchFamily="34" charset="-128"/>
              <a:sym typeface="Wingdings 2"/>
            </a:endParaRPr>
          </a:p>
          <a:p>
            <a:pPr marL="342900" indent="-342900">
              <a:lnSpc>
                <a:spcPct val="120000"/>
              </a:lnSpc>
              <a:buSzPct val="120000"/>
              <a:buFont typeface="Wingdings 2"/>
              <a:buChar char="P"/>
            </a:pPr>
            <a:r>
              <a:rPr lang="ja-JP" altLang="en-US" sz="2000" dirty="0" smtClean="0">
                <a:solidFill>
                  <a:srgbClr val="9BBB59">
                    <a:lumMod val="50000"/>
                  </a:srgbClr>
                </a:solidFill>
                <a:latin typeface="A-OTF 新ゴ Pro M" pitchFamily="34" charset="-128"/>
                <a:ea typeface="A-OTF 新ゴ Pro M" pitchFamily="34" charset="-128"/>
                <a:sym typeface="Wingdings 2"/>
              </a:rPr>
              <a:t>インタビュー記録をつける</a:t>
            </a:r>
            <a:endParaRPr lang="en-US" altLang="ja-JP" sz="2000" dirty="0" smtClean="0">
              <a:solidFill>
                <a:srgbClr val="9BBB59">
                  <a:lumMod val="50000"/>
                </a:srgbClr>
              </a:solidFill>
              <a:latin typeface="A-OTF 新ゴ Pro M" pitchFamily="34" charset="-128"/>
              <a:ea typeface="A-OTF 新ゴ Pro M" pitchFamily="34" charset="-128"/>
              <a:sym typeface="Wingdings 2"/>
            </a:endParaRPr>
          </a:p>
          <a:p>
            <a:pPr marL="342900" indent="-342900">
              <a:lnSpc>
                <a:spcPct val="120000"/>
              </a:lnSpc>
              <a:buSzPct val="120000"/>
              <a:buFont typeface="Wingdings 2"/>
              <a:buChar char="P"/>
            </a:pPr>
            <a:r>
              <a:rPr lang="ja-JP" altLang="en-US" sz="2000" dirty="0" smtClean="0">
                <a:solidFill>
                  <a:srgbClr val="9BBB59">
                    <a:lumMod val="50000"/>
                  </a:srgbClr>
                </a:solidFill>
                <a:latin typeface="A-OTF 新ゴ Pro M" pitchFamily="34" charset="-128"/>
                <a:ea typeface="A-OTF 新ゴ Pro M" pitchFamily="34" charset="-128"/>
                <a:sym typeface="Wingdings 2"/>
              </a:rPr>
              <a:t>インタビューイーとの信頼関係の形成</a:t>
            </a:r>
            <a:endParaRPr lang="en-US" altLang="ja-JP" sz="2000" dirty="0" smtClean="0">
              <a:solidFill>
                <a:srgbClr val="9BBB59">
                  <a:lumMod val="50000"/>
                </a:srgbClr>
              </a:solidFill>
              <a:latin typeface="A-OTF 新ゴ Pro M" pitchFamily="34" charset="-128"/>
              <a:ea typeface="A-OTF 新ゴ Pro M" pitchFamily="34" charset="-128"/>
              <a:sym typeface="Wingdings 2"/>
            </a:endParaRPr>
          </a:p>
        </p:txBody>
      </p:sp>
      <p:sp>
        <p:nvSpPr>
          <p:cNvPr id="11" name="テキスト ボックス 10"/>
          <p:cNvSpPr txBox="1"/>
          <p:nvPr/>
        </p:nvSpPr>
        <p:spPr bwMode="auto">
          <a:xfrm>
            <a:off x="6377208" y="3733405"/>
            <a:ext cx="3528792" cy="1253402"/>
          </a:xfrm>
          <a:prstGeom prst="rect">
            <a:avLst/>
          </a:prstGeom>
          <a:noFill/>
          <a:ln w="9525">
            <a:noFill/>
            <a:miter lim="800000"/>
            <a:headEnd/>
            <a:tailEnd/>
          </a:ln>
        </p:spPr>
        <p:txBody>
          <a:bodyPr wrap="square" lIns="108000" tIns="72000" rIns="108000" bIns="72000" rtlCol="0" anchor="ctr" anchorCtr="0">
            <a:spAutoFit/>
          </a:bodyPr>
          <a:lstStyle/>
          <a:p>
            <a:pPr marL="342900" indent="-342900">
              <a:lnSpc>
                <a:spcPct val="120000"/>
              </a:lnSpc>
              <a:buSzPct val="120000"/>
              <a:buFont typeface="Wingdings 2"/>
              <a:buChar char="P"/>
            </a:pPr>
            <a:r>
              <a:rPr lang="ja-JP" altLang="en-US" sz="2000" dirty="0">
                <a:solidFill>
                  <a:srgbClr val="F79646">
                    <a:lumMod val="50000"/>
                  </a:srgbClr>
                </a:solidFill>
                <a:latin typeface="A-OTF 新ゴ Pro M" pitchFamily="34" charset="-128"/>
                <a:ea typeface="A-OTF 新ゴ Pro M" pitchFamily="34" charset="-128"/>
                <a:sym typeface="Wingdings 2"/>
              </a:rPr>
              <a:t>インタビュー</a:t>
            </a:r>
            <a:r>
              <a:rPr lang="ja-JP" altLang="en-US" sz="2000" dirty="0" smtClean="0">
                <a:solidFill>
                  <a:srgbClr val="F79646">
                    <a:lumMod val="50000"/>
                  </a:srgbClr>
                </a:solidFill>
                <a:latin typeface="A-OTF 新ゴ Pro M" pitchFamily="34" charset="-128"/>
                <a:ea typeface="A-OTF 新ゴ Pro M" pitchFamily="34" charset="-128"/>
                <a:sym typeface="Wingdings 2"/>
              </a:rPr>
              <a:t>結果の整理</a:t>
            </a:r>
            <a:endParaRPr lang="en-US" altLang="ja-JP" sz="2000" dirty="0" smtClean="0">
              <a:solidFill>
                <a:srgbClr val="F79646">
                  <a:lumMod val="50000"/>
                </a:srgbClr>
              </a:solidFill>
              <a:latin typeface="A-OTF 新ゴ Pro M" pitchFamily="34" charset="-128"/>
              <a:ea typeface="A-OTF 新ゴ Pro M" pitchFamily="34" charset="-128"/>
              <a:sym typeface="Wingdings 2"/>
            </a:endParaRPr>
          </a:p>
          <a:p>
            <a:pPr marL="342900" indent="-342900">
              <a:lnSpc>
                <a:spcPct val="120000"/>
              </a:lnSpc>
              <a:buSzPct val="120000"/>
              <a:buFont typeface="Wingdings 2"/>
              <a:buChar char="P"/>
            </a:pPr>
            <a:r>
              <a:rPr lang="ja-JP" altLang="en-US" sz="2000" dirty="0" smtClean="0">
                <a:solidFill>
                  <a:srgbClr val="F79646">
                    <a:lumMod val="50000"/>
                  </a:srgbClr>
                </a:solidFill>
                <a:latin typeface="A-OTF 新ゴ Pro M" pitchFamily="34" charset="-128"/>
                <a:ea typeface="A-OTF 新ゴ Pro M" pitchFamily="34" charset="-128"/>
                <a:sym typeface="Wingdings 2"/>
              </a:rPr>
              <a:t>分析（</a:t>
            </a:r>
            <a:r>
              <a:rPr lang="en-US" altLang="ja-JP" sz="2000" dirty="0" smtClean="0">
                <a:solidFill>
                  <a:srgbClr val="F79646">
                    <a:lumMod val="50000"/>
                  </a:srgbClr>
                </a:solidFill>
                <a:latin typeface="A-OTF 新ゴ Pro M" pitchFamily="34" charset="-128"/>
                <a:ea typeface="A-OTF 新ゴ Pro M" pitchFamily="34" charset="-128"/>
                <a:sym typeface="Wingdings 2"/>
              </a:rPr>
              <a:t>KJ</a:t>
            </a:r>
            <a:r>
              <a:rPr lang="ja-JP" altLang="en-US" sz="2000" dirty="0" smtClean="0">
                <a:solidFill>
                  <a:srgbClr val="F79646">
                    <a:lumMod val="50000"/>
                  </a:srgbClr>
                </a:solidFill>
                <a:latin typeface="A-OTF 新ゴ Pro M" pitchFamily="34" charset="-128"/>
                <a:ea typeface="A-OTF 新ゴ Pro M" pitchFamily="34" charset="-128"/>
                <a:sym typeface="Wingdings 2"/>
              </a:rPr>
              <a:t>法など）</a:t>
            </a:r>
            <a:endParaRPr lang="en-US" altLang="ja-JP" sz="2000" dirty="0" smtClean="0">
              <a:solidFill>
                <a:srgbClr val="F79646">
                  <a:lumMod val="50000"/>
                </a:srgbClr>
              </a:solidFill>
              <a:latin typeface="A-OTF 新ゴ Pro M" pitchFamily="34" charset="-128"/>
              <a:ea typeface="A-OTF 新ゴ Pro M" pitchFamily="34" charset="-128"/>
              <a:sym typeface="Wingdings 2"/>
            </a:endParaRPr>
          </a:p>
          <a:p>
            <a:pPr marL="342900" indent="-342900">
              <a:lnSpc>
                <a:spcPct val="120000"/>
              </a:lnSpc>
              <a:buSzPct val="120000"/>
              <a:buFont typeface="Wingdings 2"/>
              <a:buChar char="P"/>
            </a:pPr>
            <a:r>
              <a:rPr lang="ja-JP" altLang="en-US" sz="2000" dirty="0" smtClean="0">
                <a:solidFill>
                  <a:srgbClr val="F79646">
                    <a:lumMod val="50000"/>
                  </a:srgbClr>
                </a:solidFill>
                <a:latin typeface="A-OTF 新ゴ Pro M" pitchFamily="34" charset="-128"/>
                <a:ea typeface="A-OTF 新ゴ Pro M" pitchFamily="34" charset="-128"/>
                <a:sym typeface="Wingdings 2"/>
              </a:rPr>
              <a:t>まとめ</a:t>
            </a:r>
            <a:endParaRPr lang="en-US" altLang="ja-JP" sz="2000" dirty="0" smtClean="0">
              <a:solidFill>
                <a:srgbClr val="F79646">
                  <a:lumMod val="50000"/>
                </a:srgbClr>
              </a:solidFill>
              <a:latin typeface="A-OTF 新ゴ Pro M" pitchFamily="34" charset="-128"/>
              <a:ea typeface="A-OTF 新ゴ Pro M" pitchFamily="34" charset="-128"/>
              <a:sym typeface="Wingdings 2"/>
            </a:endParaRPr>
          </a:p>
        </p:txBody>
      </p:sp>
    </p:spTree>
    <p:extLst>
      <p:ext uri="{BB962C8B-B14F-4D97-AF65-F5344CB8AC3E}">
        <p14:creationId xmlns:p14="http://schemas.microsoft.com/office/powerpoint/2010/main" val="3215505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調査テーマの決定</a:t>
            </a:r>
            <a:endParaRPr kumimoji="1" lang="ja-JP" altLang="en-US" dirty="0"/>
          </a:p>
        </p:txBody>
      </p:sp>
      <p:sp>
        <p:nvSpPr>
          <p:cNvPr id="7" name="角丸四角形 6"/>
          <p:cNvSpPr/>
          <p:nvPr/>
        </p:nvSpPr>
        <p:spPr>
          <a:xfrm>
            <a:off x="362858" y="904201"/>
            <a:ext cx="9173028" cy="2114770"/>
          </a:xfrm>
          <a:prstGeom prst="roundRect">
            <a:avLst>
              <a:gd name="adj" fmla="val 70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ja-JP" altLang="en-US" sz="4000" spc="300" dirty="0" smtClean="0">
                <a:solidFill>
                  <a:prstClr val="white"/>
                </a:solidFill>
                <a:latin typeface="A-OTF 新ゴ Pro B" pitchFamily="34" charset="-128"/>
                <a:ea typeface="A-OTF 新ゴ Pro B" pitchFamily="34" charset="-128"/>
              </a:rPr>
              <a:t>調査は問題の発見と</a:t>
            </a:r>
            <a:endParaRPr lang="en-US" altLang="ja-JP" sz="4000" spc="300" dirty="0" smtClean="0">
              <a:solidFill>
                <a:prstClr val="white"/>
              </a:solidFill>
              <a:latin typeface="A-OTF 新ゴ Pro B" pitchFamily="34" charset="-128"/>
              <a:ea typeface="A-OTF 新ゴ Pro B" pitchFamily="34" charset="-128"/>
            </a:endParaRPr>
          </a:p>
          <a:p>
            <a:pPr algn="ctr">
              <a:lnSpc>
                <a:spcPct val="120000"/>
              </a:lnSpc>
            </a:pPr>
            <a:r>
              <a:rPr lang="ja-JP" altLang="en-US" sz="4000" spc="300" dirty="0" smtClean="0">
                <a:solidFill>
                  <a:prstClr val="white"/>
                </a:solidFill>
                <a:latin typeface="A-OTF 新ゴ Pro B" pitchFamily="34" charset="-128"/>
                <a:ea typeface="A-OTF 新ゴ Pro B" pitchFamily="34" charset="-128"/>
              </a:rPr>
              <a:t>問題意識の形成から始まる</a:t>
            </a:r>
            <a:endParaRPr lang="en-US" altLang="ja-JP" sz="4000" spc="300" dirty="0">
              <a:solidFill>
                <a:prstClr val="white"/>
              </a:solidFill>
              <a:latin typeface="A-OTF 新ゴ Pro B" pitchFamily="34" charset="-128"/>
              <a:ea typeface="A-OTF 新ゴ Pro B" pitchFamily="34" charset="-128"/>
            </a:endParaRPr>
          </a:p>
        </p:txBody>
      </p:sp>
      <p:sp>
        <p:nvSpPr>
          <p:cNvPr id="8" name="テキスト ボックス 7"/>
          <p:cNvSpPr txBox="1"/>
          <p:nvPr/>
        </p:nvSpPr>
        <p:spPr bwMode="auto">
          <a:xfrm>
            <a:off x="456619" y="3170119"/>
            <a:ext cx="8876650" cy="3192394"/>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sz="2200" dirty="0">
                <a:solidFill>
                  <a:prstClr val="black"/>
                </a:solidFill>
                <a:latin typeface="A-OTF 新ゴ Pro R" pitchFamily="34" charset="-128"/>
                <a:ea typeface="A-OTF 新ゴ Pro R" pitchFamily="34" charset="-128"/>
              </a:rPr>
              <a:t>有用</a:t>
            </a:r>
            <a:r>
              <a:rPr lang="ja-JP" altLang="en-US" sz="2200" dirty="0" smtClean="0">
                <a:solidFill>
                  <a:prstClr val="black"/>
                </a:solidFill>
                <a:latin typeface="A-OTF 新ゴ Pro R" pitchFamily="34" charset="-128"/>
                <a:ea typeface="A-OTF 新ゴ Pro R" pitchFamily="34" charset="-128"/>
              </a:rPr>
              <a:t>なインタビューを実施するためには、</a:t>
            </a:r>
            <a:r>
              <a:rPr lang="ja-JP" altLang="en-US" sz="2200" dirty="0">
                <a:solidFill>
                  <a:prstClr val="black"/>
                </a:solidFill>
                <a:latin typeface="A-OTF 新ゴ Pro R" pitchFamily="34" charset="-128"/>
                <a:ea typeface="A-OTF 新ゴ Pro R" pitchFamily="34" charset="-128"/>
              </a:rPr>
              <a:t>ただ漠然</a:t>
            </a:r>
            <a:r>
              <a:rPr lang="ja-JP" altLang="en-US" sz="2200" dirty="0" smtClean="0">
                <a:solidFill>
                  <a:prstClr val="black"/>
                </a:solidFill>
                <a:latin typeface="A-OTF 新ゴ Pro R" pitchFamily="34" charset="-128"/>
                <a:ea typeface="A-OTF 新ゴ Pro R" pitchFamily="34" charset="-128"/>
              </a:rPr>
              <a:t>と質問をするだけでは不十分です。チームとしての視点や興味などを見つけ、</a:t>
            </a:r>
            <a:endParaRPr lang="en-US" altLang="ja-JP" sz="2200" dirty="0" smtClean="0">
              <a:solidFill>
                <a:prstClr val="black"/>
              </a:solidFill>
              <a:latin typeface="A-OTF 新ゴ Pro R" pitchFamily="34" charset="-128"/>
              <a:ea typeface="A-OTF 新ゴ Pro R" pitchFamily="34" charset="-128"/>
            </a:endParaRPr>
          </a:p>
          <a:p>
            <a:pPr>
              <a:lnSpc>
                <a:spcPct val="150000"/>
              </a:lnSpc>
              <a:buSzPct val="120000"/>
            </a:pPr>
            <a:endParaRPr lang="en-US" altLang="ja-JP" sz="2200" dirty="0" smtClean="0">
              <a:solidFill>
                <a:prstClr val="black"/>
              </a:solidFill>
              <a:latin typeface="A-OTF 新ゴ Pro R" pitchFamily="34" charset="-128"/>
              <a:ea typeface="A-OTF 新ゴ Pro R" pitchFamily="34" charset="-128"/>
            </a:endParaRPr>
          </a:p>
          <a:p>
            <a:pPr>
              <a:lnSpc>
                <a:spcPct val="150000"/>
              </a:lnSpc>
              <a:buSzPct val="120000"/>
            </a:pPr>
            <a:endParaRPr lang="en-US" altLang="ja-JP" sz="2200" dirty="0">
              <a:solidFill>
                <a:prstClr val="black"/>
              </a:solidFill>
              <a:latin typeface="A-OTF 新ゴ Pro R" pitchFamily="34" charset="-128"/>
              <a:ea typeface="A-OTF 新ゴ Pro R" pitchFamily="34" charset="-128"/>
            </a:endParaRPr>
          </a:p>
          <a:p>
            <a:pPr>
              <a:lnSpc>
                <a:spcPct val="150000"/>
              </a:lnSpc>
              <a:buSzPct val="120000"/>
            </a:pPr>
            <a:endParaRPr lang="en-US" altLang="ja-JP" sz="2200" dirty="0" smtClean="0">
              <a:solidFill>
                <a:prstClr val="black"/>
              </a:solidFill>
              <a:latin typeface="A-OTF 新ゴ Pro R" pitchFamily="34" charset="-128"/>
              <a:ea typeface="A-OTF 新ゴ Pro R" pitchFamily="34" charset="-128"/>
            </a:endParaRPr>
          </a:p>
          <a:p>
            <a:pPr>
              <a:lnSpc>
                <a:spcPct val="150000"/>
              </a:lnSpc>
              <a:buSzPct val="120000"/>
            </a:pPr>
            <a:r>
              <a:rPr lang="ja-JP" altLang="en-US" sz="2200" dirty="0" smtClean="0">
                <a:solidFill>
                  <a:prstClr val="black"/>
                </a:solidFill>
                <a:latin typeface="A-OTF 新ゴ Pro R" pitchFamily="34" charset="-128"/>
                <a:ea typeface="A-OTF 新ゴ Pro R" pitchFamily="34" charset="-128"/>
              </a:rPr>
              <a:t>を意識しながら、調査テーマを検討してください。</a:t>
            </a:r>
            <a:endParaRPr lang="en-US" altLang="ja-JP" sz="2200" dirty="0" smtClean="0">
              <a:solidFill>
                <a:prstClr val="black"/>
              </a:solidFill>
              <a:latin typeface="A-OTF 新ゴ Pro R" pitchFamily="34" charset="-128"/>
              <a:ea typeface="A-OTF 新ゴ Pro R" pitchFamily="34" charset="-128"/>
            </a:endParaRPr>
          </a:p>
        </p:txBody>
      </p:sp>
      <p:sp>
        <p:nvSpPr>
          <p:cNvPr id="9" name="テキスト ボックス 8"/>
          <p:cNvSpPr txBox="1"/>
          <p:nvPr/>
        </p:nvSpPr>
        <p:spPr bwMode="auto">
          <a:xfrm>
            <a:off x="732385" y="4287416"/>
            <a:ext cx="8876650" cy="1364201"/>
          </a:xfrm>
          <a:prstGeom prst="rect">
            <a:avLst/>
          </a:prstGeom>
          <a:noFill/>
          <a:ln w="9525">
            <a:noFill/>
            <a:miter lim="800000"/>
            <a:headEnd/>
            <a:tailEnd/>
          </a:ln>
        </p:spPr>
        <p:txBody>
          <a:bodyPr wrap="square" lIns="108000" tIns="72000" rIns="108000" bIns="72000" rtlCol="0" anchor="ctr" anchorCtr="0">
            <a:spAutoFit/>
          </a:bodyPr>
          <a:lstStyle/>
          <a:p>
            <a:pPr>
              <a:lnSpc>
                <a:spcPct val="120000"/>
              </a:lnSpc>
              <a:buSzPct val="120000"/>
            </a:pPr>
            <a:r>
              <a:rPr lang="ja-JP" altLang="en-US" sz="2200" dirty="0">
                <a:solidFill>
                  <a:srgbClr val="0070C0"/>
                </a:solidFill>
                <a:latin typeface="A-OTF 新ゴ Pro M" pitchFamily="34" charset="-128"/>
                <a:ea typeface="A-OTF 新ゴ Pro M" pitchFamily="34" charset="-128"/>
              </a:rPr>
              <a:t>・何のために調査するのか（何を知りたいのか</a:t>
            </a:r>
            <a:r>
              <a:rPr lang="en-US" altLang="ja-JP" sz="2200" dirty="0">
                <a:solidFill>
                  <a:srgbClr val="0070C0"/>
                </a:solidFill>
                <a:latin typeface="A-OTF 新ゴ Pro M" pitchFamily="34" charset="-128"/>
                <a:ea typeface="A-OTF 新ゴ Pro M" pitchFamily="34" charset="-128"/>
              </a:rPr>
              <a:t>=</a:t>
            </a:r>
            <a:r>
              <a:rPr lang="ja-JP" altLang="en-US" sz="2200" dirty="0">
                <a:solidFill>
                  <a:srgbClr val="0070C0"/>
                </a:solidFill>
                <a:latin typeface="A-OTF 新ゴ Pro M" pitchFamily="34" charset="-128"/>
                <a:ea typeface="A-OTF 新ゴ Pro M" pitchFamily="34" charset="-128"/>
              </a:rPr>
              <a:t>目的）</a:t>
            </a:r>
            <a:endParaRPr lang="en-US" altLang="ja-JP" sz="2200" dirty="0">
              <a:solidFill>
                <a:srgbClr val="0070C0"/>
              </a:solidFill>
              <a:latin typeface="A-OTF 新ゴ Pro M" pitchFamily="34" charset="-128"/>
              <a:ea typeface="A-OTF 新ゴ Pro M" pitchFamily="34" charset="-128"/>
            </a:endParaRPr>
          </a:p>
          <a:p>
            <a:pPr>
              <a:lnSpc>
                <a:spcPct val="120000"/>
              </a:lnSpc>
              <a:buSzPct val="120000"/>
            </a:pPr>
            <a:r>
              <a:rPr lang="ja-JP" altLang="en-US" sz="2200" dirty="0" smtClean="0">
                <a:solidFill>
                  <a:srgbClr val="0070C0"/>
                </a:solidFill>
                <a:latin typeface="A-OTF 新ゴ Pro M" pitchFamily="34" charset="-128"/>
                <a:ea typeface="A-OTF 新ゴ Pro M" pitchFamily="34" charset="-128"/>
              </a:rPr>
              <a:t>・</a:t>
            </a:r>
            <a:r>
              <a:rPr lang="ja-JP" altLang="en-US" sz="2200" dirty="0">
                <a:solidFill>
                  <a:srgbClr val="0070C0"/>
                </a:solidFill>
                <a:latin typeface="A-OTF 新ゴ Pro M" pitchFamily="34" charset="-128"/>
                <a:ea typeface="A-OTF 新ゴ Pro M" pitchFamily="34" charset="-128"/>
              </a:rPr>
              <a:t>どういった切り口で情報を集めるの</a:t>
            </a:r>
            <a:r>
              <a:rPr lang="ja-JP" altLang="en-US" sz="2200" dirty="0" smtClean="0">
                <a:solidFill>
                  <a:srgbClr val="0070C0"/>
                </a:solidFill>
                <a:latin typeface="A-OTF 新ゴ Pro M" pitchFamily="34" charset="-128"/>
                <a:ea typeface="A-OTF 新ゴ Pro M" pitchFamily="34" charset="-128"/>
              </a:rPr>
              <a:t>か</a:t>
            </a:r>
            <a:endParaRPr lang="en-US" altLang="ja-JP" sz="2200" dirty="0" smtClean="0">
              <a:solidFill>
                <a:srgbClr val="0070C0"/>
              </a:solidFill>
              <a:latin typeface="A-OTF 新ゴ Pro M" pitchFamily="34" charset="-128"/>
              <a:ea typeface="A-OTF 新ゴ Pro M" pitchFamily="34" charset="-128"/>
            </a:endParaRPr>
          </a:p>
          <a:p>
            <a:pPr>
              <a:lnSpc>
                <a:spcPct val="120000"/>
              </a:lnSpc>
              <a:buSzPct val="120000"/>
            </a:pPr>
            <a:r>
              <a:rPr lang="ja-JP" altLang="en-US" sz="2200" dirty="0" smtClean="0">
                <a:solidFill>
                  <a:srgbClr val="0070C0"/>
                </a:solidFill>
                <a:latin typeface="A-OTF 新ゴ Pro M" pitchFamily="34" charset="-128"/>
                <a:ea typeface="A-OTF 新ゴ Pro M" pitchFamily="34" charset="-128"/>
              </a:rPr>
              <a:t>・</a:t>
            </a:r>
            <a:r>
              <a:rPr lang="ja-JP" altLang="en-US" sz="2200" dirty="0">
                <a:solidFill>
                  <a:srgbClr val="0070C0"/>
                </a:solidFill>
                <a:latin typeface="A-OTF 新ゴ Pro M" pitchFamily="34" charset="-128"/>
                <a:ea typeface="A-OTF 新ゴ Pro M" pitchFamily="34" charset="-128"/>
              </a:rPr>
              <a:t>その情報をどのように提案に生かして</a:t>
            </a:r>
            <a:r>
              <a:rPr lang="ja-JP" altLang="en-US" sz="2200" dirty="0" smtClean="0">
                <a:solidFill>
                  <a:srgbClr val="0070C0"/>
                </a:solidFill>
                <a:latin typeface="A-OTF 新ゴ Pro M" pitchFamily="34" charset="-128"/>
                <a:ea typeface="A-OTF 新ゴ Pro M" pitchFamily="34" charset="-128"/>
              </a:rPr>
              <a:t>いくのか</a:t>
            </a:r>
            <a:endParaRPr lang="en-US" altLang="ja-JP" sz="2200" dirty="0">
              <a:solidFill>
                <a:srgbClr val="0070C0"/>
              </a:solidFill>
              <a:latin typeface="A-OTF 新ゴ Pro M" pitchFamily="34" charset="-128"/>
              <a:ea typeface="A-OTF 新ゴ Pro M" pitchFamily="34" charset="-128"/>
            </a:endParaRPr>
          </a:p>
        </p:txBody>
      </p:sp>
    </p:spTree>
    <p:extLst>
      <p:ext uri="{BB962C8B-B14F-4D97-AF65-F5344CB8AC3E}">
        <p14:creationId xmlns:p14="http://schemas.microsoft.com/office/powerpoint/2010/main" val="319682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インタビューシナリオ作成</a:t>
            </a:r>
            <a:endParaRPr kumimoji="1" lang="ja-JP" altLang="en-US" dirty="0"/>
          </a:p>
        </p:txBody>
      </p:sp>
      <p:sp>
        <p:nvSpPr>
          <p:cNvPr id="5" name="角丸四角形 4"/>
          <p:cNvSpPr/>
          <p:nvPr/>
        </p:nvSpPr>
        <p:spPr>
          <a:xfrm>
            <a:off x="786232" y="1672763"/>
            <a:ext cx="8299709" cy="1143008"/>
          </a:xfrm>
          <a:prstGeom prst="roundRect">
            <a:avLst>
              <a:gd name="adj" fmla="val 706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4000" b="1" dirty="0" smtClean="0">
                <a:solidFill>
                  <a:prstClr val="white"/>
                </a:solidFill>
                <a:latin typeface="A-OTF 新ゴ Pro B" pitchFamily="34" charset="-128"/>
                <a:ea typeface="A-OTF 新ゴ Pro B" pitchFamily="34" charset="-128"/>
                <a:sym typeface="Wingdings 2"/>
              </a:rPr>
              <a:t>一般的な質問項目</a:t>
            </a:r>
            <a:endParaRPr lang="en-US" altLang="ja-JP" sz="4000" b="1" dirty="0" smtClean="0">
              <a:solidFill>
                <a:prstClr val="white"/>
              </a:solidFill>
              <a:latin typeface="A-OTF 新ゴ Pro B" pitchFamily="34" charset="-128"/>
              <a:ea typeface="A-OTF 新ゴ Pro B" pitchFamily="34" charset="-128"/>
            </a:endParaRPr>
          </a:p>
        </p:txBody>
      </p:sp>
      <p:sp>
        <p:nvSpPr>
          <p:cNvPr id="6" name="角丸四角形 5"/>
          <p:cNvSpPr/>
          <p:nvPr/>
        </p:nvSpPr>
        <p:spPr>
          <a:xfrm>
            <a:off x="786232" y="4223657"/>
            <a:ext cx="8299709" cy="1143008"/>
          </a:xfrm>
          <a:prstGeom prst="roundRect">
            <a:avLst>
              <a:gd name="adj" fmla="val 70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smtClean="0">
                <a:solidFill>
                  <a:prstClr val="white"/>
                </a:solidFill>
                <a:latin typeface="A-OTF 新ゴ Pro B" pitchFamily="34" charset="-128"/>
                <a:ea typeface="A-OTF 新ゴ Pro B" pitchFamily="34" charset="-128"/>
                <a:sym typeface="Wingdings 2"/>
              </a:rPr>
              <a:t>テーマに特化した質問項目</a:t>
            </a:r>
            <a:endParaRPr lang="en-US" altLang="ja-JP" sz="4000" b="1" dirty="0" smtClean="0">
              <a:solidFill>
                <a:prstClr val="white"/>
              </a:solidFill>
              <a:latin typeface="A-OTF 新ゴ Pro B" pitchFamily="34" charset="-128"/>
              <a:ea typeface="A-OTF 新ゴ Pro B" pitchFamily="34" charset="-128"/>
            </a:endParaRPr>
          </a:p>
        </p:txBody>
      </p:sp>
      <p:sp>
        <p:nvSpPr>
          <p:cNvPr id="3" name="下矢印 2"/>
          <p:cNvSpPr/>
          <p:nvPr/>
        </p:nvSpPr>
        <p:spPr bwMode="auto">
          <a:xfrm>
            <a:off x="4542971" y="3052751"/>
            <a:ext cx="1001486" cy="1001486"/>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67103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インタビューシナリオ作成</a:t>
            </a:r>
            <a:endParaRPr kumimoji="1" lang="ja-JP" altLang="en-US" dirty="0"/>
          </a:p>
        </p:txBody>
      </p:sp>
      <p:sp>
        <p:nvSpPr>
          <p:cNvPr id="3" name="角丸四角形 2"/>
          <p:cNvSpPr/>
          <p:nvPr/>
        </p:nvSpPr>
        <p:spPr>
          <a:xfrm>
            <a:off x="786232" y="1032927"/>
            <a:ext cx="8299709" cy="1143008"/>
          </a:xfrm>
          <a:prstGeom prst="roundRect">
            <a:avLst>
              <a:gd name="adj" fmla="val 7067"/>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4000" b="1" dirty="0" smtClean="0">
                <a:solidFill>
                  <a:prstClr val="white"/>
                </a:solidFill>
                <a:latin typeface="A-OTF 新ゴ Pro B" pitchFamily="34" charset="-128"/>
                <a:ea typeface="A-OTF 新ゴ Pro B" pitchFamily="34" charset="-128"/>
                <a:sym typeface="Wingdings 2"/>
              </a:rPr>
              <a:t>一般的な質問項目</a:t>
            </a:r>
            <a:endParaRPr lang="en-US" altLang="ja-JP" sz="4000" b="1" dirty="0" smtClean="0">
              <a:solidFill>
                <a:prstClr val="white"/>
              </a:solidFill>
              <a:latin typeface="A-OTF 新ゴ Pro B" pitchFamily="34" charset="-128"/>
              <a:ea typeface="A-OTF 新ゴ Pro B" pitchFamily="34" charset="-128"/>
            </a:endParaRPr>
          </a:p>
        </p:txBody>
      </p:sp>
      <p:sp>
        <p:nvSpPr>
          <p:cNvPr id="4" name="テキスト ボックス 3"/>
          <p:cNvSpPr txBox="1"/>
          <p:nvPr/>
        </p:nvSpPr>
        <p:spPr bwMode="auto">
          <a:xfrm>
            <a:off x="786231" y="2307205"/>
            <a:ext cx="8417729" cy="2145954"/>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000" dirty="0" smtClean="0">
                <a:solidFill>
                  <a:prstClr val="black"/>
                </a:solidFill>
                <a:latin typeface="A-OTF 新ゴ Pro R" pitchFamily="34" charset="-128"/>
                <a:ea typeface="A-OTF 新ゴ Pro R" pitchFamily="34" charset="-128"/>
              </a:rPr>
              <a:t>最初は導入もかねて、最近の経験など、あたりさわりなく回答が簡単な、事実に関する質問が望ましいとされています。</a:t>
            </a:r>
            <a:endParaRPr lang="en-US" altLang="ja-JP" sz="2000" dirty="0" smtClean="0">
              <a:solidFill>
                <a:prstClr val="black"/>
              </a:solidFill>
              <a:latin typeface="A-OTF 新ゴ Pro R" pitchFamily="34" charset="-128"/>
              <a:ea typeface="A-OTF 新ゴ Pro R" pitchFamily="34" charset="-128"/>
            </a:endParaRPr>
          </a:p>
          <a:p>
            <a:pPr>
              <a:lnSpc>
                <a:spcPct val="130000"/>
              </a:lnSpc>
              <a:buSzPct val="120000"/>
            </a:pPr>
            <a:r>
              <a:rPr lang="ja-JP" altLang="en-US" sz="2000" dirty="0" smtClean="0">
                <a:solidFill>
                  <a:prstClr val="black"/>
                </a:solidFill>
                <a:latin typeface="A-OTF 新ゴ Pro R" pitchFamily="34" charset="-128"/>
                <a:ea typeface="A-OTF 新ゴ Pro R" pitchFamily="34" charset="-128"/>
              </a:rPr>
              <a:t>その後、年代や職業</a:t>
            </a:r>
            <a:r>
              <a:rPr lang="ja-JP" altLang="en-US" sz="2000" dirty="0">
                <a:solidFill>
                  <a:prstClr val="black"/>
                </a:solidFill>
                <a:latin typeface="A-OTF 新ゴ Pro R" pitchFamily="34" charset="-128"/>
                <a:ea typeface="A-OTF 新ゴ Pro R" pitchFamily="34" charset="-128"/>
              </a:rPr>
              <a:t>、</a:t>
            </a:r>
            <a:r>
              <a:rPr lang="ja-JP" altLang="en-US" sz="2000" dirty="0" smtClean="0">
                <a:solidFill>
                  <a:prstClr val="black"/>
                </a:solidFill>
                <a:latin typeface="A-OTF 新ゴ Pro R" pitchFamily="34" charset="-128"/>
                <a:ea typeface="A-OTF 新ゴ Pro R" pitchFamily="34" charset="-128"/>
              </a:rPr>
              <a:t>家族構成、趣味</a:t>
            </a:r>
            <a:r>
              <a:rPr lang="en-US" altLang="ja-JP" sz="2000" dirty="0" smtClean="0">
                <a:solidFill>
                  <a:prstClr val="black"/>
                </a:solidFill>
                <a:latin typeface="A-OTF 新ゴ Pro R" pitchFamily="34" charset="-128"/>
                <a:ea typeface="A-OTF 新ゴ Pro R" pitchFamily="34" charset="-128"/>
              </a:rPr>
              <a:t>/</a:t>
            </a:r>
            <a:r>
              <a:rPr lang="ja-JP" altLang="en-US" sz="2000" dirty="0" smtClean="0">
                <a:solidFill>
                  <a:prstClr val="black"/>
                </a:solidFill>
                <a:latin typeface="A-OTF 新ゴ Pro R" pitchFamily="34" charset="-128"/>
                <a:ea typeface="A-OTF 新ゴ Pro R" pitchFamily="34" charset="-128"/>
              </a:rPr>
              <a:t>特技といったライフスタイル、どの</a:t>
            </a:r>
            <a:r>
              <a:rPr lang="ja-JP" altLang="en-US" sz="2000" dirty="0">
                <a:solidFill>
                  <a:prstClr val="black"/>
                </a:solidFill>
                <a:latin typeface="A-OTF 新ゴ Pro R" pitchFamily="34" charset="-128"/>
                <a:ea typeface="A-OTF 新ゴ Pro R" pitchFamily="34" charset="-128"/>
              </a:rPr>
              <a:t>よう</a:t>
            </a:r>
            <a:r>
              <a:rPr lang="ja-JP" altLang="en-US" sz="2000" dirty="0" smtClean="0">
                <a:solidFill>
                  <a:prstClr val="black"/>
                </a:solidFill>
                <a:latin typeface="A-OTF 新ゴ Pro R" pitchFamily="34" charset="-128"/>
                <a:ea typeface="A-OTF 新ゴ Pro R" pitchFamily="34" charset="-128"/>
              </a:rPr>
              <a:t>な信念・価値観・好みを持っているか、こだわりは何か、夢は何かなど、そのユーザーを理解する上で必要な質問項目を設定</a:t>
            </a:r>
            <a:r>
              <a:rPr lang="ja-JP" altLang="en-US" sz="2000" dirty="0">
                <a:solidFill>
                  <a:prstClr val="black"/>
                </a:solidFill>
                <a:latin typeface="A-OTF 新ゴ Pro R" pitchFamily="34" charset="-128"/>
                <a:ea typeface="A-OTF 新ゴ Pro R" pitchFamily="34" charset="-128"/>
              </a:rPr>
              <a:t>します</a:t>
            </a:r>
            <a:r>
              <a:rPr lang="ja-JP" altLang="en-US" sz="2000" dirty="0" smtClean="0">
                <a:solidFill>
                  <a:prstClr val="black"/>
                </a:solidFill>
                <a:latin typeface="A-OTF 新ゴ Pro R" pitchFamily="34" charset="-128"/>
                <a:ea typeface="A-OTF 新ゴ Pro R" pitchFamily="34" charset="-128"/>
              </a:rPr>
              <a:t>。</a:t>
            </a:r>
            <a:endParaRPr lang="en-US" altLang="ja-JP" sz="2000" dirty="0" smtClean="0">
              <a:solidFill>
                <a:prstClr val="black"/>
              </a:solidFill>
              <a:latin typeface="A-OTF 新ゴ Pro R" pitchFamily="34" charset="-128"/>
              <a:ea typeface="A-OTF 新ゴ Pro R" pitchFamily="34" charset="-128"/>
            </a:endParaRPr>
          </a:p>
        </p:txBody>
      </p:sp>
      <p:grpSp>
        <p:nvGrpSpPr>
          <p:cNvPr id="8" name="グループ化 7"/>
          <p:cNvGrpSpPr/>
          <p:nvPr/>
        </p:nvGrpSpPr>
        <p:grpSpPr>
          <a:xfrm>
            <a:off x="786231" y="4453159"/>
            <a:ext cx="8992626" cy="1925221"/>
            <a:chOff x="786231" y="4453159"/>
            <a:chExt cx="8992626" cy="1925221"/>
          </a:xfrm>
        </p:grpSpPr>
        <p:pic>
          <p:nvPicPr>
            <p:cNvPr id="6" name="Picture 2" descr="http://danshouse.web.fc2.com/img/CIMG2056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973" y="5621482"/>
              <a:ext cx="634884" cy="756898"/>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bwMode="auto">
            <a:xfrm>
              <a:off x="786231" y="4453159"/>
              <a:ext cx="8129168" cy="1925221"/>
            </a:xfrm>
            <a:prstGeom prst="wedgeRoundRectCallout">
              <a:avLst>
                <a:gd name="adj1" fmla="val 53638"/>
                <a:gd name="adj2" fmla="val 27497"/>
                <a:gd name="adj3" fmla="val 16667"/>
              </a:avLst>
            </a:prstGeom>
            <a:solidFill>
              <a:srgbClr val="FFFF99"/>
            </a:solidFill>
            <a:ln>
              <a:solidFill>
                <a:schemeClr val="accent6"/>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5" name="テキスト ボックス 4"/>
            <p:cNvSpPr txBox="1"/>
            <p:nvPr/>
          </p:nvSpPr>
          <p:spPr bwMode="auto">
            <a:xfrm>
              <a:off x="1122219" y="4516063"/>
              <a:ext cx="7595754" cy="1576567"/>
            </a:xfrm>
            <a:prstGeom prst="rect">
              <a:avLst/>
            </a:prstGeom>
            <a:noFill/>
            <a:ln w="9525">
              <a:noFill/>
              <a:miter lim="800000"/>
              <a:headEnd/>
              <a:tailEnd/>
            </a:ln>
          </p:spPr>
          <p:txBody>
            <a:bodyPr wrap="square" lIns="108000" tIns="72000" rIns="108000" bIns="72000" rtlCol="0" anchor="t" anchorCtr="0">
              <a:spAutoFit/>
            </a:bodyPr>
            <a:lstStyle/>
            <a:p>
              <a:pPr>
                <a:lnSpc>
                  <a:spcPct val="150000"/>
                </a:lnSpc>
                <a:buSzPct val="120000"/>
              </a:pPr>
              <a:r>
                <a:rPr lang="ja-JP" altLang="en-US" sz="1400" dirty="0" smtClean="0">
                  <a:solidFill>
                    <a:prstClr val="black"/>
                  </a:solidFill>
                  <a:latin typeface="A-OTF 新ゴ Pro R" pitchFamily="34" charset="-128"/>
                  <a:ea typeface="A-OTF 新ゴ Pro R" pitchFamily="34" charset="-128"/>
                </a:rPr>
                <a:t>■ポイント</a:t>
              </a:r>
              <a:endParaRPr lang="en-US" altLang="ja-JP" sz="1400" dirty="0" smtClean="0">
                <a:solidFill>
                  <a:prstClr val="black"/>
                </a:solidFill>
                <a:latin typeface="A-OTF 新ゴ Pro R" pitchFamily="34" charset="-128"/>
                <a:ea typeface="A-OTF 新ゴ Pro R" pitchFamily="34" charset="-128"/>
              </a:endParaRPr>
            </a:p>
            <a:p>
              <a:pPr>
                <a:lnSpc>
                  <a:spcPct val="150000"/>
                </a:lnSpc>
                <a:buSzPct val="120000"/>
              </a:pPr>
              <a:r>
                <a:rPr lang="ja-JP" altLang="en-US" sz="1600" dirty="0" smtClean="0">
                  <a:solidFill>
                    <a:prstClr val="black"/>
                  </a:solidFill>
                  <a:latin typeface="A-OTF 新ゴ Pro M" pitchFamily="34" charset="-128"/>
                  <a:ea typeface="A-OTF 新ゴ Pro M" pitchFamily="34" charset="-128"/>
                </a:rPr>
                <a:t>ユーザー調査されることに慣れていません。いつもの自分より背伸びしがちです。また、</a:t>
              </a:r>
              <a:r>
                <a:rPr lang="ja-JP" altLang="en-US" sz="1600" dirty="0">
                  <a:solidFill>
                    <a:prstClr val="black"/>
                  </a:solidFill>
                  <a:latin typeface="A-OTF 新ゴ Pro M" pitchFamily="34" charset="-128"/>
                  <a:ea typeface="A-OTF 新ゴ Pro M" pitchFamily="34" charset="-128"/>
                </a:rPr>
                <a:t>初対面</a:t>
              </a:r>
              <a:r>
                <a:rPr lang="ja-JP" altLang="en-US" sz="1600" dirty="0" smtClean="0">
                  <a:solidFill>
                    <a:prstClr val="black"/>
                  </a:solidFill>
                  <a:latin typeface="A-OTF 新ゴ Pro M" pitchFamily="34" charset="-128"/>
                  <a:ea typeface="A-OTF 新ゴ Pro M" pitchFamily="34" charset="-128"/>
                </a:rPr>
                <a:t>の方とこうした一般的な質問や世間話からインタビューをスタートすることで、場が和み、インタビューをスムーズに行うことができます。</a:t>
              </a:r>
              <a:endParaRPr lang="en-US" altLang="ja-JP" sz="1600" dirty="0" smtClean="0">
                <a:solidFill>
                  <a:prstClr val="black"/>
                </a:solidFill>
                <a:latin typeface="A-OTF 新ゴ Pro M" pitchFamily="34" charset="-128"/>
                <a:ea typeface="A-OTF 新ゴ Pro M" pitchFamily="34" charset="-128"/>
              </a:endParaRPr>
            </a:p>
          </p:txBody>
        </p:sp>
      </p:grpSp>
    </p:spTree>
    <p:extLst>
      <p:ext uri="{BB962C8B-B14F-4D97-AF65-F5344CB8AC3E}">
        <p14:creationId xmlns:p14="http://schemas.microsoft.com/office/powerpoint/2010/main" val="20543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インタビューシナリオ作成</a:t>
            </a:r>
            <a:endParaRPr kumimoji="1" lang="ja-JP" altLang="en-US" dirty="0"/>
          </a:p>
        </p:txBody>
      </p:sp>
      <p:sp>
        <p:nvSpPr>
          <p:cNvPr id="3" name="角丸四角形 2"/>
          <p:cNvSpPr/>
          <p:nvPr/>
        </p:nvSpPr>
        <p:spPr>
          <a:xfrm>
            <a:off x="786232" y="1092887"/>
            <a:ext cx="8299709" cy="1143008"/>
          </a:xfrm>
          <a:prstGeom prst="roundRect">
            <a:avLst>
              <a:gd name="adj" fmla="val 70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000" b="1" dirty="0">
                <a:solidFill>
                  <a:prstClr val="white"/>
                </a:solidFill>
                <a:latin typeface="A-OTF 新ゴ Pro B" pitchFamily="34" charset="-128"/>
                <a:ea typeface="A-OTF 新ゴ Pro B" pitchFamily="34" charset="-128"/>
                <a:sym typeface="Wingdings 2"/>
              </a:rPr>
              <a:t>テーマに特化した質問項目</a:t>
            </a:r>
            <a:endParaRPr lang="en-US" altLang="ja-JP" sz="4000" b="1" dirty="0">
              <a:solidFill>
                <a:prstClr val="white"/>
              </a:solidFill>
              <a:latin typeface="A-OTF 新ゴ Pro B" pitchFamily="34" charset="-128"/>
              <a:ea typeface="A-OTF 新ゴ Pro B" pitchFamily="34" charset="-128"/>
            </a:endParaRPr>
          </a:p>
        </p:txBody>
      </p:sp>
      <p:sp>
        <p:nvSpPr>
          <p:cNvPr id="4" name="テキスト ボックス 3"/>
          <p:cNvSpPr txBox="1"/>
          <p:nvPr/>
        </p:nvSpPr>
        <p:spPr bwMode="auto">
          <a:xfrm>
            <a:off x="786232" y="2442115"/>
            <a:ext cx="8299710" cy="1530401"/>
          </a:xfrm>
          <a:prstGeom prst="rect">
            <a:avLst/>
          </a:prstGeom>
          <a:noFill/>
          <a:ln w="9525">
            <a:noFill/>
            <a:miter lim="800000"/>
            <a:headEnd/>
            <a:tailEnd/>
          </a:ln>
        </p:spPr>
        <p:txBody>
          <a:bodyPr wrap="square" lIns="108000" tIns="72000" rIns="108000" bIns="72000" rtlCol="0" anchor="t" anchorCtr="0">
            <a:spAutoFit/>
          </a:bodyPr>
          <a:lstStyle/>
          <a:p>
            <a:pPr>
              <a:lnSpc>
                <a:spcPct val="150000"/>
              </a:lnSpc>
              <a:buSzPct val="120000"/>
            </a:pPr>
            <a:r>
              <a:rPr lang="ja-JP" altLang="en-US" sz="2000" dirty="0" smtClean="0">
                <a:solidFill>
                  <a:prstClr val="black"/>
                </a:solidFill>
                <a:latin typeface="A-OTF 新ゴ Pro R" pitchFamily="34" charset="-128"/>
                <a:ea typeface="A-OTF 新ゴ Pro R" pitchFamily="34" charset="-128"/>
              </a:rPr>
              <a:t>テーマとなる製品・サービスに対する関心や評価、利用状況、改善してほしい点、期待することなど、当該の製品・サービスとユーザーとの関わりを理解する上で必要となる質問項目を設定する。</a:t>
            </a:r>
            <a:endParaRPr lang="en-US" altLang="ja-JP" sz="2000" dirty="0" smtClean="0">
              <a:solidFill>
                <a:prstClr val="black"/>
              </a:solidFill>
              <a:latin typeface="A-OTF 新ゴ Pro R" pitchFamily="34" charset="-128"/>
              <a:ea typeface="A-OTF 新ゴ Pro R" pitchFamily="34" charset="-128"/>
            </a:endParaRPr>
          </a:p>
        </p:txBody>
      </p:sp>
      <p:pic>
        <p:nvPicPr>
          <p:cNvPr id="6" name="Picture 2" descr="http://danshouse.web.fc2.com/img/CIMG2056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973" y="5621482"/>
            <a:ext cx="634884" cy="75689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614855" y="4453159"/>
            <a:ext cx="9085392" cy="2008803"/>
            <a:chOff x="786231" y="4453159"/>
            <a:chExt cx="8992626" cy="2008803"/>
          </a:xfrm>
        </p:grpSpPr>
        <p:pic>
          <p:nvPicPr>
            <p:cNvPr id="12" name="Picture 2" descr="http://danshouse.web.fc2.com/img/CIMG2056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973" y="5621482"/>
              <a:ext cx="634884" cy="756898"/>
            </a:xfrm>
            <a:prstGeom prst="rect">
              <a:avLst/>
            </a:prstGeom>
            <a:noFill/>
            <a:extLst>
              <a:ext uri="{909E8E84-426E-40DD-AFC4-6F175D3DCCD1}">
                <a14:hiddenFill xmlns:a14="http://schemas.microsoft.com/office/drawing/2010/main">
                  <a:solidFill>
                    <a:srgbClr val="FFFFFF"/>
                  </a:solidFill>
                </a14:hiddenFill>
              </a:ext>
            </a:extLst>
          </p:spPr>
        </p:pic>
        <p:sp>
          <p:nvSpPr>
            <p:cNvPr id="13" name="角丸四角形吹き出し 12"/>
            <p:cNvSpPr/>
            <p:nvPr/>
          </p:nvSpPr>
          <p:spPr bwMode="auto">
            <a:xfrm>
              <a:off x="786231" y="4453159"/>
              <a:ext cx="8129168" cy="1925221"/>
            </a:xfrm>
            <a:prstGeom prst="wedgeRoundRectCallout">
              <a:avLst>
                <a:gd name="adj1" fmla="val 53638"/>
                <a:gd name="adj2" fmla="val 27497"/>
                <a:gd name="adj3" fmla="val 16667"/>
              </a:avLst>
            </a:prstGeom>
            <a:solidFill>
              <a:srgbClr val="FFFF99"/>
            </a:solidFill>
            <a:ln>
              <a:solidFill>
                <a:schemeClr val="accent6"/>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テキスト ボックス 13"/>
            <p:cNvSpPr txBox="1"/>
            <p:nvPr/>
          </p:nvSpPr>
          <p:spPr bwMode="auto">
            <a:xfrm>
              <a:off x="1122218" y="4516063"/>
              <a:ext cx="7793180" cy="1945899"/>
            </a:xfrm>
            <a:prstGeom prst="rect">
              <a:avLst/>
            </a:prstGeom>
            <a:noFill/>
            <a:ln w="9525">
              <a:noFill/>
              <a:miter lim="800000"/>
              <a:headEnd/>
              <a:tailEnd/>
            </a:ln>
          </p:spPr>
          <p:txBody>
            <a:bodyPr wrap="square" lIns="108000" tIns="72000" rIns="108000" bIns="72000" rtlCol="0" anchor="t" anchorCtr="0">
              <a:spAutoFit/>
            </a:bodyPr>
            <a:lstStyle/>
            <a:p>
              <a:pPr>
                <a:lnSpc>
                  <a:spcPct val="150000"/>
                </a:lnSpc>
                <a:buSzPct val="120000"/>
              </a:pPr>
              <a:r>
                <a:rPr lang="ja-JP" altLang="en-US" sz="1400" dirty="0">
                  <a:solidFill>
                    <a:prstClr val="black"/>
                  </a:solidFill>
                  <a:latin typeface="A-OTF 新ゴ Pro R" pitchFamily="34" charset="-128"/>
                  <a:ea typeface="A-OTF 新ゴ Pro R" pitchFamily="34" charset="-128"/>
                </a:rPr>
                <a:t>■ポイント</a:t>
              </a:r>
              <a:endParaRPr lang="en-US" altLang="ja-JP" sz="1400" dirty="0">
                <a:solidFill>
                  <a:prstClr val="black"/>
                </a:solidFill>
                <a:latin typeface="A-OTF 新ゴ Pro R" pitchFamily="34" charset="-128"/>
                <a:ea typeface="A-OTF 新ゴ Pro R" pitchFamily="34" charset="-128"/>
              </a:endParaRPr>
            </a:p>
            <a:p>
              <a:pPr>
                <a:lnSpc>
                  <a:spcPct val="150000"/>
                </a:lnSpc>
                <a:buSzPct val="120000"/>
              </a:pPr>
              <a:r>
                <a:rPr lang="ja-JP" altLang="en-US" sz="1600" dirty="0">
                  <a:solidFill>
                    <a:prstClr val="black"/>
                  </a:solidFill>
                  <a:latin typeface="A-OTF 新ゴ Pro R" pitchFamily="34" charset="-128"/>
                  <a:ea typeface="A-OTF 新ゴ Pro R" pitchFamily="34" charset="-128"/>
                </a:rPr>
                <a:t>テーマに特化した質問をする場合は、実際の環境（それに近い環境）で実演していただくことが望ましいとされます</a:t>
              </a:r>
              <a:r>
                <a:rPr lang="ja-JP" altLang="en-US" sz="1600" dirty="0" smtClean="0">
                  <a:solidFill>
                    <a:prstClr val="black"/>
                  </a:solidFill>
                  <a:latin typeface="A-OTF 新ゴ Pro R" pitchFamily="34" charset="-128"/>
                  <a:ea typeface="A-OTF 新ゴ Pro R" pitchFamily="34" charset="-128"/>
                </a:rPr>
                <a:t>。もし</a:t>
              </a:r>
              <a:r>
                <a:rPr lang="ja-JP" altLang="en-US" sz="1600" dirty="0">
                  <a:solidFill>
                    <a:prstClr val="black"/>
                  </a:solidFill>
                  <a:latin typeface="A-OTF 新ゴ Pro R" pitchFamily="34" charset="-128"/>
                  <a:ea typeface="A-OTF 新ゴ Pro R" pitchFamily="34" charset="-128"/>
                </a:rPr>
                <a:t>実際の環境でのインタビューが難しい場合は、あらかじめ写真などを準備いただくなどの工夫をすることで、普段ユーザーが気にしてもいないような情報も引き出すことができます。</a:t>
              </a:r>
              <a:endParaRPr lang="en-US" altLang="ja-JP" sz="1600" dirty="0">
                <a:solidFill>
                  <a:prstClr val="black"/>
                </a:solidFill>
                <a:latin typeface="A-OTF 新ゴ Pro R" pitchFamily="34" charset="-128"/>
                <a:ea typeface="A-OTF 新ゴ Pro R" pitchFamily="34" charset="-128"/>
              </a:endParaRPr>
            </a:p>
          </p:txBody>
        </p:sp>
      </p:grpSp>
    </p:spTree>
    <p:extLst>
      <p:ext uri="{BB962C8B-B14F-4D97-AF65-F5344CB8AC3E}">
        <p14:creationId xmlns:p14="http://schemas.microsoft.com/office/powerpoint/2010/main" val="6792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インタビューシナリオ</a:t>
            </a:r>
            <a:r>
              <a:rPr lang="ja-JP" altLang="en-US" dirty="0" smtClean="0"/>
              <a:t>作成のヒント</a:t>
            </a:r>
            <a:endParaRPr kumimoji="1" lang="ja-JP" altLang="en-US" dirty="0"/>
          </a:p>
        </p:txBody>
      </p:sp>
      <p:sp>
        <p:nvSpPr>
          <p:cNvPr id="11" name="角丸四角形 10"/>
          <p:cNvSpPr/>
          <p:nvPr/>
        </p:nvSpPr>
        <p:spPr>
          <a:xfrm>
            <a:off x="362858" y="1204004"/>
            <a:ext cx="9173028" cy="2114770"/>
          </a:xfrm>
          <a:prstGeom prst="roundRect">
            <a:avLst>
              <a:gd name="adj" fmla="val 7067"/>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20000"/>
              </a:lnSpc>
            </a:pPr>
            <a:r>
              <a:rPr lang="ja-JP" altLang="en-US" sz="3800" dirty="0">
                <a:solidFill>
                  <a:prstClr val="white"/>
                </a:solidFill>
                <a:latin typeface="A-OTF 新ゴ Pro B" pitchFamily="34" charset="-128"/>
                <a:ea typeface="A-OTF 新ゴ Pro B" pitchFamily="34" charset="-128"/>
              </a:rPr>
              <a:t>調査テーマにふさわしい内容の質問</a:t>
            </a:r>
            <a:r>
              <a:rPr lang="ja-JP" altLang="en-US" sz="3800" dirty="0" smtClean="0">
                <a:solidFill>
                  <a:prstClr val="white"/>
                </a:solidFill>
                <a:latin typeface="A-OTF 新ゴ Pro B" pitchFamily="34" charset="-128"/>
                <a:ea typeface="A-OTF 新ゴ Pro B" pitchFamily="34" charset="-128"/>
              </a:rPr>
              <a:t>を</a:t>
            </a:r>
            <a:endParaRPr lang="ja-JP" altLang="en-US" sz="3800" dirty="0">
              <a:solidFill>
                <a:prstClr val="white"/>
              </a:solidFill>
              <a:latin typeface="A-OTF 新ゴ Pro B" pitchFamily="34" charset="-128"/>
              <a:ea typeface="A-OTF 新ゴ Pro B" pitchFamily="34" charset="-128"/>
            </a:endParaRPr>
          </a:p>
          <a:p>
            <a:pPr algn="ctr">
              <a:lnSpc>
                <a:spcPct val="120000"/>
              </a:lnSpc>
            </a:pPr>
            <a:r>
              <a:rPr lang="ja-JP" altLang="en-US" sz="3800" dirty="0">
                <a:solidFill>
                  <a:prstClr val="white"/>
                </a:solidFill>
                <a:latin typeface="A-OTF 新ゴ Pro B" pitchFamily="34" charset="-128"/>
                <a:ea typeface="A-OTF 新ゴ Pro B" pitchFamily="34" charset="-128"/>
              </a:rPr>
              <a:t>効果的、論理的に</a:t>
            </a:r>
            <a:r>
              <a:rPr lang="ja-JP" altLang="en-US" sz="3800" dirty="0" smtClean="0">
                <a:solidFill>
                  <a:prstClr val="white"/>
                </a:solidFill>
                <a:latin typeface="A-OTF 新ゴ Pro B" pitchFamily="34" charset="-128"/>
                <a:ea typeface="A-OTF 新ゴ Pro B" pitchFamily="34" charset="-128"/>
              </a:rPr>
              <a:t>組み合わせよう！</a:t>
            </a:r>
            <a:endParaRPr lang="en-US" altLang="ja-JP" sz="3800" dirty="0">
              <a:solidFill>
                <a:prstClr val="white"/>
              </a:solidFill>
              <a:latin typeface="A-OTF 新ゴ Pro B" pitchFamily="34" charset="-128"/>
              <a:ea typeface="A-OTF 新ゴ Pro B" pitchFamily="34" charset="-128"/>
            </a:endParaRPr>
          </a:p>
        </p:txBody>
      </p:sp>
    </p:spTree>
    <p:extLst>
      <p:ext uri="{BB962C8B-B14F-4D97-AF65-F5344CB8AC3E}">
        <p14:creationId xmlns:p14="http://schemas.microsoft.com/office/powerpoint/2010/main" val="218002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インタビューシナリオ</a:t>
            </a:r>
            <a:r>
              <a:rPr lang="ja-JP" altLang="en-US" dirty="0" smtClean="0"/>
              <a:t>作成のヒント</a:t>
            </a:r>
            <a:endParaRPr kumimoji="1" lang="ja-JP" altLang="en-US" dirty="0"/>
          </a:p>
        </p:txBody>
      </p:sp>
      <p:sp>
        <p:nvSpPr>
          <p:cNvPr id="18" name="テキスト ボックス 17"/>
          <p:cNvSpPr txBox="1"/>
          <p:nvPr/>
        </p:nvSpPr>
        <p:spPr bwMode="auto">
          <a:xfrm>
            <a:off x="469704" y="1667618"/>
            <a:ext cx="4028297" cy="4331168"/>
          </a:xfrm>
          <a:prstGeom prst="rect">
            <a:avLst/>
          </a:prstGeom>
          <a:noFill/>
          <a:ln w="9525">
            <a:noFill/>
            <a:miter lim="800000"/>
            <a:headEnd/>
            <a:tailEnd/>
          </a:ln>
        </p:spPr>
        <p:txBody>
          <a:bodyPr wrap="square" lIns="108000" tIns="72000" rIns="108000" bIns="72000" rtlCol="0" anchor="ctr" anchorCtr="0">
            <a:spAutoFit/>
          </a:bodyPr>
          <a:lstStyle/>
          <a:p>
            <a:pPr marL="342900" indent="-342900">
              <a:lnSpc>
                <a:spcPct val="170000"/>
              </a:lnSpc>
              <a:buSzPct val="120000"/>
              <a:buFont typeface="Wingdings 2"/>
              <a:buChar char="P"/>
            </a:pPr>
            <a:r>
              <a:rPr lang="ja-JP" altLang="en-US" sz="2000" dirty="0" smtClean="0">
                <a:solidFill>
                  <a:prstClr val="black"/>
                </a:solidFill>
                <a:latin typeface="A-OTF 新ゴ Pro M" pitchFamily="34" charset="-128"/>
                <a:ea typeface="A-OTF 新ゴ Pro M" pitchFamily="34" charset="-128"/>
                <a:sym typeface="Wingdings 2"/>
              </a:rPr>
              <a:t>経験・行動に関する質問：</a:t>
            </a:r>
            <a:endParaRPr lang="en-US" altLang="ja-JP" sz="2000" dirty="0" smtClean="0">
              <a:solidFill>
                <a:prstClr val="black"/>
              </a:solidFill>
              <a:latin typeface="A-OTF 新ゴ Pro M" pitchFamily="34" charset="-128"/>
              <a:ea typeface="A-OTF 新ゴ Pro M" pitchFamily="34" charset="-128"/>
              <a:sym typeface="Wingdings 2"/>
            </a:endParaRPr>
          </a:p>
          <a:p>
            <a:pPr marL="342900" indent="-342900">
              <a:lnSpc>
                <a:spcPct val="170000"/>
              </a:lnSpc>
              <a:buSzPct val="120000"/>
              <a:buFont typeface="Wingdings 2"/>
              <a:buChar char="P"/>
            </a:pPr>
            <a:r>
              <a:rPr lang="ja-JP" altLang="en-US" sz="2000" dirty="0" smtClean="0">
                <a:solidFill>
                  <a:prstClr val="black"/>
                </a:solidFill>
                <a:latin typeface="A-OTF 新ゴ Pro M" pitchFamily="34" charset="-128"/>
                <a:ea typeface="A-OTF 新ゴ Pro M" pitchFamily="34" charset="-128"/>
                <a:sym typeface="Wingdings 2"/>
              </a:rPr>
              <a:t>意見・価値に関する質問：</a:t>
            </a:r>
            <a:endParaRPr lang="en-US" altLang="ja-JP" sz="2000" dirty="0" smtClean="0">
              <a:solidFill>
                <a:prstClr val="black"/>
              </a:solidFill>
              <a:latin typeface="A-OTF 新ゴ Pro M" pitchFamily="34" charset="-128"/>
              <a:ea typeface="A-OTF 新ゴ Pro M" pitchFamily="34" charset="-128"/>
              <a:sym typeface="Wingdings 2"/>
            </a:endParaRPr>
          </a:p>
          <a:p>
            <a:pPr>
              <a:lnSpc>
                <a:spcPct val="170000"/>
              </a:lnSpc>
              <a:buSzPct val="120000"/>
            </a:pPr>
            <a:endParaRPr lang="en-US" altLang="ja-JP" sz="2000" dirty="0" smtClean="0">
              <a:solidFill>
                <a:prstClr val="black"/>
              </a:solidFill>
              <a:latin typeface="A-OTF 新ゴ Pro M" pitchFamily="34" charset="-128"/>
              <a:ea typeface="A-OTF 新ゴ Pro M" pitchFamily="34" charset="-128"/>
              <a:sym typeface="Wingdings 2"/>
            </a:endParaRPr>
          </a:p>
          <a:p>
            <a:pPr marL="342900" indent="-342900">
              <a:lnSpc>
                <a:spcPct val="170000"/>
              </a:lnSpc>
              <a:buSzPct val="120000"/>
              <a:buFont typeface="Wingdings 2"/>
              <a:buChar char="P"/>
            </a:pPr>
            <a:r>
              <a:rPr lang="ja-JP" altLang="en-US" sz="2000" dirty="0" smtClean="0">
                <a:solidFill>
                  <a:prstClr val="black"/>
                </a:solidFill>
                <a:latin typeface="A-OTF 新ゴ Pro M" pitchFamily="34" charset="-128"/>
                <a:ea typeface="A-OTF 新ゴ Pro M" pitchFamily="34" charset="-128"/>
                <a:sym typeface="Wingdings 2"/>
              </a:rPr>
              <a:t>感情に関する質問：</a:t>
            </a:r>
            <a:endParaRPr lang="en-US" altLang="ja-JP" sz="2000" dirty="0" smtClean="0">
              <a:solidFill>
                <a:prstClr val="black"/>
              </a:solidFill>
              <a:latin typeface="A-OTF 新ゴ Pro M" pitchFamily="34" charset="-128"/>
              <a:ea typeface="A-OTF 新ゴ Pro M" pitchFamily="34" charset="-128"/>
              <a:sym typeface="Wingdings 2"/>
            </a:endParaRPr>
          </a:p>
          <a:p>
            <a:pPr marL="342900" indent="-342900">
              <a:lnSpc>
                <a:spcPct val="170000"/>
              </a:lnSpc>
              <a:buSzPct val="120000"/>
              <a:buFont typeface="Wingdings 2"/>
              <a:buChar char="P"/>
            </a:pPr>
            <a:r>
              <a:rPr lang="ja-JP" altLang="en-US" sz="2000" dirty="0">
                <a:solidFill>
                  <a:prstClr val="black"/>
                </a:solidFill>
                <a:latin typeface="A-OTF 新ゴ Pro M" pitchFamily="34" charset="-128"/>
                <a:ea typeface="A-OTF 新ゴ Pro M" pitchFamily="34" charset="-128"/>
                <a:sym typeface="Wingdings 2"/>
              </a:rPr>
              <a:t>知識</a:t>
            </a:r>
            <a:r>
              <a:rPr lang="ja-JP" altLang="en-US" sz="2000" dirty="0" smtClean="0">
                <a:solidFill>
                  <a:prstClr val="black"/>
                </a:solidFill>
                <a:latin typeface="A-OTF 新ゴ Pro M" pitchFamily="34" charset="-128"/>
                <a:ea typeface="A-OTF 新ゴ Pro M" pitchFamily="34" charset="-128"/>
                <a:sym typeface="Wingdings 2"/>
              </a:rPr>
              <a:t>に関する質問：</a:t>
            </a:r>
            <a:endParaRPr lang="en-US" altLang="ja-JP" sz="2000" dirty="0" smtClean="0">
              <a:solidFill>
                <a:prstClr val="black"/>
              </a:solidFill>
              <a:latin typeface="A-OTF 新ゴ Pro M" pitchFamily="34" charset="-128"/>
              <a:ea typeface="A-OTF 新ゴ Pro M" pitchFamily="34" charset="-128"/>
              <a:sym typeface="Wingdings 2"/>
            </a:endParaRPr>
          </a:p>
          <a:p>
            <a:pPr marL="342900" indent="-342900">
              <a:lnSpc>
                <a:spcPct val="170000"/>
              </a:lnSpc>
              <a:buSzPct val="120000"/>
              <a:buFont typeface="Wingdings 2"/>
              <a:buChar char="P"/>
            </a:pPr>
            <a:r>
              <a:rPr lang="ja-JP" altLang="en-US" sz="2000" dirty="0" smtClean="0">
                <a:solidFill>
                  <a:prstClr val="black"/>
                </a:solidFill>
                <a:latin typeface="A-OTF 新ゴ Pro M" pitchFamily="34" charset="-128"/>
                <a:ea typeface="A-OTF 新ゴ Pro M" pitchFamily="34" charset="-128"/>
                <a:sym typeface="Wingdings 2"/>
              </a:rPr>
              <a:t>感覚に関する質問：</a:t>
            </a:r>
            <a:endParaRPr lang="en-US" altLang="ja-JP" sz="2000" dirty="0" smtClean="0">
              <a:solidFill>
                <a:prstClr val="black"/>
              </a:solidFill>
              <a:latin typeface="A-OTF 新ゴ Pro M" pitchFamily="34" charset="-128"/>
              <a:ea typeface="A-OTF 新ゴ Pro M" pitchFamily="34" charset="-128"/>
              <a:sym typeface="Wingdings 2"/>
            </a:endParaRPr>
          </a:p>
          <a:p>
            <a:pPr>
              <a:lnSpc>
                <a:spcPct val="170000"/>
              </a:lnSpc>
              <a:buSzPct val="120000"/>
            </a:pPr>
            <a:endParaRPr lang="en-US" altLang="ja-JP" sz="2000" dirty="0" smtClean="0">
              <a:solidFill>
                <a:prstClr val="black"/>
              </a:solidFill>
              <a:latin typeface="A-OTF 新ゴ Pro M" pitchFamily="34" charset="-128"/>
              <a:ea typeface="A-OTF 新ゴ Pro M" pitchFamily="34" charset="-128"/>
              <a:sym typeface="Wingdings 2"/>
            </a:endParaRPr>
          </a:p>
          <a:p>
            <a:pPr marL="342900" indent="-342900">
              <a:lnSpc>
                <a:spcPct val="170000"/>
              </a:lnSpc>
              <a:buSzPct val="120000"/>
              <a:buFont typeface="Wingdings 2"/>
              <a:buChar char="P"/>
            </a:pPr>
            <a:r>
              <a:rPr lang="ja-JP" altLang="en-US" sz="2000" dirty="0" smtClean="0">
                <a:solidFill>
                  <a:prstClr val="black"/>
                </a:solidFill>
                <a:latin typeface="A-OTF 新ゴ Pro M" pitchFamily="34" charset="-128"/>
                <a:ea typeface="A-OTF 新ゴ Pro M" pitchFamily="34" charset="-128"/>
                <a:sym typeface="Wingdings 2"/>
              </a:rPr>
              <a:t>属性に関する質問：</a:t>
            </a:r>
            <a:endParaRPr lang="en-US" altLang="ja-JP" sz="2000" dirty="0" smtClean="0">
              <a:solidFill>
                <a:prstClr val="black"/>
              </a:solidFill>
              <a:latin typeface="A-OTF 新ゴ Pro M" pitchFamily="34" charset="-128"/>
              <a:ea typeface="A-OTF 新ゴ Pro M" pitchFamily="34" charset="-128"/>
              <a:sym typeface="Wingdings 2"/>
            </a:endParaRPr>
          </a:p>
        </p:txBody>
      </p:sp>
      <p:sp>
        <p:nvSpPr>
          <p:cNvPr id="19" name="テキスト ボックス 18"/>
          <p:cNvSpPr txBox="1"/>
          <p:nvPr/>
        </p:nvSpPr>
        <p:spPr bwMode="auto">
          <a:xfrm>
            <a:off x="3945285" y="1750013"/>
            <a:ext cx="4739497" cy="560905"/>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経験</a:t>
            </a:r>
            <a:r>
              <a:rPr lang="ja-JP" altLang="en-US" dirty="0">
                <a:solidFill>
                  <a:srgbClr val="4BACC6">
                    <a:lumMod val="50000"/>
                  </a:srgbClr>
                </a:solidFill>
                <a:latin typeface="A-OTF 新ゴ Pro B" pitchFamily="34" charset="-128"/>
                <a:ea typeface="A-OTF 新ゴ Pro B" pitchFamily="34" charset="-128"/>
                <a:sym typeface="Wingdings 2"/>
              </a:rPr>
              <a:t>や行動、ふるまい、活動など</a:t>
            </a:r>
            <a:endParaRPr lang="en-US" altLang="ja-JP" dirty="0">
              <a:solidFill>
                <a:srgbClr val="4BACC6">
                  <a:lumMod val="50000"/>
                </a:srgbClr>
              </a:solidFill>
              <a:latin typeface="A-OTF 新ゴ Pro B" pitchFamily="34" charset="-128"/>
              <a:ea typeface="A-OTF 新ゴ Pro B" pitchFamily="34" charset="-128"/>
              <a:sym typeface="Wingdings 2"/>
            </a:endParaRPr>
          </a:p>
        </p:txBody>
      </p:sp>
      <p:sp>
        <p:nvSpPr>
          <p:cNvPr id="20" name="テキスト ボックス 19"/>
          <p:cNvSpPr txBox="1"/>
          <p:nvPr/>
        </p:nvSpPr>
        <p:spPr bwMode="auto">
          <a:xfrm>
            <a:off x="3771117" y="2319395"/>
            <a:ext cx="6009493" cy="699404"/>
          </a:xfrm>
          <a:prstGeom prst="rect">
            <a:avLst/>
          </a:prstGeom>
          <a:noFill/>
          <a:ln w="9525">
            <a:noFill/>
            <a:miter lim="800000"/>
            <a:headEnd/>
            <a:tailEnd/>
          </a:ln>
        </p:spPr>
        <p:txBody>
          <a:bodyPr wrap="square" lIns="108000" tIns="72000" rIns="108000" bIns="72000" rtlCol="0" anchor="ctr" anchorCtr="0">
            <a:spAutoFit/>
          </a:bodyPr>
          <a:lstStyle/>
          <a:p>
            <a:pPr>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「～についてどう思われますか」</a:t>
            </a:r>
            <a:endParaRPr lang="en-US" altLang="ja-JP" dirty="0" smtClean="0">
              <a:solidFill>
                <a:srgbClr val="4BACC6">
                  <a:lumMod val="50000"/>
                </a:srgbClr>
              </a:solidFill>
              <a:latin typeface="A-OTF 新ゴ Pro B" pitchFamily="34" charset="-128"/>
              <a:ea typeface="A-OTF 新ゴ Pro B" pitchFamily="34" charset="-128"/>
              <a:sym typeface="Wingdings 2"/>
            </a:endParaRPr>
          </a:p>
          <a:p>
            <a:pPr>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「～について、どのような意見をお持ちですか」など</a:t>
            </a:r>
            <a:endParaRPr lang="en-US" altLang="ja-JP" dirty="0">
              <a:solidFill>
                <a:srgbClr val="4BACC6">
                  <a:lumMod val="50000"/>
                </a:srgbClr>
              </a:solidFill>
              <a:latin typeface="A-OTF 新ゴ Pro B" pitchFamily="34" charset="-128"/>
              <a:ea typeface="A-OTF 新ゴ Pro B" pitchFamily="34" charset="-128"/>
              <a:sym typeface="Wingdings 2"/>
            </a:endParaRPr>
          </a:p>
        </p:txBody>
      </p:sp>
      <p:sp>
        <p:nvSpPr>
          <p:cNvPr id="21" name="テキスト ボックス 20"/>
          <p:cNvSpPr txBox="1"/>
          <p:nvPr/>
        </p:nvSpPr>
        <p:spPr bwMode="auto">
          <a:xfrm>
            <a:off x="3190546" y="3271345"/>
            <a:ext cx="4739497" cy="560905"/>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「～の時、どう感じましたか」など</a:t>
            </a:r>
            <a:endParaRPr lang="en-US" altLang="ja-JP" dirty="0">
              <a:solidFill>
                <a:srgbClr val="4BACC6">
                  <a:lumMod val="50000"/>
                </a:srgbClr>
              </a:solidFill>
              <a:latin typeface="A-OTF 新ゴ Pro B" pitchFamily="34" charset="-128"/>
              <a:ea typeface="A-OTF 新ゴ Pro B" pitchFamily="34" charset="-128"/>
              <a:sym typeface="Wingdings 2"/>
            </a:endParaRPr>
          </a:p>
        </p:txBody>
      </p:sp>
      <p:sp>
        <p:nvSpPr>
          <p:cNvPr id="22" name="テキスト ボックス 21"/>
          <p:cNvSpPr txBox="1"/>
          <p:nvPr/>
        </p:nvSpPr>
        <p:spPr bwMode="auto">
          <a:xfrm>
            <a:off x="3190546" y="3759680"/>
            <a:ext cx="6490504" cy="560905"/>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インフォーマントがどのような情報を持っているか</a:t>
            </a:r>
            <a:endParaRPr lang="en-US" altLang="ja-JP" dirty="0">
              <a:solidFill>
                <a:srgbClr val="4BACC6">
                  <a:lumMod val="50000"/>
                </a:srgbClr>
              </a:solidFill>
              <a:latin typeface="A-OTF 新ゴ Pro B" pitchFamily="34" charset="-128"/>
              <a:ea typeface="A-OTF 新ゴ Pro B" pitchFamily="34" charset="-128"/>
              <a:sym typeface="Wingdings 2"/>
            </a:endParaRPr>
          </a:p>
        </p:txBody>
      </p:sp>
      <p:sp>
        <p:nvSpPr>
          <p:cNvPr id="23" name="テキスト ボックス 22"/>
          <p:cNvSpPr txBox="1"/>
          <p:nvPr/>
        </p:nvSpPr>
        <p:spPr bwMode="auto">
          <a:xfrm>
            <a:off x="3190546" y="4224137"/>
            <a:ext cx="6749718" cy="976403"/>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「～の時、何を注意して見ていますか」</a:t>
            </a:r>
            <a:endParaRPr lang="en-US" altLang="ja-JP" dirty="0" smtClean="0">
              <a:solidFill>
                <a:srgbClr val="4BACC6">
                  <a:lumMod val="50000"/>
                </a:srgbClr>
              </a:solidFill>
              <a:latin typeface="A-OTF 新ゴ Pro B" pitchFamily="34" charset="-128"/>
              <a:ea typeface="A-OTF 新ゴ Pro B" pitchFamily="34" charset="-128"/>
              <a:sym typeface="Wingdings 2"/>
            </a:endParaRPr>
          </a:p>
          <a:p>
            <a:pPr>
              <a:lnSpc>
                <a:spcPct val="150000"/>
              </a:lnSpc>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「～をされる時、何を聞いているのですか」</a:t>
            </a:r>
            <a:endParaRPr lang="en-US" altLang="ja-JP" dirty="0">
              <a:solidFill>
                <a:srgbClr val="4BACC6">
                  <a:lumMod val="50000"/>
                </a:srgbClr>
              </a:solidFill>
              <a:latin typeface="A-OTF 新ゴ Pro B" pitchFamily="34" charset="-128"/>
              <a:ea typeface="A-OTF 新ゴ Pro B" pitchFamily="34" charset="-128"/>
              <a:sym typeface="Wingdings 2"/>
            </a:endParaRPr>
          </a:p>
        </p:txBody>
      </p:sp>
      <p:cxnSp>
        <p:nvCxnSpPr>
          <p:cNvPr id="24" name="直線コネクタ 23"/>
          <p:cNvCxnSpPr/>
          <p:nvPr/>
        </p:nvCxnSpPr>
        <p:spPr>
          <a:xfrm>
            <a:off x="593652" y="2298912"/>
            <a:ext cx="8752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93652" y="3278448"/>
            <a:ext cx="8752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93652" y="3847716"/>
            <a:ext cx="8752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93652" y="4297659"/>
            <a:ext cx="8752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93652" y="5216006"/>
            <a:ext cx="875270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bwMode="auto">
          <a:xfrm>
            <a:off x="3190546" y="5367687"/>
            <a:ext cx="6490504" cy="560905"/>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dirty="0" smtClean="0">
                <a:solidFill>
                  <a:srgbClr val="4BACC6">
                    <a:lumMod val="50000"/>
                  </a:srgbClr>
                </a:solidFill>
                <a:latin typeface="A-OTF 新ゴ Pro B" pitchFamily="34" charset="-128"/>
                <a:ea typeface="A-OTF 新ゴ Pro B" pitchFamily="34" charset="-128"/>
                <a:sym typeface="Wingdings 2"/>
              </a:rPr>
              <a:t>年齢、職業、居住地、家族構成などのデモグラフィック特性</a:t>
            </a:r>
            <a:endParaRPr lang="en-US" altLang="ja-JP" dirty="0">
              <a:solidFill>
                <a:srgbClr val="4BACC6">
                  <a:lumMod val="50000"/>
                </a:srgbClr>
              </a:solidFill>
              <a:latin typeface="A-OTF 新ゴ Pro B" pitchFamily="34" charset="-128"/>
              <a:ea typeface="A-OTF 新ゴ Pro B" pitchFamily="34" charset="-128"/>
              <a:sym typeface="Wingdings 2"/>
            </a:endParaRPr>
          </a:p>
        </p:txBody>
      </p:sp>
      <p:sp>
        <p:nvSpPr>
          <p:cNvPr id="30" name="テキスト ボックス 29"/>
          <p:cNvSpPr txBox="1"/>
          <p:nvPr/>
        </p:nvSpPr>
        <p:spPr bwMode="auto">
          <a:xfrm>
            <a:off x="488949" y="777417"/>
            <a:ext cx="8891165" cy="607071"/>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sz="2000" dirty="0" smtClean="0">
                <a:solidFill>
                  <a:prstClr val="black"/>
                </a:solidFill>
                <a:latin typeface="A-OTF 新ゴ Pro L" pitchFamily="34" charset="-128"/>
                <a:ea typeface="A-OTF 新ゴ Pro L" pitchFamily="34" charset="-128"/>
              </a:rPr>
              <a:t>インタビューの質問には、以下のような種類があります。</a:t>
            </a:r>
            <a:endParaRPr lang="en-US" altLang="ja-JP" sz="2000" dirty="0" smtClean="0">
              <a:solidFill>
                <a:prstClr val="black"/>
              </a:solidFill>
              <a:latin typeface="A-OTF 新ゴ Pro L" pitchFamily="34" charset="-128"/>
              <a:ea typeface="A-OTF 新ゴ Pro L" pitchFamily="34" charset="-128"/>
            </a:endParaRPr>
          </a:p>
        </p:txBody>
      </p:sp>
    </p:spTree>
    <p:extLst>
      <p:ext uri="{BB962C8B-B14F-4D97-AF65-F5344CB8AC3E}">
        <p14:creationId xmlns:p14="http://schemas.microsoft.com/office/powerpoint/2010/main" val="3274112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bwMode="auto">
          <a:xfrm>
            <a:off x="424241" y="1675063"/>
            <a:ext cx="8944611" cy="4395953"/>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2" name="タイトル 1"/>
          <p:cNvSpPr>
            <a:spLocks noGrp="1"/>
          </p:cNvSpPr>
          <p:nvPr>
            <p:ph type="ctrTitle"/>
          </p:nvPr>
        </p:nvSpPr>
        <p:spPr/>
        <p:txBody>
          <a:bodyPr>
            <a:normAutofit/>
          </a:bodyPr>
          <a:lstStyle/>
          <a:p>
            <a:r>
              <a:rPr lang="ja-JP" altLang="en-US" dirty="0" smtClean="0"/>
              <a:t>クエスチョン決定：よいワーディング</a:t>
            </a:r>
            <a:endParaRPr kumimoji="1" lang="ja-JP" altLang="en-US" dirty="0"/>
          </a:p>
        </p:txBody>
      </p:sp>
      <p:sp>
        <p:nvSpPr>
          <p:cNvPr id="5" name="テキスト ボックス 4"/>
          <p:cNvSpPr txBox="1"/>
          <p:nvPr/>
        </p:nvSpPr>
        <p:spPr bwMode="auto">
          <a:xfrm>
            <a:off x="533920" y="1816622"/>
            <a:ext cx="8834932" cy="4084946"/>
          </a:xfrm>
          <a:prstGeom prst="rect">
            <a:avLst/>
          </a:prstGeom>
          <a:noFill/>
          <a:ln w="9525">
            <a:noFill/>
            <a:miter lim="800000"/>
            <a:headEnd/>
            <a:tailEnd/>
          </a:ln>
        </p:spPr>
        <p:txBody>
          <a:bodyPr wrap="square" lIns="108000" tIns="72000" rIns="108000" bIns="72000" rtlCol="0" anchor="ctr" anchorCtr="0">
            <a:spAutoFit/>
          </a:bodyPr>
          <a:lstStyle/>
          <a:p>
            <a:pPr marL="342900" indent="-342900">
              <a:lnSpc>
                <a:spcPct val="200000"/>
              </a:lnSpc>
              <a:buSzPct val="120000"/>
              <a:buFont typeface="Wingdings 2"/>
              <a:buChar char="P"/>
            </a:pPr>
            <a:r>
              <a:rPr lang="ja-JP" altLang="en-US" sz="3200" dirty="0" smtClean="0">
                <a:solidFill>
                  <a:prstClr val="black"/>
                </a:solidFill>
                <a:latin typeface="A-OTF 新ゴ Pro M" pitchFamily="34" charset="-128"/>
                <a:ea typeface="A-OTF 新ゴ Pro M" pitchFamily="34" charset="-128"/>
                <a:sym typeface="Wingdings 2"/>
              </a:rPr>
              <a:t>聞き取りやすく、簡潔で分かりやすい言葉</a:t>
            </a:r>
            <a:endParaRPr lang="en-US" altLang="ja-JP" sz="3200" dirty="0">
              <a:solidFill>
                <a:prstClr val="black"/>
              </a:solidFill>
              <a:latin typeface="A-OTF 新ゴ Pro M" pitchFamily="34" charset="-128"/>
              <a:ea typeface="A-OTF 新ゴ Pro M" pitchFamily="34" charset="-128"/>
              <a:sym typeface="Wingdings 2"/>
            </a:endParaRPr>
          </a:p>
          <a:p>
            <a:pPr marL="342900" indent="-342900">
              <a:lnSpc>
                <a:spcPct val="200000"/>
              </a:lnSpc>
              <a:buSzPct val="120000"/>
              <a:buFont typeface="Wingdings 2"/>
              <a:buChar char="P"/>
            </a:pPr>
            <a:r>
              <a:rPr lang="ja-JP" altLang="en-US" sz="3200" dirty="0" smtClean="0">
                <a:solidFill>
                  <a:prstClr val="black"/>
                </a:solidFill>
                <a:latin typeface="A-OTF 新ゴ Pro M" pitchFamily="34" charset="-128"/>
                <a:ea typeface="A-OTF 新ゴ Pro M" pitchFamily="34" charset="-128"/>
                <a:sym typeface="Wingdings 2"/>
              </a:rPr>
              <a:t>会話ことば</a:t>
            </a:r>
            <a:endParaRPr lang="en-US" altLang="ja-JP" sz="3200" dirty="0" smtClean="0">
              <a:solidFill>
                <a:prstClr val="black"/>
              </a:solidFill>
              <a:latin typeface="A-OTF 新ゴ Pro M" pitchFamily="34" charset="-128"/>
              <a:ea typeface="A-OTF 新ゴ Pro M" pitchFamily="34" charset="-128"/>
            </a:endParaRPr>
          </a:p>
          <a:p>
            <a:pPr marL="285750" indent="-285750">
              <a:lnSpc>
                <a:spcPct val="200000"/>
              </a:lnSpc>
              <a:buSzPct val="120000"/>
              <a:buFont typeface="Wingdings 2"/>
              <a:buChar char="P"/>
            </a:pPr>
            <a:r>
              <a:rPr lang="ja-JP" altLang="en-US" sz="3200" dirty="0" smtClean="0">
                <a:solidFill>
                  <a:prstClr val="black"/>
                </a:solidFill>
                <a:latin typeface="A-OTF 新ゴ Pro M" pitchFamily="34" charset="-128"/>
                <a:ea typeface="A-OTF 新ゴ Pro M" pitchFamily="34" charset="-128"/>
                <a:sym typeface="Wingdings 2"/>
              </a:rPr>
              <a:t>敬語を使う</a:t>
            </a:r>
            <a:endParaRPr lang="en-US" altLang="ja-JP" sz="3200" dirty="0" smtClean="0">
              <a:solidFill>
                <a:prstClr val="black"/>
              </a:solidFill>
              <a:latin typeface="A-OTF 新ゴ Pro M" pitchFamily="34" charset="-128"/>
              <a:ea typeface="A-OTF 新ゴ Pro M" pitchFamily="34" charset="-128"/>
              <a:sym typeface="Wingdings 2"/>
            </a:endParaRPr>
          </a:p>
          <a:p>
            <a:pPr marL="285750" indent="-285750">
              <a:lnSpc>
                <a:spcPct val="200000"/>
              </a:lnSpc>
              <a:buSzPct val="120000"/>
              <a:buFont typeface="Wingdings 2"/>
              <a:buChar char="P"/>
            </a:pPr>
            <a:r>
              <a:rPr lang="ja-JP" altLang="en-US" sz="3200" dirty="0">
                <a:solidFill>
                  <a:prstClr val="black"/>
                </a:solidFill>
                <a:latin typeface="A-OTF 新ゴ Pro M" pitchFamily="34" charset="-128"/>
                <a:ea typeface="A-OTF 新ゴ Pro M" pitchFamily="34" charset="-128"/>
                <a:sym typeface="Wingdings 2"/>
              </a:rPr>
              <a:t>相手</a:t>
            </a:r>
            <a:r>
              <a:rPr lang="ja-JP" altLang="en-US" sz="3200" dirty="0" smtClean="0">
                <a:solidFill>
                  <a:prstClr val="black"/>
                </a:solidFill>
                <a:latin typeface="A-OTF 新ゴ Pro M" pitchFamily="34" charset="-128"/>
                <a:ea typeface="A-OTF 新ゴ Pro M" pitchFamily="34" charset="-128"/>
                <a:sym typeface="Wingdings 2"/>
              </a:rPr>
              <a:t>の年齢にふさわしい言葉使い</a:t>
            </a:r>
            <a:endParaRPr lang="en-US" altLang="ja-JP" sz="3200" dirty="0" smtClean="0">
              <a:solidFill>
                <a:prstClr val="black"/>
              </a:solidFill>
              <a:latin typeface="A-OTF 新ゴ Pro M" pitchFamily="34" charset="-128"/>
              <a:ea typeface="A-OTF 新ゴ Pro M" pitchFamily="34" charset="-128"/>
              <a:sym typeface="Wingdings 2"/>
            </a:endParaRPr>
          </a:p>
        </p:txBody>
      </p:sp>
      <p:sp>
        <p:nvSpPr>
          <p:cNvPr id="6" name="テキスト ボックス 5"/>
          <p:cNvSpPr txBox="1"/>
          <p:nvPr/>
        </p:nvSpPr>
        <p:spPr bwMode="auto">
          <a:xfrm>
            <a:off x="508573" y="813356"/>
            <a:ext cx="8891165" cy="535193"/>
          </a:xfrm>
          <a:prstGeom prst="rect">
            <a:avLst/>
          </a:prstGeom>
          <a:noFill/>
          <a:ln w="9525">
            <a:noFill/>
            <a:miter lim="800000"/>
            <a:headEnd/>
            <a:tailEnd/>
          </a:ln>
        </p:spPr>
        <p:txBody>
          <a:bodyPr wrap="square" lIns="108000" tIns="72000" rIns="108000" bIns="72000" rtlCol="0" anchor="ctr" anchorCtr="0">
            <a:spAutoFit/>
          </a:bodyPr>
          <a:lstStyle/>
          <a:p>
            <a:pPr>
              <a:lnSpc>
                <a:spcPct val="150000"/>
              </a:lnSpc>
              <a:buSzPct val="120000"/>
            </a:pPr>
            <a:r>
              <a:rPr lang="ja-JP" altLang="en-US" sz="2000" dirty="0">
                <a:solidFill>
                  <a:prstClr val="black"/>
                </a:solidFill>
                <a:latin typeface="A-OTF 新ゴ Pro L" pitchFamily="34" charset="-128"/>
                <a:ea typeface="A-OTF 新ゴ Pro L" pitchFamily="34" charset="-128"/>
              </a:rPr>
              <a:t>質問</a:t>
            </a:r>
            <a:r>
              <a:rPr lang="ja-JP" altLang="en-US" sz="2000" dirty="0" smtClean="0">
                <a:solidFill>
                  <a:prstClr val="black"/>
                </a:solidFill>
                <a:latin typeface="A-OTF 新ゴ Pro L" pitchFamily="34" charset="-128"/>
                <a:ea typeface="A-OTF 新ゴ Pro L" pitchFamily="34" charset="-128"/>
              </a:rPr>
              <a:t>は以下のような言葉で行われることが望ましいです。</a:t>
            </a:r>
            <a:endParaRPr lang="en-US" altLang="ja-JP" sz="2000" dirty="0" smtClean="0">
              <a:solidFill>
                <a:prstClr val="black"/>
              </a:solidFill>
              <a:latin typeface="A-OTF 新ゴ Pro L" pitchFamily="34" charset="-128"/>
              <a:ea typeface="A-OTF 新ゴ Pro L" pitchFamily="34" charset="-128"/>
            </a:endParaRPr>
          </a:p>
        </p:txBody>
      </p:sp>
    </p:spTree>
    <p:extLst>
      <p:ext uri="{BB962C8B-B14F-4D97-AF65-F5344CB8AC3E}">
        <p14:creationId xmlns:p14="http://schemas.microsoft.com/office/powerpoint/2010/main" val="4675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bwMode="auto">
          <a:xfrm>
            <a:off x="340508" y="3559764"/>
            <a:ext cx="9122806" cy="2725126"/>
          </a:xfrm>
          <a:prstGeom prst="roundRect">
            <a:avLst>
              <a:gd name="adj" fmla="val 8035"/>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609600" marR="0" indent="-609600" algn="ctr" defTabSz="914400" rtl="0" eaLnBrk="1" fontAlgn="base" latinLnBrk="0" hangingPunct="1">
              <a:lnSpc>
                <a:spcPct val="100000"/>
              </a:lnSpc>
              <a:spcBef>
                <a:spcPct val="5000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ＭＳ Ｐゴシック" pitchFamily="50" charset="-128"/>
              <a:ea typeface="ＭＳ Ｐゴシック" pitchFamily="50" charset="-128"/>
            </a:endParaRPr>
          </a:p>
        </p:txBody>
      </p:sp>
      <p:sp>
        <p:nvSpPr>
          <p:cNvPr id="2" name="タイトル 1"/>
          <p:cNvSpPr>
            <a:spLocks noGrp="1"/>
          </p:cNvSpPr>
          <p:nvPr>
            <p:ph type="ctrTitle"/>
          </p:nvPr>
        </p:nvSpPr>
        <p:spPr/>
        <p:txBody>
          <a:bodyPr/>
          <a:lstStyle/>
          <a:p>
            <a:r>
              <a:rPr kumimoji="1" lang="ja-JP" altLang="en-US" dirty="0" smtClean="0"/>
              <a:t>ブレインストーミング</a:t>
            </a:r>
            <a:endParaRPr kumimoji="1" lang="ja-JP" altLang="en-US" dirty="0"/>
          </a:p>
        </p:txBody>
      </p:sp>
      <p:sp>
        <p:nvSpPr>
          <p:cNvPr id="8" name="角丸四角形 7"/>
          <p:cNvSpPr/>
          <p:nvPr/>
        </p:nvSpPr>
        <p:spPr bwMode="auto">
          <a:xfrm>
            <a:off x="340508" y="802690"/>
            <a:ext cx="9122806" cy="828000"/>
          </a:xfrm>
          <a:prstGeom prst="roundRect">
            <a:avLst>
              <a:gd name="adj" fmla="val 710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buSzPct val="120000"/>
              <a:defRPr/>
            </a:pPr>
            <a:r>
              <a:rPr lang="ja-JP" altLang="en-US" sz="2400" dirty="0" smtClean="0">
                <a:solidFill>
                  <a:prstClr val="black">
                    <a:lumMod val="85000"/>
                    <a:lumOff val="15000"/>
                  </a:prstClr>
                </a:solidFill>
                <a:latin typeface="A-OTF 新ゴ Pro M" pitchFamily="34" charset="-128"/>
                <a:ea typeface="A-OTF 新ゴ Pro M" pitchFamily="34" charset="-128"/>
              </a:rPr>
              <a:t>集団の知恵を引き出す</a:t>
            </a:r>
            <a:r>
              <a:rPr lang="ja-JP" altLang="en-US" sz="2400" dirty="0">
                <a:solidFill>
                  <a:prstClr val="black">
                    <a:lumMod val="85000"/>
                    <a:lumOff val="15000"/>
                  </a:prstClr>
                </a:solidFill>
                <a:latin typeface="A-OTF 新ゴ Pro M" pitchFamily="34" charset="-128"/>
                <a:ea typeface="A-OTF 新ゴ Pro M" pitchFamily="34" charset="-128"/>
              </a:rPr>
              <a:t>手法</a:t>
            </a:r>
            <a:endParaRPr lang="en-US" altLang="ja-JP" sz="2400" dirty="0">
              <a:solidFill>
                <a:prstClr val="black">
                  <a:lumMod val="85000"/>
                  <a:lumOff val="15000"/>
                </a:prstClr>
              </a:solidFill>
              <a:latin typeface="A-OTF 新ゴ Pro M" pitchFamily="34" charset="-128"/>
              <a:ea typeface="A-OTF 新ゴ Pro M" pitchFamily="34" charset="-128"/>
            </a:endParaRPr>
          </a:p>
        </p:txBody>
      </p:sp>
      <p:sp>
        <p:nvSpPr>
          <p:cNvPr id="9" name="テキスト ボックス 8"/>
          <p:cNvSpPr txBox="1"/>
          <p:nvPr/>
        </p:nvSpPr>
        <p:spPr bwMode="auto">
          <a:xfrm>
            <a:off x="340508" y="1643968"/>
            <a:ext cx="9122806" cy="1179536"/>
          </a:xfrm>
          <a:prstGeom prst="rect">
            <a:avLst/>
          </a:prstGeom>
          <a:noFill/>
          <a:ln w="9525">
            <a:noFill/>
            <a:miter lim="800000"/>
            <a:headEnd/>
            <a:tailEnd/>
          </a:ln>
        </p:spPr>
        <p:txBody>
          <a:bodyPr wrap="square" lIns="108000" tIns="72000" rIns="108000" bIns="72000" rtlCol="0" anchor="t" anchorCtr="0">
            <a:spAutoFit/>
          </a:bodyPr>
          <a:lstStyle/>
          <a:p>
            <a:pPr>
              <a:lnSpc>
                <a:spcPct val="120000"/>
              </a:lnSpc>
              <a:buSzPct val="120000"/>
            </a:pPr>
            <a:r>
              <a:rPr lang="ja-JP" altLang="en-US" dirty="0">
                <a:solidFill>
                  <a:prstClr val="black"/>
                </a:solidFill>
                <a:latin typeface="A-OTF 新ゴ Pro M" pitchFamily="34" charset="-128"/>
                <a:ea typeface="A-OTF 新ゴ Pro M" pitchFamily="34" charset="-128"/>
              </a:rPr>
              <a:t>米国の広告会社ＢＢＤＯ社の社長オズボーンの考案</a:t>
            </a:r>
            <a:r>
              <a:rPr lang="ja-JP" altLang="en-US" dirty="0" smtClean="0">
                <a:solidFill>
                  <a:prstClr val="black"/>
                </a:solidFill>
                <a:latin typeface="A-OTF 新ゴ Pro M" pitchFamily="34" charset="-128"/>
                <a:ea typeface="A-OTF 新ゴ Pro M" pitchFamily="34" charset="-128"/>
              </a:rPr>
              <a:t>した自由連想法の代表的なもの。基本的に集団で行うものです。</a:t>
            </a:r>
            <a:endParaRPr lang="en-US" altLang="ja-JP" dirty="0" smtClean="0">
              <a:solidFill>
                <a:prstClr val="black"/>
              </a:solidFill>
              <a:latin typeface="A-OTF 新ゴ Pro M" pitchFamily="34" charset="-128"/>
              <a:ea typeface="A-OTF 新ゴ Pro M" pitchFamily="34" charset="-128"/>
            </a:endParaRPr>
          </a:p>
          <a:p>
            <a:pPr>
              <a:lnSpc>
                <a:spcPct val="120000"/>
              </a:lnSpc>
              <a:buSzPct val="120000"/>
            </a:pPr>
            <a:r>
              <a:rPr lang="ja-JP" altLang="en-US" sz="2000" dirty="0" smtClean="0">
                <a:solidFill>
                  <a:srgbClr val="FF0000"/>
                </a:solidFill>
                <a:latin typeface="A-OTF 新ゴ Pro B" pitchFamily="34" charset="-128"/>
                <a:ea typeface="A-OTF 新ゴ Pro B" pitchFamily="34" charset="-128"/>
              </a:rPr>
              <a:t>参加者はアイデアを出すことに専念し、判断や評価はこの場では行いません</a:t>
            </a:r>
            <a:r>
              <a:rPr lang="ja-JP" altLang="en-US" sz="2000" dirty="0" smtClean="0">
                <a:solidFill>
                  <a:srgbClr val="FF0000"/>
                </a:solidFill>
                <a:latin typeface="+mj-ea"/>
                <a:ea typeface="+mj-ea"/>
              </a:rPr>
              <a:t>。</a:t>
            </a:r>
            <a:endParaRPr lang="ja-JP" altLang="en-US" sz="2000" dirty="0">
              <a:solidFill>
                <a:srgbClr val="FF0000"/>
              </a:solidFill>
              <a:latin typeface="+mj-ea"/>
              <a:ea typeface="+mj-ea"/>
            </a:endParaRPr>
          </a:p>
        </p:txBody>
      </p:sp>
      <p:sp>
        <p:nvSpPr>
          <p:cNvPr id="13" name="テキスト ボックス 12"/>
          <p:cNvSpPr txBox="1"/>
          <p:nvPr/>
        </p:nvSpPr>
        <p:spPr bwMode="auto">
          <a:xfrm>
            <a:off x="239375" y="3061290"/>
            <a:ext cx="5872058" cy="483960"/>
          </a:xfrm>
          <a:prstGeom prst="rect">
            <a:avLst/>
          </a:prstGeom>
          <a:noFill/>
          <a:ln w="9525">
            <a:noFill/>
            <a:miter lim="800000"/>
            <a:headEnd/>
            <a:tailEnd/>
          </a:ln>
        </p:spPr>
        <p:txBody>
          <a:bodyPr wrap="square" lIns="108000" tIns="72000" rIns="108000" bIns="72000" rtlCol="0" anchor="t" anchorCtr="0">
            <a:spAutoFit/>
          </a:bodyPr>
          <a:lstStyle/>
          <a:p>
            <a:r>
              <a:rPr lang="ja-JP" altLang="en-US" sz="2200" b="1" dirty="0" smtClean="0">
                <a:latin typeface="A-OTF 新ゴ Pro M" pitchFamily="34" charset="-128"/>
                <a:ea typeface="A-OTF 新ゴ Pro M" pitchFamily="34" charset="-128"/>
              </a:rPr>
              <a:t>＜ブレインストーミングのルール</a:t>
            </a:r>
            <a:r>
              <a:rPr lang="ja-JP" altLang="en-US" sz="2200" b="1" dirty="0">
                <a:latin typeface="A-OTF 新ゴ Pro M" pitchFamily="34" charset="-128"/>
                <a:ea typeface="A-OTF 新ゴ Pro M" pitchFamily="34" charset="-128"/>
              </a:rPr>
              <a:t>＞</a:t>
            </a:r>
            <a:r>
              <a:rPr lang="ja-JP" altLang="en-US" sz="2200" dirty="0">
                <a:latin typeface="A-OTF 新ゴ Pro M" pitchFamily="34" charset="-128"/>
                <a:ea typeface="A-OTF 新ゴ Pro M" pitchFamily="34" charset="-128"/>
              </a:rPr>
              <a:t> </a:t>
            </a:r>
          </a:p>
        </p:txBody>
      </p:sp>
      <p:sp>
        <p:nvSpPr>
          <p:cNvPr id="14" name="テキスト ボックス 13"/>
          <p:cNvSpPr txBox="1"/>
          <p:nvPr/>
        </p:nvSpPr>
        <p:spPr bwMode="auto">
          <a:xfrm>
            <a:off x="701057" y="3692142"/>
            <a:ext cx="8684984" cy="2176732"/>
          </a:xfrm>
          <a:prstGeom prst="rect">
            <a:avLst/>
          </a:prstGeom>
          <a:noFill/>
          <a:ln w="9525">
            <a:noFill/>
            <a:miter lim="800000"/>
            <a:headEnd/>
            <a:tailEnd/>
          </a:ln>
        </p:spPr>
        <p:txBody>
          <a:bodyPr wrap="square" lIns="108000" tIns="72000" rIns="108000" bIns="72000" rtlCol="0" anchor="t" anchorCtr="0">
            <a:spAutoFit/>
          </a:bodyPr>
          <a:lstStyle/>
          <a:p>
            <a:pPr>
              <a:lnSpc>
                <a:spcPct val="150000"/>
              </a:lnSpc>
            </a:pPr>
            <a:r>
              <a:rPr lang="en-US" altLang="ja-JP" sz="2200" dirty="0" smtClean="0">
                <a:latin typeface="A-OTF 新ゴ Pro B" pitchFamily="34" charset="-128"/>
                <a:ea typeface="A-OTF 新ゴ Pro B" pitchFamily="34" charset="-128"/>
              </a:rPr>
              <a:t>1.</a:t>
            </a:r>
            <a:r>
              <a:rPr lang="ja-JP" altLang="en-US" sz="2200" dirty="0" smtClean="0">
                <a:latin typeface="A-OTF 新ゴ Pro B" pitchFamily="34" charset="-128"/>
                <a:ea typeface="A-OTF 新ゴ Pro B" pitchFamily="34" charset="-128"/>
              </a:rPr>
              <a:t>判断延期　</a:t>
            </a:r>
            <a:r>
              <a:rPr lang="en-US" altLang="ja-JP" sz="2200" dirty="0" smtClean="0">
                <a:latin typeface="A-OTF 新ゴ Pro B" pitchFamily="34" charset="-128"/>
                <a:ea typeface="A-OTF 新ゴ Pro B" pitchFamily="34" charset="-128"/>
              </a:rPr>
              <a:t>…</a:t>
            </a:r>
            <a:r>
              <a:rPr lang="ja-JP" altLang="en-US" sz="2200" dirty="0">
                <a:latin typeface="A-OTF 新ゴ Pro B" pitchFamily="34" charset="-128"/>
                <a:ea typeface="A-OTF 新ゴ Pro B" pitchFamily="34" charset="-128"/>
              </a:rPr>
              <a:t>　どんなアイデアに対しても</a:t>
            </a:r>
            <a:r>
              <a:rPr lang="ja-JP" altLang="en-US" sz="2200" dirty="0" smtClean="0">
                <a:latin typeface="A-OTF 新ゴ Pro B" pitchFamily="34" charset="-128"/>
                <a:ea typeface="A-OTF 新ゴ Pro B" pitchFamily="34" charset="-128"/>
              </a:rPr>
              <a:t>批判・判断しない</a:t>
            </a:r>
            <a:endParaRPr lang="en-US" altLang="ja-JP" sz="2200" dirty="0" smtClean="0">
              <a:latin typeface="A-OTF 新ゴ Pro B" pitchFamily="34" charset="-128"/>
              <a:ea typeface="A-OTF 新ゴ Pro B" pitchFamily="34" charset="-128"/>
            </a:endParaRPr>
          </a:p>
          <a:p>
            <a:pPr>
              <a:lnSpc>
                <a:spcPct val="150000"/>
              </a:lnSpc>
            </a:pPr>
            <a:r>
              <a:rPr lang="en-US" altLang="ja-JP" sz="2200" dirty="0" smtClean="0">
                <a:latin typeface="A-OTF 新ゴ Pro B" pitchFamily="34" charset="-128"/>
                <a:ea typeface="A-OTF 新ゴ Pro B" pitchFamily="34" charset="-128"/>
              </a:rPr>
              <a:t>2.</a:t>
            </a:r>
            <a:r>
              <a:rPr lang="ja-JP" altLang="en-US" sz="2200" dirty="0" smtClean="0">
                <a:latin typeface="A-OTF 新ゴ Pro B" pitchFamily="34" charset="-128"/>
                <a:ea typeface="A-OTF 新ゴ Pro B" pitchFamily="34" charset="-128"/>
              </a:rPr>
              <a:t>自由奔放</a:t>
            </a:r>
            <a:r>
              <a:rPr lang="ja-JP" altLang="en-US" sz="2200" dirty="0">
                <a:latin typeface="A-OTF 新ゴ Pro B" pitchFamily="34" charset="-128"/>
                <a:ea typeface="A-OTF 新ゴ Pro B" pitchFamily="34" charset="-128"/>
              </a:rPr>
              <a:t>　</a:t>
            </a:r>
            <a:r>
              <a:rPr lang="en-US" altLang="ja-JP" sz="2200" dirty="0">
                <a:latin typeface="A-OTF 新ゴ Pro B" pitchFamily="34" charset="-128"/>
                <a:ea typeface="A-OTF 新ゴ Pro B" pitchFamily="34" charset="-128"/>
              </a:rPr>
              <a:t>…</a:t>
            </a:r>
            <a:r>
              <a:rPr lang="ja-JP" altLang="en-US" sz="2200" dirty="0">
                <a:latin typeface="A-OTF 新ゴ Pro B" pitchFamily="34" charset="-128"/>
                <a:ea typeface="A-OTF 新ゴ Pro B" pitchFamily="34" charset="-128"/>
              </a:rPr>
              <a:t>　どんなにへんなことを言ってもよい</a:t>
            </a:r>
            <a:endParaRPr lang="en-US" altLang="ja-JP" sz="2200" dirty="0">
              <a:latin typeface="A-OTF 新ゴ Pro B" pitchFamily="34" charset="-128"/>
              <a:ea typeface="A-OTF 新ゴ Pro B" pitchFamily="34" charset="-128"/>
            </a:endParaRPr>
          </a:p>
          <a:p>
            <a:pPr>
              <a:lnSpc>
                <a:spcPct val="150000"/>
              </a:lnSpc>
            </a:pPr>
            <a:r>
              <a:rPr lang="en-US" altLang="ja-JP" sz="2200" dirty="0" smtClean="0">
                <a:latin typeface="A-OTF 新ゴ Pro B" pitchFamily="34" charset="-128"/>
                <a:ea typeface="A-OTF 新ゴ Pro B" pitchFamily="34" charset="-128"/>
              </a:rPr>
              <a:t>3.</a:t>
            </a:r>
            <a:r>
              <a:rPr lang="ja-JP" altLang="en-US" sz="2200" dirty="0" smtClean="0">
                <a:latin typeface="A-OTF 新ゴ Pro B" pitchFamily="34" charset="-128"/>
                <a:ea typeface="A-OTF 新ゴ Pro B" pitchFamily="34" charset="-128"/>
              </a:rPr>
              <a:t>質</a:t>
            </a:r>
            <a:r>
              <a:rPr lang="ja-JP" altLang="en-US" sz="2200" dirty="0">
                <a:latin typeface="A-OTF 新ゴ Pro B" pitchFamily="34" charset="-128"/>
                <a:ea typeface="A-OTF 新ゴ Pro B" pitchFamily="34" charset="-128"/>
              </a:rPr>
              <a:t>より</a:t>
            </a:r>
            <a:r>
              <a:rPr lang="ja-JP" altLang="en-US" sz="2200" dirty="0" smtClean="0">
                <a:latin typeface="A-OTF 新ゴ Pro B" pitchFamily="34" charset="-128"/>
                <a:ea typeface="A-OTF 新ゴ Pro B" pitchFamily="34" charset="-128"/>
              </a:rPr>
              <a:t>量</a:t>
            </a:r>
            <a:r>
              <a:rPr lang="ja-JP" altLang="en-US" sz="2200" dirty="0">
                <a:latin typeface="A-OTF 新ゴ Pro B" pitchFamily="34" charset="-128"/>
                <a:ea typeface="A-OTF 新ゴ Pro B" pitchFamily="34" charset="-128"/>
              </a:rPr>
              <a:t>　</a:t>
            </a:r>
            <a:r>
              <a:rPr lang="en-US" altLang="ja-JP" sz="2200" dirty="0">
                <a:latin typeface="A-OTF 新ゴ Pro B" pitchFamily="34" charset="-128"/>
                <a:ea typeface="A-OTF 新ゴ Pro B" pitchFamily="34" charset="-128"/>
              </a:rPr>
              <a:t>…</a:t>
            </a:r>
            <a:r>
              <a:rPr lang="ja-JP" altLang="en-US" sz="2200" dirty="0">
                <a:latin typeface="A-OTF 新ゴ Pro B" pitchFamily="34" charset="-128"/>
                <a:ea typeface="A-OTF 新ゴ Pro B" pitchFamily="34" charset="-128"/>
              </a:rPr>
              <a:t>　アイデアは多ければ多い</a:t>
            </a:r>
            <a:r>
              <a:rPr lang="ja-JP" altLang="en-US" sz="2200" dirty="0" smtClean="0">
                <a:latin typeface="A-OTF 新ゴ Pro B" pitchFamily="34" charset="-128"/>
                <a:ea typeface="A-OTF 新ゴ Pro B" pitchFamily="34" charset="-128"/>
              </a:rPr>
              <a:t>ほどよい</a:t>
            </a:r>
            <a:endParaRPr lang="en-US" altLang="ja-JP" sz="2200" dirty="0" smtClean="0">
              <a:latin typeface="A-OTF 新ゴ Pro B" pitchFamily="34" charset="-128"/>
              <a:ea typeface="A-OTF 新ゴ Pro B" pitchFamily="34" charset="-128"/>
            </a:endParaRPr>
          </a:p>
          <a:p>
            <a:pPr>
              <a:lnSpc>
                <a:spcPct val="150000"/>
              </a:lnSpc>
            </a:pPr>
            <a:r>
              <a:rPr lang="en-US" altLang="ja-JP" sz="2200" dirty="0" smtClean="0">
                <a:latin typeface="A-OTF 新ゴ Pro B" pitchFamily="34" charset="-128"/>
                <a:ea typeface="A-OTF 新ゴ Pro B" pitchFamily="34" charset="-128"/>
              </a:rPr>
              <a:t>4.</a:t>
            </a:r>
            <a:r>
              <a:rPr lang="ja-JP" altLang="en-US" sz="2200" dirty="0" smtClean="0">
                <a:latin typeface="A-OTF 新ゴ Pro B" pitchFamily="34" charset="-128"/>
                <a:ea typeface="A-OTF 新ゴ Pro B" pitchFamily="34" charset="-128"/>
              </a:rPr>
              <a:t>結合</a:t>
            </a:r>
            <a:r>
              <a:rPr lang="ja-JP" altLang="en-US" sz="2200" dirty="0">
                <a:latin typeface="A-OTF 新ゴ Pro B" pitchFamily="34" charset="-128"/>
                <a:ea typeface="A-OTF 新ゴ Pro B" pitchFamily="34" charset="-128"/>
              </a:rPr>
              <a:t>改善 </a:t>
            </a:r>
            <a:r>
              <a:rPr lang="ja-JP" altLang="en-US" sz="2200" dirty="0" smtClean="0">
                <a:latin typeface="A-OTF 新ゴ Pro B" pitchFamily="34" charset="-128"/>
                <a:ea typeface="A-OTF 新ゴ Pro B" pitchFamily="34" charset="-128"/>
              </a:rPr>
              <a:t>  </a:t>
            </a:r>
            <a:r>
              <a:rPr lang="en-US" altLang="ja-JP" sz="2200" dirty="0" smtClean="0">
                <a:latin typeface="A-OTF 新ゴ Pro B" pitchFamily="34" charset="-128"/>
                <a:ea typeface="A-OTF 新ゴ Pro B" pitchFamily="34" charset="-128"/>
              </a:rPr>
              <a:t>…</a:t>
            </a:r>
            <a:r>
              <a:rPr lang="ja-JP" altLang="en-US" sz="2200" dirty="0">
                <a:latin typeface="A-OTF 新ゴ Pro B" pitchFamily="34" charset="-128"/>
                <a:ea typeface="A-OTF 新ゴ Pro B" pitchFamily="34" charset="-128"/>
              </a:rPr>
              <a:t>　</a:t>
            </a:r>
            <a:r>
              <a:rPr lang="ja-JP" altLang="en-US" dirty="0" smtClean="0">
                <a:latin typeface="A-OTF 新ゴ Pro B" pitchFamily="34" charset="-128"/>
                <a:ea typeface="A-OTF 新ゴ Pro B" pitchFamily="34" charset="-128"/>
              </a:rPr>
              <a:t>他の</a:t>
            </a:r>
            <a:r>
              <a:rPr lang="ja-JP" altLang="en-US" dirty="0">
                <a:latin typeface="A-OTF 新ゴ Pro B" pitchFamily="34" charset="-128"/>
                <a:ea typeface="A-OTF 新ゴ Pro B" pitchFamily="34" charset="-128"/>
              </a:rPr>
              <a:t>アイデアから思いついたアイデアを</a:t>
            </a:r>
            <a:r>
              <a:rPr lang="ja-JP" altLang="en-US" dirty="0" smtClean="0">
                <a:latin typeface="A-OTF 新ゴ Pro B" pitchFamily="34" charset="-128"/>
                <a:ea typeface="A-OTF 新ゴ Pro B" pitchFamily="34" charset="-128"/>
              </a:rPr>
              <a:t>出しても</a:t>
            </a:r>
            <a:r>
              <a:rPr lang="ja-JP" altLang="en-US" dirty="0">
                <a:latin typeface="A-OTF 新ゴ Pro B" pitchFamily="34" charset="-128"/>
                <a:ea typeface="A-OTF 新ゴ Pro B" pitchFamily="34" charset="-128"/>
              </a:rPr>
              <a:t>よい。</a:t>
            </a:r>
            <a:r>
              <a:rPr lang="ja-JP" altLang="en-US" sz="2200" dirty="0" smtClean="0">
                <a:latin typeface="A-OTF 新ゴ Pro B" pitchFamily="34" charset="-128"/>
                <a:ea typeface="A-OTF 新ゴ Pro B" pitchFamily="34" charset="-128"/>
              </a:rPr>
              <a:t>　</a:t>
            </a:r>
            <a:endParaRPr lang="ja-JP" altLang="en-US" sz="2200" dirty="0">
              <a:latin typeface="A-OTF 新ゴ Pro B" pitchFamily="34" charset="-128"/>
              <a:ea typeface="A-OTF 新ゴ Pro B" pitchFamily="34" charset="-128"/>
            </a:endParaRPr>
          </a:p>
        </p:txBody>
      </p:sp>
      <p:sp>
        <p:nvSpPr>
          <p:cNvPr id="10" name="円/楕円 9"/>
          <p:cNvSpPr/>
          <p:nvPr/>
        </p:nvSpPr>
        <p:spPr bwMode="auto">
          <a:xfrm>
            <a:off x="8467987" y="146155"/>
            <a:ext cx="1309425" cy="806240"/>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lang="ja-JP" altLang="en-US" sz="2400" dirty="0" smtClean="0">
                <a:solidFill>
                  <a:prstClr val="white"/>
                </a:solidFill>
                <a:latin typeface="A-OTF 新ゴ Pro M" pitchFamily="34" charset="-128"/>
                <a:ea typeface="A-OTF 新ゴ Pro M" pitchFamily="34" charset="-128"/>
              </a:rPr>
              <a:t>発散</a:t>
            </a:r>
            <a:endParaRPr lang="ja-JP" altLang="en-US" sz="2400" dirty="0">
              <a:solidFill>
                <a:prstClr val="white"/>
              </a:solidFill>
              <a:latin typeface="A-OTF 新ゴ Pro M" pitchFamily="34" charset="-128"/>
              <a:ea typeface="A-OTF 新ゴ Pro M" pitchFamily="34" charset="-128"/>
            </a:endParaRPr>
          </a:p>
        </p:txBody>
      </p:sp>
    </p:spTree>
    <p:extLst>
      <p:ext uri="{BB962C8B-B14F-4D97-AF65-F5344CB8AC3E}">
        <p14:creationId xmlns:p14="http://schemas.microsoft.com/office/powerpoint/2010/main" val="2713310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24241" y="1539225"/>
            <a:ext cx="8944611" cy="4831595"/>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6" name="テキスト ボックス 5"/>
          <p:cNvSpPr txBox="1"/>
          <p:nvPr/>
        </p:nvSpPr>
        <p:spPr bwMode="auto">
          <a:xfrm>
            <a:off x="463603" y="605614"/>
            <a:ext cx="8891165" cy="800778"/>
          </a:xfrm>
          <a:prstGeom prst="rect">
            <a:avLst/>
          </a:prstGeom>
          <a:noFill/>
          <a:ln w="9525">
            <a:noFill/>
            <a:miter lim="800000"/>
            <a:headEnd/>
            <a:tailEnd/>
          </a:ln>
        </p:spPr>
        <p:txBody>
          <a:bodyPr wrap="square" lIns="108000" tIns="72000" rIns="108000" bIns="72000" rtlCol="0" anchor="ctr" anchorCtr="0">
            <a:spAutoFit/>
          </a:bodyPr>
          <a:lstStyle/>
          <a:p>
            <a:pPr>
              <a:lnSpc>
                <a:spcPct val="120000"/>
              </a:lnSpc>
              <a:buSzPct val="120000"/>
            </a:pPr>
            <a:r>
              <a:rPr lang="ja-JP" altLang="en-US" sz="1900" dirty="0" smtClean="0">
                <a:solidFill>
                  <a:prstClr val="black"/>
                </a:solidFill>
                <a:latin typeface="A-OTF 新ゴ Pro L" pitchFamily="34" charset="-128"/>
                <a:ea typeface="A-OTF 新ゴ Pro L" pitchFamily="34" charset="-128"/>
              </a:rPr>
              <a:t>以下のような言葉はインフォーマントとの関係を悪化させたり、正しい回答が得られない恐れがあるので、使わないよう注意が必要です。</a:t>
            </a:r>
            <a:endParaRPr lang="en-US" altLang="ja-JP" sz="1900" dirty="0" smtClean="0">
              <a:solidFill>
                <a:prstClr val="black"/>
              </a:solidFill>
              <a:latin typeface="A-OTF 新ゴ Pro L" pitchFamily="34" charset="-128"/>
              <a:ea typeface="A-OTF 新ゴ Pro L" pitchFamily="34" charset="-128"/>
            </a:endParaRPr>
          </a:p>
        </p:txBody>
      </p:sp>
      <p:sp>
        <p:nvSpPr>
          <p:cNvPr id="2" name="タイトル 1"/>
          <p:cNvSpPr>
            <a:spLocks noGrp="1"/>
          </p:cNvSpPr>
          <p:nvPr>
            <p:ph type="ctrTitle"/>
          </p:nvPr>
        </p:nvSpPr>
        <p:spPr/>
        <p:txBody>
          <a:bodyPr>
            <a:normAutofit/>
          </a:bodyPr>
          <a:lstStyle/>
          <a:p>
            <a:r>
              <a:rPr lang="ja-JP" altLang="en-US" dirty="0" smtClean="0"/>
              <a:t>クエスチョン決定：よくないワーディング</a:t>
            </a:r>
            <a:endParaRPr kumimoji="1" lang="ja-JP" altLang="en-US" dirty="0"/>
          </a:p>
        </p:txBody>
      </p:sp>
      <p:sp>
        <p:nvSpPr>
          <p:cNvPr id="5" name="テキスト ボックス 4"/>
          <p:cNvSpPr txBox="1"/>
          <p:nvPr/>
        </p:nvSpPr>
        <p:spPr bwMode="auto">
          <a:xfrm>
            <a:off x="488950" y="1614175"/>
            <a:ext cx="8834932" cy="4669722"/>
          </a:xfrm>
          <a:prstGeom prst="rect">
            <a:avLst/>
          </a:prstGeom>
          <a:noFill/>
          <a:ln w="9525">
            <a:noFill/>
            <a:miter lim="800000"/>
            <a:headEnd/>
            <a:tailEnd/>
          </a:ln>
        </p:spPr>
        <p:txBody>
          <a:bodyPr wrap="square" lIns="108000" tIns="72000" rIns="108000" bIns="72000" rtlCol="0" anchor="ctr" anchorCtr="0">
            <a:spAutoFit/>
          </a:bodyPr>
          <a:lstStyle/>
          <a:p>
            <a:pPr marL="342900" indent="-342900">
              <a:lnSpc>
                <a:spcPct val="140000"/>
              </a:lnSpc>
              <a:buSzPct val="120000"/>
              <a:buFont typeface="Wingdings 2"/>
              <a:buChar char="P"/>
            </a:pPr>
            <a:r>
              <a:rPr lang="ja-JP" altLang="en-US" sz="3000" dirty="0" smtClean="0">
                <a:solidFill>
                  <a:prstClr val="black"/>
                </a:solidFill>
                <a:latin typeface="A-OTF 新ゴ Pro M" pitchFamily="34" charset="-128"/>
                <a:ea typeface="A-OTF 新ゴ Pro M" pitchFamily="34" charset="-128"/>
                <a:sym typeface="Wingdings 2"/>
              </a:rPr>
              <a:t>専門用語</a:t>
            </a:r>
            <a:endParaRPr lang="en-US" altLang="ja-JP" sz="3000" dirty="0" smtClean="0">
              <a:solidFill>
                <a:prstClr val="black"/>
              </a:solidFill>
              <a:latin typeface="A-OTF 新ゴ Pro M" pitchFamily="34" charset="-128"/>
              <a:ea typeface="A-OTF 新ゴ Pro M" pitchFamily="34" charset="-128"/>
              <a:sym typeface="Wingdings 2"/>
            </a:endParaRPr>
          </a:p>
          <a:p>
            <a:pPr marL="342900" indent="-342900">
              <a:lnSpc>
                <a:spcPct val="140000"/>
              </a:lnSpc>
              <a:buSzPct val="120000"/>
              <a:buFont typeface="Wingdings 2"/>
              <a:buChar char="P"/>
            </a:pPr>
            <a:r>
              <a:rPr lang="ja-JP" altLang="en-US" sz="3000" dirty="0" smtClean="0">
                <a:solidFill>
                  <a:prstClr val="black"/>
                </a:solidFill>
                <a:latin typeface="A-OTF 新ゴ Pro M" pitchFamily="34" charset="-128"/>
                <a:ea typeface="A-OTF 新ゴ Pro M" pitchFamily="34" charset="-128"/>
              </a:rPr>
              <a:t>抽象的すぎる</a:t>
            </a:r>
            <a:r>
              <a:rPr lang="en-US" altLang="ja-JP" sz="3000" dirty="0" smtClean="0">
                <a:solidFill>
                  <a:prstClr val="black"/>
                </a:solidFill>
                <a:latin typeface="A-OTF 新ゴ Pro M" pitchFamily="34" charset="-128"/>
                <a:ea typeface="A-OTF 新ゴ Pro M" pitchFamily="34" charset="-128"/>
              </a:rPr>
              <a:t>/</a:t>
            </a:r>
            <a:r>
              <a:rPr lang="ja-JP" altLang="en-US" sz="3000" dirty="0" smtClean="0">
                <a:solidFill>
                  <a:prstClr val="black"/>
                </a:solidFill>
                <a:latin typeface="A-OTF 新ゴ Pro M" pitchFamily="34" charset="-128"/>
                <a:ea typeface="A-OTF 新ゴ Pro M" pitchFamily="34" charset="-128"/>
              </a:rPr>
              <a:t>複雑すぎる</a:t>
            </a:r>
            <a:endParaRPr lang="en-US" altLang="ja-JP" sz="3000" dirty="0" smtClean="0">
              <a:solidFill>
                <a:prstClr val="black"/>
              </a:solidFill>
              <a:latin typeface="A-OTF 新ゴ Pro M" pitchFamily="34" charset="-128"/>
              <a:ea typeface="A-OTF 新ゴ Pro M" pitchFamily="34" charset="-128"/>
            </a:endParaRPr>
          </a:p>
          <a:p>
            <a:pPr marL="285750" indent="-285750">
              <a:lnSpc>
                <a:spcPct val="140000"/>
              </a:lnSpc>
              <a:buSzPct val="120000"/>
              <a:buFont typeface="Wingdings 2"/>
              <a:buChar char="P"/>
            </a:pPr>
            <a:r>
              <a:rPr lang="ja-JP" altLang="en-US" sz="3000" dirty="0" smtClean="0">
                <a:solidFill>
                  <a:prstClr val="black"/>
                </a:solidFill>
                <a:latin typeface="A-OTF 新ゴ Pro M" pitchFamily="34" charset="-128"/>
                <a:ea typeface="A-OTF 新ゴ Pro M" pitchFamily="34" charset="-128"/>
                <a:sym typeface="Wingdings 2"/>
              </a:rPr>
              <a:t>長すぎる文章</a:t>
            </a:r>
            <a:endParaRPr lang="en-US" altLang="ja-JP" sz="3000" dirty="0" smtClean="0">
              <a:solidFill>
                <a:prstClr val="black"/>
              </a:solidFill>
              <a:latin typeface="A-OTF 新ゴ Pro M" pitchFamily="34" charset="-128"/>
              <a:ea typeface="A-OTF 新ゴ Pro M" pitchFamily="34" charset="-128"/>
              <a:sym typeface="Wingdings 2"/>
            </a:endParaRPr>
          </a:p>
          <a:p>
            <a:pPr marL="285750" indent="-285750">
              <a:lnSpc>
                <a:spcPct val="140000"/>
              </a:lnSpc>
              <a:buSzPct val="120000"/>
              <a:buFont typeface="Wingdings 2"/>
              <a:buChar char="P"/>
            </a:pPr>
            <a:r>
              <a:rPr lang="ja-JP" altLang="en-US" sz="3000" dirty="0" smtClean="0">
                <a:solidFill>
                  <a:prstClr val="black"/>
                </a:solidFill>
                <a:latin typeface="A-OTF 新ゴ Pro M" pitchFamily="34" charset="-128"/>
                <a:ea typeface="A-OTF 新ゴ Pro M" pitchFamily="34" charset="-128"/>
                <a:sym typeface="Wingdings 2"/>
              </a:rPr>
              <a:t>人によって解釈が異なるあいまいな言葉</a:t>
            </a:r>
            <a:endParaRPr lang="en-US" altLang="ja-JP" sz="3000" dirty="0" smtClean="0">
              <a:solidFill>
                <a:prstClr val="black"/>
              </a:solidFill>
              <a:latin typeface="A-OTF 新ゴ Pro M" pitchFamily="34" charset="-128"/>
              <a:ea typeface="A-OTF 新ゴ Pro M" pitchFamily="34" charset="-128"/>
              <a:sym typeface="Wingdings 2"/>
            </a:endParaRPr>
          </a:p>
          <a:p>
            <a:pPr marL="285750" indent="-285750">
              <a:lnSpc>
                <a:spcPct val="140000"/>
              </a:lnSpc>
              <a:buSzPct val="120000"/>
              <a:buFont typeface="Wingdings 2"/>
              <a:buChar char="P"/>
            </a:pPr>
            <a:r>
              <a:rPr lang="ja-JP" altLang="en-US" sz="3000" dirty="0">
                <a:solidFill>
                  <a:prstClr val="black"/>
                </a:solidFill>
                <a:latin typeface="A-OTF 新ゴ Pro M" pitchFamily="34" charset="-128"/>
                <a:ea typeface="A-OTF 新ゴ Pro M" pitchFamily="34" charset="-128"/>
                <a:sym typeface="Wingdings 2"/>
              </a:rPr>
              <a:t>意味</a:t>
            </a:r>
            <a:r>
              <a:rPr lang="ja-JP" altLang="en-US" sz="3000" dirty="0" smtClean="0">
                <a:solidFill>
                  <a:prstClr val="black"/>
                </a:solidFill>
                <a:latin typeface="A-OTF 新ゴ Pro M" pitchFamily="34" charset="-128"/>
                <a:ea typeface="A-OTF 新ゴ Pro M" pitchFamily="34" charset="-128"/>
                <a:sym typeface="Wingdings 2"/>
              </a:rPr>
              <a:t>が複数ある言葉</a:t>
            </a:r>
            <a:endParaRPr lang="en-US" altLang="ja-JP" sz="3000" dirty="0" smtClean="0">
              <a:solidFill>
                <a:prstClr val="black"/>
              </a:solidFill>
              <a:latin typeface="A-OTF 新ゴ Pro M" pitchFamily="34" charset="-128"/>
              <a:ea typeface="A-OTF 新ゴ Pro M" pitchFamily="34" charset="-128"/>
              <a:sym typeface="Wingdings 2"/>
            </a:endParaRPr>
          </a:p>
          <a:p>
            <a:pPr marL="285750" indent="-285750">
              <a:lnSpc>
                <a:spcPct val="140000"/>
              </a:lnSpc>
              <a:buSzPct val="120000"/>
              <a:buFont typeface="Wingdings 2"/>
              <a:buChar char="P"/>
            </a:pPr>
            <a:r>
              <a:rPr lang="ja-JP" altLang="en-US" sz="3000" dirty="0">
                <a:solidFill>
                  <a:prstClr val="black"/>
                </a:solidFill>
                <a:latin typeface="A-OTF 新ゴ Pro M" pitchFamily="34" charset="-128"/>
                <a:ea typeface="A-OTF 新ゴ Pro M" pitchFamily="34" charset="-128"/>
                <a:sym typeface="Wingdings 2"/>
              </a:rPr>
              <a:t>失礼</a:t>
            </a:r>
            <a:r>
              <a:rPr lang="ja-JP" altLang="en-US" sz="3000" dirty="0" smtClean="0">
                <a:solidFill>
                  <a:prstClr val="black"/>
                </a:solidFill>
                <a:latin typeface="A-OTF 新ゴ Pro M" pitchFamily="34" charset="-128"/>
                <a:ea typeface="A-OTF 新ゴ Pro M" pitchFamily="34" charset="-128"/>
                <a:sym typeface="Wingdings 2"/>
              </a:rPr>
              <a:t>な言葉や表現</a:t>
            </a:r>
            <a:endParaRPr lang="en-US" altLang="ja-JP" sz="3000" dirty="0" smtClean="0">
              <a:solidFill>
                <a:prstClr val="black"/>
              </a:solidFill>
              <a:latin typeface="A-OTF 新ゴ Pro M" pitchFamily="34" charset="-128"/>
              <a:ea typeface="A-OTF 新ゴ Pro M" pitchFamily="34" charset="-128"/>
              <a:sym typeface="Wingdings 2"/>
            </a:endParaRPr>
          </a:p>
          <a:p>
            <a:pPr marL="285750" indent="-285750">
              <a:lnSpc>
                <a:spcPct val="140000"/>
              </a:lnSpc>
              <a:buSzPct val="120000"/>
              <a:buFont typeface="Wingdings 2"/>
              <a:buChar char="P"/>
            </a:pPr>
            <a:r>
              <a:rPr lang="ja-JP" altLang="en-US" sz="3000" dirty="0" smtClean="0">
                <a:solidFill>
                  <a:prstClr val="black"/>
                </a:solidFill>
                <a:latin typeface="A-OTF 新ゴ Pro M" pitchFamily="34" charset="-128"/>
                <a:ea typeface="A-OTF 新ゴ Pro M" pitchFamily="34" charset="-128"/>
                <a:sym typeface="Wingdings 2"/>
              </a:rPr>
              <a:t>偏見のある言葉</a:t>
            </a:r>
            <a:endParaRPr lang="en-US" altLang="ja-JP" sz="3000" dirty="0" smtClean="0">
              <a:solidFill>
                <a:prstClr val="black"/>
              </a:solidFill>
              <a:latin typeface="A-OTF 新ゴ Pro M" pitchFamily="34" charset="-128"/>
              <a:ea typeface="A-OTF 新ゴ Pro M" pitchFamily="34" charset="-128"/>
              <a:sym typeface="Wingdings 2"/>
            </a:endParaRPr>
          </a:p>
        </p:txBody>
      </p:sp>
    </p:spTree>
    <p:extLst>
      <p:ext uri="{BB962C8B-B14F-4D97-AF65-F5344CB8AC3E}">
        <p14:creationId xmlns:p14="http://schemas.microsoft.com/office/powerpoint/2010/main" val="94894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1"/>
            <a:ext cx="7153274" cy="1735272"/>
          </a:xfrm>
          <a:prstGeom prst="rect">
            <a:avLst/>
          </a:prstGeom>
        </p:spPr>
        <p:txBody>
          <a:bodyPr anchor="t" anchorCtr="0">
            <a:no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業界調査・分析</a:t>
            </a:r>
            <a:endParaRPr lang="en-US" altLang="ja-JP" sz="2800" dirty="0" smtClean="0"/>
          </a:p>
        </p:txBody>
      </p:sp>
      <p:sp>
        <p:nvSpPr>
          <p:cNvPr id="5" name="テキスト ボックス 4"/>
          <p:cNvSpPr txBox="1"/>
          <p:nvPr/>
        </p:nvSpPr>
        <p:spPr bwMode="auto">
          <a:xfrm>
            <a:off x="1216099" y="2503401"/>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4800" b="1" dirty="0" smtClean="0">
                <a:solidFill>
                  <a:schemeClr val="bg1"/>
                </a:solidFill>
                <a:latin typeface="Times New Roman" pitchFamily="18" charset="0"/>
                <a:ea typeface="A-OTF 新ゴ Pro R" pitchFamily="34" charset="-128"/>
                <a:cs typeface="Times New Roman" pitchFamily="18" charset="0"/>
              </a:rPr>
              <a:t>  </a:t>
            </a:r>
            <a:endParaRPr kumimoji="1" lang="ja-JP" altLang="en-US"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665571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業界調査・分析</a:t>
            </a:r>
            <a:endParaRPr kumimoji="1" lang="ja-JP" altLang="en-US" dirty="0"/>
          </a:p>
        </p:txBody>
      </p:sp>
      <p:sp>
        <p:nvSpPr>
          <p:cNvPr id="3" name="角丸四角形 2"/>
          <p:cNvSpPr/>
          <p:nvPr/>
        </p:nvSpPr>
        <p:spPr bwMode="auto">
          <a:xfrm>
            <a:off x="653837" y="1353537"/>
            <a:ext cx="8759984" cy="3293414"/>
          </a:xfrm>
          <a:prstGeom prst="roundRect">
            <a:avLst>
              <a:gd name="adj" fmla="val 8868"/>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4" name="テキスト ボックス 3"/>
          <p:cNvSpPr txBox="1"/>
          <p:nvPr/>
        </p:nvSpPr>
        <p:spPr bwMode="auto">
          <a:xfrm>
            <a:off x="638849" y="727999"/>
            <a:ext cx="8759982" cy="6255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08000" tIns="72000" rIns="108000" bIns="72000" rtlCol="0" anchor="ctr" anchorCtr="1">
            <a:spAutoFit/>
          </a:bodyPr>
          <a:lstStyle/>
          <a:p>
            <a:pPr>
              <a:lnSpc>
                <a:spcPct val="130000"/>
              </a:lnSpc>
              <a:buSzPct val="120000"/>
            </a:pPr>
            <a:r>
              <a:rPr lang="en-US" altLang="ja-JP" sz="2400" dirty="0" smtClean="0">
                <a:solidFill>
                  <a:prstClr val="black"/>
                </a:solidFill>
                <a:latin typeface="A-OTF 新ゴ Pro R" pitchFamily="34" charset="-128"/>
                <a:ea typeface="A-OTF 新ゴ Pro R" pitchFamily="34" charset="-128"/>
              </a:rPr>
              <a:t>Web</a:t>
            </a:r>
            <a:r>
              <a:rPr lang="ja-JP" altLang="en-US" sz="2400" dirty="0" smtClean="0">
                <a:solidFill>
                  <a:prstClr val="black"/>
                </a:solidFill>
                <a:latin typeface="A-OTF 新ゴ Pro R" pitchFamily="34" charset="-128"/>
                <a:ea typeface="A-OTF 新ゴ Pro R" pitchFamily="34" charset="-128"/>
              </a:rPr>
              <a:t>調査</a:t>
            </a:r>
          </a:p>
        </p:txBody>
      </p:sp>
      <p:sp>
        <p:nvSpPr>
          <p:cNvPr id="13" name="角丸四角形 12"/>
          <p:cNvSpPr/>
          <p:nvPr/>
        </p:nvSpPr>
        <p:spPr bwMode="auto">
          <a:xfrm>
            <a:off x="914364" y="1538053"/>
            <a:ext cx="2533374" cy="9057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600" dirty="0" smtClean="0">
                <a:latin typeface="A-OTF 新ゴ Pro M" pitchFamily="34" charset="-128"/>
                <a:ea typeface="A-OTF 新ゴ Pro M" pitchFamily="34" charset="-128"/>
              </a:rPr>
              <a:t>検索エンジン</a:t>
            </a:r>
            <a:endParaRPr kumimoji="1" lang="ja-JP" altLang="en-US" sz="2600" dirty="0">
              <a:latin typeface="A-OTF 新ゴ Pro M" pitchFamily="34" charset="-128"/>
              <a:ea typeface="A-OTF 新ゴ Pro M" pitchFamily="34" charset="-128"/>
            </a:endParaRPr>
          </a:p>
        </p:txBody>
      </p:sp>
      <p:sp>
        <p:nvSpPr>
          <p:cNvPr id="14" name="角丸四角形 13"/>
          <p:cNvSpPr/>
          <p:nvPr/>
        </p:nvSpPr>
        <p:spPr bwMode="auto">
          <a:xfrm>
            <a:off x="3702536" y="1538053"/>
            <a:ext cx="2533374" cy="9057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600" dirty="0" smtClean="0">
                <a:latin typeface="A-OTF 新ゴ Pro M" pitchFamily="34" charset="-128"/>
                <a:ea typeface="A-OTF 新ゴ Pro M" pitchFamily="34" charset="-128"/>
              </a:rPr>
              <a:t>ニュース</a:t>
            </a:r>
            <a:endParaRPr kumimoji="1" lang="ja-JP" altLang="en-US" sz="2600" dirty="0">
              <a:latin typeface="A-OTF 新ゴ Pro M" pitchFamily="34" charset="-128"/>
              <a:ea typeface="A-OTF 新ゴ Pro M" pitchFamily="34" charset="-128"/>
            </a:endParaRPr>
          </a:p>
        </p:txBody>
      </p:sp>
      <p:sp>
        <p:nvSpPr>
          <p:cNvPr id="15" name="角丸四角形 14"/>
          <p:cNvSpPr/>
          <p:nvPr/>
        </p:nvSpPr>
        <p:spPr bwMode="auto">
          <a:xfrm>
            <a:off x="914364" y="2586418"/>
            <a:ext cx="2533374" cy="9057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600" dirty="0" smtClean="0">
                <a:latin typeface="A-OTF 新ゴ Pro M" pitchFamily="34" charset="-128"/>
                <a:ea typeface="A-OTF 新ゴ Pro M" pitchFamily="34" charset="-128"/>
              </a:rPr>
              <a:t>ムービーや</a:t>
            </a:r>
            <a:endParaRPr kumimoji="1" lang="en-US" altLang="ja-JP" sz="2600" dirty="0" smtClean="0">
              <a:latin typeface="A-OTF 新ゴ Pro M" pitchFamily="34" charset="-128"/>
              <a:ea typeface="A-OTF 新ゴ Pro M" pitchFamily="34" charset="-128"/>
            </a:endParaRPr>
          </a:p>
          <a:p>
            <a:pPr algn="ctr"/>
            <a:r>
              <a:rPr kumimoji="1" lang="ja-JP" altLang="en-US" sz="2600" dirty="0" smtClean="0">
                <a:latin typeface="A-OTF 新ゴ Pro M" pitchFamily="34" charset="-128"/>
                <a:ea typeface="A-OTF 新ゴ Pro M" pitchFamily="34" charset="-128"/>
              </a:rPr>
              <a:t>写真</a:t>
            </a:r>
            <a:endParaRPr kumimoji="1" lang="ja-JP" altLang="en-US" sz="2600" dirty="0">
              <a:latin typeface="A-OTF 新ゴ Pro M" pitchFamily="34" charset="-128"/>
              <a:ea typeface="A-OTF 新ゴ Pro M" pitchFamily="34" charset="-128"/>
            </a:endParaRPr>
          </a:p>
        </p:txBody>
      </p:sp>
      <p:sp>
        <p:nvSpPr>
          <p:cNvPr id="16" name="角丸四角形 15"/>
          <p:cNvSpPr/>
          <p:nvPr/>
        </p:nvSpPr>
        <p:spPr bwMode="auto">
          <a:xfrm>
            <a:off x="6522045" y="2586418"/>
            <a:ext cx="2533374" cy="9057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600" dirty="0" smtClean="0">
                <a:latin typeface="A-OTF 新ゴ Pro M" pitchFamily="34" charset="-128"/>
                <a:ea typeface="A-OTF 新ゴ Pro M" pitchFamily="34" charset="-128"/>
              </a:rPr>
              <a:t>カスタマー</a:t>
            </a:r>
            <a:endParaRPr kumimoji="1" lang="en-US" altLang="ja-JP" sz="2600" dirty="0" smtClean="0">
              <a:latin typeface="A-OTF 新ゴ Pro M" pitchFamily="34" charset="-128"/>
              <a:ea typeface="A-OTF 新ゴ Pro M" pitchFamily="34" charset="-128"/>
            </a:endParaRPr>
          </a:p>
          <a:p>
            <a:pPr algn="ctr"/>
            <a:r>
              <a:rPr kumimoji="1" lang="ja-JP" altLang="en-US" sz="2600" dirty="0" smtClean="0">
                <a:latin typeface="A-OTF 新ゴ Pro M" pitchFamily="34" charset="-128"/>
                <a:ea typeface="A-OTF 新ゴ Pro M" pitchFamily="34" charset="-128"/>
              </a:rPr>
              <a:t>レビュー</a:t>
            </a:r>
            <a:endParaRPr kumimoji="1" lang="ja-JP" altLang="en-US" sz="2600" dirty="0">
              <a:latin typeface="A-OTF 新ゴ Pro M" pitchFamily="34" charset="-128"/>
              <a:ea typeface="A-OTF 新ゴ Pro M" pitchFamily="34" charset="-128"/>
            </a:endParaRPr>
          </a:p>
        </p:txBody>
      </p:sp>
      <p:sp>
        <p:nvSpPr>
          <p:cNvPr id="17" name="角丸四角形 16"/>
          <p:cNvSpPr/>
          <p:nvPr/>
        </p:nvSpPr>
        <p:spPr bwMode="auto">
          <a:xfrm>
            <a:off x="6522046" y="1538053"/>
            <a:ext cx="2533374" cy="9057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600" dirty="0" smtClean="0">
                <a:latin typeface="A-OTF 新ゴ Pro M" pitchFamily="34" charset="-128"/>
                <a:ea typeface="A-OTF 新ゴ Pro M" pitchFamily="34" charset="-128"/>
              </a:rPr>
              <a:t>企業・行政等</a:t>
            </a:r>
            <a:endParaRPr lang="en-US" altLang="ja-JP" sz="2600" dirty="0" smtClean="0">
              <a:latin typeface="A-OTF 新ゴ Pro M" pitchFamily="34" charset="-128"/>
              <a:ea typeface="A-OTF 新ゴ Pro M" pitchFamily="34" charset="-128"/>
            </a:endParaRPr>
          </a:p>
          <a:p>
            <a:pPr algn="ctr"/>
            <a:r>
              <a:rPr kumimoji="1" lang="ja-JP" altLang="en-US" sz="2600" dirty="0">
                <a:latin typeface="A-OTF 新ゴ Pro M" pitchFamily="34" charset="-128"/>
                <a:ea typeface="A-OTF 新ゴ Pro M" pitchFamily="34" charset="-128"/>
              </a:rPr>
              <a:t>リリース</a:t>
            </a:r>
          </a:p>
        </p:txBody>
      </p:sp>
      <p:sp>
        <p:nvSpPr>
          <p:cNvPr id="18" name="角丸四角形 17"/>
          <p:cNvSpPr/>
          <p:nvPr/>
        </p:nvSpPr>
        <p:spPr bwMode="auto">
          <a:xfrm>
            <a:off x="3702535" y="2586418"/>
            <a:ext cx="2533374" cy="905764"/>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600" dirty="0" smtClean="0">
                <a:latin typeface="A-OTF 新ゴ Pro M" pitchFamily="34" charset="-128"/>
                <a:ea typeface="A-OTF 新ゴ Pro M" pitchFamily="34" charset="-128"/>
              </a:rPr>
              <a:t>ブログ</a:t>
            </a:r>
            <a:endParaRPr kumimoji="1" lang="ja-JP" altLang="en-US" sz="2600" dirty="0">
              <a:latin typeface="A-OTF 新ゴ Pro M" pitchFamily="34" charset="-128"/>
              <a:ea typeface="A-OTF 新ゴ Pro M" pitchFamily="34" charset="-128"/>
            </a:endParaRPr>
          </a:p>
        </p:txBody>
      </p:sp>
      <p:sp>
        <p:nvSpPr>
          <p:cNvPr id="19" name="角丸四角形 18"/>
          <p:cNvSpPr/>
          <p:nvPr/>
        </p:nvSpPr>
        <p:spPr bwMode="auto">
          <a:xfrm>
            <a:off x="6522046" y="3633184"/>
            <a:ext cx="2588150" cy="80098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600" dirty="0">
                <a:latin typeface="A-OTF 新ゴ Pro M" pitchFamily="34" charset="-128"/>
                <a:ea typeface="A-OTF 新ゴ Pro M" pitchFamily="34" charset="-128"/>
              </a:rPr>
              <a:t>e</a:t>
            </a:r>
            <a:r>
              <a:rPr kumimoji="1" lang="en-US" altLang="ja-JP" sz="2600" dirty="0" smtClean="0">
                <a:latin typeface="A-OTF 新ゴ Pro M" pitchFamily="34" charset="-128"/>
                <a:ea typeface="A-OTF 新ゴ Pro M" pitchFamily="34" charset="-128"/>
              </a:rPr>
              <a:t>tc…</a:t>
            </a:r>
            <a:endParaRPr kumimoji="1" lang="ja-JP" altLang="en-US" sz="2600" dirty="0">
              <a:latin typeface="A-OTF 新ゴ Pro M" pitchFamily="34" charset="-128"/>
              <a:ea typeface="A-OTF 新ゴ Pro M" pitchFamily="34" charset="-128"/>
            </a:endParaRPr>
          </a:p>
        </p:txBody>
      </p:sp>
      <p:sp>
        <p:nvSpPr>
          <p:cNvPr id="21" name="角丸四角形 20"/>
          <p:cNvSpPr/>
          <p:nvPr/>
        </p:nvSpPr>
        <p:spPr bwMode="auto">
          <a:xfrm>
            <a:off x="643419" y="5027809"/>
            <a:ext cx="8770401" cy="1217613"/>
          </a:xfrm>
          <a:prstGeom prst="roundRect">
            <a:avLst>
              <a:gd name="adj" fmla="val 10511"/>
            </a:avLst>
          </a:prstGeom>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22" name="テキスト ボックス 21"/>
          <p:cNvSpPr txBox="1"/>
          <p:nvPr/>
        </p:nvSpPr>
        <p:spPr bwMode="auto">
          <a:xfrm>
            <a:off x="626651" y="4884455"/>
            <a:ext cx="8772180" cy="6255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108000" tIns="72000" rIns="108000" bIns="72000" rtlCol="0" anchor="ctr" anchorCtr="1">
            <a:spAutoFit/>
          </a:bodyPr>
          <a:lstStyle/>
          <a:p>
            <a:pPr>
              <a:lnSpc>
                <a:spcPct val="130000"/>
              </a:lnSpc>
              <a:buSzPct val="120000"/>
            </a:pPr>
            <a:r>
              <a:rPr lang="ja-JP" altLang="en-US" sz="2400" dirty="0" smtClean="0">
                <a:solidFill>
                  <a:prstClr val="black"/>
                </a:solidFill>
                <a:latin typeface="A-OTF 新ゴ Pro R" pitchFamily="34" charset="-128"/>
                <a:ea typeface="A-OTF 新ゴ Pro R" pitchFamily="34" charset="-128"/>
              </a:rPr>
              <a:t>その他</a:t>
            </a:r>
          </a:p>
        </p:txBody>
      </p:sp>
      <p:sp>
        <p:nvSpPr>
          <p:cNvPr id="23" name="テキスト ボックス 22"/>
          <p:cNvSpPr txBox="1"/>
          <p:nvPr/>
        </p:nvSpPr>
        <p:spPr bwMode="auto">
          <a:xfrm>
            <a:off x="621710" y="5584943"/>
            <a:ext cx="8777122" cy="585527"/>
          </a:xfrm>
          <a:prstGeom prst="rect">
            <a:avLst/>
          </a:prstGeom>
          <a:noFill/>
          <a:ln w="9525">
            <a:noFill/>
            <a:miter lim="800000"/>
            <a:headEnd/>
            <a:tailEnd/>
          </a:ln>
        </p:spPr>
        <p:txBody>
          <a:bodyPr wrap="square" lIns="108000" tIns="72000" rIns="108000" bIns="72000" rtlCol="0" anchor="ctr" anchorCtr="0">
            <a:spAutoFit/>
          </a:bodyPr>
          <a:lstStyle/>
          <a:p>
            <a:pPr>
              <a:lnSpc>
                <a:spcPct val="130000"/>
              </a:lnSpc>
              <a:buSzPct val="120000"/>
            </a:pPr>
            <a:r>
              <a:rPr lang="ja-JP" altLang="en-US" sz="2200" dirty="0">
                <a:solidFill>
                  <a:prstClr val="black"/>
                </a:solidFill>
                <a:latin typeface="A-OTF 新ゴ Pro R" pitchFamily="34" charset="-128"/>
                <a:ea typeface="A-OTF 新ゴ Pro R" pitchFamily="34" charset="-128"/>
              </a:rPr>
              <a:t>・テレビ　</a:t>
            </a:r>
            <a:r>
              <a:rPr lang="ja-JP" altLang="en-US" sz="2200" dirty="0" smtClean="0">
                <a:solidFill>
                  <a:prstClr val="black"/>
                </a:solidFill>
                <a:latin typeface="A-OTF 新ゴ Pro R" pitchFamily="34" charset="-128"/>
                <a:ea typeface="A-OTF 新ゴ Pro R" pitchFamily="34" charset="-128"/>
              </a:rPr>
              <a:t>・雑誌　・身の回り   ・新聞　・書籍　・論文   </a:t>
            </a:r>
            <a:r>
              <a:rPr lang="en-US" altLang="ja-JP" sz="2200" dirty="0" smtClean="0">
                <a:solidFill>
                  <a:prstClr val="black"/>
                </a:solidFill>
                <a:latin typeface="A-OTF 新ゴ Pro R" pitchFamily="34" charset="-128"/>
                <a:ea typeface="A-OTF 新ゴ Pro R" pitchFamily="34" charset="-128"/>
              </a:rPr>
              <a:t>etc..</a:t>
            </a:r>
          </a:p>
        </p:txBody>
      </p:sp>
      <p:sp>
        <p:nvSpPr>
          <p:cNvPr id="25" name="角丸四角形 24"/>
          <p:cNvSpPr/>
          <p:nvPr/>
        </p:nvSpPr>
        <p:spPr bwMode="auto">
          <a:xfrm>
            <a:off x="3702535" y="3633184"/>
            <a:ext cx="2533374" cy="800985"/>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600" dirty="0" smtClean="0">
                <a:latin typeface="A-OTF 新ゴ Pro M" pitchFamily="34" charset="-128"/>
                <a:ea typeface="A-OTF 新ゴ Pro M" pitchFamily="34" charset="-128"/>
              </a:rPr>
              <a:t>掲示板</a:t>
            </a:r>
            <a:endParaRPr kumimoji="1" lang="ja-JP" altLang="en-US" sz="2600" dirty="0">
              <a:latin typeface="A-OTF 新ゴ Pro M" pitchFamily="34" charset="-128"/>
              <a:ea typeface="A-OTF 新ゴ Pro M" pitchFamily="34" charset="-128"/>
            </a:endParaRPr>
          </a:p>
        </p:txBody>
      </p:sp>
    </p:spTree>
    <p:extLst>
      <p:ext uri="{BB962C8B-B14F-4D97-AF65-F5344CB8AC3E}">
        <p14:creationId xmlns:p14="http://schemas.microsoft.com/office/powerpoint/2010/main" val="21187332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業界調査・分析</a:t>
            </a:r>
            <a:endParaRPr kumimoji="1" lang="ja-JP" altLang="en-US" dirty="0"/>
          </a:p>
        </p:txBody>
      </p:sp>
      <p:sp>
        <p:nvSpPr>
          <p:cNvPr id="5" name="テキスト ボックス 4"/>
          <p:cNvSpPr txBox="1"/>
          <p:nvPr/>
        </p:nvSpPr>
        <p:spPr bwMode="auto">
          <a:xfrm>
            <a:off x="560900" y="1316962"/>
            <a:ext cx="8760512" cy="5146775"/>
          </a:xfrm>
          <a:prstGeom prst="rect">
            <a:avLst/>
          </a:prstGeom>
          <a:noFill/>
          <a:ln w="9525">
            <a:noFill/>
            <a:miter lim="800000"/>
            <a:headEnd/>
            <a:tailEnd/>
          </a:ln>
        </p:spPr>
        <p:txBody>
          <a:bodyPr wrap="none" lIns="108000" tIns="72000" rIns="108000" bIns="72000" rtlCol="0" anchor="ctr" anchorCtr="1">
            <a:spAutoFit/>
          </a:bodyPr>
          <a:lstStyle/>
          <a:p>
            <a:pPr algn="ctr">
              <a:lnSpc>
                <a:spcPct val="130000"/>
              </a:lnSpc>
              <a:buSzPct val="120000"/>
            </a:pPr>
            <a:r>
              <a:rPr kumimoji="1" lang="ja-JP" altLang="en-US" sz="4000" dirty="0" smtClean="0">
                <a:latin typeface="A-OTF 新ゴ Pro R" pitchFamily="34" charset="-128"/>
                <a:ea typeface="A-OTF 新ゴ Pro R" pitchFamily="34" charset="-128"/>
              </a:rPr>
              <a:t>先ず</a:t>
            </a:r>
            <a:r>
              <a:rPr kumimoji="1" lang="en-US" altLang="ja-JP" sz="4000" dirty="0" smtClean="0">
                <a:latin typeface="A-OTF 新ゴ Pro R" pitchFamily="34" charset="-128"/>
                <a:ea typeface="A-OTF 新ゴ Pro R" pitchFamily="34" charset="-128"/>
              </a:rPr>
              <a:t>Google</a:t>
            </a:r>
            <a:r>
              <a:rPr kumimoji="1" lang="ja-JP" altLang="en-US" sz="4000" dirty="0" smtClean="0">
                <a:latin typeface="A-OTF 新ゴ Pro R" pitchFamily="34" charset="-128"/>
                <a:ea typeface="A-OTF 新ゴ Pro R" pitchFamily="34" charset="-128"/>
              </a:rPr>
              <a:t>先生に聞いてみるでしょ</a:t>
            </a:r>
            <a:endParaRPr kumimoji="1" lang="en-US" altLang="ja-JP" sz="4000" dirty="0" smtClean="0">
              <a:latin typeface="A-OTF 新ゴ Pro R" pitchFamily="34" charset="-128"/>
              <a:ea typeface="A-OTF 新ゴ Pro R" pitchFamily="34" charset="-128"/>
            </a:endParaRPr>
          </a:p>
          <a:p>
            <a:pPr algn="ctr">
              <a:lnSpc>
                <a:spcPct val="130000"/>
              </a:lnSpc>
              <a:buSzPct val="120000"/>
            </a:pPr>
            <a:r>
              <a:rPr lang="ja-JP" altLang="en-US" sz="6600" dirty="0" smtClean="0">
                <a:latin typeface="A-OTF 新ゴ Pro R" pitchFamily="34" charset="-128"/>
                <a:ea typeface="A-OTF 新ゴ Pro R" pitchFamily="34" charset="-128"/>
              </a:rPr>
              <a:t>▼</a:t>
            </a:r>
            <a:endParaRPr lang="en-US" altLang="ja-JP" sz="6600" dirty="0" smtClean="0">
              <a:latin typeface="A-OTF 新ゴ Pro R" pitchFamily="34" charset="-128"/>
              <a:ea typeface="A-OTF 新ゴ Pro R" pitchFamily="34" charset="-128"/>
            </a:endParaRPr>
          </a:p>
          <a:p>
            <a:pPr algn="ctr">
              <a:lnSpc>
                <a:spcPct val="130000"/>
              </a:lnSpc>
              <a:buSzPct val="120000"/>
            </a:pPr>
            <a:r>
              <a:rPr kumimoji="1" lang="ja-JP" altLang="en-US" sz="2400" dirty="0" smtClean="0">
                <a:latin typeface="A-OTF 新ゴ Pro R" pitchFamily="34" charset="-128"/>
                <a:ea typeface="A-OTF 新ゴ Pro R" pitchFamily="34" charset="-128"/>
              </a:rPr>
              <a:t>情報の可視化（マインドマップ等）</a:t>
            </a:r>
            <a:endParaRPr kumimoji="1" lang="en-US" altLang="ja-JP" sz="2400" dirty="0" smtClean="0">
              <a:latin typeface="A-OTF 新ゴ Pro R" pitchFamily="34" charset="-128"/>
              <a:ea typeface="A-OTF 新ゴ Pro R" pitchFamily="34" charset="-128"/>
            </a:endParaRPr>
          </a:p>
          <a:p>
            <a:pPr algn="ctr">
              <a:lnSpc>
                <a:spcPct val="130000"/>
              </a:lnSpc>
              <a:buSzPct val="120000"/>
            </a:pPr>
            <a:r>
              <a:rPr kumimoji="1" lang="ja-JP" altLang="en-US" sz="2400" dirty="0" smtClean="0">
                <a:latin typeface="A-OTF 新ゴ Pro R" pitchFamily="34" charset="-128"/>
                <a:ea typeface="A-OTF 新ゴ Pro R" pitchFamily="34" charset="-128"/>
              </a:rPr>
              <a:t>関連ページのプリントアウト</a:t>
            </a:r>
            <a:endParaRPr kumimoji="1" lang="en-US" altLang="ja-JP" sz="2400" dirty="0" smtClean="0">
              <a:latin typeface="A-OTF 新ゴ Pro R" pitchFamily="34" charset="-128"/>
              <a:ea typeface="A-OTF 新ゴ Pro R" pitchFamily="34" charset="-128"/>
            </a:endParaRPr>
          </a:p>
          <a:p>
            <a:pPr algn="ctr">
              <a:lnSpc>
                <a:spcPct val="130000"/>
              </a:lnSpc>
              <a:buSzPct val="120000"/>
            </a:pPr>
            <a:r>
              <a:rPr kumimoji="1" lang="ja-JP" altLang="en-US" sz="2400" dirty="0" smtClean="0">
                <a:latin typeface="A-OTF 新ゴ Pro R" pitchFamily="34" charset="-128"/>
                <a:ea typeface="A-OTF 新ゴ Pro R" pitchFamily="34" charset="-128"/>
              </a:rPr>
              <a:t>見えるところに貼り出してみよう</a:t>
            </a:r>
            <a:endParaRPr kumimoji="1" lang="en-US" altLang="ja-JP" sz="2400" dirty="0" smtClean="0">
              <a:latin typeface="A-OTF 新ゴ Pro R" pitchFamily="34" charset="-128"/>
              <a:ea typeface="A-OTF 新ゴ Pro R" pitchFamily="34" charset="-128"/>
            </a:endParaRPr>
          </a:p>
          <a:p>
            <a:pPr algn="ctr">
              <a:lnSpc>
                <a:spcPct val="130000"/>
              </a:lnSpc>
              <a:buSzPct val="120000"/>
            </a:pPr>
            <a:r>
              <a:rPr kumimoji="1" lang="ja-JP" altLang="en-US" sz="2400" dirty="0" smtClean="0">
                <a:latin typeface="A-OTF 新ゴ Pro R" pitchFamily="34" charset="-128"/>
                <a:ea typeface="A-OTF 新ゴ Pro R" pitchFamily="34" charset="-128"/>
              </a:rPr>
              <a:t>気になるニュースを調べてみよう</a:t>
            </a:r>
            <a:endParaRPr kumimoji="1" lang="en-US" altLang="ja-JP" sz="2400" dirty="0" smtClean="0">
              <a:latin typeface="A-OTF 新ゴ Pro R" pitchFamily="34" charset="-128"/>
              <a:ea typeface="A-OTF 新ゴ Pro R" pitchFamily="34" charset="-128"/>
            </a:endParaRPr>
          </a:p>
          <a:p>
            <a:pPr algn="ctr">
              <a:lnSpc>
                <a:spcPct val="130000"/>
              </a:lnSpc>
              <a:buSzPct val="120000"/>
            </a:pPr>
            <a:r>
              <a:rPr kumimoji="1" lang="ja-JP" altLang="en-US" sz="2400" dirty="0" smtClean="0">
                <a:latin typeface="A-OTF 新ゴ Pro R" pitchFamily="34" charset="-128"/>
                <a:ea typeface="A-OTF 新ゴ Pro R" pitchFamily="34" charset="-128"/>
              </a:rPr>
              <a:t>既存のサービスからヒントを得よう</a:t>
            </a:r>
            <a:endParaRPr kumimoji="1" lang="en-US" altLang="ja-JP" sz="2400" dirty="0" smtClean="0">
              <a:latin typeface="A-OTF 新ゴ Pro R" pitchFamily="34" charset="-128"/>
              <a:ea typeface="A-OTF 新ゴ Pro R" pitchFamily="34" charset="-128"/>
            </a:endParaRPr>
          </a:p>
          <a:p>
            <a:pPr algn="ctr">
              <a:lnSpc>
                <a:spcPct val="130000"/>
              </a:lnSpc>
              <a:buSzPct val="120000"/>
            </a:pPr>
            <a:r>
              <a:rPr lang="ja-JP" altLang="en-US" sz="2400" dirty="0" smtClean="0">
                <a:latin typeface="A-OTF 新ゴ Pro R" pitchFamily="34" charset="-128"/>
                <a:ea typeface="A-OTF 新ゴ Pro R" pitchFamily="34" charset="-128"/>
              </a:rPr>
              <a:t>実際に見に行こう！</a:t>
            </a:r>
            <a:endParaRPr kumimoji="1" lang="ja-JP" altLang="en-US" sz="24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806312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6503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インタビュー実践</a:t>
            </a:r>
            <a:endParaRPr lang="ja-JP" altLang="en-US" sz="2800" dirty="0"/>
          </a:p>
        </p:txBody>
      </p:sp>
      <p:sp>
        <p:nvSpPr>
          <p:cNvPr id="5" name="テキスト ボックス 4"/>
          <p:cNvSpPr txBox="1"/>
          <p:nvPr/>
        </p:nvSpPr>
        <p:spPr bwMode="auto">
          <a:xfrm>
            <a:off x="1216099" y="2503401"/>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lang="en-US" altLang="ja-JP" sz="4800" b="1" dirty="0">
                <a:solidFill>
                  <a:schemeClr val="bg1"/>
                </a:solidFill>
                <a:latin typeface="Times New Roman" pitchFamily="18" charset="0"/>
                <a:ea typeface="A-OTF 新ゴ Pro R" pitchFamily="34" charset="-128"/>
                <a:cs typeface="Times New Roman" pitchFamily="18" charset="0"/>
              </a:rPr>
              <a:t> </a:t>
            </a:r>
            <a:r>
              <a:rPr lang="en-US" altLang="ja-JP" sz="4800" b="1" dirty="0" smtClean="0">
                <a:solidFill>
                  <a:schemeClr val="bg1"/>
                </a:solidFill>
                <a:latin typeface="Times New Roman" pitchFamily="18" charset="0"/>
                <a:ea typeface="A-OTF 新ゴ Pro R" pitchFamily="34" charset="-128"/>
                <a:cs typeface="Times New Roman" pitchFamily="18" charset="0"/>
              </a:rPr>
              <a:t> </a:t>
            </a:r>
            <a:endParaRPr kumimoji="1" lang="ja-JP" altLang="en-US"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38871954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角丸四角形 2"/>
          <p:cNvSpPr/>
          <p:nvPr/>
        </p:nvSpPr>
        <p:spPr bwMode="auto">
          <a:xfrm>
            <a:off x="1387366" y="765175"/>
            <a:ext cx="7236372" cy="207968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smtClean="0">
                <a:solidFill>
                  <a:schemeClr val="bg1"/>
                </a:solidFill>
                <a:latin typeface="ＭＳ Ｐゴシック" pitchFamily="50" charset="-128"/>
                <a:ea typeface="ＭＳ Ｐゴシック" pitchFamily="50" charset="-128"/>
              </a:rPr>
              <a:t>旅に関する経験に特化してそう</a:t>
            </a:r>
            <a:r>
              <a:rPr kumimoji="1" lang="ja-JP" altLang="en-US" sz="2800" dirty="0" err="1" smtClean="0">
                <a:solidFill>
                  <a:schemeClr val="bg1"/>
                </a:solidFill>
                <a:latin typeface="ＭＳ Ｐゴシック" pitchFamily="50" charset="-128"/>
                <a:ea typeface="ＭＳ Ｐゴシック" pitchFamily="50" charset="-128"/>
              </a:rPr>
              <a:t>な</a:t>
            </a:r>
            <a:endParaRPr kumimoji="1" lang="en-US" altLang="ja-JP" sz="2800" dirty="0" smtClean="0">
              <a:solidFill>
                <a:schemeClr val="bg1"/>
              </a:solidFill>
              <a:latin typeface="ＭＳ Ｐゴシック" pitchFamily="50" charset="-128"/>
              <a:ea typeface="ＭＳ Ｐゴシック" pitchFamily="50" charset="-128"/>
            </a:endParaRPr>
          </a:p>
          <a:p>
            <a:pPr algn="ctr"/>
            <a:r>
              <a:rPr kumimoji="1" lang="ja-JP" altLang="en-US" sz="2800" dirty="0" smtClean="0">
                <a:solidFill>
                  <a:schemeClr val="bg1"/>
                </a:solidFill>
                <a:latin typeface="ＭＳ Ｐゴシック" pitchFamily="50" charset="-128"/>
                <a:ea typeface="ＭＳ Ｐゴシック" pitchFamily="50" charset="-128"/>
              </a:rPr>
              <a:t>インタビューイー</a:t>
            </a:r>
            <a:r>
              <a:rPr lang="ja-JP" altLang="en-US" sz="2800" dirty="0" smtClean="0">
                <a:solidFill>
                  <a:schemeClr val="bg1"/>
                </a:solidFill>
                <a:latin typeface="ＭＳ Ｐゴシック" pitchFamily="50" charset="-128"/>
                <a:ea typeface="ＭＳ Ｐゴシック" pitchFamily="50" charset="-128"/>
              </a:rPr>
              <a:t>を</a:t>
            </a:r>
            <a:endParaRPr lang="en-US" altLang="ja-JP" sz="2800" dirty="0" smtClean="0">
              <a:solidFill>
                <a:schemeClr val="bg1"/>
              </a:solidFill>
              <a:latin typeface="ＭＳ Ｐゴシック" pitchFamily="50" charset="-128"/>
              <a:ea typeface="ＭＳ Ｐゴシック" pitchFamily="50" charset="-128"/>
            </a:endParaRPr>
          </a:p>
          <a:p>
            <a:pPr algn="ctr"/>
            <a:r>
              <a:rPr lang="ja-JP" altLang="en-US" sz="2800" dirty="0" smtClean="0">
                <a:solidFill>
                  <a:schemeClr val="bg1"/>
                </a:solidFill>
                <a:latin typeface="ＭＳ Ｐゴシック" pitchFamily="50" charset="-128"/>
                <a:ea typeface="ＭＳ Ｐゴシック" pitchFamily="50" charset="-128"/>
              </a:rPr>
              <a:t>それぞれのチームで</a:t>
            </a:r>
            <a:endParaRPr lang="en-US" altLang="ja-JP" sz="2800" dirty="0" smtClean="0">
              <a:solidFill>
                <a:schemeClr val="bg1"/>
              </a:solidFill>
              <a:latin typeface="ＭＳ Ｐゴシック" pitchFamily="50" charset="-128"/>
              <a:ea typeface="ＭＳ Ｐゴシック" pitchFamily="50" charset="-128"/>
            </a:endParaRPr>
          </a:p>
          <a:p>
            <a:pPr algn="ctr"/>
            <a:r>
              <a:rPr lang="ja-JP" altLang="en-US" sz="2800" dirty="0" smtClean="0">
                <a:solidFill>
                  <a:schemeClr val="bg1"/>
                </a:solidFill>
                <a:latin typeface="ＭＳ Ｐゴシック" pitchFamily="50" charset="-128"/>
                <a:ea typeface="ＭＳ Ｐゴシック" pitchFamily="50" charset="-128"/>
              </a:rPr>
              <a:t>この部屋の中から探しだす！</a:t>
            </a:r>
            <a:endParaRPr lang="en-US" altLang="ja-JP" sz="2800" dirty="0">
              <a:solidFill>
                <a:schemeClr val="bg1"/>
              </a:solidFill>
              <a:latin typeface="ＭＳ Ｐゴシック" pitchFamily="50" charset="-128"/>
              <a:ea typeface="ＭＳ Ｐゴシック" pitchFamily="50" charset="-128"/>
            </a:endParaRPr>
          </a:p>
        </p:txBody>
      </p:sp>
      <p:sp>
        <p:nvSpPr>
          <p:cNvPr id="6" name="円/楕円 5"/>
          <p:cNvSpPr/>
          <p:nvPr/>
        </p:nvSpPr>
        <p:spPr bwMode="auto">
          <a:xfrm>
            <a:off x="1804988" y="3076575"/>
            <a:ext cx="1400175" cy="1400175"/>
          </a:xfrm>
          <a:prstGeom prst="ellipse">
            <a:avLst/>
          </a:prstGeom>
          <a:solidFill>
            <a:schemeClr val="accent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 name="角丸四角形 6"/>
          <p:cNvSpPr/>
          <p:nvPr/>
        </p:nvSpPr>
        <p:spPr bwMode="auto">
          <a:xfrm>
            <a:off x="1500187" y="4171950"/>
            <a:ext cx="2009775" cy="2009775"/>
          </a:xfrm>
          <a:prstGeom prst="roundRect">
            <a:avLst/>
          </a:prstGeom>
          <a:solidFill>
            <a:schemeClr val="accent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 name="円/楕円 7"/>
          <p:cNvSpPr/>
          <p:nvPr/>
        </p:nvSpPr>
        <p:spPr bwMode="auto">
          <a:xfrm>
            <a:off x="4180905" y="3076575"/>
            <a:ext cx="1400175" cy="1400175"/>
          </a:xfrm>
          <a:prstGeom prst="ellipse">
            <a:avLst/>
          </a:prstGeom>
          <a:solidFill>
            <a:schemeClr val="accent6"/>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 name="角丸四角形 8"/>
          <p:cNvSpPr/>
          <p:nvPr/>
        </p:nvSpPr>
        <p:spPr bwMode="auto">
          <a:xfrm>
            <a:off x="3876104" y="4171950"/>
            <a:ext cx="2009775" cy="2009775"/>
          </a:xfrm>
          <a:prstGeom prst="roundRect">
            <a:avLst/>
          </a:prstGeom>
          <a:solidFill>
            <a:schemeClr val="accent6"/>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0" name="円/楕円 9"/>
          <p:cNvSpPr/>
          <p:nvPr/>
        </p:nvSpPr>
        <p:spPr bwMode="auto">
          <a:xfrm>
            <a:off x="6557169" y="3076575"/>
            <a:ext cx="1400175" cy="1400175"/>
          </a:xfrm>
          <a:prstGeom prst="ellipse">
            <a:avLst/>
          </a:prstGeom>
          <a:solidFill>
            <a:schemeClr val="accent3"/>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1" name="角丸四角形 10"/>
          <p:cNvSpPr/>
          <p:nvPr/>
        </p:nvSpPr>
        <p:spPr bwMode="auto">
          <a:xfrm>
            <a:off x="6252368" y="4171950"/>
            <a:ext cx="2009775" cy="2009775"/>
          </a:xfrm>
          <a:prstGeom prst="roundRect">
            <a:avLst/>
          </a:prstGeom>
          <a:solidFill>
            <a:schemeClr val="accent3"/>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4118058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auto">
          <a:xfrm>
            <a:off x="348343" y="5109033"/>
            <a:ext cx="9289143" cy="1119428"/>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15" name="角丸四角形 14"/>
          <p:cNvSpPr/>
          <p:nvPr/>
        </p:nvSpPr>
        <p:spPr bwMode="auto">
          <a:xfrm>
            <a:off x="348343" y="2985987"/>
            <a:ext cx="9289143" cy="179152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3" name="角丸四角形 2"/>
          <p:cNvSpPr/>
          <p:nvPr/>
        </p:nvSpPr>
        <p:spPr bwMode="auto">
          <a:xfrm>
            <a:off x="348343" y="899888"/>
            <a:ext cx="9289143" cy="162560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latin typeface="ＭＳ Ｐゴシック" pitchFamily="50" charset="-128"/>
            </a:endParaRPr>
          </a:p>
        </p:txBody>
      </p:sp>
      <p:sp>
        <p:nvSpPr>
          <p:cNvPr id="2" name="タイトル 1"/>
          <p:cNvSpPr>
            <a:spLocks noGrp="1"/>
          </p:cNvSpPr>
          <p:nvPr>
            <p:ph type="ctrTitle"/>
          </p:nvPr>
        </p:nvSpPr>
        <p:spPr/>
        <p:txBody>
          <a:bodyPr/>
          <a:lstStyle/>
          <a:p>
            <a:r>
              <a:rPr kumimoji="1" lang="ja-JP" altLang="en-US" dirty="0" smtClean="0"/>
              <a:t>ユーザーインタビュー実践</a:t>
            </a:r>
            <a:endParaRPr kumimoji="1" lang="ja-JP" altLang="en-US" dirty="0"/>
          </a:p>
        </p:txBody>
      </p:sp>
      <p:sp>
        <p:nvSpPr>
          <p:cNvPr id="5" name="テキスト ボックス 4"/>
          <p:cNvSpPr txBox="1"/>
          <p:nvPr/>
        </p:nvSpPr>
        <p:spPr>
          <a:xfrm>
            <a:off x="514675" y="1095832"/>
            <a:ext cx="8876650" cy="498598"/>
          </a:xfrm>
          <a:prstGeom prst="rect">
            <a:avLst/>
          </a:prstGeom>
          <a:noFill/>
        </p:spPr>
        <p:txBody>
          <a:bodyPr wrap="square" rtlCol="0">
            <a:spAutoFit/>
          </a:bodyPr>
          <a:lstStyle/>
          <a:p>
            <a:pPr>
              <a:lnSpc>
                <a:spcPct val="110000"/>
              </a:lnSpc>
            </a:pPr>
            <a:r>
              <a:rPr lang="ja-JP" altLang="en-US" sz="2400" dirty="0" smtClean="0">
                <a:solidFill>
                  <a:prstClr val="black"/>
                </a:solidFill>
                <a:latin typeface="A-OTF 新ゴ Pro M" pitchFamily="34" charset="-128"/>
                <a:ea typeface="A-OTF 新ゴ Pro M" pitchFamily="34" charset="-128"/>
                <a:sym typeface="Wingdings 2"/>
              </a:rPr>
              <a:t></a:t>
            </a:r>
            <a:r>
              <a:rPr lang="ja-JP" altLang="en-US" sz="2400" dirty="0" smtClean="0">
                <a:solidFill>
                  <a:prstClr val="black"/>
                </a:solidFill>
                <a:latin typeface="A-OTF 新ゴ Pro M" pitchFamily="34" charset="-128"/>
                <a:ea typeface="A-OTF 新ゴ Pro M" pitchFamily="34" charset="-128"/>
              </a:rPr>
              <a:t>インタビュー計画をたてる</a:t>
            </a:r>
            <a:r>
              <a:rPr lang="en-US" altLang="ja-JP" sz="2400" dirty="0" smtClean="0">
                <a:solidFill>
                  <a:prstClr val="black"/>
                </a:solidFill>
                <a:latin typeface="A-OTF 新ゴ Pro M" pitchFamily="34" charset="-128"/>
                <a:ea typeface="A-OTF 新ゴ Pro M" pitchFamily="34" charset="-128"/>
              </a:rPr>
              <a:t>(30</a:t>
            </a:r>
            <a:r>
              <a:rPr lang="ja-JP" altLang="en-US" sz="2400" dirty="0" smtClean="0">
                <a:solidFill>
                  <a:prstClr val="black"/>
                </a:solidFill>
                <a:latin typeface="A-OTF 新ゴ Pro M" pitchFamily="34" charset="-128"/>
                <a:ea typeface="A-OTF 新ゴ Pro M" pitchFamily="34" charset="-128"/>
              </a:rPr>
              <a:t>分</a:t>
            </a:r>
            <a:r>
              <a:rPr lang="en-US" altLang="ja-JP" sz="2400" dirty="0" smtClean="0">
                <a:solidFill>
                  <a:prstClr val="black"/>
                </a:solidFill>
                <a:latin typeface="A-OTF 新ゴ Pro M" pitchFamily="34" charset="-128"/>
                <a:ea typeface="A-OTF 新ゴ Pro M" pitchFamily="34" charset="-128"/>
              </a:rPr>
              <a:t>)</a:t>
            </a:r>
          </a:p>
        </p:txBody>
      </p:sp>
      <p:sp>
        <p:nvSpPr>
          <p:cNvPr id="8" name="テキスト ボックス 7"/>
          <p:cNvSpPr txBox="1"/>
          <p:nvPr/>
        </p:nvSpPr>
        <p:spPr>
          <a:xfrm>
            <a:off x="514674" y="1518445"/>
            <a:ext cx="9122811" cy="904863"/>
          </a:xfrm>
          <a:prstGeom prst="rect">
            <a:avLst/>
          </a:prstGeom>
          <a:noFill/>
        </p:spPr>
        <p:txBody>
          <a:bodyPr wrap="square" rtlCol="0">
            <a:spAutoFit/>
          </a:bodyPr>
          <a:lstStyle/>
          <a:p>
            <a:pPr>
              <a:lnSpc>
                <a:spcPct val="110000"/>
              </a:lnSpc>
            </a:pPr>
            <a:r>
              <a:rPr lang="ja-JP" altLang="en-US" sz="1600" dirty="0" smtClean="0">
                <a:solidFill>
                  <a:prstClr val="black"/>
                </a:solidFill>
                <a:latin typeface="A-OTF 新ゴ Pro L" pitchFamily="34" charset="-128"/>
                <a:ea typeface="A-OTF 新ゴ Pro L" pitchFamily="34" charset="-128"/>
              </a:rPr>
              <a:t>ユーザープロフィールや事前の調査などから質問を検討します。</a:t>
            </a:r>
            <a:endParaRPr lang="en-US" altLang="ja-JP" sz="1600" dirty="0" smtClean="0">
              <a:solidFill>
                <a:prstClr val="black"/>
              </a:solidFill>
              <a:latin typeface="A-OTF 新ゴ Pro L" pitchFamily="34" charset="-128"/>
              <a:ea typeface="A-OTF 新ゴ Pro L" pitchFamily="34" charset="-128"/>
            </a:endParaRPr>
          </a:p>
          <a:p>
            <a:pPr>
              <a:lnSpc>
                <a:spcPct val="110000"/>
              </a:lnSpc>
            </a:pPr>
            <a:r>
              <a:rPr lang="ja-JP" altLang="en-US" sz="1600" dirty="0" smtClean="0">
                <a:solidFill>
                  <a:prstClr val="black"/>
                </a:solidFill>
                <a:latin typeface="A-OTF 新ゴ Pro L" pitchFamily="34" charset="-128"/>
                <a:ea typeface="A-OTF 新ゴ Pro L" pitchFamily="34" charset="-128"/>
              </a:rPr>
              <a:t>質問の流れを意識しましょう。</a:t>
            </a:r>
            <a:endParaRPr lang="en-US" altLang="ja-JP" sz="1600" dirty="0" smtClean="0">
              <a:solidFill>
                <a:prstClr val="black"/>
              </a:solidFill>
              <a:latin typeface="A-OTF 新ゴ Pro L" pitchFamily="34" charset="-128"/>
              <a:ea typeface="A-OTF 新ゴ Pro L" pitchFamily="34" charset="-128"/>
            </a:endParaRPr>
          </a:p>
          <a:p>
            <a:pPr>
              <a:lnSpc>
                <a:spcPct val="110000"/>
              </a:lnSpc>
            </a:pPr>
            <a:r>
              <a:rPr lang="ja-JP" altLang="en-US" sz="1600" b="1" dirty="0" smtClean="0">
                <a:solidFill>
                  <a:prstClr val="black"/>
                </a:solidFill>
                <a:effectLst>
                  <a:outerShdw blurRad="38100" dist="38100" dir="2700000" algn="tl">
                    <a:srgbClr val="000000">
                      <a:alpha val="43137"/>
                    </a:srgbClr>
                  </a:outerShdw>
                </a:effectLst>
                <a:latin typeface="A-OTF 新ゴ Pro L" pitchFamily="34" charset="-128"/>
                <a:ea typeface="A-OTF 新ゴ Pro L" pitchFamily="34" charset="-128"/>
              </a:rPr>
              <a:t>質問の順番、誰がインタビューするか、記録メモは誰がとるのか</a:t>
            </a:r>
            <a:r>
              <a:rPr lang="ja-JP" altLang="en-US" sz="1600" dirty="0" smtClean="0">
                <a:solidFill>
                  <a:prstClr val="black"/>
                </a:solidFill>
                <a:latin typeface="A-OTF 新ゴ Pro L" pitchFamily="34" charset="-128"/>
                <a:ea typeface="A-OTF 新ゴ Pro L" pitchFamily="34" charset="-128"/>
              </a:rPr>
              <a:t>なども計画し</a:t>
            </a:r>
            <a:r>
              <a:rPr lang="ja-JP" altLang="en-US" sz="1600" dirty="0">
                <a:solidFill>
                  <a:prstClr val="black"/>
                </a:solidFill>
                <a:latin typeface="A-OTF 新ゴ Pro L" pitchFamily="34" charset="-128"/>
                <a:ea typeface="A-OTF 新ゴ Pro L" pitchFamily="34" charset="-128"/>
              </a:rPr>
              <a:t>ます</a:t>
            </a:r>
            <a:r>
              <a:rPr lang="ja-JP" altLang="en-US" sz="1600" dirty="0" smtClean="0">
                <a:solidFill>
                  <a:prstClr val="black"/>
                </a:solidFill>
                <a:latin typeface="A-OTF 新ゴ Pro L" pitchFamily="34" charset="-128"/>
                <a:ea typeface="A-OTF 新ゴ Pro L" pitchFamily="34" charset="-128"/>
              </a:rPr>
              <a:t>。</a:t>
            </a:r>
            <a:endParaRPr lang="en-US" altLang="ja-JP" sz="1600" dirty="0" smtClean="0">
              <a:solidFill>
                <a:prstClr val="black"/>
              </a:solidFill>
              <a:latin typeface="A-OTF 新ゴ Pro L" pitchFamily="34" charset="-128"/>
              <a:ea typeface="A-OTF 新ゴ Pro L" pitchFamily="34" charset="-128"/>
            </a:endParaRPr>
          </a:p>
        </p:txBody>
      </p:sp>
      <p:sp>
        <p:nvSpPr>
          <p:cNvPr id="9" name="テキスト ボックス 8"/>
          <p:cNvSpPr txBox="1"/>
          <p:nvPr/>
        </p:nvSpPr>
        <p:spPr>
          <a:xfrm>
            <a:off x="514675" y="3113584"/>
            <a:ext cx="8876650" cy="519501"/>
          </a:xfrm>
          <a:prstGeom prst="rect">
            <a:avLst/>
          </a:prstGeom>
          <a:noFill/>
        </p:spPr>
        <p:txBody>
          <a:bodyPr wrap="square" rtlCol="0">
            <a:spAutoFit/>
          </a:bodyPr>
          <a:lstStyle/>
          <a:p>
            <a:pPr>
              <a:lnSpc>
                <a:spcPct val="110000"/>
              </a:lnSpc>
            </a:pPr>
            <a:r>
              <a:rPr lang="ja-JP" altLang="en-US" sz="2400" dirty="0">
                <a:solidFill>
                  <a:prstClr val="black"/>
                </a:solidFill>
                <a:latin typeface="A-OTF 新ゴ Pro M" pitchFamily="34" charset="-128"/>
                <a:ea typeface="A-OTF 新ゴ Pro M" pitchFamily="34" charset="-128"/>
                <a:sym typeface="Wingdings 2"/>
              </a:rPr>
              <a:t></a:t>
            </a:r>
            <a:r>
              <a:rPr lang="ja-JP" altLang="en-US" sz="2400" dirty="0" smtClean="0">
                <a:solidFill>
                  <a:prstClr val="black"/>
                </a:solidFill>
                <a:latin typeface="A-OTF 新ゴ Pro M" pitchFamily="34" charset="-128"/>
                <a:ea typeface="A-OTF 新ゴ Pro M" pitchFamily="34" charset="-128"/>
              </a:rPr>
              <a:t>インタビュー（</a:t>
            </a:r>
            <a:r>
              <a:rPr lang="en-US" altLang="ja-JP" sz="2400" dirty="0">
                <a:solidFill>
                  <a:prstClr val="black"/>
                </a:solidFill>
                <a:latin typeface="A-OTF 新ゴ Pro M" pitchFamily="34" charset="-128"/>
                <a:ea typeface="A-OTF 新ゴ Pro M" pitchFamily="34" charset="-128"/>
              </a:rPr>
              <a:t>3</a:t>
            </a:r>
            <a:r>
              <a:rPr lang="en-US" altLang="ja-JP" sz="2400" dirty="0" smtClean="0">
                <a:solidFill>
                  <a:prstClr val="black"/>
                </a:solidFill>
                <a:latin typeface="A-OTF 新ゴ Pro M" pitchFamily="34" charset="-128"/>
                <a:ea typeface="A-OTF 新ゴ Pro M" pitchFamily="34" charset="-128"/>
              </a:rPr>
              <a:t>0</a:t>
            </a:r>
            <a:r>
              <a:rPr lang="ja-JP" altLang="en-US" sz="2400" dirty="0" smtClean="0">
                <a:solidFill>
                  <a:prstClr val="black"/>
                </a:solidFill>
                <a:latin typeface="A-OTF 新ゴ Pro M" pitchFamily="34" charset="-128"/>
                <a:ea typeface="A-OTF 新ゴ Pro M" pitchFamily="34" charset="-128"/>
              </a:rPr>
              <a:t>分） ＆インタビューボード作成</a:t>
            </a:r>
            <a:r>
              <a:rPr lang="en-US" altLang="ja-JP" sz="2800" b="1" dirty="0" smtClean="0">
                <a:solidFill>
                  <a:srgbClr val="FF0000"/>
                </a:solidFill>
                <a:effectLst>
                  <a:outerShdw blurRad="38100" dist="38100" dir="2700000" algn="tl">
                    <a:srgbClr val="000000">
                      <a:alpha val="43137"/>
                    </a:srgbClr>
                  </a:outerShdw>
                </a:effectLst>
                <a:latin typeface="A-OTF 新ゴ Pro M" pitchFamily="34" charset="-128"/>
                <a:ea typeface="A-OTF 新ゴ Pro M" pitchFamily="34" charset="-128"/>
              </a:rPr>
              <a:t>(</a:t>
            </a:r>
            <a:r>
              <a:rPr lang="ja-JP" altLang="en-US" sz="2800" b="1" dirty="0" smtClean="0">
                <a:solidFill>
                  <a:srgbClr val="FF0000"/>
                </a:solidFill>
                <a:effectLst>
                  <a:outerShdw blurRad="38100" dist="38100" dir="2700000" algn="tl">
                    <a:srgbClr val="000000">
                      <a:alpha val="43137"/>
                    </a:srgbClr>
                  </a:outerShdw>
                </a:effectLst>
                <a:latin typeface="A-OTF 新ゴ Pro M" pitchFamily="34" charset="-128"/>
                <a:ea typeface="A-OTF 新ゴ Pro M" pitchFamily="34" charset="-128"/>
              </a:rPr>
              <a:t>１０分</a:t>
            </a:r>
            <a:r>
              <a:rPr lang="en-US" altLang="ja-JP" sz="2800" b="1" dirty="0" smtClean="0">
                <a:solidFill>
                  <a:srgbClr val="FF0000"/>
                </a:solidFill>
                <a:effectLst>
                  <a:outerShdw blurRad="38100" dist="38100" dir="2700000" algn="tl">
                    <a:srgbClr val="000000">
                      <a:alpha val="43137"/>
                    </a:srgbClr>
                  </a:outerShdw>
                </a:effectLst>
                <a:latin typeface="A-OTF 新ゴ Pro M" pitchFamily="34" charset="-128"/>
                <a:ea typeface="A-OTF 新ゴ Pro M" pitchFamily="34" charset="-128"/>
              </a:rPr>
              <a:t>)</a:t>
            </a:r>
            <a:endParaRPr lang="en-US" altLang="ja-JP" sz="2800" b="1" dirty="0">
              <a:solidFill>
                <a:srgbClr val="FF0000"/>
              </a:solidFill>
              <a:effectLst>
                <a:outerShdw blurRad="38100" dist="38100" dir="2700000" algn="tl">
                  <a:srgbClr val="000000">
                    <a:alpha val="43137"/>
                  </a:srgbClr>
                </a:outerShdw>
              </a:effectLst>
              <a:latin typeface="A-OTF 新ゴ Pro M" pitchFamily="34" charset="-128"/>
              <a:ea typeface="A-OTF 新ゴ Pro M" pitchFamily="34" charset="-128"/>
            </a:endParaRPr>
          </a:p>
        </p:txBody>
      </p:sp>
      <p:sp>
        <p:nvSpPr>
          <p:cNvPr id="12" name="テキスト ボックス 11"/>
          <p:cNvSpPr txBox="1"/>
          <p:nvPr/>
        </p:nvSpPr>
        <p:spPr>
          <a:xfrm>
            <a:off x="514675" y="3584472"/>
            <a:ext cx="8876650" cy="955646"/>
          </a:xfrm>
          <a:prstGeom prst="rect">
            <a:avLst/>
          </a:prstGeom>
          <a:noFill/>
        </p:spPr>
        <p:txBody>
          <a:bodyPr wrap="square" rtlCol="0">
            <a:spAutoFit/>
          </a:bodyPr>
          <a:lstStyle/>
          <a:p>
            <a:pPr>
              <a:lnSpc>
                <a:spcPct val="110000"/>
              </a:lnSpc>
            </a:pPr>
            <a:r>
              <a:rPr lang="ja-JP" altLang="en-US" sz="1700" dirty="0" smtClean="0">
                <a:solidFill>
                  <a:prstClr val="black"/>
                </a:solidFill>
                <a:latin typeface="A-OTF 新ゴ Pro L" pitchFamily="34" charset="-128"/>
                <a:ea typeface="A-OTF 新ゴ Pro L" pitchFamily="34" charset="-128"/>
              </a:rPr>
              <a:t>インタビューした内容をまとめボード上にまとめていきます。</a:t>
            </a:r>
            <a:endParaRPr lang="en-US" altLang="ja-JP" sz="1700" dirty="0" smtClean="0">
              <a:solidFill>
                <a:prstClr val="black"/>
              </a:solidFill>
              <a:latin typeface="A-OTF 新ゴ Pro L" pitchFamily="34" charset="-128"/>
              <a:ea typeface="A-OTF 新ゴ Pro L" pitchFamily="34" charset="-128"/>
            </a:endParaRPr>
          </a:p>
          <a:p>
            <a:pPr>
              <a:lnSpc>
                <a:spcPct val="110000"/>
              </a:lnSpc>
            </a:pPr>
            <a:r>
              <a:rPr lang="ja-JP" altLang="en-US" sz="1700" dirty="0">
                <a:solidFill>
                  <a:prstClr val="black"/>
                </a:solidFill>
                <a:latin typeface="A-OTF 新ゴ Pro L" pitchFamily="34" charset="-128"/>
                <a:ea typeface="A-OTF 新ゴ Pro L" pitchFamily="34" charset="-128"/>
              </a:rPr>
              <a:t>ユーザー</a:t>
            </a:r>
            <a:r>
              <a:rPr lang="ja-JP" altLang="en-US" sz="1700" dirty="0" smtClean="0">
                <a:solidFill>
                  <a:prstClr val="black"/>
                </a:solidFill>
                <a:latin typeface="A-OTF 新ゴ Pro L" pitchFamily="34" charset="-128"/>
                <a:ea typeface="A-OTF 新ゴ Pro L" pitchFamily="34" charset="-128"/>
              </a:rPr>
              <a:t>の人物像、旅／タブレットとのかかわりなどを、その場にいなかった</a:t>
            </a:r>
            <a:r>
              <a:rPr lang="ja-JP" altLang="en-US" sz="1700" b="1" dirty="0" smtClean="0">
                <a:solidFill>
                  <a:prstClr val="black"/>
                </a:solidFill>
                <a:effectLst>
                  <a:outerShdw blurRad="38100" dist="38100" dir="2700000" algn="tl">
                    <a:srgbClr val="000000">
                      <a:alpha val="43137"/>
                    </a:srgbClr>
                  </a:outerShdw>
                </a:effectLst>
                <a:latin typeface="A-OTF 新ゴ Pro L" pitchFamily="34" charset="-128"/>
                <a:ea typeface="A-OTF 新ゴ Pro L" pitchFamily="34" charset="-128"/>
              </a:rPr>
              <a:t>人が見ても理解できるように、わかりやすく表現</a:t>
            </a:r>
            <a:r>
              <a:rPr lang="ja-JP" altLang="en-US" sz="1700" dirty="0" smtClean="0">
                <a:solidFill>
                  <a:prstClr val="black"/>
                </a:solidFill>
                <a:latin typeface="A-OTF 新ゴ Pro L" pitchFamily="34" charset="-128"/>
                <a:ea typeface="A-OTF 新ゴ Pro L" pitchFamily="34" charset="-128"/>
              </a:rPr>
              <a:t>してください。</a:t>
            </a:r>
            <a:endParaRPr lang="en-US" altLang="ja-JP" sz="1700" dirty="0" smtClean="0">
              <a:solidFill>
                <a:prstClr val="black"/>
              </a:solidFill>
              <a:latin typeface="A-OTF 新ゴ Pro L" pitchFamily="34" charset="-128"/>
              <a:ea typeface="A-OTF 新ゴ Pro L" pitchFamily="34" charset="-128"/>
            </a:endParaRPr>
          </a:p>
        </p:txBody>
      </p:sp>
      <p:sp>
        <p:nvSpPr>
          <p:cNvPr id="13" name="テキスト ボックス 12"/>
          <p:cNvSpPr txBox="1"/>
          <p:nvPr/>
        </p:nvSpPr>
        <p:spPr>
          <a:xfrm>
            <a:off x="514675" y="5254928"/>
            <a:ext cx="8876650" cy="498598"/>
          </a:xfrm>
          <a:prstGeom prst="rect">
            <a:avLst/>
          </a:prstGeom>
          <a:noFill/>
        </p:spPr>
        <p:txBody>
          <a:bodyPr wrap="square" rtlCol="0">
            <a:spAutoFit/>
          </a:bodyPr>
          <a:lstStyle/>
          <a:p>
            <a:pPr>
              <a:lnSpc>
                <a:spcPct val="110000"/>
              </a:lnSpc>
            </a:pPr>
            <a:r>
              <a:rPr lang="ja-JP" altLang="en-US" sz="2400" dirty="0" smtClean="0">
                <a:solidFill>
                  <a:prstClr val="black"/>
                </a:solidFill>
                <a:latin typeface="A-OTF 新ゴ Pro M" pitchFamily="34" charset="-128"/>
                <a:ea typeface="A-OTF 新ゴ Pro M" pitchFamily="34" charset="-128"/>
                <a:sym typeface="Wingdings 2"/>
              </a:rPr>
              <a:t>チーム</a:t>
            </a:r>
            <a:r>
              <a:rPr lang="ja-JP" altLang="en-US" sz="2400" dirty="0" smtClean="0">
                <a:solidFill>
                  <a:prstClr val="black"/>
                </a:solidFill>
                <a:latin typeface="A-OTF 新ゴ Pro M" pitchFamily="34" charset="-128"/>
                <a:ea typeface="A-OTF 新ゴ Pro M" pitchFamily="34" charset="-128"/>
              </a:rPr>
              <a:t>発表（</a:t>
            </a:r>
            <a:r>
              <a:rPr lang="en-US" altLang="ja-JP" sz="2400" dirty="0" smtClean="0">
                <a:solidFill>
                  <a:prstClr val="black"/>
                </a:solidFill>
                <a:latin typeface="A-OTF 新ゴ Pro M" pitchFamily="34" charset="-128"/>
                <a:ea typeface="A-OTF 新ゴ Pro M" pitchFamily="34" charset="-128"/>
              </a:rPr>
              <a:t>5</a:t>
            </a:r>
            <a:r>
              <a:rPr lang="ja-JP" altLang="en-US" sz="2400" dirty="0" smtClean="0">
                <a:solidFill>
                  <a:prstClr val="black"/>
                </a:solidFill>
                <a:latin typeface="A-OTF 新ゴ Pro M" pitchFamily="34" charset="-128"/>
                <a:ea typeface="A-OTF 新ゴ Pro M" pitchFamily="34" charset="-128"/>
              </a:rPr>
              <a:t>分ｘ３チーム）</a:t>
            </a:r>
            <a:endParaRPr lang="en-US" altLang="ja-JP" sz="2400" dirty="0">
              <a:solidFill>
                <a:prstClr val="black"/>
              </a:solidFill>
              <a:latin typeface="A-OTF 新ゴ Pro M" pitchFamily="34" charset="-128"/>
              <a:ea typeface="A-OTF 新ゴ Pro M" pitchFamily="34" charset="-128"/>
            </a:endParaRPr>
          </a:p>
        </p:txBody>
      </p:sp>
      <p:sp>
        <p:nvSpPr>
          <p:cNvPr id="14" name="テキスト ボックス 13"/>
          <p:cNvSpPr txBox="1"/>
          <p:nvPr/>
        </p:nvSpPr>
        <p:spPr>
          <a:xfrm>
            <a:off x="514675" y="5711302"/>
            <a:ext cx="8876650" cy="345159"/>
          </a:xfrm>
          <a:prstGeom prst="rect">
            <a:avLst/>
          </a:prstGeom>
          <a:noFill/>
        </p:spPr>
        <p:txBody>
          <a:bodyPr wrap="square" rtlCol="0">
            <a:spAutoFit/>
          </a:bodyPr>
          <a:lstStyle/>
          <a:p>
            <a:pPr>
              <a:lnSpc>
                <a:spcPct val="110000"/>
              </a:lnSpc>
            </a:pPr>
            <a:r>
              <a:rPr lang="ja-JP" altLang="en-US" sz="1700" dirty="0">
                <a:solidFill>
                  <a:prstClr val="black"/>
                </a:solidFill>
                <a:latin typeface="A-OTF 新ゴ Pro L" pitchFamily="34" charset="-128"/>
                <a:ea typeface="A-OTF 新ゴ Pro L" pitchFamily="34" charset="-128"/>
              </a:rPr>
              <a:t>全チームの</a:t>
            </a:r>
            <a:r>
              <a:rPr lang="ja-JP" altLang="en-US" sz="1700" dirty="0" smtClean="0">
                <a:solidFill>
                  <a:prstClr val="black"/>
                </a:solidFill>
                <a:latin typeface="A-OTF 新ゴ Pro L" pitchFamily="34" charset="-128"/>
                <a:ea typeface="A-OTF 新ゴ Pro L" pitchFamily="34" charset="-128"/>
              </a:rPr>
              <a:t>ダウンロードが</a:t>
            </a:r>
            <a:r>
              <a:rPr lang="ja-JP" altLang="en-US" sz="1700" dirty="0">
                <a:solidFill>
                  <a:prstClr val="black"/>
                </a:solidFill>
                <a:latin typeface="A-OTF 新ゴ Pro L" pitchFamily="34" charset="-128"/>
                <a:ea typeface="A-OTF 新ゴ Pro L" pitchFamily="34" charset="-128"/>
              </a:rPr>
              <a:t>完成したら、全体発表を</a:t>
            </a:r>
            <a:r>
              <a:rPr lang="ja-JP" altLang="en-US" sz="1700" dirty="0" smtClean="0">
                <a:solidFill>
                  <a:prstClr val="black"/>
                </a:solidFill>
                <a:latin typeface="A-OTF 新ゴ Pro L" pitchFamily="34" charset="-128"/>
                <a:ea typeface="A-OTF 新ゴ Pro L" pitchFamily="34" charset="-128"/>
              </a:rPr>
              <a:t>行い、成果</a:t>
            </a:r>
            <a:r>
              <a:rPr lang="ja-JP" altLang="en-US" sz="1700" dirty="0">
                <a:solidFill>
                  <a:prstClr val="black"/>
                </a:solidFill>
                <a:latin typeface="A-OTF 新ゴ Pro L" pitchFamily="34" charset="-128"/>
                <a:ea typeface="A-OTF 新ゴ Pro L" pitchFamily="34" charset="-128"/>
              </a:rPr>
              <a:t>を共有します</a:t>
            </a:r>
            <a:r>
              <a:rPr lang="ja-JP" altLang="en-US" sz="1700" dirty="0" smtClean="0">
                <a:solidFill>
                  <a:prstClr val="black"/>
                </a:solidFill>
                <a:latin typeface="A-OTF 新ゴ Pro L" pitchFamily="34" charset="-128"/>
                <a:ea typeface="A-OTF 新ゴ Pro L" pitchFamily="34" charset="-128"/>
              </a:rPr>
              <a:t>。</a:t>
            </a:r>
            <a:endParaRPr lang="en-US" altLang="ja-JP" sz="1700" dirty="0" smtClean="0">
              <a:solidFill>
                <a:prstClr val="black"/>
              </a:solidFill>
              <a:latin typeface="A-OTF 新ゴ Pro L" pitchFamily="34" charset="-128"/>
              <a:ea typeface="A-OTF 新ゴ Pro L" pitchFamily="34" charset="-128"/>
            </a:endParaRPr>
          </a:p>
        </p:txBody>
      </p:sp>
      <p:sp>
        <p:nvSpPr>
          <p:cNvPr id="4" name="下矢印 3"/>
          <p:cNvSpPr/>
          <p:nvPr/>
        </p:nvSpPr>
        <p:spPr bwMode="auto">
          <a:xfrm>
            <a:off x="4426857" y="2408514"/>
            <a:ext cx="740230" cy="650044"/>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a:solidFill>
                <a:prstClr val="white"/>
              </a:solidFill>
              <a:latin typeface="ＭＳ Ｐゴシック" pitchFamily="50" charset="-128"/>
            </a:endParaRPr>
          </a:p>
        </p:txBody>
      </p:sp>
      <p:sp>
        <p:nvSpPr>
          <p:cNvPr id="17" name="下矢印 16"/>
          <p:cNvSpPr/>
          <p:nvPr/>
        </p:nvSpPr>
        <p:spPr bwMode="auto">
          <a:xfrm>
            <a:off x="4426857" y="4604884"/>
            <a:ext cx="740230" cy="650044"/>
          </a:xfrm>
          <a:prstGeom prst="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ja-JP" altLang="en-US">
              <a:solidFill>
                <a:prstClr val="white"/>
              </a:solidFill>
              <a:latin typeface="ＭＳ Ｐゴシック" pitchFamily="50" charset="-128"/>
            </a:endParaRPr>
          </a:p>
        </p:txBody>
      </p:sp>
    </p:spTree>
    <p:extLst>
      <p:ext uri="{BB962C8B-B14F-4D97-AF65-F5344CB8AC3E}">
        <p14:creationId xmlns:p14="http://schemas.microsoft.com/office/powerpoint/2010/main" val="17156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角丸四角形 2"/>
          <p:cNvSpPr/>
          <p:nvPr/>
        </p:nvSpPr>
        <p:spPr bwMode="auto">
          <a:xfrm>
            <a:off x="1387366" y="765175"/>
            <a:ext cx="7236372" cy="123507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4400" dirty="0" smtClean="0">
                <a:solidFill>
                  <a:schemeClr val="bg1"/>
                </a:solidFill>
                <a:latin typeface="ＭＳ Ｐゴシック" pitchFamily="50" charset="-128"/>
                <a:ea typeface="ＭＳ Ｐゴシック" pitchFamily="50" charset="-128"/>
              </a:rPr>
              <a:t>インタビュー計画</a:t>
            </a:r>
            <a:endParaRPr kumimoji="1" lang="en-US" altLang="ja-JP" sz="4400" dirty="0" smtClean="0">
              <a:solidFill>
                <a:schemeClr val="bg1"/>
              </a:solidFill>
              <a:latin typeface="ＭＳ Ｐゴシック" pitchFamily="50" charset="-128"/>
              <a:ea typeface="ＭＳ Ｐゴシック" pitchFamily="50" charset="-128"/>
            </a:endParaRPr>
          </a:p>
        </p:txBody>
      </p:sp>
      <p:grpSp>
        <p:nvGrpSpPr>
          <p:cNvPr id="9" name="グループ化 8"/>
          <p:cNvGrpSpPr/>
          <p:nvPr/>
        </p:nvGrpSpPr>
        <p:grpSpPr>
          <a:xfrm>
            <a:off x="1387366" y="2176244"/>
            <a:ext cx="8245584" cy="3977200"/>
            <a:chOff x="1387366" y="2176244"/>
            <a:chExt cx="8245584" cy="3977200"/>
          </a:xfrm>
        </p:grpSpPr>
        <p:sp>
          <p:nvSpPr>
            <p:cNvPr id="4" name="テキスト ボックス 3"/>
            <p:cNvSpPr txBox="1"/>
            <p:nvPr/>
          </p:nvSpPr>
          <p:spPr bwMode="auto">
            <a:xfrm>
              <a:off x="1387366" y="2191608"/>
              <a:ext cx="7686561" cy="3961836"/>
            </a:xfrm>
            <a:prstGeom prst="rect">
              <a:avLst/>
            </a:prstGeom>
            <a:noFill/>
            <a:ln w="9525">
              <a:noFill/>
              <a:miter lim="800000"/>
              <a:headEnd/>
              <a:tailEnd/>
            </a:ln>
          </p:spPr>
          <p:txBody>
            <a:bodyPr wrap="square" lIns="108000" tIns="72000" rIns="108000" bIns="72000" rtlCol="0" anchor="t" anchorCtr="0">
              <a:spAutoFit/>
            </a:bodyPr>
            <a:lstStyle/>
            <a:p>
              <a:pPr>
                <a:buSzPct val="120000"/>
              </a:pPr>
              <a:r>
                <a:rPr kumimoji="1" lang="ja-JP" altLang="en-US" sz="3200" dirty="0" smtClean="0">
                  <a:latin typeface="A-OTF 新ゴ Pro R" pitchFamily="34" charset="-128"/>
                  <a:ea typeface="A-OTF 新ゴ Pro R" pitchFamily="34" charset="-128"/>
                </a:rPr>
                <a:t>◆質問事項を考えよう</a:t>
              </a:r>
              <a:endParaRPr kumimoji="1" lang="en-US" altLang="ja-JP" sz="3200" dirty="0" smtClean="0">
                <a:latin typeface="A-OTF 新ゴ Pro R" pitchFamily="34" charset="-128"/>
                <a:ea typeface="A-OTF 新ゴ Pro R" pitchFamily="34" charset="-128"/>
              </a:endParaRPr>
            </a:p>
            <a:p>
              <a:pPr>
                <a:buSzPct val="120000"/>
              </a:pPr>
              <a:r>
                <a:rPr lang="ja-JP" altLang="en-US" sz="2400" dirty="0" smtClean="0">
                  <a:latin typeface="A-OTF 新ゴ Pro R" pitchFamily="34" charset="-128"/>
                  <a:ea typeface="A-OTF 新ゴ Pro R" pitchFamily="34" charset="-128"/>
                </a:rPr>
                <a:t>・デモグラフィック情報</a:t>
              </a:r>
              <a:endParaRPr lang="en-US" altLang="ja-JP" sz="2400" dirty="0" smtClean="0">
                <a:latin typeface="A-OTF 新ゴ Pro R" pitchFamily="34" charset="-128"/>
                <a:ea typeface="A-OTF 新ゴ Pro R" pitchFamily="34" charset="-128"/>
              </a:endParaRPr>
            </a:p>
            <a:p>
              <a:pPr>
                <a:buSzPct val="120000"/>
              </a:pPr>
              <a:endParaRPr lang="en-US" altLang="ja-JP" sz="2400" dirty="0">
                <a:latin typeface="A-OTF 新ゴ Pro R" pitchFamily="34" charset="-128"/>
                <a:ea typeface="A-OTF 新ゴ Pro R" pitchFamily="34" charset="-128"/>
              </a:endParaRPr>
            </a:p>
            <a:p>
              <a:pPr>
                <a:buSzPct val="120000"/>
              </a:pPr>
              <a:endParaRPr lang="en-US" altLang="ja-JP" sz="2400" dirty="0" smtClean="0">
                <a:latin typeface="A-OTF 新ゴ Pro R" pitchFamily="34" charset="-128"/>
                <a:ea typeface="A-OTF 新ゴ Pro R" pitchFamily="34" charset="-128"/>
              </a:endParaRPr>
            </a:p>
            <a:p>
              <a:pPr>
                <a:buSzPct val="120000"/>
              </a:pPr>
              <a:endParaRPr lang="en-US" altLang="ja-JP" sz="2400" dirty="0" smtClean="0">
                <a:latin typeface="A-OTF 新ゴ Pro R" pitchFamily="34" charset="-128"/>
                <a:ea typeface="A-OTF 新ゴ Pro R" pitchFamily="34" charset="-128"/>
              </a:endParaRPr>
            </a:p>
            <a:p>
              <a:pPr>
                <a:buSzPct val="120000"/>
              </a:pPr>
              <a:r>
                <a:rPr lang="ja-JP" altLang="en-US" sz="2400" dirty="0" smtClean="0">
                  <a:latin typeface="A-OTF 新ゴ Pro R" pitchFamily="34" charset="-128"/>
                  <a:ea typeface="A-OTF 新ゴ Pro R" pitchFamily="34" charset="-128"/>
                </a:rPr>
                <a:t>・ヒント</a:t>
              </a:r>
              <a:r>
                <a:rPr lang="ja-JP" altLang="en-US" sz="2400" dirty="0">
                  <a:latin typeface="A-OTF 新ゴ Pro R" pitchFamily="34" charset="-128"/>
                  <a:ea typeface="A-OTF 新ゴ Pro R" pitchFamily="34" charset="-128"/>
                </a:rPr>
                <a:t>に</a:t>
              </a:r>
              <a:r>
                <a:rPr lang="ja-JP" altLang="en-US" sz="2400" dirty="0" smtClean="0">
                  <a:latin typeface="A-OTF 新ゴ Pro R" pitchFamily="34" charset="-128"/>
                  <a:ea typeface="A-OTF 新ゴ Pro R" pitchFamily="34" charset="-128"/>
                </a:rPr>
                <a:t>なりそう</a:t>
              </a:r>
              <a:r>
                <a:rPr lang="ja-JP" altLang="en-US" sz="2400" dirty="0">
                  <a:latin typeface="A-OTF 新ゴ Pro R" pitchFamily="34" charset="-128"/>
                  <a:ea typeface="A-OTF 新ゴ Pro R" pitchFamily="34" charset="-128"/>
                </a:rPr>
                <a:t>な</a:t>
              </a:r>
              <a:r>
                <a:rPr lang="ja-JP" altLang="en-US" sz="2400" dirty="0" smtClean="0">
                  <a:latin typeface="A-OTF 新ゴ Pro R" pitchFamily="34" charset="-128"/>
                  <a:ea typeface="A-OTF 新ゴ Pro R" pitchFamily="34" charset="-128"/>
                </a:rPr>
                <a:t>こと</a:t>
              </a:r>
              <a:endParaRPr lang="en-US" altLang="ja-JP" sz="2400" dirty="0" smtClean="0">
                <a:latin typeface="A-OTF 新ゴ Pro R" pitchFamily="34" charset="-128"/>
                <a:ea typeface="A-OTF 新ゴ Pro R" pitchFamily="34" charset="-128"/>
              </a:endParaRPr>
            </a:p>
            <a:p>
              <a:pPr>
                <a:buSzPct val="120000"/>
              </a:pPr>
              <a:r>
                <a:rPr lang="ja-JP" altLang="en-US" sz="2400" dirty="0" smtClean="0">
                  <a:latin typeface="A-OTF 新ゴ Pro R" pitchFamily="34" charset="-128"/>
                  <a:ea typeface="A-OTF 新ゴ Pro R" pitchFamily="34" charset="-128"/>
                </a:rPr>
                <a:t>・こだわっていること</a:t>
              </a:r>
              <a:endParaRPr lang="en-US" altLang="ja-JP" sz="2400" dirty="0" smtClean="0">
                <a:latin typeface="A-OTF 新ゴ Pro R" pitchFamily="34" charset="-128"/>
                <a:ea typeface="A-OTF 新ゴ Pro R" pitchFamily="34" charset="-128"/>
              </a:endParaRPr>
            </a:p>
            <a:p>
              <a:pPr>
                <a:buSzPct val="120000"/>
              </a:pPr>
              <a:r>
                <a:rPr lang="ja-JP" altLang="en-US" sz="2400" dirty="0" smtClean="0">
                  <a:latin typeface="A-OTF 新ゴ Pro R" pitchFamily="34" charset="-128"/>
                  <a:ea typeface="A-OTF 新ゴ Pro R" pitchFamily="34" charset="-128"/>
                </a:rPr>
                <a:t>・質問の順番も考えてみよう</a:t>
              </a:r>
              <a:endParaRPr lang="en-US" altLang="ja-JP" sz="2400" dirty="0" smtClean="0">
                <a:latin typeface="A-OTF 新ゴ Pro R" pitchFamily="34" charset="-128"/>
                <a:ea typeface="A-OTF 新ゴ Pro R" pitchFamily="34" charset="-128"/>
              </a:endParaRPr>
            </a:p>
            <a:p>
              <a:pPr>
                <a:buSzPct val="120000"/>
              </a:pPr>
              <a:r>
                <a:rPr lang="ja-JP" altLang="en-US" sz="2400" dirty="0" smtClean="0">
                  <a:latin typeface="A-OTF 新ゴ Pro R" pitchFamily="34" charset="-128"/>
                  <a:ea typeface="A-OTF 新ゴ Pro R" pitchFamily="34" charset="-128"/>
                </a:rPr>
                <a:t>・やり取りの中で新たに生まれた質問も聞いてみよう</a:t>
              </a:r>
              <a:endParaRPr lang="en-US" altLang="ja-JP" sz="2400" dirty="0" smtClean="0">
                <a:latin typeface="A-OTF 新ゴ Pro R" pitchFamily="34" charset="-128"/>
                <a:ea typeface="A-OTF 新ゴ Pro R" pitchFamily="34" charset="-128"/>
              </a:endParaRPr>
            </a:p>
            <a:p>
              <a:pPr>
                <a:buSzPct val="120000"/>
              </a:pPr>
              <a:r>
                <a:rPr lang="ja-JP" altLang="en-US" sz="2400" dirty="0" smtClean="0">
                  <a:latin typeface="A-OTF 新ゴ Pro R" pitchFamily="34" charset="-128"/>
                  <a:ea typeface="A-OTF 新ゴ Pro R" pitchFamily="34" charset="-128"/>
                </a:rPr>
                <a:t>・役割分担を決めておこう（質問者・書記・撮影等）</a:t>
              </a:r>
              <a:endParaRPr kumimoji="1" lang="ja-JP" altLang="en-US" sz="2400" dirty="0" smtClean="0">
                <a:latin typeface="A-OTF 新ゴ Pro R" pitchFamily="34" charset="-128"/>
                <a:ea typeface="A-OTF 新ゴ Pro R" pitchFamily="34" charset="-128"/>
              </a:endParaRPr>
            </a:p>
          </p:txBody>
        </p:sp>
        <p:sp>
          <p:nvSpPr>
            <p:cNvPr id="5" name="正方形/長方形 4"/>
            <p:cNvSpPr/>
            <p:nvPr/>
          </p:nvSpPr>
          <p:spPr bwMode="auto">
            <a:xfrm>
              <a:off x="8650051" y="2176244"/>
              <a:ext cx="982899" cy="1042631"/>
            </a:xfrm>
            <a:prstGeom prst="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sz="1200">
                <a:solidFill>
                  <a:prstClr val="black"/>
                </a:solidFill>
                <a:latin typeface="ＭＳ Ｐゴシック" pitchFamily="50" charset="-128"/>
                <a:ea typeface="ＭＳ Ｐゴシック" pitchFamily="50" charset="-128"/>
              </a:endParaRPr>
            </a:p>
          </p:txBody>
        </p:sp>
        <p:sp>
          <p:nvSpPr>
            <p:cNvPr id="7" name="テキスト ボックス 6"/>
            <p:cNvSpPr txBox="1"/>
            <p:nvPr/>
          </p:nvSpPr>
          <p:spPr bwMode="auto">
            <a:xfrm>
              <a:off x="8776681" y="2452021"/>
              <a:ext cx="729637" cy="491078"/>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質問</a:t>
              </a:r>
              <a:endParaRPr lang="en-US" altLang="ja-JP" sz="2000" dirty="0" smtClean="0">
                <a:solidFill>
                  <a:prstClr val="black"/>
                </a:solidFill>
                <a:latin typeface="A-OTF 新ゴ Pro B" pitchFamily="34" charset="-128"/>
                <a:ea typeface="A-OTF 新ゴ Pro B" pitchFamily="34" charset="-128"/>
              </a:endParaRPr>
            </a:p>
          </p:txBody>
        </p:sp>
      </p:grpSp>
      <p:sp>
        <p:nvSpPr>
          <p:cNvPr id="6" name="正方形/長方形 5"/>
          <p:cNvSpPr/>
          <p:nvPr/>
        </p:nvSpPr>
        <p:spPr>
          <a:xfrm>
            <a:off x="1793476" y="3218875"/>
            <a:ext cx="6283724" cy="646331"/>
          </a:xfrm>
          <a:prstGeom prst="rect">
            <a:avLst/>
          </a:prstGeom>
        </p:spPr>
        <p:txBody>
          <a:bodyPr wrap="square">
            <a:spAutoFit/>
          </a:bodyPr>
          <a:lstStyle/>
          <a:p>
            <a:r>
              <a:rPr lang="ja-JP" altLang="en-US" dirty="0" smtClean="0"/>
              <a:t>性別</a:t>
            </a:r>
            <a:r>
              <a:rPr lang="ja-JP" altLang="en-US" dirty="0"/>
              <a:t>、年齢、住んでいる地域、所得、職業、学歴、家族構成などその人のもつ社会経済的な特質データ。</a:t>
            </a:r>
          </a:p>
        </p:txBody>
      </p:sp>
    </p:spTree>
    <p:extLst>
      <p:ext uri="{BB962C8B-B14F-4D97-AF65-F5344CB8AC3E}">
        <p14:creationId xmlns:p14="http://schemas.microsoft.com/office/powerpoint/2010/main" val="3842290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角丸四角形 2"/>
          <p:cNvSpPr/>
          <p:nvPr/>
        </p:nvSpPr>
        <p:spPr bwMode="auto">
          <a:xfrm>
            <a:off x="1387366" y="765176"/>
            <a:ext cx="7236372" cy="126364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sz="4400" dirty="0" smtClean="0">
                <a:solidFill>
                  <a:schemeClr val="bg1"/>
                </a:solidFill>
                <a:latin typeface="ＭＳ Ｐゴシック" pitchFamily="50" charset="-128"/>
                <a:ea typeface="ＭＳ Ｐゴシック" pitchFamily="50" charset="-128"/>
              </a:rPr>
              <a:t>インタビュー実践</a:t>
            </a:r>
            <a:endParaRPr kumimoji="1" lang="en-US" altLang="ja-JP" sz="4400" dirty="0" smtClean="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9304338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角丸四角形 2"/>
          <p:cNvSpPr/>
          <p:nvPr/>
        </p:nvSpPr>
        <p:spPr bwMode="auto">
          <a:xfrm>
            <a:off x="1387366" y="846139"/>
            <a:ext cx="7236372" cy="213973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4400" dirty="0" smtClean="0">
                <a:solidFill>
                  <a:schemeClr val="bg1"/>
                </a:solidFill>
                <a:latin typeface="ＭＳ Ｐゴシック" pitchFamily="50" charset="-128"/>
                <a:ea typeface="ＭＳ Ｐゴシック" pitchFamily="50" charset="-128"/>
              </a:rPr>
              <a:t>インタビューボード作成</a:t>
            </a:r>
            <a:endParaRPr kumimoji="1" lang="en-US" altLang="ja-JP" sz="4400" dirty="0" smtClean="0">
              <a:solidFill>
                <a:schemeClr val="bg1"/>
              </a:solidFill>
              <a:latin typeface="ＭＳ Ｐゴシック" pitchFamily="50" charset="-128"/>
              <a:ea typeface="ＭＳ Ｐゴシック" pitchFamily="50" charset="-128"/>
            </a:endParaRPr>
          </a:p>
          <a:p>
            <a:pPr algn="ctr"/>
            <a:r>
              <a:rPr lang="en-US" altLang="ja-JP" sz="4400" dirty="0" smtClean="0">
                <a:solidFill>
                  <a:schemeClr val="bg1"/>
                </a:solidFill>
                <a:latin typeface="ＭＳ Ｐゴシック" pitchFamily="50" charset="-128"/>
                <a:ea typeface="ＭＳ Ｐゴシック" pitchFamily="50" charset="-128"/>
              </a:rPr>
              <a:t>20</a:t>
            </a:r>
            <a:r>
              <a:rPr lang="ja-JP" altLang="en-US" sz="4400" dirty="0" smtClean="0">
                <a:solidFill>
                  <a:schemeClr val="bg1"/>
                </a:solidFill>
                <a:latin typeface="ＭＳ Ｐゴシック" pitchFamily="50" charset="-128"/>
                <a:ea typeface="ＭＳ Ｐゴシック" pitchFamily="50" charset="-128"/>
              </a:rPr>
              <a:t>分</a:t>
            </a:r>
            <a:endParaRPr kumimoji="1" lang="en-US" altLang="ja-JP" sz="4400" dirty="0" smtClean="0">
              <a:solidFill>
                <a:schemeClr val="bg1"/>
              </a:solidFill>
              <a:latin typeface="ＭＳ Ｐゴシック" pitchFamily="50" charset="-128"/>
              <a:ea typeface="ＭＳ Ｐゴシック" pitchFamily="50" charset="-128"/>
            </a:endParaRPr>
          </a:p>
        </p:txBody>
      </p:sp>
      <p:sp>
        <p:nvSpPr>
          <p:cNvPr id="6" name="正方形/長方形 5"/>
          <p:cNvSpPr/>
          <p:nvPr/>
        </p:nvSpPr>
        <p:spPr bwMode="auto">
          <a:xfrm>
            <a:off x="918976" y="4164779"/>
            <a:ext cx="1733107" cy="1733107"/>
          </a:xfrm>
          <a:prstGeom prst="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7" name="正方形/長方形 6"/>
          <p:cNvSpPr/>
          <p:nvPr/>
        </p:nvSpPr>
        <p:spPr bwMode="auto">
          <a:xfrm>
            <a:off x="7473950" y="4164779"/>
            <a:ext cx="1733107" cy="1733107"/>
          </a:xfrm>
          <a:prstGeom prst="rect">
            <a:avLst/>
          </a:prstGeom>
          <a:solidFill>
            <a:srgbClr val="FDD3C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8" name="正方形/長方形 7"/>
          <p:cNvSpPr/>
          <p:nvPr/>
        </p:nvSpPr>
        <p:spPr bwMode="auto">
          <a:xfrm>
            <a:off x="3036857" y="4164779"/>
            <a:ext cx="1733107" cy="1733107"/>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9" name="テキスト ボックス 8"/>
          <p:cNvSpPr txBox="1"/>
          <p:nvPr/>
        </p:nvSpPr>
        <p:spPr bwMode="auto">
          <a:xfrm>
            <a:off x="1142259" y="4449977"/>
            <a:ext cx="1286540" cy="1265713"/>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800" dirty="0" smtClean="0">
                <a:solidFill>
                  <a:prstClr val="black"/>
                </a:solidFill>
                <a:latin typeface="A-OTF 新ゴ Pro B" pitchFamily="34" charset="-128"/>
                <a:ea typeface="A-OTF 新ゴ Pro B" pitchFamily="34" charset="-128"/>
              </a:rPr>
              <a:t>テーマ</a:t>
            </a:r>
            <a:endParaRPr lang="en-US" altLang="ja-JP" sz="2800" dirty="0" smtClean="0">
              <a:solidFill>
                <a:prstClr val="black"/>
              </a:solidFill>
              <a:latin typeface="A-OTF 新ゴ Pro B" pitchFamily="34" charset="-128"/>
              <a:ea typeface="A-OTF 新ゴ Pro B" pitchFamily="34" charset="-128"/>
            </a:endParaRPr>
          </a:p>
          <a:p>
            <a:pPr algn="ctr">
              <a:lnSpc>
                <a:spcPct val="130000"/>
              </a:lnSpc>
              <a:buSzPct val="120000"/>
            </a:pPr>
            <a:r>
              <a:rPr lang="ja-JP" altLang="en-US" sz="2800" dirty="0">
                <a:solidFill>
                  <a:prstClr val="black"/>
                </a:solidFill>
                <a:latin typeface="A-OTF 新ゴ Pro B" pitchFamily="34" charset="-128"/>
                <a:ea typeface="A-OTF 新ゴ Pro B" pitchFamily="34" charset="-128"/>
              </a:rPr>
              <a:t>質問</a:t>
            </a:r>
            <a:endParaRPr lang="en-US" altLang="ja-JP" sz="2800" dirty="0" smtClean="0">
              <a:solidFill>
                <a:prstClr val="black"/>
              </a:solidFill>
              <a:latin typeface="A-OTF 新ゴ Pro B" pitchFamily="34" charset="-128"/>
              <a:ea typeface="A-OTF 新ゴ Pro B" pitchFamily="34" charset="-128"/>
            </a:endParaRPr>
          </a:p>
        </p:txBody>
      </p:sp>
      <p:sp>
        <p:nvSpPr>
          <p:cNvPr id="10" name="テキスト ボックス 9"/>
          <p:cNvSpPr txBox="1"/>
          <p:nvPr/>
        </p:nvSpPr>
        <p:spPr bwMode="auto">
          <a:xfrm>
            <a:off x="7473950" y="4601054"/>
            <a:ext cx="1779437" cy="945625"/>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発見した</a:t>
            </a:r>
            <a:endParaRPr lang="en-US" altLang="ja-JP" sz="2000" dirty="0" smtClean="0">
              <a:solidFill>
                <a:prstClr val="black"/>
              </a:solidFill>
              <a:latin typeface="A-OTF 新ゴ Pro B" pitchFamily="34" charset="-128"/>
              <a:ea typeface="A-OTF 新ゴ Pro B" pitchFamily="34" charset="-128"/>
            </a:endParaRPr>
          </a:p>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観点</a:t>
            </a:r>
            <a:endParaRPr lang="en-US" altLang="ja-JP" sz="2000" dirty="0" smtClean="0">
              <a:solidFill>
                <a:prstClr val="black"/>
              </a:solidFill>
              <a:latin typeface="A-OTF 新ゴ Pro B" pitchFamily="34" charset="-128"/>
              <a:ea typeface="A-OTF 新ゴ Pro B" pitchFamily="34" charset="-128"/>
            </a:endParaRPr>
          </a:p>
        </p:txBody>
      </p:sp>
      <p:sp>
        <p:nvSpPr>
          <p:cNvPr id="11" name="テキスト ボックス 10"/>
          <p:cNvSpPr txBox="1"/>
          <p:nvPr/>
        </p:nvSpPr>
        <p:spPr bwMode="auto">
          <a:xfrm>
            <a:off x="3260141" y="4431829"/>
            <a:ext cx="1286540" cy="1189475"/>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800" dirty="0" smtClean="0">
                <a:solidFill>
                  <a:prstClr val="black"/>
                </a:solidFill>
                <a:latin typeface="A-OTF 新ゴ Pro B" pitchFamily="34" charset="-128"/>
                <a:ea typeface="A-OTF 新ゴ Pro B" pitchFamily="34" charset="-128"/>
              </a:rPr>
              <a:t>発散</a:t>
            </a:r>
            <a:r>
              <a:rPr lang="en-US" altLang="ja-JP" sz="2800" dirty="0" smtClean="0">
                <a:solidFill>
                  <a:prstClr val="black"/>
                </a:solidFill>
                <a:latin typeface="A-OTF 新ゴ Pro B" pitchFamily="34" charset="-128"/>
                <a:ea typeface="A-OTF 新ゴ Pro B" pitchFamily="34" charset="-128"/>
              </a:rPr>
              <a:t/>
            </a:r>
            <a:br>
              <a:rPr lang="en-US" altLang="ja-JP" sz="2800" dirty="0" smtClean="0">
                <a:solidFill>
                  <a:prstClr val="black"/>
                </a:solidFill>
                <a:latin typeface="A-OTF 新ゴ Pro B" pitchFamily="34" charset="-128"/>
                <a:ea typeface="A-OTF 新ゴ Pro B" pitchFamily="34" charset="-128"/>
              </a:rPr>
            </a:br>
            <a:r>
              <a:rPr lang="ja-JP" altLang="en-US" sz="2800" dirty="0" smtClean="0">
                <a:solidFill>
                  <a:prstClr val="black"/>
                </a:solidFill>
                <a:latin typeface="A-OTF 新ゴ Pro B" pitchFamily="34" charset="-128"/>
                <a:ea typeface="A-OTF 新ゴ Pro B" pitchFamily="34" charset="-128"/>
              </a:rPr>
              <a:t>発言</a:t>
            </a:r>
            <a:endParaRPr lang="en-US" altLang="ja-JP" sz="2800" dirty="0" smtClean="0">
              <a:solidFill>
                <a:prstClr val="black"/>
              </a:solidFill>
              <a:latin typeface="A-OTF 新ゴ Pro B" pitchFamily="34" charset="-128"/>
              <a:ea typeface="A-OTF 新ゴ Pro B" pitchFamily="34" charset="-128"/>
            </a:endParaRPr>
          </a:p>
        </p:txBody>
      </p:sp>
      <p:sp>
        <p:nvSpPr>
          <p:cNvPr id="12" name="正方形/長方形 11"/>
          <p:cNvSpPr/>
          <p:nvPr/>
        </p:nvSpPr>
        <p:spPr bwMode="auto">
          <a:xfrm>
            <a:off x="5277824" y="4164779"/>
            <a:ext cx="1733107" cy="1733107"/>
          </a:xfrm>
          <a:prstGeom prst="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3" name="テキスト ボックス 12"/>
          <p:cNvSpPr txBox="1"/>
          <p:nvPr/>
        </p:nvSpPr>
        <p:spPr bwMode="auto">
          <a:xfrm>
            <a:off x="5277824" y="4828324"/>
            <a:ext cx="1733107" cy="491078"/>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グループ</a:t>
            </a:r>
            <a:r>
              <a:rPr lang="ja-JP" altLang="en-US" sz="2000" dirty="0">
                <a:solidFill>
                  <a:prstClr val="black"/>
                </a:solidFill>
                <a:latin typeface="A-OTF 新ゴ Pro B" pitchFamily="34" charset="-128"/>
                <a:ea typeface="A-OTF 新ゴ Pro B" pitchFamily="34" charset="-128"/>
              </a:rPr>
              <a:t>化</a:t>
            </a:r>
            <a:endParaRPr lang="en-US" altLang="ja-JP" sz="2000" dirty="0" smtClean="0">
              <a:solidFill>
                <a:prstClr val="black"/>
              </a:solidFill>
              <a:latin typeface="A-OTF 新ゴ Pro B" pitchFamily="34" charset="-128"/>
              <a:ea typeface="A-OTF 新ゴ Pro B" pitchFamily="34" charset="-128"/>
            </a:endParaRPr>
          </a:p>
        </p:txBody>
      </p:sp>
    </p:spTree>
    <p:extLst>
      <p:ext uri="{BB962C8B-B14F-4D97-AF65-F5344CB8AC3E}">
        <p14:creationId xmlns:p14="http://schemas.microsoft.com/office/powerpoint/2010/main" val="59114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solidFill>
                  <a:prstClr val="black"/>
                </a:solidFill>
              </a:rPr>
              <a:t>ブレインストーミング実践</a:t>
            </a:r>
            <a:endParaRPr kumimoji="1" lang="ja-JP" altLang="en-US" dirty="0"/>
          </a:p>
        </p:txBody>
      </p:sp>
      <p:sp>
        <p:nvSpPr>
          <p:cNvPr id="3" name="正方形/長方形 2"/>
          <p:cNvSpPr/>
          <p:nvPr/>
        </p:nvSpPr>
        <p:spPr bwMode="auto">
          <a:xfrm>
            <a:off x="514675" y="2042159"/>
            <a:ext cx="8876650" cy="4315097"/>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4" name="テキスト ボックス 3"/>
          <p:cNvSpPr txBox="1"/>
          <p:nvPr/>
        </p:nvSpPr>
        <p:spPr>
          <a:xfrm>
            <a:off x="1348349" y="2140907"/>
            <a:ext cx="7810641" cy="4228850"/>
          </a:xfrm>
          <a:prstGeom prst="rect">
            <a:avLst/>
          </a:prstGeom>
          <a:noFill/>
        </p:spPr>
        <p:txBody>
          <a:bodyPr wrap="square" rtlCol="0">
            <a:spAutoFit/>
          </a:bodyPr>
          <a:lstStyle/>
          <a:p>
            <a:pPr marL="571500" indent="-571500">
              <a:lnSpc>
                <a:spcPct val="120000"/>
              </a:lnSpc>
              <a:buFont typeface="Wingdings 2"/>
              <a:buChar char="P"/>
            </a:pPr>
            <a:r>
              <a:rPr lang="ja-JP" altLang="en-US" sz="3200" dirty="0" smtClean="0">
                <a:solidFill>
                  <a:prstClr val="black"/>
                </a:solidFill>
                <a:latin typeface="A-OTF 新ゴ Pro R" pitchFamily="34" charset="-128"/>
                <a:ea typeface="A-OTF 新ゴ Pro R" pitchFamily="34" charset="-128"/>
              </a:rPr>
              <a:t>ブレインストーミングの前に個人で考える時間をとる</a:t>
            </a:r>
            <a:endParaRPr lang="en-US" altLang="ja-JP" sz="3200" dirty="0" smtClean="0">
              <a:solidFill>
                <a:prstClr val="black"/>
              </a:solidFill>
              <a:latin typeface="A-OTF 新ゴ Pro R" pitchFamily="34" charset="-128"/>
              <a:ea typeface="A-OTF 新ゴ Pro R" pitchFamily="34" charset="-128"/>
            </a:endParaRPr>
          </a:p>
          <a:p>
            <a:pPr marL="571500" indent="-571500">
              <a:lnSpc>
                <a:spcPct val="120000"/>
              </a:lnSpc>
              <a:buFont typeface="Wingdings 2"/>
              <a:buChar char="P"/>
            </a:pPr>
            <a:r>
              <a:rPr lang="ja-JP" altLang="en-US" sz="3200" dirty="0">
                <a:solidFill>
                  <a:prstClr val="black"/>
                </a:solidFill>
                <a:latin typeface="A-OTF 新ゴ Pro R" pitchFamily="34" charset="-128"/>
                <a:ea typeface="A-OTF 新ゴ Pro R" pitchFamily="34" charset="-128"/>
              </a:rPr>
              <a:t>空間</a:t>
            </a:r>
            <a:r>
              <a:rPr lang="ja-JP" altLang="en-US" sz="3200" dirty="0" smtClean="0">
                <a:solidFill>
                  <a:prstClr val="black"/>
                </a:solidFill>
                <a:latin typeface="A-OTF 新ゴ Pro R" pitchFamily="34" charset="-128"/>
                <a:ea typeface="A-OTF 新ゴ Pro R" pitchFamily="34" charset="-128"/>
              </a:rPr>
              <a:t>を利用し、物理的に表現する</a:t>
            </a:r>
            <a:endParaRPr lang="en-US" altLang="ja-JP" sz="3200" dirty="0" smtClean="0">
              <a:solidFill>
                <a:prstClr val="black"/>
              </a:solidFill>
              <a:latin typeface="A-OTF 新ゴ Pro R" pitchFamily="34" charset="-128"/>
              <a:ea typeface="A-OTF 新ゴ Pro R" pitchFamily="34" charset="-128"/>
            </a:endParaRPr>
          </a:p>
          <a:p>
            <a:pPr marL="571500" indent="-571500">
              <a:lnSpc>
                <a:spcPct val="120000"/>
              </a:lnSpc>
              <a:buFont typeface="Wingdings 2"/>
              <a:buChar char="P"/>
            </a:pPr>
            <a:r>
              <a:rPr lang="ja-JP" altLang="en-US" sz="3200" dirty="0" smtClean="0">
                <a:solidFill>
                  <a:prstClr val="black"/>
                </a:solidFill>
                <a:latin typeface="A-OTF 新ゴ Pro R" pitchFamily="34" charset="-128"/>
                <a:ea typeface="A-OTF 新ゴ Pro R" pitchFamily="34" charset="-128"/>
              </a:rPr>
              <a:t>なるべく具体的に</a:t>
            </a:r>
            <a:endParaRPr lang="en-US" altLang="ja-JP" sz="3200" dirty="0" smtClean="0">
              <a:solidFill>
                <a:prstClr val="black"/>
              </a:solidFill>
              <a:latin typeface="A-OTF 新ゴ Pro R" pitchFamily="34" charset="-128"/>
              <a:ea typeface="A-OTF 新ゴ Pro R" pitchFamily="34" charset="-128"/>
            </a:endParaRPr>
          </a:p>
          <a:p>
            <a:pPr marL="571500" indent="-571500">
              <a:lnSpc>
                <a:spcPct val="120000"/>
              </a:lnSpc>
              <a:buFont typeface="Wingdings 2"/>
              <a:buChar char="P"/>
            </a:pPr>
            <a:r>
              <a:rPr lang="ja-JP" altLang="en-US" sz="3200" dirty="0" smtClean="0">
                <a:solidFill>
                  <a:prstClr val="black"/>
                </a:solidFill>
                <a:latin typeface="A-OTF 新ゴ Pro R" pitchFamily="34" charset="-128"/>
                <a:ea typeface="A-OTF 新ゴ Pro R" pitchFamily="34" charset="-128"/>
              </a:rPr>
              <a:t>前向きな姿勢で</a:t>
            </a:r>
            <a:endParaRPr lang="en-US" altLang="ja-JP" sz="3200" dirty="0" smtClean="0">
              <a:solidFill>
                <a:prstClr val="black"/>
              </a:solidFill>
              <a:latin typeface="A-OTF 新ゴ Pro R" pitchFamily="34" charset="-128"/>
              <a:ea typeface="A-OTF 新ゴ Pro R" pitchFamily="34" charset="-128"/>
            </a:endParaRPr>
          </a:p>
          <a:p>
            <a:pPr marL="571500" indent="-571500">
              <a:lnSpc>
                <a:spcPct val="120000"/>
              </a:lnSpc>
              <a:buFont typeface="Wingdings 2"/>
              <a:buChar char="P"/>
            </a:pPr>
            <a:r>
              <a:rPr lang="ja-JP" altLang="en-US" sz="3200" dirty="0">
                <a:solidFill>
                  <a:prstClr val="black"/>
                </a:solidFill>
                <a:latin typeface="A-OTF 新ゴ Pro R" pitchFamily="34" charset="-128"/>
                <a:ea typeface="A-OTF 新ゴ Pro R" pitchFamily="34" charset="-128"/>
              </a:rPr>
              <a:t>他</a:t>
            </a:r>
            <a:r>
              <a:rPr lang="ja-JP" altLang="en-US" sz="3200" dirty="0" smtClean="0">
                <a:solidFill>
                  <a:prstClr val="black"/>
                </a:solidFill>
                <a:latin typeface="A-OTF 新ゴ Pro R" pitchFamily="34" charset="-128"/>
                <a:ea typeface="A-OTF 新ゴ Pro R" pitchFamily="34" charset="-128"/>
              </a:rPr>
              <a:t>の人のアイデアを発展させる意識で</a:t>
            </a:r>
            <a:endParaRPr lang="en-US" altLang="ja-JP" sz="3200" dirty="0" smtClean="0">
              <a:solidFill>
                <a:prstClr val="black"/>
              </a:solidFill>
              <a:latin typeface="A-OTF 新ゴ Pro R" pitchFamily="34" charset="-128"/>
              <a:ea typeface="A-OTF 新ゴ Pro R" pitchFamily="34" charset="-128"/>
            </a:endParaRPr>
          </a:p>
          <a:p>
            <a:pPr marL="571500" indent="-571500">
              <a:lnSpc>
                <a:spcPct val="120000"/>
              </a:lnSpc>
              <a:buFont typeface="Wingdings 2"/>
              <a:buChar char="P"/>
            </a:pPr>
            <a:r>
              <a:rPr lang="ja-JP" altLang="en-US" sz="3200" dirty="0" smtClean="0">
                <a:solidFill>
                  <a:srgbClr val="FF0000"/>
                </a:solidFill>
                <a:latin typeface="A-OTF 新ゴ Pro R" pitchFamily="34" charset="-128"/>
                <a:ea typeface="A-OTF 新ゴ Pro R" pitchFamily="34" charset="-128"/>
              </a:rPr>
              <a:t>ルールを必ず意識する</a:t>
            </a:r>
            <a:endParaRPr lang="en-US" altLang="ja-JP" sz="3200" dirty="0" smtClean="0">
              <a:solidFill>
                <a:srgbClr val="FF0000"/>
              </a:solidFill>
              <a:latin typeface="A-OTF 新ゴ Pro R" pitchFamily="34" charset="-128"/>
              <a:ea typeface="A-OTF 新ゴ Pro R" pitchFamily="34" charset="-128"/>
            </a:endParaRPr>
          </a:p>
        </p:txBody>
      </p:sp>
      <p:sp>
        <p:nvSpPr>
          <p:cNvPr id="5" name="角丸四角形 4"/>
          <p:cNvSpPr/>
          <p:nvPr/>
        </p:nvSpPr>
        <p:spPr>
          <a:xfrm>
            <a:off x="452406" y="899152"/>
            <a:ext cx="8967366" cy="1143008"/>
          </a:xfrm>
          <a:prstGeom prst="roundRect">
            <a:avLst>
              <a:gd name="adj" fmla="val 7067"/>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4000" b="1" dirty="0" smtClean="0">
                <a:solidFill>
                  <a:prstClr val="white"/>
                </a:solidFill>
                <a:latin typeface="A-OTF 新ゴ Pro B" pitchFamily="34" charset="-128"/>
                <a:ea typeface="A-OTF 新ゴ Pro B" pitchFamily="34" charset="-128"/>
              </a:rPr>
              <a:t>ブレインストーミングのコツ①</a:t>
            </a:r>
            <a:endParaRPr lang="en-US" altLang="ja-JP" sz="4000" b="1" dirty="0" smtClean="0">
              <a:solidFill>
                <a:prstClr val="white"/>
              </a:solidFill>
              <a:latin typeface="A-OTF 新ゴ Pro B" pitchFamily="34" charset="-128"/>
              <a:ea typeface="A-OTF 新ゴ Pro B" pitchFamily="34" charset="-128"/>
            </a:endParaRPr>
          </a:p>
        </p:txBody>
      </p:sp>
    </p:spTree>
    <p:extLst>
      <p:ext uri="{BB962C8B-B14F-4D97-AF65-F5344CB8AC3E}">
        <p14:creationId xmlns:p14="http://schemas.microsoft.com/office/powerpoint/2010/main" val="407874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角丸四角形 2"/>
          <p:cNvSpPr/>
          <p:nvPr/>
        </p:nvSpPr>
        <p:spPr bwMode="auto">
          <a:xfrm>
            <a:off x="1387366" y="1341439"/>
            <a:ext cx="7236372" cy="2139730"/>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4400" dirty="0" smtClean="0">
                <a:solidFill>
                  <a:schemeClr val="bg1"/>
                </a:solidFill>
                <a:latin typeface="ＭＳ Ｐゴシック" pitchFamily="50" charset="-128"/>
                <a:ea typeface="ＭＳ Ｐゴシック" pitchFamily="50" charset="-128"/>
              </a:rPr>
              <a:t>ダウンロード</a:t>
            </a:r>
            <a:endParaRPr lang="en-US" altLang="ja-JP" sz="4400" dirty="0" smtClean="0">
              <a:solidFill>
                <a:schemeClr val="bg1"/>
              </a:solidFill>
              <a:latin typeface="ＭＳ Ｐゴシック" pitchFamily="50" charset="-128"/>
              <a:ea typeface="ＭＳ Ｐゴシック" pitchFamily="50" charset="-128"/>
            </a:endParaRPr>
          </a:p>
          <a:p>
            <a:pPr algn="ctr"/>
            <a:r>
              <a:rPr lang="ja-JP" altLang="en-US" sz="2800" dirty="0" smtClean="0">
                <a:solidFill>
                  <a:schemeClr val="bg1"/>
                </a:solidFill>
                <a:latin typeface="ＭＳ Ｐゴシック" pitchFamily="50" charset="-128"/>
                <a:ea typeface="ＭＳ Ｐゴシック" pitchFamily="50" charset="-128"/>
              </a:rPr>
              <a:t>（共感ポイントを具体的に共有する他己紹介）</a:t>
            </a:r>
            <a:endParaRPr lang="en-US" altLang="ja-JP" sz="2800" dirty="0" smtClean="0">
              <a:solidFill>
                <a:schemeClr val="bg1"/>
              </a:solidFill>
              <a:latin typeface="ＭＳ Ｐゴシック" pitchFamily="50" charset="-128"/>
              <a:ea typeface="ＭＳ Ｐゴシック" pitchFamily="50" charset="-128"/>
            </a:endParaRPr>
          </a:p>
          <a:p>
            <a:pPr algn="ctr"/>
            <a:r>
              <a:rPr lang="ja-JP" altLang="en-US" sz="4000" dirty="0" smtClean="0">
                <a:solidFill>
                  <a:schemeClr val="bg1"/>
                </a:solidFill>
                <a:latin typeface="ＭＳ Ｐゴシック" pitchFamily="50" charset="-128"/>
                <a:ea typeface="ＭＳ Ｐゴシック" pitchFamily="50" charset="-128"/>
              </a:rPr>
              <a:t>各チーム</a:t>
            </a:r>
            <a:r>
              <a:rPr lang="en-US" altLang="ja-JP" sz="4000" dirty="0" smtClean="0">
                <a:solidFill>
                  <a:schemeClr val="bg1"/>
                </a:solidFill>
                <a:latin typeface="ＭＳ Ｐゴシック" pitchFamily="50" charset="-128"/>
                <a:ea typeface="ＭＳ Ｐゴシック" pitchFamily="50" charset="-128"/>
              </a:rPr>
              <a:t>5</a:t>
            </a:r>
            <a:r>
              <a:rPr lang="ja-JP" altLang="en-US" sz="4000" dirty="0" smtClean="0">
                <a:solidFill>
                  <a:schemeClr val="bg1"/>
                </a:solidFill>
                <a:latin typeface="ＭＳ Ｐゴシック" pitchFamily="50" charset="-128"/>
                <a:ea typeface="ＭＳ Ｐゴシック" pitchFamily="50" charset="-128"/>
              </a:rPr>
              <a:t>分</a:t>
            </a:r>
            <a:endParaRPr kumimoji="1" lang="ja-JP" altLang="en-US" sz="4000" dirty="0">
              <a:solidFill>
                <a:schemeClr val="bg1"/>
              </a:solidFill>
              <a:latin typeface="ＭＳ Ｐゴシック" pitchFamily="50" charset="-128"/>
              <a:ea typeface="ＭＳ Ｐゴシック" pitchFamily="50" charset="-128"/>
            </a:endParaRPr>
          </a:p>
        </p:txBody>
      </p:sp>
      <p:sp>
        <p:nvSpPr>
          <p:cNvPr id="4" name="正方形/長方形 3"/>
          <p:cNvSpPr/>
          <p:nvPr/>
        </p:nvSpPr>
        <p:spPr bwMode="auto">
          <a:xfrm>
            <a:off x="3473294" y="5107859"/>
            <a:ext cx="982899" cy="791851"/>
          </a:xfrm>
          <a:prstGeom prst="rect">
            <a:avLst/>
          </a:prstGeom>
          <a:solidFill>
            <a:srgbClr val="FDD3C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sz="1600">
              <a:solidFill>
                <a:prstClr val="black"/>
              </a:solidFill>
              <a:latin typeface="ＭＳ Ｐゴシック" pitchFamily="50" charset="-128"/>
              <a:ea typeface="ＭＳ Ｐゴシック" pitchFamily="50" charset="-128"/>
            </a:endParaRPr>
          </a:p>
        </p:txBody>
      </p:sp>
      <p:sp>
        <p:nvSpPr>
          <p:cNvPr id="5" name="テキスト ボックス 4"/>
          <p:cNvSpPr txBox="1"/>
          <p:nvPr/>
        </p:nvSpPr>
        <p:spPr bwMode="auto">
          <a:xfrm>
            <a:off x="3513664" y="5169948"/>
            <a:ext cx="913502" cy="705560"/>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1400" dirty="0" smtClean="0">
                <a:solidFill>
                  <a:prstClr val="black"/>
                </a:solidFill>
                <a:latin typeface="A-OTF 新ゴ Pro B" pitchFamily="34" charset="-128"/>
                <a:ea typeface="A-OTF 新ゴ Pro B" pitchFamily="34" charset="-128"/>
              </a:rPr>
              <a:t>発見した観点</a:t>
            </a:r>
            <a:endParaRPr lang="en-US" altLang="ja-JP" sz="1400" dirty="0" smtClean="0">
              <a:solidFill>
                <a:prstClr val="black"/>
              </a:solidFill>
              <a:latin typeface="A-OTF 新ゴ Pro B" pitchFamily="34" charset="-128"/>
              <a:ea typeface="A-OTF 新ゴ Pro B" pitchFamily="34" charset="-128"/>
            </a:endParaRPr>
          </a:p>
        </p:txBody>
      </p:sp>
      <p:sp>
        <p:nvSpPr>
          <p:cNvPr id="6" name="正方形/長方形 5"/>
          <p:cNvSpPr/>
          <p:nvPr/>
        </p:nvSpPr>
        <p:spPr bwMode="auto">
          <a:xfrm>
            <a:off x="2253432" y="5112685"/>
            <a:ext cx="982898" cy="791851"/>
          </a:xfrm>
          <a:prstGeom prst="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sz="1600">
              <a:solidFill>
                <a:prstClr val="black"/>
              </a:solidFill>
              <a:latin typeface="ＭＳ Ｐゴシック" pitchFamily="50" charset="-128"/>
              <a:ea typeface="ＭＳ Ｐゴシック" pitchFamily="50" charset="-128"/>
            </a:endParaRPr>
          </a:p>
        </p:txBody>
      </p:sp>
      <p:sp>
        <p:nvSpPr>
          <p:cNvPr id="7" name="テキスト ボックス 6"/>
          <p:cNvSpPr txBox="1"/>
          <p:nvPr/>
        </p:nvSpPr>
        <p:spPr bwMode="auto">
          <a:xfrm>
            <a:off x="2253432" y="5112685"/>
            <a:ext cx="861778" cy="785582"/>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1600" dirty="0" smtClean="0">
                <a:solidFill>
                  <a:prstClr val="black"/>
                </a:solidFill>
                <a:latin typeface="A-OTF 新ゴ Pro B" pitchFamily="34" charset="-128"/>
                <a:ea typeface="A-OTF 新ゴ Pro B" pitchFamily="34" charset="-128"/>
              </a:rPr>
              <a:t>グループ</a:t>
            </a:r>
            <a:r>
              <a:rPr lang="ja-JP" altLang="en-US" sz="1600" dirty="0">
                <a:solidFill>
                  <a:prstClr val="black"/>
                </a:solidFill>
                <a:latin typeface="A-OTF 新ゴ Pro B" pitchFamily="34" charset="-128"/>
                <a:ea typeface="A-OTF 新ゴ Pro B" pitchFamily="34" charset="-128"/>
              </a:rPr>
              <a:t>化</a:t>
            </a:r>
            <a:endParaRPr lang="en-US" altLang="ja-JP" sz="1600" dirty="0" smtClean="0">
              <a:solidFill>
                <a:prstClr val="black"/>
              </a:solidFill>
              <a:latin typeface="A-OTF 新ゴ Pro B" pitchFamily="34" charset="-128"/>
              <a:ea typeface="A-OTF 新ゴ Pro B" pitchFamily="34" charset="-128"/>
            </a:endParaRPr>
          </a:p>
        </p:txBody>
      </p:sp>
      <p:sp>
        <p:nvSpPr>
          <p:cNvPr id="8" name="右矢印 7"/>
          <p:cNvSpPr/>
          <p:nvPr/>
        </p:nvSpPr>
        <p:spPr bwMode="auto">
          <a:xfrm>
            <a:off x="4953000" y="4713431"/>
            <a:ext cx="449943" cy="456517"/>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10" name="テキスト ボックス 9"/>
          <p:cNvSpPr txBox="1"/>
          <p:nvPr/>
        </p:nvSpPr>
        <p:spPr bwMode="auto">
          <a:xfrm>
            <a:off x="5776686" y="4085179"/>
            <a:ext cx="2220685" cy="181935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lIns="108000" tIns="72000" rIns="108000" bIns="72000" rtlCol="0" anchor="ctr" anchorCtr="1">
            <a:noAutofit/>
          </a:bodyPr>
          <a:lstStyle/>
          <a:p>
            <a:pPr>
              <a:lnSpc>
                <a:spcPct val="130000"/>
              </a:lnSpc>
              <a:buSzPct val="120000"/>
            </a:pPr>
            <a:r>
              <a:rPr kumimoji="1" lang="ja-JP" altLang="en-US" sz="1600" dirty="0" smtClean="0">
                <a:latin typeface="A-OTF 新ゴ Pro R" pitchFamily="34" charset="-128"/>
                <a:ea typeface="A-OTF 新ゴ Pro R" pitchFamily="34" charset="-128"/>
              </a:rPr>
              <a:t>他チームの観点を自分たちの検討材料としてメモしておこう</a:t>
            </a:r>
          </a:p>
        </p:txBody>
      </p:sp>
      <p:sp>
        <p:nvSpPr>
          <p:cNvPr id="11" name="正方形/長方形 10"/>
          <p:cNvSpPr/>
          <p:nvPr/>
        </p:nvSpPr>
        <p:spPr bwMode="auto">
          <a:xfrm>
            <a:off x="2253431" y="4026103"/>
            <a:ext cx="982899" cy="910804"/>
          </a:xfrm>
          <a:prstGeom prst="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sz="1200">
              <a:solidFill>
                <a:prstClr val="black"/>
              </a:solidFill>
              <a:latin typeface="ＭＳ Ｐゴシック" pitchFamily="50" charset="-128"/>
              <a:ea typeface="ＭＳ Ｐゴシック" pitchFamily="50" charset="-128"/>
            </a:endParaRPr>
          </a:p>
        </p:txBody>
      </p:sp>
      <p:sp>
        <p:nvSpPr>
          <p:cNvPr id="12" name="正方形/長方形 11"/>
          <p:cNvSpPr/>
          <p:nvPr/>
        </p:nvSpPr>
        <p:spPr bwMode="auto">
          <a:xfrm>
            <a:off x="3473295" y="4026103"/>
            <a:ext cx="982899" cy="910804"/>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sz="1200">
              <a:solidFill>
                <a:prstClr val="black"/>
              </a:solidFill>
              <a:latin typeface="ＭＳ Ｐゴシック" pitchFamily="50" charset="-128"/>
              <a:ea typeface="ＭＳ Ｐゴシック" pitchFamily="50" charset="-128"/>
            </a:endParaRPr>
          </a:p>
        </p:txBody>
      </p:sp>
      <p:sp>
        <p:nvSpPr>
          <p:cNvPr id="13" name="テキスト ボックス 12"/>
          <p:cNvSpPr txBox="1"/>
          <p:nvPr/>
        </p:nvSpPr>
        <p:spPr bwMode="auto">
          <a:xfrm>
            <a:off x="2385573" y="4256536"/>
            <a:ext cx="729637" cy="491078"/>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質問</a:t>
            </a:r>
            <a:endParaRPr lang="en-US" altLang="ja-JP" sz="2000" dirty="0" smtClean="0">
              <a:solidFill>
                <a:prstClr val="black"/>
              </a:solidFill>
              <a:latin typeface="A-OTF 新ゴ Pro B" pitchFamily="34" charset="-128"/>
              <a:ea typeface="A-OTF 新ゴ Pro B" pitchFamily="34" charset="-128"/>
            </a:endParaRPr>
          </a:p>
        </p:txBody>
      </p:sp>
      <p:sp>
        <p:nvSpPr>
          <p:cNvPr id="14" name="テキスト ボックス 13"/>
          <p:cNvSpPr txBox="1"/>
          <p:nvPr/>
        </p:nvSpPr>
        <p:spPr bwMode="auto">
          <a:xfrm>
            <a:off x="3605437" y="4264363"/>
            <a:ext cx="729637" cy="491078"/>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回答</a:t>
            </a:r>
            <a:endParaRPr lang="en-US" altLang="ja-JP" sz="2000" dirty="0" smtClean="0">
              <a:solidFill>
                <a:prstClr val="black"/>
              </a:solidFill>
              <a:latin typeface="A-OTF 新ゴ Pro B" pitchFamily="34" charset="-128"/>
              <a:ea typeface="A-OTF 新ゴ Pro B" pitchFamily="34" charset="-128"/>
            </a:endParaRPr>
          </a:p>
        </p:txBody>
      </p:sp>
    </p:spTree>
    <p:extLst>
      <p:ext uri="{BB962C8B-B14F-4D97-AF65-F5344CB8AC3E}">
        <p14:creationId xmlns:p14="http://schemas.microsoft.com/office/powerpoint/2010/main" val="38200541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角丸四角形 2"/>
          <p:cNvSpPr/>
          <p:nvPr/>
        </p:nvSpPr>
        <p:spPr bwMode="auto">
          <a:xfrm>
            <a:off x="1705418" y="846139"/>
            <a:ext cx="7236372" cy="2139730"/>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4400" dirty="0" smtClean="0">
                <a:solidFill>
                  <a:schemeClr val="bg1"/>
                </a:solidFill>
                <a:latin typeface="ＭＳ Ｐゴシック" pitchFamily="50" charset="-128"/>
                <a:ea typeface="ＭＳ Ｐゴシック" pitchFamily="50" charset="-128"/>
              </a:rPr>
              <a:t>ファインディングスの整理</a:t>
            </a:r>
            <a:endParaRPr kumimoji="1" lang="en-US" altLang="ja-JP" sz="4400" dirty="0" smtClean="0">
              <a:solidFill>
                <a:schemeClr val="bg1"/>
              </a:solidFill>
              <a:latin typeface="ＭＳ Ｐゴシック" pitchFamily="50" charset="-128"/>
              <a:ea typeface="ＭＳ Ｐゴシック" pitchFamily="50" charset="-128"/>
            </a:endParaRPr>
          </a:p>
          <a:p>
            <a:pPr algn="ctr"/>
            <a:r>
              <a:rPr lang="ja-JP" altLang="en-US" sz="3600" dirty="0">
                <a:solidFill>
                  <a:schemeClr val="bg1"/>
                </a:solidFill>
                <a:latin typeface="ＭＳ Ｐゴシック" pitchFamily="50" charset="-128"/>
                <a:ea typeface="ＭＳ Ｐゴシック" pitchFamily="50" charset="-128"/>
              </a:rPr>
              <a:t>他</a:t>
            </a:r>
            <a:r>
              <a:rPr lang="ja-JP" altLang="en-US" sz="3600" dirty="0" smtClean="0">
                <a:solidFill>
                  <a:schemeClr val="bg1"/>
                </a:solidFill>
                <a:latin typeface="ＭＳ Ｐゴシック" pitchFamily="50" charset="-128"/>
                <a:ea typeface="ＭＳ Ｐゴシック" pitchFamily="50" charset="-128"/>
              </a:rPr>
              <a:t>チームの</a:t>
            </a:r>
            <a:r>
              <a:rPr lang="ja-JP" altLang="en-US" sz="3600" dirty="0" smtClean="0">
                <a:solidFill>
                  <a:srgbClr val="F68100"/>
                </a:solidFill>
                <a:latin typeface="ＭＳ Ｐゴシック" pitchFamily="50" charset="-128"/>
                <a:ea typeface="ＭＳ Ｐゴシック" pitchFamily="50" charset="-128"/>
              </a:rPr>
              <a:t>ファインディングス</a:t>
            </a:r>
            <a:r>
              <a:rPr lang="ja-JP" altLang="en-US" sz="3600" dirty="0" smtClean="0">
                <a:solidFill>
                  <a:schemeClr val="bg1"/>
                </a:solidFill>
                <a:latin typeface="ＭＳ Ｐゴシック" pitchFamily="50" charset="-128"/>
                <a:ea typeface="ＭＳ Ｐゴシック" pitchFamily="50" charset="-128"/>
              </a:rPr>
              <a:t>を</a:t>
            </a:r>
            <a:endParaRPr lang="en-US" altLang="ja-JP" sz="3600" dirty="0" smtClean="0">
              <a:solidFill>
                <a:schemeClr val="bg1"/>
              </a:solidFill>
              <a:latin typeface="ＭＳ Ｐゴシック" pitchFamily="50" charset="-128"/>
              <a:ea typeface="ＭＳ Ｐゴシック" pitchFamily="50" charset="-128"/>
            </a:endParaRPr>
          </a:p>
          <a:p>
            <a:pPr algn="ctr"/>
            <a:r>
              <a:rPr lang="ja-JP" altLang="en-US" sz="3600" dirty="0" smtClean="0">
                <a:solidFill>
                  <a:schemeClr val="bg1"/>
                </a:solidFill>
                <a:latin typeface="ＭＳ Ｐゴシック" pitchFamily="50" charset="-128"/>
                <a:ea typeface="ＭＳ Ｐゴシック" pitchFamily="50" charset="-128"/>
              </a:rPr>
              <a:t>深く理解する</a:t>
            </a:r>
            <a:endParaRPr kumimoji="1" lang="en-US" altLang="ja-JP" sz="3600" dirty="0" smtClean="0">
              <a:solidFill>
                <a:schemeClr val="bg1"/>
              </a:solidFill>
              <a:latin typeface="ＭＳ Ｐゴシック" pitchFamily="50" charset="-128"/>
              <a:ea typeface="ＭＳ Ｐゴシック" pitchFamily="50" charset="-128"/>
            </a:endParaRPr>
          </a:p>
        </p:txBody>
      </p:sp>
      <p:sp>
        <p:nvSpPr>
          <p:cNvPr id="7" name="正方形/長方形 6"/>
          <p:cNvSpPr/>
          <p:nvPr/>
        </p:nvSpPr>
        <p:spPr bwMode="auto">
          <a:xfrm>
            <a:off x="1433696" y="4146707"/>
            <a:ext cx="1733107" cy="1733107"/>
          </a:xfrm>
          <a:prstGeom prst="rect">
            <a:avLst/>
          </a:prstGeom>
          <a:solidFill>
            <a:srgbClr val="FDD3C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0" name="テキスト ボックス 9"/>
          <p:cNvSpPr txBox="1"/>
          <p:nvPr/>
        </p:nvSpPr>
        <p:spPr bwMode="auto">
          <a:xfrm>
            <a:off x="1387366" y="4601053"/>
            <a:ext cx="1779437" cy="945625"/>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発見した</a:t>
            </a:r>
            <a:endParaRPr lang="en-US" altLang="ja-JP" sz="2000" dirty="0" smtClean="0">
              <a:solidFill>
                <a:prstClr val="black"/>
              </a:solidFill>
              <a:latin typeface="A-OTF 新ゴ Pro B" pitchFamily="34" charset="-128"/>
              <a:ea typeface="A-OTF 新ゴ Pro B" pitchFamily="34" charset="-128"/>
            </a:endParaRPr>
          </a:p>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観点</a:t>
            </a:r>
            <a:endParaRPr lang="en-US" altLang="ja-JP" sz="2000" dirty="0" smtClean="0">
              <a:solidFill>
                <a:prstClr val="black"/>
              </a:solidFill>
              <a:latin typeface="A-OTF 新ゴ Pro B" pitchFamily="34" charset="-128"/>
              <a:ea typeface="A-OTF 新ゴ Pro B" pitchFamily="34" charset="-128"/>
            </a:endParaRPr>
          </a:p>
        </p:txBody>
      </p:sp>
      <p:sp>
        <p:nvSpPr>
          <p:cNvPr id="4" name="右矢印 3"/>
          <p:cNvSpPr/>
          <p:nvPr/>
        </p:nvSpPr>
        <p:spPr bwMode="auto">
          <a:xfrm>
            <a:off x="3416300" y="4724400"/>
            <a:ext cx="1166346" cy="577723"/>
          </a:xfrm>
          <a:prstGeom prst="rightArrow">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 name="テキスト ボックス 5"/>
          <p:cNvSpPr txBox="1"/>
          <p:nvPr/>
        </p:nvSpPr>
        <p:spPr bwMode="auto">
          <a:xfrm>
            <a:off x="5323604" y="4472609"/>
            <a:ext cx="3808836" cy="1265713"/>
          </a:xfrm>
          <a:prstGeom prst="rect">
            <a:avLst/>
          </a:prstGeom>
          <a:noFill/>
          <a:ln w="9525">
            <a:noFill/>
            <a:miter lim="800000"/>
            <a:headEnd/>
            <a:tailEnd/>
          </a:ln>
        </p:spPr>
        <p:txBody>
          <a:bodyPr wrap="none" lIns="108000" tIns="72000" rIns="108000" bIns="72000" rtlCol="0" anchor="t" anchorCtr="0">
            <a:spAutoFit/>
          </a:bodyPr>
          <a:lstStyle/>
          <a:p>
            <a:pPr>
              <a:lnSpc>
                <a:spcPct val="130000"/>
              </a:lnSpc>
              <a:buSzPct val="120000"/>
            </a:pPr>
            <a:r>
              <a:rPr kumimoji="1" lang="ja-JP" altLang="en-US" sz="2800" dirty="0" smtClean="0">
                <a:latin typeface="A-OTF 新ゴ Pro R" pitchFamily="34" charset="-128"/>
                <a:ea typeface="A-OTF 新ゴ Pro R" pitchFamily="34" charset="-128"/>
              </a:rPr>
              <a:t>ファインディングス</a:t>
            </a:r>
            <a:endParaRPr kumimoji="1" lang="en-US" altLang="ja-JP" sz="2800" dirty="0" smtClean="0">
              <a:latin typeface="A-OTF 新ゴ Pro R" pitchFamily="34" charset="-128"/>
              <a:ea typeface="A-OTF 新ゴ Pro R" pitchFamily="34" charset="-128"/>
            </a:endParaRPr>
          </a:p>
          <a:p>
            <a:pPr>
              <a:lnSpc>
                <a:spcPct val="130000"/>
              </a:lnSpc>
              <a:buSzPct val="120000"/>
            </a:pPr>
            <a:r>
              <a:rPr lang="ja-JP" altLang="en-US" sz="2800" dirty="0" smtClean="0">
                <a:latin typeface="A-OTF 新ゴ Pro R" pitchFamily="34" charset="-128"/>
                <a:ea typeface="A-OTF 新ゴ Pro R" pitchFamily="34" charset="-128"/>
              </a:rPr>
              <a:t>からインサイトを探る</a:t>
            </a:r>
            <a:endParaRPr kumimoji="1" lang="ja-JP" altLang="en-US" sz="28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29103667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eadspacedesign.ca/images/uploads/ux_chart.png"/>
          <p:cNvPicPr>
            <a:picLocks noChangeAspect="1" noChangeArrowheads="1"/>
          </p:cNvPicPr>
          <p:nvPr/>
        </p:nvPicPr>
        <p:blipFill rotWithShape="1">
          <a:blip r:embed="rId2">
            <a:extLst>
              <a:ext uri="{28A0092B-C50C-407E-A947-70E740481C1C}">
                <a14:useLocalDpi xmlns:a14="http://schemas.microsoft.com/office/drawing/2010/main" val="0"/>
              </a:ext>
            </a:extLst>
          </a:blip>
          <a:srcRect l="1834" r="4239"/>
          <a:stretch/>
        </p:blipFill>
        <p:spPr bwMode="auto">
          <a:xfrm>
            <a:off x="132734" y="836712"/>
            <a:ext cx="9572793"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p:txBody>
          <a:bodyPr/>
          <a:lstStyle/>
          <a:p>
            <a:r>
              <a:rPr kumimoji="1" lang="en-US" altLang="ja-JP" dirty="0" smtClean="0"/>
              <a:t>UX</a:t>
            </a:r>
            <a:r>
              <a:rPr kumimoji="1" lang="ja-JP" altLang="en-US" dirty="0" smtClean="0"/>
              <a:t>設計　超上流工程</a:t>
            </a:r>
            <a:endParaRPr kumimoji="1" lang="ja-JP" altLang="en-US" dirty="0"/>
          </a:p>
        </p:txBody>
      </p:sp>
      <p:sp>
        <p:nvSpPr>
          <p:cNvPr id="3" name="正方形/長方形 2"/>
          <p:cNvSpPr/>
          <p:nvPr/>
        </p:nvSpPr>
        <p:spPr>
          <a:xfrm>
            <a:off x="4953000" y="6309320"/>
            <a:ext cx="4953000" cy="230832"/>
          </a:xfrm>
          <a:prstGeom prst="rect">
            <a:avLst/>
          </a:prstGeom>
        </p:spPr>
        <p:txBody>
          <a:bodyPr>
            <a:spAutoFit/>
          </a:bodyPr>
          <a:lstStyle/>
          <a:p>
            <a:r>
              <a:rPr lang="en-US" altLang="ja-JP" sz="900" dirty="0">
                <a:hlinkClick r:id="rId3"/>
              </a:rPr>
              <a:t>http://headspacedesign.ca/blog/entry/ux-design-a-real-thing-or-just-a-pretentious-buzzword</a:t>
            </a:r>
            <a:endParaRPr lang="ja-JP" altLang="en-US" sz="900" dirty="0"/>
          </a:p>
        </p:txBody>
      </p:sp>
      <p:sp>
        <p:nvSpPr>
          <p:cNvPr id="7" name="左右矢印 6"/>
          <p:cNvSpPr/>
          <p:nvPr/>
        </p:nvSpPr>
        <p:spPr>
          <a:xfrm>
            <a:off x="272480" y="5226148"/>
            <a:ext cx="5319428" cy="590946"/>
          </a:xfrm>
          <a:prstGeom prst="leftRightArrow">
            <a:avLst>
              <a:gd name="adj1" fmla="val 61165"/>
              <a:gd name="adj2" fmla="val 50000"/>
            </a:avLst>
          </a:prstGeom>
          <a:ln/>
        </p:spPr>
        <p:style>
          <a:lnRef idx="1">
            <a:schemeClr val="accent2"/>
          </a:lnRef>
          <a:fillRef idx="3">
            <a:schemeClr val="accent2"/>
          </a:fillRef>
          <a:effectRef idx="2">
            <a:schemeClr val="accent2"/>
          </a:effectRef>
          <a:fontRef idx="minor">
            <a:schemeClr val="lt1"/>
          </a:fontRef>
        </p:style>
        <p:txBody>
          <a:bodyPr wrap="square" rtlCol="0" anchor="ctr" anchorCtr="1">
            <a:noAutofit/>
          </a:bodyPr>
          <a:lstStyle/>
          <a:p>
            <a:pPr algn="ctr">
              <a:lnSpc>
                <a:spcPct val="120000"/>
              </a:lnSpc>
            </a:pPr>
            <a:r>
              <a:rPr kumimoji="1" lang="ja-JP" altLang="en-US" sz="1200" b="1" dirty="0" smtClean="0">
                <a:solidFill>
                  <a:schemeClr val="bg1"/>
                </a:solidFill>
                <a:latin typeface="A-OTF 新ゴ Pro R" pitchFamily="34" charset="-128"/>
                <a:ea typeface="A-OTF 新ゴ Pro R" pitchFamily="34" charset="-128"/>
              </a:rPr>
              <a:t>マーケティング</a:t>
            </a:r>
            <a:r>
              <a:rPr lang="ja-JP" altLang="en-US" sz="1200" b="1" dirty="0">
                <a:solidFill>
                  <a:schemeClr val="bg1"/>
                </a:solidFill>
                <a:latin typeface="A-OTF 新ゴ Pro R" pitchFamily="34" charset="-128"/>
                <a:ea typeface="A-OTF 新ゴ Pro R" pitchFamily="34" charset="-128"/>
              </a:rPr>
              <a:t>・</a:t>
            </a:r>
            <a:r>
              <a:rPr kumimoji="1" lang="ja-JP" altLang="en-US" sz="1200" b="1" dirty="0" smtClean="0">
                <a:solidFill>
                  <a:schemeClr val="bg1"/>
                </a:solidFill>
                <a:latin typeface="A-OTF 新ゴ Pro R" pitchFamily="34" charset="-128"/>
                <a:ea typeface="A-OTF 新ゴ Pro R" pitchFamily="34" charset="-128"/>
              </a:rPr>
              <a:t>ビジネス視点　</a:t>
            </a:r>
            <a:r>
              <a:rPr kumimoji="1" lang="en-US" altLang="ja-JP" sz="1200" b="1" dirty="0" smtClean="0">
                <a:solidFill>
                  <a:schemeClr val="bg1"/>
                </a:solidFill>
                <a:latin typeface="A-OTF 新ゴ Pro R" pitchFamily="34" charset="-128"/>
                <a:ea typeface="A-OTF 新ゴ Pro R" pitchFamily="34" charset="-128"/>
              </a:rPr>
              <a:t>/</a:t>
            </a:r>
            <a:r>
              <a:rPr kumimoji="1" lang="ja-JP" altLang="en-US" sz="1200" b="1" dirty="0" smtClean="0">
                <a:solidFill>
                  <a:schemeClr val="bg1"/>
                </a:solidFill>
                <a:latin typeface="A-OTF 新ゴ Pro R" pitchFamily="34" charset="-128"/>
                <a:ea typeface="A-OTF 新ゴ Pro R" pitchFamily="34" charset="-128"/>
              </a:rPr>
              <a:t>　コンセプトメイキング</a:t>
            </a:r>
          </a:p>
        </p:txBody>
      </p:sp>
      <p:sp>
        <p:nvSpPr>
          <p:cNvPr id="9" name="テキスト ボックス 8"/>
          <p:cNvSpPr txBox="1"/>
          <p:nvPr/>
        </p:nvSpPr>
        <p:spPr>
          <a:xfrm>
            <a:off x="3080792" y="2420888"/>
            <a:ext cx="992579" cy="261034"/>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1050" b="1" dirty="0" smtClean="0">
                <a:solidFill>
                  <a:schemeClr val="bg1"/>
                </a:solidFill>
                <a:latin typeface="A-OTF 新ゴ Pro M" pitchFamily="34" charset="-128"/>
                <a:ea typeface="A-OTF 新ゴ Pro M" pitchFamily="34" charset="-128"/>
              </a:rPr>
              <a:t>洞察（本質）</a:t>
            </a:r>
            <a:endParaRPr kumimoji="1" lang="en-US" altLang="ja-JP" sz="1050" b="1" dirty="0" smtClean="0">
              <a:solidFill>
                <a:schemeClr val="bg1"/>
              </a:solidFill>
              <a:latin typeface="A-OTF 新ゴ Pro M" pitchFamily="34" charset="-128"/>
              <a:ea typeface="A-OTF 新ゴ Pro M" pitchFamily="34" charset="-128"/>
            </a:endParaRPr>
          </a:p>
        </p:txBody>
      </p:sp>
      <p:sp>
        <p:nvSpPr>
          <p:cNvPr id="10" name="テキスト ボックス 9"/>
          <p:cNvSpPr txBox="1"/>
          <p:nvPr/>
        </p:nvSpPr>
        <p:spPr>
          <a:xfrm>
            <a:off x="3175253" y="3280178"/>
            <a:ext cx="697627" cy="220830"/>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800" dirty="0" smtClean="0">
                <a:solidFill>
                  <a:schemeClr val="bg1"/>
                </a:solidFill>
                <a:latin typeface="A-OTF 新ゴ Pro M" pitchFamily="34" charset="-128"/>
                <a:ea typeface="A-OTF 新ゴ Pro M" pitchFamily="34" charset="-128"/>
              </a:rPr>
              <a:t>解釈・理解</a:t>
            </a:r>
            <a:endParaRPr kumimoji="1" lang="en-US" altLang="ja-JP" sz="800" dirty="0" smtClean="0">
              <a:solidFill>
                <a:schemeClr val="bg1"/>
              </a:solidFill>
              <a:latin typeface="A-OTF 新ゴ Pro M" pitchFamily="34" charset="-128"/>
              <a:ea typeface="A-OTF 新ゴ Pro M" pitchFamily="34" charset="-128"/>
            </a:endParaRPr>
          </a:p>
        </p:txBody>
      </p:sp>
      <p:sp>
        <p:nvSpPr>
          <p:cNvPr id="11" name="テキスト ボックス 10"/>
          <p:cNvSpPr txBox="1"/>
          <p:nvPr/>
        </p:nvSpPr>
        <p:spPr>
          <a:xfrm>
            <a:off x="1546702" y="2420888"/>
            <a:ext cx="453970" cy="261034"/>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1050" b="1" dirty="0" smtClean="0">
                <a:solidFill>
                  <a:schemeClr val="bg1"/>
                </a:solidFill>
                <a:latin typeface="A-OTF 新ゴ Pro M" pitchFamily="34" charset="-128"/>
                <a:ea typeface="A-OTF 新ゴ Pro M" pitchFamily="34" charset="-128"/>
              </a:rPr>
              <a:t>調査</a:t>
            </a:r>
            <a:endParaRPr kumimoji="1" lang="en-US" altLang="ja-JP" sz="1050" b="1" dirty="0" smtClean="0">
              <a:solidFill>
                <a:schemeClr val="bg1"/>
              </a:solidFill>
              <a:latin typeface="A-OTF 新ゴ Pro M" pitchFamily="34" charset="-128"/>
              <a:ea typeface="A-OTF 新ゴ Pro M" pitchFamily="34" charset="-128"/>
            </a:endParaRPr>
          </a:p>
        </p:txBody>
      </p:sp>
      <p:sp>
        <p:nvSpPr>
          <p:cNvPr id="12" name="テキスト ボックス 11"/>
          <p:cNvSpPr txBox="1"/>
          <p:nvPr/>
        </p:nvSpPr>
        <p:spPr>
          <a:xfrm>
            <a:off x="1424608" y="3280178"/>
            <a:ext cx="697627" cy="240066"/>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800" dirty="0">
                <a:solidFill>
                  <a:schemeClr val="bg1"/>
                </a:solidFill>
                <a:latin typeface="A-OTF 新ゴ Pro M" pitchFamily="34" charset="-128"/>
                <a:ea typeface="A-OTF 新ゴ Pro M" pitchFamily="34" charset="-128"/>
              </a:rPr>
              <a:t>文脈</a:t>
            </a:r>
            <a:r>
              <a:rPr lang="ja-JP" altLang="en-US" sz="800" dirty="0" smtClean="0">
                <a:solidFill>
                  <a:schemeClr val="bg1"/>
                </a:solidFill>
                <a:latin typeface="A-OTF 新ゴ Pro M" pitchFamily="34" charset="-128"/>
                <a:ea typeface="A-OTF 新ゴ Pro M" pitchFamily="34" charset="-128"/>
              </a:rPr>
              <a:t>・行動</a:t>
            </a:r>
            <a:endParaRPr kumimoji="1" lang="en-US" altLang="ja-JP" sz="800" dirty="0" smtClean="0">
              <a:solidFill>
                <a:schemeClr val="bg1"/>
              </a:solidFill>
              <a:latin typeface="A-OTF 新ゴ Pro M" pitchFamily="34" charset="-128"/>
              <a:ea typeface="A-OTF 新ゴ Pro M" pitchFamily="34" charset="-128"/>
            </a:endParaRPr>
          </a:p>
        </p:txBody>
      </p:sp>
      <p:sp>
        <p:nvSpPr>
          <p:cNvPr id="13" name="テキスト ボックス 12"/>
          <p:cNvSpPr txBox="1"/>
          <p:nvPr/>
        </p:nvSpPr>
        <p:spPr>
          <a:xfrm>
            <a:off x="6537176" y="3280178"/>
            <a:ext cx="697627" cy="240066"/>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800" dirty="0">
                <a:latin typeface="A-OTF 新ゴ Pro M" pitchFamily="34" charset="-128"/>
                <a:ea typeface="A-OTF 新ゴ Pro M" pitchFamily="34" charset="-128"/>
              </a:rPr>
              <a:t>考え</a:t>
            </a:r>
            <a:r>
              <a:rPr lang="ja-JP" altLang="en-US" sz="800" dirty="0" smtClean="0">
                <a:latin typeface="A-OTF 新ゴ Pro M" pitchFamily="34" charset="-128"/>
                <a:ea typeface="A-OTF 新ゴ Pro M" pitchFamily="34" charset="-128"/>
              </a:rPr>
              <a:t>・反復</a:t>
            </a:r>
            <a:endParaRPr kumimoji="1" lang="en-US" altLang="ja-JP" sz="800" dirty="0" smtClean="0">
              <a:latin typeface="A-OTF 新ゴ Pro M" pitchFamily="34" charset="-128"/>
              <a:ea typeface="A-OTF 新ゴ Pro M" pitchFamily="34" charset="-128"/>
            </a:endParaRPr>
          </a:p>
        </p:txBody>
      </p:sp>
      <p:sp>
        <p:nvSpPr>
          <p:cNvPr id="14" name="テキスト ボックス 13"/>
          <p:cNvSpPr txBox="1"/>
          <p:nvPr/>
        </p:nvSpPr>
        <p:spPr>
          <a:xfrm>
            <a:off x="8419256" y="3280178"/>
            <a:ext cx="389850" cy="220830"/>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800" dirty="0" smtClean="0">
                <a:solidFill>
                  <a:schemeClr val="bg1"/>
                </a:solidFill>
                <a:latin typeface="A-OTF 新ゴ Pro M" pitchFamily="34" charset="-128"/>
                <a:ea typeface="A-OTF 新ゴ Pro M" pitchFamily="34" charset="-128"/>
              </a:rPr>
              <a:t>体験</a:t>
            </a:r>
            <a:endParaRPr kumimoji="1" lang="en-US" altLang="ja-JP" sz="800" dirty="0" smtClean="0">
              <a:solidFill>
                <a:schemeClr val="bg1"/>
              </a:solidFill>
              <a:latin typeface="A-OTF 新ゴ Pro M" pitchFamily="34" charset="-128"/>
              <a:ea typeface="A-OTF 新ゴ Pro M" pitchFamily="34" charset="-128"/>
            </a:endParaRPr>
          </a:p>
        </p:txBody>
      </p:sp>
      <p:sp>
        <p:nvSpPr>
          <p:cNvPr id="15" name="テキスト ボックス 14"/>
          <p:cNvSpPr txBox="1"/>
          <p:nvPr/>
        </p:nvSpPr>
        <p:spPr>
          <a:xfrm>
            <a:off x="6659002" y="2420888"/>
            <a:ext cx="453970" cy="261034"/>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1050" b="1" dirty="0" smtClean="0">
                <a:latin typeface="A-OTF 新ゴ Pro M" pitchFamily="34" charset="-128"/>
                <a:ea typeface="A-OTF 新ゴ Pro M" pitchFamily="34" charset="-128"/>
              </a:rPr>
              <a:t>概念</a:t>
            </a:r>
            <a:endParaRPr kumimoji="1" lang="en-US" altLang="ja-JP" sz="1050" b="1" dirty="0" smtClean="0">
              <a:latin typeface="A-OTF 新ゴ Pro M" pitchFamily="34" charset="-128"/>
              <a:ea typeface="A-OTF 新ゴ Pro M" pitchFamily="34" charset="-128"/>
            </a:endParaRPr>
          </a:p>
        </p:txBody>
      </p:sp>
      <p:sp>
        <p:nvSpPr>
          <p:cNvPr id="16" name="テキスト ボックス 15"/>
          <p:cNvSpPr txBox="1"/>
          <p:nvPr/>
        </p:nvSpPr>
        <p:spPr>
          <a:xfrm>
            <a:off x="8387195" y="2420888"/>
            <a:ext cx="453970" cy="261034"/>
          </a:xfrm>
          <a:prstGeom prst="rect">
            <a:avLst/>
          </a:prstGeom>
          <a:noFill/>
          <a:ln>
            <a:noFill/>
          </a:ln>
        </p:spPr>
        <p:txBody>
          <a:bodyPr wrap="none" rtlCol="0">
            <a:spAutoFit/>
          </a:bodyPr>
          <a:lstStyle/>
          <a:p>
            <a:pPr marR="0" algn="ctr" defTabSz="914400" rtl="0" eaLnBrk="1" fontAlgn="auto" latinLnBrk="0" hangingPunct="1">
              <a:lnSpc>
                <a:spcPct val="120000"/>
              </a:lnSpc>
              <a:spcBef>
                <a:spcPct val="20000"/>
              </a:spcBef>
              <a:spcAft>
                <a:spcPts val="0"/>
              </a:spcAft>
              <a:buClrTx/>
              <a:buSzTx/>
              <a:tabLst/>
            </a:pPr>
            <a:r>
              <a:rPr lang="ja-JP" altLang="en-US" sz="1050" b="1" dirty="0" smtClean="0">
                <a:solidFill>
                  <a:schemeClr val="bg1"/>
                </a:solidFill>
                <a:latin typeface="A-OTF 新ゴ Pro M" pitchFamily="34" charset="-128"/>
                <a:ea typeface="A-OTF 新ゴ Pro M" pitchFamily="34" charset="-128"/>
              </a:rPr>
              <a:t>具現</a:t>
            </a:r>
            <a:endParaRPr kumimoji="1" lang="en-US" altLang="ja-JP" sz="1050" b="1" dirty="0" smtClean="0">
              <a:solidFill>
                <a:schemeClr val="bg1"/>
              </a:solidFill>
              <a:latin typeface="A-OTF 新ゴ Pro M" pitchFamily="34" charset="-128"/>
              <a:ea typeface="A-OTF 新ゴ Pro M" pitchFamily="34" charset="-128"/>
            </a:endParaRPr>
          </a:p>
        </p:txBody>
      </p:sp>
      <p:sp>
        <p:nvSpPr>
          <p:cNvPr id="4" name="左右矢印 3"/>
          <p:cNvSpPr/>
          <p:nvPr/>
        </p:nvSpPr>
        <p:spPr bwMode="auto">
          <a:xfrm>
            <a:off x="2751284" y="5763003"/>
            <a:ext cx="6954243" cy="569741"/>
          </a:xfrm>
          <a:prstGeom prst="leftRightArrow">
            <a:avLst/>
          </a:prstGeom>
          <a:solidFill>
            <a:schemeClr val="tx2"/>
          </a:solidFill>
          <a:ln w="9525" cap="flat" cmpd="sng" algn="ctr">
            <a:noFill/>
            <a:prstDash val="solid"/>
            <a:round/>
            <a:headEnd type="none" w="med" len="med"/>
            <a:tailEnd type="none" w="med" len="med"/>
          </a:ln>
          <a:effectLst/>
        </p:spPr>
        <p:txBody>
          <a:bodyPr rtlCol="0" anchor="ctr"/>
          <a:lstStyle/>
          <a:p>
            <a:pPr algn="ctr"/>
            <a:r>
              <a:rPr kumimoji="1" lang="ja-JP" altLang="en-US" dirty="0" smtClean="0">
                <a:solidFill>
                  <a:schemeClr val="bg1"/>
                </a:solidFill>
                <a:latin typeface="ＭＳ Ｐゴシック" pitchFamily="50" charset="-128"/>
                <a:ea typeface="ＭＳ Ｐゴシック" pitchFamily="50" charset="-128"/>
              </a:rPr>
              <a:t>具体化する力　</a:t>
            </a:r>
            <a:r>
              <a:rPr kumimoji="1" lang="en-US" altLang="ja-JP" dirty="0" smtClean="0">
                <a:solidFill>
                  <a:schemeClr val="bg1"/>
                </a:solidFill>
                <a:latin typeface="ＭＳ Ｐゴシック" pitchFamily="50" charset="-128"/>
                <a:ea typeface="ＭＳ Ｐゴシック" pitchFamily="50" charset="-128"/>
              </a:rPr>
              <a:t>/</a:t>
            </a:r>
            <a:r>
              <a:rPr kumimoji="1" lang="ja-JP" altLang="en-US" dirty="0" smtClean="0">
                <a:solidFill>
                  <a:schemeClr val="bg1"/>
                </a:solidFill>
                <a:latin typeface="ＭＳ Ｐゴシック" pitchFamily="50" charset="-128"/>
                <a:ea typeface="ＭＳ Ｐゴシック" pitchFamily="50" charset="-128"/>
              </a:rPr>
              <a:t>　実現力</a:t>
            </a:r>
            <a:endParaRPr kumimoji="1" lang="ja-JP" altLang="en-US"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110703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2180954"/>
          </a:xfrm>
          <a:prstGeom prst="rect">
            <a:avLst/>
          </a:prstGeom>
        </p:spPr>
        <p:txBody>
          <a:bodyPr anchor="t"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en-US" altLang="ja-JP" sz="2800" dirty="0" smtClean="0"/>
              <a:t>UX</a:t>
            </a:r>
            <a:r>
              <a:rPr lang="ja-JP" altLang="en-US" sz="2800" dirty="0" smtClean="0"/>
              <a:t>ワークフロー事例紹介</a:t>
            </a:r>
            <a:endParaRPr lang="en-US" altLang="ja-JP" sz="2800" dirty="0" smtClean="0"/>
          </a:p>
          <a:p>
            <a:r>
              <a:rPr lang="ja-JP" altLang="en-US" dirty="0" smtClean="0"/>
              <a:t>・次世代</a:t>
            </a:r>
            <a:r>
              <a:rPr lang="en-US" altLang="ja-JP" dirty="0" smtClean="0"/>
              <a:t>POS</a:t>
            </a:r>
            <a:r>
              <a:rPr lang="ja-JP" altLang="en-US" dirty="0" smtClean="0"/>
              <a:t>システムの新たな価値提案</a:t>
            </a:r>
            <a:endParaRPr lang="en-US" altLang="ja-JP" dirty="0" smtClean="0"/>
          </a:p>
          <a:p>
            <a:r>
              <a:rPr lang="ja-JP" altLang="en-US" dirty="0" smtClean="0"/>
              <a:t>・旅を</a:t>
            </a:r>
            <a:r>
              <a:rPr lang="en-US" altLang="ja-JP" dirty="0" smtClean="0"/>
              <a:t>100</a:t>
            </a:r>
            <a:r>
              <a:rPr lang="ja-JP" altLang="en-US" dirty="0" smtClean="0"/>
              <a:t>倍楽しむタブレットアプリの提案</a:t>
            </a:r>
            <a:endParaRPr lang="en-US" altLang="ja-JP" dirty="0" smtClean="0"/>
          </a:p>
        </p:txBody>
      </p:sp>
      <p:sp>
        <p:nvSpPr>
          <p:cNvPr id="5" name="テキスト ボックス 4"/>
          <p:cNvSpPr txBox="1"/>
          <p:nvPr/>
        </p:nvSpPr>
        <p:spPr bwMode="auto">
          <a:xfrm>
            <a:off x="1216099" y="2503401"/>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4800" b="1" dirty="0" smtClean="0">
                <a:solidFill>
                  <a:schemeClr val="bg1"/>
                </a:solidFill>
                <a:latin typeface="Times New Roman" pitchFamily="18" charset="0"/>
                <a:ea typeface="A-OTF 新ゴ Pro R" pitchFamily="34" charset="-128"/>
                <a:cs typeface="Times New Roman" pitchFamily="18" charset="0"/>
              </a:rPr>
              <a:t>  </a:t>
            </a:r>
            <a:endParaRPr kumimoji="1" lang="ja-JP" altLang="en-US"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29997163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チームモデルの紹介</a:t>
            </a:r>
            <a:endParaRPr kumimoji="1" lang="ja-JP" altLang="en-US" dirty="0"/>
          </a:p>
        </p:txBody>
      </p:sp>
      <p:pic>
        <p:nvPicPr>
          <p:cNvPr id="5" name="図 4" descr="test.png"/>
          <p:cNvPicPr>
            <a:picLocks noChangeAspect="1"/>
          </p:cNvPicPr>
          <p:nvPr/>
        </p:nvPicPr>
        <p:blipFill>
          <a:blip r:embed="rId2" cstate="print"/>
          <a:stretch>
            <a:fillRect/>
          </a:stretch>
        </p:blipFill>
        <p:spPr>
          <a:xfrm>
            <a:off x="2099546" y="695058"/>
            <a:ext cx="6495814" cy="5478168"/>
          </a:xfrm>
          <a:prstGeom prst="rect">
            <a:avLst/>
          </a:prstGeom>
        </p:spPr>
      </p:pic>
      <p:sp>
        <p:nvSpPr>
          <p:cNvPr id="4" name="Rectangle 8"/>
          <p:cNvSpPr/>
          <p:nvPr/>
        </p:nvSpPr>
        <p:spPr>
          <a:xfrm>
            <a:off x="320443" y="2773916"/>
            <a:ext cx="4035079" cy="369332"/>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XA</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Experience Architecture</a:t>
            </a:r>
            <a:endParaRPr lang="en-US" dirty="0">
              <a:latin typeface="A-OTF 新ゴ Pro B" pitchFamily="34" charset="-128"/>
              <a:ea typeface="A-OTF 新ゴ Pro B" pitchFamily="34" charset="-128"/>
            </a:endParaRPr>
          </a:p>
        </p:txBody>
      </p:sp>
      <p:sp>
        <p:nvSpPr>
          <p:cNvPr id="6" name="Rectangle 9"/>
          <p:cNvSpPr/>
          <p:nvPr/>
        </p:nvSpPr>
        <p:spPr>
          <a:xfrm>
            <a:off x="6211661" y="2773916"/>
            <a:ext cx="3272050" cy="369332"/>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XD</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Experience Design</a:t>
            </a:r>
            <a:endParaRPr lang="en-US" dirty="0">
              <a:latin typeface="A-OTF 新ゴ Pro B" pitchFamily="34" charset="-128"/>
              <a:ea typeface="A-OTF 新ゴ Pro B" pitchFamily="34" charset="-128"/>
            </a:endParaRPr>
          </a:p>
        </p:txBody>
      </p:sp>
      <p:sp>
        <p:nvSpPr>
          <p:cNvPr id="7" name="Rectangle 10"/>
          <p:cNvSpPr/>
          <p:nvPr/>
        </p:nvSpPr>
        <p:spPr>
          <a:xfrm>
            <a:off x="115218" y="3845486"/>
            <a:ext cx="4059125" cy="369332"/>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AA</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Application Architecture</a:t>
            </a:r>
            <a:endParaRPr lang="en-US" dirty="0">
              <a:latin typeface="A-OTF 新ゴ Pro B" pitchFamily="34" charset="-128"/>
              <a:ea typeface="A-OTF 新ゴ Pro B" pitchFamily="34" charset="-128"/>
            </a:endParaRPr>
          </a:p>
        </p:txBody>
      </p:sp>
      <p:sp>
        <p:nvSpPr>
          <p:cNvPr id="8" name="Rectangle 11"/>
          <p:cNvSpPr/>
          <p:nvPr/>
        </p:nvSpPr>
        <p:spPr>
          <a:xfrm>
            <a:off x="6700252" y="3845486"/>
            <a:ext cx="3025187" cy="646331"/>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IA</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Information </a:t>
            </a:r>
          </a:p>
          <a:p>
            <a:r>
              <a:rPr lang="ja-JP" altLang="en-US" b="1" dirty="0">
                <a:latin typeface="A-OTF 新ゴ Pro B" pitchFamily="34" charset="-128"/>
                <a:ea typeface="A-OTF 新ゴ Pro B" pitchFamily="34" charset="-128"/>
                <a:cs typeface="Meiryo"/>
              </a:rPr>
              <a:t>　</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Architecture</a:t>
            </a:r>
            <a:endParaRPr lang="en-US" dirty="0">
              <a:latin typeface="A-OTF 新ゴ Pro B" pitchFamily="34" charset="-128"/>
              <a:ea typeface="A-OTF 新ゴ Pro B" pitchFamily="34" charset="-128"/>
            </a:endParaRPr>
          </a:p>
        </p:txBody>
      </p:sp>
      <p:sp>
        <p:nvSpPr>
          <p:cNvPr id="9" name="Rectangle 12"/>
          <p:cNvSpPr/>
          <p:nvPr/>
        </p:nvSpPr>
        <p:spPr>
          <a:xfrm>
            <a:off x="320443" y="4946319"/>
            <a:ext cx="4089581" cy="369332"/>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AD</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Application Development</a:t>
            </a:r>
            <a:endParaRPr lang="en-US" dirty="0">
              <a:latin typeface="A-OTF 新ゴ Pro B" pitchFamily="34" charset="-128"/>
              <a:ea typeface="A-OTF 新ゴ Pro B" pitchFamily="34" charset="-128"/>
            </a:endParaRPr>
          </a:p>
        </p:txBody>
      </p:sp>
      <p:sp>
        <p:nvSpPr>
          <p:cNvPr id="10" name="Rectangle 13"/>
          <p:cNvSpPr/>
          <p:nvPr/>
        </p:nvSpPr>
        <p:spPr>
          <a:xfrm>
            <a:off x="6266165" y="4921650"/>
            <a:ext cx="2606804" cy="369332"/>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VD</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Visual Design</a:t>
            </a:r>
            <a:endParaRPr lang="en-US" dirty="0">
              <a:latin typeface="A-OTF 新ゴ Pro B" pitchFamily="34" charset="-128"/>
              <a:ea typeface="A-OTF 新ゴ Pro B" pitchFamily="34" charset="-128"/>
            </a:endParaRPr>
          </a:p>
        </p:txBody>
      </p:sp>
      <p:sp>
        <p:nvSpPr>
          <p:cNvPr id="11" name="Rectangle 15"/>
          <p:cNvSpPr/>
          <p:nvPr/>
        </p:nvSpPr>
        <p:spPr>
          <a:xfrm>
            <a:off x="3427734" y="1441485"/>
            <a:ext cx="3576620" cy="369332"/>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PM</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Project Management</a:t>
            </a:r>
            <a:endParaRPr lang="en-US" dirty="0">
              <a:latin typeface="A-OTF 新ゴ Pro B" pitchFamily="34" charset="-128"/>
              <a:ea typeface="A-OTF 新ゴ Pro B" pitchFamily="34" charset="-128"/>
            </a:endParaRPr>
          </a:p>
        </p:txBody>
      </p:sp>
      <p:sp>
        <p:nvSpPr>
          <p:cNvPr id="12" name="Rectangle 11"/>
          <p:cNvSpPr/>
          <p:nvPr/>
        </p:nvSpPr>
        <p:spPr>
          <a:xfrm>
            <a:off x="3460264" y="4214818"/>
            <a:ext cx="3919663" cy="369332"/>
          </a:xfrm>
          <a:prstGeom prst="rect">
            <a:avLst/>
          </a:prstGeom>
        </p:spPr>
        <p:txBody>
          <a:bodyPr wrap="none">
            <a:spAutoFit/>
          </a:bodyPr>
          <a:lstStyle/>
          <a:p>
            <a:r>
              <a:rPr lang="en-US" altLang="ja-JP" b="1" dirty="0" smtClean="0">
                <a:latin typeface="A-OTF 新ゴ Pro B" pitchFamily="34" charset="-128"/>
                <a:ea typeface="A-OTF 新ゴ Pro B" pitchFamily="34" charset="-128"/>
                <a:cs typeface="Meiryo"/>
              </a:rPr>
              <a:t>ID</a:t>
            </a:r>
            <a:r>
              <a:rPr lang="ja-JP" altLang="en-US" b="1" dirty="0" smtClean="0">
                <a:latin typeface="A-OTF 新ゴ Pro B" pitchFamily="34" charset="-128"/>
                <a:ea typeface="A-OTF 新ゴ Pro B" pitchFamily="34" charset="-128"/>
                <a:cs typeface="Meiryo"/>
              </a:rPr>
              <a:t> </a:t>
            </a:r>
            <a:r>
              <a:rPr lang="en-US" altLang="ja-JP" b="1" dirty="0" smtClean="0">
                <a:latin typeface="A-OTF 新ゴ Pro B" pitchFamily="34" charset="-128"/>
                <a:ea typeface="A-OTF 新ゴ Pro B" pitchFamily="34" charset="-128"/>
                <a:cs typeface="Meiryo"/>
              </a:rPr>
              <a:t>: Interaction Development</a:t>
            </a:r>
            <a:endParaRPr lang="en-US" altLang="ja-JP" b="1" dirty="0">
              <a:latin typeface="A-OTF 新ゴ Pro B" pitchFamily="34" charset="-128"/>
              <a:ea typeface="A-OTF 新ゴ Pro B" pitchFamily="34" charset="-128"/>
              <a:cs typeface="Meiryo"/>
            </a:endParaRPr>
          </a:p>
        </p:txBody>
      </p:sp>
    </p:spTree>
    <p:extLst>
      <p:ext uri="{BB962C8B-B14F-4D97-AF65-F5344CB8AC3E}">
        <p14:creationId xmlns:p14="http://schemas.microsoft.com/office/powerpoint/2010/main" val="186835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次世代</a:t>
            </a:r>
            <a:r>
              <a:rPr lang="en-US" altLang="ja-JP" dirty="0"/>
              <a:t>POS</a:t>
            </a:r>
            <a:r>
              <a:rPr lang="ja-JP" altLang="en-US" dirty="0"/>
              <a:t>レジ開発</a:t>
            </a:r>
          </a:p>
        </p:txBody>
      </p:sp>
      <p:sp>
        <p:nvSpPr>
          <p:cNvPr id="4" name="正方形/長方形 3">
            <a:hlinkClick r:id="rId3" action="ppaction://hlinkfile"/>
          </p:cNvPr>
          <p:cNvSpPr/>
          <p:nvPr/>
        </p:nvSpPr>
        <p:spPr>
          <a:xfrm>
            <a:off x="488950" y="692150"/>
            <a:ext cx="9288463" cy="393954"/>
          </a:xfrm>
          <a:prstGeom prst="rect">
            <a:avLst/>
          </a:prstGeom>
          <a:noFill/>
        </p:spPr>
        <p:txBody>
          <a:bodyPr wrap="square" anchor="t" anchorCtr="0">
            <a:spAutoFit/>
          </a:bodyPr>
          <a:lstStyle/>
          <a:p>
            <a:pPr>
              <a:lnSpc>
                <a:spcPct val="140000"/>
              </a:lnSpc>
            </a:pPr>
            <a:r>
              <a:rPr lang="ja-JP" altLang="en-US" sz="1400" smtClean="0">
                <a:solidFill>
                  <a:schemeClr val="tx1">
                    <a:lumMod val="75000"/>
                    <a:lumOff val="25000"/>
                  </a:schemeClr>
                </a:solidFill>
                <a:latin typeface="ヒラギノ角ゴ Pro W6" pitchFamily="34" charset="-128"/>
                <a:ea typeface="ヒラギノ角ゴ Pro W6" pitchFamily="34" charset="-128"/>
              </a:rPr>
              <a:t>株式会社ソリマチ技研様からの依頼で開発を行った、「</a:t>
            </a:r>
            <a:r>
              <a:rPr lang="en-US" altLang="ja-JP" sz="1400" smtClean="0">
                <a:solidFill>
                  <a:schemeClr val="tx1">
                    <a:lumMod val="75000"/>
                    <a:lumOff val="25000"/>
                  </a:schemeClr>
                </a:solidFill>
                <a:latin typeface="ヒラギノ角ゴ Pro W6" pitchFamily="34" charset="-128"/>
                <a:ea typeface="ヒラギノ角ゴ Pro W6" pitchFamily="34" charset="-128"/>
              </a:rPr>
              <a:t>UNITE-POS net</a:t>
            </a:r>
            <a:r>
              <a:rPr lang="ja-JP" altLang="en-US" sz="1400" smtClean="0">
                <a:solidFill>
                  <a:schemeClr val="tx1">
                    <a:lumMod val="75000"/>
                    <a:lumOff val="25000"/>
                  </a:schemeClr>
                </a:solidFill>
                <a:latin typeface="ヒラギノ角ゴ Pro W6" pitchFamily="34" charset="-128"/>
                <a:ea typeface="ヒラギノ角ゴ Pro W6" pitchFamily="34" charset="-128"/>
              </a:rPr>
              <a:t>」</a:t>
            </a:r>
            <a:r>
              <a:rPr lang="en-US" altLang="ja-JP" sz="1400" smtClean="0">
                <a:solidFill>
                  <a:schemeClr val="tx1">
                    <a:lumMod val="75000"/>
                    <a:lumOff val="25000"/>
                  </a:schemeClr>
                </a:solidFill>
                <a:latin typeface="ヒラギノ角ゴ Pro W6" pitchFamily="34" charset="-128"/>
                <a:ea typeface="ヒラギノ角ゴ Pro W6" pitchFamily="34" charset="-128"/>
              </a:rPr>
              <a:t> </a:t>
            </a:r>
            <a:r>
              <a:rPr lang="ja-JP" altLang="en-US" sz="1400" smtClean="0">
                <a:solidFill>
                  <a:schemeClr val="tx1">
                    <a:lumMod val="75000"/>
                    <a:lumOff val="25000"/>
                  </a:schemeClr>
                </a:solidFill>
                <a:latin typeface="ヒラギノ角ゴ Pro W6" pitchFamily="34" charset="-128"/>
                <a:ea typeface="ヒラギノ角ゴ Pro W6" pitchFamily="34" charset="-128"/>
              </a:rPr>
              <a:t>の</a:t>
            </a:r>
            <a:r>
              <a:rPr lang="en-US" altLang="ja-JP" sz="1400" smtClean="0">
                <a:solidFill>
                  <a:schemeClr val="tx1">
                    <a:lumMod val="75000"/>
                    <a:lumOff val="25000"/>
                  </a:schemeClr>
                </a:solidFill>
                <a:latin typeface="ヒラギノ角ゴ Pro W6" pitchFamily="34" charset="-128"/>
                <a:ea typeface="ヒラギノ角ゴ Pro W6" pitchFamily="34" charset="-128"/>
              </a:rPr>
              <a:t>WPF</a:t>
            </a:r>
            <a:r>
              <a:rPr lang="ja-JP" altLang="en-US" sz="1400" smtClean="0">
                <a:solidFill>
                  <a:schemeClr val="tx1">
                    <a:lumMod val="75000"/>
                    <a:lumOff val="25000"/>
                  </a:schemeClr>
                </a:solidFill>
                <a:latin typeface="ヒラギノ角ゴ Pro W6" pitchFamily="34" charset="-128"/>
                <a:ea typeface="ヒラギノ角ゴ Pro W6" pitchFamily="34" charset="-128"/>
              </a:rPr>
              <a:t>開発を例としてお話します。</a:t>
            </a:r>
            <a:endParaRPr lang="en-US" altLang="ja-JP" sz="1400" dirty="0" smtClean="0">
              <a:solidFill>
                <a:schemeClr val="tx1">
                  <a:lumMod val="75000"/>
                  <a:lumOff val="25000"/>
                </a:schemeClr>
              </a:solidFill>
              <a:latin typeface="ヒラギノ角ゴ Pro W6" pitchFamily="34" charset="-128"/>
              <a:ea typeface="ヒラギノ角ゴ Pro W6" pitchFamily="34" charset="-128"/>
            </a:endParaRPr>
          </a:p>
        </p:txBody>
      </p:sp>
      <p:pic>
        <p:nvPicPr>
          <p:cNvPr id="1026" name="Picture 2"/>
          <p:cNvPicPr>
            <a:picLocks noChangeAspect="1" noChangeArrowheads="1"/>
          </p:cNvPicPr>
          <p:nvPr/>
        </p:nvPicPr>
        <p:blipFill>
          <a:blip r:embed="rId4" cstate="print"/>
          <a:srcRect l="4489" t="12647" r="6698" b="41908"/>
          <a:stretch>
            <a:fillRect/>
          </a:stretch>
        </p:blipFill>
        <p:spPr bwMode="auto">
          <a:xfrm>
            <a:off x="488950" y="1659187"/>
            <a:ext cx="9288463" cy="4698773"/>
          </a:xfrm>
          <a:prstGeom prst="rect">
            <a:avLst/>
          </a:prstGeom>
          <a:noFill/>
          <a:ln w="12700">
            <a:solidFill>
              <a:schemeClr val="tx1">
                <a:lumMod val="75000"/>
                <a:lumOff val="25000"/>
              </a:schemeClr>
            </a:solidFill>
            <a:miter lim="800000"/>
            <a:headEnd/>
            <a:tailEnd/>
          </a:ln>
          <a:effectLst/>
        </p:spPr>
      </p:pic>
    </p:spTree>
    <p:extLst>
      <p:ext uri="{BB962C8B-B14F-4D97-AF65-F5344CB8AC3E}">
        <p14:creationId xmlns:p14="http://schemas.microsoft.com/office/powerpoint/2010/main" val="34794073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87909" y="-1343"/>
            <a:ext cx="9362546" cy="692150"/>
          </a:xfrm>
        </p:spPr>
        <p:txBody>
          <a:bodyPr>
            <a:normAutofit/>
          </a:bodyPr>
          <a:lstStyle/>
          <a:p>
            <a:r>
              <a:rPr lang="ja-JP" altLang="en-US" sz="2400" dirty="0">
                <a:solidFill>
                  <a:schemeClr val="tx1"/>
                </a:solidFill>
                <a:latin typeface="A-OTF 新ゴ Pro M" pitchFamily="34" charset="-128"/>
                <a:ea typeface="A-OTF 新ゴ Pro M" pitchFamily="34" charset="-128"/>
              </a:rPr>
              <a:t>プロジェクトキックオフ</a:t>
            </a:r>
          </a:p>
        </p:txBody>
      </p:sp>
      <p:sp>
        <p:nvSpPr>
          <p:cNvPr id="3" name="コンテンツ プレースホルダ 2"/>
          <p:cNvSpPr>
            <a:spLocks noGrp="1"/>
          </p:cNvSpPr>
          <p:nvPr>
            <p:ph sz="half" idx="2"/>
          </p:nvPr>
        </p:nvSpPr>
        <p:spPr>
          <a:xfrm>
            <a:off x="488949" y="1571614"/>
            <a:ext cx="9288463" cy="3508653"/>
          </a:xfrm>
          <a:ln w="19050">
            <a:solidFill>
              <a:schemeClr val="tx2">
                <a:lumMod val="60000"/>
                <a:lumOff val="40000"/>
              </a:schemeClr>
            </a:solidFill>
          </a:ln>
        </p:spPr>
        <p:txBody>
          <a:bodyPr/>
          <a:lstStyle/>
          <a:p>
            <a:r>
              <a:rPr lang="ja-JP" altLang="en-US" sz="2400" dirty="0" smtClean="0">
                <a:solidFill>
                  <a:schemeClr val="accent1"/>
                </a:solidFill>
                <a:cs typeface="メイリオ" pitchFamily="50" charset="-128"/>
              </a:rPr>
              <a:t>スケジュール</a:t>
            </a:r>
            <a:endParaRPr lang="en-US" altLang="ja-JP" sz="2400" dirty="0" smtClean="0">
              <a:solidFill>
                <a:schemeClr val="accent1"/>
              </a:solidFill>
              <a:cs typeface="メイリオ" pitchFamily="50" charset="-128"/>
            </a:endParaRPr>
          </a:p>
          <a:p>
            <a:pPr lvl="1"/>
            <a:r>
              <a:rPr lang="ja-JP" altLang="en-US" sz="1800" dirty="0" smtClean="0">
                <a:cs typeface="メイリオ" pitchFamily="50" charset="-128"/>
              </a:rPr>
              <a:t>リテールテック</a:t>
            </a:r>
            <a:r>
              <a:rPr lang="en-US" altLang="ja-JP" sz="1800" dirty="0" smtClean="0">
                <a:cs typeface="メイリオ" pitchFamily="50" charset="-128"/>
              </a:rPr>
              <a:t>JAPAN2009</a:t>
            </a:r>
            <a:r>
              <a:rPr lang="ja-JP" altLang="en-US" sz="1800" dirty="0" smtClean="0">
                <a:cs typeface="メイリオ" pitchFamily="50" charset="-128"/>
              </a:rPr>
              <a:t> に向けてプロトタイプを開発すること。</a:t>
            </a:r>
            <a:endParaRPr lang="en-US" altLang="ja-JP" sz="1800" dirty="0" smtClean="0">
              <a:cs typeface="メイリオ" pitchFamily="50" charset="-128"/>
            </a:endParaRPr>
          </a:p>
          <a:p>
            <a:r>
              <a:rPr lang="ja-JP" altLang="en-US" sz="2400" dirty="0" smtClean="0">
                <a:solidFill>
                  <a:schemeClr val="accent1"/>
                </a:solidFill>
                <a:cs typeface="メイリオ" pitchFamily="50" charset="-128"/>
              </a:rPr>
              <a:t>技術面</a:t>
            </a:r>
            <a:endParaRPr lang="en-US" altLang="ja-JP" sz="2400" dirty="0" smtClean="0">
              <a:solidFill>
                <a:schemeClr val="accent1"/>
              </a:solidFill>
              <a:cs typeface="メイリオ" pitchFamily="50" charset="-128"/>
            </a:endParaRPr>
          </a:p>
          <a:p>
            <a:pPr lvl="1"/>
            <a:r>
              <a:rPr lang="ja-JP" altLang="en-US" sz="1800" dirty="0" smtClean="0">
                <a:cs typeface="メイリオ" pitchFamily="50" charset="-128"/>
              </a:rPr>
              <a:t>ユーザーインターフェースを </a:t>
            </a:r>
            <a:r>
              <a:rPr lang="en-US" altLang="ja-JP" sz="1800" dirty="0" err="1" smtClean="0">
                <a:cs typeface="メイリオ" pitchFamily="50" charset="-128"/>
              </a:rPr>
              <a:t>WinForm</a:t>
            </a:r>
            <a:r>
              <a:rPr lang="en-US" altLang="ja-JP" sz="1800" dirty="0" smtClean="0">
                <a:cs typeface="メイリオ" pitchFamily="50" charset="-128"/>
              </a:rPr>
              <a:t> </a:t>
            </a:r>
            <a:r>
              <a:rPr lang="ja-JP" altLang="en-US" sz="1800" dirty="0" smtClean="0">
                <a:cs typeface="メイリオ" pitchFamily="50" charset="-128"/>
              </a:rPr>
              <a:t>から </a:t>
            </a:r>
            <a:r>
              <a:rPr lang="en-US" altLang="ja-JP" sz="1800" dirty="0" smtClean="0">
                <a:cs typeface="メイリオ" pitchFamily="50" charset="-128"/>
              </a:rPr>
              <a:t>WPF</a:t>
            </a:r>
            <a:r>
              <a:rPr lang="ja-JP" altLang="en-US" sz="1800" dirty="0" smtClean="0">
                <a:cs typeface="メイリオ" pitchFamily="50" charset="-128"/>
              </a:rPr>
              <a:t> に変更する。</a:t>
            </a:r>
            <a:endParaRPr lang="en-US" altLang="ja-JP" sz="1800" dirty="0" smtClean="0">
              <a:cs typeface="メイリオ" pitchFamily="50" charset="-128"/>
            </a:endParaRPr>
          </a:p>
          <a:p>
            <a:pPr lvl="1"/>
            <a:r>
              <a:rPr kumimoji="1" lang="ja-JP" altLang="en-US" sz="1800" dirty="0" smtClean="0">
                <a:cs typeface="メイリオ" pitchFamily="50" charset="-128"/>
              </a:rPr>
              <a:t>既存ビジネスロジックを崩さず、 </a:t>
            </a:r>
            <a:r>
              <a:rPr lang="ja-JP" altLang="en-US" sz="1800" dirty="0" smtClean="0">
                <a:cs typeface="メイリオ" pitchFamily="50" charset="-128"/>
              </a:rPr>
              <a:t>ユーザーインターフェースを改善したい。</a:t>
            </a:r>
            <a:endParaRPr lang="en-US" altLang="ja-JP" sz="1800" dirty="0" smtClean="0">
              <a:cs typeface="メイリオ" pitchFamily="50" charset="-128"/>
            </a:endParaRPr>
          </a:p>
          <a:p>
            <a:pPr lvl="1"/>
            <a:r>
              <a:rPr lang="en-US" altLang="ja-JP" sz="1800" dirty="0" smtClean="0">
                <a:cs typeface="メイリオ" pitchFamily="50" charset="-128"/>
              </a:rPr>
              <a:t>UI</a:t>
            </a:r>
            <a:r>
              <a:rPr lang="ja-JP" altLang="en-US" sz="1800" dirty="0" smtClean="0">
                <a:cs typeface="メイリオ" pitchFamily="50" charset="-128"/>
              </a:rPr>
              <a:t> 開発 とロジック開発を分けて推進したい。</a:t>
            </a:r>
            <a:endParaRPr lang="en-US" altLang="ja-JP" sz="1800" dirty="0" smtClean="0">
              <a:cs typeface="メイリオ" pitchFamily="50" charset="-128"/>
            </a:endParaRPr>
          </a:p>
          <a:p>
            <a:r>
              <a:rPr lang="ja-JP" altLang="en-US" sz="2400" dirty="0" smtClean="0">
                <a:solidFill>
                  <a:schemeClr val="accent1"/>
                </a:solidFill>
                <a:cs typeface="メイリオ" pitchFamily="50" charset="-128"/>
              </a:rPr>
              <a:t>ユーザーエクスペリエンス面</a:t>
            </a:r>
            <a:endParaRPr lang="en-US" altLang="ja-JP" sz="2400" dirty="0" smtClean="0">
              <a:solidFill>
                <a:schemeClr val="accent1"/>
              </a:solidFill>
              <a:cs typeface="メイリオ" pitchFamily="50" charset="-128"/>
            </a:endParaRPr>
          </a:p>
          <a:p>
            <a:pPr lvl="1"/>
            <a:r>
              <a:rPr lang="ja-JP" altLang="en-US" sz="1800" dirty="0" smtClean="0">
                <a:cs typeface="メイリオ" pitchFamily="50" charset="-128"/>
              </a:rPr>
              <a:t>当開発を経て、</a:t>
            </a:r>
            <a:r>
              <a:rPr lang="ja-JP" altLang="en-US" sz="1800" dirty="0" smtClean="0">
                <a:solidFill>
                  <a:srgbClr val="FF0000"/>
                </a:solidFill>
                <a:cs typeface="メイリオ" pitchFamily="50" charset="-128"/>
              </a:rPr>
              <a:t>コンシューマエクスペリエンスを向上</a:t>
            </a:r>
            <a:r>
              <a:rPr lang="ja-JP" altLang="en-US" sz="1800" dirty="0" smtClean="0">
                <a:cs typeface="メイリオ" pitchFamily="50" charset="-128"/>
              </a:rPr>
              <a:t>させること！</a:t>
            </a:r>
            <a:endParaRPr lang="en-US" altLang="ja-JP" sz="1800" dirty="0" smtClean="0">
              <a:cs typeface="メイリオ" pitchFamily="50" charset="-128"/>
            </a:endParaRPr>
          </a:p>
        </p:txBody>
      </p:sp>
      <p:grpSp>
        <p:nvGrpSpPr>
          <p:cNvPr id="4" name="グループ化 38"/>
          <p:cNvGrpSpPr/>
          <p:nvPr/>
        </p:nvGrpSpPr>
        <p:grpSpPr>
          <a:xfrm>
            <a:off x="488950" y="1145759"/>
            <a:ext cx="9288463" cy="338554"/>
            <a:chOff x="488949" y="4500570"/>
            <a:chExt cx="9288463" cy="338554"/>
          </a:xfrm>
        </p:grpSpPr>
        <p:sp>
          <p:nvSpPr>
            <p:cNvPr id="6" name="テキスト ボックス 5"/>
            <p:cNvSpPr txBox="1"/>
            <p:nvPr/>
          </p:nvSpPr>
          <p:spPr>
            <a:xfrm>
              <a:off x="560951" y="4500570"/>
              <a:ext cx="9216461" cy="338554"/>
            </a:xfrm>
            <a:prstGeom prst="rect">
              <a:avLst/>
            </a:prstGeom>
            <a:solidFill>
              <a:schemeClr val="bg1">
                <a:lumMod val="75000"/>
              </a:schemeClr>
            </a:solidFill>
          </p:spPr>
          <p:txBody>
            <a:bodyPr wrap="square" rtlCol="0" anchor="ctr" anchorCtr="0">
              <a:spAutoFit/>
            </a:bodyPr>
            <a:lstStyle/>
            <a:p>
              <a:r>
                <a:rPr lang="ja-JP" altLang="en-US" sz="1600" smtClean="0">
                  <a:latin typeface="A-OTF 新ゴ Pro M" pitchFamily="34" charset="-128"/>
                  <a:ea typeface="A-OTF 新ゴ Pro M" pitchFamily="34" charset="-128"/>
                </a:rPr>
                <a:t>開発要件</a:t>
              </a:r>
              <a:endParaRPr kumimoji="1" lang="ja-JP" altLang="en-US" sz="1600" dirty="0">
                <a:latin typeface="A-OTF 新ゴ Pro M" pitchFamily="34" charset="-128"/>
                <a:ea typeface="A-OTF 新ゴ Pro M" pitchFamily="34" charset="-128"/>
              </a:endParaRPr>
            </a:p>
          </p:txBody>
        </p:sp>
        <p:sp>
          <p:nvSpPr>
            <p:cNvPr id="7" name="テキスト ボックス 6"/>
            <p:cNvSpPr txBox="1"/>
            <p:nvPr/>
          </p:nvSpPr>
          <p:spPr>
            <a:xfrm>
              <a:off x="488949" y="4500570"/>
              <a:ext cx="184731" cy="338554"/>
            </a:xfrm>
            <a:prstGeom prst="rect">
              <a:avLst/>
            </a:prstGeom>
            <a:solidFill>
              <a:srgbClr val="6666E8"/>
            </a:solidFill>
          </p:spPr>
          <p:txBody>
            <a:bodyPr wrap="none" rtlCol="0" anchor="ctr" anchorCtr="0">
              <a:spAutoFit/>
            </a:bodyPr>
            <a:lstStyle/>
            <a:p>
              <a:endParaRPr kumimoji="1" lang="ja-JP" altLang="en-US" sz="1600" dirty="0">
                <a:solidFill>
                  <a:schemeClr val="bg1"/>
                </a:solidFill>
                <a:latin typeface="A-OTF 新ゴ Pro M" pitchFamily="34" charset="-128"/>
                <a:ea typeface="A-OTF 新ゴ Pro M" pitchFamily="34" charset="-128"/>
              </a:endParaRPr>
            </a:p>
          </p:txBody>
        </p:sp>
      </p:grpSp>
      <p:sp>
        <p:nvSpPr>
          <p:cNvPr id="13" name="二等辺三角形 12"/>
          <p:cNvSpPr/>
          <p:nvPr/>
        </p:nvSpPr>
        <p:spPr>
          <a:xfrm rot="10800000">
            <a:off x="4525958" y="5429266"/>
            <a:ext cx="1214446" cy="29710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265074" y="5607377"/>
            <a:ext cx="9512338" cy="797847"/>
            <a:chOff x="265074" y="5607377"/>
            <a:chExt cx="9512338" cy="797847"/>
          </a:xfrm>
        </p:grpSpPr>
        <p:sp>
          <p:nvSpPr>
            <p:cNvPr id="12" name="テキスト ボックス 11"/>
            <p:cNvSpPr txBox="1"/>
            <p:nvPr/>
          </p:nvSpPr>
          <p:spPr>
            <a:xfrm>
              <a:off x="488951" y="5832760"/>
              <a:ext cx="9288461" cy="572464"/>
            </a:xfrm>
            <a:prstGeom prst="rect">
              <a:avLst/>
            </a:prstGeom>
            <a:solidFill>
              <a:schemeClr val="tx2"/>
            </a:solidFill>
            <a:ln w="19050">
              <a:noFill/>
            </a:ln>
          </p:spPr>
          <p:txBody>
            <a:bodyPr wrap="square" rtlCol="0" anchor="ctr" anchorCtr="0">
              <a:spAutoFit/>
            </a:bodyPr>
            <a:lstStyle/>
            <a:p>
              <a:pPr algn="ctr">
                <a:lnSpc>
                  <a:spcPct val="130000"/>
                </a:lnSpc>
              </a:pPr>
              <a:r>
                <a:rPr lang="ja-JP" altLang="en-US" sz="2400" smtClean="0">
                  <a:solidFill>
                    <a:schemeClr val="bg1"/>
                  </a:solidFill>
                  <a:latin typeface="A-OTF 新ゴ Pro M" pitchFamily="34" charset="-128"/>
                  <a:ea typeface="A-OTF 新ゴ Pro M" pitchFamily="34" charset="-128"/>
                </a:rPr>
                <a:t>リテールテック</a:t>
              </a:r>
              <a:r>
                <a:rPr lang="en-US" altLang="ja-JP" sz="2400" smtClean="0">
                  <a:solidFill>
                    <a:schemeClr val="bg1"/>
                  </a:solidFill>
                  <a:latin typeface="A-OTF 新ゴ Pro M" pitchFamily="34" charset="-128"/>
                  <a:ea typeface="A-OTF 新ゴ Pro M" pitchFamily="34" charset="-128"/>
                </a:rPr>
                <a:t>JAPAN2009</a:t>
              </a:r>
              <a:r>
                <a:rPr lang="ja-JP" altLang="en-US" sz="2400" smtClean="0">
                  <a:solidFill>
                    <a:schemeClr val="bg1"/>
                  </a:solidFill>
                  <a:latin typeface="A-OTF 新ゴ Pro M" pitchFamily="34" charset="-128"/>
                  <a:ea typeface="A-OTF 新ゴ Pro M" pitchFamily="34" charset="-128"/>
                </a:rPr>
                <a:t>の来場者の共感を掴み取る！</a:t>
              </a:r>
              <a:endParaRPr lang="en-US" altLang="ja-JP" sz="2400" smtClean="0">
                <a:solidFill>
                  <a:schemeClr val="bg1"/>
                </a:solidFill>
                <a:latin typeface="A-OTF 新ゴ Pro M" pitchFamily="34" charset="-128"/>
                <a:ea typeface="A-OTF 新ゴ Pro M" pitchFamily="34" charset="-128"/>
              </a:endParaRPr>
            </a:p>
          </p:txBody>
        </p:sp>
        <p:sp>
          <p:nvSpPr>
            <p:cNvPr id="15" name="上カーブ リボン 14"/>
            <p:cNvSpPr/>
            <p:nvPr/>
          </p:nvSpPr>
          <p:spPr>
            <a:xfrm rot="20767208">
              <a:off x="265074" y="5607377"/>
              <a:ext cx="1535094" cy="411810"/>
            </a:xfrm>
            <a:prstGeom prst="ellipseRibbon2">
              <a:avLst>
                <a:gd name="adj1" fmla="val 25000"/>
                <a:gd name="adj2" fmla="val 100000"/>
                <a:gd name="adj3" fmla="val 125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smtClean="0"/>
                <a:t>GOAL</a:t>
              </a:r>
              <a:endParaRPr kumimoji="1" lang="ja-JP" altLang="en-US" sz="1600"/>
            </a:p>
          </p:txBody>
        </p:sp>
      </p:grpSp>
    </p:spTree>
    <p:extLst>
      <p:ext uri="{BB962C8B-B14F-4D97-AF65-F5344CB8AC3E}">
        <p14:creationId xmlns:p14="http://schemas.microsoft.com/office/powerpoint/2010/main" val="212824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ja-JP" altLang="en-US" b="1" dirty="0">
                <a:cs typeface="メイリオ" pitchFamily="50" charset="-128"/>
              </a:rPr>
              <a:t>スケジュール</a:t>
            </a:r>
          </a:p>
        </p:txBody>
      </p:sp>
      <p:sp>
        <p:nvSpPr>
          <p:cNvPr id="11" name="正方形/長方形 10"/>
          <p:cNvSpPr/>
          <p:nvPr/>
        </p:nvSpPr>
        <p:spPr>
          <a:xfrm>
            <a:off x="3440832" y="4210154"/>
            <a:ext cx="2726612" cy="350846"/>
          </a:xfrm>
          <a:prstGeom prst="rect">
            <a:avLst/>
          </a:prstGeom>
          <a:gradFill flip="none" rotWithShape="1">
            <a:gsLst>
              <a:gs pos="0">
                <a:schemeClr val="accent1"/>
              </a:gs>
              <a:gs pos="750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smtClean="0">
                <a:latin typeface="ヒラギノ角ゴ Pro W6" pitchFamily="34" charset="-128"/>
                <a:ea typeface="ヒラギノ角ゴ Pro W6" pitchFamily="34" charset="-128"/>
              </a:rPr>
              <a:t>画面</a:t>
            </a:r>
            <a:r>
              <a:rPr kumimoji="1" lang="ja-JP" altLang="en-US" sz="1400" smtClean="0">
                <a:latin typeface="ヒラギノ角ゴ Pro W6" pitchFamily="34" charset="-128"/>
                <a:ea typeface="ヒラギノ角ゴ Pro W6" pitchFamily="34" charset="-128"/>
              </a:rPr>
              <a:t>実装</a:t>
            </a:r>
            <a:endParaRPr kumimoji="1" lang="ja-JP" altLang="en-US" sz="1400">
              <a:latin typeface="ヒラギノ角ゴ Pro W6" pitchFamily="34" charset="-128"/>
              <a:ea typeface="ヒラギノ角ゴ Pro W6" pitchFamily="34" charset="-128"/>
            </a:endParaRPr>
          </a:p>
        </p:txBody>
      </p:sp>
      <p:sp>
        <p:nvSpPr>
          <p:cNvPr id="12" name="正方形/長方形 11"/>
          <p:cNvSpPr/>
          <p:nvPr/>
        </p:nvSpPr>
        <p:spPr>
          <a:xfrm>
            <a:off x="2595547" y="3457821"/>
            <a:ext cx="2016899" cy="350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ヒラギノ角ゴ Pro W6" pitchFamily="34" charset="-128"/>
                <a:ea typeface="ヒラギノ角ゴ Pro W6" pitchFamily="34" charset="-128"/>
              </a:rPr>
              <a:t>グラフィックデザイン</a:t>
            </a:r>
            <a:endParaRPr kumimoji="1" lang="ja-JP" altLang="en-US" sz="1400" dirty="0">
              <a:latin typeface="ヒラギノ角ゴ Pro W6" pitchFamily="34" charset="-128"/>
              <a:ea typeface="ヒラギノ角ゴ Pro W6" pitchFamily="34" charset="-128"/>
            </a:endParaRPr>
          </a:p>
        </p:txBody>
      </p:sp>
      <p:sp>
        <p:nvSpPr>
          <p:cNvPr id="13" name="正方形/長方形 12"/>
          <p:cNvSpPr/>
          <p:nvPr/>
        </p:nvSpPr>
        <p:spPr>
          <a:xfrm>
            <a:off x="1238225" y="2533371"/>
            <a:ext cx="2706664" cy="350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ヒラギノ角ゴ Pro W6" pitchFamily="34" charset="-128"/>
                <a:ea typeface="ヒラギノ角ゴ Pro W6" pitchFamily="34" charset="-128"/>
              </a:rPr>
              <a:t>エクスペリエンスデザイン</a:t>
            </a:r>
            <a:endParaRPr kumimoji="1" lang="ja-JP" altLang="en-US" sz="1400" dirty="0">
              <a:latin typeface="ヒラギノ角ゴ Pro W6" pitchFamily="34" charset="-128"/>
              <a:ea typeface="ヒラギノ角ゴ Pro W6" pitchFamily="34" charset="-128"/>
            </a:endParaRPr>
          </a:p>
        </p:txBody>
      </p:sp>
      <p:sp>
        <p:nvSpPr>
          <p:cNvPr id="14" name="正方形/長方形 13"/>
          <p:cNvSpPr/>
          <p:nvPr/>
        </p:nvSpPr>
        <p:spPr>
          <a:xfrm>
            <a:off x="5453066" y="5720073"/>
            <a:ext cx="928694" cy="350846"/>
          </a:xfrm>
          <a:prstGeom prst="rect">
            <a:avLst/>
          </a:prstGeom>
          <a:solidFill>
            <a:srgbClr val="276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mtClean="0">
                <a:latin typeface="ヒラギノ角ゴ Pro W6" pitchFamily="34" charset="-128"/>
                <a:ea typeface="ヒラギノ角ゴ Pro W6" pitchFamily="34" charset="-128"/>
              </a:rPr>
              <a:t>結合</a:t>
            </a:r>
            <a:endParaRPr kumimoji="1" lang="ja-JP" altLang="en-US" sz="1400">
              <a:latin typeface="ヒラギノ角ゴ Pro W6" pitchFamily="34" charset="-128"/>
              <a:ea typeface="ヒラギノ角ゴ Pro W6" pitchFamily="34" charset="-128"/>
            </a:endParaRPr>
          </a:p>
        </p:txBody>
      </p:sp>
      <p:sp>
        <p:nvSpPr>
          <p:cNvPr id="15" name="正方形/長方形 14"/>
          <p:cNvSpPr/>
          <p:nvPr/>
        </p:nvSpPr>
        <p:spPr>
          <a:xfrm>
            <a:off x="6381761" y="2001034"/>
            <a:ext cx="500066" cy="43222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smtClean="0">
                <a:solidFill>
                  <a:schemeClr val="bg1"/>
                </a:solidFill>
                <a:latin typeface="HGPｺﾞｼｯｸE" pitchFamily="50" charset="-128"/>
                <a:ea typeface="HGPｺﾞｼｯｸE" pitchFamily="50" charset="-128"/>
              </a:rPr>
              <a:t>リテールテック</a:t>
            </a:r>
            <a:endParaRPr kumimoji="1" lang="ja-JP" altLang="en-US" sz="1400">
              <a:solidFill>
                <a:schemeClr val="bg1"/>
              </a:solidFill>
              <a:latin typeface="HGPｺﾞｼｯｸE" pitchFamily="50" charset="-128"/>
              <a:ea typeface="HGPｺﾞｼｯｸE" pitchFamily="50" charset="-128"/>
            </a:endParaRPr>
          </a:p>
        </p:txBody>
      </p:sp>
      <p:sp>
        <p:nvSpPr>
          <p:cNvPr id="18" name="テキスト ボックス 17"/>
          <p:cNvSpPr txBox="1"/>
          <p:nvPr/>
        </p:nvSpPr>
        <p:spPr>
          <a:xfrm>
            <a:off x="1238224" y="2884217"/>
            <a:ext cx="2342308" cy="572464"/>
          </a:xfrm>
          <a:prstGeom prst="rect">
            <a:avLst/>
          </a:prstGeom>
          <a:noFill/>
          <a:ln w="19050">
            <a:noFill/>
          </a:ln>
        </p:spPr>
        <p:txBody>
          <a:bodyPr wrap="none" rtlCol="0">
            <a:spAutoFit/>
          </a:bodyPr>
          <a:lstStyle/>
          <a:p>
            <a:pPr marL="85725" indent="-85725">
              <a:lnSpc>
                <a:spcPct val="130000"/>
              </a:lnSpc>
              <a:buFont typeface="Arial" pitchFamily="34" charset="0"/>
              <a:buChar char="•"/>
            </a:pPr>
            <a:r>
              <a:rPr lang="ja-JP" altLang="en-US" sz="800" smtClean="0">
                <a:latin typeface="+mn-ea"/>
              </a:rPr>
              <a:t>フィールドワーク調査／現行システムの分析</a:t>
            </a:r>
            <a:endParaRPr lang="en-US" altLang="ja-JP" sz="800" smtClean="0">
              <a:latin typeface="+mn-ea"/>
            </a:endParaRPr>
          </a:p>
          <a:p>
            <a:pPr marL="85725" indent="-85725">
              <a:lnSpc>
                <a:spcPct val="130000"/>
              </a:lnSpc>
              <a:buFont typeface="Arial" pitchFamily="34" charset="0"/>
              <a:buChar char="•"/>
            </a:pPr>
            <a:r>
              <a:rPr lang="ja-JP" altLang="en-US" sz="800" smtClean="0">
                <a:latin typeface="+mn-ea"/>
              </a:rPr>
              <a:t>ゴールセット／デモシナリオ検討／アイデア提案</a:t>
            </a:r>
            <a:endParaRPr lang="en-US" altLang="ja-JP" sz="800" smtClean="0">
              <a:latin typeface="+mn-ea"/>
            </a:endParaRPr>
          </a:p>
          <a:p>
            <a:pPr marL="85725" indent="-85725">
              <a:lnSpc>
                <a:spcPct val="130000"/>
              </a:lnSpc>
              <a:buFont typeface="Arial" pitchFamily="34" charset="0"/>
              <a:buChar char="•"/>
            </a:pPr>
            <a:r>
              <a:rPr kumimoji="1" lang="en-US" altLang="ja-JP" sz="800" smtClean="0">
                <a:latin typeface="+mn-ea"/>
              </a:rPr>
              <a:t>WF</a:t>
            </a:r>
            <a:r>
              <a:rPr kumimoji="1" lang="ja-JP" altLang="en-US" sz="800" smtClean="0">
                <a:latin typeface="+mn-ea"/>
              </a:rPr>
              <a:t>検討／インタラクション検討</a:t>
            </a:r>
            <a:endParaRPr kumimoji="1" lang="en-US" altLang="ja-JP" sz="800" smtClean="0">
              <a:latin typeface="+mn-ea"/>
            </a:endParaRPr>
          </a:p>
        </p:txBody>
      </p:sp>
      <p:sp>
        <p:nvSpPr>
          <p:cNvPr id="19" name="テキスト ボックス 18"/>
          <p:cNvSpPr txBox="1"/>
          <p:nvPr/>
        </p:nvSpPr>
        <p:spPr>
          <a:xfrm>
            <a:off x="2595547" y="3808669"/>
            <a:ext cx="1947969" cy="412421"/>
          </a:xfrm>
          <a:prstGeom prst="rect">
            <a:avLst/>
          </a:prstGeom>
          <a:noFill/>
          <a:ln w="19050">
            <a:noFill/>
          </a:ln>
        </p:spPr>
        <p:txBody>
          <a:bodyPr wrap="none" rtlCol="0">
            <a:spAutoFit/>
          </a:bodyPr>
          <a:lstStyle/>
          <a:p>
            <a:pPr marL="85725" indent="-85725">
              <a:lnSpc>
                <a:spcPct val="130000"/>
              </a:lnSpc>
              <a:buFont typeface="Arial" pitchFamily="34" charset="0"/>
              <a:buChar char="•"/>
            </a:pPr>
            <a:r>
              <a:rPr lang="ja-JP" altLang="en-US" sz="800" dirty="0" smtClean="0">
                <a:latin typeface="+mn-ea"/>
              </a:rPr>
              <a:t>各画面のグラフィックデザイン</a:t>
            </a:r>
            <a:endParaRPr lang="en-US" altLang="ja-JP" sz="800" dirty="0" smtClean="0">
              <a:latin typeface="+mn-ea"/>
            </a:endParaRPr>
          </a:p>
          <a:p>
            <a:pPr marL="85725" indent="-85725">
              <a:lnSpc>
                <a:spcPct val="130000"/>
              </a:lnSpc>
              <a:buFont typeface="Arial" pitchFamily="34" charset="0"/>
              <a:buChar char="•"/>
            </a:pPr>
            <a:r>
              <a:rPr lang="ja-JP" altLang="en-US" sz="800" dirty="0" smtClean="0">
                <a:latin typeface="+mn-ea"/>
              </a:rPr>
              <a:t>各画面を構成する素材の状態デザイン</a:t>
            </a:r>
            <a:endParaRPr lang="en-US" altLang="ja-JP" sz="800" dirty="0" smtClean="0">
              <a:latin typeface="+mn-ea"/>
            </a:endParaRPr>
          </a:p>
        </p:txBody>
      </p:sp>
      <p:sp>
        <p:nvSpPr>
          <p:cNvPr id="20" name="テキスト ボックス 19"/>
          <p:cNvSpPr txBox="1"/>
          <p:nvPr/>
        </p:nvSpPr>
        <p:spPr>
          <a:xfrm>
            <a:off x="3324050" y="4561000"/>
            <a:ext cx="1483098" cy="572464"/>
          </a:xfrm>
          <a:prstGeom prst="rect">
            <a:avLst/>
          </a:prstGeom>
          <a:noFill/>
          <a:ln w="19050">
            <a:noFill/>
          </a:ln>
        </p:spPr>
        <p:txBody>
          <a:bodyPr wrap="none" rtlCol="0">
            <a:spAutoFit/>
          </a:bodyPr>
          <a:lstStyle/>
          <a:p>
            <a:pPr marL="85725" indent="-85725">
              <a:lnSpc>
                <a:spcPct val="130000"/>
              </a:lnSpc>
              <a:buFont typeface="Arial" pitchFamily="34" charset="0"/>
              <a:buChar char="•"/>
            </a:pPr>
            <a:r>
              <a:rPr lang="en-US" altLang="ja-JP" sz="800" smtClean="0">
                <a:latin typeface="+mn-ea"/>
              </a:rPr>
              <a:t>UI (XAML) </a:t>
            </a:r>
            <a:r>
              <a:rPr lang="ja-JP" altLang="en-US" sz="800" smtClean="0">
                <a:latin typeface="+mn-ea"/>
              </a:rPr>
              <a:t>実装</a:t>
            </a:r>
            <a:endParaRPr lang="en-US" altLang="ja-JP" sz="800" dirty="0" smtClean="0">
              <a:latin typeface="+mn-ea"/>
            </a:endParaRPr>
          </a:p>
          <a:p>
            <a:pPr marL="85725" indent="-85725">
              <a:lnSpc>
                <a:spcPct val="130000"/>
              </a:lnSpc>
              <a:buFont typeface="Arial" pitchFamily="34" charset="0"/>
              <a:buChar char="•"/>
            </a:pPr>
            <a:r>
              <a:rPr lang="ja-JP" altLang="en-US" sz="800" smtClean="0">
                <a:latin typeface="+mn-ea"/>
              </a:rPr>
              <a:t>インタラクション実装</a:t>
            </a:r>
            <a:endParaRPr lang="en-US" altLang="ja-JP" sz="800" dirty="0" smtClean="0">
              <a:latin typeface="+mn-ea"/>
            </a:endParaRPr>
          </a:p>
          <a:p>
            <a:pPr marL="85725" indent="-85725">
              <a:lnSpc>
                <a:spcPct val="130000"/>
              </a:lnSpc>
              <a:buFont typeface="Arial" pitchFamily="34" charset="0"/>
              <a:buChar char="•"/>
            </a:pPr>
            <a:r>
              <a:rPr lang="ja-JP" altLang="en-US" sz="800" smtClean="0">
                <a:latin typeface="+mn-ea"/>
              </a:rPr>
              <a:t>結合に向けた各種調整作業</a:t>
            </a:r>
            <a:endParaRPr lang="en-US" altLang="ja-JP" sz="800" dirty="0" smtClean="0">
              <a:latin typeface="+mn-ea"/>
            </a:endParaRPr>
          </a:p>
        </p:txBody>
      </p:sp>
      <p:sp>
        <p:nvSpPr>
          <p:cNvPr id="21" name="テキスト ボックス 20"/>
          <p:cNvSpPr txBox="1"/>
          <p:nvPr/>
        </p:nvSpPr>
        <p:spPr>
          <a:xfrm>
            <a:off x="5453065" y="6070921"/>
            <a:ext cx="1705916" cy="252377"/>
          </a:xfrm>
          <a:prstGeom prst="rect">
            <a:avLst/>
          </a:prstGeom>
          <a:noFill/>
          <a:ln w="19050">
            <a:noFill/>
          </a:ln>
        </p:spPr>
        <p:txBody>
          <a:bodyPr wrap="none" rtlCol="0">
            <a:spAutoFit/>
          </a:bodyPr>
          <a:lstStyle/>
          <a:p>
            <a:pPr marL="85725" indent="-85725">
              <a:lnSpc>
                <a:spcPct val="130000"/>
              </a:lnSpc>
              <a:buFont typeface="Arial" pitchFamily="34" charset="0"/>
              <a:buChar char="•"/>
            </a:pPr>
            <a:r>
              <a:rPr lang="ja-JP" altLang="en-US" sz="800" dirty="0" smtClean="0">
                <a:latin typeface="+mn-ea"/>
              </a:rPr>
              <a:t>ロジック＋</a:t>
            </a:r>
            <a:r>
              <a:rPr lang="en-US" altLang="ja-JP" sz="800" smtClean="0">
                <a:latin typeface="+mn-ea"/>
              </a:rPr>
              <a:t>UI</a:t>
            </a:r>
            <a:r>
              <a:rPr lang="ja-JP" altLang="en-US" sz="800" smtClean="0">
                <a:latin typeface="+mn-ea"/>
              </a:rPr>
              <a:t>のマージ／調整作業</a:t>
            </a:r>
            <a:endParaRPr lang="en-US" altLang="ja-JP" sz="800" dirty="0" smtClean="0">
              <a:latin typeface="+mn-ea"/>
            </a:endParaRPr>
          </a:p>
        </p:txBody>
      </p:sp>
      <p:sp>
        <p:nvSpPr>
          <p:cNvPr id="22" name="正方形/長方形 21"/>
          <p:cNvSpPr/>
          <p:nvPr/>
        </p:nvSpPr>
        <p:spPr>
          <a:xfrm>
            <a:off x="1238224" y="5284813"/>
            <a:ext cx="4214842" cy="350846"/>
          </a:xfrm>
          <a:prstGeom prst="rect">
            <a:avLst/>
          </a:prstGeom>
          <a:solidFill>
            <a:srgbClr val="276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ヒラギノ角ゴ Pro W6" pitchFamily="34" charset="-128"/>
                <a:ea typeface="ヒラギノ角ゴ Pro W6" pitchFamily="34" charset="-128"/>
              </a:rPr>
              <a:t>ロジック開発</a:t>
            </a:r>
            <a:endParaRPr kumimoji="1" lang="ja-JP" altLang="en-US" sz="1400" dirty="0">
              <a:latin typeface="ヒラギノ角ゴ Pro W6" pitchFamily="34" charset="-128"/>
              <a:ea typeface="ヒラギノ角ゴ Pro W6" pitchFamily="34" charset="-128"/>
            </a:endParaRPr>
          </a:p>
        </p:txBody>
      </p:sp>
      <p:sp>
        <p:nvSpPr>
          <p:cNvPr id="26" name="正方形/長方形 25">
            <a:hlinkClick r:id="rId3" action="ppaction://hlinkfile"/>
          </p:cNvPr>
          <p:cNvSpPr/>
          <p:nvPr/>
        </p:nvSpPr>
        <p:spPr>
          <a:xfrm>
            <a:off x="488950" y="692150"/>
            <a:ext cx="9288463" cy="393954"/>
          </a:xfrm>
          <a:prstGeom prst="rect">
            <a:avLst/>
          </a:prstGeom>
          <a:noFill/>
        </p:spPr>
        <p:txBody>
          <a:bodyPr wrap="square" anchor="t" anchorCtr="0">
            <a:spAutoFit/>
          </a:bodyPr>
          <a:lstStyle/>
          <a:p>
            <a:pPr>
              <a:lnSpc>
                <a:spcPct val="140000"/>
              </a:lnSpc>
            </a:pPr>
            <a:r>
              <a:rPr lang="ja-JP" altLang="en-US" sz="1400" smtClean="0">
                <a:solidFill>
                  <a:schemeClr val="tx1">
                    <a:lumMod val="75000"/>
                    <a:lumOff val="25000"/>
                  </a:schemeClr>
                </a:solidFill>
                <a:latin typeface="ヒラギノ角ゴ Pro W6" pitchFamily="34" charset="-128"/>
                <a:ea typeface="ヒラギノ角ゴ Pro W6" pitchFamily="34" charset="-128"/>
              </a:rPr>
              <a:t>当プロジェクトは、下記のスケジュールで開発いたしました。</a:t>
            </a:r>
            <a:endParaRPr lang="en-US" altLang="ja-JP" sz="1400" smtClean="0">
              <a:solidFill>
                <a:schemeClr val="tx1">
                  <a:lumMod val="75000"/>
                  <a:lumOff val="25000"/>
                </a:schemeClr>
              </a:solidFill>
              <a:latin typeface="ヒラギノ角ゴ Pro W6" pitchFamily="34" charset="-128"/>
              <a:ea typeface="ヒラギノ角ゴ Pro W6" pitchFamily="34" charset="-128"/>
            </a:endParaRPr>
          </a:p>
        </p:txBody>
      </p:sp>
      <p:sp>
        <p:nvSpPr>
          <p:cNvPr id="27" name="テキスト ボックス 26"/>
          <p:cNvSpPr txBox="1"/>
          <p:nvPr/>
        </p:nvSpPr>
        <p:spPr>
          <a:xfrm>
            <a:off x="1238225" y="5635661"/>
            <a:ext cx="2085827" cy="252377"/>
          </a:xfrm>
          <a:prstGeom prst="rect">
            <a:avLst/>
          </a:prstGeom>
          <a:noFill/>
          <a:ln w="19050">
            <a:noFill/>
          </a:ln>
        </p:spPr>
        <p:txBody>
          <a:bodyPr wrap="none" rtlCol="0">
            <a:spAutoFit/>
          </a:bodyPr>
          <a:lstStyle/>
          <a:p>
            <a:pPr marL="85725" indent="-85725">
              <a:lnSpc>
                <a:spcPct val="130000"/>
              </a:lnSpc>
              <a:buFont typeface="Arial" pitchFamily="34" charset="0"/>
              <a:buChar char="•"/>
            </a:pPr>
            <a:r>
              <a:rPr lang="en-US" altLang="ja-JP" sz="800" smtClean="0">
                <a:latin typeface="+mn-ea"/>
              </a:rPr>
              <a:t>WPF</a:t>
            </a:r>
            <a:r>
              <a:rPr lang="ja-JP" altLang="en-US" sz="800" smtClean="0">
                <a:latin typeface="+mn-ea"/>
              </a:rPr>
              <a:t>化に向けた既存</a:t>
            </a:r>
            <a:r>
              <a:rPr lang="en-US" altLang="ja-JP" sz="800" smtClean="0">
                <a:latin typeface="+mn-ea"/>
              </a:rPr>
              <a:t>BL</a:t>
            </a:r>
            <a:r>
              <a:rPr lang="ja-JP" altLang="en-US" sz="800" smtClean="0">
                <a:latin typeface="+mn-ea"/>
              </a:rPr>
              <a:t>のリファクタリング</a:t>
            </a:r>
            <a:r>
              <a:rPr lang="en-US" altLang="ja-JP" sz="800" smtClean="0">
                <a:latin typeface="+mn-ea"/>
              </a:rPr>
              <a:t> </a:t>
            </a:r>
            <a:endParaRPr lang="en-US" altLang="ja-JP" sz="800" dirty="0" smtClean="0">
              <a:latin typeface="+mn-ea"/>
            </a:endParaRPr>
          </a:p>
        </p:txBody>
      </p:sp>
      <p:sp>
        <p:nvSpPr>
          <p:cNvPr id="28" name="正方形/長方形 27"/>
          <p:cNvSpPr/>
          <p:nvPr/>
        </p:nvSpPr>
        <p:spPr>
          <a:xfrm>
            <a:off x="1238224" y="2276872"/>
            <a:ext cx="4929220" cy="2918125"/>
          </a:xfrm>
          <a:prstGeom prst="rect">
            <a:avLst/>
          </a:prstGeom>
          <a:noFill/>
          <a:ln w="3810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rot="5400000">
            <a:off x="4202901" y="4179099"/>
            <a:ext cx="4357718" cy="1588"/>
          </a:xfrm>
          <a:prstGeom prst="line">
            <a:avLst/>
          </a:prstGeom>
          <a:ln w="19050">
            <a:solidFill>
              <a:srgbClr val="FF5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9069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角丸四角形 86"/>
          <p:cNvSpPr/>
          <p:nvPr/>
        </p:nvSpPr>
        <p:spPr>
          <a:xfrm>
            <a:off x="488949" y="5429266"/>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488950" y="2583711"/>
            <a:ext cx="9288463" cy="34170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ctrTitle"/>
          </p:nvPr>
        </p:nvSpPr>
        <p:spPr/>
        <p:txBody>
          <a:bodyPr/>
          <a:lstStyle/>
          <a:p>
            <a:r>
              <a:rPr lang="ja-JP" altLang="en-US" dirty="0" smtClean="0"/>
              <a:t>作業概要</a:t>
            </a:r>
            <a:endParaRPr kumimoji="1" lang="ja-JP" altLang="en-US" dirty="0"/>
          </a:p>
        </p:txBody>
      </p:sp>
      <p:sp>
        <p:nvSpPr>
          <p:cNvPr id="26" name="正方形/長方形 25">
            <a:hlinkClick r:id="rId3" action="ppaction://hlinkfile"/>
          </p:cNvPr>
          <p:cNvSpPr/>
          <p:nvPr/>
        </p:nvSpPr>
        <p:spPr>
          <a:xfrm>
            <a:off x="488950" y="692152"/>
            <a:ext cx="9288463" cy="695575"/>
          </a:xfrm>
          <a:prstGeom prst="rect">
            <a:avLst/>
          </a:prstGeom>
          <a:noFill/>
        </p:spPr>
        <p:txBody>
          <a:bodyPr wrap="square" anchor="t" anchorCtr="0">
            <a:spAutoFit/>
          </a:bodyPr>
          <a:lstStyle/>
          <a:p>
            <a:pPr>
              <a:lnSpc>
                <a:spcPct val="140000"/>
              </a:lnSpc>
            </a:pPr>
            <a:r>
              <a:rPr lang="ja-JP" altLang="en-US" sz="1400" smtClean="0">
                <a:solidFill>
                  <a:schemeClr val="tx1">
                    <a:lumMod val="75000"/>
                    <a:lumOff val="25000"/>
                  </a:schemeClr>
                </a:solidFill>
                <a:latin typeface="ヒラギノ角ゴ Pro W6" pitchFamily="34" charset="-128"/>
                <a:ea typeface="ヒラギノ角ゴ Pro W6" pitchFamily="34" charset="-128"/>
              </a:rPr>
              <a:t>前ページ青枠内の各開発作業は、人間中心設計推進機構が提唱している開発プロセスをベースにしており、</a:t>
            </a:r>
            <a:endParaRPr lang="en-US" altLang="ja-JP" sz="1400" smtClean="0">
              <a:solidFill>
                <a:schemeClr val="tx1">
                  <a:lumMod val="75000"/>
                  <a:lumOff val="25000"/>
                </a:schemeClr>
              </a:solidFill>
              <a:latin typeface="ヒラギノ角ゴ Pro W6" pitchFamily="34" charset="-128"/>
              <a:ea typeface="ヒラギノ角ゴ Pro W6" pitchFamily="34" charset="-128"/>
            </a:endParaRPr>
          </a:p>
          <a:p>
            <a:pPr>
              <a:lnSpc>
                <a:spcPct val="140000"/>
              </a:lnSpc>
            </a:pPr>
            <a:r>
              <a:rPr lang="ja-JP" altLang="en-US" sz="1400" smtClean="0">
                <a:solidFill>
                  <a:schemeClr val="tx1">
                    <a:lumMod val="75000"/>
                    <a:lumOff val="25000"/>
                  </a:schemeClr>
                </a:solidFill>
                <a:latin typeface="ヒラギノ角ゴ Pro W6" pitchFamily="34" charset="-128"/>
                <a:ea typeface="ヒラギノ角ゴ Pro W6" pitchFamily="34" charset="-128"/>
              </a:rPr>
              <a:t>下記に分類されます。</a:t>
            </a:r>
            <a:endParaRPr lang="en-US" altLang="ja-JP" sz="1400" smtClean="0">
              <a:solidFill>
                <a:schemeClr val="tx1">
                  <a:lumMod val="75000"/>
                  <a:lumOff val="25000"/>
                </a:schemeClr>
              </a:solidFill>
              <a:latin typeface="ヒラギノ角ゴ Pro W6" pitchFamily="34" charset="-128"/>
              <a:ea typeface="ヒラギノ角ゴ Pro W6" pitchFamily="34" charset="-128"/>
            </a:endParaRPr>
          </a:p>
        </p:txBody>
      </p:sp>
      <p:grpSp>
        <p:nvGrpSpPr>
          <p:cNvPr id="2" name="グループ化 38"/>
          <p:cNvGrpSpPr/>
          <p:nvPr/>
        </p:nvGrpSpPr>
        <p:grpSpPr>
          <a:xfrm>
            <a:off x="488950" y="1484313"/>
            <a:ext cx="9288463" cy="338554"/>
            <a:chOff x="488949" y="4500570"/>
            <a:chExt cx="9288463" cy="338554"/>
          </a:xfrm>
        </p:grpSpPr>
        <p:sp>
          <p:nvSpPr>
            <p:cNvPr id="25" name="テキスト ボックス 24"/>
            <p:cNvSpPr txBox="1"/>
            <p:nvPr/>
          </p:nvSpPr>
          <p:spPr>
            <a:xfrm>
              <a:off x="560951" y="4500570"/>
              <a:ext cx="9216461" cy="338554"/>
            </a:xfrm>
            <a:prstGeom prst="rect">
              <a:avLst/>
            </a:prstGeom>
            <a:solidFill>
              <a:schemeClr val="bg1">
                <a:lumMod val="75000"/>
              </a:schemeClr>
            </a:solidFill>
          </p:spPr>
          <p:txBody>
            <a:bodyPr wrap="square" rtlCol="0" anchor="ctr" anchorCtr="0">
              <a:spAutoFit/>
            </a:bodyPr>
            <a:lstStyle/>
            <a:p>
              <a:r>
                <a:rPr lang="ja-JP" altLang="en-US" sz="1600" smtClean="0">
                  <a:latin typeface="A-OTF 新ゴ Pro M" pitchFamily="34" charset="-128"/>
                  <a:ea typeface="A-OTF 新ゴ Pro M" pitchFamily="34" charset="-128"/>
                </a:rPr>
                <a:t>当開発の作業概要</a:t>
              </a:r>
              <a:endParaRPr kumimoji="1" lang="ja-JP" altLang="en-US" sz="1600" dirty="0">
                <a:latin typeface="A-OTF 新ゴ Pro M" pitchFamily="34" charset="-128"/>
                <a:ea typeface="A-OTF 新ゴ Pro M" pitchFamily="34" charset="-128"/>
              </a:endParaRPr>
            </a:p>
          </p:txBody>
        </p:sp>
        <p:sp>
          <p:nvSpPr>
            <p:cNvPr id="30" name="テキスト ボックス 29"/>
            <p:cNvSpPr txBox="1"/>
            <p:nvPr/>
          </p:nvSpPr>
          <p:spPr>
            <a:xfrm>
              <a:off x="488949" y="4500570"/>
              <a:ext cx="184731" cy="338554"/>
            </a:xfrm>
            <a:prstGeom prst="rect">
              <a:avLst/>
            </a:prstGeom>
            <a:solidFill>
              <a:srgbClr val="6666E8"/>
            </a:solidFill>
          </p:spPr>
          <p:txBody>
            <a:bodyPr wrap="none" rtlCol="0" anchor="ctr" anchorCtr="0">
              <a:spAutoFit/>
            </a:bodyPr>
            <a:lstStyle/>
            <a:p>
              <a:endParaRPr kumimoji="1" lang="ja-JP" altLang="en-US" sz="1600" dirty="0">
                <a:solidFill>
                  <a:schemeClr val="bg1"/>
                </a:solidFill>
                <a:latin typeface="A-OTF 新ゴ Pro M" pitchFamily="34" charset="-128"/>
                <a:ea typeface="A-OTF 新ゴ Pro M" pitchFamily="34" charset="-128"/>
              </a:endParaRPr>
            </a:p>
          </p:txBody>
        </p:sp>
      </p:grpSp>
      <p:sp>
        <p:nvSpPr>
          <p:cNvPr id="45" name="テキスト ボックス 44"/>
          <p:cNvSpPr txBox="1"/>
          <p:nvPr/>
        </p:nvSpPr>
        <p:spPr>
          <a:xfrm>
            <a:off x="639601" y="3604637"/>
            <a:ext cx="1661352" cy="572464"/>
          </a:xfrm>
          <a:prstGeom prst="rect">
            <a:avLst/>
          </a:prstGeom>
          <a:noFill/>
          <a:ln w="19050">
            <a:noFill/>
          </a:ln>
        </p:spPr>
        <p:txBody>
          <a:bodyPr wrap="none" rtlCol="0">
            <a:spAutoFit/>
          </a:bodyPr>
          <a:lstStyle/>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フィールドワーク</a:t>
            </a:r>
            <a:endParaRPr lang="en-US" altLang="ja-JP" sz="120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店舗店員業務の理解</a:t>
            </a:r>
            <a:endParaRPr lang="en-US" altLang="ja-JP" sz="1200" smtClean="0">
              <a:solidFill>
                <a:schemeClr val="bg1"/>
              </a:solidFill>
              <a:latin typeface="ヒラギノ角ゴ Pro W6" pitchFamily="34" charset="-128"/>
              <a:ea typeface="ヒラギノ角ゴ Pro W6" pitchFamily="34" charset="-128"/>
            </a:endParaRPr>
          </a:p>
        </p:txBody>
      </p:sp>
      <p:sp>
        <p:nvSpPr>
          <p:cNvPr id="46" name="テキスト ボックス 45"/>
          <p:cNvSpPr txBox="1"/>
          <p:nvPr/>
        </p:nvSpPr>
        <p:spPr>
          <a:xfrm>
            <a:off x="2925618" y="3604637"/>
            <a:ext cx="2123017" cy="572464"/>
          </a:xfrm>
          <a:prstGeom prst="rect">
            <a:avLst/>
          </a:prstGeom>
          <a:noFill/>
          <a:ln w="19050">
            <a:noFill/>
          </a:ln>
        </p:spPr>
        <p:txBody>
          <a:bodyPr wrap="none" rtlCol="0">
            <a:spAutoFit/>
          </a:bodyPr>
          <a:lstStyle/>
          <a:p>
            <a:pPr marL="90488" indent="-90488">
              <a:lnSpc>
                <a:spcPct val="130000"/>
              </a:lnSpc>
              <a:buFont typeface="Arial" pitchFamily="34" charset="0"/>
              <a:buChar char="•"/>
            </a:pPr>
            <a:r>
              <a:rPr lang="ja-JP" altLang="en-US" sz="1200" dirty="0" smtClean="0">
                <a:solidFill>
                  <a:schemeClr val="bg1"/>
                </a:solidFill>
                <a:latin typeface="ヒラギノ角ゴ Pro W6" pitchFamily="34" charset="-128"/>
                <a:ea typeface="ヒラギノ角ゴ Pro W6" pitchFamily="34" charset="-128"/>
              </a:rPr>
              <a:t>現行システムの分析</a:t>
            </a:r>
            <a:endParaRPr lang="en-US" altLang="ja-JP" sz="1200" dirty="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ja-JP" altLang="en-US" sz="1200" dirty="0" smtClean="0">
                <a:solidFill>
                  <a:schemeClr val="bg1"/>
                </a:solidFill>
                <a:latin typeface="ヒラギノ角ゴ Pro W6" pitchFamily="34" charset="-128"/>
                <a:ea typeface="ヒラギノ角ゴ Pro W6" pitchFamily="34" charset="-128"/>
              </a:rPr>
              <a:t>実機を試用した操作感確認</a:t>
            </a:r>
            <a:endParaRPr lang="en-US" altLang="ja-JP" sz="1200" dirty="0" smtClean="0">
              <a:solidFill>
                <a:schemeClr val="bg1"/>
              </a:solidFill>
              <a:latin typeface="ヒラギノ角ゴ Pro W6" pitchFamily="34" charset="-128"/>
              <a:ea typeface="ヒラギノ角ゴ Pro W6" pitchFamily="34" charset="-128"/>
            </a:endParaRPr>
          </a:p>
        </p:txBody>
      </p:sp>
      <p:pic>
        <p:nvPicPr>
          <p:cNvPr id="2051" name="Picture 3" descr="\\File_server\Share1\00_社員ポスト\D2\ihara\sodec2009\ソリマチ技研案件納品物\nouhin\20090227_unite\design\jpg\brown.jpg"/>
          <p:cNvPicPr>
            <a:picLocks noChangeAspect="1" noChangeArrowheads="1"/>
          </p:cNvPicPr>
          <p:nvPr/>
        </p:nvPicPr>
        <p:blipFill>
          <a:blip r:embed="rId4" cstate="print"/>
          <a:srcRect/>
          <a:stretch>
            <a:fillRect/>
          </a:stretch>
        </p:blipFill>
        <p:spPr bwMode="auto">
          <a:xfrm flipH="1">
            <a:off x="8001054" y="4758428"/>
            <a:ext cx="1523979" cy="1142984"/>
          </a:xfrm>
          <a:prstGeom prst="rect">
            <a:avLst/>
          </a:prstGeom>
          <a:noFill/>
          <a:ln w="12700">
            <a:solidFill>
              <a:schemeClr val="tx1">
                <a:lumMod val="75000"/>
                <a:lumOff val="25000"/>
              </a:schemeClr>
            </a:solidFill>
          </a:ln>
        </p:spPr>
      </p:pic>
      <p:pic>
        <p:nvPicPr>
          <p:cNvPr id="2050" name="Picture 2" descr="\\File_server\Share1\00_社員ポスト\D2\ihara\sodec2009\ソリマチ技研案件納品物\nouhin\20090227_unite\design\jpg\v1100.jpg"/>
          <p:cNvPicPr>
            <a:picLocks noChangeAspect="1" noChangeArrowheads="1"/>
          </p:cNvPicPr>
          <p:nvPr/>
        </p:nvPicPr>
        <p:blipFill>
          <a:blip r:embed="rId5" cstate="print"/>
          <a:srcRect/>
          <a:stretch>
            <a:fillRect/>
          </a:stretch>
        </p:blipFill>
        <p:spPr bwMode="auto">
          <a:xfrm>
            <a:off x="7758016" y="5199045"/>
            <a:ext cx="1523979" cy="1142984"/>
          </a:xfrm>
          <a:prstGeom prst="rect">
            <a:avLst/>
          </a:prstGeom>
          <a:noFill/>
          <a:ln w="12700">
            <a:solidFill>
              <a:schemeClr val="tx1">
                <a:lumMod val="75000"/>
                <a:lumOff val="25000"/>
              </a:schemeClr>
            </a:solidFill>
          </a:ln>
        </p:spPr>
      </p:pic>
      <p:pic>
        <p:nvPicPr>
          <p:cNvPr id="49" name="Picture 6" descr="D:\project\sorimachi-giken\svn\sorimachi\design\wf\png\090205\V4230-レポート選択.png"/>
          <p:cNvPicPr>
            <a:picLocks noChangeAspect="1" noChangeArrowheads="1"/>
          </p:cNvPicPr>
          <p:nvPr/>
        </p:nvPicPr>
        <p:blipFill>
          <a:blip r:embed="rId6" cstate="print"/>
          <a:srcRect/>
          <a:stretch>
            <a:fillRect/>
          </a:stretch>
        </p:blipFill>
        <p:spPr bwMode="auto">
          <a:xfrm>
            <a:off x="5767544" y="4758428"/>
            <a:ext cx="1524011" cy="1143008"/>
          </a:xfrm>
          <a:prstGeom prst="rect">
            <a:avLst/>
          </a:prstGeom>
          <a:noFill/>
          <a:ln w="12700">
            <a:solidFill>
              <a:schemeClr val="tx1">
                <a:lumMod val="75000"/>
                <a:lumOff val="25000"/>
              </a:schemeClr>
            </a:solidFill>
          </a:ln>
        </p:spPr>
      </p:pic>
      <p:pic>
        <p:nvPicPr>
          <p:cNvPr id="50" name="Picture 5" descr="D:\project\sorimachi-giken\svn\sorimachi\design\wf\png\20090202\v1100.png"/>
          <p:cNvPicPr>
            <a:picLocks noChangeAspect="1" noChangeArrowheads="1"/>
          </p:cNvPicPr>
          <p:nvPr/>
        </p:nvPicPr>
        <p:blipFill>
          <a:blip r:embed="rId7" cstate="print"/>
          <a:srcRect/>
          <a:stretch>
            <a:fillRect/>
          </a:stretch>
        </p:blipFill>
        <p:spPr bwMode="auto">
          <a:xfrm>
            <a:off x="5524505" y="5207282"/>
            <a:ext cx="1513031" cy="1134773"/>
          </a:xfrm>
          <a:prstGeom prst="rect">
            <a:avLst/>
          </a:prstGeom>
          <a:noFill/>
          <a:ln w="12700">
            <a:solidFill>
              <a:schemeClr val="tx1">
                <a:lumMod val="75000"/>
                <a:lumOff val="25000"/>
              </a:schemeClr>
            </a:solidFill>
          </a:ln>
        </p:spPr>
      </p:pic>
      <p:sp>
        <p:nvSpPr>
          <p:cNvPr id="28" name="角丸四角形 27"/>
          <p:cNvSpPr/>
          <p:nvPr/>
        </p:nvSpPr>
        <p:spPr>
          <a:xfrm>
            <a:off x="488949" y="1963547"/>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639603" y="3595680"/>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237606" y="2990828"/>
            <a:ext cx="902811" cy="652486"/>
          </a:xfrm>
          <a:prstGeom prst="rect">
            <a:avLst/>
          </a:prstGeom>
          <a:noFill/>
          <a:ln w="19050">
            <a:noFill/>
          </a:ln>
        </p:spPr>
        <p:txBody>
          <a:bodyPr wrap="none" rtlCol="0" anchor="ctr" anchorCtr="0">
            <a:spAutoFit/>
          </a:bodyPr>
          <a:lstStyle/>
          <a:p>
            <a:pPr algn="ctr">
              <a:lnSpc>
                <a:spcPct val="130000"/>
              </a:lnSpc>
            </a:pPr>
            <a:r>
              <a:rPr kumimoji="1" lang="ja-JP" altLang="en-US" sz="2800" dirty="0" smtClean="0">
                <a:solidFill>
                  <a:srgbClr val="FFC000"/>
                </a:solidFill>
                <a:latin typeface="ヒラギノ角ゴ Pro W6" pitchFamily="34" charset="-128"/>
                <a:ea typeface="ヒラギノ角ゴ Pro W6" pitchFamily="34" charset="-128"/>
              </a:rPr>
              <a:t>理解</a:t>
            </a:r>
          </a:p>
        </p:txBody>
      </p:sp>
      <p:cxnSp>
        <p:nvCxnSpPr>
          <p:cNvPr id="56" name="直線矢印コネクタ 55"/>
          <p:cNvCxnSpPr/>
          <p:nvPr/>
        </p:nvCxnSpPr>
        <p:spPr>
          <a:xfrm>
            <a:off x="2925618" y="3595680"/>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3523622" y="2990828"/>
            <a:ext cx="902811" cy="652486"/>
          </a:xfrm>
          <a:prstGeom prst="rect">
            <a:avLst/>
          </a:prstGeom>
          <a:noFill/>
          <a:ln w="19050">
            <a:noFill/>
          </a:ln>
        </p:spPr>
        <p:txBody>
          <a:bodyPr wrap="none" rtlCol="0" anchor="ctr" anchorCtr="0">
            <a:spAutoFit/>
          </a:bodyPr>
          <a:lstStyle/>
          <a:p>
            <a:pPr algn="ctr">
              <a:lnSpc>
                <a:spcPct val="130000"/>
              </a:lnSpc>
            </a:pPr>
            <a:r>
              <a:rPr lang="ja-JP" altLang="en-US" sz="2800" dirty="0" smtClean="0">
                <a:solidFill>
                  <a:srgbClr val="FFC000"/>
                </a:solidFill>
                <a:latin typeface="ヒラギノ角ゴ Pro W6" pitchFamily="34" charset="-128"/>
                <a:ea typeface="ヒラギノ角ゴ Pro W6" pitchFamily="34" charset="-128"/>
              </a:rPr>
              <a:t>分析</a:t>
            </a:r>
            <a:endParaRPr kumimoji="1" lang="ja-JP" altLang="en-US" sz="2800" dirty="0" smtClean="0">
              <a:solidFill>
                <a:srgbClr val="FFC000"/>
              </a:solidFill>
              <a:latin typeface="ヒラギノ角ゴ Pro W6" pitchFamily="34" charset="-128"/>
              <a:ea typeface="ヒラギノ角ゴ Pro W6" pitchFamily="34" charset="-128"/>
            </a:endParaRPr>
          </a:p>
        </p:txBody>
      </p:sp>
      <p:cxnSp>
        <p:nvCxnSpPr>
          <p:cNvPr id="57" name="直線矢印コネクタ 56"/>
          <p:cNvCxnSpPr/>
          <p:nvPr/>
        </p:nvCxnSpPr>
        <p:spPr>
          <a:xfrm>
            <a:off x="5211634" y="3595680"/>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809638" y="2990828"/>
            <a:ext cx="902811" cy="652486"/>
          </a:xfrm>
          <a:prstGeom prst="rect">
            <a:avLst/>
          </a:prstGeom>
          <a:noFill/>
          <a:ln w="19050">
            <a:noFill/>
          </a:ln>
        </p:spPr>
        <p:txBody>
          <a:bodyPr wrap="none" rtlCol="0" anchor="ctr" anchorCtr="0">
            <a:spAutoFit/>
          </a:bodyPr>
          <a:lstStyle/>
          <a:p>
            <a:pPr algn="ctr">
              <a:lnSpc>
                <a:spcPct val="130000"/>
              </a:lnSpc>
            </a:pPr>
            <a:r>
              <a:rPr lang="ja-JP" altLang="en-US" sz="2800" dirty="0" smtClean="0">
                <a:solidFill>
                  <a:srgbClr val="FFC000"/>
                </a:solidFill>
                <a:latin typeface="ヒラギノ角ゴ Pro W6" pitchFamily="34" charset="-128"/>
                <a:ea typeface="ヒラギノ角ゴ Pro W6" pitchFamily="34" charset="-128"/>
              </a:rPr>
              <a:t>発案</a:t>
            </a:r>
            <a:endParaRPr kumimoji="1" lang="ja-JP" altLang="en-US" sz="2800" dirty="0" smtClean="0">
              <a:solidFill>
                <a:srgbClr val="FFC000"/>
              </a:solidFill>
              <a:latin typeface="ヒラギノ角ゴ Pro W6" pitchFamily="34" charset="-128"/>
              <a:ea typeface="ヒラギノ角ゴ Pro W6" pitchFamily="34" charset="-128"/>
            </a:endParaRPr>
          </a:p>
        </p:txBody>
      </p:sp>
      <p:cxnSp>
        <p:nvCxnSpPr>
          <p:cNvPr id="58" name="直線矢印コネクタ 57"/>
          <p:cNvCxnSpPr/>
          <p:nvPr/>
        </p:nvCxnSpPr>
        <p:spPr>
          <a:xfrm>
            <a:off x="7497650" y="3595680"/>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7916118" y="2990828"/>
            <a:ext cx="1261884" cy="652486"/>
          </a:xfrm>
          <a:prstGeom prst="rect">
            <a:avLst/>
          </a:prstGeom>
          <a:noFill/>
          <a:ln w="19050">
            <a:noFill/>
          </a:ln>
        </p:spPr>
        <p:txBody>
          <a:bodyPr wrap="none" rtlCol="0" anchor="ctr" anchorCtr="0">
            <a:spAutoFit/>
          </a:bodyPr>
          <a:lstStyle/>
          <a:p>
            <a:pPr algn="ctr">
              <a:lnSpc>
                <a:spcPct val="130000"/>
              </a:lnSpc>
            </a:pPr>
            <a:r>
              <a:rPr lang="ja-JP" altLang="en-US" sz="2800" dirty="0" smtClean="0">
                <a:solidFill>
                  <a:srgbClr val="FFC000"/>
                </a:solidFill>
                <a:latin typeface="ヒラギノ角ゴ Pro W6" pitchFamily="34" charset="-128"/>
                <a:ea typeface="ヒラギノ角ゴ Pro W6" pitchFamily="34" charset="-128"/>
              </a:rPr>
              <a:t>具体化</a:t>
            </a:r>
            <a:endParaRPr kumimoji="1" lang="ja-JP" altLang="en-US" sz="2800" dirty="0" smtClean="0">
              <a:solidFill>
                <a:srgbClr val="FFC000"/>
              </a:solidFill>
              <a:latin typeface="ヒラギノ角ゴ Pro W6" pitchFamily="34" charset="-128"/>
              <a:ea typeface="ヒラギノ角ゴ Pro W6" pitchFamily="34" charset="-128"/>
            </a:endParaRPr>
          </a:p>
        </p:txBody>
      </p:sp>
      <p:sp>
        <p:nvSpPr>
          <p:cNvPr id="69" name="正方形/長方形 68"/>
          <p:cNvSpPr/>
          <p:nvPr/>
        </p:nvSpPr>
        <p:spPr>
          <a:xfrm>
            <a:off x="7497650" y="2649526"/>
            <a:ext cx="2098821" cy="350846"/>
          </a:xfrm>
          <a:prstGeom prst="rect">
            <a:avLst/>
          </a:prstGeom>
          <a:gradFill flip="none" rotWithShape="1">
            <a:gsLst>
              <a:gs pos="0">
                <a:schemeClr val="accent1"/>
              </a:gs>
              <a:gs pos="750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smtClean="0">
                <a:latin typeface="ヒラギノ角ゴ Pro W6" pitchFamily="34" charset="-128"/>
                <a:ea typeface="ヒラギノ角ゴ Pro W6" pitchFamily="34" charset="-128"/>
              </a:rPr>
              <a:t>画面</a:t>
            </a:r>
            <a:r>
              <a:rPr kumimoji="1" lang="ja-JP" altLang="en-US" sz="1400" smtClean="0">
                <a:latin typeface="ヒラギノ角ゴ Pro W6" pitchFamily="34" charset="-128"/>
                <a:ea typeface="ヒラギノ角ゴ Pro W6" pitchFamily="34" charset="-128"/>
              </a:rPr>
              <a:t>実装</a:t>
            </a:r>
            <a:endParaRPr kumimoji="1" lang="ja-JP" altLang="en-US" sz="1400">
              <a:latin typeface="ヒラギノ角ゴ Pro W6" pitchFamily="34" charset="-128"/>
              <a:ea typeface="ヒラギノ角ゴ Pro W6" pitchFamily="34" charset="-128"/>
            </a:endParaRPr>
          </a:p>
        </p:txBody>
      </p:sp>
      <p:sp>
        <p:nvSpPr>
          <p:cNvPr id="70" name="正方形/長方形 69"/>
          <p:cNvSpPr/>
          <p:nvPr/>
        </p:nvSpPr>
        <p:spPr>
          <a:xfrm>
            <a:off x="7497650" y="2173748"/>
            <a:ext cx="2143140" cy="350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latin typeface="ヒラギノ角ゴ Pro W6" pitchFamily="34" charset="-128"/>
                <a:ea typeface="ヒラギノ角ゴ Pro W6" pitchFamily="34" charset="-128"/>
              </a:rPr>
              <a:t>グラフィックデザイン</a:t>
            </a:r>
            <a:endParaRPr kumimoji="1" lang="ja-JP" altLang="en-US" sz="1400" dirty="0">
              <a:latin typeface="ヒラギノ角ゴ Pro W6" pitchFamily="34" charset="-128"/>
              <a:ea typeface="ヒラギノ角ゴ Pro W6" pitchFamily="34" charset="-128"/>
            </a:endParaRPr>
          </a:p>
        </p:txBody>
      </p:sp>
      <p:sp>
        <p:nvSpPr>
          <p:cNvPr id="71" name="正方形/長方形 70"/>
          <p:cNvSpPr/>
          <p:nvPr/>
        </p:nvSpPr>
        <p:spPr>
          <a:xfrm>
            <a:off x="639601" y="2173748"/>
            <a:ext cx="6651952" cy="350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smtClean="0">
                <a:latin typeface="ヒラギノ角ゴ Pro W6" pitchFamily="34" charset="-128"/>
                <a:ea typeface="ヒラギノ角ゴ Pro W6" pitchFamily="34" charset="-128"/>
              </a:rPr>
              <a:t>エクスペリエンスデザイン</a:t>
            </a:r>
            <a:endParaRPr kumimoji="1" lang="ja-JP" altLang="en-US" sz="1400">
              <a:latin typeface="ヒラギノ角ゴ Pro W6" pitchFamily="34" charset="-128"/>
              <a:ea typeface="ヒラギノ角ゴ Pro W6" pitchFamily="34" charset="-128"/>
            </a:endParaRPr>
          </a:p>
        </p:txBody>
      </p:sp>
      <p:sp>
        <p:nvSpPr>
          <p:cNvPr id="73" name="テキスト ボックス 72"/>
          <p:cNvSpPr txBox="1"/>
          <p:nvPr/>
        </p:nvSpPr>
        <p:spPr>
          <a:xfrm>
            <a:off x="5211635" y="3604637"/>
            <a:ext cx="1815241" cy="1052596"/>
          </a:xfrm>
          <a:prstGeom prst="rect">
            <a:avLst/>
          </a:prstGeom>
          <a:noFill/>
          <a:ln w="19050">
            <a:noFill/>
          </a:ln>
        </p:spPr>
        <p:txBody>
          <a:bodyPr wrap="none" rtlCol="0">
            <a:spAutoFit/>
          </a:bodyPr>
          <a:lstStyle/>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理解／分析の情報整理</a:t>
            </a:r>
            <a:endParaRPr lang="en-US" altLang="ja-JP" sz="120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ユーザーシナリオ提案</a:t>
            </a:r>
            <a:endParaRPr lang="en-US" altLang="ja-JP" sz="120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デモシナリオ提案</a:t>
            </a:r>
            <a:endParaRPr lang="en-US" altLang="ja-JP" sz="120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ワイヤーフレーム提案</a:t>
            </a:r>
            <a:endParaRPr lang="en-US" altLang="ja-JP" sz="1200" smtClean="0">
              <a:solidFill>
                <a:schemeClr val="bg1"/>
              </a:solidFill>
              <a:latin typeface="ヒラギノ角ゴ Pro W6" pitchFamily="34" charset="-128"/>
              <a:ea typeface="ヒラギノ角ゴ Pro W6" pitchFamily="34" charset="-128"/>
            </a:endParaRPr>
          </a:p>
        </p:txBody>
      </p:sp>
      <p:sp>
        <p:nvSpPr>
          <p:cNvPr id="86" name="テキスト ボックス 85"/>
          <p:cNvSpPr txBox="1"/>
          <p:nvPr/>
        </p:nvSpPr>
        <p:spPr>
          <a:xfrm>
            <a:off x="7497649" y="3604637"/>
            <a:ext cx="1815241" cy="1052596"/>
          </a:xfrm>
          <a:prstGeom prst="rect">
            <a:avLst/>
          </a:prstGeom>
          <a:noFill/>
          <a:ln w="19050">
            <a:noFill/>
          </a:ln>
        </p:spPr>
        <p:txBody>
          <a:bodyPr wrap="none" rtlCol="0">
            <a:spAutoFit/>
          </a:bodyPr>
          <a:lstStyle/>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グラフィックデザイン</a:t>
            </a:r>
            <a:endParaRPr lang="en-US" altLang="ja-JP" sz="120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en-US" altLang="ja-JP" sz="1200" smtClean="0">
                <a:solidFill>
                  <a:schemeClr val="bg1"/>
                </a:solidFill>
                <a:latin typeface="ヒラギノ角ゴ Pro W6" pitchFamily="34" charset="-128"/>
                <a:ea typeface="ヒラギノ角ゴ Pro W6" pitchFamily="34" charset="-128"/>
              </a:rPr>
              <a:t>XAML</a:t>
            </a:r>
            <a:r>
              <a:rPr lang="ja-JP" altLang="en-US" sz="1200" smtClean="0">
                <a:solidFill>
                  <a:schemeClr val="bg1"/>
                </a:solidFill>
                <a:latin typeface="ヒラギノ角ゴ Pro W6" pitchFamily="34" charset="-128"/>
                <a:ea typeface="ヒラギノ角ゴ Pro W6" pitchFamily="34" charset="-128"/>
              </a:rPr>
              <a:t>実装</a:t>
            </a:r>
            <a:endParaRPr lang="en-US" altLang="ja-JP" sz="120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インタラクション実装</a:t>
            </a:r>
            <a:endParaRPr lang="en-US" altLang="ja-JP" sz="1200" smtClean="0">
              <a:solidFill>
                <a:schemeClr val="bg1"/>
              </a:solidFill>
              <a:latin typeface="ヒラギノ角ゴ Pro W6" pitchFamily="34" charset="-128"/>
              <a:ea typeface="ヒラギノ角ゴ Pro W6" pitchFamily="34" charset="-128"/>
            </a:endParaRPr>
          </a:p>
          <a:p>
            <a:pPr marL="90488" indent="-90488">
              <a:lnSpc>
                <a:spcPct val="130000"/>
              </a:lnSpc>
              <a:buFont typeface="Arial" pitchFamily="34" charset="0"/>
              <a:buChar char="•"/>
            </a:pPr>
            <a:r>
              <a:rPr lang="ja-JP" altLang="en-US" sz="1200" smtClean="0">
                <a:solidFill>
                  <a:schemeClr val="bg1"/>
                </a:solidFill>
                <a:latin typeface="ヒラギノ角ゴ Pro W6" pitchFamily="34" charset="-128"/>
                <a:ea typeface="ヒラギノ角ゴ Pro W6" pitchFamily="34" charset="-128"/>
              </a:rPr>
              <a:t>結合調整作業</a:t>
            </a:r>
            <a:endParaRPr lang="en-US" altLang="ja-JP" sz="1200" smtClean="0">
              <a:solidFill>
                <a:schemeClr val="bg1"/>
              </a:solidFill>
              <a:latin typeface="ヒラギノ角ゴ Pro W6" pitchFamily="34" charset="-128"/>
              <a:ea typeface="ヒラギノ角ゴ Pro W6" pitchFamily="34" charset="-128"/>
            </a:endParaRPr>
          </a:p>
        </p:txBody>
      </p:sp>
      <p:pic>
        <p:nvPicPr>
          <p:cNvPr id="36" name="Picture 2" descr="D:\project\sodec\2009\プレゼン資料\sozai\photo\IMG_0158.JPG"/>
          <p:cNvPicPr>
            <a:picLocks noChangeAspect="1" noChangeArrowheads="1"/>
          </p:cNvPicPr>
          <p:nvPr/>
        </p:nvPicPr>
        <p:blipFill>
          <a:blip r:embed="rId8" cstate="print"/>
          <a:srcRect/>
          <a:stretch>
            <a:fillRect/>
          </a:stretch>
        </p:blipFill>
        <p:spPr bwMode="auto">
          <a:xfrm>
            <a:off x="2925618" y="4758428"/>
            <a:ext cx="2098821" cy="1574116"/>
          </a:xfrm>
          <a:prstGeom prst="rect">
            <a:avLst/>
          </a:prstGeom>
          <a:noFill/>
        </p:spPr>
      </p:pic>
      <p:sp>
        <p:nvSpPr>
          <p:cNvPr id="43" name="正方形/長方形 42"/>
          <p:cNvSpPr/>
          <p:nvPr/>
        </p:nvSpPr>
        <p:spPr>
          <a:xfrm>
            <a:off x="639603" y="4758430"/>
            <a:ext cx="2098821" cy="15836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4" descr="\\File_server\Share1\00_社員ポスト\D2\honda\レジ.png"/>
          <p:cNvPicPr>
            <a:picLocks noChangeAspect="1" noChangeArrowheads="1"/>
          </p:cNvPicPr>
          <p:nvPr/>
        </p:nvPicPr>
        <p:blipFill>
          <a:blip r:embed="rId9" cstate="print"/>
          <a:srcRect/>
          <a:stretch>
            <a:fillRect/>
          </a:stretch>
        </p:blipFill>
        <p:spPr bwMode="auto">
          <a:xfrm>
            <a:off x="878703" y="4921402"/>
            <a:ext cx="1614742" cy="1282295"/>
          </a:xfrm>
          <a:prstGeom prst="rect">
            <a:avLst/>
          </a:prstGeom>
          <a:noFill/>
        </p:spPr>
      </p:pic>
    </p:spTree>
    <p:extLst>
      <p:ext uri="{BB962C8B-B14F-4D97-AF65-F5344CB8AC3E}">
        <p14:creationId xmlns:p14="http://schemas.microsoft.com/office/powerpoint/2010/main" val="2873309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par>
                                <p:cTn id="55" presetID="10"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500"/>
                                        <p:tgtEl>
                                          <p:spTgt spid="6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fade">
                                      <p:cBhvr>
                                        <p:cTn id="71" dur="500"/>
                                        <p:tgtEl>
                                          <p:spTgt spid="86"/>
                                        </p:tgtEl>
                                      </p:cBhvr>
                                    </p:animEffect>
                                  </p:childTnLst>
                                </p:cTn>
                              </p:par>
                              <p:par>
                                <p:cTn id="72" presetID="10"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nodeType="withEffect">
                                  <p:stCondLst>
                                    <p:cond delay="0"/>
                                  </p:stCondLst>
                                  <p:childTnLst>
                                    <p:set>
                                      <p:cBhvr>
                                        <p:cTn id="76" dur="1" fill="hold">
                                          <p:stCondLst>
                                            <p:cond delay="0"/>
                                          </p:stCondLst>
                                        </p:cTn>
                                        <p:tgtEl>
                                          <p:spTgt spid="2051"/>
                                        </p:tgtEl>
                                        <p:attrNameLst>
                                          <p:attrName>style.visibility</p:attrName>
                                        </p:attrNameLst>
                                      </p:cBhvr>
                                      <p:to>
                                        <p:strVal val="visible"/>
                                      </p:to>
                                    </p:set>
                                    <p:animEffect transition="in" filter="fade">
                                      <p:cBhvr>
                                        <p:cTn id="77" dur="500"/>
                                        <p:tgtEl>
                                          <p:spTgt spid="2051"/>
                                        </p:tgtEl>
                                      </p:cBhvr>
                                    </p:animEffect>
                                  </p:childTnLst>
                                </p:cTn>
                              </p:par>
                              <p:par>
                                <p:cTn id="78" presetID="10" presetClass="entr" presetSubtype="0" fill="hold" nodeType="withEffect">
                                  <p:stCondLst>
                                    <p:cond delay="0"/>
                                  </p:stCondLst>
                                  <p:childTnLst>
                                    <p:set>
                                      <p:cBhvr>
                                        <p:cTn id="79" dur="1" fill="hold">
                                          <p:stCondLst>
                                            <p:cond delay="0"/>
                                          </p:stCondLst>
                                        </p:cTn>
                                        <p:tgtEl>
                                          <p:spTgt spid="2050"/>
                                        </p:tgtEl>
                                        <p:attrNameLst>
                                          <p:attrName>style.visibility</p:attrName>
                                        </p:attrNameLst>
                                      </p:cBhvr>
                                      <p:to>
                                        <p:strVal val="visible"/>
                                      </p:to>
                                    </p:set>
                                    <p:animEffect transition="in" filter="fade">
                                      <p:cBhvr>
                                        <p:cTn id="8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29" grpId="0"/>
      <p:bldP spid="59" grpId="0"/>
      <p:bldP spid="61" grpId="0"/>
      <p:bldP spid="62" grpId="0"/>
      <p:bldP spid="69" grpId="0" animBg="1"/>
      <p:bldP spid="70" grpId="0" animBg="1"/>
      <p:bldP spid="71" grpId="0" animBg="1"/>
      <p:bldP spid="73" grpId="0"/>
      <p:bldP spid="86" grpId="0"/>
      <p:bldP spid="4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60952" y="-31750"/>
            <a:ext cx="9362546" cy="692150"/>
          </a:xfrm>
        </p:spPr>
        <p:txBody>
          <a:bodyPr>
            <a:normAutofit/>
          </a:bodyPr>
          <a:lstStyle/>
          <a:p>
            <a:r>
              <a:rPr lang="ja-JP" altLang="en-US" sz="2400" b="1" dirty="0" smtClean="0">
                <a:solidFill>
                  <a:schemeClr val="tx1"/>
                </a:solidFill>
                <a:latin typeface="A-OTF 新ゴ Pro M" pitchFamily="34" charset="-128"/>
                <a:ea typeface="A-OTF 新ゴ Pro M" pitchFamily="34" charset="-128"/>
                <a:cs typeface="メイリオ" pitchFamily="50" charset="-128"/>
              </a:rPr>
              <a:t>理解フェーズ</a:t>
            </a:r>
            <a:r>
              <a:rPr lang="ja-JP" altLang="en-US" sz="2400" b="1" dirty="0">
                <a:solidFill>
                  <a:schemeClr val="tx1"/>
                </a:solidFill>
                <a:latin typeface="A-OTF 新ゴ Pro M" pitchFamily="34" charset="-128"/>
                <a:ea typeface="A-OTF 新ゴ Pro M" pitchFamily="34" charset="-128"/>
                <a:cs typeface="メイリオ" pitchFamily="50" charset="-128"/>
              </a:rPr>
              <a:t>でおこなったこと</a:t>
            </a:r>
          </a:p>
        </p:txBody>
      </p:sp>
      <p:sp>
        <p:nvSpPr>
          <p:cNvPr id="28" name="コンテンツ プレースホルダ 27"/>
          <p:cNvSpPr>
            <a:spLocks noGrp="1"/>
          </p:cNvSpPr>
          <p:nvPr>
            <p:ph sz="half" idx="2"/>
          </p:nvPr>
        </p:nvSpPr>
        <p:spPr>
          <a:xfrm>
            <a:off x="488949" y="2875510"/>
            <a:ext cx="9288463" cy="1625060"/>
          </a:xfrm>
          <a:solidFill>
            <a:schemeClr val="accent6">
              <a:lumMod val="20000"/>
              <a:lumOff val="80000"/>
            </a:schemeClr>
          </a:solidFill>
          <a:ln w="19050">
            <a:solidFill>
              <a:schemeClr val="accent6"/>
            </a:solidFill>
          </a:ln>
        </p:spPr>
        <p:txBody>
          <a:bodyPr/>
          <a:lstStyle/>
          <a:p>
            <a:pPr lvl="0">
              <a:defRPr/>
            </a:pPr>
            <a:r>
              <a:rPr lang="en-US" altLang="ja-JP" sz="2000" b="1" dirty="0" smtClean="0">
                <a:solidFill>
                  <a:schemeClr val="accent6">
                    <a:lumMod val="75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UNITE</a:t>
            </a:r>
            <a:r>
              <a:rPr lang="ja-JP" altLang="en-US" sz="2000" dirty="0" smtClean="0">
                <a:solidFill>
                  <a:schemeClr val="accent6">
                    <a:lumMod val="75000"/>
                  </a:schemeClr>
                </a:solidFill>
                <a:latin typeface="ヒラギノ角ゴ Pro W6" pitchFamily="34" charset="-128"/>
                <a:ea typeface="ヒラギノ角ゴ Pro W6" pitchFamily="34" charset="-128"/>
              </a:rPr>
              <a:t>が</a:t>
            </a:r>
            <a:r>
              <a:rPr lang="ja-JP" altLang="en-US" sz="2000" b="1" dirty="0" smtClean="0">
                <a:solidFill>
                  <a:schemeClr val="accent6">
                    <a:lumMod val="75000"/>
                  </a:schemeClr>
                </a:solidFill>
                <a:effectLst>
                  <a:outerShdw blurRad="38100" dist="38100" dir="2700000" algn="tl">
                    <a:srgbClr val="000000">
                      <a:alpha val="43137"/>
                    </a:srgbClr>
                  </a:outerShdw>
                </a:effectLst>
                <a:latin typeface="ヒラギノ角ゴ Pro W6" pitchFamily="34" charset="-128"/>
                <a:ea typeface="ヒラギノ角ゴ Pro W6" pitchFamily="34" charset="-128"/>
              </a:rPr>
              <a:t>ターゲット</a:t>
            </a:r>
            <a:r>
              <a:rPr lang="ja-JP" altLang="en-US" sz="2000" dirty="0" smtClean="0">
                <a:solidFill>
                  <a:schemeClr val="accent6">
                    <a:lumMod val="75000"/>
                  </a:schemeClr>
                </a:solidFill>
                <a:latin typeface="ヒラギノ角ゴ Pro W6" pitchFamily="34" charset="-128"/>
                <a:ea typeface="ヒラギノ角ゴ Pro W6" pitchFamily="34" charset="-128"/>
              </a:rPr>
              <a:t>とする店舗</a:t>
            </a:r>
            <a:endParaRPr lang="en-US" altLang="ja-JP" sz="2000" dirty="0" smtClean="0">
              <a:solidFill>
                <a:schemeClr val="accent6">
                  <a:lumMod val="75000"/>
                </a:schemeClr>
              </a:solidFill>
              <a:latin typeface="ヒラギノ角ゴ Pro W6" pitchFamily="34" charset="-128"/>
              <a:ea typeface="ヒラギノ角ゴ Pro W6" pitchFamily="34" charset="-128"/>
            </a:endParaRPr>
          </a:p>
          <a:p>
            <a:pPr lvl="1">
              <a:defRPr/>
            </a:pPr>
            <a:r>
              <a:rPr lang="ja-JP" altLang="en-US" sz="1800" dirty="0" smtClean="0">
                <a:latin typeface="ヒラギノ角ゴ Pro W6" pitchFamily="34" charset="-128"/>
                <a:ea typeface="ヒラギノ角ゴ Pro W6" pitchFamily="34" charset="-128"/>
              </a:rPr>
              <a:t>手に届く範囲の高級品を売るお店</a:t>
            </a:r>
            <a:endParaRPr lang="en-US" altLang="ja-JP" sz="1800" dirty="0" smtClean="0">
              <a:latin typeface="ヒラギノ角ゴ Pro W6" pitchFamily="34" charset="-128"/>
              <a:ea typeface="ヒラギノ角ゴ Pro W6" pitchFamily="34" charset="-128"/>
            </a:endParaRPr>
          </a:p>
          <a:p>
            <a:pPr lvl="1">
              <a:defRPr/>
            </a:pPr>
            <a:r>
              <a:rPr lang="ja-JP" altLang="en-US" sz="1800" dirty="0" smtClean="0">
                <a:latin typeface="ヒラギノ角ゴ Pro W6" pitchFamily="34" charset="-128"/>
                <a:ea typeface="ヒラギノ角ゴ Pro W6" pitchFamily="34" charset="-128"/>
              </a:rPr>
              <a:t>１回の買い物で１～２商品を売り上げるお店</a:t>
            </a:r>
            <a:endParaRPr lang="en-US" altLang="ja-JP" sz="1800" dirty="0" smtClean="0">
              <a:latin typeface="ヒラギノ角ゴ Pro W6" pitchFamily="34" charset="-128"/>
              <a:ea typeface="ヒラギノ角ゴ Pro W6" pitchFamily="34" charset="-128"/>
            </a:endParaRPr>
          </a:p>
          <a:p>
            <a:pPr lvl="1">
              <a:defRPr/>
            </a:pPr>
            <a:r>
              <a:rPr lang="ja-JP" altLang="en-US" sz="1800" dirty="0" smtClean="0">
                <a:latin typeface="ヒラギノ角ゴ Pro W6" pitchFamily="34" charset="-128"/>
                <a:ea typeface="ヒラギノ角ゴ Pro W6" pitchFamily="34" charset="-128"/>
              </a:rPr>
              <a:t>店舗の店員が自社ブランドを好み、ロイヤルティが高いお店</a:t>
            </a:r>
            <a:endParaRPr lang="en-US" altLang="ja-JP" sz="1800" dirty="0" smtClean="0">
              <a:latin typeface="ヒラギノ角ゴ Pro W6" pitchFamily="34" charset="-128"/>
              <a:ea typeface="ヒラギノ角ゴ Pro W6" pitchFamily="34" charset="-128"/>
            </a:endParaRPr>
          </a:p>
        </p:txBody>
      </p:sp>
      <p:grpSp>
        <p:nvGrpSpPr>
          <p:cNvPr id="2" name="グループ化 26"/>
          <p:cNvGrpSpPr/>
          <p:nvPr/>
        </p:nvGrpSpPr>
        <p:grpSpPr>
          <a:xfrm>
            <a:off x="488950" y="2071680"/>
            <a:ext cx="9288463" cy="461665"/>
            <a:chOff x="488949" y="1857364"/>
            <a:chExt cx="9288463" cy="461665"/>
          </a:xfrm>
        </p:grpSpPr>
        <p:sp>
          <p:nvSpPr>
            <p:cNvPr id="25" name="テキスト ボックス 24"/>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lang="ja-JP" altLang="en-US" sz="2400" dirty="0" smtClean="0">
                  <a:latin typeface="A-OTF 新ゴ Pro M" pitchFamily="34" charset="-128"/>
                  <a:ea typeface="A-OTF 新ゴ Pro M" pitchFamily="34" charset="-128"/>
                </a:rPr>
                <a:t>フィールドワーク（書を捨て町に出よう）</a:t>
              </a:r>
              <a:endParaRPr kumimoji="1" lang="ja-JP" altLang="en-US" sz="2400" dirty="0">
                <a:latin typeface="A-OTF 新ゴ Pro M" pitchFamily="34" charset="-128"/>
                <a:ea typeface="A-OTF 新ゴ Pro M" pitchFamily="34" charset="-128"/>
              </a:endParaRPr>
            </a:p>
          </p:txBody>
        </p:sp>
        <p:sp>
          <p:nvSpPr>
            <p:cNvPr id="30" name="テキスト ボックス 29"/>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grpSp>
        <p:nvGrpSpPr>
          <p:cNvPr id="3" name="グループ化 33"/>
          <p:cNvGrpSpPr/>
          <p:nvPr/>
        </p:nvGrpSpPr>
        <p:grpSpPr>
          <a:xfrm>
            <a:off x="488949" y="692152"/>
            <a:ext cx="9288464" cy="1036827"/>
            <a:chOff x="488949" y="2177859"/>
            <a:chExt cx="9288464" cy="1036827"/>
          </a:xfrm>
        </p:grpSpPr>
        <p:sp>
          <p:nvSpPr>
            <p:cNvPr id="35" name="角丸四角形 34"/>
            <p:cNvSpPr/>
            <p:nvPr/>
          </p:nvSpPr>
          <p:spPr>
            <a:xfrm>
              <a:off x="488949" y="2177859"/>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63"/>
            <p:cNvGrpSpPr/>
            <p:nvPr/>
          </p:nvGrpSpPr>
          <p:grpSpPr>
            <a:xfrm>
              <a:off x="639601" y="2345591"/>
              <a:ext cx="2098821" cy="454020"/>
              <a:chOff x="639601" y="2345591"/>
              <a:chExt cx="2098821" cy="454020"/>
            </a:xfrm>
          </p:grpSpPr>
          <p:cxnSp>
            <p:nvCxnSpPr>
              <p:cNvPr id="50" name="直線矢印コネクタ 49"/>
              <p:cNvCxnSpPr/>
              <p:nvPr/>
            </p:nvCxnSpPr>
            <p:spPr>
              <a:xfrm>
                <a:off x="639601"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365845" y="2345591"/>
                <a:ext cx="646331" cy="452432"/>
              </a:xfrm>
              <a:prstGeom prst="rect">
                <a:avLst/>
              </a:prstGeom>
              <a:noFill/>
              <a:ln w="19050">
                <a:noFill/>
              </a:ln>
            </p:spPr>
            <p:txBody>
              <a:bodyPr wrap="none" rtlCol="0" anchor="ctr" anchorCtr="0">
                <a:spAutoFit/>
              </a:bodyPr>
              <a:lstStyle/>
              <a:p>
                <a:pPr algn="ctr">
                  <a:lnSpc>
                    <a:spcPct val="130000"/>
                  </a:lnSpc>
                </a:pPr>
                <a:r>
                  <a:rPr kumimoji="1" lang="ja-JP" altLang="en-US" smtClean="0">
                    <a:solidFill>
                      <a:schemeClr val="bg1"/>
                    </a:solidFill>
                    <a:latin typeface="ヒラギノ角ゴ Pro W6" pitchFamily="34" charset="-128"/>
                    <a:ea typeface="ヒラギノ角ゴ Pro W6" pitchFamily="34" charset="-128"/>
                  </a:rPr>
                  <a:t>理解</a:t>
                </a:r>
              </a:p>
            </p:txBody>
          </p:sp>
        </p:grpSp>
        <p:grpSp>
          <p:nvGrpSpPr>
            <p:cNvPr id="6" name="グループ化 64"/>
            <p:cNvGrpSpPr/>
            <p:nvPr/>
          </p:nvGrpSpPr>
          <p:grpSpPr>
            <a:xfrm>
              <a:off x="2925617" y="2345591"/>
              <a:ext cx="2098821" cy="454020"/>
              <a:chOff x="2925617" y="2345591"/>
              <a:chExt cx="2098821" cy="454020"/>
            </a:xfrm>
          </p:grpSpPr>
          <p:cxnSp>
            <p:nvCxnSpPr>
              <p:cNvPr id="48" name="直線矢印コネクタ 47"/>
              <p:cNvCxnSpPr/>
              <p:nvPr/>
            </p:nvCxnSpPr>
            <p:spPr>
              <a:xfrm>
                <a:off x="2925617"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3651861"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分析</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7" name="グループ化 65"/>
            <p:cNvGrpSpPr/>
            <p:nvPr/>
          </p:nvGrpSpPr>
          <p:grpSpPr>
            <a:xfrm>
              <a:off x="5211633" y="2345591"/>
              <a:ext cx="2098821" cy="454020"/>
              <a:chOff x="5211633" y="2345591"/>
              <a:chExt cx="2098821" cy="454020"/>
            </a:xfrm>
          </p:grpSpPr>
          <p:cxnSp>
            <p:nvCxnSpPr>
              <p:cNvPr id="46" name="直線矢印コネクタ 45"/>
              <p:cNvCxnSpPr/>
              <p:nvPr/>
            </p:nvCxnSpPr>
            <p:spPr>
              <a:xfrm>
                <a:off x="5211633"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937877"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発案</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8" name="グループ化 66"/>
            <p:cNvGrpSpPr/>
            <p:nvPr/>
          </p:nvGrpSpPr>
          <p:grpSpPr>
            <a:xfrm>
              <a:off x="7497649" y="2345591"/>
              <a:ext cx="2098821" cy="454020"/>
              <a:chOff x="7497649" y="2345591"/>
              <a:chExt cx="2098821" cy="454020"/>
            </a:xfrm>
          </p:grpSpPr>
          <p:cxnSp>
            <p:nvCxnSpPr>
              <p:cNvPr id="44" name="直線矢印コネクタ 43"/>
              <p:cNvCxnSpPr/>
              <p:nvPr/>
            </p:nvCxnSpPr>
            <p:spPr>
              <a:xfrm>
                <a:off x="7497649"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8108478" y="2345591"/>
                <a:ext cx="877163"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具体化</a:t>
                </a:r>
                <a:endParaRPr kumimoji="1" lang="ja-JP" altLang="en-US" smtClean="0">
                  <a:solidFill>
                    <a:schemeClr val="bg1"/>
                  </a:solidFill>
                  <a:latin typeface="ヒラギノ角ゴ Pro W6" pitchFamily="34" charset="-128"/>
                  <a:ea typeface="ヒラギノ角ゴ Pro W6" pitchFamily="34" charset="-128"/>
                </a:endParaRPr>
              </a:p>
            </p:txBody>
          </p:sp>
        </p:grpSp>
      </p:grpSp>
      <p:sp>
        <p:nvSpPr>
          <p:cNvPr id="23" name="円/楕円 22"/>
          <p:cNvSpPr/>
          <p:nvPr/>
        </p:nvSpPr>
        <p:spPr>
          <a:xfrm>
            <a:off x="1247749" y="733406"/>
            <a:ext cx="872510" cy="87251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4" descr="\\File_server\Share1\00_社員ポスト\D2\honda\レジ.png"/>
          <p:cNvPicPr>
            <a:picLocks noChangeAspect="1" noChangeArrowheads="1"/>
          </p:cNvPicPr>
          <p:nvPr/>
        </p:nvPicPr>
        <p:blipFill>
          <a:blip r:embed="rId3" cstate="print"/>
          <a:srcRect b="34098"/>
          <a:stretch>
            <a:fillRect/>
          </a:stretch>
        </p:blipFill>
        <p:spPr bwMode="auto">
          <a:xfrm>
            <a:off x="7678960" y="3085061"/>
            <a:ext cx="2033138" cy="1064020"/>
          </a:xfrm>
          <a:prstGeom prst="rect">
            <a:avLst/>
          </a:prstGeom>
          <a:noFill/>
        </p:spPr>
      </p:pic>
      <p:sp>
        <p:nvSpPr>
          <p:cNvPr id="31" name="二等辺三角形 30"/>
          <p:cNvSpPr/>
          <p:nvPr/>
        </p:nvSpPr>
        <p:spPr>
          <a:xfrm rot="10800000">
            <a:off x="4370349" y="4786321"/>
            <a:ext cx="1297032" cy="285752"/>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hlinkClick r:id="rId4" action="ppaction://hlinkfile"/>
          </p:cNvPr>
          <p:cNvSpPr/>
          <p:nvPr/>
        </p:nvSpPr>
        <p:spPr>
          <a:xfrm>
            <a:off x="488949" y="5189539"/>
            <a:ext cx="9288463" cy="954107"/>
          </a:xfrm>
          <a:prstGeom prst="rect">
            <a:avLst/>
          </a:prstGeom>
          <a:noFill/>
        </p:spPr>
        <p:txBody>
          <a:bodyPr wrap="square" anchor="t" anchorCtr="0">
            <a:spAutoFit/>
          </a:bodyPr>
          <a:lstStyle/>
          <a:p>
            <a:pPr algn="ctr">
              <a:lnSpc>
                <a:spcPct val="140000"/>
              </a:lnSpc>
            </a:pPr>
            <a:r>
              <a:rPr lang="ja-JP" altLang="en-US" sz="2000" b="1" dirty="0" smtClean="0">
                <a:latin typeface="ヒラギノ角ゴ Pro W6" pitchFamily="34" charset="-128"/>
                <a:ea typeface="ヒラギノ角ゴ Pro W6" pitchFamily="34" charset="-128"/>
              </a:rPr>
              <a:t>ある化粧品販売店がこのターゲットに近いのでは？ と目星をつけました。</a:t>
            </a:r>
            <a:endParaRPr lang="en-US" altLang="ja-JP" sz="2000" b="1" dirty="0" smtClean="0">
              <a:latin typeface="ヒラギノ角ゴ Pro W6" pitchFamily="34" charset="-128"/>
              <a:ea typeface="ヒラギノ角ゴ Pro W6" pitchFamily="34" charset="-128"/>
            </a:endParaRPr>
          </a:p>
          <a:p>
            <a:pPr algn="ctr">
              <a:lnSpc>
                <a:spcPct val="140000"/>
              </a:lnSpc>
            </a:pPr>
            <a:r>
              <a:rPr lang="ja-JP" altLang="en-US" sz="2000" b="1" dirty="0" smtClean="0">
                <a:latin typeface="ヒラギノ角ゴ Pro W6" pitchFamily="34" charset="-128"/>
                <a:ea typeface="ヒラギノ角ゴ Pro W6" pitchFamily="34" charset="-128"/>
              </a:rPr>
              <a:t>このお店で、どのような接客がおこなわれるかの確認を行いました。</a:t>
            </a:r>
            <a:endParaRPr lang="en-US" altLang="ja-JP" sz="2000" b="1" dirty="0" smtClean="0">
              <a:latin typeface="ヒラギノ角ゴ Pro W6" pitchFamily="34" charset="-128"/>
              <a:ea typeface="ヒラギノ角ゴ Pro W6" pitchFamily="34" charset="-128"/>
            </a:endParaRPr>
          </a:p>
        </p:txBody>
      </p:sp>
    </p:spTree>
    <p:extLst>
      <p:ext uri="{BB962C8B-B14F-4D97-AF65-F5344CB8AC3E}">
        <p14:creationId xmlns:p14="http://schemas.microsoft.com/office/powerpoint/2010/main" val="395894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bg/>
                                          </p:spTgt>
                                        </p:tgtEl>
                                        <p:attrNameLst>
                                          <p:attrName>style.visibility</p:attrName>
                                        </p:attrNameLst>
                                      </p:cBhvr>
                                      <p:to>
                                        <p:strVal val="visible"/>
                                      </p:to>
                                    </p:set>
                                    <p:animEffect transition="in" filter="fade">
                                      <p:cBhvr>
                                        <p:cTn id="12" dur="500"/>
                                        <p:tgtEl>
                                          <p:spTgt spid="2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xEl>
                                              <p:pRg st="0" end="0"/>
                                            </p:txEl>
                                          </p:spTgt>
                                        </p:tgtEl>
                                        <p:attrNameLst>
                                          <p:attrName>style.visibility</p:attrName>
                                        </p:attrNameLst>
                                      </p:cBhvr>
                                      <p:to>
                                        <p:strVal val="visible"/>
                                      </p:to>
                                    </p:set>
                                    <p:animEffect transition="in" filter="fade">
                                      <p:cBhvr>
                                        <p:cTn id="15" dur="500"/>
                                        <p:tgtEl>
                                          <p:spTgt spid="2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xEl>
                                              <p:pRg st="1" end="1"/>
                                            </p:txEl>
                                          </p:spTgt>
                                        </p:tgtEl>
                                        <p:attrNameLst>
                                          <p:attrName>style.visibility</p:attrName>
                                        </p:attrNameLst>
                                      </p:cBhvr>
                                      <p:to>
                                        <p:strVal val="visible"/>
                                      </p:to>
                                    </p:set>
                                    <p:animEffect transition="in" filter="fade">
                                      <p:cBhvr>
                                        <p:cTn id="18" dur="500"/>
                                        <p:tgtEl>
                                          <p:spTgt spid="2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xEl>
                                              <p:pRg st="2" end="2"/>
                                            </p:txEl>
                                          </p:spTgt>
                                        </p:tgtEl>
                                        <p:attrNameLst>
                                          <p:attrName>style.visibility</p:attrName>
                                        </p:attrNameLst>
                                      </p:cBhvr>
                                      <p:to>
                                        <p:strVal val="visible"/>
                                      </p:to>
                                    </p:set>
                                    <p:animEffect transition="in" filter="fade">
                                      <p:cBhvr>
                                        <p:cTn id="21" dur="500"/>
                                        <p:tgtEl>
                                          <p:spTgt spid="28">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xEl>
                                              <p:pRg st="3" end="3"/>
                                            </p:txEl>
                                          </p:spTgt>
                                        </p:tgtEl>
                                        <p:attrNameLst>
                                          <p:attrName>style.visibility</p:attrName>
                                        </p:attrNameLst>
                                      </p:cBhvr>
                                      <p:to>
                                        <p:strVal val="visible"/>
                                      </p:to>
                                    </p:set>
                                    <p:animEffect transition="in" filter="fade">
                                      <p:cBhvr>
                                        <p:cTn id="24" dur="500"/>
                                        <p:tgtEl>
                                          <p:spTgt spid="28">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P spid="23" grpId="0" animBg="1"/>
      <p:bldP spid="31"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solidFill>
                  <a:prstClr val="black"/>
                </a:solidFill>
              </a:rPr>
              <a:t>ブレインストーミング実践</a:t>
            </a:r>
            <a:endParaRPr kumimoji="1" lang="ja-JP" altLang="en-US" dirty="0"/>
          </a:p>
        </p:txBody>
      </p:sp>
      <p:sp>
        <p:nvSpPr>
          <p:cNvPr id="3" name="正方形/長方形 2"/>
          <p:cNvSpPr/>
          <p:nvPr/>
        </p:nvSpPr>
        <p:spPr bwMode="auto">
          <a:xfrm>
            <a:off x="514675" y="2042159"/>
            <a:ext cx="8876650" cy="4315097"/>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4" name="テキスト ボックス 3"/>
          <p:cNvSpPr txBox="1"/>
          <p:nvPr/>
        </p:nvSpPr>
        <p:spPr>
          <a:xfrm>
            <a:off x="1348349" y="2094935"/>
            <a:ext cx="7448615" cy="3440942"/>
          </a:xfrm>
          <a:prstGeom prst="rect">
            <a:avLst/>
          </a:prstGeom>
          <a:noFill/>
        </p:spPr>
        <p:txBody>
          <a:bodyPr wrap="square" rtlCol="0">
            <a:spAutoFit/>
          </a:bodyPr>
          <a:lstStyle/>
          <a:p>
            <a:pPr marL="571500" indent="-571500">
              <a:lnSpc>
                <a:spcPct val="140000"/>
              </a:lnSpc>
              <a:buFont typeface="Wingdings 2"/>
              <a:buChar char="P"/>
            </a:pPr>
            <a:r>
              <a:rPr lang="ja-JP" altLang="en-US" sz="3200" dirty="0" smtClean="0">
                <a:solidFill>
                  <a:prstClr val="black"/>
                </a:solidFill>
                <a:latin typeface="A-OTF 新ゴ Pro R" pitchFamily="34" charset="-128"/>
                <a:ea typeface="A-OTF 新ゴ Pro R" pitchFamily="34" charset="-128"/>
              </a:rPr>
              <a:t>ファシリテーターを決める</a:t>
            </a:r>
            <a:endParaRPr lang="en-US" altLang="ja-JP" sz="3200" dirty="0" smtClean="0">
              <a:solidFill>
                <a:prstClr val="black"/>
              </a:solidFill>
              <a:latin typeface="A-OTF 新ゴ Pro R" pitchFamily="34" charset="-128"/>
              <a:ea typeface="A-OTF 新ゴ Pro R" pitchFamily="34" charset="-128"/>
            </a:endParaRPr>
          </a:p>
          <a:p>
            <a:pPr marL="571500" indent="-571500">
              <a:lnSpc>
                <a:spcPct val="150000"/>
              </a:lnSpc>
              <a:buFont typeface="Wingdings 2"/>
              <a:buChar char="P"/>
            </a:pPr>
            <a:r>
              <a:rPr lang="ja-JP" altLang="en-US" sz="3200" dirty="0" smtClean="0">
                <a:solidFill>
                  <a:prstClr val="black"/>
                </a:solidFill>
                <a:latin typeface="A-OTF 新ゴ Pro R" pitchFamily="34" charset="-128"/>
                <a:ea typeface="A-OTF 新ゴ Pro R" pitchFamily="34" charset="-128"/>
              </a:rPr>
              <a:t>進行</a:t>
            </a:r>
            <a:r>
              <a:rPr lang="ja-JP" altLang="en-US" sz="3200" dirty="0">
                <a:solidFill>
                  <a:prstClr val="black"/>
                </a:solidFill>
                <a:latin typeface="A-OTF 新ゴ Pro R" pitchFamily="34" charset="-128"/>
                <a:ea typeface="A-OTF 新ゴ Pro R" pitchFamily="34" charset="-128"/>
              </a:rPr>
              <a:t>の順番や内容を検討して</a:t>
            </a:r>
            <a:r>
              <a:rPr lang="ja-JP" altLang="en-US" sz="3200" dirty="0" smtClean="0">
                <a:solidFill>
                  <a:prstClr val="black"/>
                </a:solidFill>
                <a:latin typeface="A-OTF 新ゴ Pro R" pitchFamily="34" charset="-128"/>
                <a:ea typeface="A-OTF 新ゴ Pro R" pitchFamily="34" charset="-128"/>
              </a:rPr>
              <a:t>おく</a:t>
            </a:r>
            <a:endParaRPr lang="en-US" altLang="ja-JP" sz="3200" dirty="0" smtClean="0">
              <a:solidFill>
                <a:prstClr val="black"/>
              </a:solidFill>
              <a:latin typeface="A-OTF 新ゴ Pro R" pitchFamily="34" charset="-128"/>
              <a:ea typeface="A-OTF 新ゴ Pro R" pitchFamily="34" charset="-128"/>
            </a:endParaRPr>
          </a:p>
          <a:p>
            <a:pPr marL="571500" indent="-571500">
              <a:buFont typeface="Wingdings 2"/>
              <a:buChar char="P"/>
            </a:pPr>
            <a:r>
              <a:rPr lang="ja-JP" altLang="en-US" sz="3200" dirty="0" smtClean="0">
                <a:solidFill>
                  <a:prstClr val="black"/>
                </a:solidFill>
                <a:latin typeface="A-OTF 新ゴ Pro R" pitchFamily="34" charset="-128"/>
                <a:ea typeface="A-OTF 新ゴ Pro R" pitchFamily="34" charset="-128"/>
              </a:rPr>
              <a:t>適宜、休憩をはさむ</a:t>
            </a:r>
            <a:endParaRPr lang="en-US" altLang="ja-JP" sz="3200" dirty="0" smtClean="0">
              <a:solidFill>
                <a:prstClr val="black"/>
              </a:solidFill>
              <a:latin typeface="A-OTF 新ゴ Pro R" pitchFamily="34" charset="-128"/>
              <a:ea typeface="A-OTF 新ゴ Pro R" pitchFamily="34" charset="-128"/>
            </a:endParaRPr>
          </a:p>
          <a:p>
            <a:pPr>
              <a:lnSpc>
                <a:spcPct val="140000"/>
              </a:lnSpc>
            </a:pPr>
            <a:r>
              <a:rPr lang="ja-JP" altLang="en-US" sz="3200" dirty="0" smtClean="0">
                <a:solidFill>
                  <a:prstClr val="black"/>
                </a:solidFill>
                <a:latin typeface="A-OTF 新ゴ Pro R" pitchFamily="34" charset="-128"/>
                <a:ea typeface="A-OTF 新ゴ Pro R" pitchFamily="34" charset="-128"/>
              </a:rPr>
              <a:t>（</a:t>
            </a:r>
            <a:r>
              <a:rPr lang="ja-JP" altLang="en-US" sz="3200" dirty="0">
                <a:solidFill>
                  <a:prstClr val="black"/>
                </a:solidFill>
                <a:latin typeface="A-OTF 新ゴ Pro R" pitchFamily="34" charset="-128"/>
                <a:ea typeface="A-OTF 新ゴ Pro R" pitchFamily="34" charset="-128"/>
              </a:rPr>
              <a:t>自由時間にひらめくことが多い</a:t>
            </a:r>
            <a:r>
              <a:rPr lang="ja-JP" altLang="en-US" sz="3200" dirty="0" smtClean="0">
                <a:solidFill>
                  <a:prstClr val="black"/>
                </a:solidFill>
                <a:latin typeface="A-OTF 新ゴ Pro R" pitchFamily="34" charset="-128"/>
                <a:ea typeface="A-OTF 新ゴ Pro R" pitchFamily="34" charset="-128"/>
              </a:rPr>
              <a:t>）</a:t>
            </a:r>
            <a:endParaRPr lang="en-US" altLang="ja-JP" sz="3200" dirty="0" smtClean="0">
              <a:solidFill>
                <a:prstClr val="black"/>
              </a:solidFill>
              <a:latin typeface="A-OTF 新ゴ Pro R" pitchFamily="34" charset="-128"/>
              <a:ea typeface="A-OTF 新ゴ Pro R" pitchFamily="34" charset="-128"/>
            </a:endParaRPr>
          </a:p>
          <a:p>
            <a:pPr marL="571500" indent="-571500">
              <a:lnSpc>
                <a:spcPct val="150000"/>
              </a:lnSpc>
              <a:buFont typeface="Wingdings 2"/>
              <a:buChar char="P"/>
            </a:pPr>
            <a:r>
              <a:rPr lang="ja-JP" altLang="en-US" sz="3200" dirty="0" smtClean="0">
                <a:solidFill>
                  <a:prstClr val="black"/>
                </a:solidFill>
                <a:latin typeface="A-OTF 新ゴ Pro R" pitchFamily="34" charset="-128"/>
                <a:ea typeface="A-OTF 新ゴ Pro R" pitchFamily="34" charset="-128"/>
              </a:rPr>
              <a:t>和気あいあい</a:t>
            </a:r>
            <a:r>
              <a:rPr lang="ja-JP" altLang="en-US" sz="3200" dirty="0">
                <a:solidFill>
                  <a:prstClr val="black"/>
                </a:solidFill>
                <a:latin typeface="A-OTF 新ゴ Pro R" pitchFamily="34" charset="-128"/>
                <a:ea typeface="A-OTF 新ゴ Pro R" pitchFamily="34" charset="-128"/>
              </a:rPr>
              <a:t>と活発な雰囲気</a:t>
            </a:r>
            <a:r>
              <a:rPr lang="ja-JP" altLang="en-US" sz="3200" dirty="0" smtClean="0">
                <a:solidFill>
                  <a:prstClr val="black"/>
                </a:solidFill>
                <a:latin typeface="A-OTF 新ゴ Pro R" pitchFamily="34" charset="-128"/>
                <a:ea typeface="A-OTF 新ゴ Pro R" pitchFamily="34" charset="-128"/>
              </a:rPr>
              <a:t>で</a:t>
            </a:r>
            <a:endParaRPr lang="en-US" altLang="ja-JP" sz="3200" dirty="0" smtClean="0">
              <a:solidFill>
                <a:srgbClr val="FF0000"/>
              </a:solidFill>
              <a:latin typeface="A-OTF 新ゴ Pro R" pitchFamily="34" charset="-128"/>
              <a:ea typeface="A-OTF 新ゴ Pro R" pitchFamily="34" charset="-128"/>
            </a:endParaRPr>
          </a:p>
        </p:txBody>
      </p:sp>
      <p:sp>
        <p:nvSpPr>
          <p:cNvPr id="5" name="角丸四角形 4"/>
          <p:cNvSpPr/>
          <p:nvPr/>
        </p:nvSpPr>
        <p:spPr>
          <a:xfrm>
            <a:off x="452406" y="899152"/>
            <a:ext cx="8967366" cy="1143008"/>
          </a:xfrm>
          <a:prstGeom prst="roundRect">
            <a:avLst>
              <a:gd name="adj" fmla="val 7067"/>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4000" b="1" dirty="0" smtClean="0">
                <a:solidFill>
                  <a:prstClr val="white"/>
                </a:solidFill>
                <a:latin typeface="A-OTF 新ゴ Pro B" pitchFamily="34" charset="-128"/>
                <a:ea typeface="A-OTF 新ゴ Pro B" pitchFamily="34" charset="-128"/>
              </a:rPr>
              <a:t>ブレインストーミングのコツ②</a:t>
            </a:r>
            <a:endParaRPr lang="en-US" altLang="ja-JP" sz="4000" b="1" dirty="0" smtClean="0">
              <a:solidFill>
                <a:prstClr val="white"/>
              </a:solidFill>
              <a:latin typeface="A-OTF 新ゴ Pro B" pitchFamily="34" charset="-128"/>
              <a:ea typeface="A-OTF 新ゴ Pro B" pitchFamily="34" charset="-128"/>
            </a:endParaRPr>
          </a:p>
        </p:txBody>
      </p:sp>
    </p:spTree>
    <p:extLst>
      <p:ext uri="{BB962C8B-B14F-4D97-AF65-F5344CB8AC3E}">
        <p14:creationId xmlns:p14="http://schemas.microsoft.com/office/powerpoint/2010/main" val="214321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25"/>
          <p:cNvSpPr>
            <a:spLocks noGrp="1"/>
          </p:cNvSpPr>
          <p:nvPr>
            <p:ph type="ctrTitle"/>
          </p:nvPr>
        </p:nvSpPr>
        <p:spPr>
          <a:xfrm>
            <a:off x="576263" y="-72851"/>
            <a:ext cx="9362546" cy="692150"/>
          </a:xfrm>
        </p:spPr>
        <p:txBody>
          <a:bodyPr/>
          <a:lstStyle/>
          <a:p>
            <a:r>
              <a:rPr kumimoji="1" lang="ja-JP" altLang="en-US" b="1" dirty="0" smtClean="0">
                <a:cs typeface="メイリオ" pitchFamily="50" charset="-128"/>
              </a:rPr>
              <a:t>ターゲットに近い店舗でフィールドワーク</a:t>
            </a:r>
            <a:endParaRPr kumimoji="1" lang="ja-JP" altLang="en-US" b="1" dirty="0">
              <a:cs typeface="メイリオ" pitchFamily="50" charset="-128"/>
            </a:endParaRPr>
          </a:p>
        </p:txBody>
      </p:sp>
      <p:pic>
        <p:nvPicPr>
          <p:cNvPr id="159746" name="Picture 2" descr="http://3.bp.blogspot.com/-n2Zep3I0MPE/TVVn4LKCVXI/AAAAAAAAAYU/nQqe1NE7cSE/s1600/bodyshop-2.jpg"/>
          <p:cNvPicPr>
            <a:picLocks noChangeAspect="1" noChangeArrowheads="1"/>
          </p:cNvPicPr>
          <p:nvPr/>
        </p:nvPicPr>
        <p:blipFill>
          <a:blip r:embed="rId3" cstate="print"/>
          <a:srcRect/>
          <a:stretch>
            <a:fillRect/>
          </a:stretch>
        </p:blipFill>
        <p:spPr bwMode="auto">
          <a:xfrm>
            <a:off x="4365102" y="1125538"/>
            <a:ext cx="5191112" cy="3527598"/>
          </a:xfrm>
          <a:prstGeom prst="rect">
            <a:avLst/>
          </a:prstGeom>
          <a:noFill/>
        </p:spPr>
      </p:pic>
      <p:pic>
        <p:nvPicPr>
          <p:cNvPr id="159748" name="Picture 4" descr="http://www.tokubaiusa.com/wp-content/uploads/2010/07/The-Body-Shop.jpg"/>
          <p:cNvPicPr>
            <a:picLocks noChangeAspect="1" noChangeArrowheads="1"/>
          </p:cNvPicPr>
          <p:nvPr/>
        </p:nvPicPr>
        <p:blipFill>
          <a:blip r:embed="rId4" cstate="print"/>
          <a:srcRect/>
          <a:stretch>
            <a:fillRect/>
          </a:stretch>
        </p:blipFill>
        <p:spPr bwMode="auto">
          <a:xfrm>
            <a:off x="488950" y="1125538"/>
            <a:ext cx="1655390" cy="1655390"/>
          </a:xfrm>
          <a:prstGeom prst="rect">
            <a:avLst/>
          </a:prstGeom>
          <a:noFill/>
        </p:spPr>
      </p:pic>
      <p:pic>
        <p:nvPicPr>
          <p:cNvPr id="159750" name="Picture 6" descr="http://www.thebodyshop.com/_en/_ww/services/storelocator/Images/the_body_shop.jpg"/>
          <p:cNvPicPr>
            <a:picLocks noChangeAspect="1" noChangeArrowheads="1"/>
          </p:cNvPicPr>
          <p:nvPr/>
        </p:nvPicPr>
        <p:blipFill>
          <a:blip r:embed="rId5" cstate="print"/>
          <a:srcRect/>
          <a:stretch>
            <a:fillRect/>
          </a:stretch>
        </p:blipFill>
        <p:spPr bwMode="auto">
          <a:xfrm rot="1538823">
            <a:off x="2145067" y="2127481"/>
            <a:ext cx="1519252" cy="1933592"/>
          </a:xfrm>
          <a:prstGeom prst="rect">
            <a:avLst/>
          </a:prstGeom>
          <a:noFill/>
        </p:spPr>
      </p:pic>
      <p:pic>
        <p:nvPicPr>
          <p:cNvPr id="159754" name="Picture 10" descr="アーモンド">
            <a:hlinkClick r:id="rId6"/>
          </p:cNvPr>
          <p:cNvPicPr>
            <a:picLocks noChangeAspect="1" noChangeArrowheads="1"/>
          </p:cNvPicPr>
          <p:nvPr/>
        </p:nvPicPr>
        <p:blipFill>
          <a:blip r:embed="rId7" cstate="print"/>
          <a:srcRect/>
          <a:stretch>
            <a:fillRect/>
          </a:stretch>
        </p:blipFill>
        <p:spPr bwMode="auto">
          <a:xfrm>
            <a:off x="488950" y="5397601"/>
            <a:ext cx="742950" cy="742951"/>
          </a:xfrm>
          <a:prstGeom prst="rect">
            <a:avLst/>
          </a:prstGeom>
          <a:noFill/>
        </p:spPr>
      </p:pic>
      <p:pic>
        <p:nvPicPr>
          <p:cNvPr id="159756" name="Picture 12" descr="スパウィズダム">
            <a:hlinkClick r:id="rId8"/>
          </p:cNvPr>
          <p:cNvPicPr>
            <a:picLocks noChangeAspect="1" noChangeArrowheads="1"/>
          </p:cNvPicPr>
          <p:nvPr/>
        </p:nvPicPr>
        <p:blipFill>
          <a:blip r:embed="rId9" cstate="print"/>
          <a:srcRect/>
          <a:stretch>
            <a:fillRect/>
          </a:stretch>
        </p:blipFill>
        <p:spPr bwMode="auto">
          <a:xfrm>
            <a:off x="1414294" y="5397601"/>
            <a:ext cx="742950" cy="742951"/>
          </a:xfrm>
          <a:prstGeom prst="rect">
            <a:avLst/>
          </a:prstGeom>
          <a:noFill/>
        </p:spPr>
      </p:pic>
      <p:pic>
        <p:nvPicPr>
          <p:cNvPr id="159758" name="Picture 14" descr="ボディフィネス">
            <a:hlinkClick r:id="rId10"/>
          </p:cNvPr>
          <p:cNvPicPr>
            <a:picLocks noChangeAspect="1" noChangeArrowheads="1"/>
          </p:cNvPicPr>
          <p:nvPr/>
        </p:nvPicPr>
        <p:blipFill>
          <a:blip r:embed="rId11" cstate="print"/>
          <a:srcRect/>
          <a:stretch>
            <a:fillRect/>
          </a:stretch>
        </p:blipFill>
        <p:spPr bwMode="auto">
          <a:xfrm>
            <a:off x="2339638" y="5397601"/>
            <a:ext cx="742950" cy="742951"/>
          </a:xfrm>
          <a:prstGeom prst="rect">
            <a:avLst/>
          </a:prstGeom>
          <a:noFill/>
        </p:spPr>
      </p:pic>
      <p:pic>
        <p:nvPicPr>
          <p:cNvPr id="159760" name="Picture 16" descr="ホワイトムスク">
            <a:hlinkClick r:id="rId12"/>
          </p:cNvPr>
          <p:cNvPicPr>
            <a:picLocks noChangeAspect="1" noChangeArrowheads="1"/>
          </p:cNvPicPr>
          <p:nvPr/>
        </p:nvPicPr>
        <p:blipFill>
          <a:blip r:embed="rId13" cstate="print"/>
          <a:srcRect/>
          <a:stretch>
            <a:fillRect/>
          </a:stretch>
        </p:blipFill>
        <p:spPr bwMode="auto">
          <a:xfrm>
            <a:off x="3264983" y="5397601"/>
            <a:ext cx="742950" cy="742951"/>
          </a:xfrm>
          <a:prstGeom prst="rect">
            <a:avLst/>
          </a:prstGeom>
          <a:noFill/>
        </p:spPr>
      </p:pic>
      <p:pic>
        <p:nvPicPr>
          <p:cNvPr id="159762" name="Picture 18" descr="ラブ エトセトラ">
            <a:hlinkClick r:id="rId14"/>
          </p:cNvPr>
          <p:cNvPicPr>
            <a:picLocks noChangeAspect="1" noChangeArrowheads="1"/>
          </p:cNvPicPr>
          <p:nvPr/>
        </p:nvPicPr>
        <p:blipFill>
          <a:blip r:embed="rId15" cstate="print"/>
          <a:srcRect/>
          <a:stretch>
            <a:fillRect/>
          </a:stretch>
        </p:blipFill>
        <p:spPr bwMode="auto">
          <a:xfrm>
            <a:off x="4190326" y="5397601"/>
            <a:ext cx="742950" cy="742951"/>
          </a:xfrm>
          <a:prstGeom prst="rect">
            <a:avLst/>
          </a:prstGeom>
          <a:noFill/>
        </p:spPr>
      </p:pic>
      <p:pic>
        <p:nvPicPr>
          <p:cNvPr id="159764" name="Picture 20" descr="アースラバーズ">
            <a:hlinkClick r:id="rId16"/>
          </p:cNvPr>
          <p:cNvPicPr>
            <a:picLocks noChangeAspect="1" noChangeArrowheads="1"/>
          </p:cNvPicPr>
          <p:nvPr/>
        </p:nvPicPr>
        <p:blipFill>
          <a:blip r:embed="rId17" cstate="print"/>
          <a:srcRect/>
          <a:stretch>
            <a:fillRect/>
          </a:stretch>
        </p:blipFill>
        <p:spPr bwMode="auto">
          <a:xfrm>
            <a:off x="5115670" y="5397601"/>
            <a:ext cx="742950" cy="742951"/>
          </a:xfrm>
          <a:prstGeom prst="rect">
            <a:avLst/>
          </a:prstGeom>
          <a:noFill/>
        </p:spPr>
      </p:pic>
      <p:pic>
        <p:nvPicPr>
          <p:cNvPr id="159766" name="Picture 22" descr="ネロリジャスミン">
            <a:hlinkClick r:id="rId18"/>
          </p:cNvPr>
          <p:cNvPicPr>
            <a:picLocks noChangeAspect="1" noChangeArrowheads="1"/>
          </p:cNvPicPr>
          <p:nvPr/>
        </p:nvPicPr>
        <p:blipFill>
          <a:blip r:embed="rId19" cstate="print"/>
          <a:srcRect/>
          <a:stretch>
            <a:fillRect/>
          </a:stretch>
        </p:blipFill>
        <p:spPr bwMode="auto">
          <a:xfrm>
            <a:off x="6041014" y="5397601"/>
            <a:ext cx="742950" cy="742951"/>
          </a:xfrm>
          <a:prstGeom prst="rect">
            <a:avLst/>
          </a:prstGeom>
          <a:noFill/>
        </p:spPr>
      </p:pic>
      <p:pic>
        <p:nvPicPr>
          <p:cNvPr id="159768" name="Picture 24" descr="パウダーイン">
            <a:hlinkClick r:id="rId20"/>
          </p:cNvPr>
          <p:cNvPicPr>
            <a:picLocks noChangeAspect="1" noChangeArrowheads="1"/>
          </p:cNvPicPr>
          <p:nvPr/>
        </p:nvPicPr>
        <p:blipFill>
          <a:blip r:embed="rId21" cstate="print"/>
          <a:srcRect/>
          <a:stretch>
            <a:fillRect/>
          </a:stretch>
        </p:blipFill>
        <p:spPr bwMode="auto">
          <a:xfrm>
            <a:off x="6966358" y="5397601"/>
            <a:ext cx="742950" cy="742951"/>
          </a:xfrm>
          <a:prstGeom prst="rect">
            <a:avLst/>
          </a:prstGeom>
          <a:noFill/>
        </p:spPr>
      </p:pic>
      <p:pic>
        <p:nvPicPr>
          <p:cNvPr id="159770" name="Picture 26" descr="バス＆ボディ雑貨">
            <a:hlinkClick r:id="rId22"/>
          </p:cNvPr>
          <p:cNvPicPr>
            <a:picLocks noChangeAspect="1" noChangeArrowheads="1"/>
          </p:cNvPicPr>
          <p:nvPr/>
        </p:nvPicPr>
        <p:blipFill>
          <a:blip r:embed="rId23" cstate="print"/>
          <a:srcRect/>
          <a:stretch>
            <a:fillRect/>
          </a:stretch>
        </p:blipFill>
        <p:spPr bwMode="auto">
          <a:xfrm>
            <a:off x="7891703" y="5397599"/>
            <a:ext cx="695325" cy="790576"/>
          </a:xfrm>
          <a:prstGeom prst="rect">
            <a:avLst/>
          </a:prstGeom>
          <a:noFill/>
        </p:spPr>
      </p:pic>
      <p:pic>
        <p:nvPicPr>
          <p:cNvPr id="159772" name="Picture 28" descr="パパイア">
            <a:hlinkClick r:id="rId24"/>
          </p:cNvPr>
          <p:cNvPicPr>
            <a:picLocks noChangeAspect="1" noChangeArrowheads="1"/>
          </p:cNvPicPr>
          <p:nvPr/>
        </p:nvPicPr>
        <p:blipFill>
          <a:blip r:embed="rId25" cstate="print"/>
          <a:srcRect/>
          <a:stretch>
            <a:fillRect/>
          </a:stretch>
        </p:blipFill>
        <p:spPr bwMode="auto">
          <a:xfrm>
            <a:off x="8769424" y="5397601"/>
            <a:ext cx="742950" cy="742951"/>
          </a:xfrm>
          <a:prstGeom prst="rect">
            <a:avLst/>
          </a:prstGeom>
          <a:noFill/>
        </p:spPr>
      </p:pic>
      <p:sp>
        <p:nvSpPr>
          <p:cNvPr id="41" name="正方形/長方形 40"/>
          <p:cNvSpPr/>
          <p:nvPr/>
        </p:nvSpPr>
        <p:spPr>
          <a:xfrm>
            <a:off x="1231900" y="4413012"/>
            <a:ext cx="2176968" cy="600164"/>
          </a:xfrm>
          <a:prstGeom prst="rect">
            <a:avLst/>
          </a:prstGeom>
        </p:spPr>
        <p:txBody>
          <a:bodyPr wrap="square">
            <a:spAutoFit/>
          </a:bodyPr>
          <a:lstStyle/>
          <a:p>
            <a:r>
              <a:rPr lang="en-US" altLang="ja-JP" sz="1100" b="1" dirty="0" smtClean="0"/>
              <a:t>Body Shampoo </a:t>
            </a:r>
          </a:p>
          <a:p>
            <a:r>
              <a:rPr lang="ja-JP" altLang="en-US" sz="1100" dirty="0" smtClean="0"/>
              <a:t>オリーブ シャワージェル </a:t>
            </a:r>
            <a:r>
              <a:rPr lang="en-US" altLang="ja-JP" sz="1100" dirty="0" smtClean="0"/>
              <a:t>750ml</a:t>
            </a:r>
            <a:endParaRPr lang="ja-JP" altLang="en-US" sz="1100" dirty="0" smtClean="0"/>
          </a:p>
          <a:p>
            <a:r>
              <a:rPr lang="en-US" altLang="ja-JP" sz="1100" dirty="0" smtClean="0"/>
              <a:t>1,890</a:t>
            </a:r>
            <a:r>
              <a:rPr lang="ja-JP" altLang="en-US" sz="1100" dirty="0" smtClean="0"/>
              <a:t>円</a:t>
            </a:r>
            <a:r>
              <a:rPr lang="en-US" altLang="ja-JP" sz="1100" dirty="0" smtClean="0"/>
              <a:t>(</a:t>
            </a:r>
            <a:r>
              <a:rPr lang="ja-JP" altLang="en-US" sz="1100" dirty="0" smtClean="0"/>
              <a:t>税込</a:t>
            </a:r>
            <a:r>
              <a:rPr lang="en-US" altLang="ja-JP" sz="1100" dirty="0" smtClean="0"/>
              <a:t>)</a:t>
            </a:r>
            <a:endParaRPr lang="ja-JP" altLang="en-US" sz="1100" dirty="0"/>
          </a:p>
        </p:txBody>
      </p:sp>
      <p:pic>
        <p:nvPicPr>
          <p:cNvPr id="159774" name="Picture 30" descr="オリーブ シャワージェル 750ml">
            <a:hlinkClick r:id="rId26"/>
          </p:cNvPr>
          <p:cNvPicPr>
            <a:picLocks noChangeAspect="1" noChangeArrowheads="1"/>
          </p:cNvPicPr>
          <p:nvPr/>
        </p:nvPicPr>
        <p:blipFill>
          <a:blip r:embed="rId27" cstate="print"/>
          <a:srcRect/>
          <a:stretch>
            <a:fillRect/>
          </a:stretch>
        </p:blipFill>
        <p:spPr bwMode="auto">
          <a:xfrm>
            <a:off x="536576" y="4294608"/>
            <a:ext cx="695325" cy="790576"/>
          </a:xfrm>
          <a:prstGeom prst="rect">
            <a:avLst/>
          </a:prstGeom>
          <a:noFill/>
        </p:spPr>
      </p:pic>
    </p:spTree>
    <p:extLst>
      <p:ext uri="{BB962C8B-B14F-4D97-AF65-F5344CB8AC3E}">
        <p14:creationId xmlns:p14="http://schemas.microsoft.com/office/powerpoint/2010/main" val="11637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9754"/>
                                        </p:tgtEl>
                                        <p:attrNameLst>
                                          <p:attrName>style.visibility</p:attrName>
                                        </p:attrNameLst>
                                      </p:cBhvr>
                                      <p:to>
                                        <p:strVal val="visible"/>
                                      </p:to>
                                    </p:set>
                                    <p:animEffect transition="in" filter="fade">
                                      <p:cBhvr>
                                        <p:cTn id="7" dur="250"/>
                                        <p:tgtEl>
                                          <p:spTgt spid="15975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59756"/>
                                        </p:tgtEl>
                                        <p:attrNameLst>
                                          <p:attrName>style.visibility</p:attrName>
                                        </p:attrNameLst>
                                      </p:cBhvr>
                                      <p:to>
                                        <p:strVal val="visible"/>
                                      </p:to>
                                    </p:set>
                                    <p:animEffect transition="in" filter="fade">
                                      <p:cBhvr>
                                        <p:cTn id="11" dur="250"/>
                                        <p:tgtEl>
                                          <p:spTgt spid="15975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59758"/>
                                        </p:tgtEl>
                                        <p:attrNameLst>
                                          <p:attrName>style.visibility</p:attrName>
                                        </p:attrNameLst>
                                      </p:cBhvr>
                                      <p:to>
                                        <p:strVal val="visible"/>
                                      </p:to>
                                    </p:set>
                                    <p:animEffect transition="in" filter="fade">
                                      <p:cBhvr>
                                        <p:cTn id="15" dur="250"/>
                                        <p:tgtEl>
                                          <p:spTgt spid="15975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59760"/>
                                        </p:tgtEl>
                                        <p:attrNameLst>
                                          <p:attrName>style.visibility</p:attrName>
                                        </p:attrNameLst>
                                      </p:cBhvr>
                                      <p:to>
                                        <p:strVal val="visible"/>
                                      </p:to>
                                    </p:set>
                                    <p:animEffect transition="in" filter="fade">
                                      <p:cBhvr>
                                        <p:cTn id="19" dur="250"/>
                                        <p:tgtEl>
                                          <p:spTgt spid="15976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59762"/>
                                        </p:tgtEl>
                                        <p:attrNameLst>
                                          <p:attrName>style.visibility</p:attrName>
                                        </p:attrNameLst>
                                      </p:cBhvr>
                                      <p:to>
                                        <p:strVal val="visible"/>
                                      </p:to>
                                    </p:set>
                                    <p:animEffect transition="in" filter="fade">
                                      <p:cBhvr>
                                        <p:cTn id="23" dur="250"/>
                                        <p:tgtEl>
                                          <p:spTgt spid="159762"/>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59764"/>
                                        </p:tgtEl>
                                        <p:attrNameLst>
                                          <p:attrName>style.visibility</p:attrName>
                                        </p:attrNameLst>
                                      </p:cBhvr>
                                      <p:to>
                                        <p:strVal val="visible"/>
                                      </p:to>
                                    </p:set>
                                    <p:animEffect transition="in" filter="fade">
                                      <p:cBhvr>
                                        <p:cTn id="27" dur="250"/>
                                        <p:tgtEl>
                                          <p:spTgt spid="159764"/>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59766"/>
                                        </p:tgtEl>
                                        <p:attrNameLst>
                                          <p:attrName>style.visibility</p:attrName>
                                        </p:attrNameLst>
                                      </p:cBhvr>
                                      <p:to>
                                        <p:strVal val="visible"/>
                                      </p:to>
                                    </p:set>
                                    <p:animEffect transition="in" filter="fade">
                                      <p:cBhvr>
                                        <p:cTn id="31" dur="250"/>
                                        <p:tgtEl>
                                          <p:spTgt spid="159766"/>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59768"/>
                                        </p:tgtEl>
                                        <p:attrNameLst>
                                          <p:attrName>style.visibility</p:attrName>
                                        </p:attrNameLst>
                                      </p:cBhvr>
                                      <p:to>
                                        <p:strVal val="visible"/>
                                      </p:to>
                                    </p:set>
                                    <p:animEffect transition="in" filter="fade">
                                      <p:cBhvr>
                                        <p:cTn id="35" dur="250"/>
                                        <p:tgtEl>
                                          <p:spTgt spid="159768"/>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59772"/>
                                        </p:tgtEl>
                                        <p:attrNameLst>
                                          <p:attrName>style.visibility</p:attrName>
                                        </p:attrNameLst>
                                      </p:cBhvr>
                                      <p:to>
                                        <p:strVal val="visible"/>
                                      </p:to>
                                    </p:set>
                                    <p:animEffect transition="in" filter="fade">
                                      <p:cBhvr>
                                        <p:cTn id="39" dur="250"/>
                                        <p:tgtEl>
                                          <p:spTgt spid="159772"/>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59770"/>
                                        </p:tgtEl>
                                        <p:attrNameLst>
                                          <p:attrName>style.visibility</p:attrName>
                                        </p:attrNameLst>
                                      </p:cBhvr>
                                      <p:to>
                                        <p:strVal val="visible"/>
                                      </p:to>
                                    </p:set>
                                    <p:animEffect transition="in" filter="fade">
                                      <p:cBhvr>
                                        <p:cTn id="43" dur="250"/>
                                        <p:tgtEl>
                                          <p:spTgt spid="159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ブレインストーミングの様子</a:t>
            </a:r>
            <a:endParaRPr kumimoji="1" lang="ja-JP" altLang="en-US" dirty="0"/>
          </a:p>
        </p:txBody>
      </p:sp>
      <p:pic>
        <p:nvPicPr>
          <p:cNvPr id="87042" name="Picture 2" descr="D:\MSUXセミナー\素材集め\P1000330.JPG"/>
          <p:cNvPicPr>
            <a:picLocks noChangeAspect="1" noChangeArrowheads="1"/>
          </p:cNvPicPr>
          <p:nvPr/>
        </p:nvPicPr>
        <p:blipFill>
          <a:blip r:embed="rId2" cstate="print"/>
          <a:srcRect/>
          <a:stretch>
            <a:fillRect/>
          </a:stretch>
        </p:blipFill>
        <p:spPr bwMode="auto">
          <a:xfrm>
            <a:off x="-190535" y="-176548"/>
            <a:ext cx="10096536" cy="7572404"/>
          </a:xfrm>
          <a:prstGeom prst="rect">
            <a:avLst/>
          </a:prstGeom>
          <a:noFill/>
        </p:spPr>
      </p:pic>
      <p:sp>
        <p:nvSpPr>
          <p:cNvPr id="4" name="テキスト ボックス 3"/>
          <p:cNvSpPr txBox="1"/>
          <p:nvPr/>
        </p:nvSpPr>
        <p:spPr bwMode="auto">
          <a:xfrm>
            <a:off x="881034" y="4797153"/>
            <a:ext cx="8143932" cy="1585801"/>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ln w="28575">
            <a:noFill/>
            <a:headEnd/>
            <a:tailEnd/>
          </a:ln>
          <a:effectLst>
            <a:reflection blurRad="6350" stA="50000" endA="300" endPos="55000" dir="5400000" sy="-100000" algn="bl" rotWithShape="0"/>
          </a:effectLst>
        </p:spPr>
        <p:style>
          <a:lnRef idx="2">
            <a:schemeClr val="accent6"/>
          </a:lnRef>
          <a:fillRef idx="1">
            <a:schemeClr val="lt1"/>
          </a:fillRef>
          <a:effectRef idx="0">
            <a:schemeClr val="accent6"/>
          </a:effectRef>
          <a:fontRef idx="minor">
            <a:schemeClr val="dk1"/>
          </a:fontRef>
        </p:style>
        <p:txBody>
          <a:bodyPr wrap="square" lIns="108000" tIns="72000" rIns="72000" bIns="72000" rtlCol="0">
            <a:spAutoFit/>
          </a:bodyPr>
          <a:lstStyle/>
          <a:p>
            <a:pPr algn="ctr">
              <a:lnSpc>
                <a:spcPct val="130000"/>
              </a:lnSpc>
              <a:buSzPct val="120000"/>
            </a:pPr>
            <a:r>
              <a:rPr lang="ja-JP" altLang="en-US" sz="3600" b="1" dirty="0" smtClean="0">
                <a:latin typeface="A-OTF 新ゴ Pro B" pitchFamily="34" charset="-128"/>
                <a:ea typeface="A-OTF 新ゴ Pro B" pitchFamily="34" charset="-128"/>
                <a:cs typeface="メイリオ" pitchFamily="50" charset="-128"/>
              </a:rPr>
              <a:t>フィールドワークから気づきを得る</a:t>
            </a:r>
            <a:endParaRPr lang="en-US" altLang="ja-JP" sz="3600" b="1" dirty="0" smtClean="0">
              <a:latin typeface="A-OTF 新ゴ Pro B" pitchFamily="34" charset="-128"/>
              <a:ea typeface="A-OTF 新ゴ Pro B" pitchFamily="34" charset="-128"/>
              <a:cs typeface="メイリオ" pitchFamily="50" charset="-128"/>
            </a:endParaRPr>
          </a:p>
          <a:p>
            <a:pPr algn="ctr">
              <a:lnSpc>
                <a:spcPct val="130000"/>
              </a:lnSpc>
              <a:buSzPct val="120000"/>
            </a:pPr>
            <a:r>
              <a:rPr kumimoji="1" lang="ja-JP" altLang="en-US" sz="3600" b="1" dirty="0" smtClean="0">
                <a:latin typeface="A-OTF 新ゴ Pro B" pitchFamily="34" charset="-128"/>
                <a:ea typeface="A-OTF 新ゴ Pro B" pitchFamily="34" charset="-128"/>
                <a:cs typeface="メイリオ" pitchFamily="50" charset="-128"/>
              </a:rPr>
              <a:t>（エスノグラフィー調査）</a:t>
            </a:r>
          </a:p>
        </p:txBody>
      </p:sp>
    </p:spTree>
    <p:extLst>
      <p:ext uri="{BB962C8B-B14F-4D97-AF65-F5344CB8AC3E}">
        <p14:creationId xmlns:p14="http://schemas.microsoft.com/office/powerpoint/2010/main" val="4226114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コンテンツ プレースホルダ 20"/>
          <p:cNvSpPr>
            <a:spLocks noGrp="1"/>
          </p:cNvSpPr>
          <p:nvPr>
            <p:ph sz="half" idx="2"/>
          </p:nvPr>
        </p:nvSpPr>
        <p:spPr>
          <a:xfrm>
            <a:off x="2276061" y="2996363"/>
            <a:ext cx="7501351" cy="1932837"/>
          </a:xfrm>
          <a:ln w="19050">
            <a:solidFill>
              <a:srgbClr val="728E3A"/>
            </a:solidFill>
          </a:ln>
        </p:spPr>
        <p:txBody>
          <a:bodyPr/>
          <a:lstStyle/>
          <a:p>
            <a:pPr marL="0" indent="0">
              <a:buNone/>
            </a:pPr>
            <a:r>
              <a:rPr lang="ja-JP" altLang="en-US" sz="1800" dirty="0" smtClean="0">
                <a:solidFill>
                  <a:schemeClr val="accent3">
                    <a:lumMod val="50000"/>
                  </a:schemeClr>
                </a:solidFill>
                <a:latin typeface="ヒラギノ角ゴ Pro W6" pitchFamily="34" charset="-128"/>
                <a:ea typeface="ヒラギノ角ゴ Pro W6" pitchFamily="34" charset="-128"/>
              </a:rPr>
              <a:t>店員の接客例</a:t>
            </a:r>
            <a:endParaRPr kumimoji="1" lang="en-US" altLang="ja-JP" sz="1800" dirty="0" smtClean="0">
              <a:latin typeface="ヒラギノ角ゴ Pro W6" pitchFamily="34" charset="-128"/>
              <a:ea typeface="ヒラギノ角ゴ Pro W6" pitchFamily="34" charset="-128"/>
            </a:endParaRPr>
          </a:p>
          <a:p>
            <a:pPr marL="0" lvl="1" indent="9525">
              <a:buNone/>
            </a:pPr>
            <a:r>
              <a:rPr lang="ja-JP" altLang="en-US" sz="1400" dirty="0" smtClean="0">
                <a:latin typeface="ヒラギノ角ゴ Pro W6" pitchFamily="34" charset="-128"/>
                <a:ea typeface="ヒラギノ角ゴ Pro W6" pitchFamily="34" charset="-128"/>
              </a:rPr>
              <a:t>「こちらのシャンプーを使用するのに便利なポンプがございます。お持ちでしょうか？」</a:t>
            </a:r>
            <a:endParaRPr lang="en-US" altLang="ja-JP" sz="1400" dirty="0" smtClean="0">
              <a:latin typeface="ヒラギノ角ゴ Pro W6" pitchFamily="34" charset="-128"/>
              <a:ea typeface="ヒラギノ角ゴ Pro W6" pitchFamily="34" charset="-128"/>
            </a:endParaRPr>
          </a:p>
          <a:p>
            <a:pPr marL="0" lvl="1" indent="9525">
              <a:buNone/>
            </a:pPr>
            <a:r>
              <a:rPr lang="ja-JP" altLang="en-US" sz="1400" dirty="0" smtClean="0">
                <a:latin typeface="ヒラギノ角ゴ Pro W6" pitchFamily="34" charset="-128"/>
                <a:ea typeface="ヒラギノ角ゴ Pro W6" pitchFamily="34" charset="-128"/>
              </a:rPr>
              <a:t>「シャンプー容器に合わせて、ポンプの長さをカットしますが宜しいでしょうか？」</a:t>
            </a:r>
            <a:endParaRPr kumimoji="1" lang="en-US" altLang="ja-JP" sz="1400" dirty="0" smtClean="0">
              <a:latin typeface="ヒラギノ角ゴ Pro W6" pitchFamily="34" charset="-128"/>
              <a:ea typeface="ヒラギノ角ゴ Pro W6" pitchFamily="34" charset="-128"/>
            </a:endParaRPr>
          </a:p>
          <a:p>
            <a:pPr marL="0" lvl="1" indent="9525">
              <a:buNone/>
            </a:pPr>
            <a:r>
              <a:rPr kumimoji="1" lang="ja-JP" altLang="en-US" sz="1400" dirty="0" smtClean="0">
                <a:latin typeface="ヒラギノ角ゴ Pro W6" pitchFamily="34" charset="-128"/>
                <a:ea typeface="ヒラギノ角ゴ Pro W6" pitchFamily="34" charset="-128"/>
              </a:rPr>
              <a:t>「ポンプの切断面が尖っていますのでご注意ください。」</a:t>
            </a:r>
            <a:endParaRPr kumimoji="1" lang="en-US" altLang="ja-JP" sz="1400" dirty="0" smtClean="0">
              <a:latin typeface="ヒラギノ角ゴ Pro W6" pitchFamily="34" charset="-128"/>
              <a:ea typeface="ヒラギノ角ゴ Pro W6" pitchFamily="34" charset="-128"/>
            </a:endParaRPr>
          </a:p>
          <a:p>
            <a:pPr marL="0" lvl="1" indent="9525">
              <a:buNone/>
            </a:pPr>
            <a:r>
              <a:rPr lang="ja-JP" altLang="en-US" sz="1400" dirty="0" smtClean="0">
                <a:latin typeface="ヒラギノ角ゴ Pro W6" pitchFamily="34" charset="-128"/>
                <a:ea typeface="ヒラギノ角ゴ Pro W6" pitchFamily="34" charset="-128"/>
              </a:rPr>
              <a:t>「本日のお買い上げ金額が</a:t>
            </a:r>
            <a:r>
              <a:rPr lang="en-US" altLang="ja-JP" sz="1400" dirty="0" smtClean="0">
                <a:latin typeface="ヒラギノ角ゴ Pro W6" pitchFamily="34" charset="-128"/>
                <a:ea typeface="ヒラギノ角ゴ Pro W6" pitchFamily="34" charset="-128"/>
              </a:rPr>
              <a:t>3000</a:t>
            </a:r>
            <a:r>
              <a:rPr lang="ja-JP" altLang="en-US" sz="1400" dirty="0" smtClean="0">
                <a:latin typeface="ヒラギノ角ゴ Pro W6" pitchFamily="34" charset="-128"/>
                <a:ea typeface="ヒラギノ角ゴ Pro W6" pitchFamily="34" charset="-128"/>
              </a:rPr>
              <a:t>円以上です。会員証を発行できますが如何でしょうか？」</a:t>
            </a:r>
            <a:endParaRPr lang="en-US" altLang="ja-JP" sz="1400" dirty="0" smtClean="0">
              <a:latin typeface="ヒラギノ角ゴ Pro W6" pitchFamily="34" charset="-128"/>
              <a:ea typeface="ヒラギノ角ゴ Pro W6" pitchFamily="34" charset="-128"/>
            </a:endParaRPr>
          </a:p>
          <a:p>
            <a:pPr marL="0" lvl="1" indent="9525">
              <a:buNone/>
            </a:pPr>
            <a:r>
              <a:rPr kumimoji="1" lang="ja-JP" altLang="en-US" sz="1400" dirty="0" smtClean="0">
                <a:latin typeface="ヒラギノ角ゴ Pro W6" pitchFamily="34" charset="-128"/>
                <a:ea typeface="ヒラギノ角ゴ Pro W6" pitchFamily="34" charset="-128"/>
              </a:rPr>
              <a:t>「会員の特典をご説明いたします。</a:t>
            </a:r>
            <a:r>
              <a:rPr lang="ja-JP" altLang="en-US" sz="1400" dirty="0" smtClean="0">
                <a:latin typeface="ヒラギノ角ゴ Pro W6" pitchFamily="34" charset="-128"/>
                <a:ea typeface="ヒラギノ角ゴ Pro W6" pitchFamily="34" charset="-128"/>
              </a:rPr>
              <a:t>・・・</a:t>
            </a:r>
            <a:r>
              <a:rPr kumimoji="1" lang="ja-JP" altLang="en-US" sz="1400" dirty="0" smtClean="0">
                <a:latin typeface="ヒラギノ角ゴ Pro W6" pitchFamily="34" charset="-128"/>
                <a:ea typeface="ヒラギノ角ゴ Pro W6" pitchFamily="34" charset="-128"/>
              </a:rPr>
              <a:t>」</a:t>
            </a:r>
            <a:endParaRPr kumimoji="1" lang="ja-JP" altLang="en-US" sz="1400" dirty="0">
              <a:latin typeface="ヒラギノ角ゴ Pro W6" pitchFamily="34" charset="-128"/>
              <a:ea typeface="ヒラギノ角ゴ Pro W6" pitchFamily="34" charset="-128"/>
            </a:endParaRPr>
          </a:p>
        </p:txBody>
      </p:sp>
      <p:sp>
        <p:nvSpPr>
          <p:cNvPr id="24" name="テキスト ボックス 23"/>
          <p:cNvSpPr txBox="1"/>
          <p:nvPr/>
        </p:nvSpPr>
        <p:spPr>
          <a:xfrm>
            <a:off x="864704" y="5500702"/>
            <a:ext cx="8567531" cy="972574"/>
          </a:xfrm>
          <a:prstGeom prst="rect">
            <a:avLst/>
          </a:prstGeom>
          <a:solidFill>
            <a:schemeClr val="accent3">
              <a:lumMod val="75000"/>
            </a:schemeClr>
          </a:solidFill>
          <a:ln w="19050">
            <a:noFill/>
          </a:ln>
        </p:spPr>
        <p:txBody>
          <a:bodyPr wrap="square" rtlCol="0">
            <a:spAutoFit/>
          </a:bodyPr>
          <a:lstStyle/>
          <a:p>
            <a:pPr>
              <a:lnSpc>
                <a:spcPct val="130000"/>
              </a:lnSpc>
            </a:pPr>
            <a:r>
              <a:rPr kumimoji="1" lang="ja-JP" altLang="en-US" sz="2000" dirty="0" smtClean="0">
                <a:solidFill>
                  <a:schemeClr val="bg1"/>
                </a:solidFill>
                <a:effectLst>
                  <a:outerShdw blurRad="38100" dist="38100" dir="2700000" algn="tl">
                    <a:srgbClr val="000000">
                      <a:alpha val="43137"/>
                    </a:srgbClr>
                  </a:outerShdw>
                </a:effectLst>
                <a:latin typeface="A-OTF 新ゴ Pro M" pitchFamily="34" charset="-128"/>
                <a:ea typeface="A-OTF 新ゴ Pro M" pitchFamily="34" charset="-128"/>
              </a:rPr>
              <a:t>店員は、お客様の購入商品／お買い上げ金額／入会状況に応じて</a:t>
            </a:r>
            <a:r>
              <a:rPr lang="ja-JP" altLang="en-US" sz="2000" dirty="0" smtClean="0">
                <a:solidFill>
                  <a:schemeClr val="bg1"/>
                </a:solidFill>
                <a:effectLst>
                  <a:outerShdw blurRad="38100" dist="38100" dir="2700000" algn="tl">
                    <a:srgbClr val="000000">
                      <a:alpha val="43137"/>
                    </a:srgbClr>
                  </a:outerShdw>
                </a:effectLst>
                <a:latin typeface="A-OTF 新ゴ Pro M" pitchFamily="34" charset="-128"/>
                <a:ea typeface="A-OTF 新ゴ Pro M" pitchFamily="34" charset="-128"/>
              </a:rPr>
              <a:t>、</a:t>
            </a:r>
            <a:r>
              <a:rPr kumimoji="1" lang="ja-JP" altLang="en-US" sz="2000" dirty="0" smtClean="0">
                <a:solidFill>
                  <a:schemeClr val="bg1"/>
                </a:solidFill>
                <a:effectLst>
                  <a:outerShdw blurRad="38100" dist="38100" dir="2700000" algn="tl">
                    <a:srgbClr val="000000">
                      <a:alpha val="43137"/>
                    </a:srgbClr>
                  </a:outerShdw>
                </a:effectLst>
                <a:latin typeface="A-OTF 新ゴ Pro M" pitchFamily="34" charset="-128"/>
                <a:ea typeface="A-OTF 新ゴ Pro M" pitchFamily="34" charset="-128"/>
              </a:rPr>
              <a:t>臨機応変に</a:t>
            </a:r>
            <a:r>
              <a:rPr kumimoji="1" lang="ja-JP" altLang="en-US" sz="2400" b="1" dirty="0" smtClean="0">
                <a:solidFill>
                  <a:srgbClr val="FF0000"/>
                </a:solidFill>
                <a:effectLst>
                  <a:outerShdw blurRad="38100" dist="38100" dir="2700000" algn="tl">
                    <a:srgbClr val="000000">
                      <a:alpha val="43137"/>
                    </a:srgbClr>
                  </a:outerShdw>
                </a:effectLst>
                <a:latin typeface="A-OTF 新ゴ Pro M" pitchFamily="34" charset="-128"/>
                <a:ea typeface="A-OTF 新ゴ Pro M" pitchFamily="34" charset="-128"/>
              </a:rPr>
              <a:t>コミュニケーションを行う</a:t>
            </a:r>
            <a:r>
              <a:rPr kumimoji="1" lang="ja-JP" altLang="en-US" sz="2400" dirty="0" smtClean="0">
                <a:solidFill>
                  <a:srgbClr val="FF0000"/>
                </a:solidFill>
                <a:effectLst>
                  <a:outerShdw blurRad="38100" dist="38100" dir="2700000" algn="tl">
                    <a:srgbClr val="000000">
                      <a:alpha val="43137"/>
                    </a:srgbClr>
                  </a:outerShdw>
                </a:effectLst>
                <a:latin typeface="A-OTF 新ゴ Pro M" pitchFamily="34" charset="-128"/>
                <a:ea typeface="A-OTF 新ゴ Pro M" pitchFamily="34" charset="-128"/>
              </a:rPr>
              <a:t>必要がある</a:t>
            </a:r>
            <a:r>
              <a:rPr kumimoji="1" lang="ja-JP" altLang="en-US" sz="2000" dirty="0" smtClean="0">
                <a:solidFill>
                  <a:schemeClr val="bg1"/>
                </a:solidFill>
                <a:effectLst>
                  <a:outerShdw blurRad="38100" dist="38100" dir="2700000" algn="tl">
                    <a:srgbClr val="000000">
                      <a:alpha val="43137"/>
                    </a:srgbClr>
                  </a:outerShdw>
                </a:effectLst>
                <a:latin typeface="A-OTF 新ゴ Pro M" pitchFamily="34" charset="-128"/>
                <a:ea typeface="A-OTF 新ゴ Pro M" pitchFamily="34" charset="-128"/>
              </a:rPr>
              <a:t>。</a:t>
            </a:r>
          </a:p>
        </p:txBody>
      </p:sp>
      <p:grpSp>
        <p:nvGrpSpPr>
          <p:cNvPr id="2" name="グループ化 33"/>
          <p:cNvGrpSpPr/>
          <p:nvPr/>
        </p:nvGrpSpPr>
        <p:grpSpPr>
          <a:xfrm>
            <a:off x="488949" y="692152"/>
            <a:ext cx="9288464" cy="1036827"/>
            <a:chOff x="488949" y="2177859"/>
            <a:chExt cx="9288464" cy="1036827"/>
          </a:xfrm>
        </p:grpSpPr>
        <p:sp>
          <p:nvSpPr>
            <p:cNvPr id="35" name="角丸四角形 34"/>
            <p:cNvSpPr/>
            <p:nvPr/>
          </p:nvSpPr>
          <p:spPr>
            <a:xfrm>
              <a:off x="488949" y="2177859"/>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63"/>
            <p:cNvGrpSpPr/>
            <p:nvPr/>
          </p:nvGrpSpPr>
          <p:grpSpPr>
            <a:xfrm>
              <a:off x="639601" y="2345591"/>
              <a:ext cx="2098821" cy="454020"/>
              <a:chOff x="639601" y="2345591"/>
              <a:chExt cx="2098821" cy="454020"/>
            </a:xfrm>
          </p:grpSpPr>
          <p:cxnSp>
            <p:nvCxnSpPr>
              <p:cNvPr id="50" name="直線矢印コネクタ 49"/>
              <p:cNvCxnSpPr/>
              <p:nvPr/>
            </p:nvCxnSpPr>
            <p:spPr>
              <a:xfrm>
                <a:off x="639601"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365845" y="2345591"/>
                <a:ext cx="646331" cy="452432"/>
              </a:xfrm>
              <a:prstGeom prst="rect">
                <a:avLst/>
              </a:prstGeom>
              <a:noFill/>
              <a:ln w="19050">
                <a:noFill/>
              </a:ln>
            </p:spPr>
            <p:txBody>
              <a:bodyPr wrap="none" rtlCol="0" anchor="ctr" anchorCtr="0">
                <a:spAutoFit/>
              </a:bodyPr>
              <a:lstStyle/>
              <a:p>
                <a:pPr algn="ctr">
                  <a:lnSpc>
                    <a:spcPct val="130000"/>
                  </a:lnSpc>
                </a:pPr>
                <a:r>
                  <a:rPr kumimoji="1" lang="ja-JP" altLang="en-US" smtClean="0">
                    <a:solidFill>
                      <a:schemeClr val="bg1"/>
                    </a:solidFill>
                    <a:latin typeface="ヒラギノ角ゴ Pro W6" pitchFamily="34" charset="-128"/>
                    <a:ea typeface="ヒラギノ角ゴ Pro W6" pitchFamily="34" charset="-128"/>
                  </a:rPr>
                  <a:t>理解</a:t>
                </a:r>
              </a:p>
            </p:txBody>
          </p:sp>
        </p:grpSp>
        <p:grpSp>
          <p:nvGrpSpPr>
            <p:cNvPr id="5" name="グループ化 64"/>
            <p:cNvGrpSpPr/>
            <p:nvPr/>
          </p:nvGrpSpPr>
          <p:grpSpPr>
            <a:xfrm>
              <a:off x="2925617" y="2345591"/>
              <a:ext cx="2098821" cy="454020"/>
              <a:chOff x="2925617" y="2345591"/>
              <a:chExt cx="2098821" cy="454020"/>
            </a:xfrm>
          </p:grpSpPr>
          <p:cxnSp>
            <p:nvCxnSpPr>
              <p:cNvPr id="48" name="直線矢印コネクタ 47"/>
              <p:cNvCxnSpPr/>
              <p:nvPr/>
            </p:nvCxnSpPr>
            <p:spPr>
              <a:xfrm>
                <a:off x="2925617"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3651861"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分析</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6" name="グループ化 65"/>
            <p:cNvGrpSpPr/>
            <p:nvPr/>
          </p:nvGrpSpPr>
          <p:grpSpPr>
            <a:xfrm>
              <a:off x="5211633" y="2345591"/>
              <a:ext cx="2098821" cy="454020"/>
              <a:chOff x="5211633" y="2345591"/>
              <a:chExt cx="2098821" cy="454020"/>
            </a:xfrm>
          </p:grpSpPr>
          <p:cxnSp>
            <p:nvCxnSpPr>
              <p:cNvPr id="46" name="直線矢印コネクタ 45"/>
              <p:cNvCxnSpPr/>
              <p:nvPr/>
            </p:nvCxnSpPr>
            <p:spPr>
              <a:xfrm>
                <a:off x="5211633"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937877"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発案</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7" name="グループ化 66"/>
            <p:cNvGrpSpPr/>
            <p:nvPr/>
          </p:nvGrpSpPr>
          <p:grpSpPr>
            <a:xfrm>
              <a:off x="7497649" y="2345591"/>
              <a:ext cx="2098821" cy="454020"/>
              <a:chOff x="7497649" y="2345591"/>
              <a:chExt cx="2098821" cy="454020"/>
            </a:xfrm>
          </p:grpSpPr>
          <p:cxnSp>
            <p:nvCxnSpPr>
              <p:cNvPr id="44" name="直線矢印コネクタ 43"/>
              <p:cNvCxnSpPr/>
              <p:nvPr/>
            </p:nvCxnSpPr>
            <p:spPr>
              <a:xfrm>
                <a:off x="7497649"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8108478" y="2345591"/>
                <a:ext cx="877163"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具体化</a:t>
                </a:r>
                <a:endParaRPr kumimoji="1" lang="ja-JP" altLang="en-US" smtClean="0">
                  <a:solidFill>
                    <a:schemeClr val="bg1"/>
                  </a:solidFill>
                  <a:latin typeface="ヒラギノ角ゴ Pro W6" pitchFamily="34" charset="-128"/>
                  <a:ea typeface="ヒラギノ角ゴ Pro W6" pitchFamily="34" charset="-128"/>
                </a:endParaRPr>
              </a:p>
            </p:txBody>
          </p:sp>
        </p:grpSp>
      </p:grpSp>
      <p:sp>
        <p:nvSpPr>
          <p:cNvPr id="23" name="円/楕円 22"/>
          <p:cNvSpPr/>
          <p:nvPr/>
        </p:nvSpPr>
        <p:spPr>
          <a:xfrm>
            <a:off x="1247749" y="733406"/>
            <a:ext cx="872510" cy="87251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rot="10800000">
            <a:off x="4525958" y="5079774"/>
            <a:ext cx="1214446" cy="29710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4" descr="\\File_server\Share1\00_社員ポスト\D2\honda\レジ.png"/>
          <p:cNvPicPr>
            <a:picLocks noChangeAspect="1" noChangeArrowheads="1"/>
          </p:cNvPicPr>
          <p:nvPr/>
        </p:nvPicPr>
        <p:blipFill>
          <a:blip r:embed="rId3" cstate="print"/>
          <a:srcRect l="30001" r="12322" b="34098"/>
          <a:stretch>
            <a:fillRect/>
          </a:stretch>
        </p:blipFill>
        <p:spPr bwMode="auto">
          <a:xfrm flipH="1">
            <a:off x="554820" y="3323976"/>
            <a:ext cx="1359705" cy="1233747"/>
          </a:xfrm>
          <a:prstGeom prst="rect">
            <a:avLst/>
          </a:prstGeom>
          <a:noFill/>
        </p:spPr>
      </p:pic>
      <p:grpSp>
        <p:nvGrpSpPr>
          <p:cNvPr id="8" name="グループ化 27"/>
          <p:cNvGrpSpPr/>
          <p:nvPr/>
        </p:nvGrpSpPr>
        <p:grpSpPr>
          <a:xfrm>
            <a:off x="488950" y="2071680"/>
            <a:ext cx="9288463" cy="461665"/>
            <a:chOff x="488949" y="1857364"/>
            <a:chExt cx="9288463" cy="461665"/>
          </a:xfrm>
        </p:grpSpPr>
        <p:sp>
          <p:nvSpPr>
            <p:cNvPr id="31" name="テキスト ボックス 30"/>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lang="ja-JP" altLang="en-US" sz="2400" smtClean="0">
                  <a:latin typeface="A-OTF 新ゴ Pro M" pitchFamily="34" charset="-128"/>
                  <a:ea typeface="A-OTF 新ゴ Pro M" pitchFamily="34" charset="-128"/>
                </a:rPr>
                <a:t>フィールドワークで得た店員の接客！</a:t>
              </a:r>
              <a:endParaRPr kumimoji="1" lang="ja-JP" altLang="en-US" sz="2400" dirty="0">
                <a:latin typeface="A-OTF 新ゴ Pro M" pitchFamily="34" charset="-128"/>
                <a:ea typeface="A-OTF 新ゴ Pro M" pitchFamily="34" charset="-128"/>
              </a:endParaRPr>
            </a:p>
          </p:txBody>
        </p:sp>
        <p:sp>
          <p:nvSpPr>
            <p:cNvPr id="32" name="テキスト ボックス 31"/>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sp>
        <p:nvSpPr>
          <p:cNvPr id="26" name="タイトル 3"/>
          <p:cNvSpPr txBox="1">
            <a:spLocks/>
          </p:cNvSpPr>
          <p:nvPr/>
        </p:nvSpPr>
        <p:spPr>
          <a:xfrm>
            <a:off x="560952" y="-31750"/>
            <a:ext cx="9362546" cy="692150"/>
          </a:xfrm>
          <a:prstGeom prst="rect">
            <a:avLst/>
          </a:prstGeom>
        </p:spPr>
        <p:txBody>
          <a:bodyPr anchor="ctr" anchorCtr="0">
            <a:normAutofit/>
          </a:bodyPr>
          <a:lstStyle>
            <a:lvl1pPr algn="l" rtl="0" eaLnBrk="0" fontAlgn="base" hangingPunct="0">
              <a:spcBef>
                <a:spcPct val="0"/>
              </a:spcBef>
              <a:spcAft>
                <a:spcPct val="0"/>
              </a:spcAft>
              <a:defRPr kumimoji="1" sz="3000" kern="1200">
                <a:solidFill>
                  <a:schemeClr val="tx2"/>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400" b="1" smtClean="0">
                <a:solidFill>
                  <a:schemeClr val="tx1"/>
                </a:solidFill>
                <a:latin typeface="A-OTF 新ゴ Pro M" pitchFamily="34" charset="-128"/>
                <a:ea typeface="A-OTF 新ゴ Pro M" pitchFamily="34" charset="-128"/>
                <a:cs typeface="メイリオ" pitchFamily="50" charset="-128"/>
              </a:rPr>
              <a:t>理解のフェーズでおこなったこと</a:t>
            </a:r>
            <a:endParaRPr lang="ja-JP" altLang="en-US" sz="2400" b="1" dirty="0">
              <a:solidFill>
                <a:schemeClr val="tx1"/>
              </a:solidFill>
              <a:latin typeface="A-OTF 新ゴ Pro M" pitchFamily="34" charset="-128"/>
              <a:ea typeface="A-OTF 新ゴ Pro M" pitchFamily="34" charset="-128"/>
              <a:cs typeface="メイリオ" pitchFamily="50" charset="-128"/>
            </a:endParaRPr>
          </a:p>
        </p:txBody>
      </p:sp>
      <p:sp>
        <p:nvSpPr>
          <p:cNvPr id="28" name="上カーブ リボン 27"/>
          <p:cNvSpPr/>
          <p:nvPr/>
        </p:nvSpPr>
        <p:spPr>
          <a:xfrm rot="20767208">
            <a:off x="69219" y="4850516"/>
            <a:ext cx="2549087" cy="887373"/>
          </a:xfrm>
          <a:prstGeom prst="ellipseRibbon2">
            <a:avLst>
              <a:gd name="adj1" fmla="val 25000"/>
              <a:gd name="adj2" fmla="val 100000"/>
              <a:gd name="adj3" fmla="val 125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インサイト</a:t>
            </a:r>
            <a:endParaRPr kumimoji="1" lang="ja-JP" altLang="en-US" sz="2800" dirty="0"/>
          </a:p>
        </p:txBody>
      </p:sp>
    </p:spTree>
    <p:extLst>
      <p:ext uri="{BB962C8B-B14F-4D97-AF65-F5344CB8AC3E}">
        <p14:creationId xmlns:p14="http://schemas.microsoft.com/office/powerpoint/2010/main" val="11026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bg/>
                                          </p:spTgt>
                                        </p:tgtEl>
                                        <p:attrNameLst>
                                          <p:attrName>style.visibility</p:attrName>
                                        </p:attrNameLst>
                                      </p:cBhvr>
                                      <p:to>
                                        <p:strVal val="visible"/>
                                      </p:to>
                                    </p:set>
                                    <p:animEffect transition="in" filter="fade">
                                      <p:cBhvr>
                                        <p:cTn id="10" dur="500"/>
                                        <p:tgtEl>
                                          <p:spTgt spid="21">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fade">
                                      <p:cBhvr>
                                        <p:cTn id="13" dur="500"/>
                                        <p:tgtEl>
                                          <p:spTgt spid="2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animEffect transition="in" filter="fade">
                                      <p:cBhvr>
                                        <p:cTn id="16" dur="500"/>
                                        <p:tgtEl>
                                          <p:spTgt spid="21">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Effect transition="in" filter="fade">
                                      <p:cBhvr>
                                        <p:cTn id="19" dur="500"/>
                                        <p:tgtEl>
                                          <p:spTgt spid="21">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animEffect transition="in" filter="fade">
                                      <p:cBhvr>
                                        <p:cTn id="22" dur="500"/>
                                        <p:tgtEl>
                                          <p:spTgt spid="2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5" end="5"/>
                                            </p:txEl>
                                          </p:spTgt>
                                        </p:tgtEl>
                                        <p:attrNameLst>
                                          <p:attrName>style.visibility</p:attrName>
                                        </p:attrNameLst>
                                      </p:cBhvr>
                                      <p:to>
                                        <p:strVal val="visible"/>
                                      </p:to>
                                    </p:set>
                                    <p:animEffect transition="in" filter="fade">
                                      <p:cBhvr>
                                        <p:cTn id="25" dur="500"/>
                                        <p:tgtEl>
                                          <p:spTgt spid="21">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4" grpId="0" animBg="1"/>
      <p:bldP spid="27" grpId="0" animBg="1"/>
      <p:bldP spid="2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488951" y="5516910"/>
            <a:ext cx="4535488" cy="892552"/>
          </a:xfrm>
          <a:prstGeom prst="rect">
            <a:avLst/>
          </a:prstGeom>
          <a:solidFill>
            <a:schemeClr val="accent4">
              <a:lumMod val="75000"/>
            </a:schemeClr>
          </a:solidFill>
          <a:ln w="19050">
            <a:noFill/>
          </a:ln>
        </p:spPr>
        <p:txBody>
          <a:bodyPr wrap="square" rtlCol="0">
            <a:spAutoFit/>
          </a:bodyPr>
          <a:lstStyle/>
          <a:p>
            <a:pPr algn="ctr">
              <a:lnSpc>
                <a:spcPct val="130000"/>
              </a:lnSpc>
            </a:pPr>
            <a:r>
              <a:rPr lang="ja-JP" altLang="en-US" sz="2000" dirty="0" smtClean="0">
                <a:solidFill>
                  <a:schemeClr val="bg1"/>
                </a:solidFill>
                <a:latin typeface="A-OTF 新ゴ Pro M" pitchFamily="34" charset="-128"/>
                <a:ea typeface="A-OTF 新ゴ Pro M" pitchFamily="34" charset="-128"/>
              </a:rPr>
              <a:t>操作の確認</a:t>
            </a:r>
            <a:endParaRPr lang="en-US" altLang="ja-JP" sz="2000" dirty="0" smtClean="0">
              <a:solidFill>
                <a:schemeClr val="bg1"/>
              </a:solidFill>
              <a:latin typeface="A-OTF 新ゴ Pro M" pitchFamily="34" charset="-128"/>
              <a:ea typeface="A-OTF 新ゴ Pro M" pitchFamily="34" charset="-128"/>
            </a:endParaRPr>
          </a:p>
          <a:p>
            <a:pPr algn="ctr">
              <a:lnSpc>
                <a:spcPct val="130000"/>
              </a:lnSpc>
            </a:pPr>
            <a:r>
              <a:rPr lang="ja-JP" altLang="en-US" sz="2000" dirty="0" smtClean="0">
                <a:solidFill>
                  <a:schemeClr val="bg1"/>
                </a:solidFill>
                <a:latin typeface="A-OTF 新ゴ Pro M" pitchFamily="34" charset="-128"/>
                <a:ea typeface="A-OTF 新ゴ Pro M" pitchFamily="34" charset="-128"/>
              </a:rPr>
              <a:t>（身体負荷の評価）</a:t>
            </a:r>
            <a:endParaRPr lang="en-US" altLang="ja-JP" sz="2000" dirty="0" smtClean="0">
              <a:solidFill>
                <a:schemeClr val="bg1"/>
              </a:solidFill>
              <a:latin typeface="A-OTF 新ゴ Pro M" pitchFamily="34" charset="-128"/>
              <a:ea typeface="A-OTF 新ゴ Pro M" pitchFamily="34" charset="-128"/>
            </a:endParaRPr>
          </a:p>
        </p:txBody>
      </p:sp>
      <p:grpSp>
        <p:nvGrpSpPr>
          <p:cNvPr id="2" name="グループ化 13"/>
          <p:cNvGrpSpPr/>
          <p:nvPr/>
        </p:nvGrpSpPr>
        <p:grpSpPr>
          <a:xfrm>
            <a:off x="488949" y="692152"/>
            <a:ext cx="9288464" cy="1036827"/>
            <a:chOff x="488949" y="2177859"/>
            <a:chExt cx="9288464" cy="1036827"/>
          </a:xfrm>
        </p:grpSpPr>
        <p:sp>
          <p:nvSpPr>
            <p:cNvPr id="15" name="角丸四角形 14"/>
            <p:cNvSpPr/>
            <p:nvPr/>
          </p:nvSpPr>
          <p:spPr>
            <a:xfrm>
              <a:off x="488949" y="2177859"/>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63"/>
            <p:cNvGrpSpPr/>
            <p:nvPr/>
          </p:nvGrpSpPr>
          <p:grpSpPr>
            <a:xfrm>
              <a:off x="639601" y="2345591"/>
              <a:ext cx="2098821" cy="454020"/>
              <a:chOff x="639601" y="2345591"/>
              <a:chExt cx="2098821" cy="454020"/>
            </a:xfrm>
          </p:grpSpPr>
          <p:cxnSp>
            <p:nvCxnSpPr>
              <p:cNvPr id="32" name="直線矢印コネクタ 31"/>
              <p:cNvCxnSpPr/>
              <p:nvPr/>
            </p:nvCxnSpPr>
            <p:spPr>
              <a:xfrm>
                <a:off x="639601"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365845" y="2345591"/>
                <a:ext cx="646331" cy="452432"/>
              </a:xfrm>
              <a:prstGeom prst="rect">
                <a:avLst/>
              </a:prstGeom>
              <a:noFill/>
              <a:ln w="19050">
                <a:noFill/>
              </a:ln>
            </p:spPr>
            <p:txBody>
              <a:bodyPr wrap="none" rtlCol="0" anchor="ctr" anchorCtr="0">
                <a:spAutoFit/>
              </a:bodyPr>
              <a:lstStyle/>
              <a:p>
                <a:pPr algn="ctr">
                  <a:lnSpc>
                    <a:spcPct val="130000"/>
                  </a:lnSpc>
                </a:pPr>
                <a:r>
                  <a:rPr kumimoji="1" lang="ja-JP" altLang="en-US" smtClean="0">
                    <a:solidFill>
                      <a:schemeClr val="bg1"/>
                    </a:solidFill>
                    <a:latin typeface="ヒラギノ角ゴ Pro W6" pitchFamily="34" charset="-128"/>
                    <a:ea typeface="ヒラギノ角ゴ Pro W6" pitchFamily="34" charset="-128"/>
                  </a:rPr>
                  <a:t>理解</a:t>
                </a:r>
              </a:p>
            </p:txBody>
          </p:sp>
        </p:grpSp>
        <p:grpSp>
          <p:nvGrpSpPr>
            <p:cNvPr id="5" name="グループ化 64"/>
            <p:cNvGrpSpPr/>
            <p:nvPr/>
          </p:nvGrpSpPr>
          <p:grpSpPr>
            <a:xfrm>
              <a:off x="2925617" y="2345591"/>
              <a:ext cx="2098821" cy="454020"/>
              <a:chOff x="2925617" y="2345591"/>
              <a:chExt cx="2098821" cy="454020"/>
            </a:xfrm>
          </p:grpSpPr>
          <p:cxnSp>
            <p:nvCxnSpPr>
              <p:cNvPr id="29" name="直線矢印コネクタ 28"/>
              <p:cNvCxnSpPr/>
              <p:nvPr/>
            </p:nvCxnSpPr>
            <p:spPr>
              <a:xfrm>
                <a:off x="2925617"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651861"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分析</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6" name="グループ化 65"/>
            <p:cNvGrpSpPr/>
            <p:nvPr/>
          </p:nvGrpSpPr>
          <p:grpSpPr>
            <a:xfrm>
              <a:off x="5211633" y="2345591"/>
              <a:ext cx="2098821" cy="454020"/>
              <a:chOff x="5211633" y="2345591"/>
              <a:chExt cx="2098821" cy="454020"/>
            </a:xfrm>
          </p:grpSpPr>
          <p:cxnSp>
            <p:nvCxnSpPr>
              <p:cNvPr id="27" name="直線矢印コネクタ 26"/>
              <p:cNvCxnSpPr/>
              <p:nvPr/>
            </p:nvCxnSpPr>
            <p:spPr>
              <a:xfrm>
                <a:off x="5211633"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937877"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発案</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7" name="グループ化 66"/>
            <p:cNvGrpSpPr/>
            <p:nvPr/>
          </p:nvGrpSpPr>
          <p:grpSpPr>
            <a:xfrm>
              <a:off x="7497649" y="2345591"/>
              <a:ext cx="2098821" cy="454020"/>
              <a:chOff x="7497649" y="2345591"/>
              <a:chExt cx="2098821" cy="454020"/>
            </a:xfrm>
          </p:grpSpPr>
          <p:cxnSp>
            <p:nvCxnSpPr>
              <p:cNvPr id="20" name="直線矢印コネクタ 19"/>
              <p:cNvCxnSpPr/>
              <p:nvPr/>
            </p:nvCxnSpPr>
            <p:spPr>
              <a:xfrm>
                <a:off x="7497649"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108478" y="2345591"/>
                <a:ext cx="877163"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具体化</a:t>
                </a:r>
                <a:endParaRPr kumimoji="1" lang="ja-JP" altLang="en-US" smtClean="0">
                  <a:solidFill>
                    <a:schemeClr val="bg1"/>
                  </a:solidFill>
                  <a:latin typeface="ヒラギノ角ゴ Pro W6" pitchFamily="34" charset="-128"/>
                  <a:ea typeface="ヒラギノ角ゴ Pro W6" pitchFamily="34" charset="-128"/>
                </a:endParaRPr>
              </a:p>
            </p:txBody>
          </p:sp>
        </p:grpSp>
      </p:grpSp>
      <p:sp>
        <p:nvSpPr>
          <p:cNvPr id="30" name="円/楕円 29"/>
          <p:cNvSpPr/>
          <p:nvPr/>
        </p:nvSpPr>
        <p:spPr>
          <a:xfrm>
            <a:off x="3533765" y="733406"/>
            <a:ext cx="872510" cy="87251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Picture 4" descr="D:\project\sodec\2009\プレゼン資料\sozai\photo\IMG_0158.JPG"/>
          <p:cNvPicPr>
            <a:picLocks noChangeAspect="1" noChangeArrowheads="1"/>
          </p:cNvPicPr>
          <p:nvPr/>
        </p:nvPicPr>
        <p:blipFill>
          <a:blip r:embed="rId3" cstate="print"/>
          <a:srcRect/>
          <a:stretch>
            <a:fillRect/>
          </a:stretch>
        </p:blipFill>
        <p:spPr bwMode="auto">
          <a:xfrm>
            <a:off x="5524504" y="2571744"/>
            <a:ext cx="3774008" cy="2830506"/>
          </a:xfrm>
          <a:prstGeom prst="rect">
            <a:avLst/>
          </a:prstGeom>
          <a:noFill/>
        </p:spPr>
      </p:pic>
      <p:grpSp>
        <p:nvGrpSpPr>
          <p:cNvPr id="8" name="グループ化 38"/>
          <p:cNvGrpSpPr/>
          <p:nvPr/>
        </p:nvGrpSpPr>
        <p:grpSpPr>
          <a:xfrm>
            <a:off x="488950" y="1967205"/>
            <a:ext cx="9288463" cy="461665"/>
            <a:chOff x="488949" y="1857364"/>
            <a:chExt cx="9288463" cy="461665"/>
          </a:xfrm>
        </p:grpSpPr>
        <p:sp>
          <p:nvSpPr>
            <p:cNvPr id="40" name="テキスト ボックス 39"/>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lang="ja-JP" altLang="en-US" sz="2400" dirty="0" smtClean="0">
                  <a:latin typeface="A-OTF 新ゴ Pro M" pitchFamily="34" charset="-128"/>
                  <a:ea typeface="A-OTF 新ゴ Pro M" pitchFamily="34" charset="-128"/>
                </a:rPr>
                <a:t>実機の操作確認 と パネルを使った分析作業</a:t>
              </a:r>
              <a:endParaRPr kumimoji="1" lang="ja-JP" altLang="en-US" sz="2400" dirty="0">
                <a:latin typeface="A-OTF 新ゴ Pro M" pitchFamily="34" charset="-128"/>
                <a:ea typeface="A-OTF 新ゴ Pro M" pitchFamily="34" charset="-128"/>
              </a:endParaRPr>
            </a:p>
          </p:txBody>
        </p:sp>
        <p:sp>
          <p:nvSpPr>
            <p:cNvPr id="41" name="テキスト ボックス 40"/>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pic>
        <p:nvPicPr>
          <p:cNvPr id="20482" name="Picture 2" descr="http://www.necinfrontia.co.jp/products/twinpos5500ui/images/photo11-1.jpg"/>
          <p:cNvPicPr>
            <a:picLocks noChangeAspect="1" noChangeArrowheads="1"/>
          </p:cNvPicPr>
          <p:nvPr/>
        </p:nvPicPr>
        <p:blipFill>
          <a:blip r:embed="rId4" cstate="print"/>
          <a:srcRect/>
          <a:stretch>
            <a:fillRect/>
          </a:stretch>
        </p:blipFill>
        <p:spPr bwMode="auto">
          <a:xfrm>
            <a:off x="1177673" y="2533681"/>
            <a:ext cx="3087076" cy="2967023"/>
          </a:xfrm>
          <a:prstGeom prst="rect">
            <a:avLst/>
          </a:prstGeom>
          <a:noFill/>
        </p:spPr>
      </p:pic>
      <p:sp>
        <p:nvSpPr>
          <p:cNvPr id="42" name="テキスト ボックス 41"/>
          <p:cNvSpPr txBox="1"/>
          <p:nvPr/>
        </p:nvSpPr>
        <p:spPr>
          <a:xfrm>
            <a:off x="5241925" y="5492609"/>
            <a:ext cx="4535488" cy="492443"/>
          </a:xfrm>
          <a:prstGeom prst="rect">
            <a:avLst/>
          </a:prstGeom>
          <a:solidFill>
            <a:schemeClr val="tx2">
              <a:lumMod val="75000"/>
            </a:schemeClr>
          </a:solidFill>
          <a:ln w="19050">
            <a:noFill/>
          </a:ln>
        </p:spPr>
        <p:txBody>
          <a:bodyPr wrap="square" rtlCol="0">
            <a:spAutoFit/>
          </a:bodyPr>
          <a:lstStyle/>
          <a:p>
            <a:pPr algn="ctr">
              <a:lnSpc>
                <a:spcPct val="130000"/>
              </a:lnSpc>
            </a:pPr>
            <a:r>
              <a:rPr lang="ja-JP" altLang="en-US" sz="2000" smtClean="0">
                <a:solidFill>
                  <a:schemeClr val="bg1"/>
                </a:solidFill>
                <a:latin typeface="A-OTF 新ゴ Pro M" pitchFamily="34" charset="-128"/>
                <a:ea typeface="A-OTF 新ゴ Pro M" pitchFamily="34" charset="-128"/>
              </a:rPr>
              <a:t>画面の確認</a:t>
            </a:r>
            <a:endParaRPr lang="en-US" altLang="ja-JP" sz="2000" smtClean="0">
              <a:solidFill>
                <a:schemeClr val="bg1"/>
              </a:solidFill>
              <a:latin typeface="A-OTF 新ゴ Pro M" pitchFamily="34" charset="-128"/>
              <a:ea typeface="A-OTF 新ゴ Pro M" pitchFamily="34" charset="-128"/>
            </a:endParaRPr>
          </a:p>
        </p:txBody>
      </p:sp>
      <p:sp>
        <p:nvSpPr>
          <p:cNvPr id="43" name="テキスト ボックス 42"/>
          <p:cNvSpPr txBox="1"/>
          <p:nvPr/>
        </p:nvSpPr>
        <p:spPr>
          <a:xfrm>
            <a:off x="5241925" y="5996852"/>
            <a:ext cx="4535488" cy="492443"/>
          </a:xfrm>
          <a:prstGeom prst="rect">
            <a:avLst/>
          </a:prstGeom>
          <a:solidFill>
            <a:schemeClr val="tx2">
              <a:lumMod val="75000"/>
            </a:schemeClr>
          </a:solidFill>
          <a:ln w="19050">
            <a:noFill/>
          </a:ln>
        </p:spPr>
        <p:txBody>
          <a:bodyPr wrap="square" rtlCol="0">
            <a:spAutoFit/>
          </a:bodyPr>
          <a:lstStyle/>
          <a:p>
            <a:pPr algn="ctr">
              <a:lnSpc>
                <a:spcPct val="130000"/>
              </a:lnSpc>
            </a:pPr>
            <a:r>
              <a:rPr lang="ja-JP" altLang="en-US" sz="2000" smtClean="0">
                <a:solidFill>
                  <a:schemeClr val="bg1"/>
                </a:solidFill>
                <a:latin typeface="A-OTF 新ゴ Pro M" pitchFamily="34" charset="-128"/>
                <a:ea typeface="A-OTF 新ゴ Pro M" pitchFamily="34" charset="-128"/>
              </a:rPr>
              <a:t>画面遷移の確認</a:t>
            </a:r>
            <a:endParaRPr lang="en-US" altLang="ja-JP" sz="2000" smtClean="0">
              <a:solidFill>
                <a:schemeClr val="bg1"/>
              </a:solidFill>
              <a:latin typeface="A-OTF 新ゴ Pro M" pitchFamily="34" charset="-128"/>
              <a:ea typeface="A-OTF 新ゴ Pro M" pitchFamily="34" charset="-128"/>
            </a:endParaRPr>
          </a:p>
        </p:txBody>
      </p:sp>
      <p:pic>
        <p:nvPicPr>
          <p:cNvPr id="28674" name="Picture 2" descr="http://www.drmasato.com/visuals/ps_images/OnTheChair_ver2_M1.jpg"/>
          <p:cNvPicPr>
            <a:picLocks noChangeAspect="1" noChangeArrowheads="1"/>
          </p:cNvPicPr>
          <p:nvPr/>
        </p:nvPicPr>
        <p:blipFill>
          <a:blip r:embed="rId5" cstate="print"/>
          <a:srcRect/>
          <a:stretch>
            <a:fillRect/>
          </a:stretch>
        </p:blipFill>
        <p:spPr bwMode="auto">
          <a:xfrm>
            <a:off x="4200633" y="4054250"/>
            <a:ext cx="1011000" cy="1348000"/>
          </a:xfrm>
          <a:prstGeom prst="rect">
            <a:avLst/>
          </a:prstGeom>
          <a:noFill/>
        </p:spPr>
      </p:pic>
      <p:sp>
        <p:nvSpPr>
          <p:cNvPr id="34" name="タイトル 3"/>
          <p:cNvSpPr txBox="1">
            <a:spLocks/>
          </p:cNvSpPr>
          <p:nvPr/>
        </p:nvSpPr>
        <p:spPr>
          <a:xfrm>
            <a:off x="560952" y="-31750"/>
            <a:ext cx="9362546" cy="692150"/>
          </a:xfrm>
          <a:prstGeom prst="rect">
            <a:avLst/>
          </a:prstGeom>
        </p:spPr>
        <p:txBody>
          <a:bodyPr anchor="ctr" anchorCtr="0">
            <a:normAutofit/>
          </a:bodyPr>
          <a:lstStyle>
            <a:lvl1pPr algn="l" rtl="0" eaLnBrk="0" fontAlgn="base" hangingPunct="0">
              <a:spcBef>
                <a:spcPct val="0"/>
              </a:spcBef>
              <a:spcAft>
                <a:spcPct val="0"/>
              </a:spcAft>
              <a:defRPr kumimoji="1" sz="3000" kern="1200">
                <a:solidFill>
                  <a:schemeClr val="tx2"/>
                </a:solidFill>
                <a:latin typeface="HGP創英角ｺﾞｼｯｸUB" pitchFamily="50" charset="-128"/>
                <a:ea typeface="HGP創英角ｺﾞｼｯｸUB"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400" b="1" dirty="0" smtClean="0">
                <a:solidFill>
                  <a:schemeClr val="tx1"/>
                </a:solidFill>
                <a:latin typeface="A-OTF 新ゴ Pro M" pitchFamily="34" charset="-128"/>
                <a:ea typeface="A-OTF 新ゴ Pro M" pitchFamily="34" charset="-128"/>
                <a:cs typeface="メイリオ" pitchFamily="50" charset="-128"/>
              </a:rPr>
              <a:t>分析フェーズでおこなったこと</a:t>
            </a:r>
            <a:endParaRPr lang="ja-JP" altLang="en-US" sz="2400" b="1" dirty="0">
              <a:solidFill>
                <a:schemeClr val="tx1"/>
              </a:solidFill>
              <a:latin typeface="A-OTF 新ゴ Pro M" pitchFamily="34" charset="-128"/>
              <a:ea typeface="A-OTF 新ゴ Pro M" pitchFamily="34" charset="-128"/>
              <a:cs typeface="メイリオ" pitchFamily="50" charset="-128"/>
            </a:endParaRPr>
          </a:p>
        </p:txBody>
      </p:sp>
    </p:spTree>
    <p:extLst>
      <p:ext uri="{BB962C8B-B14F-4D97-AF65-F5344CB8AC3E}">
        <p14:creationId xmlns:p14="http://schemas.microsoft.com/office/powerpoint/2010/main" val="339201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fade">
                                      <p:cBhvr>
                                        <p:cTn id="16" dur="500"/>
                                        <p:tgtEl>
                                          <p:spTgt spid="2048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8674"/>
                                        </p:tgtEl>
                                        <p:attrNameLst>
                                          <p:attrName>style.visibility</p:attrName>
                                        </p:attrNameLst>
                                      </p:cBhvr>
                                      <p:to>
                                        <p:strVal val="visible"/>
                                      </p:to>
                                    </p:set>
                                    <p:animEffect transition="in" filter="fade">
                                      <p:cBhvr>
                                        <p:cTn id="20" dur="500"/>
                                        <p:tgtEl>
                                          <p:spTgt spid="2867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42" grpId="0" animBg="1"/>
      <p:bldP spid="4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3"/>
          <p:cNvGrpSpPr/>
          <p:nvPr/>
        </p:nvGrpSpPr>
        <p:grpSpPr>
          <a:xfrm>
            <a:off x="488949" y="692152"/>
            <a:ext cx="9288464" cy="1036827"/>
            <a:chOff x="488949" y="2177859"/>
            <a:chExt cx="9288464" cy="1036827"/>
          </a:xfrm>
        </p:grpSpPr>
        <p:sp>
          <p:nvSpPr>
            <p:cNvPr id="15" name="角丸四角形 14"/>
            <p:cNvSpPr/>
            <p:nvPr/>
          </p:nvSpPr>
          <p:spPr>
            <a:xfrm>
              <a:off x="488949" y="2177859"/>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63"/>
            <p:cNvGrpSpPr/>
            <p:nvPr/>
          </p:nvGrpSpPr>
          <p:grpSpPr>
            <a:xfrm>
              <a:off x="639601" y="2345591"/>
              <a:ext cx="2098821" cy="454020"/>
              <a:chOff x="639601" y="2345591"/>
              <a:chExt cx="2098821" cy="454020"/>
            </a:xfrm>
          </p:grpSpPr>
          <p:cxnSp>
            <p:nvCxnSpPr>
              <p:cNvPr id="32" name="直線矢印コネクタ 31"/>
              <p:cNvCxnSpPr/>
              <p:nvPr/>
            </p:nvCxnSpPr>
            <p:spPr>
              <a:xfrm>
                <a:off x="639601"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365845" y="2345591"/>
                <a:ext cx="646331" cy="452432"/>
              </a:xfrm>
              <a:prstGeom prst="rect">
                <a:avLst/>
              </a:prstGeom>
              <a:noFill/>
              <a:ln w="19050">
                <a:noFill/>
              </a:ln>
            </p:spPr>
            <p:txBody>
              <a:bodyPr wrap="none" rtlCol="0" anchor="ctr" anchorCtr="0">
                <a:spAutoFit/>
              </a:bodyPr>
              <a:lstStyle/>
              <a:p>
                <a:pPr algn="ctr">
                  <a:lnSpc>
                    <a:spcPct val="130000"/>
                  </a:lnSpc>
                </a:pPr>
                <a:r>
                  <a:rPr kumimoji="1" lang="ja-JP" altLang="en-US" smtClean="0">
                    <a:solidFill>
                      <a:schemeClr val="bg1"/>
                    </a:solidFill>
                    <a:latin typeface="ヒラギノ角ゴ Pro W6" pitchFamily="34" charset="-128"/>
                    <a:ea typeface="ヒラギノ角ゴ Pro W6" pitchFamily="34" charset="-128"/>
                  </a:rPr>
                  <a:t>理解</a:t>
                </a:r>
              </a:p>
            </p:txBody>
          </p:sp>
        </p:grpSp>
        <p:grpSp>
          <p:nvGrpSpPr>
            <p:cNvPr id="5" name="グループ化 64"/>
            <p:cNvGrpSpPr/>
            <p:nvPr/>
          </p:nvGrpSpPr>
          <p:grpSpPr>
            <a:xfrm>
              <a:off x="2925617" y="2345591"/>
              <a:ext cx="2098821" cy="454020"/>
              <a:chOff x="2925617" y="2345591"/>
              <a:chExt cx="2098821" cy="454020"/>
            </a:xfrm>
          </p:grpSpPr>
          <p:cxnSp>
            <p:nvCxnSpPr>
              <p:cNvPr id="29" name="直線矢印コネクタ 28"/>
              <p:cNvCxnSpPr/>
              <p:nvPr/>
            </p:nvCxnSpPr>
            <p:spPr>
              <a:xfrm>
                <a:off x="2925617"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651861"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分析</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6" name="グループ化 65"/>
            <p:cNvGrpSpPr/>
            <p:nvPr/>
          </p:nvGrpSpPr>
          <p:grpSpPr>
            <a:xfrm>
              <a:off x="5211633" y="2345591"/>
              <a:ext cx="2098821" cy="454020"/>
              <a:chOff x="5211633" y="2345591"/>
              <a:chExt cx="2098821" cy="454020"/>
            </a:xfrm>
          </p:grpSpPr>
          <p:cxnSp>
            <p:nvCxnSpPr>
              <p:cNvPr id="27" name="直線矢印コネクタ 26"/>
              <p:cNvCxnSpPr/>
              <p:nvPr/>
            </p:nvCxnSpPr>
            <p:spPr>
              <a:xfrm>
                <a:off x="5211633"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937877"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発案</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7" name="グループ化 66"/>
            <p:cNvGrpSpPr/>
            <p:nvPr/>
          </p:nvGrpSpPr>
          <p:grpSpPr>
            <a:xfrm>
              <a:off x="7497649" y="2345591"/>
              <a:ext cx="2098821" cy="454020"/>
              <a:chOff x="7497649" y="2345591"/>
              <a:chExt cx="2098821" cy="454020"/>
            </a:xfrm>
          </p:grpSpPr>
          <p:cxnSp>
            <p:nvCxnSpPr>
              <p:cNvPr id="20" name="直線矢印コネクタ 19"/>
              <p:cNvCxnSpPr/>
              <p:nvPr/>
            </p:nvCxnSpPr>
            <p:spPr>
              <a:xfrm>
                <a:off x="7497649"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108478" y="2345591"/>
                <a:ext cx="877163"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具体化</a:t>
                </a:r>
                <a:endParaRPr kumimoji="1" lang="ja-JP" altLang="en-US" smtClean="0">
                  <a:solidFill>
                    <a:schemeClr val="bg1"/>
                  </a:solidFill>
                  <a:latin typeface="ヒラギノ角ゴ Pro W6" pitchFamily="34" charset="-128"/>
                  <a:ea typeface="ヒラギノ角ゴ Pro W6" pitchFamily="34" charset="-128"/>
                </a:endParaRPr>
              </a:p>
            </p:txBody>
          </p:sp>
        </p:grpSp>
      </p:grpSp>
      <p:sp>
        <p:nvSpPr>
          <p:cNvPr id="30" name="円/楕円 29"/>
          <p:cNvSpPr/>
          <p:nvPr/>
        </p:nvSpPr>
        <p:spPr>
          <a:xfrm>
            <a:off x="3533765" y="733406"/>
            <a:ext cx="872510" cy="87251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D:\project\sodec\2009\プレゼン資料\sozai\photo\IMG_0155.JPG"/>
          <p:cNvPicPr>
            <a:picLocks noChangeAspect="1" noChangeArrowheads="1"/>
          </p:cNvPicPr>
          <p:nvPr/>
        </p:nvPicPr>
        <p:blipFill>
          <a:blip r:embed="rId3" cstate="print"/>
          <a:srcRect/>
          <a:stretch>
            <a:fillRect/>
          </a:stretch>
        </p:blipFill>
        <p:spPr bwMode="auto">
          <a:xfrm>
            <a:off x="488949" y="2402699"/>
            <a:ext cx="5178431" cy="3883823"/>
          </a:xfrm>
          <a:prstGeom prst="rect">
            <a:avLst/>
          </a:prstGeom>
          <a:noFill/>
        </p:spPr>
      </p:pic>
      <p:pic>
        <p:nvPicPr>
          <p:cNvPr id="1027" name="Picture 3" descr="D:\project\sodec\2009\プレゼン資料\sozai\photo\IMG_0156.JPG"/>
          <p:cNvPicPr>
            <a:picLocks noChangeAspect="1" noChangeArrowheads="1"/>
          </p:cNvPicPr>
          <p:nvPr/>
        </p:nvPicPr>
        <p:blipFill>
          <a:blip r:embed="rId4" cstate="print"/>
          <a:srcRect/>
          <a:stretch>
            <a:fillRect/>
          </a:stretch>
        </p:blipFill>
        <p:spPr bwMode="auto">
          <a:xfrm>
            <a:off x="5773766" y="2402697"/>
            <a:ext cx="3251200" cy="2438400"/>
          </a:xfrm>
          <a:prstGeom prst="rect">
            <a:avLst/>
          </a:prstGeom>
          <a:noFill/>
        </p:spPr>
      </p:pic>
      <p:pic>
        <p:nvPicPr>
          <p:cNvPr id="1028" name="Picture 4" descr="D:\project\sodec\2009\プレゼン資料\sozai\photo\IMG_0158.JPG"/>
          <p:cNvPicPr>
            <a:picLocks noChangeAspect="1" noChangeArrowheads="1"/>
          </p:cNvPicPr>
          <p:nvPr/>
        </p:nvPicPr>
        <p:blipFill>
          <a:blip r:embed="rId5" cstate="print"/>
          <a:srcRect/>
          <a:stretch>
            <a:fillRect/>
          </a:stretch>
        </p:blipFill>
        <p:spPr bwMode="auto">
          <a:xfrm>
            <a:off x="6482878" y="3848120"/>
            <a:ext cx="3251200" cy="2438400"/>
          </a:xfrm>
          <a:prstGeom prst="rect">
            <a:avLst/>
          </a:prstGeom>
          <a:noFill/>
        </p:spPr>
      </p:pic>
      <p:grpSp>
        <p:nvGrpSpPr>
          <p:cNvPr id="8" name="グループ化 23"/>
          <p:cNvGrpSpPr/>
          <p:nvPr/>
        </p:nvGrpSpPr>
        <p:grpSpPr>
          <a:xfrm>
            <a:off x="488950" y="1824329"/>
            <a:ext cx="9288463" cy="461665"/>
            <a:chOff x="488949" y="1857364"/>
            <a:chExt cx="9288463" cy="461665"/>
          </a:xfrm>
        </p:grpSpPr>
        <p:sp>
          <p:nvSpPr>
            <p:cNvPr id="25" name="テキスト ボックス 24"/>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lang="ja-JP" altLang="en-US" sz="2400" smtClean="0">
                  <a:latin typeface="A-OTF 新ゴ Pro M" pitchFamily="34" charset="-128"/>
                  <a:ea typeface="A-OTF 新ゴ Pro M" pitchFamily="34" charset="-128"/>
                </a:rPr>
                <a:t>今回の検討で使用したパネル</a:t>
              </a:r>
              <a:endParaRPr kumimoji="1" lang="ja-JP" altLang="en-US" sz="2400" dirty="0">
                <a:latin typeface="A-OTF 新ゴ Pro M" pitchFamily="34" charset="-128"/>
                <a:ea typeface="A-OTF 新ゴ Pro M" pitchFamily="34" charset="-128"/>
              </a:endParaRPr>
            </a:p>
          </p:txBody>
        </p:sp>
        <p:sp>
          <p:nvSpPr>
            <p:cNvPr id="26" name="テキスト ボックス 25"/>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sp>
        <p:nvSpPr>
          <p:cNvPr id="9" name="タイトル 8"/>
          <p:cNvSpPr>
            <a:spLocks noGrp="1"/>
          </p:cNvSpPr>
          <p:nvPr>
            <p:ph type="ctrTitle"/>
          </p:nvPr>
        </p:nvSpPr>
        <p:spPr>
          <a:xfrm>
            <a:off x="487909" y="-31750"/>
            <a:ext cx="9362546" cy="692150"/>
          </a:xfrm>
        </p:spPr>
        <p:txBody>
          <a:bodyPr/>
          <a:lstStyle/>
          <a:p>
            <a:r>
              <a:rPr lang="ja-JP" altLang="en-US" b="1" dirty="0">
                <a:cs typeface="メイリオ" pitchFamily="50" charset="-128"/>
              </a:rPr>
              <a:t>分析フェーズでおこなったこと</a:t>
            </a:r>
            <a:endParaRPr kumimoji="1" lang="ja-JP" altLang="en-US" dirty="0"/>
          </a:p>
        </p:txBody>
      </p:sp>
    </p:spTree>
    <p:extLst>
      <p:ext uri="{BB962C8B-B14F-4D97-AF65-F5344CB8AC3E}">
        <p14:creationId xmlns:p14="http://schemas.microsoft.com/office/powerpoint/2010/main" val="397844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ja-JP" altLang="en-US" b="1" dirty="0" smtClean="0">
                <a:cs typeface="メイリオ" pitchFamily="50" charset="-128"/>
              </a:rPr>
              <a:t>発案フェーズ</a:t>
            </a:r>
            <a:r>
              <a:rPr lang="ja-JP" altLang="en-US" b="1" dirty="0">
                <a:cs typeface="メイリオ" pitchFamily="50" charset="-128"/>
              </a:rPr>
              <a:t>でおこなったこと</a:t>
            </a:r>
            <a:endParaRPr kumimoji="1" lang="ja-JP" altLang="en-US" b="1" dirty="0">
              <a:latin typeface="メイリオ" pitchFamily="50" charset="-128"/>
              <a:ea typeface="メイリオ" pitchFamily="50" charset="-128"/>
              <a:cs typeface="メイリオ" pitchFamily="50" charset="-128"/>
            </a:endParaRPr>
          </a:p>
        </p:txBody>
      </p:sp>
      <p:sp>
        <p:nvSpPr>
          <p:cNvPr id="21" name="コンテンツ プレースホルダ 20"/>
          <p:cNvSpPr>
            <a:spLocks noGrp="1"/>
          </p:cNvSpPr>
          <p:nvPr>
            <p:ph sz="half" idx="2"/>
          </p:nvPr>
        </p:nvSpPr>
        <p:spPr>
          <a:xfrm>
            <a:off x="488949" y="2643182"/>
            <a:ext cx="9288463" cy="1217866"/>
          </a:xfrm>
          <a:ln/>
        </p:spPr>
        <p:style>
          <a:lnRef idx="1">
            <a:schemeClr val="accent3"/>
          </a:lnRef>
          <a:fillRef idx="3">
            <a:schemeClr val="accent3"/>
          </a:fillRef>
          <a:effectRef idx="2">
            <a:schemeClr val="accent3"/>
          </a:effectRef>
          <a:fontRef idx="minor">
            <a:schemeClr val="lt1"/>
          </a:fontRef>
        </p:style>
        <p:txBody>
          <a:bodyPr anchor="ctr">
            <a:noAutofit/>
          </a:bodyPr>
          <a:lstStyle/>
          <a:p>
            <a:r>
              <a:rPr lang="ja-JP" altLang="en-US" b="1" dirty="0" smtClean="0">
                <a:solidFill>
                  <a:schemeClr val="bg1"/>
                </a:solidFill>
                <a:latin typeface="ヒラギノ角ゴ Pro W6" pitchFamily="34" charset="-128"/>
                <a:ea typeface="ヒラギノ角ゴ Pro W6" pitchFamily="34" charset="-128"/>
              </a:rPr>
              <a:t>課題解決型のアイデア提案　</a:t>
            </a:r>
            <a:r>
              <a:rPr lang="en-US" altLang="ja-JP" b="1" dirty="0" smtClean="0">
                <a:solidFill>
                  <a:schemeClr val="bg1"/>
                </a:solidFill>
                <a:latin typeface="ヒラギノ角ゴ Pro W6" pitchFamily="34" charset="-128"/>
                <a:ea typeface="ヒラギノ角ゴ Pro W6" pitchFamily="34" charset="-128"/>
              </a:rPr>
              <a:t>(</a:t>
            </a:r>
            <a:r>
              <a:rPr lang="ja-JP" altLang="en-US" b="1" dirty="0" smtClean="0">
                <a:solidFill>
                  <a:schemeClr val="bg1"/>
                </a:solidFill>
                <a:latin typeface="ヒラギノ角ゴ Pro W6" pitchFamily="34" charset="-128"/>
                <a:ea typeface="ヒラギノ角ゴ Pro W6" pitchFamily="34" charset="-128"/>
              </a:rPr>
              <a:t>身体負荷評価</a:t>
            </a:r>
            <a:r>
              <a:rPr lang="en-US" altLang="ja-JP" b="1" dirty="0" smtClean="0">
                <a:solidFill>
                  <a:schemeClr val="bg1"/>
                </a:solidFill>
                <a:latin typeface="ヒラギノ角ゴ Pro W6" pitchFamily="34" charset="-128"/>
                <a:ea typeface="ヒラギノ角ゴ Pro W6" pitchFamily="34" charset="-128"/>
              </a:rPr>
              <a:t>)</a:t>
            </a:r>
          </a:p>
          <a:p>
            <a:r>
              <a:rPr lang="ja-JP" altLang="en-US" b="1" dirty="0" smtClean="0">
                <a:solidFill>
                  <a:schemeClr val="bg1"/>
                </a:solidFill>
                <a:latin typeface="ヒラギノ角ゴ Pro W6" pitchFamily="34" charset="-128"/>
                <a:ea typeface="ヒラギノ角ゴ Pro W6" pitchFamily="34" charset="-128"/>
              </a:rPr>
              <a:t>店員の体験変化に向けたアイデア提案　（観察）</a:t>
            </a:r>
            <a:endParaRPr lang="en-US" altLang="ja-JP" b="1" dirty="0" smtClean="0">
              <a:solidFill>
                <a:schemeClr val="bg1"/>
              </a:solidFill>
              <a:latin typeface="ヒラギノ角ゴ Pro W6" pitchFamily="34" charset="-128"/>
              <a:ea typeface="ヒラギノ角ゴ Pro W6" pitchFamily="34" charset="-128"/>
            </a:endParaRPr>
          </a:p>
        </p:txBody>
      </p:sp>
      <p:grpSp>
        <p:nvGrpSpPr>
          <p:cNvPr id="2" name="グループ化 17"/>
          <p:cNvGrpSpPr/>
          <p:nvPr/>
        </p:nvGrpSpPr>
        <p:grpSpPr>
          <a:xfrm>
            <a:off x="488949" y="692152"/>
            <a:ext cx="9288464" cy="1036827"/>
            <a:chOff x="488949" y="2177859"/>
            <a:chExt cx="9288464" cy="1036827"/>
          </a:xfrm>
        </p:grpSpPr>
        <p:sp>
          <p:nvSpPr>
            <p:cNvPr id="19" name="角丸四角形 18"/>
            <p:cNvSpPr/>
            <p:nvPr/>
          </p:nvSpPr>
          <p:spPr>
            <a:xfrm>
              <a:off x="488949" y="2177859"/>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ヒラギノ角ゴ Pro W6" pitchFamily="34" charset="-128"/>
                <a:ea typeface="ヒラギノ角ゴ Pro W6" pitchFamily="34" charset="-128"/>
              </a:endParaRPr>
            </a:p>
          </p:txBody>
        </p:sp>
        <p:grpSp>
          <p:nvGrpSpPr>
            <p:cNvPr id="3" name="グループ化 63"/>
            <p:cNvGrpSpPr/>
            <p:nvPr/>
          </p:nvGrpSpPr>
          <p:grpSpPr>
            <a:xfrm>
              <a:off x="639601" y="2345591"/>
              <a:ext cx="2098821" cy="454020"/>
              <a:chOff x="639601" y="2345591"/>
              <a:chExt cx="2098821" cy="454020"/>
            </a:xfrm>
          </p:grpSpPr>
          <p:cxnSp>
            <p:nvCxnSpPr>
              <p:cNvPr id="36" name="直線矢印コネクタ 35"/>
              <p:cNvCxnSpPr/>
              <p:nvPr/>
            </p:nvCxnSpPr>
            <p:spPr>
              <a:xfrm>
                <a:off x="639601"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365845" y="2345591"/>
                <a:ext cx="646331" cy="452432"/>
              </a:xfrm>
              <a:prstGeom prst="rect">
                <a:avLst/>
              </a:prstGeom>
              <a:noFill/>
              <a:ln w="19050">
                <a:noFill/>
              </a:ln>
            </p:spPr>
            <p:txBody>
              <a:bodyPr wrap="none" rtlCol="0" anchor="ctr" anchorCtr="0">
                <a:spAutoFit/>
              </a:bodyPr>
              <a:lstStyle/>
              <a:p>
                <a:pPr algn="ctr">
                  <a:lnSpc>
                    <a:spcPct val="130000"/>
                  </a:lnSpc>
                </a:pPr>
                <a:r>
                  <a:rPr kumimoji="1" lang="ja-JP" altLang="en-US" smtClean="0">
                    <a:solidFill>
                      <a:schemeClr val="bg1"/>
                    </a:solidFill>
                    <a:latin typeface="ヒラギノ角ゴ Pro W6" pitchFamily="34" charset="-128"/>
                    <a:ea typeface="ヒラギノ角ゴ Pro W6" pitchFamily="34" charset="-128"/>
                  </a:rPr>
                  <a:t>理解</a:t>
                </a:r>
              </a:p>
            </p:txBody>
          </p:sp>
        </p:grpSp>
        <p:grpSp>
          <p:nvGrpSpPr>
            <p:cNvPr id="5" name="グループ化 64"/>
            <p:cNvGrpSpPr/>
            <p:nvPr/>
          </p:nvGrpSpPr>
          <p:grpSpPr>
            <a:xfrm>
              <a:off x="2925617" y="2345591"/>
              <a:ext cx="2098821" cy="454020"/>
              <a:chOff x="2925617" y="2345591"/>
              <a:chExt cx="2098821" cy="454020"/>
            </a:xfrm>
          </p:grpSpPr>
          <p:cxnSp>
            <p:nvCxnSpPr>
              <p:cNvPr id="34" name="直線矢印コネクタ 33"/>
              <p:cNvCxnSpPr/>
              <p:nvPr/>
            </p:nvCxnSpPr>
            <p:spPr>
              <a:xfrm>
                <a:off x="2925617"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651861"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分析</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6" name="グループ化 65"/>
            <p:cNvGrpSpPr/>
            <p:nvPr/>
          </p:nvGrpSpPr>
          <p:grpSpPr>
            <a:xfrm>
              <a:off x="5211633" y="2345591"/>
              <a:ext cx="2098821" cy="454020"/>
              <a:chOff x="5211633" y="2345591"/>
              <a:chExt cx="2098821" cy="454020"/>
            </a:xfrm>
          </p:grpSpPr>
          <p:cxnSp>
            <p:nvCxnSpPr>
              <p:cNvPr id="32" name="直線矢印コネクタ 31"/>
              <p:cNvCxnSpPr/>
              <p:nvPr/>
            </p:nvCxnSpPr>
            <p:spPr>
              <a:xfrm>
                <a:off x="5211633"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937877"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発案</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7" name="グループ化 66"/>
            <p:cNvGrpSpPr/>
            <p:nvPr/>
          </p:nvGrpSpPr>
          <p:grpSpPr>
            <a:xfrm>
              <a:off x="7497649" y="2345591"/>
              <a:ext cx="2098821" cy="454020"/>
              <a:chOff x="7497649" y="2345591"/>
              <a:chExt cx="2098821" cy="454020"/>
            </a:xfrm>
          </p:grpSpPr>
          <p:cxnSp>
            <p:nvCxnSpPr>
              <p:cNvPr id="29" name="直線矢印コネクタ 28"/>
              <p:cNvCxnSpPr/>
              <p:nvPr/>
            </p:nvCxnSpPr>
            <p:spPr>
              <a:xfrm>
                <a:off x="7497649"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108478" y="2345591"/>
                <a:ext cx="877163"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具体化</a:t>
                </a:r>
                <a:endParaRPr kumimoji="1" lang="ja-JP" altLang="en-US" smtClean="0">
                  <a:solidFill>
                    <a:schemeClr val="bg1"/>
                  </a:solidFill>
                  <a:latin typeface="ヒラギノ角ゴ Pro W6" pitchFamily="34" charset="-128"/>
                  <a:ea typeface="ヒラギノ角ゴ Pro W6" pitchFamily="34" charset="-128"/>
                </a:endParaRPr>
              </a:p>
            </p:txBody>
          </p:sp>
        </p:grpSp>
      </p:grpSp>
      <p:sp>
        <p:nvSpPr>
          <p:cNvPr id="25" name="円/楕円 24"/>
          <p:cNvSpPr/>
          <p:nvPr/>
        </p:nvSpPr>
        <p:spPr>
          <a:xfrm>
            <a:off x="5810256" y="733406"/>
            <a:ext cx="872510" cy="87251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26"/>
          <p:cNvGrpSpPr/>
          <p:nvPr/>
        </p:nvGrpSpPr>
        <p:grpSpPr>
          <a:xfrm>
            <a:off x="488950" y="1895767"/>
            <a:ext cx="9288463" cy="461665"/>
            <a:chOff x="488949" y="1857364"/>
            <a:chExt cx="9288463" cy="461665"/>
          </a:xfrm>
        </p:grpSpPr>
        <p:sp>
          <p:nvSpPr>
            <p:cNvPr id="28" name="テキスト ボックス 27"/>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lang="ja-JP" altLang="en-US" sz="2400" dirty="0" smtClean="0">
                  <a:latin typeface="A-OTF 新ゴ Pro M" pitchFamily="34" charset="-128"/>
                  <a:ea typeface="A-OTF 新ゴ Pro M" pitchFamily="34" charset="-128"/>
                </a:rPr>
                <a:t>下記の２つの方向性でアイデア提案</a:t>
              </a:r>
              <a:endParaRPr kumimoji="1" lang="ja-JP" altLang="en-US" sz="2400" dirty="0">
                <a:latin typeface="A-OTF 新ゴ Pro M" pitchFamily="34" charset="-128"/>
                <a:ea typeface="A-OTF 新ゴ Pro M" pitchFamily="34" charset="-128"/>
              </a:endParaRPr>
            </a:p>
          </p:txBody>
        </p:sp>
        <p:sp>
          <p:nvSpPr>
            <p:cNvPr id="30" name="テキスト ボックス 29"/>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sp>
        <p:nvSpPr>
          <p:cNvPr id="23" name="テキスト ボックス 22"/>
          <p:cNvSpPr txBox="1"/>
          <p:nvPr/>
        </p:nvSpPr>
        <p:spPr>
          <a:xfrm>
            <a:off x="488949" y="4990722"/>
            <a:ext cx="9288461" cy="81253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ctr" anchorCtr="0">
            <a:spAutoFit/>
          </a:bodyPr>
          <a:lstStyle/>
          <a:p>
            <a:pPr algn="ctr">
              <a:lnSpc>
                <a:spcPct val="130000"/>
              </a:lnSpc>
            </a:pPr>
            <a:r>
              <a:rPr lang="en-US" altLang="ja-JP" sz="3600" dirty="0" smtClean="0">
                <a:solidFill>
                  <a:schemeClr val="bg1"/>
                </a:solidFill>
                <a:latin typeface="A-OTF 新ゴ Pro M" pitchFamily="34" charset="-128"/>
                <a:ea typeface="A-OTF 新ゴ Pro M" pitchFamily="34" charset="-128"/>
              </a:rPr>
              <a:t>POS</a:t>
            </a:r>
            <a:r>
              <a:rPr lang="ja-JP" altLang="en-US" sz="3600" dirty="0" smtClean="0">
                <a:solidFill>
                  <a:schemeClr val="bg1"/>
                </a:solidFill>
                <a:latin typeface="A-OTF 新ゴ Pro M" pitchFamily="34" charset="-128"/>
                <a:ea typeface="A-OTF 新ゴ Pro M" pitchFamily="34" charset="-128"/>
              </a:rPr>
              <a:t>レジが臨機応変に店員をサポートする</a:t>
            </a:r>
            <a:endParaRPr lang="en-US" altLang="ja-JP" sz="3600" dirty="0" smtClean="0">
              <a:solidFill>
                <a:schemeClr val="bg1"/>
              </a:solidFill>
              <a:latin typeface="A-OTF 新ゴ Pro M" pitchFamily="34" charset="-128"/>
              <a:ea typeface="A-OTF 新ゴ Pro M" pitchFamily="34" charset="-128"/>
            </a:endParaRPr>
          </a:p>
        </p:txBody>
      </p:sp>
      <p:sp>
        <p:nvSpPr>
          <p:cNvPr id="26" name="上カーブ リボン 25"/>
          <p:cNvSpPr/>
          <p:nvPr/>
        </p:nvSpPr>
        <p:spPr>
          <a:xfrm rot="20767208">
            <a:off x="120117" y="4216822"/>
            <a:ext cx="2549087" cy="887373"/>
          </a:xfrm>
          <a:prstGeom prst="ellipseRibbon2">
            <a:avLst>
              <a:gd name="adj1" fmla="val 25000"/>
              <a:gd name="adj2" fmla="val 100000"/>
              <a:gd name="adj3" fmla="val 12500"/>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コンセプト</a:t>
            </a:r>
            <a:endParaRPr kumimoji="1" lang="ja-JP" altLang="en-US" sz="2800" dirty="0"/>
          </a:p>
        </p:txBody>
      </p:sp>
    </p:spTree>
    <p:extLst>
      <p:ext uri="{BB962C8B-B14F-4D97-AF65-F5344CB8AC3E}">
        <p14:creationId xmlns:p14="http://schemas.microsoft.com/office/powerpoint/2010/main" val="594509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bg/>
                                          </p:spTgt>
                                        </p:tgtEl>
                                        <p:attrNameLst>
                                          <p:attrName>style.visibility</p:attrName>
                                        </p:attrNameLst>
                                      </p:cBhvr>
                                      <p:to>
                                        <p:strVal val="visible"/>
                                      </p:to>
                                    </p:set>
                                    <p:animEffect transition="in" filter="fade">
                                      <p:cBhvr>
                                        <p:cTn id="15" dur="500"/>
                                        <p:tgtEl>
                                          <p:spTgt spid="21">
                                            <p:bg/>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xEl>
                                              <p:pRg st="1" end="1"/>
                                            </p:txEl>
                                          </p:spTgt>
                                        </p:tgtEl>
                                        <p:attrNameLst>
                                          <p:attrName>style.visibility</p:attrName>
                                        </p:attrNameLst>
                                      </p:cBhvr>
                                      <p:to>
                                        <p:strVal val="visible"/>
                                      </p:to>
                                    </p:set>
                                    <p:animEffect transition="in" filter="fade">
                                      <p:cBhvr>
                                        <p:cTn id="23" dur="500"/>
                                        <p:tgtEl>
                                          <p:spTgt spid="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5" grpId="0" animBg="1"/>
      <p:bldP spid="23" grpId="0" animBg="1"/>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88948" y="1252056"/>
            <a:ext cx="4535490" cy="3139955"/>
          </a:xfrm>
          <a:prstGeom prst="rect">
            <a:avLst/>
          </a:prstGeom>
          <a:noFill/>
          <a:ln w="12700">
            <a:solidFill>
              <a:schemeClr val="tx1">
                <a:lumMod val="75000"/>
                <a:lumOff val="25000"/>
              </a:schemeClr>
            </a:solid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241922" y="1252056"/>
            <a:ext cx="4535490" cy="3139955"/>
          </a:xfrm>
          <a:prstGeom prst="rect">
            <a:avLst/>
          </a:prstGeom>
          <a:noFill/>
          <a:ln w="9525">
            <a:solidFill>
              <a:schemeClr val="tx1">
                <a:lumMod val="75000"/>
                <a:lumOff val="25000"/>
              </a:schemeClr>
            </a:solidFill>
            <a:miter lim="800000"/>
            <a:headEnd/>
            <a:tailEnd/>
          </a:ln>
          <a:effectLst/>
        </p:spPr>
      </p:pic>
      <p:grpSp>
        <p:nvGrpSpPr>
          <p:cNvPr id="2" name="グループ化 10"/>
          <p:cNvGrpSpPr/>
          <p:nvPr/>
        </p:nvGrpSpPr>
        <p:grpSpPr>
          <a:xfrm>
            <a:off x="488950" y="692152"/>
            <a:ext cx="9288463" cy="461665"/>
            <a:chOff x="488949" y="1857364"/>
            <a:chExt cx="9288463" cy="461665"/>
          </a:xfrm>
        </p:grpSpPr>
        <p:sp>
          <p:nvSpPr>
            <p:cNvPr id="12" name="テキスト ボックス 11"/>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kumimoji="1" lang="ja-JP" altLang="en-US" sz="2400" dirty="0" smtClean="0">
                  <a:latin typeface="A-OTF 新ゴ Pro M" pitchFamily="34" charset="-128"/>
                  <a:ea typeface="A-OTF 新ゴ Pro M" pitchFamily="34" charset="-128"/>
                </a:rPr>
                <a:t>ペルソナ・シナリオ手法による検討</a:t>
              </a:r>
              <a:endParaRPr kumimoji="1" lang="ja-JP" altLang="en-US" sz="2400" dirty="0">
                <a:latin typeface="A-OTF 新ゴ Pro M" pitchFamily="34" charset="-128"/>
                <a:ea typeface="A-OTF 新ゴ Pro M" pitchFamily="34" charset="-128"/>
              </a:endParaRPr>
            </a:p>
          </p:txBody>
        </p:sp>
        <p:sp>
          <p:nvSpPr>
            <p:cNvPr id="14" name="テキスト ボックス 13"/>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sp>
        <p:nvSpPr>
          <p:cNvPr id="15" name="テキスト ボックス 14"/>
          <p:cNvSpPr txBox="1"/>
          <p:nvPr/>
        </p:nvSpPr>
        <p:spPr>
          <a:xfrm>
            <a:off x="488951" y="4500572"/>
            <a:ext cx="9288461" cy="492443"/>
          </a:xfrm>
          <a:prstGeom prst="rect">
            <a:avLst/>
          </a:prstGeom>
          <a:noFill/>
          <a:ln w="19050">
            <a:noFill/>
          </a:ln>
        </p:spPr>
        <p:txBody>
          <a:bodyPr wrap="square" rtlCol="0">
            <a:spAutoFit/>
          </a:bodyPr>
          <a:lstStyle/>
          <a:p>
            <a:pPr algn="ctr">
              <a:lnSpc>
                <a:spcPct val="130000"/>
              </a:lnSpc>
            </a:pPr>
            <a:r>
              <a:rPr lang="ja-JP" altLang="en-US" sz="2000" smtClean="0">
                <a:solidFill>
                  <a:srgbClr val="FF0000"/>
                </a:solidFill>
                <a:latin typeface="A-OTF 新ゴ Pro M" pitchFamily="34" charset="-128"/>
                <a:ea typeface="A-OTF 新ゴ Pro M" pitchFamily="34" charset="-128"/>
              </a:rPr>
              <a:t>赤文字でユーザーの心理変化</a:t>
            </a:r>
            <a:endParaRPr lang="en-US" altLang="ja-JP" sz="2000" smtClean="0">
              <a:solidFill>
                <a:srgbClr val="FF0000"/>
              </a:solidFill>
              <a:latin typeface="A-OTF 新ゴ Pro M" pitchFamily="34" charset="-128"/>
              <a:ea typeface="A-OTF 新ゴ Pro M" pitchFamily="34" charset="-128"/>
            </a:endParaRPr>
          </a:p>
        </p:txBody>
      </p:sp>
      <p:sp>
        <p:nvSpPr>
          <p:cNvPr id="16" name="テキスト ボックス 15"/>
          <p:cNvSpPr txBox="1"/>
          <p:nvPr/>
        </p:nvSpPr>
        <p:spPr>
          <a:xfrm>
            <a:off x="488951" y="5000638"/>
            <a:ext cx="9288461" cy="492443"/>
          </a:xfrm>
          <a:prstGeom prst="rect">
            <a:avLst/>
          </a:prstGeom>
          <a:noFill/>
          <a:ln w="19050">
            <a:noFill/>
          </a:ln>
        </p:spPr>
        <p:txBody>
          <a:bodyPr wrap="square" rtlCol="0">
            <a:spAutoFit/>
          </a:bodyPr>
          <a:lstStyle/>
          <a:p>
            <a:pPr algn="ctr">
              <a:lnSpc>
                <a:spcPct val="130000"/>
              </a:lnSpc>
            </a:pPr>
            <a:r>
              <a:rPr lang="ja-JP" altLang="en-US" sz="2000" dirty="0" smtClean="0">
                <a:solidFill>
                  <a:srgbClr val="00B050"/>
                </a:solidFill>
                <a:latin typeface="A-OTF 新ゴ Pro M" pitchFamily="34" charset="-128"/>
                <a:ea typeface="A-OTF 新ゴ Pro M" pitchFamily="34" charset="-128"/>
              </a:rPr>
              <a:t>緑文字で</a:t>
            </a:r>
            <a:r>
              <a:rPr lang="en-US" altLang="ja-JP" sz="2000" dirty="0" smtClean="0">
                <a:solidFill>
                  <a:srgbClr val="00B050"/>
                </a:solidFill>
                <a:latin typeface="A-OTF 新ゴ Pro M" pitchFamily="34" charset="-128"/>
                <a:ea typeface="A-OTF 新ゴ Pro M" pitchFamily="34" charset="-128"/>
              </a:rPr>
              <a:t>POS</a:t>
            </a:r>
            <a:r>
              <a:rPr lang="ja-JP" altLang="en-US" sz="2000" dirty="0" smtClean="0">
                <a:solidFill>
                  <a:srgbClr val="00B050"/>
                </a:solidFill>
                <a:latin typeface="A-OTF 新ゴ Pro M" pitchFamily="34" charset="-128"/>
                <a:ea typeface="A-OTF 新ゴ Pro M" pitchFamily="34" charset="-128"/>
              </a:rPr>
              <a:t>の画面変化</a:t>
            </a:r>
            <a:endParaRPr lang="en-US" altLang="ja-JP" sz="2000" dirty="0" smtClean="0">
              <a:solidFill>
                <a:srgbClr val="00B050"/>
              </a:solidFill>
              <a:latin typeface="A-OTF 新ゴ Pro M" pitchFamily="34" charset="-128"/>
              <a:ea typeface="A-OTF 新ゴ Pro M" pitchFamily="34" charset="-128"/>
            </a:endParaRPr>
          </a:p>
        </p:txBody>
      </p:sp>
      <p:sp>
        <p:nvSpPr>
          <p:cNvPr id="17" name="二等辺三角形 16"/>
          <p:cNvSpPr/>
          <p:nvPr/>
        </p:nvSpPr>
        <p:spPr>
          <a:xfrm rot="10800000">
            <a:off x="4525958" y="5560790"/>
            <a:ext cx="1214446" cy="29710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488951" y="6000770"/>
            <a:ext cx="9288461" cy="492443"/>
          </a:xfrm>
          <a:prstGeom prst="rect">
            <a:avLst/>
          </a:prstGeom>
          <a:solidFill>
            <a:schemeClr val="accent4">
              <a:lumMod val="75000"/>
            </a:schemeClr>
          </a:solidFill>
          <a:ln w="19050">
            <a:noFill/>
          </a:ln>
        </p:spPr>
        <p:txBody>
          <a:bodyPr wrap="square" rtlCol="0">
            <a:spAutoFit/>
          </a:bodyPr>
          <a:lstStyle/>
          <a:p>
            <a:pPr algn="ctr">
              <a:lnSpc>
                <a:spcPct val="130000"/>
              </a:lnSpc>
            </a:pPr>
            <a:r>
              <a:rPr lang="ja-JP" altLang="en-US" sz="2000" dirty="0" smtClean="0">
                <a:solidFill>
                  <a:schemeClr val="bg1"/>
                </a:solidFill>
                <a:latin typeface="A-OTF 新ゴ Pro M" pitchFamily="34" charset="-128"/>
                <a:ea typeface="A-OTF 新ゴ Pro M" pitchFamily="34" charset="-128"/>
              </a:rPr>
              <a:t>ユーザー心理と画面変化の両方のシーケンスを追う事が重要！</a:t>
            </a:r>
            <a:endParaRPr lang="en-US" altLang="ja-JP" sz="2000" dirty="0" smtClean="0">
              <a:solidFill>
                <a:schemeClr val="bg1"/>
              </a:solidFill>
              <a:latin typeface="A-OTF 新ゴ Pro M" pitchFamily="34" charset="-128"/>
              <a:ea typeface="A-OTF 新ゴ Pro M" pitchFamily="34" charset="-128"/>
            </a:endParaRPr>
          </a:p>
        </p:txBody>
      </p:sp>
      <p:sp>
        <p:nvSpPr>
          <p:cNvPr id="3" name="タイトル 2"/>
          <p:cNvSpPr>
            <a:spLocks noGrp="1"/>
          </p:cNvSpPr>
          <p:nvPr>
            <p:ph type="ctrTitle"/>
          </p:nvPr>
        </p:nvSpPr>
        <p:spPr>
          <a:xfrm>
            <a:off x="488948" y="0"/>
            <a:ext cx="9288463" cy="549275"/>
          </a:xfrm>
        </p:spPr>
        <p:txBody>
          <a:bodyPr/>
          <a:lstStyle/>
          <a:p>
            <a:r>
              <a:rPr lang="ja-JP" altLang="en-US" dirty="0"/>
              <a:t>ユーザーシナリオ提案</a:t>
            </a:r>
            <a:endParaRPr kumimoji="1" lang="ja-JP" altLang="en-US" dirty="0"/>
          </a:p>
        </p:txBody>
      </p:sp>
    </p:spTree>
    <p:extLst>
      <p:ext uri="{BB962C8B-B14F-4D97-AF65-F5344CB8AC3E}">
        <p14:creationId xmlns:p14="http://schemas.microsoft.com/office/powerpoint/2010/main" val="34869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5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project\sorimachi-giken\svn\sorimachi\design\wf\png\20090129\V1200-クレジットカードの選択.png"/>
          <p:cNvPicPr>
            <a:picLocks noChangeAspect="1" noChangeArrowheads="1"/>
          </p:cNvPicPr>
          <p:nvPr/>
        </p:nvPicPr>
        <p:blipFill>
          <a:blip r:embed="rId3" cstate="print"/>
          <a:srcRect/>
          <a:stretch>
            <a:fillRect/>
          </a:stretch>
        </p:blipFill>
        <p:spPr bwMode="auto">
          <a:xfrm>
            <a:off x="8253413" y="1857364"/>
            <a:ext cx="1524000" cy="1143000"/>
          </a:xfrm>
          <a:prstGeom prst="rect">
            <a:avLst/>
          </a:prstGeom>
          <a:noFill/>
        </p:spPr>
      </p:pic>
      <p:pic>
        <p:nvPicPr>
          <p:cNvPr id="1031" name="Picture 7" descr="D:\project\sorimachi-giken\svn\sorimachi\design\wf\png\20090129\★V1100-売上-モード変更時.png"/>
          <p:cNvPicPr>
            <a:picLocks noChangeAspect="1" noChangeArrowheads="1"/>
          </p:cNvPicPr>
          <p:nvPr/>
        </p:nvPicPr>
        <p:blipFill>
          <a:blip r:embed="rId4" cstate="print"/>
          <a:srcRect/>
          <a:stretch>
            <a:fillRect/>
          </a:stretch>
        </p:blipFill>
        <p:spPr bwMode="auto">
          <a:xfrm>
            <a:off x="6700521" y="1857364"/>
            <a:ext cx="1524000" cy="1143000"/>
          </a:xfrm>
          <a:prstGeom prst="rect">
            <a:avLst/>
          </a:prstGeom>
          <a:noFill/>
        </p:spPr>
      </p:pic>
      <p:pic>
        <p:nvPicPr>
          <p:cNvPr id="1032" name="Picture 8" descr="D:\project\sorimachi-giken\svn\sorimachi\design\wf\png\20090129\HV1100-返品モード.png"/>
          <p:cNvPicPr>
            <a:picLocks noChangeAspect="1" noChangeArrowheads="1"/>
          </p:cNvPicPr>
          <p:nvPr/>
        </p:nvPicPr>
        <p:blipFill>
          <a:blip r:embed="rId5" cstate="print"/>
          <a:srcRect/>
          <a:stretch>
            <a:fillRect/>
          </a:stretch>
        </p:blipFill>
        <p:spPr bwMode="auto">
          <a:xfrm>
            <a:off x="5147629" y="1857364"/>
            <a:ext cx="1524000" cy="1143000"/>
          </a:xfrm>
          <a:prstGeom prst="rect">
            <a:avLst/>
          </a:prstGeom>
          <a:noFill/>
        </p:spPr>
      </p:pic>
      <p:pic>
        <p:nvPicPr>
          <p:cNvPr id="1033" name="Picture 9" descr="D:\project\sorimachi-giken\svn\sorimachi\design\wf\png\20090129\RV1100-レジマイモード.png"/>
          <p:cNvPicPr>
            <a:picLocks noChangeAspect="1" noChangeArrowheads="1"/>
          </p:cNvPicPr>
          <p:nvPr/>
        </p:nvPicPr>
        <p:blipFill>
          <a:blip r:embed="rId6" cstate="print"/>
          <a:srcRect/>
          <a:stretch>
            <a:fillRect/>
          </a:stretch>
        </p:blipFill>
        <p:spPr bwMode="auto">
          <a:xfrm>
            <a:off x="3594736" y="1857364"/>
            <a:ext cx="1524000" cy="1143000"/>
          </a:xfrm>
          <a:prstGeom prst="rect">
            <a:avLst/>
          </a:prstGeom>
          <a:noFill/>
        </p:spPr>
      </p:pic>
      <p:pic>
        <p:nvPicPr>
          <p:cNvPr id="1034" name="Picture 10" descr="D:\project\sorimachi-giken\svn\sorimachi\design\wf\png\20090129\TV1100-練習モード.png"/>
          <p:cNvPicPr>
            <a:picLocks noChangeAspect="1" noChangeArrowheads="1"/>
          </p:cNvPicPr>
          <p:nvPr/>
        </p:nvPicPr>
        <p:blipFill>
          <a:blip r:embed="rId7" cstate="print"/>
          <a:srcRect/>
          <a:stretch>
            <a:fillRect/>
          </a:stretch>
        </p:blipFill>
        <p:spPr bwMode="auto">
          <a:xfrm>
            <a:off x="2041842" y="1857364"/>
            <a:ext cx="1524000" cy="1143000"/>
          </a:xfrm>
          <a:prstGeom prst="rect">
            <a:avLst/>
          </a:prstGeom>
          <a:noFill/>
        </p:spPr>
      </p:pic>
      <p:pic>
        <p:nvPicPr>
          <p:cNvPr id="1035" name="Picture 11" descr="D:\project\sorimachi-giken\svn\sorimachi\design\wf\png\20090129\V1100-売上-メイン.png"/>
          <p:cNvPicPr>
            <a:picLocks noChangeAspect="1" noChangeArrowheads="1"/>
          </p:cNvPicPr>
          <p:nvPr/>
        </p:nvPicPr>
        <p:blipFill>
          <a:blip r:embed="rId4" cstate="print"/>
          <a:srcRect/>
          <a:stretch>
            <a:fillRect/>
          </a:stretch>
        </p:blipFill>
        <p:spPr bwMode="auto">
          <a:xfrm>
            <a:off x="488950" y="1857364"/>
            <a:ext cx="1524000" cy="1143000"/>
          </a:xfrm>
          <a:prstGeom prst="rect">
            <a:avLst/>
          </a:prstGeom>
          <a:noFill/>
        </p:spPr>
      </p:pic>
      <p:pic>
        <p:nvPicPr>
          <p:cNvPr id="1036" name="Picture 12" descr="D:\project\sorimachi-giken\svn\sorimachi\design\wf\png\20090129\V1101-売上-小計.png"/>
          <p:cNvPicPr>
            <a:picLocks noChangeAspect="1" noChangeArrowheads="1"/>
          </p:cNvPicPr>
          <p:nvPr/>
        </p:nvPicPr>
        <p:blipFill>
          <a:blip r:embed="rId8" cstate="print"/>
          <a:srcRect/>
          <a:stretch>
            <a:fillRect/>
          </a:stretch>
        </p:blipFill>
        <p:spPr bwMode="auto">
          <a:xfrm>
            <a:off x="488950" y="3143240"/>
            <a:ext cx="1524000" cy="1143000"/>
          </a:xfrm>
          <a:prstGeom prst="rect">
            <a:avLst/>
          </a:prstGeom>
          <a:noFill/>
        </p:spPr>
      </p:pic>
      <p:pic>
        <p:nvPicPr>
          <p:cNvPr id="1037" name="Picture 13" descr="D:\project\sorimachi-giken\svn\sorimachi\design\wf\png\20090129\V1102-売上-纏め２.png"/>
          <p:cNvPicPr>
            <a:picLocks noChangeAspect="1" noChangeArrowheads="1"/>
          </p:cNvPicPr>
          <p:nvPr/>
        </p:nvPicPr>
        <p:blipFill>
          <a:blip r:embed="rId9" cstate="print"/>
          <a:srcRect/>
          <a:stretch>
            <a:fillRect/>
          </a:stretch>
        </p:blipFill>
        <p:spPr bwMode="auto">
          <a:xfrm>
            <a:off x="2036065" y="3143240"/>
            <a:ext cx="1524000" cy="1143000"/>
          </a:xfrm>
          <a:prstGeom prst="rect">
            <a:avLst/>
          </a:prstGeom>
          <a:noFill/>
        </p:spPr>
      </p:pic>
      <p:pic>
        <p:nvPicPr>
          <p:cNvPr id="1038" name="Picture 14" descr="D:\project\sorimachi-giken\svn\sorimachi\design\wf\png\20090129\V1103.png"/>
          <p:cNvPicPr>
            <a:picLocks noChangeAspect="1" noChangeArrowheads="1"/>
          </p:cNvPicPr>
          <p:nvPr/>
        </p:nvPicPr>
        <p:blipFill>
          <a:blip r:embed="rId10" cstate="print"/>
          <a:srcRect/>
          <a:stretch>
            <a:fillRect/>
          </a:stretch>
        </p:blipFill>
        <p:spPr bwMode="auto">
          <a:xfrm>
            <a:off x="3583180" y="3143240"/>
            <a:ext cx="1524000" cy="1143000"/>
          </a:xfrm>
          <a:prstGeom prst="rect">
            <a:avLst/>
          </a:prstGeom>
          <a:noFill/>
        </p:spPr>
      </p:pic>
      <p:pic>
        <p:nvPicPr>
          <p:cNvPr id="1039" name="Picture 15" descr="D:\project\sorimachi-giken\svn\sorimachi\design\wf\png\20090129\V1110-担当者入力.png"/>
          <p:cNvPicPr>
            <a:picLocks noChangeAspect="1" noChangeArrowheads="1"/>
          </p:cNvPicPr>
          <p:nvPr/>
        </p:nvPicPr>
        <p:blipFill>
          <a:blip r:embed="rId11" cstate="print"/>
          <a:srcRect/>
          <a:stretch>
            <a:fillRect/>
          </a:stretch>
        </p:blipFill>
        <p:spPr bwMode="auto">
          <a:xfrm>
            <a:off x="5130294" y="3143240"/>
            <a:ext cx="1524000" cy="1143000"/>
          </a:xfrm>
          <a:prstGeom prst="rect">
            <a:avLst/>
          </a:prstGeom>
          <a:noFill/>
        </p:spPr>
      </p:pic>
      <p:pic>
        <p:nvPicPr>
          <p:cNvPr id="1040" name="Picture 16" descr="D:\project\sorimachi-giken\svn\sorimachi\design\wf\png\20090129\V1120-売上-インフォメーション.png"/>
          <p:cNvPicPr>
            <a:picLocks noChangeAspect="1" noChangeArrowheads="1"/>
          </p:cNvPicPr>
          <p:nvPr/>
        </p:nvPicPr>
        <p:blipFill>
          <a:blip r:embed="rId12" cstate="print"/>
          <a:srcRect/>
          <a:stretch>
            <a:fillRect/>
          </a:stretch>
        </p:blipFill>
        <p:spPr bwMode="auto">
          <a:xfrm>
            <a:off x="6677409" y="3143240"/>
            <a:ext cx="1524000" cy="1143000"/>
          </a:xfrm>
          <a:prstGeom prst="rect">
            <a:avLst/>
          </a:prstGeom>
          <a:noFill/>
        </p:spPr>
      </p:pic>
      <p:pic>
        <p:nvPicPr>
          <p:cNvPr id="1041" name="Picture 17" descr="D:\project\sorimachi-giken\svn\sorimachi\design\wf\png\20090129\V1130-売上-インフォメーション-詳細.png"/>
          <p:cNvPicPr>
            <a:picLocks noChangeAspect="1" noChangeArrowheads="1"/>
          </p:cNvPicPr>
          <p:nvPr/>
        </p:nvPicPr>
        <p:blipFill>
          <a:blip r:embed="rId13" cstate="print"/>
          <a:srcRect/>
          <a:stretch>
            <a:fillRect/>
          </a:stretch>
        </p:blipFill>
        <p:spPr bwMode="auto">
          <a:xfrm>
            <a:off x="8224523" y="3143240"/>
            <a:ext cx="1524000" cy="1143000"/>
          </a:xfrm>
          <a:prstGeom prst="rect">
            <a:avLst/>
          </a:prstGeom>
          <a:noFill/>
        </p:spPr>
      </p:pic>
      <p:pic>
        <p:nvPicPr>
          <p:cNvPr id="1042" name="Picture 18" descr="D:\project\sorimachi-giken\svn\sorimachi\design\wf\png\20090129\V2000-メニュー.png"/>
          <p:cNvPicPr>
            <a:picLocks noChangeAspect="1" noChangeArrowheads="1"/>
          </p:cNvPicPr>
          <p:nvPr/>
        </p:nvPicPr>
        <p:blipFill>
          <a:blip r:embed="rId14" cstate="print"/>
          <a:srcRect/>
          <a:stretch>
            <a:fillRect/>
          </a:stretch>
        </p:blipFill>
        <p:spPr bwMode="auto">
          <a:xfrm>
            <a:off x="488951" y="4429124"/>
            <a:ext cx="1524000" cy="1143000"/>
          </a:xfrm>
          <a:prstGeom prst="rect">
            <a:avLst/>
          </a:prstGeom>
          <a:noFill/>
        </p:spPr>
      </p:pic>
      <p:pic>
        <p:nvPicPr>
          <p:cNvPr id="1043" name="Picture 19" descr="D:\project\sorimachi-giken\svn\sorimachi\design\wf\png\20090129\V3000-運用日付の編集.png"/>
          <p:cNvPicPr>
            <a:picLocks noChangeAspect="1" noChangeArrowheads="1"/>
          </p:cNvPicPr>
          <p:nvPr/>
        </p:nvPicPr>
        <p:blipFill>
          <a:blip r:embed="rId15" cstate="print"/>
          <a:srcRect/>
          <a:stretch>
            <a:fillRect/>
          </a:stretch>
        </p:blipFill>
        <p:spPr bwMode="auto">
          <a:xfrm>
            <a:off x="2041843" y="4429124"/>
            <a:ext cx="1524000" cy="1143000"/>
          </a:xfrm>
          <a:prstGeom prst="rect">
            <a:avLst/>
          </a:prstGeom>
          <a:noFill/>
        </p:spPr>
      </p:pic>
      <p:pic>
        <p:nvPicPr>
          <p:cNvPr id="1044" name="Picture 20" descr="D:\project\sorimachi-giken\svn\sorimachi\design\wf\png\20090129\V4100.png"/>
          <p:cNvPicPr>
            <a:picLocks noChangeAspect="1" noChangeArrowheads="1"/>
          </p:cNvPicPr>
          <p:nvPr/>
        </p:nvPicPr>
        <p:blipFill>
          <a:blip r:embed="rId16" cstate="print"/>
          <a:srcRect/>
          <a:stretch>
            <a:fillRect/>
          </a:stretch>
        </p:blipFill>
        <p:spPr bwMode="auto">
          <a:xfrm>
            <a:off x="3594737" y="4429124"/>
            <a:ext cx="1524000" cy="1143000"/>
          </a:xfrm>
          <a:prstGeom prst="rect">
            <a:avLst/>
          </a:prstGeom>
          <a:noFill/>
        </p:spPr>
      </p:pic>
      <p:pic>
        <p:nvPicPr>
          <p:cNvPr id="1045" name="Picture 21" descr="D:\project\sorimachi-giken\svn\sorimachi\design\wf\png\20090129\V5100.png"/>
          <p:cNvPicPr>
            <a:picLocks noChangeAspect="1" noChangeArrowheads="1"/>
          </p:cNvPicPr>
          <p:nvPr/>
        </p:nvPicPr>
        <p:blipFill>
          <a:blip r:embed="rId17" cstate="print"/>
          <a:srcRect/>
          <a:stretch>
            <a:fillRect/>
          </a:stretch>
        </p:blipFill>
        <p:spPr bwMode="auto">
          <a:xfrm>
            <a:off x="8253413" y="4429124"/>
            <a:ext cx="1524000" cy="1143000"/>
          </a:xfrm>
          <a:prstGeom prst="rect">
            <a:avLst/>
          </a:prstGeom>
          <a:noFill/>
        </p:spPr>
      </p:pic>
      <p:pic>
        <p:nvPicPr>
          <p:cNvPr id="1046" name="Picture 22" descr="D:\project\sorimachi-giken\svn\sorimachi\design\wf\png\20090129\V6100.png"/>
          <p:cNvPicPr>
            <a:picLocks noChangeAspect="1" noChangeArrowheads="1"/>
          </p:cNvPicPr>
          <p:nvPr/>
        </p:nvPicPr>
        <p:blipFill>
          <a:blip r:embed="rId18" cstate="print"/>
          <a:srcRect/>
          <a:stretch>
            <a:fillRect/>
          </a:stretch>
        </p:blipFill>
        <p:spPr bwMode="auto">
          <a:xfrm>
            <a:off x="5147630" y="4429124"/>
            <a:ext cx="1524000" cy="1143000"/>
          </a:xfrm>
          <a:prstGeom prst="rect">
            <a:avLst/>
          </a:prstGeom>
          <a:noFill/>
        </p:spPr>
      </p:pic>
      <p:pic>
        <p:nvPicPr>
          <p:cNvPr id="1047" name="Picture 23" descr="D:\project\sorimachi-giken\svn\sorimachi\design\wf\png\20090129\V7100.png"/>
          <p:cNvPicPr>
            <a:picLocks noChangeAspect="1" noChangeArrowheads="1"/>
          </p:cNvPicPr>
          <p:nvPr/>
        </p:nvPicPr>
        <p:blipFill>
          <a:blip r:embed="rId19" cstate="print"/>
          <a:srcRect/>
          <a:stretch>
            <a:fillRect/>
          </a:stretch>
        </p:blipFill>
        <p:spPr bwMode="auto">
          <a:xfrm>
            <a:off x="6700522" y="4429124"/>
            <a:ext cx="1524000" cy="1143000"/>
          </a:xfrm>
          <a:prstGeom prst="rect">
            <a:avLst/>
          </a:prstGeom>
          <a:noFill/>
        </p:spPr>
      </p:pic>
      <p:sp>
        <p:nvSpPr>
          <p:cNvPr id="27" name="テキスト ボックス 26"/>
          <p:cNvSpPr txBox="1"/>
          <p:nvPr/>
        </p:nvSpPr>
        <p:spPr>
          <a:xfrm>
            <a:off x="488951" y="5827245"/>
            <a:ext cx="9288461" cy="532453"/>
          </a:xfrm>
          <a:prstGeom prst="rect">
            <a:avLst/>
          </a:prstGeom>
          <a:solidFill>
            <a:schemeClr val="accent4">
              <a:lumMod val="75000"/>
            </a:schemeClr>
          </a:solidFill>
          <a:ln w="19050">
            <a:noFill/>
          </a:ln>
        </p:spPr>
        <p:txBody>
          <a:bodyPr wrap="square" rtlCol="0" anchor="ctr" anchorCtr="0">
            <a:spAutoFit/>
          </a:bodyPr>
          <a:lstStyle/>
          <a:p>
            <a:pPr algn="ctr">
              <a:lnSpc>
                <a:spcPct val="130000"/>
              </a:lnSpc>
            </a:pPr>
            <a:r>
              <a:rPr lang="ja-JP" altLang="en-US" sz="2200" smtClean="0">
                <a:solidFill>
                  <a:schemeClr val="bg1"/>
                </a:solidFill>
                <a:latin typeface="A-OTF 新ゴ Pro M" pitchFamily="34" charset="-128"/>
                <a:ea typeface="A-OTF 新ゴ Pro M" pitchFamily="34" charset="-128"/>
              </a:rPr>
              <a:t>画面構成要素、画面遷移、状態変化、インタラクションについて定義</a:t>
            </a:r>
            <a:endParaRPr lang="en-US" altLang="ja-JP" sz="2200" smtClean="0">
              <a:solidFill>
                <a:schemeClr val="bg1"/>
              </a:solidFill>
              <a:latin typeface="A-OTF 新ゴ Pro M" pitchFamily="34" charset="-128"/>
              <a:ea typeface="A-OTF 新ゴ Pro M" pitchFamily="34" charset="-128"/>
            </a:endParaRPr>
          </a:p>
        </p:txBody>
      </p:sp>
      <p:grpSp>
        <p:nvGrpSpPr>
          <p:cNvPr id="2" name="グループ化 27"/>
          <p:cNvGrpSpPr/>
          <p:nvPr/>
        </p:nvGrpSpPr>
        <p:grpSpPr>
          <a:xfrm>
            <a:off x="488950" y="1022650"/>
            <a:ext cx="9288463" cy="461665"/>
            <a:chOff x="488949" y="1857364"/>
            <a:chExt cx="9288463" cy="461665"/>
          </a:xfrm>
        </p:grpSpPr>
        <p:sp>
          <p:nvSpPr>
            <p:cNvPr id="29" name="テキスト ボックス 28"/>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lang="ja-JP" altLang="en-US" sz="2400" smtClean="0">
                  <a:latin typeface="A-OTF 新ゴ Pro M" pitchFamily="34" charset="-128"/>
                  <a:ea typeface="A-OTF 新ゴ Pro M" pitchFamily="34" charset="-128"/>
                </a:rPr>
                <a:t>デモシナリオ中の画面ワイヤーフレーム</a:t>
              </a:r>
              <a:endParaRPr kumimoji="1" lang="ja-JP" altLang="en-US" sz="2400" dirty="0">
                <a:latin typeface="A-OTF 新ゴ Pro M" pitchFamily="34" charset="-128"/>
                <a:ea typeface="A-OTF 新ゴ Pro M" pitchFamily="34" charset="-128"/>
              </a:endParaRPr>
            </a:p>
          </p:txBody>
        </p:sp>
        <p:sp>
          <p:nvSpPr>
            <p:cNvPr id="31" name="テキスト ボックス 30"/>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sp>
        <p:nvSpPr>
          <p:cNvPr id="3" name="タイトル 2"/>
          <p:cNvSpPr>
            <a:spLocks noGrp="1"/>
          </p:cNvSpPr>
          <p:nvPr>
            <p:ph type="ctrTitle"/>
          </p:nvPr>
        </p:nvSpPr>
        <p:spPr>
          <a:xfrm>
            <a:off x="560952" y="-142020"/>
            <a:ext cx="9362546" cy="692150"/>
          </a:xfrm>
        </p:spPr>
        <p:txBody>
          <a:bodyPr/>
          <a:lstStyle/>
          <a:p>
            <a:r>
              <a:rPr lang="ja-JP" altLang="en-US" dirty="0"/>
              <a:t>ワイヤーフレーム制作</a:t>
            </a:r>
            <a:endParaRPr kumimoji="1" lang="ja-JP" altLang="en-US" dirty="0"/>
          </a:p>
        </p:txBody>
      </p:sp>
    </p:spTree>
    <p:extLst>
      <p:ext uri="{BB962C8B-B14F-4D97-AF65-F5344CB8AC3E}">
        <p14:creationId xmlns:p14="http://schemas.microsoft.com/office/powerpoint/2010/main" val="2025921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5"/>
                                        </p:tgtEl>
                                        <p:attrNameLst>
                                          <p:attrName>style.visibility</p:attrName>
                                        </p:attrNameLst>
                                      </p:cBhvr>
                                      <p:to>
                                        <p:strVal val="visible"/>
                                      </p:to>
                                    </p:set>
                                    <p:animEffect transition="in" filter="fade">
                                      <p:cBhvr>
                                        <p:cTn id="7" dur="500"/>
                                        <p:tgtEl>
                                          <p:spTgt spid="10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4"/>
                                        </p:tgtEl>
                                        <p:attrNameLst>
                                          <p:attrName>style.visibility</p:attrName>
                                        </p:attrNameLst>
                                      </p:cBhvr>
                                      <p:to>
                                        <p:strVal val="visible"/>
                                      </p:to>
                                    </p:set>
                                    <p:animEffect transition="in" filter="fade">
                                      <p:cBhvr>
                                        <p:cTn id="11" dur="500"/>
                                        <p:tgtEl>
                                          <p:spTgt spid="10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33"/>
                                        </p:tgtEl>
                                        <p:attrNameLst>
                                          <p:attrName>style.visibility</p:attrName>
                                        </p:attrNameLst>
                                      </p:cBhvr>
                                      <p:to>
                                        <p:strVal val="visible"/>
                                      </p:to>
                                    </p:set>
                                    <p:animEffect transition="in" filter="fade">
                                      <p:cBhvr>
                                        <p:cTn id="15" dur="500"/>
                                        <p:tgtEl>
                                          <p:spTgt spid="10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fade">
                                      <p:cBhvr>
                                        <p:cTn id="19" dur="500"/>
                                        <p:tgtEl>
                                          <p:spTgt spid="103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fade">
                                      <p:cBhvr>
                                        <p:cTn id="23" dur="500"/>
                                        <p:tgtEl>
                                          <p:spTgt spid="103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41"/>
                                        </p:tgtEl>
                                        <p:attrNameLst>
                                          <p:attrName>style.visibility</p:attrName>
                                        </p:attrNameLst>
                                      </p:cBhvr>
                                      <p:to>
                                        <p:strVal val="visible"/>
                                      </p:to>
                                    </p:set>
                                    <p:animEffect transition="in" filter="fade">
                                      <p:cBhvr>
                                        <p:cTn id="31" dur="500"/>
                                        <p:tgtEl>
                                          <p:spTgt spid="104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40"/>
                                        </p:tgtEl>
                                        <p:attrNameLst>
                                          <p:attrName>style.visibility</p:attrName>
                                        </p:attrNameLst>
                                      </p:cBhvr>
                                      <p:to>
                                        <p:strVal val="visible"/>
                                      </p:to>
                                    </p:set>
                                    <p:animEffect transition="in" filter="fade">
                                      <p:cBhvr>
                                        <p:cTn id="35" dur="500"/>
                                        <p:tgtEl>
                                          <p:spTgt spid="104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39"/>
                                        </p:tgtEl>
                                        <p:attrNameLst>
                                          <p:attrName>style.visibility</p:attrName>
                                        </p:attrNameLst>
                                      </p:cBhvr>
                                      <p:to>
                                        <p:strVal val="visible"/>
                                      </p:to>
                                    </p:set>
                                    <p:animEffect transition="in" filter="fade">
                                      <p:cBhvr>
                                        <p:cTn id="39" dur="500"/>
                                        <p:tgtEl>
                                          <p:spTgt spid="103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38"/>
                                        </p:tgtEl>
                                        <p:attrNameLst>
                                          <p:attrName>style.visibility</p:attrName>
                                        </p:attrNameLst>
                                      </p:cBhvr>
                                      <p:to>
                                        <p:strVal val="visible"/>
                                      </p:to>
                                    </p:set>
                                    <p:animEffect transition="in" filter="fade">
                                      <p:cBhvr>
                                        <p:cTn id="43" dur="500"/>
                                        <p:tgtEl>
                                          <p:spTgt spid="103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37"/>
                                        </p:tgtEl>
                                        <p:attrNameLst>
                                          <p:attrName>style.visibility</p:attrName>
                                        </p:attrNameLst>
                                      </p:cBhvr>
                                      <p:to>
                                        <p:strVal val="visible"/>
                                      </p:to>
                                    </p:set>
                                    <p:animEffect transition="in" filter="fade">
                                      <p:cBhvr>
                                        <p:cTn id="47" dur="500"/>
                                        <p:tgtEl>
                                          <p:spTgt spid="103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036"/>
                                        </p:tgtEl>
                                        <p:attrNameLst>
                                          <p:attrName>style.visibility</p:attrName>
                                        </p:attrNameLst>
                                      </p:cBhvr>
                                      <p:to>
                                        <p:strVal val="visible"/>
                                      </p:to>
                                    </p:set>
                                    <p:animEffect transition="in" filter="fade">
                                      <p:cBhvr>
                                        <p:cTn id="51" dur="500"/>
                                        <p:tgtEl>
                                          <p:spTgt spid="103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042"/>
                                        </p:tgtEl>
                                        <p:attrNameLst>
                                          <p:attrName>style.visibility</p:attrName>
                                        </p:attrNameLst>
                                      </p:cBhvr>
                                      <p:to>
                                        <p:strVal val="visible"/>
                                      </p:to>
                                    </p:set>
                                    <p:animEffect transition="in" filter="fade">
                                      <p:cBhvr>
                                        <p:cTn id="55" dur="500"/>
                                        <p:tgtEl>
                                          <p:spTgt spid="1042"/>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43"/>
                                        </p:tgtEl>
                                        <p:attrNameLst>
                                          <p:attrName>style.visibility</p:attrName>
                                        </p:attrNameLst>
                                      </p:cBhvr>
                                      <p:to>
                                        <p:strVal val="visible"/>
                                      </p:to>
                                    </p:set>
                                    <p:animEffect transition="in" filter="fade">
                                      <p:cBhvr>
                                        <p:cTn id="59" dur="500"/>
                                        <p:tgtEl>
                                          <p:spTgt spid="104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044"/>
                                        </p:tgtEl>
                                        <p:attrNameLst>
                                          <p:attrName>style.visibility</p:attrName>
                                        </p:attrNameLst>
                                      </p:cBhvr>
                                      <p:to>
                                        <p:strVal val="visible"/>
                                      </p:to>
                                    </p:set>
                                    <p:animEffect transition="in" filter="fade">
                                      <p:cBhvr>
                                        <p:cTn id="63" dur="500"/>
                                        <p:tgtEl>
                                          <p:spTgt spid="1044"/>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046"/>
                                        </p:tgtEl>
                                        <p:attrNameLst>
                                          <p:attrName>style.visibility</p:attrName>
                                        </p:attrNameLst>
                                      </p:cBhvr>
                                      <p:to>
                                        <p:strVal val="visible"/>
                                      </p:to>
                                    </p:set>
                                    <p:animEffect transition="in" filter="fade">
                                      <p:cBhvr>
                                        <p:cTn id="67" dur="500"/>
                                        <p:tgtEl>
                                          <p:spTgt spid="104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047"/>
                                        </p:tgtEl>
                                        <p:attrNameLst>
                                          <p:attrName>style.visibility</p:attrName>
                                        </p:attrNameLst>
                                      </p:cBhvr>
                                      <p:to>
                                        <p:strVal val="visible"/>
                                      </p:to>
                                    </p:set>
                                    <p:animEffect transition="in" filter="fade">
                                      <p:cBhvr>
                                        <p:cTn id="71" dur="500"/>
                                        <p:tgtEl>
                                          <p:spTgt spid="104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045"/>
                                        </p:tgtEl>
                                        <p:attrNameLst>
                                          <p:attrName>style.visibility</p:attrName>
                                        </p:attrNameLst>
                                      </p:cBhvr>
                                      <p:to>
                                        <p:strVal val="visible"/>
                                      </p:to>
                                    </p:set>
                                    <p:animEffect transition="in" filter="fade">
                                      <p:cBhvr>
                                        <p:cTn id="75"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0" y="-25739"/>
            <a:ext cx="9906000" cy="6598011"/>
          </a:xfrm>
          <a:prstGeom prst="rect">
            <a:avLst/>
          </a:prstGeom>
          <a:solidFill>
            <a:schemeClr val="tx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1" name="Picture 3"/>
          <p:cNvPicPr>
            <a:picLocks noChangeAspect="1" noChangeArrowheads="1"/>
          </p:cNvPicPr>
          <p:nvPr/>
        </p:nvPicPr>
        <p:blipFill>
          <a:blip r:embed="rId3" cstate="print"/>
          <a:srcRect/>
          <a:stretch>
            <a:fillRect/>
          </a:stretch>
        </p:blipFill>
        <p:spPr bwMode="auto">
          <a:xfrm>
            <a:off x="614756" y="916418"/>
            <a:ext cx="8676488" cy="4650992"/>
          </a:xfrm>
          <a:prstGeom prst="rect">
            <a:avLst/>
          </a:prstGeom>
          <a:noFill/>
          <a:ln w="9525">
            <a:noFill/>
            <a:miter lim="800000"/>
            <a:headEnd/>
            <a:tailEnd/>
          </a:ln>
          <a:effectLst/>
        </p:spPr>
      </p:pic>
      <p:sp>
        <p:nvSpPr>
          <p:cNvPr id="2" name="タイトル 1"/>
          <p:cNvSpPr>
            <a:spLocks noGrp="1"/>
          </p:cNvSpPr>
          <p:nvPr>
            <p:ph type="ctrTitle"/>
          </p:nvPr>
        </p:nvSpPr>
        <p:spPr/>
        <p:txBody>
          <a:bodyPr/>
          <a:lstStyle/>
          <a:p>
            <a:r>
              <a:rPr lang="ja-JP" altLang="en-US" dirty="0">
                <a:solidFill>
                  <a:schemeClr val="bg1"/>
                </a:solidFill>
              </a:rPr>
              <a:t>ワイヤーフレーム制作</a:t>
            </a:r>
            <a:endParaRPr kumimoji="1" lang="ja-JP" altLang="en-US" dirty="0">
              <a:solidFill>
                <a:schemeClr val="bg1"/>
              </a:solidFill>
            </a:endParaRPr>
          </a:p>
        </p:txBody>
      </p:sp>
    </p:spTree>
    <p:extLst>
      <p:ext uri="{BB962C8B-B14F-4D97-AF65-F5344CB8AC3E}">
        <p14:creationId xmlns:p14="http://schemas.microsoft.com/office/powerpoint/2010/main" val="1759796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530360" y="-129296"/>
            <a:ext cx="9362546" cy="692150"/>
          </a:xfrm>
        </p:spPr>
        <p:txBody>
          <a:bodyPr>
            <a:normAutofit/>
          </a:bodyPr>
          <a:lstStyle/>
          <a:p>
            <a:r>
              <a:rPr lang="ja-JP" altLang="en-US" b="1" dirty="0" smtClean="0">
                <a:cs typeface="メイリオ" pitchFamily="50" charset="-128"/>
              </a:rPr>
              <a:t>具体化フェーズで行ったこと</a:t>
            </a:r>
            <a:endParaRPr kumimoji="1" lang="ja-JP" altLang="en-US" b="1" dirty="0">
              <a:cs typeface="メイリオ" pitchFamily="50" charset="-128"/>
            </a:endParaRPr>
          </a:p>
        </p:txBody>
      </p:sp>
      <p:sp>
        <p:nvSpPr>
          <p:cNvPr id="21" name="コンテンツ プレースホルダ 20"/>
          <p:cNvSpPr>
            <a:spLocks noGrp="1"/>
          </p:cNvSpPr>
          <p:nvPr>
            <p:ph sz="half" idx="2"/>
          </p:nvPr>
        </p:nvSpPr>
        <p:spPr>
          <a:xfrm>
            <a:off x="488949" y="2714622"/>
            <a:ext cx="9288463" cy="2794611"/>
          </a:xfrm>
          <a:ln w="19050">
            <a:solidFill>
              <a:srgbClr val="728E3A"/>
            </a:solidFill>
          </a:ln>
        </p:spPr>
        <p:txBody>
          <a:bodyPr/>
          <a:lstStyle/>
          <a:p>
            <a:r>
              <a:rPr lang="ja-JP" altLang="en-US" sz="1800" dirty="0" smtClean="0">
                <a:solidFill>
                  <a:schemeClr val="accent3">
                    <a:lumMod val="50000"/>
                  </a:schemeClr>
                </a:solidFill>
                <a:latin typeface="ヒラギノ角ゴ Pro W6" pitchFamily="34" charset="-128"/>
                <a:ea typeface="ヒラギノ角ゴ Pro W6" pitchFamily="34" charset="-128"/>
              </a:rPr>
              <a:t>グラフィックデザイン</a:t>
            </a:r>
            <a:endParaRPr lang="en-US" altLang="ja-JP" sz="1800" dirty="0" smtClean="0">
              <a:solidFill>
                <a:schemeClr val="accent3">
                  <a:lumMod val="50000"/>
                </a:schemeClr>
              </a:solidFill>
              <a:latin typeface="ヒラギノ角ゴ Pro W6" pitchFamily="34" charset="-128"/>
              <a:ea typeface="ヒラギノ角ゴ Pro W6" pitchFamily="34" charset="-128"/>
            </a:endParaRPr>
          </a:p>
          <a:p>
            <a:pPr lvl="1"/>
            <a:r>
              <a:rPr lang="ja-JP" altLang="en-US" sz="1400" b="0" dirty="0" smtClean="0">
                <a:latin typeface="ヒラギノ角ゴ Pro W6" pitchFamily="34" charset="-128"/>
                <a:ea typeface="ヒラギノ角ゴ Pro W6" pitchFamily="34" charset="-128"/>
              </a:rPr>
              <a:t>ワイヤーフレーム資料に従い、各画面、各素材のグラフィックデザインを行います。</a:t>
            </a:r>
            <a:endParaRPr lang="en-US" altLang="ja-JP" sz="1400" b="0" dirty="0" smtClean="0">
              <a:latin typeface="ヒラギノ角ゴ Pro W6" pitchFamily="34" charset="-128"/>
              <a:ea typeface="ヒラギノ角ゴ Pro W6" pitchFamily="34" charset="-128"/>
            </a:endParaRPr>
          </a:p>
          <a:p>
            <a:r>
              <a:rPr lang="ja-JP" altLang="en-US" sz="1800" dirty="0" smtClean="0">
                <a:solidFill>
                  <a:schemeClr val="accent3">
                    <a:lumMod val="50000"/>
                  </a:schemeClr>
                </a:solidFill>
                <a:latin typeface="ヒラギノ角ゴ Pro W6" pitchFamily="34" charset="-128"/>
                <a:ea typeface="ヒラギノ角ゴ Pro W6" pitchFamily="34" charset="-128"/>
              </a:rPr>
              <a:t>ユーザーコントロールの配置</a:t>
            </a:r>
            <a:endParaRPr lang="en-US" altLang="ja-JP" sz="1800" dirty="0" smtClean="0">
              <a:solidFill>
                <a:schemeClr val="accent3">
                  <a:lumMod val="50000"/>
                </a:schemeClr>
              </a:solidFill>
              <a:latin typeface="ヒラギノ角ゴ Pro W6" pitchFamily="34" charset="-128"/>
              <a:ea typeface="ヒラギノ角ゴ Pro W6" pitchFamily="34" charset="-128"/>
            </a:endParaRPr>
          </a:p>
          <a:p>
            <a:pPr lvl="1"/>
            <a:r>
              <a:rPr lang="ja-JP" altLang="en-US" sz="1400" b="0" dirty="0" smtClean="0">
                <a:latin typeface="ヒラギノ角ゴ Pro W6" pitchFamily="34" charset="-128"/>
                <a:ea typeface="ヒラギノ角ゴ Pro W6" pitchFamily="34" charset="-128"/>
              </a:rPr>
              <a:t>ワイヤーフレーム資料に従い、各画面で使用するユーザーコントロールを配置します。</a:t>
            </a:r>
            <a:endParaRPr lang="en-US" altLang="ja-JP" sz="1400" b="0" dirty="0" smtClean="0">
              <a:latin typeface="ヒラギノ角ゴ Pro W6" pitchFamily="34" charset="-128"/>
              <a:ea typeface="ヒラギノ角ゴ Pro W6" pitchFamily="34" charset="-128"/>
            </a:endParaRPr>
          </a:p>
          <a:p>
            <a:r>
              <a:rPr lang="ja-JP" altLang="en-US" sz="1800" dirty="0" smtClean="0">
                <a:solidFill>
                  <a:schemeClr val="accent3">
                    <a:lumMod val="50000"/>
                  </a:schemeClr>
                </a:solidFill>
                <a:latin typeface="ヒラギノ角ゴ Pro W6" pitchFamily="34" charset="-128"/>
                <a:ea typeface="ヒラギノ角ゴ Pro W6" pitchFamily="34" charset="-128"/>
              </a:rPr>
              <a:t>グラフィックデザインの</a:t>
            </a:r>
            <a:r>
              <a:rPr lang="en-US" altLang="ja-JP" sz="1800" dirty="0" smtClean="0">
                <a:solidFill>
                  <a:schemeClr val="accent3">
                    <a:lumMod val="50000"/>
                  </a:schemeClr>
                </a:solidFill>
                <a:latin typeface="ヒラギノ角ゴ Pro W6" pitchFamily="34" charset="-128"/>
                <a:ea typeface="ヒラギノ角ゴ Pro W6" pitchFamily="34" charset="-128"/>
              </a:rPr>
              <a:t>XAML</a:t>
            </a:r>
            <a:r>
              <a:rPr lang="ja-JP" altLang="en-US" sz="1800" dirty="0" smtClean="0">
                <a:solidFill>
                  <a:schemeClr val="accent3">
                    <a:lumMod val="50000"/>
                  </a:schemeClr>
                </a:solidFill>
                <a:latin typeface="ヒラギノ角ゴ Pro W6" pitchFamily="34" charset="-128"/>
                <a:ea typeface="ヒラギノ角ゴ Pro W6" pitchFamily="34" charset="-128"/>
              </a:rPr>
              <a:t>実装</a:t>
            </a:r>
            <a:endParaRPr lang="en-US" altLang="ja-JP" sz="1800" dirty="0" smtClean="0">
              <a:solidFill>
                <a:schemeClr val="accent3">
                  <a:lumMod val="50000"/>
                </a:schemeClr>
              </a:solidFill>
              <a:latin typeface="ヒラギノ角ゴ Pro W6" pitchFamily="34" charset="-128"/>
              <a:ea typeface="ヒラギノ角ゴ Pro W6" pitchFamily="34" charset="-128"/>
            </a:endParaRPr>
          </a:p>
          <a:p>
            <a:pPr lvl="1"/>
            <a:r>
              <a:rPr lang="ja-JP" altLang="en-US" sz="1400" b="0" dirty="0" smtClean="0">
                <a:latin typeface="ヒラギノ角ゴ Pro W6" pitchFamily="34" charset="-128"/>
                <a:ea typeface="ヒラギノ角ゴ Pro W6" pitchFamily="34" charset="-128"/>
              </a:rPr>
              <a:t>配置したユーザーコントロールに各画面のデザインを適用してゆきます。</a:t>
            </a:r>
            <a:endParaRPr lang="en-US" altLang="ja-JP" sz="1400" b="0" dirty="0" smtClean="0">
              <a:latin typeface="ヒラギノ角ゴ Pro W6" pitchFamily="34" charset="-128"/>
              <a:ea typeface="ヒラギノ角ゴ Pro W6" pitchFamily="34" charset="-128"/>
            </a:endParaRPr>
          </a:p>
          <a:p>
            <a:r>
              <a:rPr lang="ja-JP" altLang="en-US" sz="1800" dirty="0" smtClean="0">
                <a:solidFill>
                  <a:schemeClr val="accent3">
                    <a:lumMod val="50000"/>
                  </a:schemeClr>
                </a:solidFill>
                <a:latin typeface="ヒラギノ角ゴ Pro W6" pitchFamily="34" charset="-128"/>
                <a:ea typeface="ヒラギノ角ゴ Pro W6" pitchFamily="34" charset="-128"/>
              </a:rPr>
              <a:t>結合調整作業</a:t>
            </a:r>
            <a:endParaRPr lang="en-US" altLang="ja-JP" sz="1800" dirty="0" smtClean="0">
              <a:solidFill>
                <a:schemeClr val="accent3">
                  <a:lumMod val="50000"/>
                </a:schemeClr>
              </a:solidFill>
              <a:latin typeface="ヒラギノ角ゴ Pro W6" pitchFamily="34" charset="-128"/>
              <a:ea typeface="ヒラギノ角ゴ Pro W6" pitchFamily="34" charset="-128"/>
            </a:endParaRPr>
          </a:p>
          <a:p>
            <a:pPr lvl="1"/>
            <a:r>
              <a:rPr lang="ja-JP" altLang="en-US" sz="1400" b="0" dirty="0" smtClean="0">
                <a:latin typeface="ヒラギノ角ゴ Pro W6" pitchFamily="34" charset="-128"/>
                <a:ea typeface="ヒラギノ角ゴ Pro W6" pitchFamily="34" charset="-128"/>
              </a:rPr>
              <a:t>ソリマチ技研様で開発をすすめているロジックとの結合に向けた調整を行います。</a:t>
            </a:r>
            <a:endParaRPr lang="en-US" altLang="ja-JP" sz="1400" b="0" dirty="0" smtClean="0">
              <a:latin typeface="ヒラギノ角ゴ Pro W6" pitchFamily="34" charset="-128"/>
              <a:ea typeface="ヒラギノ角ゴ Pro W6" pitchFamily="34" charset="-128"/>
            </a:endParaRPr>
          </a:p>
        </p:txBody>
      </p:sp>
      <p:sp>
        <p:nvSpPr>
          <p:cNvPr id="24" name="テキスト ボックス 23"/>
          <p:cNvSpPr txBox="1"/>
          <p:nvPr/>
        </p:nvSpPr>
        <p:spPr>
          <a:xfrm>
            <a:off x="488951" y="5715016"/>
            <a:ext cx="9288461" cy="732508"/>
          </a:xfrm>
          <a:prstGeom prst="rect">
            <a:avLst/>
          </a:prstGeom>
          <a:solidFill>
            <a:srgbClr val="728E3A"/>
          </a:solidFill>
          <a:ln w="19050">
            <a:noFill/>
          </a:ln>
        </p:spPr>
        <p:txBody>
          <a:bodyPr wrap="square" rtlCol="0">
            <a:spAutoFit/>
          </a:bodyPr>
          <a:lstStyle/>
          <a:p>
            <a:pPr>
              <a:lnSpc>
                <a:spcPct val="130000"/>
              </a:lnSpc>
            </a:pPr>
            <a:r>
              <a:rPr lang="en-US" altLang="ja-JP" sz="1600" dirty="0" smtClean="0">
                <a:solidFill>
                  <a:schemeClr val="bg1"/>
                </a:solidFill>
                <a:latin typeface="A-OTF 新ゴ Pro M" pitchFamily="34" charset="-128"/>
                <a:ea typeface="A-OTF 新ゴ Pro M" pitchFamily="34" charset="-128"/>
              </a:rPr>
              <a:t>UI</a:t>
            </a:r>
            <a:r>
              <a:rPr lang="ja-JP" altLang="en-US" sz="1600" dirty="0" smtClean="0">
                <a:solidFill>
                  <a:schemeClr val="bg1"/>
                </a:solidFill>
                <a:latin typeface="A-OTF 新ゴ Pro M" pitchFamily="34" charset="-128"/>
                <a:ea typeface="A-OTF 新ゴ Pro M" pitchFamily="34" charset="-128"/>
              </a:rPr>
              <a:t> と ロジックの結合においては、お互いが未知の状態では作業を円滑に進める事が不可能。</a:t>
            </a:r>
            <a:endParaRPr lang="en-US" altLang="ja-JP" sz="1600" dirty="0" smtClean="0">
              <a:solidFill>
                <a:schemeClr val="bg1"/>
              </a:solidFill>
              <a:latin typeface="A-OTF 新ゴ Pro M" pitchFamily="34" charset="-128"/>
              <a:ea typeface="A-OTF 新ゴ Pro M" pitchFamily="34" charset="-128"/>
            </a:endParaRPr>
          </a:p>
          <a:p>
            <a:pPr>
              <a:lnSpc>
                <a:spcPct val="130000"/>
              </a:lnSpc>
            </a:pPr>
            <a:r>
              <a:rPr lang="ja-JP" altLang="en-US" sz="1600" dirty="0" smtClean="0">
                <a:solidFill>
                  <a:schemeClr val="bg1"/>
                </a:solidFill>
                <a:latin typeface="A-OTF 新ゴ Pro M" pitchFamily="34" charset="-128"/>
                <a:ea typeface="A-OTF 新ゴ Pro M" pitchFamily="34" charset="-128"/>
              </a:rPr>
              <a:t>互いの都合をよく理解した上でのりしろをつくりあい、貼り合わせます。</a:t>
            </a:r>
            <a:endParaRPr lang="en-US" altLang="ja-JP" sz="1600" dirty="0" smtClean="0">
              <a:solidFill>
                <a:schemeClr val="bg1"/>
              </a:solidFill>
              <a:latin typeface="A-OTF 新ゴ Pro M" pitchFamily="34" charset="-128"/>
              <a:ea typeface="A-OTF 新ゴ Pro M" pitchFamily="34" charset="-128"/>
            </a:endParaRPr>
          </a:p>
        </p:txBody>
      </p:sp>
      <p:grpSp>
        <p:nvGrpSpPr>
          <p:cNvPr id="2" name="グループ化 16"/>
          <p:cNvGrpSpPr/>
          <p:nvPr/>
        </p:nvGrpSpPr>
        <p:grpSpPr>
          <a:xfrm>
            <a:off x="488949" y="692152"/>
            <a:ext cx="9288464" cy="1036827"/>
            <a:chOff x="488949" y="2177859"/>
            <a:chExt cx="9288464" cy="1036827"/>
          </a:xfrm>
        </p:grpSpPr>
        <p:sp>
          <p:nvSpPr>
            <p:cNvPr id="18" name="角丸四角形 17"/>
            <p:cNvSpPr/>
            <p:nvPr/>
          </p:nvSpPr>
          <p:spPr>
            <a:xfrm>
              <a:off x="488949" y="2177859"/>
              <a:ext cx="9288464" cy="103682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63"/>
            <p:cNvGrpSpPr/>
            <p:nvPr/>
          </p:nvGrpSpPr>
          <p:grpSpPr>
            <a:xfrm>
              <a:off x="639601" y="2345591"/>
              <a:ext cx="2098821" cy="454020"/>
              <a:chOff x="639601" y="2345591"/>
              <a:chExt cx="2098821" cy="454020"/>
            </a:xfrm>
          </p:grpSpPr>
          <p:cxnSp>
            <p:nvCxnSpPr>
              <p:cNvPr id="35" name="直線矢印コネクタ 34"/>
              <p:cNvCxnSpPr/>
              <p:nvPr/>
            </p:nvCxnSpPr>
            <p:spPr>
              <a:xfrm>
                <a:off x="639601"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365845" y="2345591"/>
                <a:ext cx="646331" cy="452432"/>
              </a:xfrm>
              <a:prstGeom prst="rect">
                <a:avLst/>
              </a:prstGeom>
              <a:noFill/>
              <a:ln w="19050">
                <a:noFill/>
              </a:ln>
            </p:spPr>
            <p:txBody>
              <a:bodyPr wrap="none" rtlCol="0" anchor="ctr" anchorCtr="0">
                <a:spAutoFit/>
              </a:bodyPr>
              <a:lstStyle/>
              <a:p>
                <a:pPr algn="ctr">
                  <a:lnSpc>
                    <a:spcPct val="130000"/>
                  </a:lnSpc>
                </a:pPr>
                <a:r>
                  <a:rPr kumimoji="1" lang="ja-JP" altLang="en-US" smtClean="0">
                    <a:solidFill>
                      <a:schemeClr val="bg1"/>
                    </a:solidFill>
                    <a:latin typeface="ヒラギノ角ゴ Pro W6" pitchFamily="34" charset="-128"/>
                    <a:ea typeface="ヒラギノ角ゴ Pro W6" pitchFamily="34" charset="-128"/>
                  </a:rPr>
                  <a:t>理解</a:t>
                </a:r>
              </a:p>
            </p:txBody>
          </p:sp>
        </p:grpSp>
        <p:grpSp>
          <p:nvGrpSpPr>
            <p:cNvPr id="5" name="グループ化 64"/>
            <p:cNvGrpSpPr/>
            <p:nvPr/>
          </p:nvGrpSpPr>
          <p:grpSpPr>
            <a:xfrm>
              <a:off x="2925617" y="2345591"/>
              <a:ext cx="2098821" cy="454020"/>
              <a:chOff x="2925617" y="2345591"/>
              <a:chExt cx="2098821" cy="454020"/>
            </a:xfrm>
          </p:grpSpPr>
          <p:cxnSp>
            <p:nvCxnSpPr>
              <p:cNvPr id="33" name="直線矢印コネクタ 32"/>
              <p:cNvCxnSpPr/>
              <p:nvPr/>
            </p:nvCxnSpPr>
            <p:spPr>
              <a:xfrm>
                <a:off x="2925617"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651861"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分析</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6" name="グループ化 65"/>
            <p:cNvGrpSpPr/>
            <p:nvPr/>
          </p:nvGrpSpPr>
          <p:grpSpPr>
            <a:xfrm>
              <a:off x="5211633" y="2345591"/>
              <a:ext cx="2098821" cy="454020"/>
              <a:chOff x="5211633" y="2345591"/>
              <a:chExt cx="2098821" cy="454020"/>
            </a:xfrm>
          </p:grpSpPr>
          <p:cxnSp>
            <p:nvCxnSpPr>
              <p:cNvPr id="31" name="直線矢印コネクタ 30"/>
              <p:cNvCxnSpPr/>
              <p:nvPr/>
            </p:nvCxnSpPr>
            <p:spPr>
              <a:xfrm>
                <a:off x="5211633"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937877" y="2345591"/>
                <a:ext cx="646331"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発案</a:t>
                </a:r>
                <a:endParaRPr kumimoji="1" lang="ja-JP" altLang="en-US" smtClean="0">
                  <a:solidFill>
                    <a:schemeClr val="bg1"/>
                  </a:solidFill>
                  <a:latin typeface="ヒラギノ角ゴ Pro W6" pitchFamily="34" charset="-128"/>
                  <a:ea typeface="ヒラギノ角ゴ Pro W6" pitchFamily="34" charset="-128"/>
                </a:endParaRPr>
              </a:p>
            </p:txBody>
          </p:sp>
        </p:grpSp>
        <p:grpSp>
          <p:nvGrpSpPr>
            <p:cNvPr id="7" name="グループ化 66"/>
            <p:cNvGrpSpPr/>
            <p:nvPr/>
          </p:nvGrpSpPr>
          <p:grpSpPr>
            <a:xfrm>
              <a:off x="7497649" y="2345591"/>
              <a:ext cx="2098821" cy="454020"/>
              <a:chOff x="7497649" y="2345591"/>
              <a:chExt cx="2098821" cy="454020"/>
            </a:xfrm>
          </p:grpSpPr>
          <p:cxnSp>
            <p:nvCxnSpPr>
              <p:cNvPr id="28" name="直線矢印コネクタ 27"/>
              <p:cNvCxnSpPr/>
              <p:nvPr/>
            </p:nvCxnSpPr>
            <p:spPr>
              <a:xfrm>
                <a:off x="7497649" y="2798023"/>
                <a:ext cx="2098821"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8108478" y="2345591"/>
                <a:ext cx="877163" cy="452432"/>
              </a:xfrm>
              <a:prstGeom prst="rect">
                <a:avLst/>
              </a:prstGeom>
              <a:noFill/>
              <a:ln w="19050">
                <a:noFill/>
              </a:ln>
            </p:spPr>
            <p:txBody>
              <a:bodyPr wrap="none" rtlCol="0" anchor="ctr" anchorCtr="0">
                <a:spAutoFit/>
              </a:bodyPr>
              <a:lstStyle/>
              <a:p>
                <a:pPr algn="ctr">
                  <a:lnSpc>
                    <a:spcPct val="130000"/>
                  </a:lnSpc>
                </a:pPr>
                <a:r>
                  <a:rPr lang="ja-JP" altLang="en-US" smtClean="0">
                    <a:solidFill>
                      <a:schemeClr val="bg1"/>
                    </a:solidFill>
                    <a:latin typeface="ヒラギノ角ゴ Pro W6" pitchFamily="34" charset="-128"/>
                    <a:ea typeface="ヒラギノ角ゴ Pro W6" pitchFamily="34" charset="-128"/>
                  </a:rPr>
                  <a:t>具体化</a:t>
                </a:r>
                <a:endParaRPr kumimoji="1" lang="ja-JP" altLang="en-US" smtClean="0">
                  <a:solidFill>
                    <a:schemeClr val="bg1"/>
                  </a:solidFill>
                  <a:latin typeface="ヒラギノ角ゴ Pro W6" pitchFamily="34" charset="-128"/>
                  <a:ea typeface="ヒラギノ角ゴ Pro W6" pitchFamily="34" charset="-128"/>
                </a:endParaRPr>
              </a:p>
            </p:txBody>
          </p:sp>
        </p:grpSp>
      </p:grpSp>
      <p:sp>
        <p:nvSpPr>
          <p:cNvPr id="30" name="円/楕円 29"/>
          <p:cNvSpPr/>
          <p:nvPr/>
        </p:nvSpPr>
        <p:spPr>
          <a:xfrm>
            <a:off x="8096272" y="733406"/>
            <a:ext cx="872510" cy="87251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24"/>
          <p:cNvGrpSpPr/>
          <p:nvPr/>
        </p:nvGrpSpPr>
        <p:grpSpPr>
          <a:xfrm>
            <a:off x="488950" y="1857365"/>
            <a:ext cx="9288463" cy="461665"/>
            <a:chOff x="488949" y="1857364"/>
            <a:chExt cx="9288463" cy="461665"/>
          </a:xfrm>
        </p:grpSpPr>
        <p:sp>
          <p:nvSpPr>
            <p:cNvPr id="27" name="テキスト ボックス 26"/>
            <p:cNvSpPr txBox="1"/>
            <p:nvPr/>
          </p:nvSpPr>
          <p:spPr>
            <a:xfrm>
              <a:off x="560951" y="1857364"/>
              <a:ext cx="9216461" cy="461665"/>
            </a:xfrm>
            <a:prstGeom prst="rect">
              <a:avLst/>
            </a:prstGeom>
            <a:solidFill>
              <a:schemeClr val="bg1">
                <a:lumMod val="75000"/>
              </a:schemeClr>
            </a:solidFill>
          </p:spPr>
          <p:txBody>
            <a:bodyPr wrap="square" rtlCol="0" anchor="ctr" anchorCtr="0">
              <a:spAutoFit/>
            </a:bodyPr>
            <a:lstStyle/>
            <a:p>
              <a:r>
                <a:rPr lang="ja-JP" altLang="en-US" sz="2400" dirty="0" smtClean="0">
                  <a:latin typeface="A-OTF 新ゴ Pro M" pitchFamily="34" charset="-128"/>
                  <a:ea typeface="A-OTF 新ゴ Pro M" pitchFamily="34" charset="-128"/>
                </a:rPr>
                <a:t>画面実装</a:t>
              </a:r>
              <a:endParaRPr kumimoji="1" lang="ja-JP" altLang="en-US" sz="2400" dirty="0">
                <a:latin typeface="A-OTF 新ゴ Pro M" pitchFamily="34" charset="-128"/>
                <a:ea typeface="A-OTF 新ゴ Pro M" pitchFamily="34" charset="-128"/>
              </a:endParaRPr>
            </a:p>
          </p:txBody>
        </p:sp>
        <p:sp>
          <p:nvSpPr>
            <p:cNvPr id="37" name="テキスト ボックス 36"/>
            <p:cNvSpPr txBox="1"/>
            <p:nvPr/>
          </p:nvSpPr>
          <p:spPr>
            <a:xfrm>
              <a:off x="488949" y="1857364"/>
              <a:ext cx="72002" cy="461665"/>
            </a:xfrm>
            <a:prstGeom prst="rect">
              <a:avLst/>
            </a:prstGeom>
            <a:solidFill>
              <a:srgbClr val="6666E8"/>
            </a:solidFill>
          </p:spPr>
          <p:txBody>
            <a:bodyPr wrap="square" rtlCol="0" anchor="ctr" anchorCtr="0">
              <a:spAutoFit/>
            </a:bodyPr>
            <a:lstStyle/>
            <a:p>
              <a:endParaRPr kumimoji="1" lang="ja-JP" altLang="en-US" sz="2400" dirty="0">
                <a:solidFill>
                  <a:schemeClr val="bg1"/>
                </a:solidFill>
                <a:latin typeface="A-OTF 新ゴ Pro M" pitchFamily="34" charset="-128"/>
                <a:ea typeface="A-OTF 新ゴ Pro M" pitchFamily="34" charset="-128"/>
              </a:endParaRPr>
            </a:p>
          </p:txBody>
        </p:sp>
      </p:grpSp>
      <p:pic>
        <p:nvPicPr>
          <p:cNvPr id="23" name="Picture 3" descr="\\File_server\Share1\00_社員ポスト\D2\ihara\sodec2009\ソリマチ技研案件納品物\nouhin\20090227_unite\design\jpg\brown.jpg"/>
          <p:cNvPicPr>
            <a:picLocks noChangeAspect="1" noChangeArrowheads="1"/>
          </p:cNvPicPr>
          <p:nvPr/>
        </p:nvPicPr>
        <p:blipFill>
          <a:blip r:embed="rId3" cstate="print"/>
          <a:srcRect/>
          <a:stretch>
            <a:fillRect/>
          </a:stretch>
        </p:blipFill>
        <p:spPr bwMode="auto">
          <a:xfrm flipH="1">
            <a:off x="8072492" y="3212976"/>
            <a:ext cx="1523979" cy="1142984"/>
          </a:xfrm>
          <a:prstGeom prst="rect">
            <a:avLst/>
          </a:prstGeom>
          <a:noFill/>
          <a:ln w="12700">
            <a:solidFill>
              <a:schemeClr val="tx1">
                <a:lumMod val="75000"/>
                <a:lumOff val="25000"/>
              </a:schemeClr>
            </a:solidFill>
          </a:ln>
        </p:spPr>
      </p:pic>
      <p:pic>
        <p:nvPicPr>
          <p:cNvPr id="25" name="Picture 2" descr="\\File_server\Share1\00_社員ポスト\D2\ihara\sodec2009\ソリマチ技研案件納品物\nouhin\20090227_unite\design\jpg\v1100.jpg"/>
          <p:cNvPicPr>
            <a:picLocks noChangeAspect="1" noChangeArrowheads="1"/>
          </p:cNvPicPr>
          <p:nvPr/>
        </p:nvPicPr>
        <p:blipFill>
          <a:blip r:embed="rId4" cstate="print"/>
          <a:srcRect/>
          <a:stretch>
            <a:fillRect/>
          </a:stretch>
        </p:blipFill>
        <p:spPr bwMode="auto">
          <a:xfrm>
            <a:off x="7853234" y="4098782"/>
            <a:ext cx="1523979" cy="1142984"/>
          </a:xfrm>
          <a:prstGeom prst="rect">
            <a:avLst/>
          </a:prstGeom>
          <a:noFill/>
          <a:ln w="12700">
            <a:solidFill>
              <a:schemeClr val="tx1">
                <a:lumMod val="75000"/>
                <a:lumOff val="25000"/>
              </a:schemeClr>
            </a:solidFill>
          </a:ln>
        </p:spPr>
      </p:pic>
    </p:spTree>
    <p:extLst>
      <p:ext uri="{BB962C8B-B14F-4D97-AF65-F5344CB8AC3E}">
        <p14:creationId xmlns:p14="http://schemas.microsoft.com/office/powerpoint/2010/main" val="200266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bg/>
                                          </p:spTgt>
                                        </p:tgtEl>
                                        <p:attrNameLst>
                                          <p:attrName>style.visibility</p:attrName>
                                        </p:attrNameLst>
                                      </p:cBhvr>
                                      <p:to>
                                        <p:strVal val="visible"/>
                                      </p:to>
                                    </p:set>
                                    <p:animEffect transition="in" filter="fade">
                                      <p:cBhvr>
                                        <p:cTn id="12" dur="500"/>
                                        <p:tgtEl>
                                          <p:spTgt spid="21">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fade">
                                      <p:cBhvr>
                                        <p:cTn id="15" dur="500"/>
                                        <p:tgtEl>
                                          <p:spTgt spid="2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Effect transition="in" filter="fade">
                                      <p:cBhvr>
                                        <p:cTn id="18" dur="500"/>
                                        <p:tgtEl>
                                          <p:spTgt spid="2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500"/>
                                        <p:tgtEl>
                                          <p:spTgt spid="2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animEffect transition="in" filter="fade">
                                      <p:cBhvr>
                                        <p:cTn id="24" dur="500"/>
                                        <p:tgtEl>
                                          <p:spTgt spid="21">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fade">
                                      <p:cBhvr>
                                        <p:cTn id="27" dur="500"/>
                                        <p:tgtEl>
                                          <p:spTgt spid="21">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xEl>
                                              <p:pRg st="5" end="5"/>
                                            </p:txEl>
                                          </p:spTgt>
                                        </p:tgtEl>
                                        <p:attrNameLst>
                                          <p:attrName>style.visibility</p:attrName>
                                        </p:attrNameLst>
                                      </p:cBhvr>
                                      <p:to>
                                        <p:strVal val="visible"/>
                                      </p:to>
                                    </p:set>
                                    <p:animEffect transition="in" filter="fade">
                                      <p:cBhvr>
                                        <p:cTn id="30" dur="500"/>
                                        <p:tgtEl>
                                          <p:spTgt spid="21">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Effect transition="in" filter="fade">
                                      <p:cBhvr>
                                        <p:cTn id="33" dur="500"/>
                                        <p:tgtEl>
                                          <p:spTgt spid="21">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xEl>
                                              <p:pRg st="7" end="7"/>
                                            </p:txEl>
                                          </p:spTgt>
                                        </p:tgtEl>
                                        <p:attrNameLst>
                                          <p:attrName>style.visibility</p:attrName>
                                        </p:attrNameLst>
                                      </p:cBhvr>
                                      <p:to>
                                        <p:strVal val="visible"/>
                                      </p:to>
                                    </p:set>
                                    <p:animEffect transition="in" filter="fade">
                                      <p:cBhvr>
                                        <p:cTn id="36" dur="500"/>
                                        <p:tgtEl>
                                          <p:spTgt spid="21">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nimBg="1"/>
      <p:bldP spid="24"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守ってほしいルール（これ大事です）</a:t>
            </a:r>
            <a:endParaRPr kumimoji="1" lang="ja-JP" altLang="en-US" dirty="0"/>
          </a:p>
        </p:txBody>
      </p:sp>
      <p:sp>
        <p:nvSpPr>
          <p:cNvPr id="9" name="正方形/長方形 8"/>
          <p:cNvSpPr/>
          <p:nvPr/>
        </p:nvSpPr>
        <p:spPr>
          <a:xfrm>
            <a:off x="2869853" y="1589380"/>
            <a:ext cx="1835497"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ja-JP" altLang="en-US" sz="3600" dirty="0">
                <a:latin typeface="A-OTF 新ゴ Pro R" pitchFamily="34" charset="-128"/>
                <a:ea typeface="A-OTF 新ゴ Pro R" pitchFamily="34" charset="-128"/>
              </a:rPr>
              <a:t>自分で書く</a:t>
            </a:r>
            <a:endParaRPr lang="ja-JP" altLang="en-US" sz="3600" dirty="0"/>
          </a:p>
        </p:txBody>
      </p:sp>
      <p:sp>
        <p:nvSpPr>
          <p:cNvPr id="15" name="正方形/長方形 14"/>
          <p:cNvSpPr/>
          <p:nvPr/>
        </p:nvSpPr>
        <p:spPr>
          <a:xfrm>
            <a:off x="5446221" y="1589379"/>
            <a:ext cx="1646035"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ja-JP" altLang="en-US" sz="3600" dirty="0">
                <a:latin typeface="A-OTF 新ゴ Pro R" pitchFamily="34" charset="-128"/>
                <a:ea typeface="A-OTF 新ゴ Pro R" pitchFamily="34" charset="-128"/>
              </a:rPr>
              <a:t>自分で発言</a:t>
            </a:r>
            <a:endParaRPr lang="ja-JP" altLang="en-US" sz="3600" dirty="0"/>
          </a:p>
        </p:txBody>
      </p:sp>
      <p:sp>
        <p:nvSpPr>
          <p:cNvPr id="19" name="正方形/長方形 18"/>
          <p:cNvSpPr/>
          <p:nvPr/>
        </p:nvSpPr>
        <p:spPr>
          <a:xfrm>
            <a:off x="7701880" y="2732268"/>
            <a:ext cx="1646035"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ja-JP" altLang="en-US" sz="3600" dirty="0" smtClean="0"/>
              <a:t>ボードに貼る</a:t>
            </a:r>
            <a:endParaRPr lang="ja-JP" altLang="en-US" sz="3600" dirty="0"/>
          </a:p>
        </p:txBody>
      </p:sp>
      <p:sp>
        <p:nvSpPr>
          <p:cNvPr id="20" name="正方形/長方形 19"/>
          <p:cNvSpPr/>
          <p:nvPr/>
        </p:nvSpPr>
        <p:spPr>
          <a:xfrm>
            <a:off x="704528" y="2732267"/>
            <a:ext cx="1835497" cy="120032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ja-JP" altLang="en-US" sz="3600" dirty="0" smtClean="0"/>
              <a:t>考える</a:t>
            </a:r>
            <a:endParaRPr lang="en-US" altLang="ja-JP" sz="3600" dirty="0" smtClean="0"/>
          </a:p>
          <a:p>
            <a:pPr algn="ctr"/>
            <a:r>
              <a:rPr lang="ja-JP" altLang="en-US" sz="3600" dirty="0"/>
              <a:t>ねばる</a:t>
            </a:r>
          </a:p>
        </p:txBody>
      </p:sp>
      <p:sp>
        <p:nvSpPr>
          <p:cNvPr id="21" name="テキスト ボックス 20"/>
          <p:cNvSpPr txBox="1"/>
          <p:nvPr/>
        </p:nvSpPr>
        <p:spPr bwMode="auto">
          <a:xfrm>
            <a:off x="5377546" y="2924177"/>
            <a:ext cx="2064769" cy="1175240"/>
          </a:xfrm>
          <a:prstGeom prst="rect">
            <a:avLst/>
          </a:prstGeom>
          <a:noFill/>
          <a:ln w="9525">
            <a:noFill/>
            <a:miter lim="800000"/>
            <a:headEnd/>
            <a:tailEnd/>
          </a:ln>
        </p:spPr>
        <p:txBody>
          <a:bodyPr wrap="none" lIns="108000" tIns="72000" rIns="108000" bIns="72000" rtlCol="0" anchor="t" anchorCtr="1">
            <a:spAutoFit/>
          </a:bodyPr>
          <a:lstStyle/>
          <a:p>
            <a:pPr>
              <a:lnSpc>
                <a:spcPct val="130000"/>
              </a:lnSpc>
              <a:buSzPct val="120000"/>
            </a:pPr>
            <a:r>
              <a:rPr kumimoji="1" lang="ja-JP" altLang="en-US" dirty="0" smtClean="0">
                <a:latin typeface="A-OTF 新ゴ Pro R" pitchFamily="34" charset="-128"/>
                <a:ea typeface="A-OTF 新ゴ Pro R" pitchFamily="34" charset="-128"/>
              </a:rPr>
              <a:t>・経験談を添えて</a:t>
            </a:r>
            <a:endParaRPr kumimoji="1"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・メンバー全員へ</a:t>
            </a:r>
            <a:endParaRPr lang="en-US" altLang="ja-JP" dirty="0" smtClean="0">
              <a:latin typeface="A-OTF 新ゴ Pro R" pitchFamily="34" charset="-128"/>
              <a:ea typeface="A-OTF 新ゴ Pro R" pitchFamily="34" charset="-128"/>
            </a:endParaRPr>
          </a:p>
          <a:p>
            <a:pPr>
              <a:lnSpc>
                <a:spcPct val="130000"/>
              </a:lnSpc>
              <a:buSzPct val="120000"/>
            </a:pPr>
            <a:r>
              <a:rPr kumimoji="1" lang="ja-JP" altLang="en-US" dirty="0" smtClean="0">
                <a:latin typeface="A-OTF 新ゴ Pro R" pitchFamily="34" charset="-128"/>
                <a:ea typeface="A-OTF 新ゴ Pro R" pitchFamily="34" charset="-128"/>
              </a:rPr>
              <a:t>・大きな声で</a:t>
            </a:r>
            <a:endParaRPr kumimoji="1" lang="en-US" altLang="ja-JP" dirty="0" smtClean="0">
              <a:latin typeface="A-OTF 新ゴ Pro R" pitchFamily="34" charset="-128"/>
              <a:ea typeface="A-OTF 新ゴ Pro R" pitchFamily="34" charset="-128"/>
            </a:endParaRPr>
          </a:p>
        </p:txBody>
      </p:sp>
      <p:sp>
        <p:nvSpPr>
          <p:cNvPr id="22" name="テキスト ボックス 21"/>
          <p:cNvSpPr txBox="1"/>
          <p:nvPr/>
        </p:nvSpPr>
        <p:spPr bwMode="auto">
          <a:xfrm>
            <a:off x="2869853" y="2903037"/>
            <a:ext cx="2295601" cy="1175240"/>
          </a:xfrm>
          <a:prstGeom prst="rect">
            <a:avLst/>
          </a:prstGeom>
          <a:noFill/>
          <a:ln w="9525">
            <a:noFill/>
            <a:miter lim="800000"/>
            <a:headEnd/>
            <a:tailEnd/>
          </a:ln>
        </p:spPr>
        <p:txBody>
          <a:bodyPr wrap="none" lIns="108000" tIns="72000" rIns="108000" bIns="72000" rtlCol="0" anchor="t" anchorCtr="1">
            <a:spAutoFit/>
          </a:bodyPr>
          <a:lstStyle/>
          <a:p>
            <a:pPr>
              <a:lnSpc>
                <a:spcPct val="130000"/>
              </a:lnSpc>
              <a:buSzPct val="120000"/>
            </a:pPr>
            <a:r>
              <a:rPr kumimoji="1" lang="ja-JP" altLang="en-US" dirty="0" smtClean="0">
                <a:latin typeface="A-OTF 新ゴ Pro R" pitchFamily="34" charset="-128"/>
                <a:ea typeface="A-OTF 新ゴ Pro R" pitchFamily="34" charset="-128"/>
              </a:rPr>
              <a:t>・</a:t>
            </a:r>
            <a:r>
              <a:rPr kumimoji="1" lang="en-US" altLang="ja-JP" dirty="0" smtClean="0">
                <a:latin typeface="A-OTF 新ゴ Pro R" pitchFamily="34" charset="-128"/>
                <a:ea typeface="A-OTF 新ゴ Pro R" pitchFamily="34" charset="-128"/>
              </a:rPr>
              <a:t>1</a:t>
            </a:r>
            <a:r>
              <a:rPr kumimoji="1" lang="ja-JP" altLang="en-US" dirty="0" smtClean="0">
                <a:latin typeface="A-OTF 新ゴ Pro R" pitchFamily="34" charset="-128"/>
                <a:ea typeface="A-OTF 新ゴ Pro R" pitchFamily="34" charset="-128"/>
              </a:rPr>
              <a:t>行見出し</a:t>
            </a:r>
            <a:endParaRPr kumimoji="1"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・本質を捉えて</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・絵を添えてもいい</a:t>
            </a:r>
            <a:endParaRPr lang="en-US" altLang="ja-JP" dirty="0" smtClean="0">
              <a:latin typeface="A-OTF 新ゴ Pro R" pitchFamily="34" charset="-128"/>
              <a:ea typeface="A-OTF 新ゴ Pro R" pitchFamily="34" charset="-128"/>
            </a:endParaRPr>
          </a:p>
        </p:txBody>
      </p:sp>
      <p:cxnSp>
        <p:nvCxnSpPr>
          <p:cNvPr id="25" name="カギ線コネクタ 24"/>
          <p:cNvCxnSpPr>
            <a:endCxn id="20" idx="0"/>
          </p:cNvCxnSpPr>
          <p:nvPr/>
        </p:nvCxnSpPr>
        <p:spPr>
          <a:xfrm rot="10800000">
            <a:off x="1622277" y="2732267"/>
            <a:ext cx="6902620" cy="12700"/>
          </a:xfrm>
          <a:prstGeom prst="bentConnector4">
            <a:avLst>
              <a:gd name="adj1" fmla="val -501"/>
              <a:gd name="adj2" fmla="val 15555173"/>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下矢印 29"/>
          <p:cNvSpPr/>
          <p:nvPr/>
        </p:nvSpPr>
        <p:spPr bwMode="auto">
          <a:xfrm rot="13839809">
            <a:off x="2266950" y="2190750"/>
            <a:ext cx="485775" cy="476252"/>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1" name="下矢印 30"/>
          <p:cNvSpPr/>
          <p:nvPr/>
        </p:nvSpPr>
        <p:spPr bwMode="auto">
          <a:xfrm rot="16200000">
            <a:off x="4836416" y="1962149"/>
            <a:ext cx="485775" cy="476252"/>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2" name="下矢印 31"/>
          <p:cNvSpPr/>
          <p:nvPr/>
        </p:nvSpPr>
        <p:spPr bwMode="auto">
          <a:xfrm rot="18900000">
            <a:off x="7396511" y="2230841"/>
            <a:ext cx="485775" cy="476252"/>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5" name="正方形/長方形 34"/>
          <p:cNvSpPr/>
          <p:nvPr/>
        </p:nvSpPr>
        <p:spPr bwMode="auto">
          <a:xfrm>
            <a:off x="2571730" y="1404901"/>
            <a:ext cx="552486" cy="55248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36" name="正方形/長方形 35"/>
          <p:cNvSpPr/>
          <p:nvPr/>
        </p:nvSpPr>
        <p:spPr bwMode="auto">
          <a:xfrm>
            <a:off x="5609365" y="4152732"/>
            <a:ext cx="266442" cy="255718"/>
          </a:xfrm>
          <a:prstGeom prst="rect">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37" name="正方形/長方形 36"/>
          <p:cNvSpPr/>
          <p:nvPr/>
        </p:nvSpPr>
        <p:spPr bwMode="auto">
          <a:xfrm>
            <a:off x="6029745" y="4497733"/>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38" name="正方形/長方形 37"/>
          <p:cNvSpPr/>
          <p:nvPr/>
        </p:nvSpPr>
        <p:spPr bwMode="auto">
          <a:xfrm>
            <a:off x="6432234" y="4497733"/>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39" name="正方形/長方形 38"/>
          <p:cNvSpPr/>
          <p:nvPr/>
        </p:nvSpPr>
        <p:spPr bwMode="auto">
          <a:xfrm>
            <a:off x="6847357" y="4497733"/>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53" name="テキスト ボックス 52"/>
          <p:cNvSpPr txBox="1"/>
          <p:nvPr/>
        </p:nvSpPr>
        <p:spPr bwMode="auto">
          <a:xfrm>
            <a:off x="7292281" y="4027828"/>
            <a:ext cx="2372545" cy="2426031"/>
          </a:xfrm>
          <a:prstGeom prst="rect">
            <a:avLst/>
          </a:prstGeom>
          <a:noFill/>
          <a:ln w="9525">
            <a:noFill/>
            <a:miter lim="800000"/>
            <a:headEnd/>
            <a:tailEnd/>
          </a:ln>
        </p:spPr>
        <p:txBody>
          <a:bodyPr wrap="non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▼ファシリテーター</a:t>
            </a:r>
            <a:endParaRPr kumimoji="1" lang="en-US" altLang="ja-JP" sz="1600" dirty="0" smtClean="0">
              <a:latin typeface="A-OTF 新ゴ Pro R" pitchFamily="34" charset="-128"/>
              <a:ea typeface="A-OTF 新ゴ Pro R" pitchFamily="34" charset="-128"/>
            </a:endParaRPr>
          </a:p>
          <a:p>
            <a:pPr>
              <a:lnSpc>
                <a:spcPct val="130000"/>
              </a:lnSpc>
              <a:buSzPct val="120000"/>
            </a:pPr>
            <a:r>
              <a:rPr lang="ja-JP" altLang="en-US" sz="1400" dirty="0" smtClean="0">
                <a:latin typeface="A-OTF 新ゴ Pro R" pitchFamily="34" charset="-128"/>
                <a:ea typeface="A-OTF 新ゴ Pro R" pitchFamily="34" charset="-128"/>
              </a:rPr>
              <a:t>・テーマを記述</a:t>
            </a:r>
            <a:endParaRPr lang="en-US" altLang="ja-JP" sz="1400" dirty="0" smtClean="0">
              <a:latin typeface="A-OTF 新ゴ Pro R" pitchFamily="34" charset="-128"/>
              <a:ea typeface="A-OTF 新ゴ Pro R" pitchFamily="34" charset="-128"/>
            </a:endParaRPr>
          </a:p>
          <a:p>
            <a:pPr>
              <a:lnSpc>
                <a:spcPct val="130000"/>
              </a:lnSpc>
              <a:buSzPct val="120000"/>
            </a:pPr>
            <a:r>
              <a:rPr kumimoji="1" lang="ja-JP" altLang="en-US" sz="1400" dirty="0" smtClean="0">
                <a:latin typeface="A-OTF 新ゴ Pro R" pitchFamily="34" charset="-128"/>
                <a:ea typeface="A-OTF 新ゴ Pro R" pitchFamily="34" charset="-128"/>
              </a:rPr>
              <a:t>・全員参加を促す</a:t>
            </a:r>
            <a:endParaRPr kumimoji="1" lang="en-US" altLang="ja-JP" sz="1400" dirty="0" smtClean="0">
              <a:latin typeface="A-OTF 新ゴ Pro R" pitchFamily="34" charset="-128"/>
              <a:ea typeface="A-OTF 新ゴ Pro R" pitchFamily="34" charset="-128"/>
            </a:endParaRPr>
          </a:p>
          <a:p>
            <a:pPr>
              <a:lnSpc>
                <a:spcPct val="130000"/>
              </a:lnSpc>
              <a:buSzPct val="120000"/>
            </a:pPr>
            <a:r>
              <a:rPr lang="ja-JP" altLang="en-US" sz="1400" dirty="0" smtClean="0">
                <a:latin typeface="A-OTF 新ゴ Pro R" pitchFamily="34" charset="-128"/>
                <a:ea typeface="A-OTF 新ゴ Pro R" pitchFamily="34" charset="-128"/>
              </a:rPr>
              <a:t>・わからなければ聞き返す</a:t>
            </a:r>
            <a:endParaRPr lang="en-US" altLang="ja-JP" sz="1400" dirty="0" smtClean="0">
              <a:latin typeface="A-OTF 新ゴ Pro R" pitchFamily="34" charset="-128"/>
              <a:ea typeface="A-OTF 新ゴ Pro R" pitchFamily="34" charset="-128"/>
            </a:endParaRPr>
          </a:p>
          <a:p>
            <a:pPr>
              <a:lnSpc>
                <a:spcPct val="130000"/>
              </a:lnSpc>
              <a:buSzPct val="120000"/>
            </a:pPr>
            <a:r>
              <a:rPr kumimoji="1" lang="ja-JP" altLang="en-US" sz="1400" dirty="0" smtClean="0">
                <a:latin typeface="A-OTF 新ゴ Pro R" pitchFamily="34" charset="-128"/>
                <a:ea typeface="A-OTF 新ゴ Pro R" pitchFamily="34" charset="-128"/>
              </a:rPr>
              <a:t>・考え方の例示</a:t>
            </a:r>
            <a:r>
              <a:rPr lang="ja-JP" altLang="en-US" sz="1400" dirty="0" smtClean="0">
                <a:latin typeface="A-OTF 新ゴ Pro R" pitchFamily="34" charset="-128"/>
                <a:ea typeface="A-OTF 新ゴ Pro R" pitchFamily="34" charset="-128"/>
              </a:rPr>
              <a:t>をする</a:t>
            </a:r>
            <a:endParaRPr lang="en-US" altLang="ja-JP" sz="1400" dirty="0" smtClean="0">
              <a:latin typeface="A-OTF 新ゴ Pro R" pitchFamily="34" charset="-128"/>
              <a:ea typeface="A-OTF 新ゴ Pro R" pitchFamily="34" charset="-128"/>
            </a:endParaRPr>
          </a:p>
          <a:p>
            <a:pPr>
              <a:lnSpc>
                <a:spcPct val="130000"/>
              </a:lnSpc>
              <a:buSzPct val="120000"/>
            </a:pPr>
            <a:r>
              <a:rPr kumimoji="1" lang="ja-JP" altLang="en-US" sz="1400" dirty="0" smtClean="0">
                <a:latin typeface="A-OTF 新ゴ Pro R" pitchFamily="34" charset="-128"/>
                <a:ea typeface="A-OTF 新ゴ Pro R" pitchFamily="34" charset="-128"/>
              </a:rPr>
              <a:t>・数／時間を意識</a:t>
            </a:r>
            <a:endParaRPr kumimoji="1" lang="en-US" altLang="ja-JP" sz="1400" dirty="0" smtClean="0">
              <a:latin typeface="A-OTF 新ゴ Pro R" pitchFamily="34" charset="-128"/>
              <a:ea typeface="A-OTF 新ゴ Pro R" pitchFamily="34" charset="-128"/>
            </a:endParaRPr>
          </a:p>
          <a:p>
            <a:pPr>
              <a:lnSpc>
                <a:spcPct val="130000"/>
              </a:lnSpc>
              <a:buSzPct val="120000"/>
            </a:pPr>
            <a:r>
              <a:rPr lang="ja-JP" altLang="en-US" sz="1400" dirty="0" smtClean="0">
                <a:latin typeface="A-OTF 新ゴ Pro R" pitchFamily="34" charset="-128"/>
                <a:ea typeface="A-OTF 新ゴ Pro R" pitchFamily="34" charset="-128"/>
              </a:rPr>
              <a:t>・ボードをうまく使う</a:t>
            </a:r>
            <a:endParaRPr lang="en-US" altLang="ja-JP" sz="1400" dirty="0" smtClean="0">
              <a:latin typeface="A-OTF 新ゴ Pro R" pitchFamily="34" charset="-128"/>
              <a:ea typeface="A-OTF 新ゴ Pro R" pitchFamily="34" charset="-128"/>
            </a:endParaRPr>
          </a:p>
          <a:p>
            <a:pPr>
              <a:lnSpc>
                <a:spcPct val="130000"/>
              </a:lnSpc>
              <a:buSzPct val="120000"/>
            </a:pPr>
            <a:r>
              <a:rPr kumimoji="1" lang="ja-JP" altLang="en-US" sz="1400" dirty="0" smtClean="0">
                <a:latin typeface="A-OTF 新ゴ Pro R" pitchFamily="34" charset="-128"/>
                <a:ea typeface="A-OTF 新ゴ Pro R" pitchFamily="34" charset="-128"/>
              </a:rPr>
              <a:t>・新しいテーマを生み出す</a:t>
            </a:r>
            <a:endParaRPr kumimoji="1" lang="en-US" altLang="ja-JP" sz="1400" dirty="0" smtClean="0">
              <a:latin typeface="A-OTF 新ゴ Pro R" pitchFamily="34" charset="-128"/>
              <a:ea typeface="A-OTF 新ゴ Pro R" pitchFamily="34" charset="-128"/>
            </a:endParaRPr>
          </a:p>
        </p:txBody>
      </p:sp>
      <p:sp>
        <p:nvSpPr>
          <p:cNvPr id="54" name="正方形/長方形 53"/>
          <p:cNvSpPr/>
          <p:nvPr/>
        </p:nvSpPr>
        <p:spPr bwMode="auto">
          <a:xfrm>
            <a:off x="5633672" y="4918852"/>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55" name="正方形/長方形 54"/>
          <p:cNvSpPr/>
          <p:nvPr/>
        </p:nvSpPr>
        <p:spPr bwMode="auto">
          <a:xfrm>
            <a:off x="6029745" y="4918852"/>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56" name="正方形/長方形 55"/>
          <p:cNvSpPr/>
          <p:nvPr/>
        </p:nvSpPr>
        <p:spPr bwMode="auto">
          <a:xfrm>
            <a:off x="6432234" y="4918852"/>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57" name="正方形/長方形 56"/>
          <p:cNvSpPr/>
          <p:nvPr/>
        </p:nvSpPr>
        <p:spPr bwMode="auto">
          <a:xfrm>
            <a:off x="6847357" y="4918852"/>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58" name="正方形/長方形 57"/>
          <p:cNvSpPr/>
          <p:nvPr/>
        </p:nvSpPr>
        <p:spPr bwMode="auto">
          <a:xfrm>
            <a:off x="5633672" y="5350900"/>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59" name="正方形/長方形 58"/>
          <p:cNvSpPr/>
          <p:nvPr/>
        </p:nvSpPr>
        <p:spPr bwMode="auto">
          <a:xfrm>
            <a:off x="6029745" y="5350900"/>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60" name="正方形/長方形 59"/>
          <p:cNvSpPr/>
          <p:nvPr/>
        </p:nvSpPr>
        <p:spPr bwMode="auto">
          <a:xfrm>
            <a:off x="6432234" y="5350900"/>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61" name="正方形/長方形 60"/>
          <p:cNvSpPr/>
          <p:nvPr/>
        </p:nvSpPr>
        <p:spPr bwMode="auto">
          <a:xfrm>
            <a:off x="6847357" y="5350900"/>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62" name="テキスト ボックス 61"/>
          <p:cNvSpPr txBox="1"/>
          <p:nvPr/>
        </p:nvSpPr>
        <p:spPr bwMode="auto">
          <a:xfrm>
            <a:off x="704528" y="4120956"/>
            <a:ext cx="2295601" cy="1945899"/>
          </a:xfrm>
          <a:prstGeom prst="rect">
            <a:avLst/>
          </a:prstGeom>
          <a:noFill/>
          <a:ln w="9525">
            <a:noFill/>
            <a:miter lim="800000"/>
            <a:headEnd/>
            <a:tailEnd/>
          </a:ln>
        </p:spPr>
        <p:txBody>
          <a:bodyPr wrap="none" lIns="108000" tIns="72000" rIns="108000" bIns="72000" rtlCol="0" anchor="t" anchorCtr="1">
            <a:spAutoFit/>
          </a:bodyPr>
          <a:lstStyle/>
          <a:p>
            <a:pPr>
              <a:lnSpc>
                <a:spcPct val="130000"/>
              </a:lnSpc>
              <a:buSzPct val="120000"/>
            </a:pPr>
            <a:r>
              <a:rPr kumimoji="1" lang="ja-JP" altLang="en-US" dirty="0" smtClean="0">
                <a:latin typeface="A-OTF 新ゴ Pro R" pitchFamily="34" charset="-128"/>
                <a:ea typeface="A-OTF 新ゴ Pro R" pitchFamily="34" charset="-128"/>
              </a:rPr>
              <a:t>・積極的に</a:t>
            </a:r>
            <a:endParaRPr kumimoji="1"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・経験から</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・突拍子もないもの</a:t>
            </a:r>
            <a:endParaRPr lang="en-US" altLang="ja-JP" dirty="0" smtClean="0">
              <a:latin typeface="A-OTF 新ゴ Pro R" pitchFamily="34" charset="-128"/>
              <a:ea typeface="A-OTF 新ゴ Pro R" pitchFamily="34" charset="-128"/>
            </a:endParaRPr>
          </a:p>
          <a:p>
            <a:pPr>
              <a:lnSpc>
                <a:spcPct val="130000"/>
              </a:lnSpc>
              <a:buSzPct val="120000"/>
            </a:pPr>
            <a:r>
              <a:rPr kumimoji="1" lang="ja-JP" altLang="en-US" dirty="0" smtClean="0">
                <a:latin typeface="A-OTF 新ゴ Pro R" pitchFamily="34" charset="-128"/>
                <a:ea typeface="A-OTF 新ゴ Pro R" pitchFamily="34" charset="-128"/>
              </a:rPr>
              <a:t>・楽しんで</a:t>
            </a:r>
            <a:endParaRPr kumimoji="1"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・批判しない！</a:t>
            </a:r>
            <a:endParaRPr kumimoji="1" lang="en-US" altLang="ja-JP" dirty="0" smtClean="0">
              <a:latin typeface="A-OTF 新ゴ Pro R" pitchFamily="34" charset="-128"/>
              <a:ea typeface="A-OTF 新ゴ Pro R" pitchFamily="34" charset="-128"/>
            </a:endParaRPr>
          </a:p>
        </p:txBody>
      </p:sp>
      <p:sp>
        <p:nvSpPr>
          <p:cNvPr id="63" name="パイ 62"/>
          <p:cNvSpPr/>
          <p:nvPr/>
        </p:nvSpPr>
        <p:spPr bwMode="auto">
          <a:xfrm>
            <a:off x="5101303" y="1404901"/>
            <a:ext cx="552486" cy="552486"/>
          </a:xfrm>
          <a:prstGeom prst="pie">
            <a:avLst>
              <a:gd name="adj1" fmla="val 0"/>
              <a:gd name="adj2" fmla="val 1863175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64" name="角丸四角形 63"/>
          <p:cNvSpPr/>
          <p:nvPr/>
        </p:nvSpPr>
        <p:spPr bwMode="auto">
          <a:xfrm>
            <a:off x="3543300" y="476250"/>
            <a:ext cx="2851951" cy="533400"/>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dirty="0" smtClean="0">
                <a:latin typeface="A-OTF 新ゴ Pro M" pitchFamily="34" charset="-128"/>
                <a:ea typeface="A-OTF 新ゴ Pro M" pitchFamily="34" charset="-128"/>
              </a:rPr>
              <a:t>連鎖</a:t>
            </a:r>
            <a:endParaRPr kumimoji="1" lang="ja-JP" altLang="en-US" sz="3200" dirty="0">
              <a:latin typeface="A-OTF 新ゴ Pro M" pitchFamily="34" charset="-128"/>
              <a:ea typeface="A-OTF 新ゴ Pro M" pitchFamily="34" charset="-128"/>
            </a:endParaRPr>
          </a:p>
        </p:txBody>
      </p:sp>
      <p:sp>
        <p:nvSpPr>
          <p:cNvPr id="3" name="角丸四角形 2"/>
          <p:cNvSpPr/>
          <p:nvPr/>
        </p:nvSpPr>
        <p:spPr bwMode="auto">
          <a:xfrm>
            <a:off x="2847974" y="5923308"/>
            <a:ext cx="4244282" cy="51465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1600" dirty="0" smtClean="0">
                <a:solidFill>
                  <a:schemeClr val="bg1"/>
                </a:solidFill>
                <a:latin typeface="HG創英角ｺﾞｼｯｸUB" panose="020B0909000000000000" pitchFamily="49" charset="-128"/>
                <a:ea typeface="HG創英角ｺﾞｼｯｸUB" panose="020B0909000000000000" pitchFamily="49" charset="-128"/>
              </a:rPr>
              <a:t>全員</a:t>
            </a:r>
            <a:r>
              <a:rPr lang="ja-JP" altLang="en-US" sz="1600" dirty="0" smtClean="0">
                <a:solidFill>
                  <a:schemeClr val="bg1"/>
                </a:solidFill>
                <a:latin typeface="HG創英角ｺﾞｼｯｸUB" panose="020B0909000000000000" pitchFamily="49" charset="-128"/>
                <a:ea typeface="HG創英角ｺﾞｼｯｸUB" panose="020B0909000000000000" pitchFamily="49" charset="-128"/>
              </a:rPr>
              <a:t>参加！座らない！</a:t>
            </a:r>
            <a:endParaRPr lang="en-US" altLang="ja-JP" sz="1600" dirty="0" smtClean="0">
              <a:solidFill>
                <a:schemeClr val="bg1"/>
              </a:solidFill>
              <a:latin typeface="HG創英角ｺﾞｼｯｸUB" panose="020B0909000000000000" pitchFamily="49" charset="-128"/>
              <a:ea typeface="HG創英角ｺﾞｼｯｸUB" panose="020B0909000000000000" pitchFamily="49" charset="-128"/>
            </a:endParaRPr>
          </a:p>
          <a:p>
            <a:pPr algn="ctr"/>
            <a:r>
              <a:rPr lang="en-US" altLang="ja-JP" sz="16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600" dirty="0" smtClean="0">
                <a:solidFill>
                  <a:schemeClr val="bg1"/>
                </a:solidFill>
                <a:latin typeface="HG創英角ｺﾞｼｯｸUB" panose="020B0909000000000000" pitchFamily="49" charset="-128"/>
                <a:ea typeface="HG創英角ｺﾞｼｯｸUB" panose="020B0909000000000000" pitchFamily="49" charset="-128"/>
              </a:rPr>
              <a:t>ファシリテーターを決める</a:t>
            </a:r>
            <a:endParaRPr kumimoji="1" lang="ja-JP" altLang="en-US" sz="1600" dirty="0">
              <a:solidFill>
                <a:schemeClr val="bg1"/>
              </a:solidFill>
              <a:latin typeface="HG創英角ｺﾞｼｯｸUB" panose="020B0909000000000000" pitchFamily="49" charset="-128"/>
              <a:ea typeface="HG創英角ｺﾞｼｯｸUB" panose="020B0909000000000000" pitchFamily="49" charset="-128"/>
            </a:endParaRPr>
          </a:p>
        </p:txBody>
      </p:sp>
      <p:sp>
        <p:nvSpPr>
          <p:cNvPr id="33" name="正方形/長方形 32"/>
          <p:cNvSpPr/>
          <p:nvPr/>
        </p:nvSpPr>
        <p:spPr bwMode="auto">
          <a:xfrm>
            <a:off x="5633672" y="4522274"/>
            <a:ext cx="266442" cy="255718"/>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0268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6503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フィールドワーク</a:t>
            </a:r>
            <a:endParaRPr lang="ja-JP" altLang="en-US" sz="2800" dirty="0"/>
          </a:p>
        </p:txBody>
      </p:sp>
      <p:sp>
        <p:nvSpPr>
          <p:cNvPr id="5" name="テキスト ボックス 4"/>
          <p:cNvSpPr txBox="1"/>
          <p:nvPr/>
        </p:nvSpPr>
        <p:spPr bwMode="auto">
          <a:xfrm>
            <a:off x="1216099" y="2503401"/>
            <a:ext cx="525886"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kumimoji="1" lang="en-US" altLang="ja-JP" sz="4800" b="1" dirty="0" smtClean="0">
                <a:solidFill>
                  <a:schemeClr val="bg1"/>
                </a:solidFill>
                <a:latin typeface="Times New Roman" pitchFamily="18" charset="0"/>
                <a:ea typeface="A-OTF 新ゴ Pro R" pitchFamily="34" charset="-128"/>
                <a:cs typeface="Times New Roman" pitchFamily="18" charset="0"/>
              </a:rPr>
              <a:t>  </a:t>
            </a:r>
            <a:endParaRPr kumimoji="1" lang="ja-JP" altLang="en-US"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26928546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フィールドワーク</a:t>
            </a:r>
            <a:endParaRPr kumimoji="1" lang="ja-JP" altLang="en-US" dirty="0"/>
          </a:p>
        </p:txBody>
      </p:sp>
      <p:sp>
        <p:nvSpPr>
          <p:cNvPr id="5" name="角丸四角形 4"/>
          <p:cNvSpPr/>
          <p:nvPr/>
        </p:nvSpPr>
        <p:spPr bwMode="auto">
          <a:xfrm>
            <a:off x="514675" y="869625"/>
            <a:ext cx="8876650" cy="1435421"/>
          </a:xfrm>
          <a:prstGeom prst="roundRect">
            <a:avLst>
              <a:gd name="adj" fmla="val 7102"/>
            </a:avLst>
          </a:prstGeom>
          <a:ln w="38100">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216000" anchor="ctr"/>
          <a:lstStyle/>
          <a:p>
            <a:pPr algn="ctr">
              <a:lnSpc>
                <a:spcPct val="130000"/>
              </a:lnSpc>
              <a:buSzPct val="120000"/>
            </a:pPr>
            <a:r>
              <a:rPr lang="ja-JP" altLang="en-US" sz="3100" dirty="0" smtClean="0">
                <a:solidFill>
                  <a:prstClr val="black"/>
                </a:solidFill>
                <a:latin typeface="A-OTF 新ゴ Pro R" pitchFamily="34" charset="-128"/>
                <a:ea typeface="A-OTF 新ゴ Pro R" pitchFamily="34" charset="-128"/>
              </a:rPr>
              <a:t>現地に赴き、実際に見て聞いて感じて調査する</a:t>
            </a:r>
            <a:endParaRPr lang="en-US" altLang="ja-JP" sz="3100" dirty="0" smtClean="0">
              <a:solidFill>
                <a:prstClr val="black"/>
              </a:solidFill>
              <a:latin typeface="A-OTF 新ゴ Pro R" pitchFamily="34" charset="-128"/>
              <a:ea typeface="A-OTF 新ゴ Pro R" pitchFamily="34" charset="-128"/>
            </a:endParaRPr>
          </a:p>
          <a:p>
            <a:pPr algn="ctr">
              <a:lnSpc>
                <a:spcPct val="130000"/>
              </a:lnSpc>
              <a:buSzPct val="120000"/>
            </a:pPr>
            <a:r>
              <a:rPr lang="ja-JP" altLang="en-US" sz="3100" dirty="0" smtClean="0">
                <a:solidFill>
                  <a:prstClr val="black"/>
                </a:solidFill>
                <a:latin typeface="A-OTF 新ゴ Pro R" pitchFamily="34" charset="-128"/>
                <a:ea typeface="A-OTF 新ゴ Pro R" pitchFamily="34" charset="-128"/>
              </a:rPr>
              <a:t>問題の発見や仮説検証</a:t>
            </a:r>
            <a:r>
              <a:rPr lang="ja-JP" altLang="en-US" sz="3100" dirty="0">
                <a:solidFill>
                  <a:prstClr val="black"/>
                </a:solidFill>
                <a:latin typeface="A-OTF 新ゴ Pro R" pitchFamily="34" charset="-128"/>
                <a:ea typeface="A-OTF 新ゴ Pro R" pitchFamily="34" charset="-128"/>
              </a:rPr>
              <a:t>に</a:t>
            </a:r>
            <a:r>
              <a:rPr lang="ja-JP" altLang="en-US" sz="3100" dirty="0" smtClean="0">
                <a:solidFill>
                  <a:prstClr val="black"/>
                </a:solidFill>
                <a:latin typeface="A-OTF 新ゴ Pro R" pitchFamily="34" charset="-128"/>
                <a:ea typeface="A-OTF 新ゴ Pro R" pitchFamily="34" charset="-128"/>
              </a:rPr>
              <a:t>も役立つ手法</a:t>
            </a:r>
            <a:endParaRPr lang="ja-JP" altLang="en-US" sz="3100" dirty="0">
              <a:solidFill>
                <a:prstClr val="black"/>
              </a:solidFill>
              <a:latin typeface="A-OTF 新ゴ Pro R" pitchFamily="34" charset="-128"/>
              <a:ea typeface="A-OTF 新ゴ Pro R" pitchFamily="34" charset="-128"/>
            </a:endParaRPr>
          </a:p>
        </p:txBody>
      </p:sp>
      <p:sp>
        <p:nvSpPr>
          <p:cNvPr id="6" name="Text Box 1043"/>
          <p:cNvSpPr txBox="1">
            <a:spLocks noChangeArrowheads="1"/>
          </p:cNvSpPr>
          <p:nvPr/>
        </p:nvSpPr>
        <p:spPr bwMode="auto">
          <a:xfrm>
            <a:off x="433387" y="2370137"/>
            <a:ext cx="9186863"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72000" rIns="108000" bIns="72000"/>
          <a:lstStyle>
            <a:lvl1pPr eaLnBrk="0" hangingPunct="0">
              <a:defRPr kumimoji="1" sz="1200">
                <a:solidFill>
                  <a:schemeClr val="tx1"/>
                </a:solidFill>
                <a:latin typeface="ＭＳ Ｐゴシック" charset="-128"/>
                <a:ea typeface="ＭＳ Ｐゴシック" charset="-128"/>
              </a:defRPr>
            </a:lvl1pPr>
            <a:lvl2pPr marL="742950" indent="-285750" eaLnBrk="0" hangingPunct="0">
              <a:defRPr kumimoji="1" sz="1200">
                <a:solidFill>
                  <a:schemeClr val="tx1"/>
                </a:solidFill>
                <a:latin typeface="ＭＳ Ｐゴシック" charset="-128"/>
                <a:ea typeface="ＭＳ Ｐゴシック" charset="-128"/>
              </a:defRPr>
            </a:lvl2pPr>
            <a:lvl3pPr marL="1143000" indent="-228600" eaLnBrk="0" hangingPunct="0">
              <a:defRPr kumimoji="1" sz="1200">
                <a:solidFill>
                  <a:schemeClr val="tx1"/>
                </a:solidFill>
                <a:latin typeface="ＭＳ Ｐゴシック" charset="-128"/>
                <a:ea typeface="ＭＳ Ｐゴシック" charset="-128"/>
              </a:defRPr>
            </a:lvl3pPr>
            <a:lvl4pPr marL="1600200" indent="-228600" eaLnBrk="0" hangingPunct="0">
              <a:defRPr kumimoji="1" sz="1200">
                <a:solidFill>
                  <a:schemeClr val="tx1"/>
                </a:solidFill>
                <a:latin typeface="ＭＳ Ｐゴシック" charset="-128"/>
                <a:ea typeface="ＭＳ Ｐゴシック" charset="-128"/>
              </a:defRPr>
            </a:lvl4pPr>
            <a:lvl5pPr marL="2057400" indent="-228600" eaLnBrk="0" hangingPunct="0">
              <a:defRPr kumimoji="1" sz="1200">
                <a:solidFill>
                  <a:schemeClr val="tx1"/>
                </a:solidFill>
                <a:latin typeface="ＭＳ Ｐゴシック" charset="-128"/>
                <a:ea typeface="ＭＳ Ｐゴシック" charset="-128"/>
              </a:defRPr>
            </a:lvl5pPr>
            <a:lvl6pPr marL="25146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6pPr>
            <a:lvl7pPr marL="29718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7pPr>
            <a:lvl8pPr marL="34290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8pPr>
            <a:lvl9pPr marL="3886200" indent="-228600" eaLnBrk="0" fontAlgn="base" hangingPunct="0">
              <a:spcBef>
                <a:spcPct val="0"/>
              </a:spcBef>
              <a:spcAft>
                <a:spcPct val="0"/>
              </a:spcAft>
              <a:defRPr kumimoji="1" sz="1200">
                <a:solidFill>
                  <a:schemeClr val="tx1"/>
                </a:solidFill>
                <a:latin typeface="ＭＳ Ｐゴシック" charset="-128"/>
                <a:ea typeface="ＭＳ Ｐゴシック" charset="-128"/>
              </a:defRPr>
            </a:lvl9pPr>
          </a:lstStyle>
          <a:p>
            <a:pPr eaLnBrk="1" hangingPunct="1">
              <a:lnSpc>
                <a:spcPct val="130000"/>
              </a:lnSpc>
              <a:buSzPct val="120000"/>
            </a:pPr>
            <a:r>
              <a:rPr lang="ja-JP" altLang="en-US" sz="1800" dirty="0"/>
              <a:t>フィールドワーク（英</a:t>
            </a:r>
            <a:r>
              <a:rPr lang="en-US" altLang="ja" sz="1800" dirty="0"/>
              <a:t>: field work</a:t>
            </a:r>
            <a:r>
              <a:rPr lang="ja-JP" altLang="en-US" sz="1800" dirty="0"/>
              <a:t>）は、ある調査対象について学術研究をする際に、そのテーマに即した場所（現地）を実際に訪れ、その対象を直接観察し、関係者には聞き取り調査やアンケート調査を行い、そして現地での史料・資料の採取を行うなど、学術的に客観的な成果を挙げるための調査技法である。地学や地理学では巡検ともいう。</a:t>
            </a:r>
          </a:p>
          <a:p>
            <a:pPr eaLnBrk="1" hangingPunct="1">
              <a:lnSpc>
                <a:spcPct val="130000"/>
              </a:lnSpc>
              <a:buSzPct val="120000"/>
            </a:pPr>
            <a:r>
              <a:rPr lang="ja-JP" altLang="ja-JP" sz="1800" dirty="0" smtClean="0"/>
              <a:t>フィールドワーク</a:t>
            </a:r>
            <a:r>
              <a:rPr lang="ja-JP" altLang="ja-JP" sz="1800" dirty="0"/>
              <a:t>は、日本語で</a:t>
            </a:r>
            <a:r>
              <a:rPr lang="ja-JP" altLang="ja-JP" sz="1800" b="1" dirty="0"/>
              <a:t>現地調査</a:t>
            </a:r>
            <a:r>
              <a:rPr lang="ja-JP" altLang="ja-JP" sz="1800" dirty="0"/>
              <a:t>（実地調査）ということがあるが、上記のような定義にしたがった調査技法を用いる場合は「フィールドワーク」との表記が一般的である</a:t>
            </a:r>
            <a:r>
              <a:rPr lang="ja-JP" altLang="ja-JP" sz="1800" dirty="0" smtClean="0"/>
              <a:t>。</a:t>
            </a:r>
            <a:endParaRPr lang="en-US" altLang="ja-JP" sz="1800" dirty="0" smtClean="0"/>
          </a:p>
          <a:p>
            <a:pPr eaLnBrk="1" hangingPunct="1">
              <a:lnSpc>
                <a:spcPct val="130000"/>
              </a:lnSpc>
              <a:buSzPct val="120000"/>
            </a:pPr>
            <a:r>
              <a:rPr lang="en-US" altLang="ja-JP" sz="1100" dirty="0" smtClean="0">
                <a:solidFill>
                  <a:srgbClr val="333333"/>
                </a:solidFill>
                <a:latin typeface="A-OTF 新ゴ Pro R" pitchFamily="34" charset="-128"/>
                <a:ea typeface="A-OTF 新ゴ Pro R" pitchFamily="34" charset="-128"/>
              </a:rPr>
              <a:t>※</a:t>
            </a:r>
            <a:r>
              <a:rPr lang="en-US" altLang="ja-JP" sz="1100" dirty="0" err="1" smtClean="0">
                <a:solidFill>
                  <a:srgbClr val="333333"/>
                </a:solidFill>
                <a:latin typeface="A-OTF 新ゴ Pro R" pitchFamily="34" charset="-128"/>
                <a:ea typeface="A-OTF 新ゴ Pro R" pitchFamily="34" charset="-128"/>
              </a:rPr>
              <a:t>wikipedia</a:t>
            </a:r>
            <a:r>
              <a:rPr lang="ja-JP" altLang="en-US" sz="1100" dirty="0" smtClean="0">
                <a:solidFill>
                  <a:srgbClr val="333333"/>
                </a:solidFill>
                <a:latin typeface="A-OTF 新ゴ Pro R" pitchFamily="34" charset="-128"/>
                <a:ea typeface="A-OTF 新ゴ Pro R" pitchFamily="34" charset="-128"/>
              </a:rPr>
              <a:t>より抜粋</a:t>
            </a:r>
            <a:endParaRPr lang="en-US" altLang="ja-JP" sz="1800" dirty="0" smtClean="0">
              <a:solidFill>
                <a:srgbClr val="333333"/>
              </a:solidFill>
              <a:latin typeface="A-OTF 新ゴ Pro R" pitchFamily="34" charset="-128"/>
              <a:ea typeface="A-OTF 新ゴ Pro R" pitchFamily="34" charset="-128"/>
            </a:endParaRPr>
          </a:p>
          <a:p>
            <a:pPr eaLnBrk="1" hangingPunct="1">
              <a:lnSpc>
                <a:spcPct val="130000"/>
              </a:lnSpc>
              <a:buSzPct val="120000"/>
            </a:pPr>
            <a:r>
              <a:rPr lang="en-US" altLang="ja-JP" sz="1600" dirty="0" smtClean="0">
                <a:solidFill>
                  <a:srgbClr val="FF0000"/>
                </a:solidFill>
                <a:latin typeface="A-OTF 新ゴ Pro R" pitchFamily="34" charset="-128"/>
                <a:ea typeface="A-OTF 新ゴ Pro R" pitchFamily="34" charset="-128"/>
              </a:rPr>
              <a:t>※</a:t>
            </a:r>
            <a:r>
              <a:rPr lang="ja-JP" altLang="en-US" sz="1600" dirty="0" smtClean="0">
                <a:solidFill>
                  <a:srgbClr val="FF0000"/>
                </a:solidFill>
                <a:latin typeface="A-OTF 新ゴ Pro R" pitchFamily="34" charset="-128"/>
                <a:ea typeface="A-OTF 新ゴ Pro R" pitchFamily="34" charset="-128"/>
              </a:rPr>
              <a:t>フィールドワーク対象の管理者や観察対象に対して、調査や撮影許可を事前に取ってから実施するようにしてください。</a:t>
            </a:r>
            <a:endParaRPr lang="en-US" altLang="ja-JP" sz="1600" dirty="0" smtClean="0">
              <a:solidFill>
                <a:srgbClr val="FF0000"/>
              </a:solidFill>
              <a:latin typeface="A-OTF 新ゴ Pro R" pitchFamily="34" charset="-128"/>
              <a:ea typeface="A-OTF 新ゴ Pro R" pitchFamily="34" charset="-128"/>
            </a:endParaRPr>
          </a:p>
        </p:txBody>
      </p:sp>
      <p:sp>
        <p:nvSpPr>
          <p:cNvPr id="3" name="正方形/長方形 2"/>
          <p:cNvSpPr/>
          <p:nvPr/>
        </p:nvSpPr>
        <p:spPr>
          <a:xfrm>
            <a:off x="576263" y="5185458"/>
            <a:ext cx="9056687" cy="9028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latin typeface="A-OTF 新ゴ Pro H" pitchFamily="34" charset="-128"/>
                <a:ea typeface="A-OTF 新ゴ Pro H" pitchFamily="34" charset="-128"/>
              </a:rPr>
              <a:t>現場・行動観察からインサイトを得る</a:t>
            </a:r>
            <a:endParaRPr kumimoji="1" lang="ja-JP" altLang="en-US" sz="2800" dirty="0">
              <a:latin typeface="A-OTF 新ゴ Pro H" pitchFamily="34" charset="-128"/>
              <a:ea typeface="A-OTF 新ゴ Pro H" pitchFamily="34" charset="-128"/>
            </a:endParaRPr>
          </a:p>
        </p:txBody>
      </p:sp>
    </p:spTree>
    <p:extLst>
      <p:ext uri="{BB962C8B-B14F-4D97-AF65-F5344CB8AC3E}">
        <p14:creationId xmlns:p14="http://schemas.microsoft.com/office/powerpoint/2010/main" val="35501071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2000" dirty="0" smtClean="0"/>
              <a:t>ユーザーの行動や環境との関係を発見・理解・分析する（ユーザーも無意識）</a:t>
            </a:r>
            <a:endParaRPr kumimoji="1" lang="ja-JP" altLang="en-US" sz="2000"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657225"/>
            <a:ext cx="7391400" cy="5543550"/>
          </a:xfrm>
          <a:prstGeom prst="rect">
            <a:avLst/>
          </a:prstGeom>
        </p:spPr>
      </p:pic>
    </p:spTree>
    <p:extLst>
      <p:ext uri="{BB962C8B-B14F-4D97-AF65-F5344CB8AC3E}">
        <p14:creationId xmlns:p14="http://schemas.microsoft.com/office/powerpoint/2010/main" val="2632459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鳥の目</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990600"/>
            <a:ext cx="3886200" cy="3733800"/>
          </a:xfrm>
          <a:prstGeom prst="rect">
            <a:avLst/>
          </a:prstGeom>
        </p:spPr>
      </p:pic>
      <p:sp>
        <p:nvSpPr>
          <p:cNvPr id="5" name="正方形/長方形 4"/>
          <p:cNvSpPr/>
          <p:nvPr/>
        </p:nvSpPr>
        <p:spPr>
          <a:xfrm>
            <a:off x="977900" y="5214020"/>
            <a:ext cx="7950200" cy="954107"/>
          </a:xfrm>
          <a:prstGeom prst="rect">
            <a:avLst/>
          </a:prstGeom>
        </p:spPr>
        <p:txBody>
          <a:bodyPr wrap="square">
            <a:spAutoFit/>
          </a:bodyPr>
          <a:lstStyle/>
          <a:p>
            <a:pPr algn="ctr"/>
            <a:r>
              <a:rPr lang="ja-JP" altLang="en-US" sz="2800" dirty="0" smtClean="0">
                <a:latin typeface="A-OTF 新ゴ Pro B" panose="020B0700000000000000" pitchFamily="34" charset="-128"/>
                <a:ea typeface="A-OTF 新ゴ Pro B" panose="020B0700000000000000" pitchFamily="34" charset="-128"/>
              </a:rPr>
              <a:t>見る角度に（視点）によって見え方が違う</a:t>
            </a:r>
            <a:endParaRPr lang="en-US" altLang="ja-JP" sz="2800" dirty="0" smtClean="0">
              <a:latin typeface="A-OTF 新ゴ Pro B" panose="020B0700000000000000" pitchFamily="34" charset="-128"/>
              <a:ea typeface="A-OTF 新ゴ Pro B" panose="020B0700000000000000" pitchFamily="34" charset="-128"/>
            </a:endParaRPr>
          </a:p>
          <a:p>
            <a:pPr algn="ctr"/>
            <a:r>
              <a:rPr lang="ja-JP" altLang="en-US" sz="2800" dirty="0" smtClean="0">
                <a:latin typeface="A-OTF 新ゴ Pro B" panose="020B0700000000000000" pitchFamily="34" charset="-128"/>
                <a:ea typeface="A-OTF 新ゴ Pro B" panose="020B0700000000000000" pitchFamily="34" charset="-128"/>
              </a:rPr>
              <a:t>多面的にとらえる</a:t>
            </a:r>
            <a:endParaRPr lang="ja-JP" altLang="en-US" sz="2800" dirty="0">
              <a:latin typeface="A-OTF 新ゴ Pro B" panose="020B0700000000000000" pitchFamily="34" charset="-128"/>
              <a:ea typeface="A-OTF 新ゴ Pro B" panose="020B0700000000000000" pitchFamily="34" charset="-128"/>
            </a:endParaRPr>
          </a:p>
        </p:txBody>
      </p:sp>
    </p:spTree>
    <p:extLst>
      <p:ext uri="{BB962C8B-B14F-4D97-AF65-F5344CB8AC3E}">
        <p14:creationId xmlns:p14="http://schemas.microsoft.com/office/powerpoint/2010/main" val="3975558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鳥の目</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600" y="860006"/>
            <a:ext cx="4368800" cy="4043282"/>
          </a:xfrm>
          <a:prstGeom prst="rect">
            <a:avLst/>
          </a:prstGeom>
        </p:spPr>
      </p:pic>
      <p:sp>
        <p:nvSpPr>
          <p:cNvPr id="5" name="正方形/長方形 4"/>
          <p:cNvSpPr/>
          <p:nvPr/>
        </p:nvSpPr>
        <p:spPr>
          <a:xfrm>
            <a:off x="977900" y="5214020"/>
            <a:ext cx="7950200" cy="1323439"/>
          </a:xfrm>
          <a:prstGeom prst="rect">
            <a:avLst/>
          </a:prstGeom>
        </p:spPr>
        <p:txBody>
          <a:bodyPr wrap="square">
            <a:spAutoFit/>
          </a:bodyPr>
          <a:lstStyle/>
          <a:p>
            <a:pPr algn="ctr"/>
            <a:r>
              <a:rPr lang="ja-JP" altLang="en-US" sz="2800" dirty="0" smtClean="0">
                <a:latin typeface="A-OTF 新ゴ Pro B" panose="020B0700000000000000" pitchFamily="34" charset="-128"/>
                <a:ea typeface="A-OTF 新ゴ Pro B" panose="020B0700000000000000" pitchFamily="34" charset="-128"/>
              </a:rPr>
              <a:t>視野</a:t>
            </a:r>
            <a:r>
              <a:rPr lang="ja-JP" altLang="en-US" sz="2800" dirty="0">
                <a:latin typeface="A-OTF 新ゴ Pro B" panose="020B0700000000000000" pitchFamily="34" charset="-128"/>
                <a:ea typeface="A-OTF 新ゴ Pro B" panose="020B0700000000000000" pitchFamily="34" charset="-128"/>
              </a:rPr>
              <a:t>を広げてみることが</a:t>
            </a:r>
            <a:r>
              <a:rPr lang="ja-JP" altLang="en-US" sz="2800" dirty="0" smtClean="0">
                <a:latin typeface="A-OTF 新ゴ Pro B" panose="020B0700000000000000" pitchFamily="34" charset="-128"/>
                <a:ea typeface="A-OTF 新ゴ Pro B" panose="020B0700000000000000" pitchFamily="34" charset="-128"/>
              </a:rPr>
              <a:t>大切</a:t>
            </a:r>
            <a:endParaRPr lang="en-US" altLang="ja-JP" sz="2800" dirty="0">
              <a:latin typeface="A-OTF 新ゴ Pro B" panose="020B0700000000000000" pitchFamily="34" charset="-128"/>
              <a:ea typeface="A-OTF 新ゴ Pro B" panose="020B0700000000000000" pitchFamily="34" charset="-128"/>
            </a:endParaRPr>
          </a:p>
          <a:p>
            <a:pPr algn="ctr"/>
            <a:r>
              <a:rPr lang="ja-JP" altLang="en-US" sz="2400" dirty="0" smtClean="0">
                <a:latin typeface="A-OTF 新ゴ Pro B" panose="020B0700000000000000" pitchFamily="34" charset="-128"/>
                <a:ea typeface="A-OTF 新ゴ Pro B" panose="020B0700000000000000" pitchFamily="34" charset="-128"/>
              </a:rPr>
              <a:t>今</a:t>
            </a:r>
            <a:r>
              <a:rPr lang="ja-JP" altLang="en-US" sz="2400" dirty="0">
                <a:latin typeface="A-OTF 新ゴ Pro B" panose="020B0700000000000000" pitchFamily="34" charset="-128"/>
                <a:ea typeface="A-OTF 新ゴ Pro B" panose="020B0700000000000000" pitchFamily="34" charset="-128"/>
              </a:rPr>
              <a:t>まで知らなかった新しい発見が生まれるかもしれない</a:t>
            </a:r>
          </a:p>
          <a:p>
            <a:pPr algn="ctr"/>
            <a:endParaRPr lang="ja-JP" altLang="en-US" sz="2800" dirty="0">
              <a:latin typeface="A-OTF 新ゴ Pro B" panose="020B0700000000000000" pitchFamily="34" charset="-128"/>
              <a:ea typeface="A-OTF 新ゴ Pro B" panose="020B0700000000000000" pitchFamily="34" charset="-128"/>
            </a:endParaRPr>
          </a:p>
        </p:txBody>
      </p:sp>
    </p:spTree>
    <p:extLst>
      <p:ext uri="{BB962C8B-B14F-4D97-AF65-F5344CB8AC3E}">
        <p14:creationId xmlns:p14="http://schemas.microsoft.com/office/powerpoint/2010/main" val="16234257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俯瞰して全体を把握する</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9400" y="514667"/>
            <a:ext cx="6807200" cy="5828666"/>
          </a:xfrm>
          <a:prstGeom prst="rect">
            <a:avLst/>
          </a:prstGeom>
        </p:spPr>
      </p:pic>
    </p:spTree>
    <p:extLst>
      <p:ext uri="{BB962C8B-B14F-4D97-AF65-F5344CB8AC3E}">
        <p14:creationId xmlns:p14="http://schemas.microsoft.com/office/powerpoint/2010/main" val="13931551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虫の目　</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200" y="770467"/>
            <a:ext cx="1533854" cy="4131733"/>
          </a:xfrm>
          <a:prstGeom prst="rect">
            <a:avLst/>
          </a:prstGeom>
        </p:spPr>
      </p:pic>
      <p:sp>
        <p:nvSpPr>
          <p:cNvPr id="4" name="正方形/長方形 3"/>
          <p:cNvSpPr/>
          <p:nvPr/>
        </p:nvSpPr>
        <p:spPr>
          <a:xfrm>
            <a:off x="977900" y="5214020"/>
            <a:ext cx="7950200" cy="523220"/>
          </a:xfrm>
          <a:prstGeom prst="rect">
            <a:avLst/>
          </a:prstGeom>
        </p:spPr>
        <p:txBody>
          <a:bodyPr wrap="square">
            <a:spAutoFit/>
          </a:bodyPr>
          <a:lstStyle/>
          <a:p>
            <a:pPr algn="ctr"/>
            <a:r>
              <a:rPr lang="ja-JP" altLang="en-US" sz="2800" dirty="0">
                <a:latin typeface="A-OTF 新ゴ Pro B" panose="020B0700000000000000" pitchFamily="34" charset="-128"/>
                <a:ea typeface="A-OTF 新ゴ Pro B" panose="020B0700000000000000" pitchFamily="34" charset="-128"/>
              </a:rPr>
              <a:t>視点を深く掘り下げて</a:t>
            </a:r>
            <a:r>
              <a:rPr lang="ja-JP" altLang="en-US" sz="2800" dirty="0" smtClean="0">
                <a:latin typeface="A-OTF 新ゴ Pro B" panose="020B0700000000000000" pitchFamily="34" charset="-128"/>
                <a:ea typeface="A-OTF 新ゴ Pro B" panose="020B0700000000000000" pitchFamily="34" charset="-128"/>
              </a:rPr>
              <a:t>いく</a:t>
            </a:r>
            <a:endParaRPr lang="ja-JP" altLang="en-US" sz="2800" dirty="0">
              <a:latin typeface="A-OTF 新ゴ Pro B" panose="020B0700000000000000" pitchFamily="34" charset="-128"/>
              <a:ea typeface="A-OTF 新ゴ Pro B" panose="020B0700000000000000" pitchFamily="34" charset="-128"/>
            </a:endParaRPr>
          </a:p>
        </p:txBody>
      </p:sp>
    </p:spTree>
    <p:extLst>
      <p:ext uri="{BB962C8B-B14F-4D97-AF65-F5344CB8AC3E}">
        <p14:creationId xmlns:p14="http://schemas.microsoft.com/office/powerpoint/2010/main" val="399164845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虫の目</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864770"/>
            <a:ext cx="4234039" cy="4011195"/>
          </a:xfrm>
          <a:prstGeom prst="rect">
            <a:avLst/>
          </a:prstGeom>
        </p:spPr>
      </p:pic>
      <p:sp>
        <p:nvSpPr>
          <p:cNvPr id="5" name="正方形/長方形 4"/>
          <p:cNvSpPr/>
          <p:nvPr/>
        </p:nvSpPr>
        <p:spPr>
          <a:xfrm>
            <a:off x="977900" y="5214020"/>
            <a:ext cx="7950200" cy="954107"/>
          </a:xfrm>
          <a:prstGeom prst="rect">
            <a:avLst/>
          </a:prstGeom>
        </p:spPr>
        <p:txBody>
          <a:bodyPr wrap="square">
            <a:spAutoFit/>
          </a:bodyPr>
          <a:lstStyle/>
          <a:p>
            <a:pPr algn="ctr"/>
            <a:r>
              <a:rPr lang="ja-JP" altLang="en-US" sz="2800" dirty="0">
                <a:latin typeface="A-OTF 新ゴ Pro B" panose="020B0700000000000000" pitchFamily="34" charset="-128"/>
                <a:ea typeface="A-OTF 新ゴ Pro B" panose="020B0700000000000000" pitchFamily="34" charset="-128"/>
              </a:rPr>
              <a:t>氾濫するさまざまな情報を精査</a:t>
            </a:r>
            <a:r>
              <a:rPr lang="ja-JP" altLang="en-US" sz="2800" dirty="0" smtClean="0">
                <a:latin typeface="A-OTF 新ゴ Pro B" panose="020B0700000000000000" pitchFamily="34" charset="-128"/>
                <a:ea typeface="A-OTF 新ゴ Pro B" panose="020B0700000000000000" pitchFamily="34" charset="-128"/>
              </a:rPr>
              <a:t>して</a:t>
            </a:r>
            <a:endParaRPr lang="en-US" altLang="ja-JP" sz="2800" dirty="0" smtClean="0">
              <a:latin typeface="A-OTF 新ゴ Pro B" panose="020B0700000000000000" pitchFamily="34" charset="-128"/>
              <a:ea typeface="A-OTF 新ゴ Pro B" panose="020B0700000000000000" pitchFamily="34" charset="-128"/>
            </a:endParaRPr>
          </a:p>
          <a:p>
            <a:pPr algn="ctr"/>
            <a:r>
              <a:rPr lang="ja-JP" altLang="en-US" sz="2800" dirty="0" smtClean="0">
                <a:latin typeface="A-OTF 新ゴ Pro B" panose="020B0700000000000000" pitchFamily="34" charset="-128"/>
                <a:ea typeface="A-OTF 新ゴ Pro B" panose="020B0700000000000000" pitchFamily="34" charset="-128"/>
              </a:rPr>
              <a:t>必要</a:t>
            </a:r>
            <a:r>
              <a:rPr lang="ja-JP" altLang="en-US" sz="2800" dirty="0">
                <a:latin typeface="A-OTF 新ゴ Pro B" panose="020B0700000000000000" pitchFamily="34" charset="-128"/>
                <a:ea typeface="A-OTF 新ゴ Pro B" panose="020B0700000000000000" pitchFamily="34" charset="-128"/>
              </a:rPr>
              <a:t>な要素だけ取り入れる</a:t>
            </a:r>
          </a:p>
        </p:txBody>
      </p:sp>
    </p:spTree>
    <p:extLst>
      <p:ext uri="{BB962C8B-B14F-4D97-AF65-F5344CB8AC3E}">
        <p14:creationId xmlns:p14="http://schemas.microsoft.com/office/powerpoint/2010/main" val="9267618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虫の目</a:t>
            </a:r>
            <a:endParaRPr kumimoji="1" lang="ja-JP" altLang="en-US" dirty="0"/>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r="33008"/>
          <a:stretch/>
        </p:blipFill>
        <p:spPr>
          <a:xfrm rot="5400000">
            <a:off x="2217264" y="351399"/>
            <a:ext cx="5552431" cy="6216177"/>
          </a:xfrm>
          <a:prstGeom prst="rect">
            <a:avLst/>
          </a:prstGeom>
        </p:spPr>
      </p:pic>
    </p:spTree>
    <p:extLst>
      <p:ext uri="{BB962C8B-B14F-4D97-AF65-F5344CB8AC3E}">
        <p14:creationId xmlns:p14="http://schemas.microsoft.com/office/powerpoint/2010/main" val="23788325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ユーザー観察から生まれたイノベーション</a:t>
            </a:r>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397" y="889317"/>
            <a:ext cx="7949206" cy="5079365"/>
          </a:xfrm>
          <a:prstGeom prst="rect">
            <a:avLst/>
          </a:prstGeom>
        </p:spPr>
      </p:pic>
    </p:spTree>
    <p:extLst>
      <p:ext uri="{BB962C8B-B14F-4D97-AF65-F5344CB8AC3E}">
        <p14:creationId xmlns:p14="http://schemas.microsoft.com/office/powerpoint/2010/main" val="2384106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dirty="0" smtClean="0"/>
              <a:t>ブレインストーミング中のポストイットの使い方</a:t>
            </a:r>
            <a:endParaRPr kumimoji="1" lang="ja-JP" altLang="en-US" dirty="0"/>
          </a:p>
        </p:txBody>
      </p:sp>
      <p:sp>
        <p:nvSpPr>
          <p:cNvPr id="16" name="正方形/長方形 15"/>
          <p:cNvSpPr/>
          <p:nvPr/>
        </p:nvSpPr>
        <p:spPr bwMode="auto">
          <a:xfrm>
            <a:off x="305959" y="1948539"/>
            <a:ext cx="9083676" cy="2828180"/>
          </a:xfrm>
          <a:prstGeom prst="rect">
            <a:avLst/>
          </a:prstGeom>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6" name="正方形/長方形 5"/>
          <p:cNvSpPr/>
          <p:nvPr/>
        </p:nvSpPr>
        <p:spPr bwMode="auto">
          <a:xfrm>
            <a:off x="690733" y="2725925"/>
            <a:ext cx="1733107" cy="1733107"/>
          </a:xfrm>
          <a:prstGeom prst="rect">
            <a:avLst/>
          </a:prstGeom>
          <a:solidFill>
            <a:schemeClr val="accent5">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7" name="正方形/長方形 6"/>
          <p:cNvSpPr/>
          <p:nvPr/>
        </p:nvSpPr>
        <p:spPr bwMode="auto">
          <a:xfrm>
            <a:off x="7245707" y="2725925"/>
            <a:ext cx="1733107" cy="1733107"/>
          </a:xfrm>
          <a:prstGeom prst="rect">
            <a:avLst/>
          </a:prstGeom>
          <a:solidFill>
            <a:srgbClr val="FDD3CB"/>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9" name="正方形/長方形 8"/>
          <p:cNvSpPr/>
          <p:nvPr/>
        </p:nvSpPr>
        <p:spPr bwMode="auto">
          <a:xfrm>
            <a:off x="2808614" y="2725925"/>
            <a:ext cx="1733107" cy="1733107"/>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0" name="テキスト ボックス 9"/>
          <p:cNvSpPr txBox="1"/>
          <p:nvPr/>
        </p:nvSpPr>
        <p:spPr bwMode="auto">
          <a:xfrm>
            <a:off x="914016" y="3329319"/>
            <a:ext cx="1286540" cy="629321"/>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800" dirty="0" smtClean="0">
                <a:solidFill>
                  <a:prstClr val="black"/>
                </a:solidFill>
                <a:latin typeface="A-OTF 新ゴ Pro B" pitchFamily="34" charset="-128"/>
                <a:ea typeface="A-OTF 新ゴ Pro B" pitchFamily="34" charset="-128"/>
              </a:rPr>
              <a:t>テーマ</a:t>
            </a:r>
            <a:endParaRPr lang="en-US" altLang="ja-JP" sz="2800" dirty="0" smtClean="0">
              <a:solidFill>
                <a:prstClr val="black"/>
              </a:solidFill>
              <a:latin typeface="A-OTF 新ゴ Pro B" pitchFamily="34" charset="-128"/>
              <a:ea typeface="A-OTF 新ゴ Pro B" pitchFamily="34" charset="-128"/>
            </a:endParaRPr>
          </a:p>
        </p:txBody>
      </p:sp>
      <p:sp>
        <p:nvSpPr>
          <p:cNvPr id="11" name="テキスト ボックス 10"/>
          <p:cNvSpPr txBox="1"/>
          <p:nvPr/>
        </p:nvSpPr>
        <p:spPr bwMode="auto">
          <a:xfrm>
            <a:off x="7245707" y="3406752"/>
            <a:ext cx="1779437" cy="456517"/>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dirty="0" smtClean="0">
                <a:solidFill>
                  <a:prstClr val="black"/>
                </a:solidFill>
                <a:latin typeface="A-OTF 新ゴ Pro B" pitchFamily="34" charset="-128"/>
                <a:ea typeface="A-OTF 新ゴ Pro B" pitchFamily="34" charset="-128"/>
              </a:rPr>
              <a:t>発見した観点</a:t>
            </a:r>
            <a:endParaRPr lang="en-US" altLang="ja-JP" dirty="0" smtClean="0">
              <a:solidFill>
                <a:prstClr val="black"/>
              </a:solidFill>
              <a:latin typeface="A-OTF 新ゴ Pro B" pitchFamily="34" charset="-128"/>
              <a:ea typeface="A-OTF 新ゴ Pro B" pitchFamily="34" charset="-128"/>
            </a:endParaRPr>
          </a:p>
        </p:txBody>
      </p:sp>
      <p:sp>
        <p:nvSpPr>
          <p:cNvPr id="12" name="テキスト ボックス 11"/>
          <p:cNvSpPr txBox="1"/>
          <p:nvPr/>
        </p:nvSpPr>
        <p:spPr bwMode="auto">
          <a:xfrm>
            <a:off x="3031898" y="2992975"/>
            <a:ext cx="1286540" cy="1189475"/>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800" dirty="0" smtClean="0">
                <a:solidFill>
                  <a:prstClr val="black"/>
                </a:solidFill>
                <a:latin typeface="A-OTF 新ゴ Pro B" pitchFamily="34" charset="-128"/>
                <a:ea typeface="A-OTF 新ゴ Pro B" pitchFamily="34" charset="-128"/>
              </a:rPr>
              <a:t>発散</a:t>
            </a:r>
            <a:r>
              <a:rPr lang="en-US" altLang="ja-JP" sz="2800" dirty="0" smtClean="0">
                <a:solidFill>
                  <a:prstClr val="black"/>
                </a:solidFill>
                <a:latin typeface="A-OTF 新ゴ Pro B" pitchFamily="34" charset="-128"/>
                <a:ea typeface="A-OTF 新ゴ Pro B" pitchFamily="34" charset="-128"/>
              </a:rPr>
              <a:t/>
            </a:r>
            <a:br>
              <a:rPr lang="en-US" altLang="ja-JP" sz="2800" dirty="0" smtClean="0">
                <a:solidFill>
                  <a:prstClr val="black"/>
                </a:solidFill>
                <a:latin typeface="A-OTF 新ゴ Pro B" pitchFamily="34" charset="-128"/>
                <a:ea typeface="A-OTF 新ゴ Pro B" pitchFamily="34" charset="-128"/>
              </a:rPr>
            </a:br>
            <a:r>
              <a:rPr lang="ja-JP" altLang="en-US" sz="2800" dirty="0" smtClean="0">
                <a:solidFill>
                  <a:prstClr val="black"/>
                </a:solidFill>
                <a:latin typeface="A-OTF 新ゴ Pro B" pitchFamily="34" charset="-128"/>
                <a:ea typeface="A-OTF 新ゴ Pro B" pitchFamily="34" charset="-128"/>
              </a:rPr>
              <a:t>発言</a:t>
            </a:r>
            <a:endParaRPr lang="en-US" altLang="ja-JP" sz="2800" dirty="0" smtClean="0">
              <a:solidFill>
                <a:prstClr val="black"/>
              </a:solidFill>
              <a:latin typeface="A-OTF 新ゴ Pro B" pitchFamily="34" charset="-128"/>
              <a:ea typeface="A-OTF 新ゴ Pro B" pitchFamily="34" charset="-128"/>
            </a:endParaRPr>
          </a:p>
        </p:txBody>
      </p:sp>
      <p:sp>
        <p:nvSpPr>
          <p:cNvPr id="15" name="正方形/長方形 14"/>
          <p:cNvSpPr/>
          <p:nvPr/>
        </p:nvSpPr>
        <p:spPr>
          <a:xfrm>
            <a:off x="1973016" y="1817879"/>
            <a:ext cx="5929828" cy="716606"/>
          </a:xfrm>
          <a:prstGeom prst="rect">
            <a:avLst/>
          </a:prstGeom>
        </p:spPr>
        <p:txBody>
          <a:bodyPr wrap="none">
            <a:spAutoFit/>
          </a:bodyPr>
          <a:lstStyle/>
          <a:p>
            <a:pPr algn="ctr">
              <a:lnSpc>
                <a:spcPct val="150000"/>
              </a:lnSpc>
              <a:buSzPct val="120000"/>
            </a:pPr>
            <a:r>
              <a:rPr lang="ja-JP" altLang="en-US" sz="3200" dirty="0">
                <a:solidFill>
                  <a:prstClr val="black"/>
                </a:solidFill>
                <a:latin typeface="A-OTF 新ゴ Pro R" pitchFamily="34" charset="-128"/>
                <a:ea typeface="A-OTF 新ゴ Pro R" pitchFamily="34" charset="-128"/>
              </a:rPr>
              <a:t>ポストイットのカラーの使い方</a:t>
            </a:r>
            <a:endParaRPr lang="en-US" altLang="ja-JP" sz="3200" dirty="0">
              <a:solidFill>
                <a:prstClr val="black"/>
              </a:solidFill>
              <a:latin typeface="A-OTF 新ゴ Pro R" pitchFamily="34" charset="-128"/>
              <a:ea typeface="A-OTF 新ゴ Pro R" pitchFamily="34" charset="-128"/>
            </a:endParaRPr>
          </a:p>
        </p:txBody>
      </p:sp>
      <p:sp>
        <p:nvSpPr>
          <p:cNvPr id="17" name="正方形/長方形 16"/>
          <p:cNvSpPr/>
          <p:nvPr/>
        </p:nvSpPr>
        <p:spPr bwMode="auto">
          <a:xfrm>
            <a:off x="5049581" y="2725925"/>
            <a:ext cx="1733107" cy="1733107"/>
          </a:xfrm>
          <a:prstGeom prst="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lang="ja-JP" altLang="en-US">
              <a:solidFill>
                <a:prstClr val="black"/>
              </a:solidFill>
              <a:latin typeface="ＭＳ Ｐゴシック" pitchFamily="50" charset="-128"/>
              <a:ea typeface="ＭＳ Ｐゴシック" pitchFamily="50" charset="-128"/>
            </a:endParaRPr>
          </a:p>
        </p:txBody>
      </p:sp>
      <p:sp>
        <p:nvSpPr>
          <p:cNvPr id="18" name="テキスト ボックス 17"/>
          <p:cNvSpPr txBox="1"/>
          <p:nvPr/>
        </p:nvSpPr>
        <p:spPr bwMode="auto">
          <a:xfrm>
            <a:off x="5049581" y="3389470"/>
            <a:ext cx="1733107" cy="491078"/>
          </a:xfrm>
          <a:prstGeom prst="rect">
            <a:avLst/>
          </a:prstGeom>
          <a:noFill/>
          <a:ln w="9525">
            <a:noFill/>
            <a:miter lim="800000"/>
            <a:headEnd/>
            <a:tailEnd/>
          </a:ln>
        </p:spPr>
        <p:txBody>
          <a:bodyPr wrap="square" lIns="108000" tIns="72000" rIns="108000" bIns="72000" rtlCol="0" anchor="ctr" anchorCtr="1">
            <a:spAutoFit/>
          </a:bodyPr>
          <a:lstStyle/>
          <a:p>
            <a:pPr algn="ctr">
              <a:lnSpc>
                <a:spcPct val="130000"/>
              </a:lnSpc>
              <a:buSzPct val="120000"/>
            </a:pPr>
            <a:r>
              <a:rPr lang="ja-JP" altLang="en-US" sz="2000" dirty="0" smtClean="0">
                <a:solidFill>
                  <a:prstClr val="black"/>
                </a:solidFill>
                <a:latin typeface="A-OTF 新ゴ Pro B" pitchFamily="34" charset="-128"/>
                <a:ea typeface="A-OTF 新ゴ Pro B" pitchFamily="34" charset="-128"/>
              </a:rPr>
              <a:t>グループ</a:t>
            </a:r>
            <a:r>
              <a:rPr lang="ja-JP" altLang="en-US" sz="2000" dirty="0">
                <a:solidFill>
                  <a:prstClr val="black"/>
                </a:solidFill>
                <a:latin typeface="A-OTF 新ゴ Pro B" pitchFamily="34" charset="-128"/>
                <a:ea typeface="A-OTF 新ゴ Pro B" pitchFamily="34" charset="-128"/>
              </a:rPr>
              <a:t>化</a:t>
            </a:r>
            <a:endParaRPr lang="en-US" altLang="ja-JP" sz="2000" dirty="0" smtClean="0">
              <a:solidFill>
                <a:prstClr val="black"/>
              </a:solidFill>
              <a:latin typeface="A-OTF 新ゴ Pro B" pitchFamily="34" charset="-128"/>
              <a:ea typeface="A-OTF 新ゴ Pro B" pitchFamily="34" charset="-128"/>
            </a:endParaRPr>
          </a:p>
        </p:txBody>
      </p:sp>
    </p:spTree>
    <p:extLst>
      <p:ext uri="{BB962C8B-B14F-4D97-AF65-F5344CB8AC3E}">
        <p14:creationId xmlns:p14="http://schemas.microsoft.com/office/powerpoint/2010/main" val="17657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おつりを貯めようキャンペーン</a:t>
            </a:r>
            <a:endParaRPr kumimoji="1" lang="ja-JP" altLang="en-US" dirty="0"/>
          </a:p>
        </p:txBody>
      </p:sp>
      <p:sp>
        <p:nvSpPr>
          <p:cNvPr id="3" name="正方形/長方形 2"/>
          <p:cNvSpPr/>
          <p:nvPr/>
        </p:nvSpPr>
        <p:spPr>
          <a:xfrm>
            <a:off x="584200" y="612845"/>
            <a:ext cx="8839200" cy="5632311"/>
          </a:xfrm>
          <a:prstGeom prst="rect">
            <a:avLst/>
          </a:prstGeom>
        </p:spPr>
        <p:txBody>
          <a:bodyPr wrap="square">
            <a:spAutoFit/>
          </a:bodyPr>
          <a:lstStyle/>
          <a:p>
            <a:pPr marL="0" marR="0">
              <a:spcBef>
                <a:spcPts val="0"/>
              </a:spcBef>
              <a:spcAft>
                <a:spcPts val="0"/>
              </a:spcAft>
            </a:pPr>
            <a:r>
              <a:rPr lang="ja-JP" altLang="en-US" sz="2000" dirty="0">
                <a:solidFill>
                  <a:srgbClr val="333333"/>
                </a:solidFill>
                <a:latin typeface="A-OTF 新ゴ Pro M" panose="020B0500000000000000" pitchFamily="34" charset="-128"/>
                <a:ea typeface="A-OTF 新ゴ Pro M" panose="020B0500000000000000" pitchFamily="34" charset="-128"/>
              </a:rPr>
              <a:t>バンク・オブ・アメリカは</a:t>
            </a:r>
            <a:r>
              <a:rPr lang="en-US" altLang="ja-JP" sz="2000" dirty="0">
                <a:solidFill>
                  <a:srgbClr val="333333"/>
                </a:solidFill>
                <a:latin typeface="A-OTF 新ゴ Pro M" panose="020B0500000000000000" pitchFamily="34" charset="-128"/>
                <a:ea typeface="A-OTF 新ゴ Pro M" panose="020B0500000000000000" pitchFamily="34" charset="-128"/>
              </a:rPr>
              <a:t>2005</a:t>
            </a:r>
            <a:r>
              <a:rPr lang="ja-JP" altLang="en-US" sz="2000" dirty="0">
                <a:solidFill>
                  <a:srgbClr val="333333"/>
                </a:solidFill>
                <a:latin typeface="A-OTF 新ゴ Pro M" panose="020B0500000000000000" pitchFamily="34" charset="-128"/>
                <a:ea typeface="A-OTF 新ゴ Pro M" panose="020B0500000000000000" pitchFamily="34" charset="-128"/>
              </a:rPr>
              <a:t>年後半、「キープ・ザ・チェンジ（おつりを貯めよう）」という普通預金をそのサービス・メニューに加えた。同行の商品開発チームは、</a:t>
            </a:r>
            <a:r>
              <a:rPr lang="en-US" altLang="ja-JP" sz="2000" dirty="0">
                <a:solidFill>
                  <a:srgbClr val="333333"/>
                </a:solidFill>
                <a:latin typeface="A-OTF 新ゴ Pro M" panose="020B0500000000000000" pitchFamily="34" charset="-128"/>
                <a:ea typeface="A-OTF 新ゴ Pro M" panose="020B0500000000000000" pitchFamily="34" charset="-128"/>
              </a:rPr>
              <a:t>IDEO</a:t>
            </a:r>
            <a:r>
              <a:rPr lang="ja-JP" altLang="en-US" sz="2000" dirty="0">
                <a:solidFill>
                  <a:srgbClr val="333333"/>
                </a:solidFill>
                <a:latin typeface="A-OTF 新ゴ Pro M" panose="020B0500000000000000" pitchFamily="34" charset="-128"/>
                <a:ea typeface="A-OTF 新ゴ Pro M" panose="020B0500000000000000" pitchFamily="34" charset="-128"/>
              </a:rPr>
              <a:t>の協力の下、ある</a:t>
            </a:r>
            <a:r>
              <a:rPr lang="ja-JP" altLang="en-US" sz="2000" dirty="0">
                <a:solidFill>
                  <a:srgbClr val="FF0000"/>
                </a:solidFill>
                <a:latin typeface="A-OTF 新ゴ Pro M" panose="020B0500000000000000" pitchFamily="34" charset="-128"/>
                <a:ea typeface="A-OTF 新ゴ Pro M" panose="020B0500000000000000" pitchFamily="34" charset="-128"/>
              </a:rPr>
              <a:t>消費者行動を特定</a:t>
            </a:r>
            <a:r>
              <a:rPr lang="ja-JP" altLang="en-US" sz="2000" dirty="0">
                <a:solidFill>
                  <a:srgbClr val="333333"/>
                </a:solidFill>
                <a:latin typeface="A-OTF 新ゴ Pro M" panose="020B0500000000000000" pitchFamily="34" charset="-128"/>
                <a:ea typeface="A-OTF 新ゴ Pro M" panose="020B0500000000000000" pitchFamily="34" charset="-128"/>
              </a:rPr>
              <a:t>した。言われてみれば、多くの人が身に覚えのある行動である。具体的には次のようなものだ</a:t>
            </a:r>
            <a:r>
              <a:rPr lang="ja-JP" altLang="en-US" sz="2000" dirty="0" smtClean="0">
                <a:solidFill>
                  <a:srgbClr val="333333"/>
                </a:solidFill>
                <a:latin typeface="A-OTF 新ゴ Pro M" panose="020B0500000000000000" pitchFamily="34" charset="-128"/>
                <a:ea typeface="A-OTF 新ゴ Pro M" panose="020B0500000000000000" pitchFamily="34" charset="-128"/>
              </a:rPr>
              <a:t>。</a:t>
            </a:r>
            <a:endParaRPr lang="en-US" altLang="ja-JP" sz="2000" dirty="0" smtClean="0">
              <a:solidFill>
                <a:srgbClr val="333333"/>
              </a:solidFill>
              <a:latin typeface="A-OTF 新ゴ Pro M" panose="020B0500000000000000" pitchFamily="34" charset="-128"/>
              <a:ea typeface="A-OTF 新ゴ Pro M" panose="020B0500000000000000" pitchFamily="34" charset="-128"/>
            </a:endParaRPr>
          </a:p>
          <a:p>
            <a:pPr marL="0" marR="0">
              <a:spcBef>
                <a:spcPts val="0"/>
              </a:spcBef>
              <a:spcAft>
                <a:spcPts val="0"/>
              </a:spcAft>
            </a:pPr>
            <a:endParaRPr lang="ja-JP" altLang="en-US" sz="2000" dirty="0">
              <a:solidFill>
                <a:srgbClr val="333333"/>
              </a:solidFill>
              <a:latin typeface="A-OTF 新ゴ Pro M" panose="020B0500000000000000" pitchFamily="34" charset="-128"/>
              <a:ea typeface="A-OTF 新ゴ Pro M" panose="020B0500000000000000" pitchFamily="34" charset="-128"/>
            </a:endParaRPr>
          </a:p>
          <a:p>
            <a:pPr marL="0" marR="0">
              <a:spcBef>
                <a:spcPts val="0"/>
              </a:spcBef>
              <a:spcAft>
                <a:spcPts val="0"/>
              </a:spcAft>
            </a:pPr>
            <a:r>
              <a:rPr lang="ja-JP" altLang="en-US" sz="2000" dirty="0">
                <a:solidFill>
                  <a:srgbClr val="333333"/>
                </a:solidFill>
                <a:latin typeface="A-OTF 新ゴ Pro M" panose="020B0500000000000000" pitchFamily="34" charset="-128"/>
                <a:ea typeface="A-OTF 新ゴ Pro M" panose="020B0500000000000000" pitchFamily="34" charset="-128"/>
              </a:rPr>
              <a:t>家に帰ると、</a:t>
            </a:r>
            <a:r>
              <a:rPr lang="ja-JP" altLang="en-US" sz="2000" dirty="0">
                <a:solidFill>
                  <a:srgbClr val="FF0000"/>
                </a:solidFill>
                <a:latin typeface="A-OTF 新ゴ Pro M" panose="020B0500000000000000" pitchFamily="34" charset="-128"/>
                <a:ea typeface="A-OTF 新ゴ Pro M" panose="020B0500000000000000" pitchFamily="34" charset="-128"/>
              </a:rPr>
              <a:t>買い物の釣り銭を口の広いビンに入れる</a:t>
            </a:r>
            <a:r>
              <a:rPr lang="ja-JP" altLang="en-US" sz="2000" dirty="0">
                <a:solidFill>
                  <a:srgbClr val="333333"/>
                </a:solidFill>
                <a:latin typeface="A-OTF 新ゴ Pro M" panose="020B0500000000000000" pitchFamily="34" charset="-128"/>
                <a:ea typeface="A-OTF 新ゴ Pro M" panose="020B0500000000000000" pitchFamily="34" charset="-128"/>
              </a:rPr>
              <a:t>。そのビンがいっぱいになれば、なかの小銭を銀行に持って行って口座に預ける。これは、多くの人にとって簡単な貯金術である</a:t>
            </a:r>
            <a:r>
              <a:rPr lang="ja-JP" altLang="en-US" sz="2000" dirty="0" smtClean="0">
                <a:solidFill>
                  <a:srgbClr val="333333"/>
                </a:solidFill>
                <a:latin typeface="A-OTF 新ゴ Pro M" panose="020B0500000000000000" pitchFamily="34" charset="-128"/>
                <a:ea typeface="A-OTF 新ゴ Pro M" panose="020B0500000000000000" pitchFamily="34" charset="-128"/>
              </a:rPr>
              <a:t>。</a:t>
            </a:r>
            <a:endParaRPr lang="en-US" altLang="ja-JP" sz="2000" dirty="0" smtClean="0">
              <a:solidFill>
                <a:srgbClr val="333333"/>
              </a:solidFill>
              <a:latin typeface="A-OTF 新ゴ Pro M" panose="020B0500000000000000" pitchFamily="34" charset="-128"/>
              <a:ea typeface="A-OTF 新ゴ Pro M" panose="020B0500000000000000" pitchFamily="34" charset="-128"/>
            </a:endParaRPr>
          </a:p>
          <a:p>
            <a:pPr marL="0" marR="0">
              <a:spcBef>
                <a:spcPts val="0"/>
              </a:spcBef>
              <a:spcAft>
                <a:spcPts val="0"/>
              </a:spcAft>
            </a:pPr>
            <a:endParaRPr lang="ja-JP" altLang="en-US" sz="2000" dirty="0">
              <a:solidFill>
                <a:srgbClr val="333333"/>
              </a:solidFill>
              <a:latin typeface="A-OTF 新ゴ Pro M" panose="020B0500000000000000" pitchFamily="34" charset="-128"/>
              <a:ea typeface="A-OTF 新ゴ Pro M" panose="020B0500000000000000" pitchFamily="34" charset="-128"/>
            </a:endParaRPr>
          </a:p>
          <a:p>
            <a:pPr marL="0" marR="0">
              <a:spcBef>
                <a:spcPts val="0"/>
              </a:spcBef>
              <a:spcAft>
                <a:spcPts val="0"/>
              </a:spcAft>
            </a:pPr>
            <a:r>
              <a:rPr lang="ja-JP" altLang="en-US" sz="2000" dirty="0">
                <a:solidFill>
                  <a:srgbClr val="333333"/>
                </a:solidFill>
                <a:latin typeface="A-OTF 新ゴ Pro M" panose="020B0500000000000000" pitchFamily="34" charset="-128"/>
                <a:ea typeface="A-OTF 新ゴ Pro M" panose="020B0500000000000000" pitchFamily="34" charset="-128"/>
              </a:rPr>
              <a:t>バンク・オブ・アメリカのイノベーションは、この</a:t>
            </a:r>
            <a:r>
              <a:rPr lang="ja-JP" altLang="en-US" sz="2000" dirty="0">
                <a:solidFill>
                  <a:srgbClr val="FF0000"/>
                </a:solidFill>
                <a:latin typeface="A-OTF 新ゴ Pro M" panose="020B0500000000000000" pitchFamily="34" charset="-128"/>
                <a:ea typeface="A-OTF 新ゴ Pro M" panose="020B0500000000000000" pitchFamily="34" charset="-128"/>
              </a:rPr>
              <a:t>消費者行動</a:t>
            </a:r>
            <a:r>
              <a:rPr lang="ja-JP" altLang="en-US" sz="2000" dirty="0">
                <a:solidFill>
                  <a:srgbClr val="333333"/>
                </a:solidFill>
                <a:latin typeface="A-OTF 新ゴ Pro M" panose="020B0500000000000000" pitchFamily="34" charset="-128"/>
                <a:ea typeface="A-OTF 新ゴ Pro M" panose="020B0500000000000000" pitchFamily="34" charset="-128"/>
              </a:rPr>
              <a:t>をデビットカード口座に反映させた点にあった。この新サービスを利用すれば、同行のデビットカードで買い物すると、支払金額のセント単位端数はドル単位に切り上げされ、その差額－ドル札で支払った場合にもらう硬貨のおつりに相当する－は</a:t>
            </a:r>
            <a:r>
              <a:rPr lang="ja-JP" altLang="en-US" sz="2000" dirty="0">
                <a:solidFill>
                  <a:srgbClr val="FF0000"/>
                </a:solidFill>
                <a:latin typeface="A-OTF 新ゴ Pro M" panose="020B0500000000000000" pitchFamily="34" charset="-128"/>
                <a:ea typeface="A-OTF 新ゴ Pro M" panose="020B0500000000000000" pitchFamily="34" charset="-128"/>
              </a:rPr>
              <a:t>自動的に普通口座に預金</a:t>
            </a:r>
            <a:r>
              <a:rPr lang="ja-JP" altLang="en-US" sz="2000" dirty="0">
                <a:solidFill>
                  <a:srgbClr val="333333"/>
                </a:solidFill>
                <a:latin typeface="A-OTF 新ゴ Pro M" panose="020B0500000000000000" pitchFamily="34" charset="-128"/>
                <a:ea typeface="A-OTF 新ゴ Pro M" panose="020B0500000000000000" pitchFamily="34" charset="-128"/>
              </a:rPr>
              <a:t>される</a:t>
            </a:r>
            <a:r>
              <a:rPr lang="ja-JP" altLang="en-US" sz="2000" dirty="0" smtClean="0">
                <a:solidFill>
                  <a:srgbClr val="333333"/>
                </a:solidFill>
                <a:latin typeface="A-OTF 新ゴ Pro M" panose="020B0500000000000000" pitchFamily="34" charset="-128"/>
                <a:ea typeface="A-OTF 新ゴ Pro M" panose="020B0500000000000000" pitchFamily="34" charset="-128"/>
              </a:rPr>
              <a:t>。</a:t>
            </a:r>
            <a:endParaRPr lang="en-US" altLang="ja-JP" sz="2000" dirty="0" smtClean="0">
              <a:solidFill>
                <a:srgbClr val="333333"/>
              </a:solidFill>
              <a:latin typeface="A-OTF 新ゴ Pro M" panose="020B0500000000000000" pitchFamily="34" charset="-128"/>
              <a:ea typeface="A-OTF 新ゴ Pro M" panose="020B0500000000000000" pitchFamily="34" charset="-128"/>
            </a:endParaRPr>
          </a:p>
          <a:p>
            <a:pPr marL="0" marR="0">
              <a:spcBef>
                <a:spcPts val="0"/>
              </a:spcBef>
              <a:spcAft>
                <a:spcPts val="0"/>
              </a:spcAft>
            </a:pPr>
            <a:endParaRPr lang="ja-JP" altLang="en-US" sz="2000" dirty="0">
              <a:solidFill>
                <a:srgbClr val="333333"/>
              </a:solidFill>
              <a:latin typeface="A-OTF 新ゴ Pro M" panose="020B0500000000000000" pitchFamily="34" charset="-128"/>
              <a:ea typeface="A-OTF 新ゴ Pro M" panose="020B0500000000000000" pitchFamily="34" charset="-128"/>
            </a:endParaRPr>
          </a:p>
          <a:p>
            <a:pPr marL="0" marR="0">
              <a:spcBef>
                <a:spcPts val="0"/>
              </a:spcBef>
              <a:spcAft>
                <a:spcPts val="0"/>
              </a:spcAft>
            </a:pPr>
            <a:r>
              <a:rPr lang="ja-JP" altLang="en-US" sz="2000" dirty="0">
                <a:solidFill>
                  <a:srgbClr val="333333"/>
                </a:solidFill>
                <a:latin typeface="A-OTF 新ゴ Pro M" panose="020B0500000000000000" pitchFamily="34" charset="-128"/>
                <a:ea typeface="A-OTF 新ゴ Pro M" panose="020B0500000000000000" pitchFamily="34" charset="-128"/>
              </a:rPr>
              <a:t>手間もかからず、知らず知らずのうちにお金が貯まっていくという、我々の</a:t>
            </a:r>
            <a:r>
              <a:rPr lang="ja-JP" altLang="en-US" sz="2000" dirty="0">
                <a:solidFill>
                  <a:srgbClr val="FF0000"/>
                </a:solidFill>
                <a:latin typeface="A-OTF 新ゴ Pro M" panose="020B0500000000000000" pitchFamily="34" charset="-128"/>
                <a:ea typeface="A-OTF 新ゴ Pro M" panose="020B0500000000000000" pitchFamily="34" charset="-128"/>
              </a:rPr>
              <a:t>本能的欲求に訴えたこと</a:t>
            </a:r>
            <a:r>
              <a:rPr lang="ja-JP" altLang="en-US" sz="2000" dirty="0">
                <a:solidFill>
                  <a:srgbClr val="333333"/>
                </a:solidFill>
                <a:latin typeface="A-OTF 新ゴ Pro M" panose="020B0500000000000000" pitchFamily="34" charset="-128"/>
                <a:ea typeface="A-OTF 新ゴ Pro M" panose="020B0500000000000000" pitchFamily="34" charset="-128"/>
              </a:rPr>
              <a:t>が、このイノベーションが成功した理由である</a:t>
            </a:r>
            <a:endParaRPr lang="ja-JP" altLang="en-US" sz="2000" u="none" strike="noStrike" dirty="0">
              <a:solidFill>
                <a:srgbClr val="333333"/>
              </a:solidFill>
              <a:effectLst/>
              <a:latin typeface="A-OTF 新ゴ Pro M" panose="020B0500000000000000" pitchFamily="34" charset="-128"/>
              <a:ea typeface="A-OTF 新ゴ Pro M" panose="020B0500000000000000" pitchFamily="34" charset="-128"/>
            </a:endParaRPr>
          </a:p>
        </p:txBody>
      </p:sp>
    </p:spTree>
    <p:extLst>
      <p:ext uri="{BB962C8B-B14F-4D97-AF65-F5344CB8AC3E}">
        <p14:creationId xmlns:p14="http://schemas.microsoft.com/office/powerpoint/2010/main" val="7828678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2266951" y="2778672"/>
            <a:ext cx="7153274" cy="650328"/>
          </a:xfrm>
          <a:prstGeom prst="rect">
            <a:avLst/>
          </a:prstGeom>
        </p:spPr>
        <p:txBody>
          <a:bodyPr anchor="ctr" anchorCtr="0">
            <a:normAutofit/>
          </a:bodyPr>
          <a:lstStyle>
            <a:lvl1pPr algn="l" rtl="0" eaLnBrk="0" fontAlgn="base" hangingPunct="0">
              <a:spcBef>
                <a:spcPct val="0"/>
              </a:spcBef>
              <a:spcAft>
                <a:spcPct val="0"/>
              </a:spcAft>
              <a:defRPr kumimoji="1" sz="2400" kern="1200">
                <a:solidFill>
                  <a:schemeClr val="tx1"/>
                </a:solidFill>
                <a:latin typeface="A-OTF 新ゴ Pro M" pitchFamily="34" charset="-128"/>
                <a:ea typeface="A-OTF 新ゴ Pro M" pitchFamily="34"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dirty="0" smtClean="0"/>
              <a:t>お題を考えよう</a:t>
            </a:r>
            <a:endParaRPr lang="en-US" altLang="ja-JP" sz="2800" dirty="0" smtClean="0"/>
          </a:p>
        </p:txBody>
      </p:sp>
      <p:sp>
        <p:nvSpPr>
          <p:cNvPr id="5" name="テキスト ボックス 4"/>
          <p:cNvSpPr txBox="1"/>
          <p:nvPr/>
        </p:nvSpPr>
        <p:spPr bwMode="auto">
          <a:xfrm>
            <a:off x="1216099" y="2503402"/>
            <a:ext cx="371998" cy="1009874"/>
          </a:xfrm>
          <a:prstGeom prst="rect">
            <a:avLst/>
          </a:prstGeom>
          <a:solidFill>
            <a:srgbClr val="0C0E4E"/>
          </a:solidFill>
          <a:ln w="9525">
            <a:noFill/>
            <a:miter lim="800000"/>
            <a:headEnd/>
            <a:tailEnd/>
          </a:ln>
        </p:spPr>
        <p:txBody>
          <a:bodyPr wrap="none" lIns="108000" tIns="72000" rIns="108000" bIns="72000" rtlCol="0" anchor="ctr" anchorCtr="1">
            <a:spAutoFit/>
          </a:bodyPr>
          <a:lstStyle/>
          <a:p>
            <a:pPr>
              <a:lnSpc>
                <a:spcPct val="130000"/>
              </a:lnSpc>
              <a:buSzPct val="120000"/>
            </a:pPr>
            <a:r>
              <a:rPr lang="ja-JP" altLang="en-US" sz="4800" b="1" dirty="0" smtClean="0">
                <a:solidFill>
                  <a:schemeClr val="bg1"/>
                </a:solidFill>
                <a:latin typeface="Times New Roman" pitchFamily="18" charset="0"/>
                <a:ea typeface="A-OTF 新ゴ Pro R" pitchFamily="34" charset="-128"/>
                <a:cs typeface="Times New Roman" pitchFamily="18" charset="0"/>
              </a:rPr>
              <a:t> </a:t>
            </a:r>
            <a:endParaRPr lang="en-US" altLang="ja-JP" sz="4800" b="1" dirty="0" smtClean="0">
              <a:solidFill>
                <a:schemeClr val="bg1"/>
              </a:solidFill>
              <a:latin typeface="Times New Roman" pitchFamily="18" charset="0"/>
              <a:ea typeface="A-OTF 新ゴ Pro R" pitchFamily="34" charset="-128"/>
              <a:cs typeface="Times New Roman" pitchFamily="18" charset="0"/>
            </a:endParaRPr>
          </a:p>
        </p:txBody>
      </p:sp>
    </p:spTree>
    <p:extLst>
      <p:ext uri="{BB962C8B-B14F-4D97-AF65-F5344CB8AC3E}">
        <p14:creationId xmlns:p14="http://schemas.microsoft.com/office/powerpoint/2010/main" val="125028232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アイデア創造型授業をスタートする準備</a:t>
            </a:r>
            <a:endParaRPr kumimoji="1" lang="ja-JP" altLang="en-US" dirty="0"/>
          </a:p>
        </p:txBody>
      </p:sp>
      <p:sp>
        <p:nvSpPr>
          <p:cNvPr id="3" name="正方形/長方形 2"/>
          <p:cNvSpPr/>
          <p:nvPr/>
        </p:nvSpPr>
        <p:spPr bwMode="auto">
          <a:xfrm>
            <a:off x="619125" y="1133475"/>
            <a:ext cx="8677275" cy="224790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5400" dirty="0" smtClean="0">
                <a:latin typeface="ＭＳ Ｐゴシック" pitchFamily="50" charset="-128"/>
                <a:ea typeface="ＭＳ Ｐゴシック" pitchFamily="50" charset="-128"/>
              </a:rPr>
              <a:t>お題を考える</a:t>
            </a:r>
            <a:endParaRPr kumimoji="1" lang="ja-JP" altLang="en-US" sz="5400" dirty="0">
              <a:latin typeface="ＭＳ Ｐゴシック" pitchFamily="50" charset="-128"/>
              <a:ea typeface="ＭＳ Ｐゴシック" pitchFamily="50" charset="-128"/>
            </a:endParaRPr>
          </a:p>
        </p:txBody>
      </p:sp>
      <p:sp>
        <p:nvSpPr>
          <p:cNvPr id="5" name="二等辺三角形 4"/>
          <p:cNvSpPr/>
          <p:nvPr/>
        </p:nvSpPr>
        <p:spPr bwMode="auto">
          <a:xfrm rot="10800000">
            <a:off x="4760751" y="3679438"/>
            <a:ext cx="394021" cy="339674"/>
          </a:xfrm>
          <a:prstGeom prst="triangle">
            <a:avLst/>
          </a:prstGeom>
          <a:solidFill>
            <a:schemeClr val="tx2"/>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6" name="テキスト ボックス 55"/>
          <p:cNvSpPr txBox="1"/>
          <p:nvPr/>
        </p:nvSpPr>
        <p:spPr bwMode="auto">
          <a:xfrm>
            <a:off x="504662" y="4292984"/>
            <a:ext cx="9744076" cy="1745844"/>
          </a:xfrm>
          <a:prstGeom prst="rect">
            <a:avLst/>
          </a:prstGeom>
          <a:noFill/>
          <a:ln w="9525">
            <a:noFill/>
            <a:miter lim="800000"/>
            <a:headEnd/>
            <a:tailEnd/>
          </a:ln>
        </p:spPr>
        <p:txBody>
          <a:bodyPr wrap="square" lIns="108000" tIns="72000" rIns="108000" bIns="72000" rtlCol="0" anchor="ctr" anchorCtr="0">
            <a:spAutoFit/>
          </a:bodyPr>
          <a:lstStyle/>
          <a:p>
            <a:pPr>
              <a:lnSpc>
                <a:spcPct val="130000"/>
              </a:lnSpc>
              <a:buSzPct val="120000"/>
            </a:pPr>
            <a:r>
              <a:rPr lang="ja-JP" altLang="en-US" sz="2000" dirty="0" smtClean="0">
                <a:latin typeface="A-OTF 新ゴ Pro R" pitchFamily="34" charset="-128"/>
                <a:ea typeface="A-OTF 新ゴ Pro R" pitchFamily="34" charset="-128"/>
              </a:rPr>
              <a:t>地理的環境・メンバー・ユーザー属性・共通する問題・社会的立場</a:t>
            </a:r>
            <a:endParaRPr lang="en-US" altLang="ja-JP" sz="2000" dirty="0" smtClean="0">
              <a:latin typeface="A-OTF 新ゴ Pro R" pitchFamily="34" charset="-128"/>
              <a:ea typeface="A-OTF 新ゴ Pro R" pitchFamily="34" charset="-128"/>
            </a:endParaRPr>
          </a:p>
          <a:p>
            <a:pPr>
              <a:lnSpc>
                <a:spcPct val="130000"/>
              </a:lnSpc>
              <a:buSzPct val="120000"/>
            </a:pPr>
            <a:r>
              <a:rPr kumimoji="1" lang="ja-JP" altLang="en-US" sz="2000" dirty="0" smtClean="0">
                <a:latin typeface="A-OTF 新ゴ Pro R" pitchFamily="34" charset="-128"/>
                <a:ea typeface="A-OTF 新ゴ Pro R" pitchFamily="34" charset="-128"/>
              </a:rPr>
              <a:t>地域</a:t>
            </a:r>
            <a:r>
              <a:rPr kumimoji="1" lang="en-US" altLang="ja-JP" sz="2000" dirty="0" smtClean="0">
                <a:latin typeface="A-OTF 新ゴ Pro R" pitchFamily="34" charset="-128"/>
                <a:ea typeface="A-OTF 新ゴ Pro R" pitchFamily="34" charset="-128"/>
              </a:rPr>
              <a:t>/</a:t>
            </a:r>
            <a:r>
              <a:rPr kumimoji="1" lang="ja-JP" altLang="en-US" sz="2000" dirty="0" smtClean="0">
                <a:latin typeface="A-OTF 新ゴ Pro R" pitchFamily="34" charset="-128"/>
                <a:ea typeface="A-OTF 新ゴ Pro R" pitchFamily="34" charset="-128"/>
              </a:rPr>
              <a:t>業界の抱える問題・インタビューイーの存在・観察対象の有無</a:t>
            </a:r>
            <a:endParaRPr kumimoji="1" lang="en-US" altLang="ja-JP" sz="2000" dirty="0" smtClean="0">
              <a:latin typeface="A-OTF 新ゴ Pro R" pitchFamily="34" charset="-128"/>
              <a:ea typeface="A-OTF 新ゴ Pro R" pitchFamily="34" charset="-128"/>
            </a:endParaRPr>
          </a:p>
          <a:p>
            <a:pPr>
              <a:lnSpc>
                <a:spcPct val="130000"/>
              </a:lnSpc>
              <a:buSzPct val="120000"/>
            </a:pPr>
            <a:r>
              <a:rPr lang="ja-JP" altLang="en-US" sz="2000" dirty="0" smtClean="0">
                <a:latin typeface="A-OTF 新ゴ Pro R" pitchFamily="34" charset="-128"/>
                <a:ea typeface="A-OTF 新ゴ Pro R" pitchFamily="34" charset="-128"/>
              </a:rPr>
              <a:t>新技術</a:t>
            </a:r>
            <a:r>
              <a:rPr lang="en-US" altLang="ja-JP" sz="2000" dirty="0" smtClean="0">
                <a:latin typeface="A-OTF 新ゴ Pro R" pitchFamily="34" charset="-128"/>
                <a:ea typeface="A-OTF 新ゴ Pro R" pitchFamily="34" charset="-128"/>
              </a:rPr>
              <a:t>/</a:t>
            </a:r>
            <a:r>
              <a:rPr lang="ja-JP" altLang="en-US" sz="2000" dirty="0" smtClean="0">
                <a:latin typeface="A-OTF 新ゴ Pro R" pitchFamily="34" charset="-128"/>
                <a:ea typeface="A-OTF 新ゴ Pro R" pitchFamily="34" charset="-128"/>
              </a:rPr>
              <a:t>デバイスの活用</a:t>
            </a:r>
            <a:endParaRPr lang="en-US" altLang="ja-JP" sz="2000" dirty="0" smtClean="0">
              <a:latin typeface="A-OTF 新ゴ Pro R" pitchFamily="34" charset="-128"/>
              <a:ea typeface="A-OTF 新ゴ Pro R" pitchFamily="34" charset="-128"/>
            </a:endParaRPr>
          </a:p>
          <a:p>
            <a:pPr>
              <a:lnSpc>
                <a:spcPct val="130000"/>
              </a:lnSpc>
              <a:buSzPct val="120000"/>
            </a:pPr>
            <a:r>
              <a:rPr kumimoji="1" lang="ja-JP" altLang="en-US" sz="2000" dirty="0">
                <a:latin typeface="A-OTF 新ゴ Pro R" pitchFamily="34" charset="-128"/>
                <a:ea typeface="A-OTF 新ゴ Pro R" pitchFamily="34" charset="-128"/>
              </a:rPr>
              <a:t>等</a:t>
            </a:r>
            <a:endParaRPr kumimoji="1" lang="ja-JP" altLang="en-US" sz="20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119310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プロジェクトテーマ</a:t>
            </a:r>
            <a:endParaRPr kumimoji="1" lang="ja-JP" altLang="en-US" dirty="0"/>
          </a:p>
        </p:txBody>
      </p:sp>
      <p:sp>
        <p:nvSpPr>
          <p:cNvPr id="3" name="正方形/長方形 2"/>
          <p:cNvSpPr/>
          <p:nvPr/>
        </p:nvSpPr>
        <p:spPr bwMode="auto">
          <a:xfrm>
            <a:off x="619125" y="1133474"/>
            <a:ext cx="8677275" cy="177165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3600" dirty="0" smtClean="0">
                <a:latin typeface="ＭＳ Ｐゴシック" pitchFamily="50" charset="-128"/>
                <a:ea typeface="ＭＳ Ｐゴシック" pitchFamily="50" charset="-128"/>
              </a:rPr>
              <a:t>各チームで本セミナーで取り組む</a:t>
            </a:r>
            <a:endParaRPr lang="en-US" altLang="ja-JP" sz="3600" dirty="0" smtClean="0">
              <a:latin typeface="ＭＳ Ｐゴシック" pitchFamily="50" charset="-128"/>
              <a:ea typeface="ＭＳ Ｐゴシック" pitchFamily="50" charset="-128"/>
            </a:endParaRPr>
          </a:p>
          <a:p>
            <a:pPr algn="ctr"/>
            <a:r>
              <a:rPr kumimoji="1" lang="ja-JP" altLang="en-US" sz="3600" dirty="0" smtClean="0">
                <a:latin typeface="ＭＳ Ｐゴシック" pitchFamily="50" charset="-128"/>
                <a:ea typeface="ＭＳ Ｐゴシック" pitchFamily="50" charset="-128"/>
              </a:rPr>
              <a:t>お題（プロジェクトゴール）を検討する</a:t>
            </a:r>
            <a:endParaRPr kumimoji="1" lang="en-US" altLang="ja-JP" sz="3600" dirty="0" smtClean="0">
              <a:latin typeface="ＭＳ Ｐゴシック" pitchFamily="50" charset="-128"/>
              <a:ea typeface="ＭＳ Ｐゴシック" pitchFamily="50" charset="-128"/>
            </a:endParaRPr>
          </a:p>
          <a:p>
            <a:pPr algn="ctr"/>
            <a:r>
              <a:rPr lang="en-US" altLang="ja-JP" sz="2000" dirty="0" smtClean="0">
                <a:latin typeface="ＭＳ Ｐゴシック" pitchFamily="50" charset="-128"/>
                <a:ea typeface="ＭＳ Ｐゴシック" pitchFamily="50" charset="-128"/>
              </a:rPr>
              <a:t>※</a:t>
            </a:r>
            <a:r>
              <a:rPr lang="ja-JP" altLang="en-US" sz="2000" dirty="0" smtClean="0">
                <a:latin typeface="ＭＳ Ｐゴシック" pitchFamily="50" charset="-128"/>
                <a:ea typeface="ＭＳ Ｐゴシック" pitchFamily="50" charset="-128"/>
              </a:rPr>
              <a:t>どれか一つを選びます</a:t>
            </a:r>
            <a:endParaRPr kumimoji="1" lang="en-US" altLang="ja-JP" sz="2000" dirty="0" smtClean="0">
              <a:latin typeface="ＭＳ Ｐゴシック" pitchFamily="50" charset="-128"/>
              <a:ea typeface="ＭＳ Ｐゴシック" pitchFamily="50" charset="-128"/>
            </a:endParaRPr>
          </a:p>
        </p:txBody>
      </p:sp>
      <p:sp>
        <p:nvSpPr>
          <p:cNvPr id="4" name="円/楕円 3"/>
          <p:cNvSpPr/>
          <p:nvPr/>
        </p:nvSpPr>
        <p:spPr bwMode="auto">
          <a:xfrm>
            <a:off x="885825" y="3228975"/>
            <a:ext cx="2285999" cy="1257300"/>
          </a:xfrm>
          <a:prstGeom prst="ellipse">
            <a:avLst/>
          </a:prstGeom>
          <a:solidFill>
            <a:schemeClr val="tx2"/>
          </a:solidFill>
          <a:ln w="9525" cap="flat" cmpd="sng" algn="ctr">
            <a:noFill/>
            <a:prstDash val="solid"/>
            <a:round/>
            <a:headEnd type="none" w="med" len="med"/>
            <a:tailEnd type="none" w="med" len="med"/>
          </a:ln>
          <a:effectLst/>
        </p:spPr>
        <p:txBody>
          <a:bodyPr rtlCol="0" anchor="ctr"/>
          <a:lstStyle/>
          <a:p>
            <a:pPr algn="ctr"/>
            <a:r>
              <a:rPr kumimoji="1" lang="ja-JP" altLang="en-US" sz="4000" dirty="0" smtClean="0">
                <a:solidFill>
                  <a:schemeClr val="bg1"/>
                </a:solidFill>
                <a:latin typeface="ＭＳ Ｐゴシック" pitchFamily="50" charset="-128"/>
                <a:ea typeface="ＭＳ Ｐゴシック" pitchFamily="50" charset="-128"/>
              </a:rPr>
              <a:t>お題</a:t>
            </a:r>
            <a:endParaRPr kumimoji="1" lang="ja-JP" altLang="en-US" sz="4000" dirty="0">
              <a:solidFill>
                <a:schemeClr val="bg1"/>
              </a:solidFill>
              <a:latin typeface="ＭＳ Ｐゴシック" pitchFamily="50" charset="-128"/>
              <a:ea typeface="ＭＳ Ｐゴシック" pitchFamily="50" charset="-128"/>
            </a:endParaRPr>
          </a:p>
        </p:txBody>
      </p:sp>
      <p:sp>
        <p:nvSpPr>
          <p:cNvPr id="9" name="円/楕円 8"/>
          <p:cNvSpPr/>
          <p:nvPr/>
        </p:nvSpPr>
        <p:spPr bwMode="auto">
          <a:xfrm>
            <a:off x="3872880" y="3228975"/>
            <a:ext cx="2285999" cy="1257300"/>
          </a:xfrm>
          <a:prstGeom prst="ellipse">
            <a:avLst/>
          </a:prstGeom>
          <a:solidFill>
            <a:schemeClr val="accent2"/>
          </a:solidFill>
          <a:ln w="9525" cap="flat" cmpd="sng" algn="ctr">
            <a:noFill/>
            <a:prstDash val="solid"/>
            <a:round/>
            <a:headEnd type="none" w="med" len="med"/>
            <a:tailEnd type="none" w="med" len="med"/>
          </a:ln>
          <a:effectLst/>
        </p:spPr>
        <p:txBody>
          <a:bodyPr rtlCol="0" anchor="ctr"/>
          <a:lstStyle/>
          <a:p>
            <a:pPr algn="ctr"/>
            <a:r>
              <a:rPr kumimoji="1" lang="ja-JP" altLang="en-US" sz="4000" dirty="0" smtClean="0">
                <a:solidFill>
                  <a:schemeClr val="bg1"/>
                </a:solidFill>
                <a:latin typeface="ＭＳ Ｐゴシック" pitchFamily="50" charset="-128"/>
                <a:ea typeface="ＭＳ Ｐゴシック" pitchFamily="50" charset="-128"/>
              </a:rPr>
              <a:t>お題</a:t>
            </a:r>
            <a:endParaRPr kumimoji="1" lang="ja-JP" altLang="en-US" sz="4000" dirty="0">
              <a:solidFill>
                <a:schemeClr val="bg1"/>
              </a:solidFill>
              <a:latin typeface="ＭＳ Ｐゴシック" pitchFamily="50" charset="-128"/>
              <a:ea typeface="ＭＳ Ｐゴシック" pitchFamily="50" charset="-128"/>
            </a:endParaRPr>
          </a:p>
        </p:txBody>
      </p:sp>
      <p:sp>
        <p:nvSpPr>
          <p:cNvPr id="10" name="円/楕円 9"/>
          <p:cNvSpPr/>
          <p:nvPr/>
        </p:nvSpPr>
        <p:spPr bwMode="auto">
          <a:xfrm>
            <a:off x="6825208" y="3228975"/>
            <a:ext cx="2285999" cy="1257300"/>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rtlCol="0" anchor="ctr"/>
          <a:lstStyle/>
          <a:p>
            <a:pPr algn="ctr"/>
            <a:r>
              <a:rPr kumimoji="1" lang="ja-JP" altLang="en-US" sz="4000" dirty="0" smtClean="0">
                <a:solidFill>
                  <a:schemeClr val="bg1"/>
                </a:solidFill>
                <a:latin typeface="ＭＳ Ｐゴシック" pitchFamily="50" charset="-128"/>
                <a:ea typeface="ＭＳ Ｐゴシック" pitchFamily="50" charset="-128"/>
              </a:rPr>
              <a:t>お題</a:t>
            </a:r>
            <a:endParaRPr kumimoji="1" lang="ja-JP" altLang="en-US" sz="4000" dirty="0">
              <a:solidFill>
                <a:schemeClr val="bg1"/>
              </a:solidFill>
              <a:latin typeface="ＭＳ Ｐゴシック" pitchFamily="50" charset="-128"/>
              <a:ea typeface="ＭＳ Ｐゴシック" pitchFamily="50" charset="-128"/>
            </a:endParaRPr>
          </a:p>
        </p:txBody>
      </p:sp>
      <p:sp>
        <p:nvSpPr>
          <p:cNvPr id="6" name="角丸四角形 5"/>
          <p:cNvSpPr/>
          <p:nvPr/>
        </p:nvSpPr>
        <p:spPr bwMode="auto">
          <a:xfrm>
            <a:off x="885825" y="4733925"/>
            <a:ext cx="8225382" cy="819150"/>
          </a:xfrm>
          <a:prstGeom prst="roundRect">
            <a:avLst/>
          </a:prstGeom>
          <a:solidFill>
            <a:schemeClr val="accent6">
              <a:lumMod val="75000"/>
            </a:schemeClr>
          </a:solidFill>
          <a:ln w="9525" cap="flat" cmpd="sng" algn="ctr">
            <a:noFill/>
            <a:prstDash val="solid"/>
            <a:round/>
            <a:headEnd type="none" w="med" len="med"/>
            <a:tailEnd type="none" w="med" len="med"/>
          </a:ln>
          <a:effectLst/>
        </p:spPr>
        <p:txBody>
          <a:bodyPr rtlCol="0" anchor="ctr"/>
          <a:lstStyle/>
          <a:p>
            <a:pPr algn="ctr"/>
            <a:r>
              <a:rPr kumimoji="1" lang="ja-JP" altLang="en-US" sz="2800" dirty="0" smtClean="0">
                <a:solidFill>
                  <a:schemeClr val="bg1"/>
                </a:solidFill>
                <a:latin typeface="ＭＳ Ｐゴシック" pitchFamily="50" charset="-128"/>
                <a:ea typeface="ＭＳ Ｐゴシック" pitchFamily="50" charset="-128"/>
              </a:rPr>
              <a:t>参加メンバーにとって</a:t>
            </a:r>
            <a:r>
              <a:rPr lang="ja-JP" altLang="en-US" sz="2800" dirty="0">
                <a:solidFill>
                  <a:schemeClr val="bg1"/>
                </a:solidFill>
                <a:latin typeface="ＭＳ Ｐゴシック" pitchFamily="50" charset="-128"/>
                <a:ea typeface="ＭＳ Ｐゴシック" pitchFamily="50" charset="-128"/>
              </a:rPr>
              <a:t>共感</a:t>
            </a:r>
            <a:r>
              <a:rPr kumimoji="1" lang="ja-JP" altLang="en-US" sz="2800" dirty="0" smtClean="0">
                <a:solidFill>
                  <a:schemeClr val="bg1"/>
                </a:solidFill>
                <a:latin typeface="ＭＳ Ｐゴシック" pitchFamily="50" charset="-128"/>
                <a:ea typeface="ＭＳ Ｐゴシック" pitchFamily="50" charset="-128"/>
              </a:rPr>
              <a:t>＆発想しやすいもの</a:t>
            </a:r>
            <a:endParaRPr kumimoji="1" lang="ja-JP" altLang="en-US" sz="2800" dirty="0">
              <a:solidFill>
                <a:schemeClr val="bg1"/>
              </a:solidFill>
              <a:latin typeface="ＭＳ Ｐゴシック" pitchFamily="50" charset="-128"/>
              <a:ea typeface="ＭＳ Ｐゴシック" pitchFamily="50" charset="-128"/>
            </a:endParaRPr>
          </a:p>
        </p:txBody>
      </p:sp>
      <p:sp>
        <p:nvSpPr>
          <p:cNvPr id="12" name="角丸四角形 11"/>
          <p:cNvSpPr/>
          <p:nvPr/>
        </p:nvSpPr>
        <p:spPr bwMode="auto">
          <a:xfrm>
            <a:off x="885825" y="5647531"/>
            <a:ext cx="8225382" cy="819150"/>
          </a:xfrm>
          <a:prstGeom prst="roundRect">
            <a:avLst/>
          </a:prstGeom>
          <a:solidFill>
            <a:schemeClr val="accent6">
              <a:lumMod val="75000"/>
            </a:schemeClr>
          </a:solidFill>
          <a:ln w="9525" cap="flat" cmpd="sng" algn="ctr">
            <a:noFill/>
            <a:prstDash val="solid"/>
            <a:round/>
            <a:headEnd type="none" w="med" len="med"/>
            <a:tailEnd type="none" w="med" len="med"/>
          </a:ln>
          <a:effectLst/>
        </p:spPr>
        <p:txBody>
          <a:bodyPr rtlCol="0" anchor="ctr"/>
          <a:lstStyle/>
          <a:p>
            <a:pPr algn="ctr"/>
            <a:r>
              <a:rPr lang="ja-JP" altLang="en-US" sz="2800" dirty="0" smtClean="0">
                <a:solidFill>
                  <a:schemeClr val="bg1"/>
                </a:solidFill>
                <a:latin typeface="ＭＳ Ｐゴシック" pitchFamily="50" charset="-128"/>
                <a:ea typeface="ＭＳ Ｐゴシック" pitchFamily="50" charset="-128"/>
              </a:rPr>
              <a:t>ユーザーインタビューや観察ができる事</a:t>
            </a:r>
            <a:endParaRPr kumimoji="1" lang="ja-JP" altLang="en-US" sz="28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844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1997765" y="2961861"/>
            <a:ext cx="5804452" cy="343893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 name="タイトル 1"/>
          <p:cNvSpPr>
            <a:spLocks noGrp="1"/>
          </p:cNvSpPr>
          <p:nvPr>
            <p:ph type="ctrTitle"/>
          </p:nvPr>
        </p:nvSpPr>
        <p:spPr/>
        <p:txBody>
          <a:bodyPr/>
          <a:lstStyle/>
          <a:p>
            <a:r>
              <a:rPr kumimoji="1" lang="ja-JP" altLang="en-US" dirty="0" smtClean="0"/>
              <a:t>個人作業：お題についてマインドマップを書いてみましょう</a:t>
            </a:r>
            <a:endParaRPr kumimoji="1" lang="ja-JP" altLang="en-US" dirty="0"/>
          </a:p>
        </p:txBody>
      </p:sp>
      <p:sp>
        <p:nvSpPr>
          <p:cNvPr id="3" name="円/楕円 2"/>
          <p:cNvSpPr/>
          <p:nvPr/>
        </p:nvSpPr>
        <p:spPr bwMode="auto">
          <a:xfrm>
            <a:off x="4338119" y="4061687"/>
            <a:ext cx="1239285" cy="1239285"/>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rtlCol="0" anchor="ctr"/>
          <a:lstStyle/>
          <a:p>
            <a:pPr algn="ctr"/>
            <a:r>
              <a:rPr kumimoji="1" lang="ja-JP" altLang="en-US" sz="2400" dirty="0" smtClean="0">
                <a:solidFill>
                  <a:schemeClr val="bg1"/>
                </a:solidFill>
                <a:latin typeface="ＭＳ Ｐゴシック" pitchFamily="50" charset="-128"/>
                <a:ea typeface="ＭＳ Ｐゴシック" pitchFamily="50" charset="-128"/>
              </a:rPr>
              <a:t>お題</a:t>
            </a:r>
            <a:endParaRPr kumimoji="1" lang="ja-JP" altLang="en-US" sz="2400" dirty="0">
              <a:solidFill>
                <a:schemeClr val="bg1"/>
              </a:solidFill>
              <a:latin typeface="ＭＳ Ｐゴシック" pitchFamily="50" charset="-128"/>
              <a:ea typeface="ＭＳ Ｐゴシック" pitchFamily="50" charset="-128"/>
            </a:endParaRPr>
          </a:p>
        </p:txBody>
      </p:sp>
      <p:sp>
        <p:nvSpPr>
          <p:cNvPr id="8" name="正方形/長方形 7"/>
          <p:cNvSpPr/>
          <p:nvPr/>
        </p:nvSpPr>
        <p:spPr bwMode="auto">
          <a:xfrm>
            <a:off x="619125" y="1133476"/>
            <a:ext cx="8677275" cy="154304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6000" dirty="0" smtClean="0">
                <a:latin typeface="ＭＳ Ｐゴシック" pitchFamily="50" charset="-128"/>
                <a:ea typeface="ＭＳ Ｐゴシック" pitchFamily="50" charset="-128"/>
              </a:rPr>
              <a:t>個人作業</a:t>
            </a:r>
            <a:endParaRPr kumimoji="1" lang="ja-JP" altLang="en-US" sz="6000" dirty="0">
              <a:latin typeface="ＭＳ Ｐゴシック" pitchFamily="50" charset="-128"/>
              <a:ea typeface="ＭＳ Ｐゴシック" pitchFamily="50" charset="-128"/>
            </a:endParaRPr>
          </a:p>
        </p:txBody>
      </p:sp>
      <p:sp>
        <p:nvSpPr>
          <p:cNvPr id="9" name="角丸四角形 8"/>
          <p:cNvSpPr/>
          <p:nvPr/>
        </p:nvSpPr>
        <p:spPr bwMode="auto">
          <a:xfrm>
            <a:off x="6936828" y="838200"/>
            <a:ext cx="257864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3200" dirty="0" smtClean="0">
                <a:solidFill>
                  <a:schemeClr val="bg1"/>
                </a:solidFill>
                <a:latin typeface="ＭＳ Ｐゴシック" pitchFamily="50" charset="-128"/>
                <a:ea typeface="ＭＳ Ｐゴシック" pitchFamily="50" charset="-128"/>
              </a:rPr>
              <a:t>10</a:t>
            </a:r>
            <a:r>
              <a:rPr kumimoji="1" lang="ja-JP" altLang="en-US" sz="3200" dirty="0" smtClean="0">
                <a:solidFill>
                  <a:schemeClr val="bg1"/>
                </a:solidFill>
                <a:latin typeface="ＭＳ Ｐゴシック" pitchFamily="50" charset="-128"/>
                <a:ea typeface="ＭＳ Ｐゴシック" pitchFamily="50" charset="-128"/>
              </a:rPr>
              <a:t>分</a:t>
            </a:r>
            <a:endParaRPr kumimoji="1" lang="ja-JP" altLang="en-US" sz="3200" dirty="0">
              <a:solidFill>
                <a:schemeClr val="bg1"/>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6744926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ブレインストーミング：お題について</a:t>
            </a:r>
            <a:endParaRPr kumimoji="1" lang="ja-JP" altLang="en-US" dirty="0"/>
          </a:p>
        </p:txBody>
      </p:sp>
      <p:sp>
        <p:nvSpPr>
          <p:cNvPr id="3" name="テキスト ボックス 2"/>
          <p:cNvSpPr txBox="1"/>
          <p:nvPr/>
        </p:nvSpPr>
        <p:spPr bwMode="auto">
          <a:xfrm>
            <a:off x="1128051" y="3608907"/>
            <a:ext cx="6005403" cy="4654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似ている要素に分類　ラベルを付ける　観点を見出す</a:t>
            </a:r>
          </a:p>
        </p:txBody>
      </p:sp>
      <p:sp>
        <p:nvSpPr>
          <p:cNvPr id="4" name="角丸四角形 3"/>
          <p:cNvSpPr/>
          <p:nvPr/>
        </p:nvSpPr>
        <p:spPr bwMode="auto">
          <a:xfrm>
            <a:off x="1611848" y="4918160"/>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 name="角丸四角形 4"/>
          <p:cNvSpPr/>
          <p:nvPr/>
        </p:nvSpPr>
        <p:spPr bwMode="auto">
          <a:xfrm>
            <a:off x="1189660" y="4634835"/>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 name="角丸四角形 5"/>
          <p:cNvSpPr/>
          <p:nvPr/>
        </p:nvSpPr>
        <p:spPr bwMode="auto">
          <a:xfrm>
            <a:off x="1632212" y="449551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 name="角丸四角形 6"/>
          <p:cNvSpPr/>
          <p:nvPr/>
        </p:nvSpPr>
        <p:spPr bwMode="auto">
          <a:xfrm>
            <a:off x="2711333" y="4640139"/>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8" name="角丸四角形 7"/>
          <p:cNvSpPr/>
          <p:nvPr/>
        </p:nvSpPr>
        <p:spPr bwMode="auto">
          <a:xfrm>
            <a:off x="3026643"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9" name="角丸四角形 8"/>
          <p:cNvSpPr/>
          <p:nvPr/>
        </p:nvSpPr>
        <p:spPr bwMode="auto">
          <a:xfrm>
            <a:off x="3501962"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0" name="角丸四角形 9"/>
          <p:cNvSpPr/>
          <p:nvPr/>
        </p:nvSpPr>
        <p:spPr bwMode="auto">
          <a:xfrm>
            <a:off x="3026643" y="4832847"/>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1" name="角丸四角形 10"/>
          <p:cNvSpPr/>
          <p:nvPr/>
        </p:nvSpPr>
        <p:spPr bwMode="auto">
          <a:xfrm>
            <a:off x="3501962" y="4832847"/>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角丸四角形 11"/>
          <p:cNvSpPr/>
          <p:nvPr/>
        </p:nvSpPr>
        <p:spPr bwMode="auto">
          <a:xfrm>
            <a:off x="4729589" y="4482484"/>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3" name="角丸四角形 12"/>
          <p:cNvSpPr/>
          <p:nvPr/>
        </p:nvSpPr>
        <p:spPr bwMode="auto">
          <a:xfrm>
            <a:off x="5114451" y="443893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4" name="角丸四角形 13"/>
          <p:cNvSpPr/>
          <p:nvPr/>
        </p:nvSpPr>
        <p:spPr bwMode="auto">
          <a:xfrm>
            <a:off x="5520218"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5" name="角丸四角形 14"/>
          <p:cNvSpPr/>
          <p:nvPr/>
        </p:nvSpPr>
        <p:spPr bwMode="auto">
          <a:xfrm>
            <a:off x="4812506" y="4918160"/>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6" name="角丸四角形 15"/>
          <p:cNvSpPr/>
          <p:nvPr/>
        </p:nvSpPr>
        <p:spPr bwMode="auto">
          <a:xfrm>
            <a:off x="5218547" y="4917479"/>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7" name="角丸四角形 16"/>
          <p:cNvSpPr/>
          <p:nvPr/>
        </p:nvSpPr>
        <p:spPr bwMode="auto">
          <a:xfrm>
            <a:off x="6719532" y="4482484"/>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8" name="角丸四角形 17"/>
          <p:cNvSpPr/>
          <p:nvPr/>
        </p:nvSpPr>
        <p:spPr bwMode="auto">
          <a:xfrm>
            <a:off x="7104394" y="4710994"/>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9" name="角丸四角形 18"/>
          <p:cNvSpPr/>
          <p:nvPr/>
        </p:nvSpPr>
        <p:spPr bwMode="auto">
          <a:xfrm>
            <a:off x="7510161" y="4418616"/>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0" name="角丸四角形 19"/>
          <p:cNvSpPr/>
          <p:nvPr/>
        </p:nvSpPr>
        <p:spPr bwMode="auto">
          <a:xfrm>
            <a:off x="6802449" y="4918160"/>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1" name="角丸四角形 20"/>
          <p:cNvSpPr/>
          <p:nvPr/>
        </p:nvSpPr>
        <p:spPr bwMode="auto">
          <a:xfrm>
            <a:off x="7510161" y="4832847"/>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2" name="角丸四角形 21"/>
          <p:cNvSpPr/>
          <p:nvPr/>
        </p:nvSpPr>
        <p:spPr bwMode="auto">
          <a:xfrm>
            <a:off x="1189660"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3" name="角丸四角形 22"/>
          <p:cNvSpPr/>
          <p:nvPr/>
        </p:nvSpPr>
        <p:spPr bwMode="auto">
          <a:xfrm>
            <a:off x="2711906"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4" name="角丸四角形 23"/>
          <p:cNvSpPr/>
          <p:nvPr/>
        </p:nvSpPr>
        <p:spPr bwMode="auto">
          <a:xfrm>
            <a:off x="4800138"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5" name="角丸四角形 24"/>
          <p:cNvSpPr/>
          <p:nvPr/>
        </p:nvSpPr>
        <p:spPr bwMode="auto">
          <a:xfrm>
            <a:off x="6816362" y="4256978"/>
            <a:ext cx="315310" cy="315310"/>
          </a:xfrm>
          <a:prstGeom prst="roundRect">
            <a:avLst/>
          </a:prstGeom>
          <a:solidFill>
            <a:srgbClr val="92D05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26" name="テキスト ボックス 25"/>
          <p:cNvSpPr txBox="1"/>
          <p:nvPr/>
        </p:nvSpPr>
        <p:spPr bwMode="auto">
          <a:xfrm>
            <a:off x="1128052" y="5361808"/>
            <a:ext cx="2443655" cy="4654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文章や図にまとめる</a:t>
            </a:r>
          </a:p>
        </p:txBody>
      </p:sp>
      <p:sp>
        <p:nvSpPr>
          <p:cNvPr id="28" name="角丸四角形 27"/>
          <p:cNvSpPr/>
          <p:nvPr/>
        </p:nvSpPr>
        <p:spPr bwMode="auto">
          <a:xfrm>
            <a:off x="1632212" y="424355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29" name="角丸四角形 28"/>
          <p:cNvSpPr/>
          <p:nvPr/>
        </p:nvSpPr>
        <p:spPr bwMode="auto">
          <a:xfrm>
            <a:off x="2971801" y="418020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0" name="角丸四角形 29"/>
          <p:cNvSpPr/>
          <p:nvPr/>
        </p:nvSpPr>
        <p:spPr bwMode="auto">
          <a:xfrm>
            <a:off x="5016162" y="418020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1" name="角丸四角形 30"/>
          <p:cNvSpPr/>
          <p:nvPr/>
        </p:nvSpPr>
        <p:spPr bwMode="auto">
          <a:xfrm>
            <a:off x="7032386" y="4180202"/>
            <a:ext cx="315310" cy="315310"/>
          </a:xfrm>
          <a:prstGeom prst="roundRect">
            <a:avLst/>
          </a:prstGeom>
          <a:solidFill>
            <a:srgbClr val="FDD3CB"/>
          </a:solidFill>
          <a:ln>
            <a:solidFill>
              <a:srgbClr val="FF0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ＭＳ Ｐゴシック" pitchFamily="50" charset="-128"/>
              <a:ea typeface="ＭＳ Ｐゴシック" pitchFamily="50" charset="-128"/>
            </a:endParaRPr>
          </a:p>
        </p:txBody>
      </p:sp>
      <p:sp>
        <p:nvSpPr>
          <p:cNvPr id="32" name="角丸四角形 31"/>
          <p:cNvSpPr/>
          <p:nvPr/>
        </p:nvSpPr>
        <p:spPr bwMode="auto">
          <a:xfrm>
            <a:off x="7104394" y="515719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3" name="下矢印 32"/>
          <p:cNvSpPr/>
          <p:nvPr/>
        </p:nvSpPr>
        <p:spPr bwMode="auto">
          <a:xfrm>
            <a:off x="110359" y="3573016"/>
            <a:ext cx="1017692" cy="2663825"/>
          </a:xfrm>
          <a:prstGeom prst="down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smtClean="0">
                <a:latin typeface="ＭＳ Ｐゴシック" pitchFamily="50" charset="-128"/>
                <a:ea typeface="ＭＳ Ｐゴシック" pitchFamily="50" charset="-128"/>
              </a:rPr>
              <a:t>収束</a:t>
            </a:r>
            <a:endParaRPr kumimoji="1" lang="ja-JP" altLang="en-US" dirty="0">
              <a:latin typeface="ＭＳ Ｐゴシック" pitchFamily="50" charset="-128"/>
              <a:ea typeface="ＭＳ Ｐゴシック" pitchFamily="50" charset="-128"/>
            </a:endParaRPr>
          </a:p>
        </p:txBody>
      </p:sp>
      <p:sp>
        <p:nvSpPr>
          <p:cNvPr id="38" name="角丸四角形 37"/>
          <p:cNvSpPr/>
          <p:nvPr/>
        </p:nvSpPr>
        <p:spPr bwMode="auto">
          <a:xfrm>
            <a:off x="1285712"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39" name="角丸四角形 38"/>
          <p:cNvSpPr/>
          <p:nvPr/>
        </p:nvSpPr>
        <p:spPr bwMode="auto">
          <a:xfrm>
            <a:off x="174649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0" name="角丸四角形 39"/>
          <p:cNvSpPr/>
          <p:nvPr/>
        </p:nvSpPr>
        <p:spPr bwMode="auto">
          <a:xfrm>
            <a:off x="225055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1" name="角丸四角形 40"/>
          <p:cNvSpPr/>
          <p:nvPr/>
        </p:nvSpPr>
        <p:spPr bwMode="auto">
          <a:xfrm>
            <a:off x="2711338"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2" name="角丸四角形 41"/>
          <p:cNvSpPr/>
          <p:nvPr/>
        </p:nvSpPr>
        <p:spPr bwMode="auto">
          <a:xfrm>
            <a:off x="318665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3" name="角丸四角形 42"/>
          <p:cNvSpPr/>
          <p:nvPr/>
        </p:nvSpPr>
        <p:spPr bwMode="auto">
          <a:xfrm>
            <a:off x="4274524"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4" name="角丸四角形 43"/>
          <p:cNvSpPr/>
          <p:nvPr/>
        </p:nvSpPr>
        <p:spPr bwMode="auto">
          <a:xfrm>
            <a:off x="4778580"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5" name="角丸四角形 44"/>
          <p:cNvSpPr/>
          <p:nvPr/>
        </p:nvSpPr>
        <p:spPr bwMode="auto">
          <a:xfrm>
            <a:off x="5239365"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6" name="角丸四角形 45"/>
          <p:cNvSpPr/>
          <p:nvPr/>
        </p:nvSpPr>
        <p:spPr bwMode="auto">
          <a:xfrm>
            <a:off x="5706937"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7" name="角丸四角形 46"/>
          <p:cNvSpPr/>
          <p:nvPr/>
        </p:nvSpPr>
        <p:spPr bwMode="auto">
          <a:xfrm>
            <a:off x="621099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8" name="角丸四角形 47"/>
          <p:cNvSpPr/>
          <p:nvPr/>
        </p:nvSpPr>
        <p:spPr bwMode="auto">
          <a:xfrm>
            <a:off x="1285712"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49" name="角丸四角形 48"/>
          <p:cNvSpPr/>
          <p:nvPr/>
        </p:nvSpPr>
        <p:spPr bwMode="auto">
          <a:xfrm>
            <a:off x="174649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0" name="角丸四角形 49"/>
          <p:cNvSpPr/>
          <p:nvPr/>
        </p:nvSpPr>
        <p:spPr bwMode="auto">
          <a:xfrm>
            <a:off x="225055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1" name="角丸四角形 50"/>
          <p:cNvSpPr/>
          <p:nvPr/>
        </p:nvSpPr>
        <p:spPr bwMode="auto">
          <a:xfrm>
            <a:off x="2711338"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2" name="角丸四角形 51"/>
          <p:cNvSpPr/>
          <p:nvPr/>
        </p:nvSpPr>
        <p:spPr bwMode="auto">
          <a:xfrm>
            <a:off x="318665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3" name="角丸四角形 52"/>
          <p:cNvSpPr/>
          <p:nvPr/>
        </p:nvSpPr>
        <p:spPr bwMode="auto">
          <a:xfrm>
            <a:off x="4274524"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4" name="角丸四角形 53"/>
          <p:cNvSpPr/>
          <p:nvPr/>
        </p:nvSpPr>
        <p:spPr bwMode="auto">
          <a:xfrm>
            <a:off x="4778580"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5" name="角丸四角形 54"/>
          <p:cNvSpPr/>
          <p:nvPr/>
        </p:nvSpPr>
        <p:spPr bwMode="auto">
          <a:xfrm>
            <a:off x="5239365"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6" name="角丸四角形 55"/>
          <p:cNvSpPr/>
          <p:nvPr/>
        </p:nvSpPr>
        <p:spPr bwMode="auto">
          <a:xfrm>
            <a:off x="5706937"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7" name="角丸四角形 56"/>
          <p:cNvSpPr/>
          <p:nvPr/>
        </p:nvSpPr>
        <p:spPr bwMode="auto">
          <a:xfrm>
            <a:off x="621099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8" name="角丸四角形 57"/>
          <p:cNvSpPr/>
          <p:nvPr/>
        </p:nvSpPr>
        <p:spPr bwMode="auto">
          <a:xfrm>
            <a:off x="7291113"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59" name="角丸四角形 58"/>
          <p:cNvSpPr/>
          <p:nvPr/>
        </p:nvSpPr>
        <p:spPr bwMode="auto">
          <a:xfrm>
            <a:off x="7795169"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0" name="角丸四角形 59"/>
          <p:cNvSpPr/>
          <p:nvPr/>
        </p:nvSpPr>
        <p:spPr bwMode="auto">
          <a:xfrm>
            <a:off x="8255954"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1" name="角丸四角形 60"/>
          <p:cNvSpPr/>
          <p:nvPr/>
        </p:nvSpPr>
        <p:spPr bwMode="auto">
          <a:xfrm>
            <a:off x="8723526" y="216457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2" name="角丸四角形 61"/>
          <p:cNvSpPr/>
          <p:nvPr/>
        </p:nvSpPr>
        <p:spPr bwMode="auto">
          <a:xfrm>
            <a:off x="7291113"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3" name="角丸四角形 62"/>
          <p:cNvSpPr/>
          <p:nvPr/>
        </p:nvSpPr>
        <p:spPr bwMode="auto">
          <a:xfrm>
            <a:off x="7795169"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4" name="角丸四角形 63"/>
          <p:cNvSpPr/>
          <p:nvPr/>
        </p:nvSpPr>
        <p:spPr bwMode="auto">
          <a:xfrm>
            <a:off x="8255954"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5" name="角丸四角形 64"/>
          <p:cNvSpPr/>
          <p:nvPr/>
        </p:nvSpPr>
        <p:spPr bwMode="auto">
          <a:xfrm>
            <a:off x="8723526" y="2582721"/>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6" name="角丸四角形 65"/>
          <p:cNvSpPr/>
          <p:nvPr/>
        </p:nvSpPr>
        <p:spPr bwMode="auto">
          <a:xfrm>
            <a:off x="1285712"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7" name="角丸四角形 66"/>
          <p:cNvSpPr/>
          <p:nvPr/>
        </p:nvSpPr>
        <p:spPr bwMode="auto">
          <a:xfrm>
            <a:off x="1746497"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8" name="角丸四角形 67"/>
          <p:cNvSpPr/>
          <p:nvPr/>
        </p:nvSpPr>
        <p:spPr bwMode="auto">
          <a:xfrm>
            <a:off x="2250553"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69" name="角丸四角形 68"/>
          <p:cNvSpPr/>
          <p:nvPr/>
        </p:nvSpPr>
        <p:spPr bwMode="auto">
          <a:xfrm>
            <a:off x="2711338"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0" name="角丸四角形 69"/>
          <p:cNvSpPr/>
          <p:nvPr/>
        </p:nvSpPr>
        <p:spPr bwMode="auto">
          <a:xfrm>
            <a:off x="4274524"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1" name="角丸四角形 70"/>
          <p:cNvSpPr/>
          <p:nvPr/>
        </p:nvSpPr>
        <p:spPr bwMode="auto">
          <a:xfrm>
            <a:off x="4778580"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2" name="角丸四角形 71"/>
          <p:cNvSpPr/>
          <p:nvPr/>
        </p:nvSpPr>
        <p:spPr bwMode="auto">
          <a:xfrm>
            <a:off x="5239365"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3" name="角丸四角形 72"/>
          <p:cNvSpPr/>
          <p:nvPr/>
        </p:nvSpPr>
        <p:spPr bwMode="auto">
          <a:xfrm>
            <a:off x="7291113"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4" name="角丸四角形 73"/>
          <p:cNvSpPr/>
          <p:nvPr/>
        </p:nvSpPr>
        <p:spPr bwMode="auto">
          <a:xfrm>
            <a:off x="7795169" y="2996952"/>
            <a:ext cx="315310" cy="315310"/>
          </a:xfrm>
          <a:prstGeom prst="round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5" name="下矢印 74"/>
          <p:cNvSpPr/>
          <p:nvPr/>
        </p:nvSpPr>
        <p:spPr bwMode="auto">
          <a:xfrm>
            <a:off x="110359" y="765175"/>
            <a:ext cx="1017692" cy="2663825"/>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dirty="0" smtClean="0">
                <a:latin typeface="ＭＳ Ｐゴシック" pitchFamily="50" charset="-128"/>
                <a:ea typeface="ＭＳ Ｐゴシック" pitchFamily="50" charset="-128"/>
              </a:rPr>
              <a:t>発散</a:t>
            </a:r>
            <a:endParaRPr kumimoji="1" lang="ja-JP" altLang="en-US" dirty="0">
              <a:latin typeface="ＭＳ Ｐゴシック" pitchFamily="50" charset="-128"/>
              <a:ea typeface="ＭＳ Ｐゴシック" pitchFamily="50" charset="-128"/>
            </a:endParaRPr>
          </a:p>
        </p:txBody>
      </p:sp>
      <p:sp>
        <p:nvSpPr>
          <p:cNvPr id="76" name="テキスト ボックス 75"/>
          <p:cNvSpPr txBox="1"/>
          <p:nvPr/>
        </p:nvSpPr>
        <p:spPr bwMode="auto">
          <a:xfrm>
            <a:off x="1128052" y="787618"/>
            <a:ext cx="3146472" cy="420610"/>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お題</a:t>
            </a:r>
          </a:p>
        </p:txBody>
      </p:sp>
      <p:sp>
        <p:nvSpPr>
          <p:cNvPr id="80" name="テキスト ボックス 79"/>
          <p:cNvSpPr txBox="1"/>
          <p:nvPr/>
        </p:nvSpPr>
        <p:spPr bwMode="auto">
          <a:xfrm>
            <a:off x="1128052" y="1430594"/>
            <a:ext cx="2443655"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テーマ</a:t>
            </a:r>
            <a:r>
              <a:rPr kumimoji="1" lang="en-US" altLang="ja-JP" sz="1600" dirty="0" smtClean="0">
                <a:latin typeface="A-OTF 新ゴ Pro R" pitchFamily="34" charset="-128"/>
                <a:ea typeface="A-OTF 新ゴ Pro R" pitchFamily="34" charset="-128"/>
              </a:rPr>
              <a:t>A</a:t>
            </a:r>
            <a:endParaRPr kumimoji="1" lang="ja-JP" altLang="en-US" sz="1600" dirty="0" smtClean="0">
              <a:latin typeface="A-OTF 新ゴ Pro R" pitchFamily="34" charset="-128"/>
              <a:ea typeface="A-OTF 新ゴ Pro R" pitchFamily="34" charset="-128"/>
            </a:endParaRPr>
          </a:p>
        </p:txBody>
      </p:sp>
      <p:sp>
        <p:nvSpPr>
          <p:cNvPr id="81" name="テキスト ボックス 80"/>
          <p:cNvSpPr txBox="1"/>
          <p:nvPr/>
        </p:nvSpPr>
        <p:spPr bwMode="auto">
          <a:xfrm>
            <a:off x="4181125" y="1430594"/>
            <a:ext cx="2386030"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テーマ</a:t>
            </a:r>
            <a:r>
              <a:rPr kumimoji="1" lang="en-US" altLang="ja-JP" sz="1600" dirty="0" smtClean="0">
                <a:latin typeface="A-OTF 新ゴ Pro R" pitchFamily="34" charset="-128"/>
                <a:ea typeface="A-OTF 新ゴ Pro R" pitchFamily="34" charset="-128"/>
              </a:rPr>
              <a:t>B</a:t>
            </a:r>
            <a:endParaRPr kumimoji="1" lang="ja-JP" altLang="en-US" sz="1600" dirty="0" smtClean="0">
              <a:latin typeface="A-OTF 新ゴ Pro R" pitchFamily="34" charset="-128"/>
              <a:ea typeface="A-OTF 新ゴ Pro R" pitchFamily="34" charset="-128"/>
            </a:endParaRPr>
          </a:p>
        </p:txBody>
      </p:sp>
      <p:sp>
        <p:nvSpPr>
          <p:cNvPr id="82" name="テキスト ボックス 81"/>
          <p:cNvSpPr txBox="1"/>
          <p:nvPr/>
        </p:nvSpPr>
        <p:spPr bwMode="auto">
          <a:xfrm>
            <a:off x="7041840" y="1430594"/>
            <a:ext cx="2471192" cy="42061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108000" tIns="72000" rIns="108000" bIns="72000" rtlCol="0" anchor="ctr" anchorCtr="1">
            <a:spAutoFit/>
          </a:bodyPr>
          <a:lstStyle/>
          <a:p>
            <a:pPr>
              <a:lnSpc>
                <a:spcPct val="130000"/>
              </a:lnSpc>
              <a:buSzPct val="120000"/>
            </a:pPr>
            <a:r>
              <a:rPr kumimoji="1" lang="ja-JP" altLang="en-US" sz="1600" dirty="0" smtClean="0">
                <a:latin typeface="A-OTF 新ゴ Pro R" pitchFamily="34" charset="-128"/>
                <a:ea typeface="A-OTF 新ゴ Pro R" pitchFamily="34" charset="-128"/>
              </a:rPr>
              <a:t>テーマ</a:t>
            </a:r>
            <a:r>
              <a:rPr kumimoji="1" lang="en-US" altLang="ja-JP" sz="1600" dirty="0" smtClean="0">
                <a:latin typeface="A-OTF 新ゴ Pro R" pitchFamily="34" charset="-128"/>
                <a:ea typeface="A-OTF 新ゴ Pro R" pitchFamily="34" charset="-128"/>
              </a:rPr>
              <a:t>C</a:t>
            </a:r>
            <a:endParaRPr kumimoji="1" lang="ja-JP" altLang="en-US" sz="1600"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41422014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チーム発表</a:t>
            </a:r>
            <a:endParaRPr kumimoji="1" lang="ja-JP" altLang="en-US" dirty="0"/>
          </a:p>
        </p:txBody>
      </p:sp>
      <p:sp>
        <p:nvSpPr>
          <p:cNvPr id="3" name="正方形/長方形 2"/>
          <p:cNvSpPr/>
          <p:nvPr/>
        </p:nvSpPr>
        <p:spPr bwMode="auto">
          <a:xfrm>
            <a:off x="619125" y="1133475"/>
            <a:ext cx="8677275" cy="1609726"/>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600" dirty="0" smtClean="0">
                <a:latin typeface="ＭＳ Ｐゴシック" pitchFamily="50" charset="-128"/>
                <a:ea typeface="ＭＳ Ｐゴシック" pitchFamily="50" charset="-128"/>
              </a:rPr>
              <a:t>お題について（中間発表）</a:t>
            </a:r>
            <a:endParaRPr kumimoji="1" lang="en-US" altLang="ja-JP" sz="3600" dirty="0" smtClean="0">
              <a:latin typeface="ＭＳ Ｐゴシック" pitchFamily="50" charset="-128"/>
              <a:ea typeface="ＭＳ Ｐゴシック" pitchFamily="50" charset="-128"/>
            </a:endParaRPr>
          </a:p>
        </p:txBody>
      </p:sp>
      <p:sp>
        <p:nvSpPr>
          <p:cNvPr id="6" name="角丸四角形 5"/>
          <p:cNvSpPr/>
          <p:nvPr/>
        </p:nvSpPr>
        <p:spPr bwMode="auto">
          <a:xfrm>
            <a:off x="6936828" y="838200"/>
            <a:ext cx="2578648" cy="819150"/>
          </a:xfrm>
          <a:prstGeom prst="round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3200" dirty="0" smtClean="0">
                <a:solidFill>
                  <a:schemeClr val="bg1"/>
                </a:solidFill>
                <a:latin typeface="ＭＳ Ｐゴシック" pitchFamily="50" charset="-128"/>
                <a:ea typeface="ＭＳ Ｐゴシック" pitchFamily="50" charset="-128"/>
              </a:rPr>
              <a:t>各チーム５分</a:t>
            </a:r>
            <a:endParaRPr kumimoji="1" lang="ja-JP" altLang="en-US" sz="3200" dirty="0">
              <a:solidFill>
                <a:schemeClr val="bg1"/>
              </a:solidFill>
              <a:latin typeface="ＭＳ Ｐゴシック" pitchFamily="50" charset="-128"/>
              <a:ea typeface="ＭＳ Ｐゴシック" pitchFamily="50" charset="-128"/>
            </a:endParaRPr>
          </a:p>
        </p:txBody>
      </p:sp>
      <p:pic>
        <p:nvPicPr>
          <p:cNvPr id="8" name="Picture 2" descr="https://encrypted-tbn2.gstatic.com/images?q=tbn:ANd9GcTxOg-7HS44krEmeGiW9tDFEdvRCOSnWBE4-naVObVfnlmg70D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253" y="2955926"/>
            <a:ext cx="3224212" cy="214947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bwMode="auto">
          <a:xfrm>
            <a:off x="619124" y="2852114"/>
            <a:ext cx="9001126" cy="3386293"/>
          </a:xfrm>
          <a:prstGeom prst="rect">
            <a:avLst/>
          </a:prstGeom>
          <a:noFill/>
          <a:ln w="9525">
            <a:noFill/>
            <a:miter lim="800000"/>
            <a:headEnd/>
            <a:tailEnd/>
          </a:ln>
        </p:spPr>
        <p:txBody>
          <a:bodyPr wrap="square" lIns="108000" tIns="72000" rIns="108000" bIns="72000" rtlCol="0" anchor="t" anchorCtr="0">
            <a:spAutoFit/>
          </a:bodyPr>
          <a:lstStyle/>
          <a:p>
            <a:pPr>
              <a:lnSpc>
                <a:spcPct val="130000"/>
              </a:lnSpc>
              <a:buSzPct val="120000"/>
            </a:pPr>
            <a:r>
              <a:rPr lang="ja-JP" altLang="en-US" sz="2400" dirty="0" smtClean="0">
                <a:latin typeface="A-OTF 新ゴ Pro R" pitchFamily="34" charset="-128"/>
                <a:ea typeface="A-OTF 新ゴ Pro R" pitchFamily="34" charset="-128"/>
              </a:rPr>
              <a:t>●プロセスを発表してください</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　＞どんな</a:t>
            </a:r>
            <a:r>
              <a:rPr lang="ja-JP" altLang="en-US" b="1" dirty="0" smtClean="0">
                <a:effectLst>
                  <a:outerShdw blurRad="38100" dist="38100" dir="2700000" algn="tl">
                    <a:srgbClr val="000000">
                      <a:alpha val="43137"/>
                    </a:srgbClr>
                  </a:outerShdw>
                </a:effectLst>
                <a:latin typeface="A-OTF 新ゴ Pro R" pitchFamily="34" charset="-128"/>
                <a:ea typeface="A-OTF 新ゴ Pro R" pitchFamily="34" charset="-128"/>
              </a:rPr>
              <a:t>テーマ</a:t>
            </a:r>
            <a:r>
              <a:rPr lang="ja-JP" altLang="en-US" dirty="0" smtClean="0">
                <a:latin typeface="A-OTF 新ゴ Pro R" pitchFamily="34" charset="-128"/>
                <a:ea typeface="A-OTF 新ゴ Pro R" pitchFamily="34" charset="-128"/>
              </a:rPr>
              <a:t>でブレストしたか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＞どんな意見がでて分類があったか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smtClean="0">
                <a:latin typeface="A-OTF 新ゴ Pro R" pitchFamily="34" charset="-128"/>
                <a:ea typeface="A-OTF 新ゴ Pro R" pitchFamily="34" charset="-128"/>
              </a:rPr>
              <a:t>　＞どんな観点が見つかったか</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＞珍しい意見や盛り上がった意見も</a:t>
            </a:r>
            <a:endParaRPr lang="en-US" altLang="ja-JP" dirty="0" smtClean="0">
              <a:latin typeface="A-OTF 新ゴ Pro R" pitchFamily="34" charset="-128"/>
              <a:ea typeface="A-OTF 新ゴ Pro R" pitchFamily="34" charset="-128"/>
            </a:endParaRPr>
          </a:p>
          <a:p>
            <a:pPr>
              <a:lnSpc>
                <a:spcPct val="130000"/>
              </a:lnSpc>
              <a:buSzPct val="120000"/>
            </a:pPr>
            <a:r>
              <a:rPr lang="ja-JP" altLang="en-US" dirty="0">
                <a:latin typeface="A-OTF 新ゴ Pro R" pitchFamily="34" charset="-128"/>
                <a:ea typeface="A-OTF 新ゴ Pro R" pitchFamily="34" charset="-128"/>
              </a:rPr>
              <a:t>　</a:t>
            </a:r>
            <a:r>
              <a:rPr lang="ja-JP" altLang="en-US" dirty="0" smtClean="0">
                <a:latin typeface="A-OTF 新ゴ Pro R" pitchFamily="34" charset="-128"/>
                <a:ea typeface="A-OTF 新ゴ Pro R" pitchFamily="34" charset="-128"/>
              </a:rPr>
              <a:t>　積極的に紹介してください</a:t>
            </a:r>
            <a:endParaRPr lang="en-US" altLang="ja-JP" dirty="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●ファインディングスを発表してください</a:t>
            </a:r>
            <a:endParaRPr lang="en-US" altLang="ja-JP" sz="2400" dirty="0" smtClean="0">
              <a:latin typeface="A-OTF 新ゴ Pro R" pitchFamily="34" charset="-128"/>
              <a:ea typeface="A-OTF 新ゴ Pro R" pitchFamily="34" charset="-128"/>
            </a:endParaRPr>
          </a:p>
          <a:p>
            <a:pPr>
              <a:lnSpc>
                <a:spcPct val="130000"/>
              </a:lnSpc>
              <a:buSzPct val="120000"/>
            </a:pPr>
            <a:r>
              <a:rPr lang="ja-JP" altLang="en-US" sz="2400" dirty="0" smtClean="0">
                <a:latin typeface="A-OTF 新ゴ Pro R" pitchFamily="34" charset="-128"/>
                <a:ea typeface="A-OTF 新ゴ Pro R" pitchFamily="34" charset="-128"/>
              </a:rPr>
              <a:t>●文章を発表してください。</a:t>
            </a:r>
            <a:endParaRPr lang="en-US" altLang="ja-JP" dirty="0" smtClean="0">
              <a:latin typeface="A-OTF 新ゴ Pro R" pitchFamily="34" charset="-128"/>
              <a:ea typeface="A-OTF 新ゴ Pro R" pitchFamily="34" charset="-128"/>
            </a:endParaRPr>
          </a:p>
        </p:txBody>
      </p:sp>
    </p:spTree>
    <p:extLst>
      <p:ext uri="{BB962C8B-B14F-4D97-AF65-F5344CB8AC3E}">
        <p14:creationId xmlns:p14="http://schemas.microsoft.com/office/powerpoint/2010/main" val="318101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ポストイットの書き方</a:t>
            </a:r>
            <a:endParaRPr kumimoji="1" lang="ja-JP" altLang="en-US" dirty="0"/>
          </a:p>
        </p:txBody>
      </p:sp>
      <p:sp>
        <p:nvSpPr>
          <p:cNvPr id="4" name="正方形/長方形 3"/>
          <p:cNvSpPr/>
          <p:nvPr/>
        </p:nvSpPr>
        <p:spPr>
          <a:xfrm>
            <a:off x="279088" y="1294757"/>
            <a:ext cx="5263264" cy="523220"/>
          </a:xfrm>
          <a:prstGeom prst="rect">
            <a:avLst/>
          </a:prstGeom>
        </p:spPr>
        <p:txBody>
          <a:bodyPr wrap="square">
            <a:spAutoFit/>
          </a:bodyPr>
          <a:lstStyle/>
          <a:p>
            <a:pPr lvl="0"/>
            <a:r>
              <a:rPr lang="ja-JP" altLang="ja-JP" sz="2800" b="1" dirty="0" smtClean="0">
                <a:latin typeface="A-OTF 新ゴ Pro M" pitchFamily="34" charset="-128"/>
                <a:ea typeface="A-OTF 新ゴ Pro M" pitchFamily="34" charset="-128"/>
                <a:cs typeface="ＭＳ Ｐゴシック" pitchFamily="50" charset="-128"/>
              </a:rPr>
              <a:t>「</a:t>
            </a:r>
            <a:r>
              <a:rPr lang="ja-JP" altLang="ja-JP" sz="2800" b="1" dirty="0">
                <a:latin typeface="A-OTF 新ゴ Pro M" pitchFamily="34" charset="-128"/>
                <a:ea typeface="A-OTF 新ゴ Pro M" pitchFamily="34" charset="-128"/>
                <a:cs typeface="ＭＳ Ｐゴシック" pitchFamily="50" charset="-128"/>
              </a:rPr>
              <a:t>１行見出し」の</a:t>
            </a:r>
            <a:r>
              <a:rPr lang="ja-JP" altLang="ja-JP" sz="2800" b="1" dirty="0" smtClean="0">
                <a:latin typeface="A-OTF 新ゴ Pro M" pitchFamily="34" charset="-128"/>
                <a:ea typeface="A-OTF 新ゴ Pro M" pitchFamily="34" charset="-128"/>
                <a:cs typeface="ＭＳ Ｐゴシック" pitchFamily="50" charset="-128"/>
              </a:rPr>
              <a:t>書き方</a:t>
            </a:r>
            <a:endParaRPr lang="ja-JP" altLang="ja-JP" sz="1050" dirty="0">
              <a:latin typeface="A-OTF 新ゴ Pro M" pitchFamily="34" charset="-128"/>
              <a:ea typeface="A-OTF 新ゴ Pro M" pitchFamily="34" charset="-128"/>
              <a:cs typeface="ＭＳ Ｐゴシック" pitchFamily="50" charset="-128"/>
            </a:endParaRPr>
          </a:p>
        </p:txBody>
      </p:sp>
      <p:grpSp>
        <p:nvGrpSpPr>
          <p:cNvPr id="3" name="グループ化 2"/>
          <p:cNvGrpSpPr/>
          <p:nvPr/>
        </p:nvGrpSpPr>
        <p:grpSpPr>
          <a:xfrm>
            <a:off x="6193709" y="1341437"/>
            <a:ext cx="3276748" cy="3028543"/>
            <a:chOff x="6073789" y="1341437"/>
            <a:chExt cx="3276748" cy="3028543"/>
          </a:xfrm>
        </p:grpSpPr>
        <p:sp>
          <p:nvSpPr>
            <p:cNvPr id="6" name="正方形/長方形 5"/>
            <p:cNvSpPr/>
            <p:nvPr/>
          </p:nvSpPr>
          <p:spPr bwMode="auto">
            <a:xfrm>
              <a:off x="6073789" y="1341437"/>
              <a:ext cx="3276748" cy="3028543"/>
            </a:xfrm>
            <a:prstGeom prst="rect">
              <a:avLst/>
            </a:prstGeom>
            <a:solidFill>
              <a:srgbClr val="FFFF0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7" name="正方形/長方形 6"/>
            <p:cNvSpPr/>
            <p:nvPr/>
          </p:nvSpPr>
          <p:spPr>
            <a:xfrm>
              <a:off x="6134722" y="1619515"/>
              <a:ext cx="3097177" cy="2246769"/>
            </a:xfrm>
            <a:prstGeom prst="rect">
              <a:avLst/>
            </a:prstGeom>
          </p:spPr>
          <p:txBody>
            <a:bodyPr wrap="square">
              <a:spAutoFit/>
            </a:bodyPr>
            <a:lstStyle/>
            <a:p>
              <a:pPr lvl="0"/>
              <a:r>
                <a:rPr lang="ja-JP" altLang="en-US" sz="2800" b="1" dirty="0" smtClean="0">
                  <a:latin typeface="A-OTF 新ゴ Pro M" pitchFamily="34" charset="-128"/>
                  <a:ea typeface="A-OTF 新ゴ Pro M" pitchFamily="34" charset="-128"/>
                  <a:cs typeface="ＭＳ Ｐゴシック" pitchFamily="50" charset="-128"/>
                </a:rPr>
                <a:t>サインペンなどの太ペン</a:t>
              </a:r>
              <a:endParaRPr lang="en-US" altLang="ja-JP" sz="2800" b="1" dirty="0" smtClean="0">
                <a:latin typeface="A-OTF 新ゴ Pro M" pitchFamily="34" charset="-128"/>
                <a:ea typeface="A-OTF 新ゴ Pro M" pitchFamily="34" charset="-128"/>
                <a:cs typeface="ＭＳ Ｐゴシック" pitchFamily="50" charset="-128"/>
              </a:endParaRPr>
            </a:p>
            <a:p>
              <a:pPr lvl="0"/>
              <a:endParaRPr lang="en-US" altLang="ja-JP" sz="2800" b="1" dirty="0" smtClean="0">
                <a:latin typeface="A-OTF 新ゴ Pro M" pitchFamily="34" charset="-128"/>
                <a:ea typeface="A-OTF 新ゴ Pro M" pitchFamily="34" charset="-128"/>
                <a:cs typeface="ＭＳ Ｐゴシック" pitchFamily="50" charset="-128"/>
              </a:endParaRPr>
            </a:p>
            <a:p>
              <a:pPr lvl="0"/>
              <a:r>
                <a:rPr lang="ja-JP" altLang="en-US" sz="2800" b="1" dirty="0" smtClean="0">
                  <a:latin typeface="A-OTF 新ゴ Pro M" pitchFamily="34" charset="-128"/>
                  <a:ea typeface="A-OTF 新ゴ Pro M" pitchFamily="34" charset="-128"/>
                  <a:cs typeface="ＭＳ Ｐゴシック" pitchFamily="50" charset="-128"/>
                </a:rPr>
                <a:t>遠くからでも見える文字で</a:t>
              </a:r>
              <a:endParaRPr lang="en-US" altLang="ja-JP" sz="2800" b="1" dirty="0" smtClean="0">
                <a:latin typeface="A-OTF 新ゴ Pro M" pitchFamily="34" charset="-128"/>
                <a:ea typeface="A-OTF 新ゴ Pro M" pitchFamily="34" charset="-128"/>
                <a:cs typeface="ＭＳ Ｐゴシック" pitchFamily="50" charset="-128"/>
              </a:endParaRPr>
            </a:p>
          </p:txBody>
        </p:sp>
        <p:grpSp>
          <p:nvGrpSpPr>
            <p:cNvPr id="13" name="グループ化 12"/>
            <p:cNvGrpSpPr/>
            <p:nvPr/>
          </p:nvGrpSpPr>
          <p:grpSpPr>
            <a:xfrm>
              <a:off x="7093064" y="3801241"/>
              <a:ext cx="1942253" cy="371895"/>
              <a:chOff x="6776861" y="3423915"/>
              <a:chExt cx="1942253" cy="371895"/>
            </a:xfrm>
          </p:grpSpPr>
          <p:sp>
            <p:nvSpPr>
              <p:cNvPr id="11" name="角丸四角形 10"/>
              <p:cNvSpPr/>
              <p:nvPr/>
            </p:nvSpPr>
            <p:spPr bwMode="auto">
              <a:xfrm rot="20613005">
                <a:off x="6954109" y="3423915"/>
                <a:ext cx="1765005" cy="130083"/>
              </a:xfrm>
              <a:prstGeom prst="roundRect">
                <a:avLst/>
              </a:prstGeom>
              <a:solidFill>
                <a:schemeClr val="tx1"/>
              </a:solidFill>
              <a:ln w="28575" cap="flat" cmpd="sng" algn="ctr">
                <a:solidFill>
                  <a:schemeClr val="tx1"/>
                </a:solid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sp>
            <p:nvSpPr>
              <p:cNvPr id="12" name="二等辺三角形 11"/>
              <p:cNvSpPr/>
              <p:nvPr/>
            </p:nvSpPr>
            <p:spPr bwMode="auto">
              <a:xfrm>
                <a:off x="6776861" y="3684281"/>
                <a:ext cx="358004" cy="111529"/>
              </a:xfrm>
              <a:prstGeom prst="triangle">
                <a:avLst/>
              </a:prstGeom>
              <a:solidFill>
                <a:schemeClr val="tx1"/>
              </a:solidFill>
              <a:ln w="9525" cap="flat" cmpd="sng" algn="ctr">
                <a:noFill/>
                <a:prstDash val="solid"/>
                <a:round/>
                <a:headEnd type="none" w="med" len="med"/>
                <a:tailEnd type="none" w="med" len="med"/>
              </a:ln>
              <a:effectLst/>
            </p:spPr>
            <p:txBody>
              <a:bodyPr rtlCol="0" anchor="ctr"/>
              <a:lstStyle/>
              <a:p>
                <a:pPr algn="ctr"/>
                <a:endParaRPr kumimoji="1" lang="ja-JP" altLang="en-US">
                  <a:latin typeface="ＭＳ Ｐゴシック" pitchFamily="50" charset="-128"/>
                  <a:ea typeface="ＭＳ Ｐゴシック" pitchFamily="50" charset="-128"/>
                </a:endParaRPr>
              </a:p>
            </p:txBody>
          </p:sp>
        </p:grpSp>
      </p:grpSp>
      <p:sp>
        <p:nvSpPr>
          <p:cNvPr id="10" name="正方形/長方形 9"/>
          <p:cNvSpPr/>
          <p:nvPr/>
        </p:nvSpPr>
        <p:spPr>
          <a:xfrm>
            <a:off x="488947" y="2035013"/>
            <a:ext cx="5806919" cy="2308324"/>
          </a:xfrm>
          <a:prstGeom prst="rect">
            <a:avLst/>
          </a:prstGeom>
        </p:spPr>
        <p:txBody>
          <a:bodyPr wrap="square">
            <a:spAutoFit/>
          </a:bodyPr>
          <a:lstStyle/>
          <a:p>
            <a:pPr lvl="0" eaLnBrk="0" hangingPunct="0">
              <a:lnSpc>
                <a:spcPct val="150000"/>
              </a:lnSpc>
              <a:buFontTx/>
              <a:buAutoNum type="arabicPeriod"/>
            </a:pPr>
            <a:r>
              <a:rPr lang="en-US" altLang="ja-JP" sz="2400" dirty="0" smtClean="0">
                <a:latin typeface="A-OTF 新ゴ Pro M" pitchFamily="34" charset="-128"/>
                <a:ea typeface="A-OTF 新ゴ Pro M" pitchFamily="34" charset="-128"/>
                <a:cs typeface="ＭＳ Ｐゴシック" pitchFamily="50" charset="-128"/>
              </a:rPr>
              <a:t> </a:t>
            </a:r>
            <a:r>
              <a:rPr lang="ja-JP" altLang="ja-JP" sz="2400" dirty="0" smtClean="0">
                <a:latin typeface="A-OTF 新ゴ Pro M" pitchFamily="34" charset="-128"/>
                <a:ea typeface="A-OTF 新ゴ Pro M" pitchFamily="34" charset="-128"/>
                <a:cs typeface="ＭＳ Ｐゴシック" pitchFamily="50" charset="-128"/>
              </a:rPr>
              <a:t>長すぎ</a:t>
            </a:r>
            <a:r>
              <a:rPr lang="ja-JP" altLang="en-US" sz="2400" dirty="0" smtClean="0">
                <a:latin typeface="A-OTF 新ゴ Pro M" pitchFamily="34" charset="-128"/>
                <a:ea typeface="A-OTF 新ゴ Pro M" pitchFamily="34" charset="-128"/>
                <a:cs typeface="ＭＳ Ｐゴシック" pitchFamily="50" charset="-128"/>
              </a:rPr>
              <a:t>るのは</a:t>
            </a:r>
            <a:r>
              <a:rPr lang="en-US" altLang="ja-JP" sz="2400" dirty="0" smtClean="0">
                <a:latin typeface="A-OTF 新ゴ Pro M" pitchFamily="34" charset="-128"/>
                <a:ea typeface="A-OTF 新ゴ Pro M" pitchFamily="34" charset="-128"/>
                <a:cs typeface="ＭＳ Ｐゴシック" pitchFamily="50" charset="-128"/>
              </a:rPr>
              <a:t>NG</a:t>
            </a:r>
            <a:r>
              <a:rPr lang="ja-JP" altLang="ja-JP" sz="2400" dirty="0" smtClean="0">
                <a:latin typeface="A-OTF 新ゴ Pro M" pitchFamily="34" charset="-128"/>
                <a:ea typeface="A-OTF 新ゴ Pro M" pitchFamily="34" charset="-128"/>
                <a:cs typeface="ＭＳ Ｐゴシック" pitchFamily="50" charset="-128"/>
              </a:rPr>
              <a:t>（20</a:t>
            </a:r>
            <a:r>
              <a:rPr lang="ja-JP" altLang="ja-JP" sz="2400" dirty="0">
                <a:latin typeface="A-OTF 新ゴ Pro M" pitchFamily="34" charset="-128"/>
                <a:ea typeface="A-OTF 新ゴ Pro M" pitchFamily="34" charset="-128"/>
                <a:cs typeface="ＭＳ Ｐゴシック" pitchFamily="50" charset="-128"/>
              </a:rPr>
              <a:t>～30字以内）</a:t>
            </a:r>
            <a:r>
              <a:rPr lang="ja-JP" altLang="ja-JP" sz="1000" dirty="0">
                <a:latin typeface="A-OTF 新ゴ Pro M" pitchFamily="34" charset="-128"/>
                <a:ea typeface="A-OTF 新ゴ Pro M" pitchFamily="34" charset="-128"/>
                <a:cs typeface="ＭＳ Ｐゴシック" pitchFamily="50" charset="-128"/>
              </a:rPr>
              <a:t> </a:t>
            </a:r>
            <a:endParaRPr lang="ja-JP" altLang="ja-JP" sz="3200" dirty="0">
              <a:latin typeface="A-OTF 新ゴ Pro M" pitchFamily="34" charset="-128"/>
              <a:ea typeface="A-OTF 新ゴ Pro M" pitchFamily="34" charset="-128"/>
              <a:cs typeface="ＭＳ Ｐゴシック" pitchFamily="50" charset="-128"/>
            </a:endParaRPr>
          </a:p>
          <a:p>
            <a:pPr lvl="0" eaLnBrk="0" hangingPunct="0">
              <a:lnSpc>
                <a:spcPct val="150000"/>
              </a:lnSpc>
              <a:buFontTx/>
              <a:buAutoNum type="arabicPeriod" startAt="2"/>
            </a:pPr>
            <a:r>
              <a:rPr lang="en-US" altLang="ja-JP" sz="2400" dirty="0" smtClean="0">
                <a:latin typeface="A-OTF 新ゴ Pro M" pitchFamily="34" charset="-128"/>
                <a:ea typeface="A-OTF 新ゴ Pro M" pitchFamily="34" charset="-128"/>
                <a:cs typeface="ＭＳ Ｐゴシック" pitchFamily="50" charset="-128"/>
              </a:rPr>
              <a:t> </a:t>
            </a:r>
            <a:r>
              <a:rPr lang="ja-JP" altLang="ja-JP" sz="2400" dirty="0" smtClean="0">
                <a:latin typeface="A-OTF 新ゴ Pro M" pitchFamily="34" charset="-128"/>
                <a:ea typeface="A-OTF 新ゴ Pro M" pitchFamily="34" charset="-128"/>
                <a:cs typeface="ＭＳ Ｐゴシック" pitchFamily="50" charset="-128"/>
              </a:rPr>
              <a:t>できるだけ</a:t>
            </a:r>
            <a:r>
              <a:rPr lang="ja-JP" altLang="ja-JP" sz="2400" dirty="0">
                <a:latin typeface="A-OTF 新ゴ Pro M" pitchFamily="34" charset="-128"/>
                <a:ea typeface="A-OTF 新ゴ Pro M" pitchFamily="34" charset="-128"/>
                <a:cs typeface="ＭＳ Ｐゴシック" pitchFamily="50" charset="-128"/>
              </a:rPr>
              <a:t>ソフトで、かつ本質</a:t>
            </a:r>
            <a:r>
              <a:rPr lang="ja-JP" altLang="ja-JP" sz="2400" dirty="0" smtClean="0">
                <a:latin typeface="A-OTF 新ゴ Pro M" pitchFamily="34" charset="-128"/>
                <a:ea typeface="A-OTF 新ゴ Pro M" pitchFamily="34" charset="-128"/>
                <a:cs typeface="ＭＳ Ｐゴシック" pitchFamily="50" charset="-128"/>
              </a:rPr>
              <a:t>を</a:t>
            </a:r>
            <a:endParaRPr lang="en-US" altLang="ja-JP" sz="2400" dirty="0" smtClean="0">
              <a:latin typeface="A-OTF 新ゴ Pro M" pitchFamily="34" charset="-128"/>
              <a:ea typeface="A-OTF 新ゴ Pro M" pitchFamily="34" charset="-128"/>
              <a:cs typeface="ＭＳ Ｐゴシック" pitchFamily="50" charset="-128"/>
            </a:endParaRPr>
          </a:p>
          <a:p>
            <a:pPr lvl="0" eaLnBrk="0" hangingPunct="0">
              <a:lnSpc>
                <a:spcPct val="150000"/>
              </a:lnSpc>
            </a:pPr>
            <a:r>
              <a:rPr lang="en-US" altLang="ja-JP" sz="2400" dirty="0">
                <a:latin typeface="A-OTF 新ゴ Pro M" pitchFamily="34" charset="-128"/>
                <a:ea typeface="A-OTF 新ゴ Pro M" pitchFamily="34" charset="-128"/>
                <a:cs typeface="ＭＳ Ｐゴシック" pitchFamily="50" charset="-128"/>
              </a:rPr>
              <a:t> </a:t>
            </a:r>
            <a:r>
              <a:rPr lang="en-US" altLang="ja-JP" sz="2400" dirty="0" smtClean="0">
                <a:latin typeface="A-OTF 新ゴ Pro M" pitchFamily="34" charset="-128"/>
                <a:ea typeface="A-OTF 新ゴ Pro M" pitchFamily="34" charset="-128"/>
                <a:cs typeface="ＭＳ Ｐゴシック" pitchFamily="50" charset="-128"/>
              </a:rPr>
              <a:t>   </a:t>
            </a:r>
            <a:r>
              <a:rPr lang="ja-JP" altLang="ja-JP" sz="2400" dirty="0" smtClean="0">
                <a:latin typeface="A-OTF 新ゴ Pro M" pitchFamily="34" charset="-128"/>
                <a:ea typeface="A-OTF 新ゴ Pro M" pitchFamily="34" charset="-128"/>
                <a:cs typeface="ＭＳ Ｐゴシック" pitchFamily="50" charset="-128"/>
              </a:rPr>
              <a:t>しっかり</a:t>
            </a:r>
            <a:r>
              <a:rPr lang="ja-JP" altLang="ja-JP" sz="2400" dirty="0">
                <a:latin typeface="A-OTF 新ゴ Pro M" pitchFamily="34" charset="-128"/>
                <a:ea typeface="A-OTF 新ゴ Pro M" pitchFamily="34" charset="-128"/>
                <a:cs typeface="ＭＳ Ｐゴシック" pitchFamily="50" charset="-128"/>
              </a:rPr>
              <a:t>捉えた表現に</a:t>
            </a:r>
            <a:r>
              <a:rPr lang="ja-JP" altLang="ja-JP" sz="2400" dirty="0" smtClean="0">
                <a:latin typeface="A-OTF 新ゴ Pro M" pitchFamily="34" charset="-128"/>
                <a:ea typeface="A-OTF 新ゴ Pro M" pitchFamily="34" charset="-128"/>
                <a:cs typeface="ＭＳ Ｐゴシック" pitchFamily="50" charset="-128"/>
              </a:rPr>
              <a:t>する</a:t>
            </a:r>
            <a:r>
              <a:rPr lang="ja-JP" altLang="ja-JP" sz="1000" dirty="0" smtClean="0">
                <a:latin typeface="A-OTF 新ゴ Pro M" pitchFamily="34" charset="-128"/>
                <a:ea typeface="A-OTF 新ゴ Pro M" pitchFamily="34" charset="-128"/>
                <a:cs typeface="ＭＳ Ｐゴシック" pitchFamily="50" charset="-128"/>
              </a:rPr>
              <a:t> </a:t>
            </a:r>
            <a:endParaRPr lang="en-US" altLang="ja-JP" sz="3200" dirty="0" smtClean="0">
              <a:latin typeface="A-OTF 新ゴ Pro M" pitchFamily="34" charset="-128"/>
              <a:ea typeface="A-OTF 新ゴ Pro M" pitchFamily="34" charset="-128"/>
              <a:cs typeface="ＭＳ Ｐゴシック" pitchFamily="50" charset="-128"/>
            </a:endParaRPr>
          </a:p>
          <a:p>
            <a:pPr lvl="0" eaLnBrk="0" hangingPunct="0">
              <a:lnSpc>
                <a:spcPct val="150000"/>
              </a:lnSpc>
            </a:pPr>
            <a:r>
              <a:rPr lang="en-US" altLang="ja-JP" sz="2400" dirty="0" smtClean="0">
                <a:latin typeface="A-OTF 新ゴ Pro M" pitchFamily="34" charset="-128"/>
                <a:ea typeface="A-OTF 新ゴ Pro M" pitchFamily="34" charset="-128"/>
                <a:cs typeface="ＭＳ Ｐゴシック" pitchFamily="50" charset="-128"/>
              </a:rPr>
              <a:t>3. </a:t>
            </a:r>
            <a:r>
              <a:rPr lang="ja-JP" altLang="en-US" sz="2400" dirty="0" smtClean="0">
                <a:latin typeface="A-OTF 新ゴ Pro M" pitchFamily="34" charset="-128"/>
                <a:ea typeface="A-OTF 新ゴ Pro M" pitchFamily="34" charset="-128"/>
                <a:cs typeface="ＭＳ Ｐゴシック" pitchFamily="50" charset="-128"/>
              </a:rPr>
              <a:t>絵</a:t>
            </a:r>
            <a:r>
              <a:rPr lang="ja-JP" altLang="en-US" sz="2400" dirty="0">
                <a:latin typeface="A-OTF 新ゴ Pro M" pitchFamily="34" charset="-128"/>
                <a:ea typeface="A-OTF 新ゴ Pro M" pitchFamily="34" charset="-128"/>
                <a:cs typeface="ＭＳ Ｐゴシック" pitchFamily="50" charset="-128"/>
              </a:rPr>
              <a:t>を</a:t>
            </a:r>
            <a:r>
              <a:rPr lang="ja-JP" altLang="en-US" sz="2400" dirty="0" smtClean="0">
                <a:latin typeface="A-OTF 新ゴ Pro M" pitchFamily="34" charset="-128"/>
                <a:ea typeface="A-OTF 新ゴ Pro M" pitchFamily="34" charset="-128"/>
                <a:cs typeface="ＭＳ Ｐゴシック" pitchFamily="50" charset="-128"/>
              </a:rPr>
              <a:t>添えてもよい</a:t>
            </a:r>
            <a:endParaRPr lang="en-US" altLang="ja-JP" sz="800" dirty="0" smtClean="0">
              <a:latin typeface="A-OTF 新ゴ Pro M" pitchFamily="34" charset="-128"/>
              <a:ea typeface="A-OTF 新ゴ Pro M" pitchFamily="34" charset="-128"/>
              <a:cs typeface="ＭＳ Ｐゴシック" pitchFamily="50" charset="-128"/>
            </a:endParaRPr>
          </a:p>
        </p:txBody>
      </p:sp>
      <p:pic>
        <p:nvPicPr>
          <p:cNvPr id="14" name="Picture 2" descr="http://danshouse.web.fc2.com/img/CIMG2056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1391" y="4620044"/>
            <a:ext cx="1459066" cy="1739474"/>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吹き出し 15"/>
          <p:cNvSpPr/>
          <p:nvPr/>
        </p:nvSpPr>
        <p:spPr bwMode="auto">
          <a:xfrm>
            <a:off x="882869" y="5076497"/>
            <a:ext cx="6671526" cy="1092887"/>
          </a:xfrm>
          <a:prstGeom prst="wedgeRoundRectCallout">
            <a:avLst>
              <a:gd name="adj1" fmla="val 53638"/>
              <a:gd name="adj2" fmla="val 27497"/>
              <a:gd name="adj3" fmla="val 16667"/>
            </a:avLst>
          </a:prstGeom>
          <a:solidFill>
            <a:srgbClr val="FFFF99"/>
          </a:solidFill>
          <a:ln>
            <a:solidFill>
              <a:schemeClr val="accent6"/>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2400" dirty="0" smtClean="0">
                <a:solidFill>
                  <a:schemeClr val="tx1"/>
                </a:solidFill>
                <a:latin typeface="HGS創英角ｺﾞｼｯｸUB" pitchFamily="50" charset="-128"/>
                <a:ea typeface="HGS創英角ｺﾞｼｯｸUB" pitchFamily="50" charset="-128"/>
              </a:rPr>
              <a:t>すこし離れたところからでも読める大きさ</a:t>
            </a:r>
            <a:endParaRPr kumimoji="1" lang="ja-JP" altLang="en-US" sz="2400" dirty="0">
              <a:solidFill>
                <a:schemeClr val="tx1"/>
              </a:solidFill>
              <a:latin typeface="HGS創英角ｺﾞｼｯｸUB" pitchFamily="50" charset="-128"/>
              <a:ea typeface="HGS創英角ｺﾞｼｯｸUB" pitchFamily="50" charset="-128"/>
            </a:endParaRPr>
          </a:p>
        </p:txBody>
      </p:sp>
    </p:spTree>
    <p:extLst>
      <p:ext uri="{BB962C8B-B14F-4D97-AF65-F5344CB8AC3E}">
        <p14:creationId xmlns:p14="http://schemas.microsoft.com/office/powerpoint/2010/main" val="127292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2f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chor="ctr" anchorCtr="0">
        <a:noAutofit/>
      </a:bodyPr>
      <a:lstStyle>
        <a:defPPr>
          <a:defRPr kumimoji="1" sz="2400" smtClean="0">
            <a:latin typeface="A-OTF 新ゴ Pro M" pitchFamily="34" charset="-128"/>
            <a:ea typeface="A-OTF 新ゴ Pro M" pitchFamily="34" charset="-128"/>
          </a:defRPr>
        </a:defPPr>
      </a:lstStyle>
    </a:tx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f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chor="ctr" anchorCtr="0">
        <a:noAutofit/>
      </a:bodyPr>
      <a:lstStyle>
        <a:defPPr>
          <a:defRPr kumimoji="1" sz="2400" smtClean="0">
            <a:latin typeface="A-OTF 新ゴ Pro M" pitchFamily="34" charset="-128"/>
            <a:ea typeface="A-OTF 新ゴ Pro M" pitchFamily="34" charset="-128"/>
          </a:defRPr>
        </a:defPPr>
      </a:lstStyle>
    </a:txDef>
  </a:objectDefaults>
  <a:extraClrSchemeLst/>
</a:theme>
</file>

<file path=ppt/theme/theme3.xml><?xml version="1.0" encoding="utf-8"?>
<a:theme xmlns:a="http://schemas.openxmlformats.org/drawingml/2006/main" name="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rtlCol="0" anchor="ctr"/>
      <a:lstStyle>
        <a:defPPr algn="ctr">
          <a:defRPr kumimoji="1">
            <a:latin typeface="ＭＳ Ｐゴシック" pitchFamily="50" charset="-128"/>
            <a:ea typeface="ＭＳ Ｐゴシック" pitchFamily="50" charset="-128"/>
          </a:defRPr>
        </a:defPPr>
      </a:lstStyle>
    </a:spDef>
    <a:txDef>
      <a:spPr bwMode="auto">
        <a:noFill/>
        <a:ln w="9525">
          <a:noFill/>
          <a:miter lim="800000"/>
          <a:headEnd/>
          <a:tailEnd/>
        </a:ln>
      </a:spPr>
      <a:bodyPr wrap="square" lIns="108000" tIns="72000" rIns="108000" bIns="72000" rtlCol="0" anchor="t" anchorCtr="0">
        <a:spAutoFit/>
      </a:bodyPr>
      <a:lstStyle>
        <a:defPPr>
          <a:lnSpc>
            <a:spcPct val="130000"/>
          </a:lnSpc>
          <a:buSzPct val="120000"/>
          <a:defRPr sz="2800" dirty="0" smtClean="0">
            <a:latin typeface="A-OTF 新ゴ Pro R" pitchFamily="34" charset="-128"/>
            <a:ea typeface="A-OTF 新ゴ Pro R" pitchFamily="34" charset="-128"/>
          </a:defRPr>
        </a:defPPr>
      </a:lstStyle>
    </a:txDef>
  </a:objectDefaults>
  <a:extraClrSchemeLst/>
</a:theme>
</file>

<file path=ppt/theme/theme4.xml><?xml version="1.0" encoding="utf-8"?>
<a:theme xmlns:a="http://schemas.openxmlformats.org/drawingml/2006/main" name="2FCプレゼン・セミナー用">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1000" smtClean="0">
            <a:latin typeface="+mn-ea"/>
          </a:defRPr>
        </a:defPPr>
      </a:lstStyle>
    </a:txDef>
  </a:objectDefaults>
  <a:extraClrSchemeLst/>
</a:theme>
</file>

<file path=ppt/theme/theme6.xml><?xml version="1.0" encoding="utf-8"?>
<a:theme xmlns:a="http://schemas.openxmlformats.org/drawingml/2006/main" name="2fc_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nchor="ctr" anchorCtr="0">
        <a:spAutoFit/>
      </a:bodyPr>
      <a:lstStyle>
        <a:defPPr>
          <a:defRPr kumimoji="1" sz="1200" smtClean="0">
            <a:latin typeface="メイリオ" pitchFamily="50" charset="-128"/>
            <a:ea typeface="メイリオ" pitchFamily="50" charset="-128"/>
            <a:cs typeface="メイリオ" pitchFamily="50" charset="-128"/>
          </a:defRPr>
        </a:defPPr>
      </a:lstStyle>
    </a:txDef>
  </a:objectDefaults>
  <a:extraClrSchemeLst/>
</a:theme>
</file>

<file path=ppt/theme/theme7.xml><?xml version="1.0" encoding="utf-8"?>
<a:theme xmlns:a="http://schemas.openxmlformats.org/drawingml/2006/main" name="2_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ln w="19050">
          <a:solidFill>
            <a:schemeClr val="accent6"/>
          </a:solidFill>
        </a:ln>
      </a:spPr>
      <a:bodyPr wrap="square" rtlCol="0">
        <a:normAutofit/>
      </a:bodyPr>
      <a:lstStyle>
        <a:defPPr>
          <a:lnSpc>
            <a:spcPct val="130000"/>
          </a:lnSpc>
          <a:defRPr sz="800" smtClean="0">
            <a:latin typeface="+mn-ea"/>
          </a:defRPr>
        </a:defPPr>
      </a:lstStyle>
    </a:txDef>
  </a:objectDefaults>
  <a:extraClrSchemeLst/>
</a:theme>
</file>

<file path=ppt/theme/theme8.xml><?xml version="1.0" encoding="utf-8"?>
<a:theme xmlns:a="http://schemas.openxmlformats.org/drawingml/2006/main" name="3_スライドマスタ_本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95000"/>
              </a:schemeClr>
            </a:gs>
            <a:gs pos="50000">
              <a:schemeClr val="bg1">
                <a:lumMod val="95000"/>
                <a:alpha val="50000"/>
              </a:schemeClr>
            </a:gs>
            <a:gs pos="100000">
              <a:schemeClr val="bg1">
                <a:lumMod val="95000"/>
              </a:schemeClr>
            </a:gs>
          </a:gsLst>
          <a:lin ang="0" scaled="0"/>
        </a:gradFill>
        <a:ln w="9525" cap="flat" cmpd="sng" algn="ctr">
          <a:noFill/>
          <a:prstDash val="solid"/>
          <a:round/>
          <a:headEnd type="none" w="med" len="med"/>
          <a:tailEnd type="none" w="med" len="med"/>
        </a:ln>
        <a:effectLst/>
      </a:spPr>
      <a:bodyPr/>
      <a:lstStyle>
        <a:defPPr algn="ctr">
          <a:defRPr>
            <a:latin typeface="ＭＳ Ｐゴシック" pitchFamily="50" charset="-128"/>
            <a:ea typeface="ＭＳ Ｐゴシック" pitchFamily="50" charset="-128"/>
          </a:defRPr>
        </a:defPPr>
      </a:lstStyle>
    </a:spDef>
    <a:txDef>
      <a:spPr bwMode="auto">
        <a:gradFill flip="none" rotWithShape="1">
          <a:gsLst>
            <a:gs pos="0">
              <a:srgbClr val="FFC000">
                <a:alpha val="73000"/>
              </a:srgbClr>
            </a:gs>
            <a:gs pos="50000">
              <a:srgbClr val="FFC000">
                <a:alpha val="51000"/>
              </a:srgbClr>
            </a:gs>
            <a:gs pos="100000">
              <a:srgbClr val="FFC000">
                <a:alpha val="29000"/>
              </a:srgbClr>
            </a:gs>
          </a:gsLst>
          <a:lin ang="16200000" scaled="1"/>
          <a:tileRect/>
        </a:gradFill>
        <a:ln w="9525">
          <a:noFill/>
          <a:miter lim="800000"/>
          <a:headEnd/>
          <a:tailEnd/>
        </a:ln>
      </a:spPr>
      <a:bodyPr wrap="square" lIns="108000" tIns="72000" rIns="108000" bIns="72000" anchor="ctr" anchorCtr="1">
        <a:spAutoFit/>
      </a:bodyPr>
      <a:lstStyle>
        <a:defPPr>
          <a:lnSpc>
            <a:spcPct val="130000"/>
          </a:lnSpc>
          <a:buSzPct val="120000"/>
          <a:defRPr sz="1600" dirty="0" smtClean="0">
            <a:latin typeface="A-OTF 新ゴ Pro R" pitchFamily="34" charset="-128"/>
            <a:ea typeface="A-OTF 新ゴ Pro R" pitchFamily="34" charset="-128"/>
          </a:defRPr>
        </a:defPPr>
      </a:lstStyle>
    </a:txDef>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2fc_template</Template>
  <TotalTime>59082</TotalTime>
  <Words>6269</Words>
  <Application>Microsoft Office PowerPoint</Application>
  <PresentationFormat>A4 210 x 297 mm</PresentationFormat>
  <Paragraphs>956</Paragraphs>
  <Slides>86</Slides>
  <Notes>29</Notes>
  <HiddenSlides>0</HiddenSlides>
  <MMClips>0</MMClips>
  <ScaleCrop>false</ScaleCrop>
  <HeadingPairs>
    <vt:vector size="4" baseType="variant">
      <vt:variant>
        <vt:lpstr>テーマ</vt:lpstr>
      </vt:variant>
      <vt:variant>
        <vt:i4>8</vt:i4>
      </vt:variant>
      <vt:variant>
        <vt:lpstr>スライド タイトル</vt:lpstr>
      </vt:variant>
      <vt:variant>
        <vt:i4>86</vt:i4>
      </vt:variant>
    </vt:vector>
  </HeadingPairs>
  <TitlesOfParts>
    <vt:vector size="94" baseType="lpstr">
      <vt:lpstr>2fc_template</vt:lpstr>
      <vt:lpstr>2_2fc_template</vt:lpstr>
      <vt:lpstr>スライドマスタ_本文</vt:lpstr>
      <vt:lpstr>2FCプレゼン・セミナー用</vt:lpstr>
      <vt:lpstr>1_スライドマスタ_本文</vt:lpstr>
      <vt:lpstr>2fc_template2</vt:lpstr>
      <vt:lpstr>2_スライドマスタ_本文</vt:lpstr>
      <vt:lpstr>3_スライドマスタ_本文</vt:lpstr>
      <vt:lpstr>PowerPoint プレゼンテーション</vt:lpstr>
      <vt:lpstr>PowerPoint プレゼンテーション</vt:lpstr>
      <vt:lpstr>発散と収束：アイデア創造手法の分類</vt:lpstr>
      <vt:lpstr>ブレインストーミング</vt:lpstr>
      <vt:lpstr>ブレインストーミング実践</vt:lpstr>
      <vt:lpstr>ブレインストーミング実践</vt:lpstr>
      <vt:lpstr>守ってほしいルール（これ大事です）</vt:lpstr>
      <vt:lpstr>ブレインストーミング中のポストイットの使い方</vt:lpstr>
      <vt:lpstr>ポストイットの書き方</vt:lpstr>
      <vt:lpstr>PowerPoint プレゼンテーション</vt:lpstr>
      <vt:lpstr>ブレインストーミング演習</vt:lpstr>
      <vt:lpstr>ブレインストーミング演習</vt:lpstr>
      <vt:lpstr>ブレインストーミング演習</vt:lpstr>
      <vt:lpstr>ブレインストーミング実践</vt:lpstr>
      <vt:lpstr>進め方の例</vt:lpstr>
      <vt:lpstr>チェックリスト法（強制発想法）</vt:lpstr>
      <vt:lpstr>希望点列挙法</vt:lpstr>
      <vt:lpstr>シナリオ発想法</vt:lpstr>
      <vt:lpstr>テーマを見つける練習</vt:lpstr>
      <vt:lpstr>PowerPoint プレゼンテーション</vt:lpstr>
      <vt:lpstr>収束に対するアプローチ／ KJ法</vt:lpstr>
      <vt:lpstr>KJ法の手順</vt:lpstr>
      <vt:lpstr>収束に対するアプローチ／視覚的に表現する手法</vt:lpstr>
      <vt:lpstr>価値あるアイデアを生むには</vt:lpstr>
      <vt:lpstr>インサイト（マーケティング的解釈）</vt:lpstr>
      <vt:lpstr>利用者アンケートから本質的な気づき[インサイト]を得た事例</vt:lpstr>
      <vt:lpstr>検討プロセスと結果を伝える</vt:lpstr>
      <vt:lpstr>アイデアを伝える</vt:lpstr>
      <vt:lpstr>PowerPoint プレゼンテーション</vt:lpstr>
      <vt:lpstr>プロセス評価</vt:lpstr>
      <vt:lpstr>PowerPoint プレゼンテーション</vt:lpstr>
      <vt:lpstr>インタビュー計画</vt:lpstr>
      <vt:lpstr>調査テーマの決定</vt:lpstr>
      <vt:lpstr>インタビューシナリオ作成</vt:lpstr>
      <vt:lpstr>インタビューシナリオ作成</vt:lpstr>
      <vt:lpstr>インタビューシナリオ作成</vt:lpstr>
      <vt:lpstr>インタビューシナリオ作成のヒント</vt:lpstr>
      <vt:lpstr>インタビューシナリオ作成のヒント</vt:lpstr>
      <vt:lpstr>クエスチョン決定：よいワーディング</vt:lpstr>
      <vt:lpstr>クエスチョン決定：よくないワーディング</vt:lpstr>
      <vt:lpstr>PowerPoint プレゼンテーション</vt:lpstr>
      <vt:lpstr>業界調査・分析</vt:lpstr>
      <vt:lpstr>業界調査・分析</vt:lpstr>
      <vt:lpstr>PowerPoint プレゼンテーション</vt:lpstr>
      <vt:lpstr>PowerPoint プレゼンテーション</vt:lpstr>
      <vt:lpstr>ユーザーインタビュー実践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UX設計　超上流工程</vt:lpstr>
      <vt:lpstr>PowerPoint プレゼンテーション</vt:lpstr>
      <vt:lpstr>チームモデルの紹介</vt:lpstr>
      <vt:lpstr>次世代POSレジ開発</vt:lpstr>
      <vt:lpstr>プロジェクトキックオフ</vt:lpstr>
      <vt:lpstr>スケジュール</vt:lpstr>
      <vt:lpstr>作業概要</vt:lpstr>
      <vt:lpstr>理解フェーズでおこなったこと</vt:lpstr>
      <vt:lpstr>ターゲットに近い店舗でフィールドワーク</vt:lpstr>
      <vt:lpstr>ブレインストーミングの様子</vt:lpstr>
      <vt:lpstr>PowerPoint プレゼンテーション</vt:lpstr>
      <vt:lpstr>PowerPoint プレゼンテーション</vt:lpstr>
      <vt:lpstr>分析フェーズでおこなったこと</vt:lpstr>
      <vt:lpstr>発案フェーズでおこなったこと</vt:lpstr>
      <vt:lpstr>ユーザーシナリオ提案</vt:lpstr>
      <vt:lpstr>ワイヤーフレーム制作</vt:lpstr>
      <vt:lpstr>ワイヤーフレーム制作</vt:lpstr>
      <vt:lpstr>具体化フェーズで行ったこと</vt:lpstr>
      <vt:lpstr>PowerPoint プレゼンテーション</vt:lpstr>
      <vt:lpstr>フィールドワーク</vt:lpstr>
      <vt:lpstr>ユーザーの行動や環境との関係を発見・理解・分析する（ユーザーも無意識）</vt:lpstr>
      <vt:lpstr>鳥の目</vt:lpstr>
      <vt:lpstr>鳥の目</vt:lpstr>
      <vt:lpstr>俯瞰して全体を把握する</vt:lpstr>
      <vt:lpstr>虫の目　</vt:lpstr>
      <vt:lpstr>虫の目</vt:lpstr>
      <vt:lpstr>虫の目</vt:lpstr>
      <vt:lpstr>ユーザー観察から生まれたイノベーション</vt:lpstr>
      <vt:lpstr>おつりを貯めようキャンペーン</vt:lpstr>
      <vt:lpstr>PowerPoint プレゼンテーション</vt:lpstr>
      <vt:lpstr>アイデア創造型授業をスタートする準備</vt:lpstr>
      <vt:lpstr>プロジェクトテーマ</vt:lpstr>
      <vt:lpstr>個人作業：お題についてマインドマップを書いてみましょう</vt:lpstr>
      <vt:lpstr>ブレインストーミング：お題について</vt:lpstr>
      <vt:lpstr>チーム発表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提案資料</dc:title>
  <dc:creator>2ndFACTORY LTD., CO.</dc:creator>
  <cp:lastModifiedBy>saito</cp:lastModifiedBy>
  <cp:revision>6806</cp:revision>
  <cp:lastPrinted>2014-05-20T11:50:55Z</cp:lastPrinted>
  <dcterms:created xsi:type="dcterms:W3CDTF">2007-12-25T04:10:44Z</dcterms:created>
  <dcterms:modified xsi:type="dcterms:W3CDTF">2014-12-23T20:24:24Z</dcterms:modified>
</cp:coreProperties>
</file>