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56" r:id="rId2"/>
    <p:sldMasterId id="2147483650" r:id="rId3"/>
    <p:sldMasterId id="2147483665" r:id="rId4"/>
    <p:sldMasterId id="2147488096" r:id="rId5"/>
    <p:sldMasterId id="2147488108" r:id="rId6"/>
    <p:sldMasterId id="2147488112" r:id="rId7"/>
    <p:sldMasterId id="2147488139" r:id="rId8"/>
  </p:sldMasterIdLst>
  <p:notesMasterIdLst>
    <p:notesMasterId r:id="rId118"/>
  </p:notesMasterIdLst>
  <p:handoutMasterIdLst>
    <p:handoutMasterId r:id="rId119"/>
  </p:handoutMasterIdLst>
  <p:sldIdLst>
    <p:sldId id="1050" r:id="rId9"/>
    <p:sldId id="2032" r:id="rId10"/>
    <p:sldId id="2305" r:id="rId11"/>
    <p:sldId id="2306" r:id="rId12"/>
    <p:sldId id="1460" r:id="rId13"/>
    <p:sldId id="1965" r:id="rId14"/>
    <p:sldId id="1966" r:id="rId15"/>
    <p:sldId id="1219" r:id="rId16"/>
    <p:sldId id="2232" r:id="rId17"/>
    <p:sldId id="2233" r:id="rId18"/>
    <p:sldId id="2244" r:id="rId19"/>
    <p:sldId id="2268" r:id="rId20"/>
    <p:sldId id="2269" r:id="rId21"/>
    <p:sldId id="2270" r:id="rId22"/>
    <p:sldId id="2271" r:id="rId23"/>
    <p:sldId id="2272" r:id="rId24"/>
    <p:sldId id="2275" r:id="rId25"/>
    <p:sldId id="2274" r:id="rId26"/>
    <p:sldId id="2230" r:id="rId27"/>
    <p:sldId id="2231" r:id="rId28"/>
    <p:sldId id="2240" r:id="rId29"/>
    <p:sldId id="2308" r:id="rId30"/>
    <p:sldId id="2309" r:id="rId31"/>
    <p:sldId id="2310" r:id="rId32"/>
    <p:sldId id="2311" r:id="rId33"/>
    <p:sldId id="2312" r:id="rId34"/>
    <p:sldId id="2313" r:id="rId35"/>
    <p:sldId id="2314" r:id="rId36"/>
    <p:sldId id="2315" r:id="rId37"/>
    <p:sldId id="2317" r:id="rId38"/>
    <p:sldId id="2318" r:id="rId39"/>
    <p:sldId id="1366" r:id="rId40"/>
    <p:sldId id="1346" r:id="rId41"/>
    <p:sldId id="1227" r:id="rId42"/>
    <p:sldId id="2319" r:id="rId43"/>
    <p:sldId id="2033" r:id="rId44"/>
    <p:sldId id="2091" r:id="rId45"/>
    <p:sldId id="2093" r:id="rId46"/>
    <p:sldId id="1234" r:id="rId47"/>
    <p:sldId id="2005" r:id="rId48"/>
    <p:sldId id="1235" r:id="rId49"/>
    <p:sldId id="1189" r:id="rId50"/>
    <p:sldId id="2297" r:id="rId51"/>
    <p:sldId id="2298" r:id="rId52"/>
    <p:sldId id="2299" r:id="rId53"/>
    <p:sldId id="2300" r:id="rId54"/>
    <p:sldId id="2301" r:id="rId55"/>
    <p:sldId id="2302" r:id="rId56"/>
    <p:sldId id="2039" r:id="rId57"/>
    <p:sldId id="2073" r:id="rId58"/>
    <p:sldId id="2259" r:id="rId59"/>
    <p:sldId id="2248" r:id="rId60"/>
    <p:sldId id="2249" r:id="rId61"/>
    <p:sldId id="2222" r:id="rId62"/>
    <p:sldId id="2223" r:id="rId63"/>
    <p:sldId id="2260" r:id="rId64"/>
    <p:sldId id="2261" r:id="rId65"/>
    <p:sldId id="2263" r:id="rId66"/>
    <p:sldId id="2063" r:id="rId67"/>
    <p:sldId id="2065" r:id="rId68"/>
    <p:sldId id="2066" r:id="rId69"/>
    <p:sldId id="2064" r:id="rId70"/>
    <p:sldId id="2210" r:id="rId71"/>
    <p:sldId id="2211" r:id="rId72"/>
    <p:sldId id="2213" r:id="rId73"/>
    <p:sldId id="2215" r:id="rId74"/>
    <p:sldId id="2075" r:id="rId75"/>
    <p:sldId id="2076" r:id="rId76"/>
    <p:sldId id="2077" r:id="rId77"/>
    <p:sldId id="2078" r:id="rId78"/>
    <p:sldId id="2079" r:id="rId79"/>
    <p:sldId id="2080" r:id="rId80"/>
    <p:sldId id="2081" r:id="rId81"/>
    <p:sldId id="2082" r:id="rId82"/>
    <p:sldId id="2083" r:id="rId83"/>
    <p:sldId id="2084" r:id="rId84"/>
    <p:sldId id="2085" r:id="rId85"/>
    <p:sldId id="2086" r:id="rId86"/>
    <p:sldId id="2087" r:id="rId87"/>
    <p:sldId id="2088" r:id="rId88"/>
    <p:sldId id="2089" r:id="rId89"/>
    <p:sldId id="2090" r:id="rId90"/>
    <p:sldId id="2094" r:id="rId91"/>
    <p:sldId id="2095" r:id="rId92"/>
    <p:sldId id="2096" r:id="rId93"/>
    <p:sldId id="2097" r:id="rId94"/>
    <p:sldId id="2098" r:id="rId95"/>
    <p:sldId id="2099" r:id="rId96"/>
    <p:sldId id="2100" r:id="rId97"/>
    <p:sldId id="2101" r:id="rId98"/>
    <p:sldId id="2107" r:id="rId99"/>
    <p:sldId id="2102" r:id="rId100"/>
    <p:sldId id="2103" r:id="rId101"/>
    <p:sldId id="2104" r:id="rId102"/>
    <p:sldId id="2105" r:id="rId103"/>
    <p:sldId id="2106" r:id="rId104"/>
    <p:sldId id="2108" r:id="rId105"/>
    <p:sldId id="2010" r:id="rId106"/>
    <p:sldId id="2307" r:id="rId107"/>
    <p:sldId id="2303" r:id="rId108"/>
    <p:sldId id="2304" r:id="rId109"/>
    <p:sldId id="1859" r:id="rId110"/>
    <p:sldId id="1860" r:id="rId111"/>
    <p:sldId id="1861" r:id="rId112"/>
    <p:sldId id="1862" r:id="rId113"/>
    <p:sldId id="1863" r:id="rId114"/>
    <p:sldId id="1865" r:id="rId115"/>
    <p:sldId id="1989" r:id="rId116"/>
    <p:sldId id="2277" r:id="rId117"/>
  </p:sldIdLst>
  <p:sldSz cx="9906000" cy="6858000" type="A4"/>
  <p:notesSz cx="9926638" cy="6797675"/>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416">
          <p15:clr>
            <a:srgbClr val="A4A3A4"/>
          </p15:clr>
        </p15:guide>
        <p15:guide id="2" orient="horz" pos="1082">
          <p15:clr>
            <a:srgbClr val="A4A3A4"/>
          </p15:clr>
        </p15:guide>
        <p15:guide id="3" orient="horz" pos="890">
          <p15:clr>
            <a:srgbClr val="A4A3A4"/>
          </p15:clr>
        </p15:guide>
        <p15:guide id="4" orient="horz" pos="845">
          <p15:clr>
            <a:srgbClr val="A4A3A4"/>
          </p15:clr>
        </p15:guide>
        <p15:guide id="5" pos="6068">
          <p15:clr>
            <a:srgbClr val="A4A3A4"/>
          </p15:clr>
        </p15:guide>
        <p15:guide id="6" pos="4708">
          <p15:clr>
            <a:srgbClr val="A4A3A4"/>
          </p15:clr>
        </p15:guide>
        <p15:guide id="7" pos="363">
          <p15:clr>
            <a:srgbClr val="A4A3A4"/>
          </p15:clr>
        </p15:guide>
        <p15:guide id="8" pos="4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BDB"/>
    <a:srgbClr val="FAA4F2"/>
    <a:srgbClr val="F68D00"/>
    <a:srgbClr val="FA9500"/>
    <a:srgbClr val="FF9900"/>
    <a:srgbClr val="FDD3CB"/>
    <a:srgbClr val="FF6600"/>
    <a:srgbClr val="FF99FF"/>
    <a:srgbClr val="F681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5" autoAdjust="0"/>
    <p:restoredTop sz="82438" autoAdjust="0"/>
  </p:normalViewPr>
  <p:slideViewPr>
    <p:cSldViewPr snapToGrid="0" snapToObjects="1">
      <p:cViewPr varScale="1">
        <p:scale>
          <a:sx n="80" d="100"/>
          <a:sy n="80" d="100"/>
        </p:scale>
        <p:origin x="-307" y="-86"/>
      </p:cViewPr>
      <p:guideLst>
        <p:guide orient="horz" pos="416"/>
        <p:guide orient="horz" pos="1082"/>
        <p:guide orient="horz" pos="890"/>
        <p:guide orient="horz" pos="845"/>
        <p:guide pos="6068"/>
        <p:guide pos="4708"/>
        <p:guide pos="1279"/>
        <p:guide pos="1198"/>
      </p:guideLst>
    </p:cSldViewPr>
  </p:slideViewPr>
  <p:outlineViewPr>
    <p:cViewPr>
      <p:scale>
        <a:sx n="33" d="100"/>
        <a:sy n="33" d="100"/>
      </p:scale>
      <p:origin x="0" y="12480"/>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notesMaster" Target="notesMasters/notes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handoutMaster" Target="handoutMasters/handoutMaster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4302126" cy="339725"/>
          </a:xfrm>
          <a:prstGeom prst="rect">
            <a:avLst/>
          </a:prstGeom>
        </p:spPr>
        <p:txBody>
          <a:bodyPr vert="horz" lIns="91416" tIns="45707" rIns="91416" bIns="45707"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sz="quarter" idx="1"/>
          </p:nvPr>
        </p:nvSpPr>
        <p:spPr>
          <a:xfrm>
            <a:off x="5622926" y="1"/>
            <a:ext cx="4302126" cy="339725"/>
          </a:xfrm>
          <a:prstGeom prst="rect">
            <a:avLst/>
          </a:prstGeom>
        </p:spPr>
        <p:txBody>
          <a:bodyPr vert="horz" lIns="91416" tIns="45707" rIns="91416" bIns="45707" rtlCol="0"/>
          <a:lstStyle>
            <a:lvl1pPr algn="r" fontAlgn="auto">
              <a:spcBef>
                <a:spcPts val="0"/>
              </a:spcBef>
              <a:spcAft>
                <a:spcPts val="0"/>
              </a:spcAft>
              <a:defRPr sz="1200">
                <a:latin typeface="+mn-lt"/>
                <a:ea typeface="+mn-ea"/>
              </a:defRPr>
            </a:lvl1pPr>
          </a:lstStyle>
          <a:p>
            <a:pPr>
              <a:defRPr/>
            </a:pPr>
            <a:fld id="{F206B679-B8BB-44A4-8127-2C1FAC8305C0}" type="datetimeFigureOut">
              <a:rPr lang="ja-JP" altLang="en-US"/>
              <a:pPr>
                <a:defRPr/>
              </a:pPr>
              <a:t>2014/12/24</a:t>
            </a:fld>
            <a:endParaRPr lang="ja-JP" altLang="en-US"/>
          </a:p>
        </p:txBody>
      </p:sp>
      <p:sp>
        <p:nvSpPr>
          <p:cNvPr id="4" name="フッター プレースホルダ 3"/>
          <p:cNvSpPr>
            <a:spLocks noGrp="1"/>
          </p:cNvSpPr>
          <p:nvPr>
            <p:ph type="ftr" sz="quarter" idx="2"/>
          </p:nvPr>
        </p:nvSpPr>
        <p:spPr>
          <a:xfrm>
            <a:off x="1" y="6456364"/>
            <a:ext cx="4302126" cy="339725"/>
          </a:xfrm>
          <a:prstGeom prst="rect">
            <a:avLst/>
          </a:prstGeom>
        </p:spPr>
        <p:txBody>
          <a:bodyPr vert="horz" lIns="91416" tIns="45707" rIns="91416" bIns="45707"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 4"/>
          <p:cNvSpPr>
            <a:spLocks noGrp="1"/>
          </p:cNvSpPr>
          <p:nvPr>
            <p:ph type="sldNum" sz="quarter" idx="3"/>
          </p:nvPr>
        </p:nvSpPr>
        <p:spPr>
          <a:xfrm>
            <a:off x="5622926" y="6456364"/>
            <a:ext cx="4302126" cy="339725"/>
          </a:xfrm>
          <a:prstGeom prst="rect">
            <a:avLst/>
          </a:prstGeom>
        </p:spPr>
        <p:txBody>
          <a:bodyPr vert="horz" lIns="91416" tIns="45707" rIns="91416" bIns="45707" rtlCol="0" anchor="b"/>
          <a:lstStyle>
            <a:lvl1pPr algn="r" fontAlgn="auto">
              <a:spcBef>
                <a:spcPts val="0"/>
              </a:spcBef>
              <a:spcAft>
                <a:spcPts val="0"/>
              </a:spcAft>
              <a:defRPr sz="1200">
                <a:latin typeface="+mn-lt"/>
                <a:ea typeface="+mn-ea"/>
              </a:defRPr>
            </a:lvl1pPr>
          </a:lstStyle>
          <a:p>
            <a:pPr>
              <a:defRPr/>
            </a:pPr>
            <a:fld id="{4C381A64-CD11-436C-8747-8D442B31455D}" type="slidenum">
              <a:rPr lang="ja-JP" altLang="en-US"/>
              <a:pPr>
                <a:defRPr/>
              </a:pPr>
              <a:t>‹#›</a:t>
            </a:fld>
            <a:endParaRPr lang="ja-JP" altLang="en-US"/>
          </a:p>
        </p:txBody>
      </p:sp>
    </p:spTree>
    <p:extLst>
      <p:ext uri="{BB962C8B-B14F-4D97-AF65-F5344CB8AC3E}">
        <p14:creationId xmlns:p14="http://schemas.microsoft.com/office/powerpoint/2010/main" val="3817912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4302126" cy="339725"/>
          </a:xfrm>
          <a:prstGeom prst="rect">
            <a:avLst/>
          </a:prstGeom>
        </p:spPr>
        <p:txBody>
          <a:bodyPr vert="horz" lIns="91416" tIns="45707" rIns="91416" bIns="45707"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5622926" y="1"/>
            <a:ext cx="4302126" cy="339725"/>
          </a:xfrm>
          <a:prstGeom prst="rect">
            <a:avLst/>
          </a:prstGeom>
        </p:spPr>
        <p:txBody>
          <a:bodyPr vert="horz" lIns="91416" tIns="45707" rIns="91416" bIns="45707" rtlCol="0"/>
          <a:lstStyle>
            <a:lvl1pPr algn="r" fontAlgn="auto">
              <a:spcBef>
                <a:spcPts val="0"/>
              </a:spcBef>
              <a:spcAft>
                <a:spcPts val="0"/>
              </a:spcAft>
              <a:defRPr sz="1200">
                <a:latin typeface="+mn-lt"/>
                <a:ea typeface="+mn-ea"/>
              </a:defRPr>
            </a:lvl1pPr>
          </a:lstStyle>
          <a:p>
            <a:pPr>
              <a:defRPr/>
            </a:pPr>
            <a:fld id="{B2FAA112-9B36-4ED6-97E2-A79C0CCFAF75}" type="datetimeFigureOut">
              <a:rPr lang="ja-JP" altLang="en-US"/>
              <a:pPr>
                <a:defRPr/>
              </a:pPr>
              <a:t>2014/12/24</a:t>
            </a:fld>
            <a:endParaRPr lang="ja-JP" altLang="en-US"/>
          </a:p>
        </p:txBody>
      </p:sp>
      <p:sp>
        <p:nvSpPr>
          <p:cNvPr id="4" name="スライド イメージ プレースホルダ 3"/>
          <p:cNvSpPr>
            <a:spLocks noGrp="1" noRot="1" noChangeAspect="1"/>
          </p:cNvSpPr>
          <p:nvPr>
            <p:ph type="sldImg" idx="2"/>
          </p:nvPr>
        </p:nvSpPr>
        <p:spPr>
          <a:xfrm>
            <a:off x="3122613" y="511175"/>
            <a:ext cx="3681412" cy="2547938"/>
          </a:xfrm>
          <a:prstGeom prst="rect">
            <a:avLst/>
          </a:prstGeom>
          <a:noFill/>
          <a:ln w="12700">
            <a:solidFill>
              <a:prstClr val="black"/>
            </a:solidFill>
          </a:ln>
        </p:spPr>
        <p:txBody>
          <a:bodyPr vert="horz" lIns="91416" tIns="45707" rIns="91416" bIns="45707" rtlCol="0" anchor="ctr"/>
          <a:lstStyle/>
          <a:p>
            <a:pPr lvl="0"/>
            <a:endParaRPr lang="ja-JP" altLang="en-US" noProof="0"/>
          </a:p>
        </p:txBody>
      </p:sp>
      <p:sp>
        <p:nvSpPr>
          <p:cNvPr id="5" name="ノート プレースホルダ 4"/>
          <p:cNvSpPr>
            <a:spLocks noGrp="1"/>
          </p:cNvSpPr>
          <p:nvPr>
            <p:ph type="body" sz="quarter" idx="3"/>
          </p:nvPr>
        </p:nvSpPr>
        <p:spPr>
          <a:xfrm>
            <a:off x="992189" y="3228975"/>
            <a:ext cx="7942262" cy="3059114"/>
          </a:xfrm>
          <a:prstGeom prst="rect">
            <a:avLst/>
          </a:prstGeom>
        </p:spPr>
        <p:txBody>
          <a:bodyPr vert="horz" lIns="91416" tIns="45707" rIns="91416" bIns="45707"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1" y="6456364"/>
            <a:ext cx="4302126" cy="339725"/>
          </a:xfrm>
          <a:prstGeom prst="rect">
            <a:avLst/>
          </a:prstGeom>
        </p:spPr>
        <p:txBody>
          <a:bodyPr vert="horz" lIns="91416" tIns="45707" rIns="91416" bIns="45707"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5622926" y="6456364"/>
            <a:ext cx="4302126" cy="339725"/>
          </a:xfrm>
          <a:prstGeom prst="rect">
            <a:avLst/>
          </a:prstGeom>
        </p:spPr>
        <p:txBody>
          <a:bodyPr vert="horz" lIns="91416" tIns="45707" rIns="91416" bIns="45707" rtlCol="0" anchor="b"/>
          <a:lstStyle>
            <a:lvl1pPr algn="r" fontAlgn="auto">
              <a:spcBef>
                <a:spcPts val="0"/>
              </a:spcBef>
              <a:spcAft>
                <a:spcPts val="0"/>
              </a:spcAft>
              <a:defRPr sz="1200">
                <a:latin typeface="+mn-lt"/>
                <a:ea typeface="+mn-ea"/>
              </a:defRPr>
            </a:lvl1pPr>
          </a:lstStyle>
          <a:p>
            <a:pPr>
              <a:defRPr/>
            </a:pPr>
            <a:fld id="{06EB6424-E2A9-4BBB-9978-A90948EF7FA8}" type="slidenum">
              <a:rPr lang="ja-JP" altLang="en-US"/>
              <a:pPr>
                <a:defRPr/>
              </a:pPr>
              <a:t>‹#›</a:t>
            </a:fld>
            <a:endParaRPr lang="ja-JP" altLang="en-US"/>
          </a:p>
        </p:txBody>
      </p:sp>
    </p:spTree>
    <p:extLst>
      <p:ext uri="{BB962C8B-B14F-4D97-AF65-F5344CB8AC3E}">
        <p14:creationId xmlns:p14="http://schemas.microsoft.com/office/powerpoint/2010/main" val="423449656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ja.wikipedia.org/wiki/%E8%B2%A1%E6%94%BF%E6%94%BF%E7%AD%96"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ja.wikipedia.org/wiki/%E6%88%90%E9%95%B7%E6%88%A6%E7%95%A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１０：００</a:t>
            </a:r>
          </a:p>
        </p:txBody>
      </p:sp>
      <p:sp>
        <p:nvSpPr>
          <p:cNvPr id="4" name="スライド番号プレースホルダ 3"/>
          <p:cNvSpPr>
            <a:spLocks noGrp="1"/>
          </p:cNvSpPr>
          <p:nvPr>
            <p:ph type="sldNum" sz="quarter" idx="5"/>
          </p:nvPr>
        </p:nvSpPr>
        <p:spPr/>
        <p:txBody>
          <a:bodyPr/>
          <a:lstStyle/>
          <a:p>
            <a:pPr>
              <a:defRPr/>
            </a:pPr>
            <a:fld id="{13AB37B7-8AE1-40FB-BACB-9438CF65CEE6}" type="slidenum">
              <a:rPr lang="ja-JP" altLang="en-US" smtClean="0"/>
              <a:pPr>
                <a:defRPr/>
              </a:pPr>
              <a:t>0</a:t>
            </a:fld>
            <a:endParaRPr lang="ja-JP" altLang="en-US" dirty="0"/>
          </a:p>
        </p:txBody>
      </p:sp>
    </p:spTree>
    <p:extLst>
      <p:ext uri="{BB962C8B-B14F-4D97-AF65-F5344CB8AC3E}">
        <p14:creationId xmlns:p14="http://schemas.microsoft.com/office/powerpoint/2010/main" val="1197258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a:t>
            </a:fld>
            <a:endParaRPr lang="ja-JP" altLang="en-US"/>
          </a:p>
        </p:txBody>
      </p:sp>
    </p:spTree>
    <p:extLst>
      <p:ext uri="{BB962C8B-B14F-4D97-AF65-F5344CB8AC3E}">
        <p14:creationId xmlns:p14="http://schemas.microsoft.com/office/powerpoint/2010/main" val="152990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a:t>
            </a:fld>
            <a:endParaRPr lang="ja-JP" altLang="en-US"/>
          </a:p>
        </p:txBody>
      </p:sp>
    </p:spTree>
    <p:extLst>
      <p:ext uri="{BB962C8B-B14F-4D97-AF65-F5344CB8AC3E}">
        <p14:creationId xmlns:p14="http://schemas.microsoft.com/office/powerpoint/2010/main" val="152990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クラウド、ソーシャル、</a:t>
            </a:r>
            <a:r>
              <a:rPr kumimoji="1" lang="en-US" altLang="ja-JP" dirty="0" err="1" smtClean="0"/>
              <a:t>Evernote</a:t>
            </a:r>
            <a:r>
              <a:rPr kumimoji="1" lang="ja-JP" altLang="en-US" dirty="0" err="1" smtClean="0"/>
              <a:t>、</a:t>
            </a:r>
            <a:r>
              <a:rPr kumimoji="1" lang="en-US" altLang="ja-JP" dirty="0" smtClean="0"/>
              <a:t>P2P</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16</a:t>
            </a:fld>
            <a:endParaRPr lang="ja-JP" altLang="en-US"/>
          </a:p>
        </p:txBody>
      </p:sp>
    </p:spTree>
    <p:extLst>
      <p:ext uri="{BB962C8B-B14F-4D97-AF65-F5344CB8AC3E}">
        <p14:creationId xmlns:p14="http://schemas.microsoft.com/office/powerpoint/2010/main" val="130690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a:t>
            </a:fld>
            <a:endParaRPr lang="ja-JP" altLang="en-US"/>
          </a:p>
        </p:txBody>
      </p:sp>
    </p:spTree>
    <p:extLst>
      <p:ext uri="{BB962C8B-B14F-4D97-AF65-F5344CB8AC3E}">
        <p14:creationId xmlns:p14="http://schemas.microsoft.com/office/powerpoint/2010/main" val="1529901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１１：０７</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a:t>
            </a:fld>
            <a:endParaRPr lang="ja-JP" altLang="en-US"/>
          </a:p>
        </p:txBody>
      </p:sp>
    </p:spTree>
    <p:extLst>
      <p:ext uri="{BB962C8B-B14F-4D97-AF65-F5344CB8AC3E}">
        <p14:creationId xmlns:p14="http://schemas.microsoft.com/office/powerpoint/2010/main" val="34366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24</a:t>
            </a:fld>
            <a:endParaRPr lang="ja-JP" altLang="en-US"/>
          </a:p>
        </p:txBody>
      </p:sp>
    </p:spTree>
    <p:extLst>
      <p:ext uri="{BB962C8B-B14F-4D97-AF65-F5344CB8AC3E}">
        <p14:creationId xmlns:p14="http://schemas.microsoft.com/office/powerpoint/2010/main" val="2542790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学びあう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27</a:t>
            </a:fld>
            <a:endParaRPr lang="ja-JP" altLang="en-US"/>
          </a:p>
        </p:txBody>
      </p:sp>
    </p:spTree>
    <p:extLst>
      <p:ext uri="{BB962C8B-B14F-4D97-AF65-F5344CB8AC3E}">
        <p14:creationId xmlns:p14="http://schemas.microsoft.com/office/powerpoint/2010/main" val="3252545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１１：０７</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31</a:t>
            </a:fld>
            <a:endParaRPr lang="ja-JP" altLang="en-US"/>
          </a:p>
        </p:txBody>
      </p:sp>
    </p:spTree>
    <p:extLst>
      <p:ext uri="{BB962C8B-B14F-4D97-AF65-F5344CB8AC3E}">
        <p14:creationId xmlns:p14="http://schemas.microsoft.com/office/powerpoint/2010/main" val="343663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44</a:t>
            </a:fld>
            <a:endParaRPr lang="ja-JP" altLang="en-US"/>
          </a:p>
        </p:txBody>
      </p:sp>
    </p:spTree>
    <p:extLst>
      <p:ext uri="{BB962C8B-B14F-4D97-AF65-F5344CB8AC3E}">
        <p14:creationId xmlns:p14="http://schemas.microsoft.com/office/powerpoint/2010/main" val="889445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90913" y="511175"/>
            <a:ext cx="2944812" cy="2038350"/>
          </a:xfrm>
        </p:spPr>
      </p:sp>
      <p:sp>
        <p:nvSpPr>
          <p:cNvPr id="3" name="ノート プレースホルダ 2"/>
          <p:cNvSpPr>
            <a:spLocks noGrp="1"/>
          </p:cNvSpPr>
          <p:nvPr>
            <p:ph type="body" idx="1"/>
          </p:nvPr>
        </p:nvSpPr>
        <p:spPr/>
        <p:txBody>
          <a:bodyPr>
            <a:normAutofit/>
          </a:bodyPr>
          <a:lstStyle/>
          <a:p>
            <a:pPr>
              <a:lnSpc>
                <a:spcPct val="120000"/>
              </a:lnSpc>
            </a:pPr>
            <a:endParaRPr lang="en-US" altLang="ja-JP" dirty="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48</a:t>
            </a:fld>
            <a:endParaRPr kumimoji="1" lang="ja-JP" altLang="en-US" dirty="0"/>
          </a:p>
        </p:txBody>
      </p:sp>
    </p:spTree>
    <p:extLst>
      <p:ext uri="{BB962C8B-B14F-4D97-AF65-F5344CB8AC3E}">
        <p14:creationId xmlns:p14="http://schemas.microsoft.com/office/powerpoint/2010/main" val="396719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90913" y="511175"/>
            <a:ext cx="2944812" cy="2038350"/>
          </a:xfrm>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a:t>
            </a:fld>
            <a:endParaRPr kumimoji="1" lang="ja-JP" altLang="en-US" dirty="0"/>
          </a:p>
        </p:txBody>
      </p:sp>
    </p:spTree>
    <p:extLst>
      <p:ext uri="{BB962C8B-B14F-4D97-AF65-F5344CB8AC3E}">
        <p14:creationId xmlns:p14="http://schemas.microsoft.com/office/powerpoint/2010/main" val="50234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51</a:t>
            </a:fld>
            <a:endParaRPr lang="ja-JP" altLang="en-US"/>
          </a:p>
        </p:txBody>
      </p:sp>
    </p:spTree>
    <p:extLst>
      <p:ext uri="{BB962C8B-B14F-4D97-AF65-F5344CB8AC3E}">
        <p14:creationId xmlns:p14="http://schemas.microsoft.com/office/powerpoint/2010/main" val="57094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１１：０７</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52</a:t>
            </a:fld>
            <a:endParaRPr lang="ja-JP" altLang="en-US"/>
          </a:p>
        </p:txBody>
      </p:sp>
    </p:spTree>
    <p:extLst>
      <p:ext uri="{BB962C8B-B14F-4D97-AF65-F5344CB8AC3E}">
        <p14:creationId xmlns:p14="http://schemas.microsoft.com/office/powerpoint/2010/main" val="343663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ja-JP" dirty="0" smtClean="0">
                <a:effectLst/>
              </a:rPr>
              <a:t>大胆な金融政策</a:t>
            </a:r>
          </a:p>
          <a:p>
            <a:pPr rtl="0"/>
            <a:r>
              <a:rPr lang="ja-JP" altLang="ja-JP" dirty="0" smtClean="0">
                <a:effectLst/>
              </a:rPr>
              <a:t>機動的な</a:t>
            </a:r>
            <a:r>
              <a:rPr lang="ja-JP" altLang="ja-JP" dirty="0" smtClean="0">
                <a:effectLst/>
                <a:hlinkClick r:id="rId3" tooltip="財政政策"/>
              </a:rPr>
              <a:t>財政政策</a:t>
            </a:r>
            <a:endParaRPr lang="ja-JP" altLang="ja-JP" dirty="0" smtClean="0">
              <a:effectLst/>
            </a:endParaRPr>
          </a:p>
          <a:p>
            <a:pPr rtl="0"/>
            <a:r>
              <a:rPr lang="ja-JP" altLang="ja-JP" dirty="0" smtClean="0">
                <a:effectLst/>
              </a:rPr>
              <a:t>民間投資を喚起する</a:t>
            </a:r>
            <a:r>
              <a:rPr lang="ja-JP" altLang="ja-JP" dirty="0" smtClean="0">
                <a:effectLst/>
                <a:hlinkClick r:id="rId4" tooltip="成長戦略"/>
              </a:rPr>
              <a:t>成長戦略</a:t>
            </a:r>
            <a:endParaRPr lang="ja-JP" altLang="ja-JP" dirty="0" smtClean="0">
              <a:effectLst/>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53</a:t>
            </a:fld>
            <a:endParaRPr lang="ja-JP" altLang="en-US"/>
          </a:p>
        </p:txBody>
      </p:sp>
    </p:spTree>
    <p:extLst>
      <p:ext uri="{BB962C8B-B14F-4D97-AF65-F5344CB8AC3E}">
        <p14:creationId xmlns:p14="http://schemas.microsoft.com/office/powerpoint/2010/main" val="1563297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コモディティー化の速度が上がっている</a:t>
            </a:r>
            <a:endParaRPr kumimoji="1" lang="en-US" altLang="ja-JP" dirty="0" smtClean="0"/>
          </a:p>
          <a:p>
            <a:r>
              <a:rPr kumimoji="1" lang="ja-JP" altLang="en-US" dirty="0" smtClean="0"/>
              <a:t>ライフサイクルが短い</a:t>
            </a:r>
            <a:endParaRPr kumimoji="1" lang="en-US" altLang="ja-JP" dirty="0" smtClean="0"/>
          </a:p>
          <a:p>
            <a:r>
              <a:rPr kumimoji="1" lang="ja-JP" altLang="en-US" dirty="0" smtClean="0"/>
              <a:t>技術がコピーされやすい（デジタル化）</a:t>
            </a:r>
            <a:endParaRPr kumimoji="1" lang="en-US" altLang="ja-JP" dirty="0" smtClean="0"/>
          </a:p>
          <a:p>
            <a:r>
              <a:rPr kumimoji="1" lang="ja-JP" altLang="en-US" dirty="0" smtClean="0"/>
              <a:t>グローバルな環境変化</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54</a:t>
            </a:fld>
            <a:endParaRPr lang="ja-JP" altLang="en-US"/>
          </a:p>
        </p:txBody>
      </p:sp>
    </p:spTree>
    <p:extLst>
      <p:ext uri="{BB962C8B-B14F-4D97-AF65-F5344CB8AC3E}">
        <p14:creationId xmlns:p14="http://schemas.microsoft.com/office/powerpoint/2010/main" val="1118750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90913" y="511175"/>
            <a:ext cx="2944812" cy="2038350"/>
          </a:xfrm>
        </p:spPr>
      </p:sp>
      <p:sp>
        <p:nvSpPr>
          <p:cNvPr id="3" name="ノート プレースホルダ 2"/>
          <p:cNvSpPr>
            <a:spLocks noGrp="1"/>
          </p:cNvSpPr>
          <p:nvPr>
            <p:ph type="body" idx="1"/>
          </p:nvPr>
        </p:nvSpPr>
        <p:spPr/>
        <p:txBody>
          <a:bodyPr>
            <a:normAutofit lnSpcReduction="10000"/>
          </a:bodyPr>
          <a:lstStyle/>
          <a:p>
            <a:r>
              <a:rPr lang="en-US" altLang="ja-JP" dirty="0"/>
              <a:t>1</a:t>
            </a:r>
            <a:r>
              <a:rPr lang="ja-JP" altLang="en-US" dirty="0"/>
              <a:t>つ目の価値レベルは、コモディティです。これは、「事業体が提供する価値提案」が、競合他社のものと際立って差別化されていない、ということを意味します。したがって、コモデティの差別化は、低価格を通じてなされることが多くなる傾向にあります。また、どんなに革新的なプロダクトでも、競合他社に模倣されることにより、コモディティ化の道を辿ることになります。世に現れた当時は画期的であったデジタルカメラや液晶テレビも、コモディティとなりつつあります</a:t>
            </a:r>
            <a:endParaRPr lang="en-US" altLang="ja-JP" dirty="0"/>
          </a:p>
          <a:p>
            <a:endParaRPr lang="en-US" altLang="ja-JP" dirty="0"/>
          </a:p>
          <a:p>
            <a:r>
              <a:rPr lang="ja-JP" altLang="en-US" dirty="0"/>
              <a:t>プレミアムとは顧客がコモディティと比較して、プラスアルファの対価を払ってでも手に入れたい価値レベルを指すものとします。プレミアム価値を向上させるためには、ターゲット顧客を絞る、提供チャネルや生産量を限定し希少性を醸し出す、値崩れを防ぐ、たくさん売ろうとしない、というような戦術を採用する必要があるでしょう。たとえば、ポルシェ社は「常に需要より</a:t>
            </a:r>
            <a:r>
              <a:rPr lang="en-US" altLang="ja-JP" dirty="0"/>
              <a:t>1</a:t>
            </a:r>
            <a:r>
              <a:rPr lang="ja-JP" altLang="en-US" dirty="0"/>
              <a:t>台少なく作れ」をモットーにしています。</a:t>
            </a:r>
            <a:endParaRPr lang="en-US" altLang="ja-JP" dirty="0"/>
          </a:p>
          <a:p>
            <a:endParaRPr lang="ja-JP" altLang="en-US" dirty="0"/>
          </a:p>
          <a:p>
            <a:r>
              <a:rPr lang="ja-JP" altLang="en-US" dirty="0"/>
              <a:t>プロセスイノベーションです。プロセスイノベーションとは、プロダクトそのものはコモディティであっても、それを顧客に届けるまでの製造方法や流通といったプロセスを革新するにより価値を向上させることを指します。顧客が価値を認識できるプロセスイノベーションを行うためには、ビジネスモデルの他の要素を価値提案と組み合わせて考えていく必要があります。</a:t>
            </a:r>
            <a:endParaRPr lang="en-US" altLang="ja-JP" dirty="0"/>
          </a:p>
          <a:p>
            <a:endParaRPr lang="en-US" altLang="ja-JP" dirty="0"/>
          </a:p>
          <a:p>
            <a:r>
              <a:rPr lang="ja-JP" altLang="en-US" dirty="0"/>
              <a:t>プロダクトイノベーションです。狭義のプロダクトイノベーションとは、全くの新しいプロダクトやサービス、あるいは革新的なプロダクトとサービスの組合せの、どちらかを創造することを意味します。</a:t>
            </a:r>
            <a:endParaRPr lang="en-US" altLang="ja-JP" dirty="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64</a:t>
            </a:fld>
            <a:endParaRPr kumimoji="1" lang="ja-JP" altLang="en-US" dirty="0"/>
          </a:p>
        </p:txBody>
      </p:sp>
    </p:spTree>
    <p:extLst>
      <p:ext uri="{BB962C8B-B14F-4D97-AF65-F5344CB8AC3E}">
        <p14:creationId xmlns:p14="http://schemas.microsoft.com/office/powerpoint/2010/main" val="1096660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１１：０７</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65</a:t>
            </a:fld>
            <a:endParaRPr lang="ja-JP" altLang="en-US"/>
          </a:p>
        </p:txBody>
      </p:sp>
    </p:spTree>
    <p:extLst>
      <p:ext uri="{BB962C8B-B14F-4D97-AF65-F5344CB8AC3E}">
        <p14:creationId xmlns:p14="http://schemas.microsoft.com/office/powerpoint/2010/main" val="343663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2613" y="511175"/>
            <a:ext cx="3681412" cy="2547938"/>
          </a:xfrm>
        </p:spPr>
      </p:sp>
      <p:sp>
        <p:nvSpPr>
          <p:cNvPr id="3" name="ノート プレースホルダー 2"/>
          <p:cNvSpPr>
            <a:spLocks noGrp="1"/>
          </p:cNvSpPr>
          <p:nvPr>
            <p:ph type="body" idx="1"/>
          </p:nvPr>
        </p:nvSpPr>
        <p:spPr/>
        <p:txBody>
          <a:bodyPr/>
          <a:lstStyle/>
          <a:p>
            <a:endParaRPr kumimoji="1" lang="ja-JP" altLang="en-US" sz="1200" b="0" i="0" kern="1200" dirty="0" smtClean="0">
              <a:solidFill>
                <a:schemeClr val="tx1"/>
              </a:solidFill>
              <a:effectLst/>
              <a:latin typeface="+mn-lt"/>
              <a:ea typeface="+mn-ea"/>
              <a:cs typeface="+mn-cs"/>
            </a:endParaRPr>
          </a:p>
          <a:p>
            <a:r>
              <a:rPr kumimoji="1" lang="en-US" altLang="ja-JP" sz="1200" b="0" i="0" kern="1200" dirty="0" smtClean="0">
                <a:solidFill>
                  <a:schemeClr val="tx1"/>
                </a:solidFill>
                <a:effectLst/>
                <a:latin typeface="+mn-lt"/>
                <a:ea typeface="+mn-ea"/>
                <a:cs typeface="+mn-cs"/>
              </a:rPr>
              <a:t>Q</a:t>
            </a:r>
            <a:r>
              <a:rPr kumimoji="1" lang="ja-JP" altLang="en-US" sz="1200" b="0" i="0" kern="1200" dirty="0" smtClean="0">
                <a:solidFill>
                  <a:schemeClr val="tx1"/>
                </a:solidFill>
                <a:effectLst/>
                <a:latin typeface="+mn-lt"/>
                <a:ea typeface="+mn-ea"/>
                <a:cs typeface="+mn-cs"/>
              </a:rPr>
              <a:t> </a:t>
            </a:r>
            <a:r>
              <a:rPr kumimoji="1" lang="en-US" altLang="ja-JP" sz="1200" b="0" i="0" kern="1200" dirty="0" smtClean="0">
                <a:solidFill>
                  <a:schemeClr val="tx1"/>
                </a:solidFill>
                <a:effectLst/>
                <a:latin typeface="+mn-lt"/>
                <a:ea typeface="+mn-ea"/>
                <a:cs typeface="+mn-cs"/>
              </a:rPr>
              <a:t>Drum</a:t>
            </a:r>
            <a:endParaRPr kumimoji="1" lang="ja-JP" altLang="en-US" sz="1200" b="0" i="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6F2D0E4-8DE7-43C9-B865-F7C0EB30AB6F}" type="slidenum">
              <a:rPr kumimoji="1" lang="ja-JP" altLang="en-US" smtClean="0"/>
              <a:t>98</a:t>
            </a:fld>
            <a:endParaRPr kumimoji="1" lang="ja-JP" altLang="en-US"/>
          </a:p>
        </p:txBody>
      </p:sp>
    </p:spTree>
    <p:extLst>
      <p:ext uri="{BB962C8B-B14F-4D97-AF65-F5344CB8AC3E}">
        <p14:creationId xmlns:p14="http://schemas.microsoft.com/office/powerpoint/2010/main" val="1523070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１０：３０</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101</a:t>
            </a:fld>
            <a:endParaRPr lang="ja-JP" altLang="en-US"/>
          </a:p>
        </p:txBody>
      </p:sp>
    </p:spTree>
    <p:extLst>
      <p:ext uri="{BB962C8B-B14F-4D97-AF65-F5344CB8AC3E}">
        <p14:creationId xmlns:p14="http://schemas.microsoft.com/office/powerpoint/2010/main" val="33904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107</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108</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2613" y="511175"/>
            <a:ext cx="3681412" cy="2547938"/>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6F2D0E4-8DE7-43C9-B865-F7C0EB30AB6F}" type="slidenum">
              <a:rPr kumimoji="1" lang="ja-JP" altLang="en-US" smtClean="0"/>
              <a:t>2</a:t>
            </a:fld>
            <a:endParaRPr kumimoji="1" lang="ja-JP" altLang="en-US"/>
          </a:p>
        </p:txBody>
      </p:sp>
    </p:spTree>
    <p:extLst>
      <p:ext uri="{BB962C8B-B14F-4D97-AF65-F5344CB8AC3E}">
        <p14:creationId xmlns:p14="http://schemas.microsoft.com/office/powerpoint/2010/main" val="1427209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90913" y="511175"/>
            <a:ext cx="2944812" cy="2038350"/>
          </a:xfrm>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4</a:t>
            </a:fld>
            <a:endParaRPr kumimoji="1" lang="ja-JP" altLang="en-US" dirty="0"/>
          </a:p>
        </p:txBody>
      </p:sp>
    </p:spTree>
    <p:extLst>
      <p:ext uri="{BB962C8B-B14F-4D97-AF65-F5344CB8AC3E}">
        <p14:creationId xmlns:p14="http://schemas.microsoft.com/office/powerpoint/2010/main" val="191114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１１：１２</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7</a:t>
            </a:fld>
            <a:endParaRPr lang="ja-JP" altLang="en-US"/>
          </a:p>
        </p:txBody>
      </p:sp>
    </p:spTree>
    <p:extLst>
      <p:ext uri="{BB962C8B-B14F-4D97-AF65-F5344CB8AC3E}">
        <p14:creationId xmlns:p14="http://schemas.microsoft.com/office/powerpoint/2010/main" val="262766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90913" y="511175"/>
            <a:ext cx="2944812" cy="2038350"/>
          </a:xfrm>
        </p:spPr>
      </p:sp>
      <p:sp>
        <p:nvSpPr>
          <p:cNvPr id="3" name="ノート プレースホルダ 2"/>
          <p:cNvSpPr>
            <a:spLocks noGrp="1"/>
          </p:cNvSpPr>
          <p:nvPr>
            <p:ph type="body" idx="1"/>
          </p:nvPr>
        </p:nvSpPr>
        <p:spPr/>
        <p:txBody>
          <a:bodyPr>
            <a:normAutofit/>
          </a:bodyPr>
          <a:lstStyle/>
          <a:p>
            <a:r>
              <a:rPr kumimoji="1" lang="ja-JP" altLang="en-US" dirty="0" smtClean="0"/>
              <a:t>設計行為による問題解決、価値創造</a:t>
            </a:r>
            <a:endParaRPr kumimoji="1" lang="en-US" altLang="ja-JP" dirty="0" smtClean="0"/>
          </a:p>
          <a:p>
            <a:r>
              <a:rPr kumimoji="1" lang="en-US" altLang="ja-JP" dirty="0" smtClean="0"/>
              <a:t>Q-</a:t>
            </a:r>
            <a:r>
              <a:rPr kumimoji="1" lang="en-US" altLang="ja-JP" dirty="0" err="1" smtClean="0"/>
              <a:t>Durm</a:t>
            </a:r>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8</a:t>
            </a:fld>
            <a:endParaRPr kumimoji="1" lang="ja-JP" altLang="en-US" dirty="0"/>
          </a:p>
        </p:txBody>
      </p:sp>
    </p:spTree>
    <p:extLst>
      <p:ext uri="{BB962C8B-B14F-4D97-AF65-F5344CB8AC3E}">
        <p14:creationId xmlns:p14="http://schemas.microsoft.com/office/powerpoint/2010/main" val="4014607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90913" y="511175"/>
            <a:ext cx="2944812" cy="2038350"/>
          </a:xfrm>
        </p:spPr>
      </p:sp>
      <p:sp>
        <p:nvSpPr>
          <p:cNvPr id="3" name="ノート プレースホルダ 2"/>
          <p:cNvSpPr>
            <a:spLocks noGrp="1"/>
          </p:cNvSpPr>
          <p:nvPr>
            <p:ph type="body" idx="1"/>
          </p:nvPr>
        </p:nvSpPr>
        <p:spPr/>
        <p:txBody>
          <a:bodyPr>
            <a:normAutofit/>
          </a:bodyPr>
          <a:lstStyle/>
          <a:p>
            <a:r>
              <a:rPr lang="ja-JP" altLang="en-US" dirty="0" smtClean="0"/>
              <a:t>この写真は、アフリカの子供たちが、数キロの道のりを水を汲んだバケツを頭に載せ、運んでいる様子です。</a:t>
            </a:r>
            <a:endParaRPr lang="en-US" altLang="ja-JP" dirty="0" smtClean="0"/>
          </a:p>
          <a:p>
            <a:endParaRPr lang="en-US" altLang="ja-JP" dirty="0" smtClean="0"/>
          </a:p>
          <a:p>
            <a:r>
              <a:rPr lang="ja-JP" altLang="en-US" dirty="0" smtClean="0"/>
              <a:t>アフリカなどでは、水汲みは大変な重労働で、片道数キロの道を、頭にバケツをのせて、</a:t>
            </a:r>
            <a:endParaRPr lang="en-US" altLang="ja-JP" dirty="0" smtClean="0"/>
          </a:p>
          <a:p>
            <a:r>
              <a:rPr lang="ja-JP" altLang="en-US" dirty="0" smtClean="0"/>
              <a:t>女性や子供たちが一日何回も往復しています。</a:t>
            </a:r>
            <a:endParaRPr lang="en-US" altLang="ja-JP" dirty="0" smtClean="0"/>
          </a:p>
          <a:p>
            <a:r>
              <a:rPr kumimoji="1" lang="ja-JP" altLang="en-US" dirty="0" smtClean="0"/>
              <a:t>頭に重いものを載せるので、首や腰の慢性的な疾患を多く引き起こしてもいます。</a:t>
            </a:r>
            <a:endParaRPr kumimoji="1" lang="en-US" altLang="ja-JP" dirty="0" smtClean="0"/>
          </a:p>
          <a:p>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9</a:t>
            </a:fld>
            <a:endParaRPr kumimoji="1" lang="ja-JP" altLang="en-US" dirty="0"/>
          </a:p>
        </p:txBody>
      </p:sp>
    </p:spTree>
    <p:extLst>
      <p:ext uri="{BB962C8B-B14F-4D97-AF65-F5344CB8AC3E}">
        <p14:creationId xmlns:p14="http://schemas.microsoft.com/office/powerpoint/2010/main" val="243734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90913" y="511175"/>
            <a:ext cx="2944812" cy="2038350"/>
          </a:xfrm>
        </p:spPr>
      </p:sp>
      <p:sp>
        <p:nvSpPr>
          <p:cNvPr id="3" name="ノート プレースホルダ 2"/>
          <p:cNvSpPr>
            <a:spLocks noGrp="1"/>
          </p:cNvSpPr>
          <p:nvPr>
            <p:ph type="body" idx="1"/>
          </p:nvPr>
        </p:nvSpPr>
        <p:spPr/>
        <p:txBody>
          <a:bodyPr>
            <a:normAutofit/>
          </a:bodyPr>
          <a:lstStyle/>
          <a:p>
            <a:r>
              <a:rPr lang="ja-JP" altLang="en-US" dirty="0" smtClean="0"/>
              <a:t>この写真は、アフリカの子供たちが、数キロの道のりを水を汲んだバケツを頭に載せ、運んでいる様子です。</a:t>
            </a:r>
            <a:endParaRPr lang="en-US" altLang="ja-JP" dirty="0" smtClean="0"/>
          </a:p>
          <a:p>
            <a:endParaRPr lang="en-US" altLang="ja-JP" dirty="0" smtClean="0"/>
          </a:p>
          <a:p>
            <a:r>
              <a:rPr lang="ja-JP" altLang="en-US" dirty="0" smtClean="0"/>
              <a:t>アフリカなどでは、水汲みは大変な重労働で、片道数キロの道を、頭にバケツをのせて、</a:t>
            </a:r>
            <a:endParaRPr lang="en-US" altLang="ja-JP" dirty="0" smtClean="0"/>
          </a:p>
          <a:p>
            <a:r>
              <a:rPr lang="ja-JP" altLang="en-US" dirty="0" smtClean="0"/>
              <a:t>女性や子供たちが一日何回も往復しています。</a:t>
            </a:r>
            <a:endParaRPr lang="en-US" altLang="ja-JP" dirty="0" smtClean="0"/>
          </a:p>
          <a:p>
            <a:r>
              <a:rPr kumimoji="1" lang="ja-JP" altLang="en-US" dirty="0" smtClean="0"/>
              <a:t>頭に重いものを載せるので、首や腰の慢性的な疾患を多く引き起こしてもいます。</a:t>
            </a:r>
            <a:endParaRPr kumimoji="1" lang="en-US" altLang="ja-JP" dirty="0" smtClean="0"/>
          </a:p>
          <a:p>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10</a:t>
            </a:fld>
            <a:endParaRPr kumimoji="1" lang="ja-JP" altLang="en-US" dirty="0"/>
          </a:p>
        </p:txBody>
      </p:sp>
    </p:spTree>
    <p:extLst>
      <p:ext uri="{BB962C8B-B14F-4D97-AF65-F5344CB8AC3E}">
        <p14:creationId xmlns:p14="http://schemas.microsoft.com/office/powerpoint/2010/main" val="180566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a:t>
            </a:fld>
            <a:endParaRPr lang="ja-JP" altLang="en-US"/>
          </a:p>
        </p:txBody>
      </p:sp>
    </p:spTree>
    <p:extLst>
      <p:ext uri="{BB962C8B-B14F-4D97-AF65-F5344CB8AC3E}">
        <p14:creationId xmlns:p14="http://schemas.microsoft.com/office/powerpoint/2010/main" val="152990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3261600"/>
            <a:ext cx="4613764" cy="523220"/>
          </a:xfrm>
          <a:prstGeom prst="rect">
            <a:avLst/>
          </a:prstGeom>
        </p:spPr>
        <p:txBody>
          <a:bodyPr wrap="none" anchor="ctr" anchorCtr="0">
            <a:spAutoFit/>
          </a:bodyPr>
          <a:lstStyle>
            <a:lvl1pPr algn="l">
              <a:defRPr sz="28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Tree>
    <p:extLst>
      <p:ext uri="{BB962C8B-B14F-4D97-AF65-F5344CB8AC3E}">
        <p14:creationId xmlns:p14="http://schemas.microsoft.com/office/powerpoint/2010/main" val="1620764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pic>
        <p:nvPicPr>
          <p:cNvPr id="9" name="図 8"/>
          <p:cNvPicPr>
            <a:picLocks noChangeAspect="1"/>
          </p:cNvPicPr>
          <p:nvPr userDrawn="1"/>
        </p:nvPicPr>
        <p:blipFill rotWithShape="1">
          <a:blip r:embed="rId2">
            <a:extLst>
              <a:ext uri="{28A0092B-C50C-407E-A947-70E740481C1C}">
                <a14:useLocalDpi xmlns:a14="http://schemas.microsoft.com/office/drawing/2010/main" val="0"/>
              </a:ext>
            </a:extLst>
          </a:blip>
          <a:srcRect t="14014" b="76847"/>
          <a:stretch/>
        </p:blipFill>
        <p:spPr>
          <a:xfrm>
            <a:off x="0" y="1"/>
            <a:ext cx="9906000" cy="700391"/>
          </a:xfrm>
          <a:prstGeom prst="rect">
            <a:avLst/>
          </a:prstGeom>
        </p:spPr>
      </p:pic>
      <p:sp>
        <p:nvSpPr>
          <p:cNvPr id="2" name="タイトル 1"/>
          <p:cNvSpPr>
            <a:spLocks noGrp="1"/>
          </p:cNvSpPr>
          <p:nvPr>
            <p:ph type="title"/>
          </p:nvPr>
        </p:nvSpPr>
        <p:spPr>
          <a:xfrm>
            <a:off x="0" y="116113"/>
            <a:ext cx="9906000" cy="696687"/>
          </a:xfrm>
          <a:prstGeom prst="rect">
            <a:avLst/>
          </a:prstGeom>
        </p:spPr>
        <p:txBody>
          <a:bodyPr/>
          <a:lstStyle>
            <a:lvl1pPr marL="87313" indent="0">
              <a:defRPr sz="3600">
                <a:solidFill>
                  <a:srgbClr val="2B468D"/>
                </a:solidFill>
                <a:latin typeface="小塚ゴシック Pr6N M" panose="020B0700000000000000" pitchFamily="34" charset="-128"/>
                <a:ea typeface="小塚ゴシック Pr6N M" panose="020B0700000000000000" pitchFamily="34" charset="-128"/>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280081" y="1099912"/>
            <a:ext cx="9353762" cy="4351338"/>
          </a:xfrm>
          <a:prstGeom prst="rect">
            <a:avLst/>
          </a:prstGeom>
        </p:spPr>
        <p:txBody>
          <a:bodyPr/>
          <a:lstStyle>
            <a:lvl1pPr>
              <a:defRPr>
                <a:latin typeface="小塚ゴシック Pr6N L" panose="020B0200000000000000" pitchFamily="34" charset="-128"/>
                <a:ea typeface="小塚ゴシック Pr6N L" panose="020B0200000000000000" pitchFamily="34" charset="-128"/>
              </a:defRPr>
            </a:lvl1pPr>
            <a:lvl2pPr>
              <a:defRPr>
                <a:latin typeface="小塚ゴシック Pr6N L" panose="020B0200000000000000" pitchFamily="34" charset="-128"/>
                <a:ea typeface="小塚ゴシック Pr6N L" panose="020B0200000000000000" pitchFamily="34" charset="-128"/>
              </a:defRPr>
            </a:lvl2pPr>
            <a:lvl3pPr>
              <a:defRPr>
                <a:latin typeface="小塚ゴシック Pr6N L" panose="020B0200000000000000" pitchFamily="34" charset="-128"/>
                <a:ea typeface="小塚ゴシック Pr6N L" panose="020B0200000000000000" pitchFamily="34" charset="-128"/>
              </a:defRPr>
            </a:lvl3pPr>
            <a:lvl4pPr>
              <a:defRPr>
                <a:latin typeface="小塚ゴシック Pr6N L" panose="020B0200000000000000" pitchFamily="34" charset="-128"/>
                <a:ea typeface="小塚ゴシック Pr6N L" panose="020B0200000000000000" pitchFamily="34" charset="-128"/>
              </a:defRPr>
            </a:lvl4pPr>
            <a:lvl5pPr>
              <a:defRPr>
                <a:latin typeface="小塚ゴシック Pr6N L" panose="020B0200000000000000" pitchFamily="34" charset="-128"/>
                <a:ea typeface="小塚ゴシック Pr6N L" panose="020B0200000000000000" pitchFamily="34" charset="-128"/>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a:xfrm>
            <a:off x="681038" y="6356351"/>
            <a:ext cx="2228850" cy="365125"/>
          </a:xfrm>
          <a:prstGeom prst="rect">
            <a:avLst/>
          </a:prstGeom>
        </p:spPr>
        <p:txBody>
          <a:bodyPr/>
          <a:lstStyle/>
          <a:p>
            <a:r>
              <a:rPr lang="en-US" altLang="ja-JP" smtClean="0"/>
              <a:t>CONFIDENTIAL</a:t>
            </a:r>
            <a:endParaRPr lang="ja-JP" altLang="en-US" dirty="0"/>
          </a:p>
        </p:txBody>
      </p:sp>
      <p:sp>
        <p:nvSpPr>
          <p:cNvPr id="5" name="フッター プレースホルダー 4"/>
          <p:cNvSpPr>
            <a:spLocks noGrp="1"/>
          </p:cNvSpPr>
          <p:nvPr>
            <p:ph type="ftr" sz="quarter" idx="11"/>
          </p:nvPr>
        </p:nvSpPr>
        <p:spPr>
          <a:xfrm>
            <a:off x="3281363" y="6356351"/>
            <a:ext cx="3343275" cy="365125"/>
          </a:xfrm>
          <a:prstGeom prst="rect">
            <a:avLst/>
          </a:prstGeom>
        </p:spPr>
        <p:txBody>
          <a:bodyPr/>
          <a:lstStyle/>
          <a:p>
            <a:r>
              <a:rPr lang="en-US" altLang="ja-JP" smtClean="0"/>
              <a:t>Copyright © 2014 2ndFACTORY Co., Ltd</a:t>
            </a:r>
            <a:endParaRPr lang="ja-JP" altLang="en-US" dirty="0"/>
          </a:p>
        </p:txBody>
      </p:sp>
      <p:sp>
        <p:nvSpPr>
          <p:cNvPr id="6" name="スライド番号プレースホルダー 5"/>
          <p:cNvSpPr>
            <a:spLocks noGrp="1"/>
          </p:cNvSpPr>
          <p:nvPr>
            <p:ph type="sldNum" sz="quarter" idx="12"/>
          </p:nvPr>
        </p:nvSpPr>
        <p:spPr>
          <a:xfrm>
            <a:off x="6996113" y="6356351"/>
            <a:ext cx="2228850" cy="365125"/>
          </a:xfrm>
          <a:prstGeom prst="rect">
            <a:avLst/>
          </a:prstGeom>
        </p:spPr>
        <p:txBody>
          <a:bodyPr/>
          <a:lstStyle/>
          <a:p>
            <a:fld id="{5755BF08-4514-40A8-8444-76BB0DF6F556}" type="slidenum">
              <a:rPr lang="ja-JP" altLang="en-US" smtClean="0"/>
              <a:pPr/>
              <a:t>‹#›</a:t>
            </a:fld>
            <a:endParaRPr lang="ja-JP" altLang="en-US"/>
          </a:p>
        </p:txBody>
      </p:sp>
    </p:spTree>
    <p:extLst>
      <p:ext uri="{BB962C8B-B14F-4D97-AF65-F5344CB8AC3E}">
        <p14:creationId xmlns:p14="http://schemas.microsoft.com/office/powerpoint/2010/main" val="247561814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guide id="3" pos="211" userDrawn="1">
          <p15:clr>
            <a:srgbClr val="FBAE40"/>
          </p15:clr>
        </p15:guide>
        <p15:guide id="4" pos="746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513" y="6143625"/>
            <a:ext cx="37369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742950" y="2130429"/>
            <a:ext cx="8420100" cy="1470025"/>
          </a:xfrm>
        </p:spPr>
        <p:txBody>
          <a:bodyPr/>
          <a:lstStyle>
            <a:lvl1pPr>
              <a:defRPr>
                <a:solidFill>
                  <a:schemeClr val="bg1">
                    <a:lumMod val="85000"/>
                    <a:lumOff val="15000"/>
                  </a:schemeClr>
                </a:solidFill>
              </a:defRPr>
            </a:lvl1pPr>
          </a:lstStyle>
          <a:p>
            <a:r>
              <a:rPr lang="ja-JP" altLang="en-US" smtClean="0"/>
              <a:t>マスタ タイトルの書式設定</a:t>
            </a:r>
            <a:endParaRPr lang="ja-JP" altLang="en-US" dirty="0"/>
          </a:p>
        </p:txBody>
      </p:sp>
      <p:sp>
        <p:nvSpPr>
          <p:cNvPr id="3" name="サブタイトル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bg1">
                    <a:lumMod val="85000"/>
                    <a:lumOff val="1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grpSp>
        <p:nvGrpSpPr>
          <p:cNvPr id="18" name="Group 5"/>
          <p:cNvGrpSpPr>
            <a:grpSpLocks/>
          </p:cNvGrpSpPr>
          <p:nvPr userDrawn="1"/>
        </p:nvGrpSpPr>
        <p:grpSpPr bwMode="auto">
          <a:xfrm>
            <a:off x="8667750" y="244475"/>
            <a:ext cx="879475" cy="609600"/>
            <a:chOff x="5491" y="96"/>
            <a:chExt cx="554" cy="384"/>
          </a:xfrm>
        </p:grpSpPr>
        <p:pic>
          <p:nvPicPr>
            <p:cNvPr id="19" name="Picture 6" descr="iso_logo_03"/>
            <p:cNvPicPr>
              <a:picLocks noChangeAspect="1" noChangeArrowheads="1"/>
            </p:cNvPicPr>
            <p:nvPr/>
          </p:nvPicPr>
          <p:blipFill>
            <a:blip r:embed="rId3" cstate="print"/>
            <a:srcRect/>
            <a:stretch>
              <a:fillRect/>
            </a:stretch>
          </p:blipFill>
          <p:spPr bwMode="auto">
            <a:xfrm>
              <a:off x="5808" y="96"/>
              <a:ext cx="237" cy="384"/>
            </a:xfrm>
            <a:prstGeom prst="rect">
              <a:avLst/>
            </a:prstGeom>
            <a:noFill/>
            <a:ln w="9525">
              <a:noFill/>
              <a:miter lim="800000"/>
              <a:headEnd/>
              <a:tailEnd/>
            </a:ln>
          </p:spPr>
        </p:pic>
        <p:pic>
          <p:nvPicPr>
            <p:cNvPr id="20" name="Picture 7" descr="iso_logo_05"/>
            <p:cNvPicPr>
              <a:picLocks noChangeAspect="1" noChangeArrowheads="1"/>
            </p:cNvPicPr>
            <p:nvPr/>
          </p:nvPicPr>
          <p:blipFill>
            <a:blip r:embed="rId4" cstate="print"/>
            <a:srcRect/>
            <a:stretch>
              <a:fillRect/>
            </a:stretch>
          </p:blipFill>
          <p:spPr bwMode="auto">
            <a:xfrm>
              <a:off x="5491" y="96"/>
              <a:ext cx="269" cy="379"/>
            </a:xfrm>
            <a:prstGeom prst="rect">
              <a:avLst/>
            </a:prstGeom>
            <a:noFill/>
            <a:ln w="9525">
              <a:noFill/>
              <a:miter lim="800000"/>
              <a:headEnd/>
              <a:tailEnd/>
            </a:ln>
          </p:spPr>
        </p:pic>
      </p:grpSp>
      <p:pic>
        <p:nvPicPr>
          <p:cNvPr id="21" name="Picture 2" descr="C:\Users\yajima3\Desktop\DigitalAgencies_Fin_Cert.jpg"/>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a:off x="6623118" y="1248174"/>
            <a:ext cx="1979564" cy="504000"/>
          </a:xfrm>
          <a:prstGeom prst="rect">
            <a:avLst/>
          </a:prstGeom>
          <a:noFill/>
        </p:spPr>
      </p:pic>
      <p:pic>
        <p:nvPicPr>
          <p:cNvPr id="25" name="Picture 3" descr="D:\2fcweb\svn\03_word\リニューアル用画像素材\logo\EmbeddedPartnerLogo\Logo\wEmbed-prtnr_rgb.png"/>
          <p:cNvPicPr>
            <a:picLocks noChangeAspect="1" noChangeArrowheads="1"/>
          </p:cNvPicPr>
          <p:nvPr userDrawn="1"/>
        </p:nvPicPr>
        <p:blipFill>
          <a:blip r:embed="rId6" cstate="print"/>
          <a:srcRect/>
          <a:stretch>
            <a:fillRect/>
          </a:stretch>
        </p:blipFill>
        <p:spPr bwMode="auto">
          <a:xfrm>
            <a:off x="6696279" y="285728"/>
            <a:ext cx="922337" cy="432144"/>
          </a:xfrm>
          <a:prstGeom prst="rect">
            <a:avLst/>
          </a:prstGeom>
          <a:noFill/>
        </p:spPr>
      </p:pic>
      <p:pic>
        <p:nvPicPr>
          <p:cNvPr id="26" name="Picture 4" descr="D:\osakagas\MS_goldpartner_Logo\Gold_Partner_rgb.png"/>
          <p:cNvPicPr>
            <a:picLocks noChangeAspect="1" noChangeArrowheads="1"/>
          </p:cNvPicPr>
          <p:nvPr userDrawn="1"/>
        </p:nvPicPr>
        <p:blipFill>
          <a:blip r:embed="rId7" cstate="print"/>
          <a:srcRect/>
          <a:stretch>
            <a:fillRect/>
          </a:stretch>
        </p:blipFill>
        <p:spPr bwMode="auto">
          <a:xfrm>
            <a:off x="5752720" y="311450"/>
            <a:ext cx="771916" cy="408962"/>
          </a:xfrm>
          <a:prstGeom prst="rect">
            <a:avLst/>
          </a:prstGeom>
          <a:noFill/>
        </p:spPr>
      </p:pic>
      <p:pic>
        <p:nvPicPr>
          <p:cNvPr id="27" name="Picture 5" descr="D:\osakagas\2FCsite_JawardBanner\M_PP_logo_2009_CMYK.jpg"/>
          <p:cNvPicPr>
            <a:picLocks noChangeAspect="1" noChangeArrowheads="1"/>
          </p:cNvPicPr>
          <p:nvPr userDrawn="1"/>
        </p:nvPicPr>
        <p:blipFill>
          <a:blip r:embed="rId8" cstate="print">
            <a:clrChange>
              <a:clrFrom>
                <a:srgbClr val="FFFFFF"/>
              </a:clrFrom>
              <a:clrTo>
                <a:srgbClr val="FFFFFF">
                  <a:alpha val="0"/>
                </a:srgbClr>
              </a:clrTo>
            </a:clrChange>
          </a:blip>
          <a:srcRect/>
          <a:stretch>
            <a:fillRect/>
          </a:stretch>
        </p:blipFill>
        <p:spPr bwMode="auto">
          <a:xfrm>
            <a:off x="8702962" y="1071546"/>
            <a:ext cx="822070" cy="857256"/>
          </a:xfrm>
          <a:prstGeom prst="rect">
            <a:avLst/>
          </a:prstGeom>
          <a:noFill/>
        </p:spPr>
      </p:pic>
      <p:pic>
        <p:nvPicPr>
          <p:cNvPr id="28" name="Picture 9" descr="ISMS_JIPDEC"/>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732713" y="252413"/>
            <a:ext cx="84931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
          <p:cNvSpPr>
            <a:spLocks noChangeArrowheads="1"/>
          </p:cNvSpPr>
          <p:nvPr userDrawn="1"/>
        </p:nvSpPr>
        <p:spPr bwMode="auto">
          <a:xfrm>
            <a:off x="7732713" y="708025"/>
            <a:ext cx="86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ja-JP" sz="600" dirty="0">
                <a:solidFill>
                  <a:schemeClr val="bg1"/>
                </a:solidFill>
                <a:latin typeface="ＭＳ Ｐゴシック" charset="-128"/>
              </a:rPr>
              <a:t>IS 525714/ISO27001</a:t>
            </a:r>
          </a:p>
        </p:txBody>
      </p:sp>
    </p:spTree>
    <p:extLst>
      <p:ext uri="{BB962C8B-B14F-4D97-AF65-F5344CB8AC3E}">
        <p14:creationId xmlns:p14="http://schemas.microsoft.com/office/powerpoint/2010/main" val="3453388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500042"/>
            <a:ext cx="9296400" cy="533400"/>
          </a:xfrm>
        </p:spPr>
        <p:txBody>
          <a:bodyPr/>
          <a:lstStyle>
            <a:lvl1pPr>
              <a:defRPr sz="3200">
                <a:solidFill>
                  <a:schemeClr val="bg1">
                    <a:lumMod val="85000"/>
                    <a:lumOff val="15000"/>
                  </a:schemeClr>
                </a:solidFill>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a:xfrm>
            <a:off x="495300" y="1600204"/>
            <a:ext cx="8915400" cy="4525963"/>
          </a:xfrm>
          <a:prstGeom prst="rect">
            <a:avLst/>
          </a:prstGeom>
        </p:spPr>
        <p:txBody>
          <a:bodyPr/>
          <a:lstStyle>
            <a:lvl1pPr marL="355600" indent="-355600">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スライド番号プレースホルダ 3"/>
          <p:cNvSpPr>
            <a:spLocks noGrp="1"/>
          </p:cNvSpPr>
          <p:nvPr>
            <p:ph type="sldNum" sz="quarter" idx="10"/>
          </p:nvPr>
        </p:nvSpPr>
        <p:spPr>
          <a:xfrm>
            <a:off x="7442200" y="6356350"/>
            <a:ext cx="2311400" cy="365125"/>
          </a:xfrm>
          <a:prstGeom prst="rect">
            <a:avLst/>
          </a:prstGeom>
        </p:spPr>
        <p:txBody>
          <a:bodyPr vert="horz" lIns="91440" tIns="45720" rIns="91440" bIns="45720" rtlCol="0" anchor="ctr"/>
          <a:lstStyle>
            <a:lvl1pPr algn="r">
              <a:defRPr sz="1200">
                <a:solidFill>
                  <a:schemeClr val="tx1">
                    <a:lumMod val="65000"/>
                  </a:schemeClr>
                </a:solidFill>
                <a:latin typeface="メイリオ" pitchFamily="50" charset="-128"/>
                <a:ea typeface="メイリオ" pitchFamily="50" charset="-128"/>
              </a:defRPr>
            </a:lvl1pPr>
          </a:lstStyle>
          <a:p>
            <a:pPr>
              <a:defRPr/>
            </a:pPr>
            <a:fld id="{88407A54-083D-47C4-9355-4A538177EAD9}" type="slidenum">
              <a:rPr lang="ja-JP" altLang="en-US"/>
              <a:pPr>
                <a:defRPr/>
              </a:pPr>
              <a:t>‹#›</a:t>
            </a:fld>
            <a:endParaRPr lang="ja-JP" altLang="en-US"/>
          </a:p>
        </p:txBody>
      </p:sp>
    </p:spTree>
    <p:extLst>
      <p:ext uri="{BB962C8B-B14F-4D97-AF65-F5344CB8AC3E}">
        <p14:creationId xmlns:p14="http://schemas.microsoft.com/office/powerpoint/2010/main" val="2566423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500042"/>
            <a:ext cx="9296400" cy="533400"/>
          </a:xfrm>
        </p:spPr>
        <p:txBody>
          <a:bodyPr/>
          <a:lstStyle>
            <a:lvl1pPr>
              <a:defRPr sz="3200">
                <a:solidFill>
                  <a:schemeClr val="bg1">
                    <a:lumMod val="85000"/>
                    <a:lumOff val="15000"/>
                  </a:schemeClr>
                </a:solidFill>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a:xfrm>
            <a:off x="495300" y="3660794"/>
            <a:ext cx="8915400" cy="2697164"/>
          </a:xfrm>
          <a:prstGeom prst="rect">
            <a:avLst/>
          </a:prstGeom>
        </p:spPr>
        <p:txBody>
          <a:bodyPr/>
          <a:lstStyle>
            <a:lvl1pPr marL="355600" indent="-355600">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6" name="コンテンツ プレースホルダ 2"/>
          <p:cNvSpPr>
            <a:spLocks noGrp="1"/>
          </p:cNvSpPr>
          <p:nvPr>
            <p:ph idx="10"/>
          </p:nvPr>
        </p:nvSpPr>
        <p:spPr>
          <a:xfrm>
            <a:off x="495300" y="1196978"/>
            <a:ext cx="8915400" cy="2232025"/>
          </a:xfrm>
          <a:prstGeom prst="roundRect">
            <a:avLst>
              <a:gd name="adj" fmla="val 12000"/>
            </a:avLst>
          </a:prstGeom>
        </p:spPr>
        <p:style>
          <a:lnRef idx="1">
            <a:schemeClr val="accent2"/>
          </a:lnRef>
          <a:fillRef idx="3">
            <a:schemeClr val="accent2"/>
          </a:fillRef>
          <a:effectRef idx="2">
            <a:schemeClr val="accent2"/>
          </a:effectRef>
          <a:fontRef idx="none"/>
        </p:style>
        <p:txBody>
          <a:bodyPr anchor="ctr" anchorCtr="0"/>
          <a:lstStyle>
            <a:lvl1pPr marL="0" indent="0" algn="ctr">
              <a:buNone/>
              <a:defRPr sz="4800">
                <a:solidFill>
                  <a:schemeClr val="tx1"/>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ja-JP" altLang="en-US" dirty="0" smtClean="0"/>
              <a:t>マスタ テキストの書式設定</a:t>
            </a:r>
          </a:p>
        </p:txBody>
      </p:sp>
      <p:sp>
        <p:nvSpPr>
          <p:cNvPr id="7" name="スライド番号プレースホルダ 3"/>
          <p:cNvSpPr>
            <a:spLocks noGrp="1"/>
          </p:cNvSpPr>
          <p:nvPr>
            <p:ph type="sldNum" sz="quarter" idx="11"/>
          </p:nvPr>
        </p:nvSpPr>
        <p:spPr>
          <a:xfrm>
            <a:off x="7442200" y="6356350"/>
            <a:ext cx="2311400" cy="365125"/>
          </a:xfrm>
          <a:prstGeom prst="rect">
            <a:avLst/>
          </a:prstGeom>
        </p:spPr>
        <p:txBody>
          <a:bodyPr vert="horz" lIns="91440" tIns="45720" rIns="91440" bIns="45720" rtlCol="0" anchor="ctr"/>
          <a:lstStyle>
            <a:lvl1pPr algn="r">
              <a:defRPr sz="1200">
                <a:solidFill>
                  <a:schemeClr val="tx1">
                    <a:lumMod val="65000"/>
                  </a:schemeClr>
                </a:solidFill>
                <a:latin typeface="メイリオ" pitchFamily="50" charset="-128"/>
                <a:ea typeface="メイリオ" pitchFamily="50" charset="-128"/>
              </a:defRPr>
            </a:lvl1pPr>
          </a:lstStyle>
          <a:p>
            <a:pPr>
              <a:defRPr/>
            </a:pPr>
            <a:fld id="{9E01AA14-DCB8-4C7E-AAC4-B216A468169F}" type="slidenum">
              <a:rPr lang="ja-JP" altLang="en-US"/>
              <a:pPr>
                <a:defRPr/>
              </a:pPr>
              <a:t>‹#›</a:t>
            </a:fld>
            <a:endParaRPr lang="ja-JP" altLang="en-US"/>
          </a:p>
        </p:txBody>
      </p:sp>
    </p:spTree>
    <p:extLst>
      <p:ext uri="{BB962C8B-B14F-4D97-AF65-F5344CB8AC3E}">
        <p14:creationId xmlns:p14="http://schemas.microsoft.com/office/powerpoint/2010/main" val="3456695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1"/>
          <p:cNvSpPr>
            <a:spLocks noGrp="1"/>
          </p:cNvSpPr>
          <p:nvPr>
            <p:ph type="title"/>
          </p:nvPr>
        </p:nvSpPr>
        <p:spPr>
          <a:xfrm>
            <a:off x="1393006" y="3162300"/>
            <a:ext cx="8126073" cy="533400"/>
          </a:xfrm>
        </p:spPr>
        <p:txBody>
          <a:bodyPr/>
          <a:lstStyle>
            <a:lvl1pPr>
              <a:defRPr sz="3200">
                <a:solidFill>
                  <a:schemeClr val="bg1">
                    <a:lumMod val="85000"/>
                    <a:lumOff val="15000"/>
                  </a:schemeClr>
                </a:solidFill>
              </a:defRPr>
            </a:lvl1pPr>
          </a:lstStyle>
          <a:p>
            <a:r>
              <a:rPr lang="ja-JP" altLang="en-US" dirty="0" smtClean="0"/>
              <a:t>マスタ タイトルの書式設定</a:t>
            </a:r>
            <a:endParaRPr lang="ja-JP" altLang="en-US" dirty="0"/>
          </a:p>
        </p:txBody>
      </p:sp>
      <p:sp>
        <p:nvSpPr>
          <p:cNvPr id="8" name="テキスト プレースホルダ 4"/>
          <p:cNvSpPr>
            <a:spLocks noGrp="1"/>
          </p:cNvSpPr>
          <p:nvPr>
            <p:ph type="body" sz="quarter" idx="10"/>
          </p:nvPr>
        </p:nvSpPr>
        <p:spPr>
          <a:xfrm>
            <a:off x="464314" y="3000372"/>
            <a:ext cx="666000" cy="792000"/>
          </a:xfrm>
          <a:prstGeom prst="rect">
            <a:avLst/>
          </a:prstGeom>
          <a:solidFill>
            <a:srgbClr val="0C0E4E"/>
          </a:solidFill>
        </p:spPr>
        <p:txBody>
          <a:bodyPr anchor="ctr" anchorCtr="0"/>
          <a:lstStyle>
            <a:lvl1pPr algn="ctr">
              <a:buNone/>
              <a:defRPr sz="4400" b="1" i="1">
                <a:solidFill>
                  <a:schemeClr val="tx1"/>
                </a:solidFill>
                <a:latin typeface="Times New Roman" pitchFamily="18" charset="0"/>
                <a:cs typeface="Times New Roman" pitchFamily="18" charset="0"/>
              </a:defRPr>
            </a:lvl1pPr>
            <a:lvl4pPr>
              <a:buNone/>
              <a:defRPr/>
            </a:lvl4pPr>
            <a:lvl5pPr>
              <a:buNone/>
              <a:defRPr/>
            </a:lvl5pPr>
          </a:lstStyle>
          <a:p>
            <a:pPr lvl="0"/>
            <a:r>
              <a:rPr lang="ja-JP" altLang="en-US" dirty="0" smtClean="0"/>
              <a:t>マスタ テキストの書式設定</a:t>
            </a:r>
          </a:p>
        </p:txBody>
      </p:sp>
    </p:spTree>
    <p:extLst>
      <p:ext uri="{BB962C8B-B14F-4D97-AF65-F5344CB8AC3E}">
        <p14:creationId xmlns:p14="http://schemas.microsoft.com/office/powerpoint/2010/main" val="1285361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95300" y="500042"/>
            <a:ext cx="8915400" cy="1143000"/>
          </a:xfrm>
        </p:spPr>
        <p:txBody>
          <a:bodyPr/>
          <a:lstStyle>
            <a:lvl1pPr>
              <a:defRPr sz="3200">
                <a:solidFill>
                  <a:schemeClr val="bg1">
                    <a:lumMod val="85000"/>
                    <a:lumOff val="15000"/>
                  </a:schemeClr>
                </a:solidFill>
              </a:defRPr>
            </a:lvl1pPr>
          </a:lstStyle>
          <a:p>
            <a:r>
              <a:rPr lang="ja-JP" altLang="en-US" smtClean="0"/>
              <a:t>マスタ タイトルの書式設定</a:t>
            </a:r>
            <a:endParaRPr lang="ja-JP" altLang="en-US" dirty="0"/>
          </a:p>
        </p:txBody>
      </p:sp>
      <p:sp>
        <p:nvSpPr>
          <p:cNvPr id="3" name="テキスト プレースホルダ 2"/>
          <p:cNvSpPr>
            <a:spLocks noGrp="1"/>
          </p:cNvSpPr>
          <p:nvPr>
            <p:ph type="body" idx="1"/>
          </p:nvPr>
        </p:nvSpPr>
        <p:spPr>
          <a:xfrm>
            <a:off x="495300" y="1760517"/>
            <a:ext cx="4376738" cy="639762"/>
          </a:xfrm>
          <a:prstGeom prst="rect">
            <a:avLst/>
          </a:prstGeom>
        </p:spPr>
        <p:txBody>
          <a:bodyPr anchor="b"/>
          <a:lstStyle>
            <a:lvl1pPr marL="0" indent="0">
              <a:buNone/>
              <a:defRPr sz="2400" b="1">
                <a:solidFill>
                  <a:schemeClr val="bg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400279"/>
            <a:ext cx="4376738" cy="3951288"/>
          </a:xfrm>
          <a:prstGeom prst="rect">
            <a:avLst/>
          </a:prstGeom>
        </p:spPr>
        <p:txBody>
          <a:bodyPr/>
          <a:lstStyle>
            <a:lvl1pPr>
              <a:defRPr sz="2400">
                <a:solidFill>
                  <a:schemeClr val="bg1">
                    <a:lumMod val="85000"/>
                    <a:lumOff val="15000"/>
                  </a:schemeClr>
                </a:solidFill>
              </a:defRPr>
            </a:lvl1pPr>
            <a:lvl2pPr>
              <a:defRPr sz="2000">
                <a:solidFill>
                  <a:schemeClr val="bg1">
                    <a:lumMod val="85000"/>
                    <a:lumOff val="15000"/>
                  </a:schemeClr>
                </a:solidFill>
              </a:defRPr>
            </a:lvl2pPr>
            <a:lvl3pPr>
              <a:defRPr sz="1800">
                <a:solidFill>
                  <a:schemeClr val="bg1">
                    <a:lumMod val="85000"/>
                    <a:lumOff val="15000"/>
                  </a:schemeClr>
                </a:solidFill>
              </a:defRPr>
            </a:lvl3pPr>
            <a:lvl4pPr>
              <a:defRPr sz="1600">
                <a:solidFill>
                  <a:schemeClr val="bg1">
                    <a:lumMod val="85000"/>
                    <a:lumOff val="15000"/>
                  </a:schemeClr>
                </a:solidFill>
              </a:defRPr>
            </a:lvl4pPr>
            <a:lvl5pPr>
              <a:defRPr sz="1600">
                <a:solidFill>
                  <a:schemeClr val="bg1">
                    <a:lumMod val="85000"/>
                    <a:lumOff val="15000"/>
                  </a:schemeClr>
                </a:solidFill>
              </a:defRPr>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378" y="1760517"/>
            <a:ext cx="4378325" cy="639762"/>
          </a:xfrm>
          <a:prstGeom prst="rect">
            <a:avLst/>
          </a:prstGeom>
        </p:spPr>
        <p:txBody>
          <a:bodyPr anchor="b"/>
          <a:lstStyle>
            <a:lvl1pPr marL="0" indent="0">
              <a:buNone/>
              <a:defRPr sz="2400" b="1">
                <a:solidFill>
                  <a:schemeClr val="bg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378" y="2400279"/>
            <a:ext cx="4378325" cy="3951288"/>
          </a:xfrm>
          <a:prstGeom prst="rect">
            <a:avLst/>
          </a:prstGeom>
        </p:spPr>
        <p:txBody>
          <a:bodyPr/>
          <a:lstStyle>
            <a:lvl1pPr>
              <a:defRPr sz="2400">
                <a:solidFill>
                  <a:schemeClr val="bg1">
                    <a:lumMod val="85000"/>
                    <a:lumOff val="15000"/>
                  </a:schemeClr>
                </a:solidFill>
              </a:defRPr>
            </a:lvl1pPr>
            <a:lvl2pPr>
              <a:defRPr sz="2000">
                <a:solidFill>
                  <a:schemeClr val="bg1">
                    <a:lumMod val="85000"/>
                    <a:lumOff val="15000"/>
                  </a:schemeClr>
                </a:solidFill>
              </a:defRPr>
            </a:lvl2pPr>
            <a:lvl3pPr>
              <a:defRPr sz="1800">
                <a:solidFill>
                  <a:schemeClr val="bg1">
                    <a:lumMod val="85000"/>
                    <a:lumOff val="15000"/>
                  </a:schemeClr>
                </a:solidFill>
              </a:defRPr>
            </a:lvl3pPr>
            <a:lvl4pPr>
              <a:defRPr sz="1600">
                <a:solidFill>
                  <a:schemeClr val="bg1">
                    <a:lumMod val="85000"/>
                    <a:lumOff val="15000"/>
                  </a:schemeClr>
                </a:solidFill>
              </a:defRPr>
            </a:lvl4pPr>
            <a:lvl5pPr>
              <a:defRPr sz="1600">
                <a:solidFill>
                  <a:schemeClr val="bg1">
                    <a:lumMod val="85000"/>
                    <a:lumOff val="15000"/>
                  </a:schemeClr>
                </a:solidFill>
              </a:defRPr>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60903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500042"/>
            <a:ext cx="9296400" cy="533400"/>
          </a:xfrm>
        </p:spPr>
        <p:txBody>
          <a:bodyPr/>
          <a:lstStyle>
            <a:lvl1pPr>
              <a:defRPr sz="3200">
                <a:solidFill>
                  <a:schemeClr val="bg1">
                    <a:lumMod val="85000"/>
                    <a:lumOff val="15000"/>
                  </a:schemeClr>
                </a:solidFill>
              </a:defRPr>
            </a:lvl1pPr>
          </a:lstStyle>
          <a:p>
            <a:r>
              <a:rPr lang="ja-JP" altLang="en-US" smtClean="0"/>
              <a:t>マスタ タイトルの書式設定</a:t>
            </a:r>
            <a:endParaRPr lang="ja-JP" altLang="en-US" dirty="0"/>
          </a:p>
        </p:txBody>
      </p:sp>
      <p:sp>
        <p:nvSpPr>
          <p:cNvPr id="3" name="コンテンツ プレースホルダ 2"/>
          <p:cNvSpPr>
            <a:spLocks noGrp="1"/>
          </p:cNvSpPr>
          <p:nvPr>
            <p:ph sz="half" idx="1"/>
          </p:nvPr>
        </p:nvSpPr>
        <p:spPr>
          <a:xfrm>
            <a:off x="495301" y="1600204"/>
            <a:ext cx="4381501" cy="4525963"/>
          </a:xfrm>
          <a:prstGeom prst="rect">
            <a:avLst/>
          </a:prstGeom>
        </p:spPr>
        <p:txBody>
          <a:bodyPr/>
          <a:lstStyle>
            <a:lvl1pPr>
              <a:defRPr sz="2800">
                <a:solidFill>
                  <a:schemeClr val="bg1">
                    <a:lumMod val="85000"/>
                    <a:lumOff val="15000"/>
                  </a:schemeClr>
                </a:solidFill>
              </a:defRPr>
            </a:lvl1pPr>
            <a:lvl2pPr>
              <a:defRPr sz="2400">
                <a:solidFill>
                  <a:schemeClr val="bg1">
                    <a:lumMod val="85000"/>
                    <a:lumOff val="15000"/>
                  </a:schemeClr>
                </a:solidFill>
              </a:defRPr>
            </a:lvl2pPr>
            <a:lvl3pPr>
              <a:defRPr sz="2000">
                <a:solidFill>
                  <a:schemeClr val="bg1">
                    <a:lumMod val="85000"/>
                    <a:lumOff val="15000"/>
                  </a:schemeClr>
                </a:solidFill>
              </a:defRPr>
            </a:lvl3pPr>
            <a:lvl4pPr>
              <a:defRPr sz="1800">
                <a:solidFill>
                  <a:schemeClr val="bg1">
                    <a:lumMod val="85000"/>
                    <a:lumOff val="15000"/>
                  </a:schemeClr>
                </a:solidFill>
              </a:defRPr>
            </a:lvl4pPr>
            <a:lvl5pPr>
              <a:defRPr sz="1800">
                <a:solidFill>
                  <a:schemeClr val="bg1">
                    <a:lumMod val="85000"/>
                    <a:lumOff val="15000"/>
                  </a:schemeClr>
                </a:solidFill>
              </a:defRPr>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199" y="1600204"/>
            <a:ext cx="4381501" cy="4525963"/>
          </a:xfrm>
          <a:prstGeom prst="rect">
            <a:avLst/>
          </a:prstGeom>
        </p:spPr>
        <p:txBody>
          <a:bodyPr/>
          <a:lstStyle>
            <a:lvl1pPr>
              <a:defRPr sz="2800">
                <a:solidFill>
                  <a:schemeClr val="bg1">
                    <a:lumMod val="85000"/>
                    <a:lumOff val="15000"/>
                  </a:schemeClr>
                </a:solidFill>
              </a:defRPr>
            </a:lvl1pPr>
            <a:lvl2pPr>
              <a:defRPr sz="2400">
                <a:solidFill>
                  <a:schemeClr val="bg1">
                    <a:lumMod val="85000"/>
                    <a:lumOff val="15000"/>
                  </a:schemeClr>
                </a:solidFill>
              </a:defRPr>
            </a:lvl2pPr>
            <a:lvl3pPr>
              <a:defRPr sz="2000">
                <a:solidFill>
                  <a:schemeClr val="bg1">
                    <a:lumMod val="85000"/>
                    <a:lumOff val="15000"/>
                  </a:schemeClr>
                </a:solidFill>
              </a:defRPr>
            </a:lvl3pPr>
            <a:lvl4pPr>
              <a:defRPr sz="1800">
                <a:solidFill>
                  <a:schemeClr val="bg1">
                    <a:lumMod val="85000"/>
                    <a:lumOff val="15000"/>
                  </a:schemeClr>
                </a:solidFill>
              </a:defRPr>
            </a:lvl4pPr>
            <a:lvl5pPr>
              <a:defRPr sz="1800">
                <a:solidFill>
                  <a:schemeClr val="bg1">
                    <a:lumMod val="85000"/>
                    <a:lumOff val="15000"/>
                  </a:schemeClr>
                </a:solidFill>
              </a:defRPr>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74233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1"/>
          <p:cNvSpPr>
            <a:spLocks noGrp="1"/>
          </p:cNvSpPr>
          <p:nvPr>
            <p:ph type="title"/>
          </p:nvPr>
        </p:nvSpPr>
        <p:spPr>
          <a:xfrm>
            <a:off x="495300" y="1196977"/>
            <a:ext cx="8915400" cy="2232025"/>
          </a:xfrm>
        </p:spPr>
        <p:txBody>
          <a:bodyPr/>
          <a:lstStyle>
            <a:lvl1pPr>
              <a:defRPr sz="4800">
                <a:solidFill>
                  <a:schemeClr val="bg1">
                    <a:lumMod val="85000"/>
                    <a:lumOff val="15000"/>
                  </a:schemeClr>
                </a:solidFill>
              </a:defRPr>
            </a:lvl1pPr>
          </a:lstStyle>
          <a:p>
            <a:r>
              <a:rPr lang="ja-JP" altLang="en-US" dirty="0" smtClean="0"/>
              <a:t>マスタ タイトルの書式設定</a:t>
            </a:r>
            <a:endParaRPr lang="ja-JP" altLang="en-US" dirty="0"/>
          </a:p>
        </p:txBody>
      </p:sp>
      <p:sp>
        <p:nvSpPr>
          <p:cNvPr id="6" name="コンテンツ プレースホルダ 2"/>
          <p:cNvSpPr>
            <a:spLocks noGrp="1"/>
          </p:cNvSpPr>
          <p:nvPr>
            <p:ph idx="1"/>
          </p:nvPr>
        </p:nvSpPr>
        <p:spPr>
          <a:xfrm>
            <a:off x="495300" y="3429000"/>
            <a:ext cx="8915400" cy="3219450"/>
          </a:xfrm>
          <a:prstGeom prst="rect">
            <a:avLst/>
          </a:prstGeom>
        </p:spPr>
        <p:txBody>
          <a:bodyPr/>
          <a:lstStyle>
            <a:lvl1pPr marL="355600" indent="-355600">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220061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95302" y="504845"/>
            <a:ext cx="3259138" cy="1162050"/>
          </a:xfrm>
        </p:spPr>
        <p:txBody>
          <a:bodyPr anchor="b"/>
          <a:lstStyle>
            <a:lvl1pPr algn="l">
              <a:defRPr sz="2000" b="1">
                <a:solidFill>
                  <a:schemeClr val="bg1">
                    <a:lumMod val="85000"/>
                    <a:lumOff val="15000"/>
                  </a:schemeClr>
                </a:solidFill>
              </a:defRPr>
            </a:lvl1pPr>
          </a:lstStyle>
          <a:p>
            <a:r>
              <a:rPr lang="ja-JP" altLang="en-US" smtClean="0"/>
              <a:t>マスタ タイトルの書式設定</a:t>
            </a:r>
            <a:endParaRPr lang="ja-JP" altLang="en-US" dirty="0"/>
          </a:p>
        </p:txBody>
      </p:sp>
      <p:sp>
        <p:nvSpPr>
          <p:cNvPr id="3" name="コンテンツ プレースホルダ 2"/>
          <p:cNvSpPr>
            <a:spLocks noGrp="1"/>
          </p:cNvSpPr>
          <p:nvPr>
            <p:ph idx="1"/>
          </p:nvPr>
        </p:nvSpPr>
        <p:spPr>
          <a:xfrm>
            <a:off x="3873499" y="504847"/>
            <a:ext cx="5537201" cy="5853113"/>
          </a:xfrm>
          <a:prstGeom prst="rect">
            <a:avLst/>
          </a:prstGeom>
        </p:spPr>
        <p:txBody>
          <a:bodyPr/>
          <a:lstStyle>
            <a:lvl1pPr>
              <a:defRPr sz="3200">
                <a:solidFill>
                  <a:schemeClr val="bg1">
                    <a:lumMod val="85000"/>
                    <a:lumOff val="15000"/>
                  </a:schemeClr>
                </a:solidFill>
              </a:defRPr>
            </a:lvl1pPr>
            <a:lvl2pPr>
              <a:defRPr sz="2800">
                <a:solidFill>
                  <a:schemeClr val="bg1">
                    <a:lumMod val="85000"/>
                    <a:lumOff val="15000"/>
                  </a:schemeClr>
                </a:solidFill>
              </a:defRPr>
            </a:lvl2pPr>
            <a:lvl3pPr>
              <a:defRPr sz="2400">
                <a:solidFill>
                  <a:schemeClr val="bg1">
                    <a:lumMod val="85000"/>
                    <a:lumOff val="15000"/>
                  </a:schemeClr>
                </a:solidFill>
              </a:defRPr>
            </a:lvl3pPr>
            <a:lvl4pPr>
              <a:defRPr sz="2000">
                <a:solidFill>
                  <a:schemeClr val="bg1">
                    <a:lumMod val="85000"/>
                    <a:lumOff val="15000"/>
                  </a:schemeClr>
                </a:solidFill>
              </a:defRPr>
            </a:lvl4pPr>
            <a:lvl5pPr>
              <a:defRPr sz="2000">
                <a:solidFill>
                  <a:schemeClr val="bg1">
                    <a:lumMod val="85000"/>
                    <a:lumOff val="15000"/>
                  </a:schemeClr>
                </a:solidFill>
              </a:defRPr>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4" name="テキスト プレースホルダ 3"/>
          <p:cNvSpPr>
            <a:spLocks noGrp="1"/>
          </p:cNvSpPr>
          <p:nvPr>
            <p:ph type="body" sz="half" idx="2"/>
          </p:nvPr>
        </p:nvSpPr>
        <p:spPr>
          <a:xfrm>
            <a:off x="495302" y="1666899"/>
            <a:ext cx="3259138" cy="4691063"/>
          </a:xfrm>
          <a:prstGeom prst="rect">
            <a:avLst/>
          </a:prstGeom>
        </p:spPr>
        <p:txBody>
          <a:bodyPr/>
          <a:lstStyle>
            <a:lvl1pPr marL="0" indent="0">
              <a:buNone/>
              <a:defRPr sz="1400">
                <a:solidFill>
                  <a:schemeClr val="bg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47676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941513" y="4800600"/>
            <a:ext cx="5943600" cy="566738"/>
          </a:xfrm>
        </p:spPr>
        <p:txBody>
          <a:bodyPr anchor="b"/>
          <a:lstStyle>
            <a:lvl1pPr algn="l">
              <a:defRPr sz="3200" b="0">
                <a:solidFill>
                  <a:schemeClr val="bg1">
                    <a:lumMod val="85000"/>
                    <a:lumOff val="15000"/>
                  </a:schemeClr>
                </a:solidFill>
              </a:defRPr>
            </a:lvl1pPr>
          </a:lstStyle>
          <a:p>
            <a:r>
              <a:rPr lang="ja-JP" altLang="en-US" smtClean="0"/>
              <a:t>マスタ タイトルの書式設定</a:t>
            </a:r>
            <a:endParaRPr lang="ja-JP" altLang="en-US" dirty="0"/>
          </a:p>
        </p:txBody>
      </p:sp>
      <p:sp>
        <p:nvSpPr>
          <p:cNvPr id="3" name="図プレースホルダ 2"/>
          <p:cNvSpPr>
            <a:spLocks noGrp="1"/>
          </p:cNvSpPr>
          <p:nvPr>
            <p:ph type="pic" idx="1"/>
          </p:nvPr>
        </p:nvSpPr>
        <p:spPr>
          <a:xfrm>
            <a:off x="1941513" y="612775"/>
            <a:ext cx="5943600" cy="4114800"/>
          </a:xfrm>
          <a:prstGeom prst="rect">
            <a:avLst/>
          </a:prstGeom>
        </p:spPr>
        <p:txBody>
          <a:bodyPr/>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941513" y="5367338"/>
            <a:ext cx="5943600" cy="804862"/>
          </a:xfrm>
          <a:prstGeom prst="rect">
            <a:avLst/>
          </a:prstGeom>
        </p:spPr>
        <p:txBody>
          <a:bodyPr/>
          <a:lstStyle>
            <a:lvl1pPr marL="0" indent="0">
              <a:buNone/>
              <a:defRPr sz="1400">
                <a:solidFill>
                  <a:schemeClr val="bg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9559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3261600"/>
            <a:ext cx="4613764" cy="523220"/>
          </a:xfrm>
          <a:prstGeom prst="rect">
            <a:avLst/>
          </a:prstGeom>
        </p:spPr>
        <p:txBody>
          <a:bodyPr wrap="none" anchor="ctr" anchorCtr="0">
            <a:spAutoFit/>
          </a:bodyPr>
          <a:lstStyle>
            <a:lvl1pPr algn="l">
              <a:defRPr sz="28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Tree>
    <p:extLst>
      <p:ext uri="{BB962C8B-B14F-4D97-AF65-F5344CB8AC3E}">
        <p14:creationId xmlns:p14="http://schemas.microsoft.com/office/powerpoint/2010/main" val="1125920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500042"/>
            <a:ext cx="9296400" cy="533400"/>
          </a:xfrm>
        </p:spPr>
        <p:txBody>
          <a:bodyPr/>
          <a:lstStyle>
            <a:lvl1pPr>
              <a:defRPr sz="3200">
                <a:ln>
                  <a:noFill/>
                </a:ln>
                <a:solidFill>
                  <a:schemeClr val="bg1">
                    <a:lumMod val="85000"/>
                    <a:lumOff val="15000"/>
                  </a:schemeClr>
                </a:solidFill>
              </a:defRPr>
            </a:lvl1pPr>
          </a:lstStyle>
          <a:p>
            <a:r>
              <a:rPr lang="ja-JP" altLang="en-US" smtClean="0"/>
              <a:t>マスタ タイトルの書式設定</a:t>
            </a:r>
            <a:endParaRPr lang="ja-JP" altLang="en-US" dirty="0"/>
          </a:p>
        </p:txBody>
      </p:sp>
      <p:sp>
        <p:nvSpPr>
          <p:cNvPr id="3" name="縦書きテキスト プレースホルダ 2"/>
          <p:cNvSpPr>
            <a:spLocks noGrp="1"/>
          </p:cNvSpPr>
          <p:nvPr>
            <p:ph type="body" orient="vert" idx="1"/>
          </p:nvPr>
        </p:nvSpPr>
        <p:spPr>
          <a:xfrm>
            <a:off x="495300" y="1600204"/>
            <a:ext cx="8915400" cy="4525963"/>
          </a:xfrm>
          <a:prstGeom prst="rect">
            <a:avLst/>
          </a:prstGeom>
        </p:spPr>
        <p:txBody>
          <a:bodyPr vert="eaVert"/>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51762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
            <a:ext cx="2609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縦書きタイトル 1"/>
          <p:cNvSpPr>
            <a:spLocks noGrp="1"/>
          </p:cNvSpPr>
          <p:nvPr>
            <p:ph type="title" orient="vert"/>
          </p:nvPr>
        </p:nvSpPr>
        <p:spPr>
          <a:xfrm>
            <a:off x="7429502" y="500043"/>
            <a:ext cx="2324100" cy="6126163"/>
          </a:xfrm>
        </p:spPr>
        <p:txBody>
          <a:bodyPr vert="eaVert"/>
          <a:lstStyle>
            <a:lvl1pPr>
              <a:defRPr sz="3200">
                <a:solidFill>
                  <a:schemeClr val="bg1">
                    <a:lumMod val="85000"/>
                    <a:lumOff val="15000"/>
                  </a:schemeClr>
                </a:solidFill>
              </a:defRPr>
            </a:lvl1pPr>
          </a:lstStyle>
          <a:p>
            <a:r>
              <a:rPr lang="ja-JP" altLang="en-US" smtClean="0"/>
              <a:t>マスタ タイトルの書式設定</a:t>
            </a:r>
            <a:endParaRPr lang="ja-JP" altLang="en-US" dirty="0"/>
          </a:p>
        </p:txBody>
      </p:sp>
      <p:sp>
        <p:nvSpPr>
          <p:cNvPr id="3" name="縦書きテキスト プレースホルダ 2"/>
          <p:cNvSpPr>
            <a:spLocks noGrp="1"/>
          </p:cNvSpPr>
          <p:nvPr>
            <p:ph type="body" orient="vert" idx="1"/>
          </p:nvPr>
        </p:nvSpPr>
        <p:spPr>
          <a:xfrm>
            <a:off x="457200" y="500043"/>
            <a:ext cx="6819900" cy="6126163"/>
          </a:xfrm>
          <a:prstGeom prst="rect">
            <a:avLst/>
          </a:prstGeom>
        </p:spPr>
        <p:txBody>
          <a:bodyPr vert="eaVert"/>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Tree>
    <p:extLst>
      <p:ext uri="{BB962C8B-B14F-4D97-AF65-F5344CB8AC3E}">
        <p14:creationId xmlns:p14="http://schemas.microsoft.com/office/powerpoint/2010/main" val="3782363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箇条書き">
    <p:spTree>
      <p:nvGrpSpPr>
        <p:cNvPr id="1" name=""/>
        <p:cNvGrpSpPr/>
        <p:nvPr/>
      </p:nvGrpSpPr>
      <p:grpSpPr>
        <a:xfrm>
          <a:off x="0" y="0"/>
          <a:ext cx="0" cy="0"/>
          <a:chOff x="0" y="0"/>
          <a:chExt cx="0" cy="0"/>
        </a:xfrm>
      </p:grpSpPr>
      <p:sp>
        <p:nvSpPr>
          <p:cNvPr id="2" name="タイトル 1"/>
          <p:cNvSpPr>
            <a:spLocks noGrp="1"/>
          </p:cNvSpPr>
          <p:nvPr>
            <p:ph type="ctrTitle"/>
          </p:nvPr>
        </p:nvSpPr>
        <p:spPr>
          <a:xfrm>
            <a:off x="1" y="0"/>
            <a:ext cx="9905999" cy="933451"/>
          </a:xfrm>
          <a:prstGeom prst="rect">
            <a:avLst/>
          </a:prstGeom>
          <a:solidFill>
            <a:srgbClr val="121612"/>
          </a:solidFill>
        </p:spPr>
        <p:txBody>
          <a:bodyPr lIns="844776" anchor="ctr" anchorCtr="0">
            <a:noAutofit/>
          </a:bodyPr>
          <a:lstStyle>
            <a:lvl1pPr algn="l">
              <a:defRPr sz="3500">
                <a:solidFill>
                  <a:schemeClr val="bg1"/>
                </a:solidFill>
                <a:latin typeface="HGP創英角ｺﾞｼｯｸUB" pitchFamily="50" charset="-128"/>
                <a:ea typeface="HGP創英角ｺﾞｼｯｸUB" pitchFamily="50" charset="-128"/>
              </a:defRPr>
            </a:lvl1pPr>
          </a:lstStyle>
          <a:p>
            <a:r>
              <a:rPr kumimoji="1" lang="ja-JP" altLang="en-US" smtClean="0"/>
              <a:t>マスタ タイトルの書式設定</a:t>
            </a:r>
            <a:endParaRPr kumimoji="1" lang="ja-JP" altLang="en-US"/>
          </a:p>
        </p:txBody>
      </p:sp>
      <p:sp>
        <p:nvSpPr>
          <p:cNvPr id="3" name="コンテンツ プレースホルダ 3"/>
          <p:cNvSpPr>
            <a:spLocks noGrp="1"/>
          </p:cNvSpPr>
          <p:nvPr>
            <p:ph sz="half" idx="2"/>
          </p:nvPr>
        </p:nvSpPr>
        <p:spPr>
          <a:xfrm>
            <a:off x="1" y="1028700"/>
            <a:ext cx="9634273" cy="2219681"/>
          </a:xfrm>
          <a:prstGeom prst="rect">
            <a:avLst/>
          </a:prstGeom>
          <a:solidFill>
            <a:schemeClr val="tx2">
              <a:lumMod val="75000"/>
            </a:schemeClr>
          </a:solidFill>
        </p:spPr>
        <p:txBody>
          <a:bodyPr wrap="square" lIns="823657" tIns="53643" rIns="107287" bIns="53643">
            <a:spAutoFit/>
          </a:bodyPr>
          <a:lstStyle>
            <a:lvl1pPr marL="424676" indent="-424676">
              <a:lnSpc>
                <a:spcPct val="120000"/>
              </a:lnSpc>
              <a:buFont typeface="Wingdings" pitchFamily="2" charset="2"/>
              <a:buChar char="Ø"/>
              <a:defRPr sz="2800" b="1">
                <a:solidFill>
                  <a:schemeClr val="bg1"/>
                </a:solidFill>
                <a:latin typeface="メイリオ" pitchFamily="50" charset="-128"/>
                <a:ea typeface="メイリオ" pitchFamily="50" charset="-128"/>
              </a:defRPr>
            </a:lvl1pPr>
            <a:lvl2pPr marL="737595" indent="-312919">
              <a:lnSpc>
                <a:spcPct val="120000"/>
              </a:lnSpc>
              <a:defRPr sz="2300" b="1">
                <a:solidFill>
                  <a:schemeClr val="bg1"/>
                </a:solidFill>
                <a:latin typeface="メイリオ" pitchFamily="50" charset="-128"/>
                <a:ea typeface="メイリオ" pitchFamily="50" charset="-128"/>
              </a:defRPr>
            </a:lvl2pPr>
            <a:lvl3pPr marL="949933" indent="-212338">
              <a:lnSpc>
                <a:spcPct val="120000"/>
              </a:lnSpc>
              <a:defRPr sz="1900" b="0">
                <a:solidFill>
                  <a:schemeClr val="bg1"/>
                </a:solidFill>
                <a:latin typeface="メイリオ" pitchFamily="50" charset="-128"/>
                <a:ea typeface="メイリオ" pitchFamily="50" charset="-128"/>
              </a:defRPr>
            </a:lvl3pPr>
            <a:lvl4pPr marL="1162271" indent="-212338">
              <a:lnSpc>
                <a:spcPct val="120000"/>
              </a:lnSpc>
              <a:defRPr sz="1600" b="0">
                <a:solidFill>
                  <a:schemeClr val="bg1"/>
                </a:solidFill>
                <a:latin typeface="メイリオ" pitchFamily="50" charset="-128"/>
                <a:ea typeface="メイリオ" pitchFamily="50" charset="-128"/>
              </a:defRPr>
            </a:lvl4pPr>
            <a:lvl5pPr marL="1162271" indent="-212338">
              <a:lnSpc>
                <a:spcPct val="120000"/>
              </a:lnSpc>
              <a:defRPr sz="1600" b="0">
                <a:solidFill>
                  <a:schemeClr val="bg1"/>
                </a:solidFill>
                <a:latin typeface="メイリオ" pitchFamily="50" charset="-128"/>
                <a:ea typeface="メイリオ" pitchFamily="50" charset="-128"/>
              </a:defRPr>
            </a:lvl5pPr>
            <a:lvl6pPr>
              <a:defRPr sz="1900"/>
            </a:lvl6pPr>
            <a:lvl7pPr>
              <a:defRPr sz="1900"/>
            </a:lvl7pPr>
            <a:lvl8pPr>
              <a:defRPr sz="1900"/>
            </a:lvl8pPr>
            <a:lvl9pPr>
              <a:defRPr sz="1900"/>
            </a:lvl9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59114548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資料小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05" y="3187317"/>
            <a:ext cx="3347391" cy="400110"/>
          </a:xfrm>
          <a:prstGeom prst="rect">
            <a:avLst/>
          </a:prstGeom>
        </p:spPr>
        <p:txBody>
          <a:bodyPr wrap="none" anchor="ctr" anchorCtr="0">
            <a:spAutoFit/>
          </a:bodyPr>
          <a:lstStyle>
            <a:lvl1pPr algn="l">
              <a:defRPr sz="20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
        <p:nvSpPr>
          <p:cNvPr id="5" name="テキスト プレースホルダ 4"/>
          <p:cNvSpPr>
            <a:spLocks noGrp="1"/>
          </p:cNvSpPr>
          <p:nvPr>
            <p:ph type="body" sz="quarter" idx="10" hasCustomPrompt="1"/>
          </p:nvPr>
        </p:nvSpPr>
        <p:spPr>
          <a:xfrm>
            <a:off x="1035747" y="3000372"/>
            <a:ext cx="666000" cy="792000"/>
          </a:xfrm>
          <a:prstGeom prst="rect">
            <a:avLst/>
          </a:prstGeom>
          <a:solidFill>
            <a:srgbClr val="0C0E4E"/>
          </a:solidFill>
        </p:spPr>
        <p:txBody>
          <a:bodyPr anchor="ctr" anchorCtr="0"/>
          <a:lstStyle>
            <a:lvl1pPr algn="ctr">
              <a:buNone/>
              <a:defRPr sz="4400" b="1" i="1">
                <a:solidFill>
                  <a:schemeClr val="bg1"/>
                </a:solidFill>
                <a:latin typeface="Times New Roman" pitchFamily="18" charset="0"/>
                <a:cs typeface="Times New Roman" pitchFamily="18" charset="0"/>
              </a:defRPr>
            </a:lvl1pPr>
            <a:lvl4pPr>
              <a:buNone/>
              <a:defRPr/>
            </a:lvl4pPr>
            <a:lvl5pPr>
              <a:buNone/>
              <a:defRPr/>
            </a:lvl5pPr>
          </a:lstStyle>
          <a:p>
            <a:pPr lvl="0"/>
            <a:r>
              <a:rPr kumimoji="1" lang="en-US" altLang="ja-JP" smtClean="0"/>
              <a:t>#</a:t>
            </a:r>
            <a:endParaRPr kumimoji="1" lang="ja-JP" altLang="en-US" smtClean="0"/>
          </a:p>
        </p:txBody>
      </p:sp>
    </p:spTree>
    <p:extLst>
      <p:ext uri="{BB962C8B-B14F-4D97-AF65-F5344CB8AC3E}">
        <p14:creationId xmlns:p14="http://schemas.microsoft.com/office/powerpoint/2010/main" val="1265837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2"/>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Tree>
    <p:extLst>
      <p:ext uri="{BB962C8B-B14F-4D97-AF65-F5344CB8AC3E}">
        <p14:creationId xmlns:p14="http://schemas.microsoft.com/office/powerpoint/2010/main" val="1586802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マイルストーン （2年間）">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2"/>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graphicFrame>
        <p:nvGraphicFramePr>
          <p:cNvPr id="3" name="表 2"/>
          <p:cNvGraphicFramePr>
            <a:graphicFrameLocks noGrp="1"/>
          </p:cNvGraphicFramePr>
          <p:nvPr userDrawn="1"/>
        </p:nvGraphicFramePr>
        <p:xfrm>
          <a:off x="488950" y="1484312"/>
          <a:ext cx="9288464" cy="4644360"/>
        </p:xfrm>
        <a:graphic>
          <a:graphicData uri="http://schemas.openxmlformats.org/drawingml/2006/table">
            <a:tbl>
              <a:tblPr>
                <a:tableStyleId>{5C22544A-7EE6-4342-B048-85BDC9FD1C3A}</a:tableStyleId>
              </a:tblPr>
              <a:tblGrid>
                <a:gridCol w="1161058"/>
                <a:gridCol w="1161058"/>
                <a:gridCol w="1161058"/>
                <a:gridCol w="1161058"/>
                <a:gridCol w="1161058"/>
                <a:gridCol w="1161058"/>
                <a:gridCol w="1161058"/>
                <a:gridCol w="1161058"/>
              </a:tblGrid>
              <a:tr h="356313">
                <a:tc gridSpan="4">
                  <a:txBody>
                    <a:bodyPr/>
                    <a:lstStyle/>
                    <a:p>
                      <a:pPr algn="ctr"/>
                      <a:r>
                        <a:rPr kumimoji="1" lang="en-US" altLang="ja-JP" sz="1600" dirty="0" smtClean="0">
                          <a:solidFill>
                            <a:schemeClr val="bg1"/>
                          </a:solidFill>
                          <a:latin typeface="A-OTF 新ゴ Pro B" pitchFamily="34" charset="-128"/>
                          <a:ea typeface="A-OTF 新ゴ Pro B" pitchFamily="34" charset="-128"/>
                        </a:rPr>
                        <a:t>2008</a:t>
                      </a:r>
                      <a:endParaRPr kumimoji="1" lang="ja-JP" altLang="en-US" sz="1600" dirty="0">
                        <a:solidFill>
                          <a:schemeClr val="bg1"/>
                        </a:solidFill>
                        <a:latin typeface="A-OTF 新ゴ Pro B" pitchFamily="34" charset="-128"/>
                        <a:ea typeface="A-OTF 新ゴ Pro B" pitchFamily="34" charset="-128"/>
                      </a:endParaRPr>
                    </a:p>
                  </a:txBody>
                  <a:tcPr>
                    <a:solidFill>
                      <a:schemeClr val="accent4"/>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2"/>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2"/>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2"/>
                    </a:solidFill>
                  </a:tcPr>
                </a:tc>
                <a:tc gridSpan="4">
                  <a:txBody>
                    <a:bodyPr/>
                    <a:lstStyle/>
                    <a:p>
                      <a:pPr algn="ctr"/>
                      <a:r>
                        <a:rPr kumimoji="1" lang="en-US" altLang="ja-JP" sz="1600" dirty="0" smtClean="0">
                          <a:solidFill>
                            <a:schemeClr val="bg1"/>
                          </a:solidFill>
                          <a:latin typeface="A-OTF 新ゴ Pro B" pitchFamily="34" charset="-128"/>
                          <a:ea typeface="A-OTF 新ゴ Pro B" pitchFamily="34" charset="-128"/>
                        </a:rPr>
                        <a:t>2009</a:t>
                      </a:r>
                      <a:endParaRPr kumimoji="1" lang="ja-JP" altLang="en-US" sz="1600" dirty="0">
                        <a:solidFill>
                          <a:schemeClr val="bg1"/>
                        </a:solidFill>
                        <a:latin typeface="A-OTF 新ゴ Pro B" pitchFamily="34" charset="-128"/>
                        <a:ea typeface="A-OTF 新ゴ Pro B" pitchFamily="34" charset="-128"/>
                      </a:endParaRPr>
                    </a:p>
                  </a:txBody>
                  <a:tcPr>
                    <a:solidFill>
                      <a:schemeClr val="accent1"/>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1"/>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1"/>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1"/>
                    </a:solidFill>
                  </a:tcPr>
                </a:tc>
              </a:tr>
              <a:tr h="259137">
                <a:tc>
                  <a:txBody>
                    <a:bodyPr/>
                    <a:lstStyle/>
                    <a:p>
                      <a:pPr algn="ctr"/>
                      <a:r>
                        <a:rPr kumimoji="1" lang="en-US" altLang="ja-JP" sz="1000" dirty="0" smtClean="0">
                          <a:solidFill>
                            <a:schemeClr val="tx1">
                              <a:lumMod val="75000"/>
                              <a:lumOff val="25000"/>
                            </a:schemeClr>
                          </a:solidFill>
                          <a:latin typeface="+mn-ea"/>
                          <a:ea typeface="+mn-ea"/>
                        </a:rPr>
                        <a:t>1Q </a:t>
                      </a:r>
                      <a:r>
                        <a:rPr kumimoji="1" lang="ja-JP" altLang="en-US" sz="1000" dirty="0" smtClean="0">
                          <a:solidFill>
                            <a:schemeClr val="tx1">
                              <a:lumMod val="75000"/>
                              <a:lumOff val="25000"/>
                            </a:schemeClr>
                          </a:solidFill>
                          <a:latin typeface="+mn-ea"/>
                          <a:ea typeface="+mn-ea"/>
                        </a:rPr>
                        <a:t>（～</a:t>
                      </a:r>
                      <a:r>
                        <a:rPr kumimoji="1" lang="en-US" altLang="ja-JP" sz="1000" dirty="0" smtClean="0">
                          <a:solidFill>
                            <a:schemeClr val="tx1">
                              <a:lumMod val="75000"/>
                              <a:lumOff val="25000"/>
                            </a:schemeClr>
                          </a:solidFill>
                          <a:latin typeface="+mn-ea"/>
                          <a:ea typeface="+mn-ea"/>
                        </a:rPr>
                        <a:t>4</a:t>
                      </a:r>
                      <a:r>
                        <a:rPr kumimoji="1" lang="ja-JP" altLang="en-US" sz="1000" dirty="0" smtClean="0">
                          <a:solidFill>
                            <a:schemeClr val="tx1">
                              <a:lumMod val="75000"/>
                              <a:lumOff val="25000"/>
                            </a:schemeClr>
                          </a:solidFill>
                          <a:latin typeface="+mn-ea"/>
                          <a:ea typeface="+mn-ea"/>
                        </a:rPr>
                        <a:t>月末）</a:t>
                      </a:r>
                      <a:endParaRPr kumimoji="1" lang="ja-JP" altLang="en-US" sz="1000" dirty="0">
                        <a:solidFill>
                          <a:schemeClr val="tx1">
                            <a:lumMod val="75000"/>
                            <a:lumOff val="25000"/>
                          </a:schemeClr>
                        </a:solidFill>
                        <a:latin typeface="+mn-ea"/>
                        <a:ea typeface="+mn-ea"/>
                      </a:endParaRPr>
                    </a:p>
                  </a:txBody>
                  <a:tcPr>
                    <a:solidFill>
                      <a:schemeClr val="accent4">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2Q </a:t>
                      </a:r>
                      <a:r>
                        <a:rPr kumimoji="1" lang="ja-JP" altLang="en-US" sz="1000" dirty="0" smtClean="0">
                          <a:solidFill>
                            <a:schemeClr val="tx1">
                              <a:lumMod val="75000"/>
                              <a:lumOff val="25000"/>
                            </a:schemeClr>
                          </a:solidFill>
                          <a:latin typeface="+mn-ea"/>
                          <a:ea typeface="+mn-ea"/>
                        </a:rPr>
                        <a:t>（～</a:t>
                      </a:r>
                      <a:r>
                        <a:rPr kumimoji="1" lang="en-US" altLang="ja-JP" sz="1000" dirty="0" smtClean="0">
                          <a:solidFill>
                            <a:schemeClr val="tx1">
                              <a:lumMod val="75000"/>
                              <a:lumOff val="25000"/>
                            </a:schemeClr>
                          </a:solidFill>
                          <a:latin typeface="+mn-ea"/>
                          <a:ea typeface="+mn-ea"/>
                        </a:rPr>
                        <a:t>6</a:t>
                      </a:r>
                      <a:r>
                        <a:rPr kumimoji="1" lang="ja-JP" altLang="en-US" sz="1000" dirty="0" smtClean="0">
                          <a:solidFill>
                            <a:schemeClr val="tx1">
                              <a:lumMod val="75000"/>
                              <a:lumOff val="25000"/>
                            </a:schemeClr>
                          </a:solidFill>
                          <a:latin typeface="+mn-ea"/>
                          <a:ea typeface="+mn-ea"/>
                        </a:rPr>
                        <a:t>月末）</a:t>
                      </a:r>
                      <a:endParaRPr kumimoji="1" lang="ja-JP" altLang="en-US" sz="1000" dirty="0">
                        <a:solidFill>
                          <a:schemeClr val="tx1">
                            <a:lumMod val="75000"/>
                            <a:lumOff val="25000"/>
                          </a:schemeClr>
                        </a:solidFill>
                        <a:latin typeface="+mn-ea"/>
                        <a:ea typeface="+mn-ea"/>
                      </a:endParaRPr>
                    </a:p>
                  </a:txBody>
                  <a:tcPr>
                    <a:solidFill>
                      <a:schemeClr val="accent4">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3Q </a:t>
                      </a:r>
                      <a:r>
                        <a:rPr kumimoji="1" lang="ja-JP" altLang="en-US" sz="1000" dirty="0" smtClean="0">
                          <a:solidFill>
                            <a:schemeClr val="tx1">
                              <a:lumMod val="75000"/>
                              <a:lumOff val="25000"/>
                            </a:schemeClr>
                          </a:solidFill>
                          <a:latin typeface="+mn-ea"/>
                          <a:ea typeface="+mn-ea"/>
                        </a:rPr>
                        <a:t>（～</a:t>
                      </a:r>
                      <a:r>
                        <a:rPr kumimoji="1" lang="en-US" altLang="ja-JP" sz="1000" dirty="0" smtClean="0">
                          <a:solidFill>
                            <a:schemeClr val="tx1">
                              <a:lumMod val="75000"/>
                              <a:lumOff val="25000"/>
                            </a:schemeClr>
                          </a:solidFill>
                          <a:latin typeface="+mn-ea"/>
                          <a:ea typeface="+mn-ea"/>
                        </a:rPr>
                        <a:t>9</a:t>
                      </a:r>
                      <a:r>
                        <a:rPr kumimoji="1" lang="ja-JP" altLang="en-US" sz="1000" dirty="0" smtClean="0">
                          <a:solidFill>
                            <a:schemeClr val="tx1">
                              <a:lumMod val="75000"/>
                              <a:lumOff val="25000"/>
                            </a:schemeClr>
                          </a:solidFill>
                          <a:latin typeface="+mn-ea"/>
                          <a:ea typeface="+mn-ea"/>
                        </a:rPr>
                        <a:t>月末）</a:t>
                      </a:r>
                      <a:endParaRPr kumimoji="1" lang="ja-JP" altLang="en-US" sz="1000" dirty="0">
                        <a:solidFill>
                          <a:schemeClr val="tx1">
                            <a:lumMod val="75000"/>
                            <a:lumOff val="25000"/>
                          </a:schemeClr>
                        </a:solidFill>
                        <a:latin typeface="+mn-ea"/>
                        <a:ea typeface="+mn-ea"/>
                      </a:endParaRPr>
                    </a:p>
                  </a:txBody>
                  <a:tcPr>
                    <a:solidFill>
                      <a:schemeClr val="accent4">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4Q </a:t>
                      </a:r>
                      <a:r>
                        <a:rPr kumimoji="1" lang="ja-JP" altLang="en-US" sz="1000" dirty="0" smtClean="0">
                          <a:solidFill>
                            <a:schemeClr val="tx1">
                              <a:lumMod val="75000"/>
                              <a:lumOff val="25000"/>
                            </a:schemeClr>
                          </a:solidFill>
                          <a:latin typeface="+mn-ea"/>
                          <a:ea typeface="+mn-ea"/>
                        </a:rPr>
                        <a:t>（～</a:t>
                      </a:r>
                      <a:r>
                        <a:rPr kumimoji="1" lang="en-US" altLang="ja-JP" sz="1000" dirty="0" smtClean="0">
                          <a:solidFill>
                            <a:schemeClr val="tx1">
                              <a:lumMod val="75000"/>
                              <a:lumOff val="25000"/>
                            </a:schemeClr>
                          </a:solidFill>
                          <a:latin typeface="+mn-ea"/>
                          <a:ea typeface="+mn-ea"/>
                        </a:rPr>
                        <a:t>12</a:t>
                      </a:r>
                      <a:r>
                        <a:rPr kumimoji="1" lang="ja-JP" altLang="en-US" sz="1000" dirty="0" smtClean="0">
                          <a:solidFill>
                            <a:schemeClr val="tx1">
                              <a:lumMod val="75000"/>
                              <a:lumOff val="25000"/>
                            </a:schemeClr>
                          </a:solidFill>
                          <a:latin typeface="+mn-ea"/>
                          <a:ea typeface="+mn-ea"/>
                        </a:rPr>
                        <a:t>月末）</a:t>
                      </a:r>
                      <a:endParaRPr kumimoji="1" lang="ja-JP" altLang="en-US" sz="1000" dirty="0">
                        <a:solidFill>
                          <a:schemeClr val="tx1">
                            <a:lumMod val="75000"/>
                            <a:lumOff val="25000"/>
                          </a:schemeClr>
                        </a:solidFill>
                        <a:latin typeface="+mn-ea"/>
                        <a:ea typeface="+mn-ea"/>
                      </a:endParaRPr>
                    </a:p>
                  </a:txBody>
                  <a:tcPr>
                    <a:solidFill>
                      <a:schemeClr val="accent4">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1Q</a:t>
                      </a:r>
                      <a:r>
                        <a:rPr kumimoji="1" lang="ja-JP" altLang="en-US" sz="1000" dirty="0" smtClean="0">
                          <a:solidFill>
                            <a:schemeClr val="tx1">
                              <a:lumMod val="75000"/>
                              <a:lumOff val="25000"/>
                            </a:schemeClr>
                          </a:solidFill>
                          <a:latin typeface="+mn-ea"/>
                          <a:ea typeface="+mn-ea"/>
                        </a:rPr>
                        <a:t> （～</a:t>
                      </a:r>
                      <a:r>
                        <a:rPr kumimoji="1" lang="en-US" altLang="ja-JP" sz="1000" dirty="0" smtClean="0">
                          <a:solidFill>
                            <a:schemeClr val="tx1">
                              <a:lumMod val="75000"/>
                              <a:lumOff val="25000"/>
                            </a:schemeClr>
                          </a:solidFill>
                          <a:latin typeface="+mn-ea"/>
                          <a:ea typeface="+mn-ea"/>
                        </a:rPr>
                        <a:t>3</a:t>
                      </a:r>
                      <a:r>
                        <a:rPr kumimoji="1" lang="ja-JP" altLang="en-US" sz="1000" dirty="0" smtClean="0">
                          <a:solidFill>
                            <a:schemeClr val="tx1">
                              <a:lumMod val="75000"/>
                              <a:lumOff val="25000"/>
                            </a:schemeClr>
                          </a:solidFill>
                          <a:latin typeface="+mn-ea"/>
                          <a:ea typeface="+mn-ea"/>
                        </a:rPr>
                        <a:t>月末）</a:t>
                      </a:r>
                      <a:endParaRPr kumimoji="1" lang="ja-JP" altLang="en-US" sz="1000" dirty="0">
                        <a:solidFill>
                          <a:schemeClr val="tx1">
                            <a:lumMod val="75000"/>
                            <a:lumOff val="25000"/>
                          </a:schemeClr>
                        </a:solidFill>
                        <a:latin typeface="+mn-ea"/>
                        <a:ea typeface="+mn-ea"/>
                      </a:endParaRPr>
                    </a:p>
                  </a:txBody>
                  <a:tcPr>
                    <a:solidFill>
                      <a:schemeClr val="accent1">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2Q</a:t>
                      </a:r>
                      <a:r>
                        <a:rPr kumimoji="1" lang="ja-JP" altLang="en-US" sz="1000" dirty="0" smtClean="0">
                          <a:solidFill>
                            <a:schemeClr val="tx1">
                              <a:lumMod val="75000"/>
                              <a:lumOff val="25000"/>
                            </a:schemeClr>
                          </a:solidFill>
                          <a:latin typeface="+mn-ea"/>
                          <a:ea typeface="+mn-ea"/>
                        </a:rPr>
                        <a:t> （～</a:t>
                      </a:r>
                      <a:r>
                        <a:rPr kumimoji="1" lang="en-US" altLang="ja-JP" sz="1000" dirty="0" smtClean="0">
                          <a:solidFill>
                            <a:schemeClr val="tx1">
                              <a:lumMod val="75000"/>
                              <a:lumOff val="25000"/>
                            </a:schemeClr>
                          </a:solidFill>
                          <a:latin typeface="+mn-ea"/>
                          <a:ea typeface="+mn-ea"/>
                        </a:rPr>
                        <a:t>6</a:t>
                      </a:r>
                      <a:r>
                        <a:rPr kumimoji="1" lang="ja-JP" altLang="en-US" sz="1000" dirty="0" smtClean="0">
                          <a:solidFill>
                            <a:schemeClr val="tx1">
                              <a:lumMod val="75000"/>
                              <a:lumOff val="25000"/>
                            </a:schemeClr>
                          </a:solidFill>
                          <a:latin typeface="+mn-ea"/>
                          <a:ea typeface="+mn-ea"/>
                        </a:rPr>
                        <a:t>月末）</a:t>
                      </a:r>
                      <a:endParaRPr kumimoji="1" lang="ja-JP" altLang="en-US" sz="1000" dirty="0">
                        <a:solidFill>
                          <a:schemeClr val="tx1">
                            <a:lumMod val="75000"/>
                            <a:lumOff val="25000"/>
                          </a:schemeClr>
                        </a:solidFill>
                        <a:latin typeface="+mn-ea"/>
                        <a:ea typeface="+mn-ea"/>
                      </a:endParaRPr>
                    </a:p>
                  </a:txBody>
                  <a:tcPr>
                    <a:solidFill>
                      <a:schemeClr val="accent1">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3Q</a:t>
                      </a:r>
                      <a:r>
                        <a:rPr kumimoji="1" lang="ja-JP" altLang="en-US" sz="1000" dirty="0" smtClean="0">
                          <a:solidFill>
                            <a:schemeClr val="tx1">
                              <a:lumMod val="75000"/>
                              <a:lumOff val="25000"/>
                            </a:schemeClr>
                          </a:solidFill>
                          <a:latin typeface="+mn-ea"/>
                          <a:ea typeface="+mn-ea"/>
                        </a:rPr>
                        <a:t> （～</a:t>
                      </a:r>
                      <a:r>
                        <a:rPr kumimoji="1" lang="en-US" altLang="ja-JP" sz="1000" dirty="0" smtClean="0">
                          <a:solidFill>
                            <a:schemeClr val="tx1">
                              <a:lumMod val="75000"/>
                              <a:lumOff val="25000"/>
                            </a:schemeClr>
                          </a:solidFill>
                          <a:latin typeface="+mn-ea"/>
                          <a:ea typeface="+mn-ea"/>
                        </a:rPr>
                        <a:t>9</a:t>
                      </a:r>
                      <a:r>
                        <a:rPr kumimoji="1" lang="ja-JP" altLang="en-US" sz="1000" dirty="0" smtClean="0">
                          <a:solidFill>
                            <a:schemeClr val="tx1">
                              <a:lumMod val="75000"/>
                              <a:lumOff val="25000"/>
                            </a:schemeClr>
                          </a:solidFill>
                          <a:latin typeface="+mn-ea"/>
                          <a:ea typeface="+mn-ea"/>
                        </a:rPr>
                        <a:t>月末）</a:t>
                      </a:r>
                      <a:endParaRPr kumimoji="1" lang="ja-JP" altLang="en-US" sz="1000" dirty="0">
                        <a:solidFill>
                          <a:schemeClr val="tx1">
                            <a:lumMod val="75000"/>
                            <a:lumOff val="25000"/>
                          </a:schemeClr>
                        </a:solidFill>
                        <a:latin typeface="+mn-ea"/>
                        <a:ea typeface="+mn-ea"/>
                      </a:endParaRPr>
                    </a:p>
                  </a:txBody>
                  <a:tcPr>
                    <a:solidFill>
                      <a:schemeClr val="accent1">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4Q </a:t>
                      </a:r>
                      <a:r>
                        <a:rPr kumimoji="1" lang="ja-JP" altLang="en-US" sz="1000" dirty="0" smtClean="0">
                          <a:solidFill>
                            <a:schemeClr val="tx1">
                              <a:lumMod val="75000"/>
                              <a:lumOff val="25000"/>
                            </a:schemeClr>
                          </a:solidFill>
                          <a:latin typeface="+mn-ea"/>
                          <a:ea typeface="+mn-ea"/>
                        </a:rPr>
                        <a:t>（～</a:t>
                      </a:r>
                      <a:r>
                        <a:rPr kumimoji="1" lang="en-US" altLang="ja-JP" sz="1000" dirty="0" smtClean="0">
                          <a:solidFill>
                            <a:schemeClr val="tx1">
                              <a:lumMod val="75000"/>
                              <a:lumOff val="25000"/>
                            </a:schemeClr>
                          </a:solidFill>
                          <a:latin typeface="+mn-ea"/>
                          <a:ea typeface="+mn-ea"/>
                        </a:rPr>
                        <a:t>12</a:t>
                      </a:r>
                      <a:r>
                        <a:rPr kumimoji="1" lang="ja-JP" altLang="en-US" sz="1000" dirty="0" smtClean="0">
                          <a:solidFill>
                            <a:schemeClr val="tx1">
                              <a:lumMod val="75000"/>
                              <a:lumOff val="25000"/>
                            </a:schemeClr>
                          </a:solidFill>
                          <a:latin typeface="+mn-ea"/>
                          <a:ea typeface="+mn-ea"/>
                        </a:rPr>
                        <a:t>月末）</a:t>
                      </a:r>
                      <a:endParaRPr kumimoji="1" lang="ja-JP" altLang="en-US" sz="1000" dirty="0">
                        <a:solidFill>
                          <a:schemeClr val="tx1">
                            <a:lumMod val="75000"/>
                            <a:lumOff val="25000"/>
                          </a:schemeClr>
                        </a:solidFill>
                        <a:latin typeface="+mn-ea"/>
                        <a:ea typeface="+mn-ea"/>
                      </a:endParaRPr>
                    </a:p>
                  </a:txBody>
                  <a:tcPr>
                    <a:solidFill>
                      <a:schemeClr val="accent1">
                        <a:lumMod val="60000"/>
                        <a:lumOff val="40000"/>
                      </a:schemeClr>
                    </a:solidFill>
                  </a:tcPr>
                </a:tc>
              </a:tr>
              <a:tr h="1972180">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r>
              <a:tr h="2056730">
                <a:tc>
                  <a:txBody>
                    <a:bodyPr/>
                    <a:lstStyle/>
                    <a:p>
                      <a:endParaRPr kumimoji="1" lang="ja-JP" altLang="en-US" sz="1000" dirty="0"/>
                    </a:p>
                  </a:txBody>
                  <a:tcPr>
                    <a:solidFill>
                      <a:schemeClr val="accent2">
                        <a:lumMod val="40000"/>
                        <a:lumOff val="60000"/>
                      </a:schemeClr>
                    </a:solidFill>
                  </a:tcPr>
                </a:tc>
                <a:tc>
                  <a:txBody>
                    <a:bodyPr/>
                    <a:lstStyle/>
                    <a:p>
                      <a:endParaRPr kumimoji="1" lang="ja-JP" altLang="en-US" sz="1000" dirty="0"/>
                    </a:p>
                  </a:txBody>
                  <a:tcPr>
                    <a:solidFill>
                      <a:schemeClr val="accent2">
                        <a:lumMod val="40000"/>
                        <a:lumOff val="60000"/>
                      </a:schemeClr>
                    </a:solidFill>
                  </a:tcPr>
                </a:tc>
                <a:tc>
                  <a:txBody>
                    <a:bodyPr/>
                    <a:lstStyle/>
                    <a:p>
                      <a:endParaRPr kumimoji="1" lang="ja-JP" altLang="en-US" sz="1000" dirty="0"/>
                    </a:p>
                  </a:txBody>
                  <a:tcPr>
                    <a:solidFill>
                      <a:schemeClr val="accent2">
                        <a:lumMod val="40000"/>
                        <a:lumOff val="60000"/>
                      </a:schemeClr>
                    </a:solidFill>
                  </a:tcPr>
                </a:tc>
                <a:tc>
                  <a:txBody>
                    <a:bodyPr/>
                    <a:lstStyle/>
                    <a:p>
                      <a:endParaRPr kumimoji="1" lang="ja-JP" altLang="en-US" sz="1000" dirty="0"/>
                    </a:p>
                  </a:txBody>
                  <a:tcPr>
                    <a:solidFill>
                      <a:schemeClr val="accent2">
                        <a:lumMod val="40000"/>
                        <a:lumOff val="60000"/>
                      </a:schemeClr>
                    </a:solidFill>
                  </a:tcPr>
                </a:tc>
                <a:tc>
                  <a:txBody>
                    <a:bodyPr/>
                    <a:lstStyle/>
                    <a:p>
                      <a:endParaRPr kumimoji="1" lang="ja-JP" altLang="en-US" sz="1000" dirty="0"/>
                    </a:p>
                  </a:txBody>
                  <a:tcPr>
                    <a:solidFill>
                      <a:schemeClr val="accent2">
                        <a:lumMod val="40000"/>
                        <a:lumOff val="60000"/>
                      </a:schemeClr>
                    </a:solidFill>
                  </a:tcPr>
                </a:tc>
                <a:tc>
                  <a:txBody>
                    <a:bodyPr/>
                    <a:lstStyle/>
                    <a:p>
                      <a:endParaRPr kumimoji="1" lang="ja-JP" altLang="en-US" sz="1000" dirty="0"/>
                    </a:p>
                  </a:txBody>
                  <a:tcPr>
                    <a:solidFill>
                      <a:schemeClr val="accent2">
                        <a:lumMod val="40000"/>
                        <a:lumOff val="60000"/>
                      </a:schemeClr>
                    </a:solidFill>
                  </a:tcPr>
                </a:tc>
                <a:tc>
                  <a:txBody>
                    <a:bodyPr/>
                    <a:lstStyle/>
                    <a:p>
                      <a:endParaRPr kumimoji="1" lang="ja-JP" altLang="en-US" sz="1000" dirty="0"/>
                    </a:p>
                  </a:txBody>
                  <a:tcPr>
                    <a:solidFill>
                      <a:schemeClr val="accent2">
                        <a:lumMod val="40000"/>
                        <a:lumOff val="60000"/>
                      </a:schemeClr>
                    </a:solidFill>
                  </a:tcPr>
                </a:tc>
                <a:tc>
                  <a:txBody>
                    <a:bodyPr/>
                    <a:lstStyle/>
                    <a:p>
                      <a:endParaRPr kumimoji="1" lang="ja-JP" altLang="en-US" sz="1000" dirty="0"/>
                    </a:p>
                  </a:txBody>
                  <a:tcPr>
                    <a:solidFill>
                      <a:schemeClr val="accent2">
                        <a:lumMod val="40000"/>
                        <a:lumOff val="60000"/>
                      </a:schemeClr>
                    </a:solidFill>
                  </a:tcPr>
                </a:tc>
              </a:tr>
            </a:tbl>
          </a:graphicData>
        </a:graphic>
      </p:graphicFrame>
    </p:spTree>
    <p:extLst>
      <p:ext uri="{BB962C8B-B14F-4D97-AF65-F5344CB8AC3E}">
        <p14:creationId xmlns:p14="http://schemas.microsoft.com/office/powerpoint/2010/main" val="4066284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2"/>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graphicFrame>
        <p:nvGraphicFramePr>
          <p:cNvPr id="4" name="Group 99"/>
          <p:cNvGraphicFramePr>
            <a:graphicFrameLocks noGrp="1"/>
          </p:cNvGraphicFramePr>
          <p:nvPr userDrawn="1"/>
        </p:nvGraphicFramePr>
        <p:xfrm>
          <a:off x="488948" y="2050116"/>
          <a:ext cx="9288464" cy="4164966"/>
        </p:xfrm>
        <a:graphic>
          <a:graphicData uri="http://schemas.openxmlformats.org/drawingml/2006/table">
            <a:tbl>
              <a:tblPr/>
              <a:tblGrid>
                <a:gridCol w="810957"/>
                <a:gridCol w="810957"/>
                <a:gridCol w="810957"/>
                <a:gridCol w="1048974"/>
                <a:gridCol w="829517"/>
                <a:gridCol w="829517"/>
                <a:gridCol w="829517"/>
                <a:gridCol w="829517"/>
                <a:gridCol w="829517"/>
                <a:gridCol w="829517"/>
                <a:gridCol w="829517"/>
              </a:tblGrid>
              <a:tr h="28332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7</a:t>
                      </a:r>
                      <a:r>
                        <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月</a:t>
                      </a:r>
                      <a:endPar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8</a:t>
                      </a:r>
                      <a:r>
                        <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月</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endParaRPr kumimoji="1" lang="ja-JP" altLang="en-US" dirty="0"/>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9</a:t>
                      </a:r>
                      <a:r>
                        <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月</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r>
              <a:tr h="2203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21</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28</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4</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11</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18</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25</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1</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8</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15</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22</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29</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r>
              <a:tr h="36612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extLst>
      <p:ext uri="{BB962C8B-B14F-4D97-AF65-F5344CB8AC3E}">
        <p14:creationId xmlns:p14="http://schemas.microsoft.com/office/powerpoint/2010/main" val="1609465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箇条書き">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2"/>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
        <p:nvSpPr>
          <p:cNvPr id="3" name="コンテンツ プレースホルダ 3"/>
          <p:cNvSpPr>
            <a:spLocks noGrp="1"/>
          </p:cNvSpPr>
          <p:nvPr>
            <p:ph sz="half" idx="2"/>
          </p:nvPr>
        </p:nvSpPr>
        <p:spPr>
          <a:xfrm>
            <a:off x="488949" y="1484314"/>
            <a:ext cx="9288463" cy="5016521"/>
          </a:xfrm>
          <a:prstGeom prst="rect">
            <a:avLst/>
          </a:prstGeom>
        </p:spPr>
        <p:txBody>
          <a:bodyPr/>
          <a:lstStyle>
            <a:lvl1pPr marL="514350" indent="-514350">
              <a:buFont typeface="+mj-lt"/>
              <a:buAutoNum type="arabicPeriod"/>
              <a:defRPr sz="2400">
                <a:latin typeface="A-OTF 新ゴ Pro B" pitchFamily="34" charset="-128"/>
                <a:ea typeface="A-OTF 新ゴ Pro B" pitchFamily="34" charset="-128"/>
              </a:defRPr>
            </a:lvl1pPr>
            <a:lvl2pPr>
              <a:defRPr sz="2000">
                <a:latin typeface="HGPｺﾞｼｯｸE" pitchFamily="50" charset="-128"/>
                <a:ea typeface="HGPｺﾞｼｯｸE" pitchFamily="50" charset="-128"/>
              </a:defRPr>
            </a:lvl2pPr>
            <a:lvl3pPr>
              <a:defRPr sz="1200">
                <a:latin typeface="+mn-ea"/>
                <a:ea typeface="+mn-ea"/>
              </a:defRPr>
            </a:lvl3pPr>
            <a:lvl4pPr>
              <a:defRPr sz="1000">
                <a:latin typeface="+mn-ea"/>
                <a:ea typeface="+mn-ea"/>
              </a:defRPr>
            </a:lvl4pPr>
            <a:lvl5pPr>
              <a:defRPr sz="800">
                <a:latin typeface="+mn-ea"/>
                <a:ea typeface="+mn-ea"/>
              </a:defRPr>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1142073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箇条書き">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2"/>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
        <p:nvSpPr>
          <p:cNvPr id="3" name="コンテンツ プレースホルダ 3"/>
          <p:cNvSpPr>
            <a:spLocks noGrp="1"/>
          </p:cNvSpPr>
          <p:nvPr>
            <p:ph sz="half" idx="2"/>
          </p:nvPr>
        </p:nvSpPr>
        <p:spPr>
          <a:xfrm>
            <a:off x="488949" y="1822869"/>
            <a:ext cx="9288463" cy="1169551"/>
          </a:xfrm>
          <a:prstGeom prst="rect">
            <a:avLst/>
          </a:prstGeom>
        </p:spPr>
        <p:txBody>
          <a:bodyPr>
            <a:spAutoFit/>
          </a:bodyPr>
          <a:lstStyle>
            <a:lvl1pPr marL="266700" indent="-266700">
              <a:lnSpc>
                <a:spcPct val="120000"/>
              </a:lnSpc>
              <a:buFont typeface="Wingdings" pitchFamily="2" charset="2"/>
              <a:buChar char="Ø"/>
              <a:defRPr sz="1400">
                <a:latin typeface="HGPｺﾞｼｯｸE" pitchFamily="50" charset="-128"/>
                <a:ea typeface="HGPｺﾞｼｯｸE" pitchFamily="50" charset="-128"/>
              </a:defRPr>
            </a:lvl1pPr>
            <a:lvl2pPr marL="534988" indent="-173038">
              <a:lnSpc>
                <a:spcPct val="120000"/>
              </a:lnSpc>
              <a:defRPr sz="1200" b="1">
                <a:latin typeface="+mn-ea"/>
                <a:ea typeface="+mn-ea"/>
              </a:defRPr>
            </a:lvl2pPr>
            <a:lvl3pPr marL="801688" indent="-171450">
              <a:lnSpc>
                <a:spcPct val="120000"/>
              </a:lnSpc>
              <a:defRPr sz="1000">
                <a:latin typeface="+mn-ea"/>
                <a:ea typeface="+mn-ea"/>
              </a:defRPr>
            </a:lvl3pPr>
            <a:lvl4pPr marL="1077913" indent="-180975">
              <a:lnSpc>
                <a:spcPct val="120000"/>
              </a:lnSpc>
              <a:defRPr sz="800">
                <a:latin typeface="+mn-ea"/>
                <a:ea typeface="+mn-ea"/>
              </a:defRPr>
            </a:lvl4pPr>
            <a:lvl5pPr marL="1077913" indent="-180975">
              <a:lnSpc>
                <a:spcPct val="120000"/>
              </a:lnSpc>
              <a:defRPr sz="800">
                <a:latin typeface="+mn-ea"/>
                <a:ea typeface="+mn-ea"/>
              </a:defRPr>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2548709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3" name="タイトル 1"/>
          <p:cNvSpPr>
            <a:spLocks noGrp="1"/>
          </p:cNvSpPr>
          <p:nvPr>
            <p:ph type="ctrTitle"/>
          </p:nvPr>
        </p:nvSpPr>
        <p:spPr>
          <a:xfrm>
            <a:off x="488952" y="6"/>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Tree>
    <p:extLst>
      <p:ext uri="{BB962C8B-B14F-4D97-AF65-F5344CB8AC3E}">
        <p14:creationId xmlns:p14="http://schemas.microsoft.com/office/powerpoint/2010/main" val="26967671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513" y="6143625"/>
            <a:ext cx="37369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5"/>
          <p:cNvGrpSpPr>
            <a:grpSpLocks/>
          </p:cNvGrpSpPr>
          <p:nvPr userDrawn="1"/>
        </p:nvGrpSpPr>
        <p:grpSpPr bwMode="auto">
          <a:xfrm>
            <a:off x="8667750" y="244475"/>
            <a:ext cx="879475" cy="609600"/>
            <a:chOff x="5491" y="96"/>
            <a:chExt cx="554" cy="384"/>
          </a:xfrm>
        </p:grpSpPr>
        <p:pic>
          <p:nvPicPr>
            <p:cNvPr id="6" name="Picture 6" descr="iso_logo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 y="96"/>
              <a:ext cx="23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so_logo_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 y="96"/>
              <a:ext cx="269"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タイトル 1"/>
          <p:cNvSpPr>
            <a:spLocks noGrp="1"/>
          </p:cNvSpPr>
          <p:nvPr>
            <p:ph type="ctrTitle"/>
          </p:nvPr>
        </p:nvSpPr>
        <p:spPr>
          <a:xfrm>
            <a:off x="742950" y="2130429"/>
            <a:ext cx="8420100" cy="1470025"/>
          </a:xfrm>
          <a:prstGeom prst="rect">
            <a:avLst/>
          </a:prstGeom>
        </p:spPr>
        <p:txBody>
          <a:bodyPr/>
          <a:lstStyle>
            <a:lvl1pPr>
              <a:defRPr>
                <a:solidFill>
                  <a:schemeClr val="bg1">
                    <a:lumMod val="85000"/>
                    <a:lumOff val="15000"/>
                  </a:schemeClr>
                </a:solidFill>
              </a:defRPr>
            </a:lvl1pPr>
          </a:lstStyle>
          <a:p>
            <a:r>
              <a:rPr lang="ja-JP" altLang="en-US" smtClean="0"/>
              <a:t>マスタ タイトルの書式設定</a:t>
            </a:r>
            <a:endParaRPr lang="ja-JP" altLang="en-US" dirty="0"/>
          </a:p>
        </p:txBody>
      </p:sp>
      <p:sp>
        <p:nvSpPr>
          <p:cNvPr id="3" name="サブタイトル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bg1">
                    <a:lumMod val="85000"/>
                    <a:lumOff val="1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39780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箇条書き">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2"/>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
        <p:nvSpPr>
          <p:cNvPr id="3" name="コンテンツ プレースホルダ 3"/>
          <p:cNvSpPr>
            <a:spLocks noGrp="1"/>
          </p:cNvSpPr>
          <p:nvPr>
            <p:ph sz="half" idx="2"/>
          </p:nvPr>
        </p:nvSpPr>
        <p:spPr>
          <a:xfrm>
            <a:off x="488949" y="1822869"/>
            <a:ext cx="9288463" cy="1169551"/>
          </a:xfrm>
          <a:prstGeom prst="rect">
            <a:avLst/>
          </a:prstGeom>
        </p:spPr>
        <p:txBody>
          <a:bodyPr>
            <a:spAutoFit/>
          </a:bodyPr>
          <a:lstStyle>
            <a:lvl1pPr marL="266700" indent="-266700">
              <a:lnSpc>
                <a:spcPct val="120000"/>
              </a:lnSpc>
              <a:buFont typeface="Wingdings" pitchFamily="2" charset="2"/>
              <a:buChar char="Ø"/>
              <a:defRPr sz="1400">
                <a:latin typeface="HGPｺﾞｼｯｸE" pitchFamily="50" charset="-128"/>
                <a:ea typeface="HGPｺﾞｼｯｸE" pitchFamily="50" charset="-128"/>
              </a:defRPr>
            </a:lvl1pPr>
            <a:lvl2pPr marL="534988" indent="-173038">
              <a:lnSpc>
                <a:spcPct val="120000"/>
              </a:lnSpc>
              <a:defRPr sz="1200" b="1">
                <a:latin typeface="+mn-ea"/>
                <a:ea typeface="+mn-ea"/>
              </a:defRPr>
            </a:lvl2pPr>
            <a:lvl3pPr marL="801688" indent="-171450">
              <a:lnSpc>
                <a:spcPct val="120000"/>
              </a:lnSpc>
              <a:defRPr sz="1000">
                <a:latin typeface="+mn-ea"/>
                <a:ea typeface="+mn-ea"/>
              </a:defRPr>
            </a:lvl3pPr>
            <a:lvl4pPr marL="1077913" indent="-180975">
              <a:lnSpc>
                <a:spcPct val="120000"/>
              </a:lnSpc>
              <a:defRPr sz="800">
                <a:latin typeface="+mn-ea"/>
                <a:ea typeface="+mn-ea"/>
              </a:defRPr>
            </a:lvl4pPr>
            <a:lvl5pPr marL="1077913" indent="-180975">
              <a:lnSpc>
                <a:spcPct val="120000"/>
              </a:lnSpc>
              <a:defRPr sz="800">
                <a:latin typeface="+mn-ea"/>
                <a:ea typeface="+mn-ea"/>
              </a:defRPr>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181825752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1" y="3261600"/>
            <a:ext cx="4613764" cy="523220"/>
          </a:xfrm>
          <a:prstGeom prst="rect">
            <a:avLst/>
          </a:prstGeom>
        </p:spPr>
        <p:txBody>
          <a:bodyPr wrap="none" anchor="ctr" anchorCtr="0">
            <a:spAutoFit/>
          </a:bodyPr>
          <a:lstStyle>
            <a:lvl1pPr algn="l">
              <a:defRPr sz="28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Tree>
    <p:extLst>
      <p:ext uri="{BB962C8B-B14F-4D97-AF65-F5344CB8AC3E}">
        <p14:creationId xmlns:p14="http://schemas.microsoft.com/office/powerpoint/2010/main" val="2519052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標準">
    <p:spTree>
      <p:nvGrpSpPr>
        <p:cNvPr id="1" name=""/>
        <p:cNvGrpSpPr/>
        <p:nvPr/>
      </p:nvGrpSpPr>
      <p:grpSpPr>
        <a:xfrm>
          <a:off x="0" y="0"/>
          <a:ext cx="0" cy="0"/>
          <a:chOff x="0" y="0"/>
          <a:chExt cx="0" cy="0"/>
        </a:xfrm>
      </p:grpSpPr>
      <p:graphicFrame>
        <p:nvGraphicFramePr>
          <p:cNvPr id="3" name="Group 99"/>
          <p:cNvGraphicFramePr>
            <a:graphicFrameLocks noGrp="1"/>
          </p:cNvGraphicFramePr>
          <p:nvPr/>
        </p:nvGraphicFramePr>
        <p:xfrm>
          <a:off x="488951" y="2049463"/>
          <a:ext cx="9288453" cy="4164966"/>
        </p:xfrm>
        <a:graphic>
          <a:graphicData uri="http://schemas.openxmlformats.org/drawingml/2006/table">
            <a:tbl>
              <a:tblPr/>
              <a:tblGrid>
                <a:gridCol w="609009"/>
                <a:gridCol w="609009"/>
                <a:gridCol w="609009"/>
                <a:gridCol w="609009"/>
                <a:gridCol w="622947"/>
                <a:gridCol w="622947"/>
                <a:gridCol w="622947"/>
                <a:gridCol w="622947"/>
                <a:gridCol w="622947"/>
                <a:gridCol w="622947"/>
                <a:gridCol w="622947"/>
                <a:gridCol w="622947"/>
                <a:gridCol w="622947"/>
                <a:gridCol w="622947"/>
                <a:gridCol w="622947"/>
              </a:tblGrid>
              <a:tr h="2833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lumMod val="75000"/>
                              <a:lumOff val="25000"/>
                            </a:schemeClr>
                          </a:solidFill>
                          <a:effectLst/>
                          <a:latin typeface="HGPｺﾞｼｯｸE" pitchFamily="50" charset="-128"/>
                          <a:ea typeface="HGPｺﾞｼｯｸE" pitchFamily="50" charset="-128"/>
                        </a:rPr>
                        <a:t>4</a:t>
                      </a:r>
                      <a:r>
                        <a:rPr kumimoji="1" lang="ja-JP" altLang="en-US" sz="1200" b="0" i="0" u="none" strike="noStrike" cap="none" normalizeH="0" baseline="0" smtClean="0">
                          <a:ln>
                            <a:noFill/>
                          </a:ln>
                          <a:solidFill>
                            <a:schemeClr val="tx1">
                              <a:lumMod val="75000"/>
                              <a:lumOff val="25000"/>
                            </a:schemeClr>
                          </a:solidFill>
                          <a:effectLst/>
                          <a:latin typeface="HGPｺﾞｼｯｸE" pitchFamily="50" charset="-128"/>
                          <a:ea typeface="HGPｺﾞｼｯｸE" pitchFamily="50" charset="-128"/>
                        </a:rPr>
                        <a:t>月</a:t>
                      </a:r>
                      <a:endPar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5</a:t>
                      </a:r>
                      <a:r>
                        <a:rPr kumimoji="1" lang="ja-JP" altLang="en-US" sz="1200" b="0" i="0" u="none" strike="noStrike" cap="none" normalizeH="0" baseline="0" smtClean="0">
                          <a:ln>
                            <a:noFill/>
                          </a:ln>
                          <a:solidFill>
                            <a:schemeClr val="tx1">
                              <a:lumMod val="75000"/>
                              <a:lumOff val="25000"/>
                            </a:schemeClr>
                          </a:solidFill>
                          <a:effectLst/>
                          <a:latin typeface="HGPｺﾞｼｯｸE" pitchFamily="50" charset="-128"/>
                          <a:ea typeface="HGPｺﾞｼｯｸE" pitchFamily="50" charset="-128"/>
                        </a:rPr>
                        <a:t>月</a:t>
                      </a:r>
                      <a:endPar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6</a:t>
                      </a:r>
                      <a:r>
                        <a:rPr kumimoji="1" lang="ja-JP" altLang="en-US" sz="1200" b="0" i="0" u="none" strike="noStrike" cap="none" normalizeH="0" baseline="0" smtClean="0">
                          <a:ln>
                            <a:noFill/>
                          </a:ln>
                          <a:solidFill>
                            <a:schemeClr val="tx1">
                              <a:lumMod val="75000"/>
                              <a:lumOff val="25000"/>
                            </a:schemeClr>
                          </a:solidFill>
                          <a:effectLst/>
                          <a:latin typeface="HGPｺﾞｼｯｸE" pitchFamily="50" charset="-128"/>
                          <a:ea typeface="HGPｺﾞｼｯｸE" pitchFamily="50" charset="-128"/>
                        </a:rPr>
                        <a:t>月</a:t>
                      </a: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1" i="0" u="none" strike="noStrike" cap="none" normalizeH="0" baseline="0" dirty="0" smtClean="0">
                        <a:ln>
                          <a:noFill/>
                        </a:ln>
                        <a:solidFill>
                          <a:srgbClr val="FFFFFF"/>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04040"/>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7</a:t>
                      </a:r>
                      <a:r>
                        <a:rPr kumimoji="1" lang="ja-JP" altLang="en-US" sz="1200" b="0" i="0" u="none" strike="noStrike" cap="none" normalizeH="0" baseline="0" smtClean="0">
                          <a:ln>
                            <a:noFill/>
                          </a:ln>
                          <a:solidFill>
                            <a:schemeClr val="tx1">
                              <a:lumMod val="75000"/>
                              <a:lumOff val="25000"/>
                            </a:schemeClr>
                          </a:solidFill>
                          <a:effectLst/>
                          <a:latin typeface="HGPｺﾞｼｯｸE" pitchFamily="50" charset="-128"/>
                          <a:ea typeface="HGPｺﾞｼｯｸE" pitchFamily="50" charset="-128"/>
                        </a:rPr>
                        <a:t>月</a:t>
                      </a: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1" i="0" u="none" strike="noStrike" cap="none" normalizeH="0" baseline="0" dirty="0" smtClean="0">
                        <a:ln>
                          <a:noFill/>
                        </a:ln>
                        <a:solidFill>
                          <a:srgbClr val="FFFFFF"/>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04040"/>
                    </a:solid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1" i="0" u="none" strike="noStrike" cap="none" normalizeH="0" baseline="0" dirty="0" smtClean="0">
                        <a:ln>
                          <a:noFill/>
                        </a:ln>
                        <a:solidFill>
                          <a:srgbClr val="FFFFFF"/>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lumMod val="75000"/>
                              <a:lumOff val="25000"/>
                            </a:schemeClr>
                          </a:solidFill>
                          <a:effectLst/>
                          <a:latin typeface="HGPｺﾞｼｯｸE" pitchFamily="50" charset="-128"/>
                          <a:ea typeface="HGPｺﾞｼｯｸE" pitchFamily="50" charset="-128"/>
                        </a:rPr>
                        <a:t>8</a:t>
                      </a:r>
                      <a:r>
                        <a:rPr kumimoji="1" lang="ja-JP" altLang="en-US" sz="1200" b="0" i="0" u="none" strike="noStrike" cap="none" normalizeH="0" baseline="0" smtClean="0">
                          <a:ln>
                            <a:noFill/>
                          </a:ln>
                          <a:solidFill>
                            <a:schemeClr val="tx1">
                              <a:lumMod val="75000"/>
                              <a:lumOff val="25000"/>
                            </a:schemeClr>
                          </a:solidFill>
                          <a:effectLst/>
                          <a:latin typeface="HGPｺﾞｼｯｸE" pitchFamily="50" charset="-128"/>
                          <a:ea typeface="HGPｺﾞｼｯｸE" pitchFamily="50" charset="-128"/>
                        </a:rPr>
                        <a:t>月</a:t>
                      </a: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r>
              <a:tr h="2203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28</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7</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12</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19</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26</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2</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9</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16</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23</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30</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7</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14</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22</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28</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4</a:t>
                      </a:r>
                      <a:r>
                        <a:rPr kumimoji="1" lang="ja-JP" altLang="en-US" sz="800" b="0" i="0" u="none" strike="noStrike" cap="none" normalizeH="0" baseline="0" smtClean="0">
                          <a:ln>
                            <a:noFill/>
                          </a:ln>
                          <a:solidFill>
                            <a:schemeClr val="tx1">
                              <a:lumMod val="75000"/>
                              <a:lumOff val="25000"/>
                            </a:schemeClr>
                          </a:solidFill>
                          <a:effectLst/>
                          <a:latin typeface="ＭＳ Ｐゴシック" pitchFamily="50" charset="-128"/>
                          <a:ea typeface="ＭＳ Ｐゴシック" pitchFamily="50" charset="-128"/>
                        </a:rPr>
                        <a:t>～</a:t>
                      </a:r>
                      <a:endPar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r>
              <a:tr h="36612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2" name="タイトル 1"/>
          <p:cNvSpPr>
            <a:spLocks noGrp="1"/>
          </p:cNvSpPr>
          <p:nvPr>
            <p:ph type="ctrTitle"/>
          </p:nvPr>
        </p:nvSpPr>
        <p:spPr>
          <a:xfrm>
            <a:off x="488950" y="2"/>
            <a:ext cx="9288463" cy="549275"/>
          </a:xfrm>
          <a:prstGeom prst="rect">
            <a:avLst/>
          </a:prstGeom>
        </p:spPr>
        <p:txBody>
          <a:bodyPr>
            <a:normAutofit/>
          </a:bodyPr>
          <a:lstStyle>
            <a:lvl1pPr algn="l">
              <a:defRPr sz="24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Tree>
    <p:extLst>
      <p:ext uri="{BB962C8B-B14F-4D97-AF65-F5344CB8AC3E}">
        <p14:creationId xmlns:p14="http://schemas.microsoft.com/office/powerpoint/2010/main" val="374896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3" name="タイトル 1"/>
          <p:cNvSpPr>
            <a:spLocks noGrp="1"/>
          </p:cNvSpPr>
          <p:nvPr>
            <p:ph type="ctrTitle"/>
          </p:nvPr>
        </p:nvSpPr>
        <p:spPr>
          <a:xfrm>
            <a:off x="488952" y="6"/>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Tree>
    <p:extLst>
      <p:ext uri="{BB962C8B-B14F-4D97-AF65-F5344CB8AC3E}">
        <p14:creationId xmlns:p14="http://schemas.microsoft.com/office/powerpoint/2010/main" val="291522912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3261603"/>
            <a:ext cx="9282113" cy="523220"/>
          </a:xfrm>
          <a:prstGeom prst="rect">
            <a:avLst/>
          </a:prstGeom>
        </p:spPr>
        <p:txBody>
          <a:bodyPr wrap="none" lIns="103163" tIns="51581" rIns="103163" bIns="51581" anchor="ctr" anchorCtr="0">
            <a:noAutofit/>
          </a:bodyPr>
          <a:lstStyle>
            <a:lvl1pPr algn="l">
              <a:defRPr sz="3200">
                <a:latin typeface="HGP創英角ｺﾞｼｯｸUB" pitchFamily="50" charset="-128"/>
                <a:ea typeface="HGP創英角ｺﾞｼｯｸUB" pitchFamily="50" charset="-128"/>
              </a:defRPr>
            </a:lvl1pPr>
          </a:lstStyle>
          <a:p>
            <a:r>
              <a:rPr kumimoji="1" lang="ja-JP" altLang="en-US" smtClean="0"/>
              <a:t>マスタ タイトルの書式設定</a:t>
            </a:r>
            <a:endParaRPr kumimoji="1" lang="ja-JP" altLang="en-US"/>
          </a:p>
        </p:txBody>
      </p:sp>
    </p:spTree>
    <p:extLst>
      <p:ext uri="{BB962C8B-B14F-4D97-AF65-F5344CB8AC3E}">
        <p14:creationId xmlns:p14="http://schemas.microsoft.com/office/powerpoint/2010/main" val="22755514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資料小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702573" y="2825237"/>
            <a:ext cx="7931702" cy="1175272"/>
          </a:xfrm>
          <a:prstGeom prst="rect">
            <a:avLst/>
          </a:prstGeom>
        </p:spPr>
        <p:txBody>
          <a:bodyPr wrap="none" lIns="103163" tIns="51581" rIns="103163" bIns="51581" anchor="ctr" anchorCtr="0">
            <a:noAutofit/>
          </a:bodyPr>
          <a:lstStyle>
            <a:lvl1pPr algn="l">
              <a:defRPr sz="3600" b="0">
                <a:solidFill>
                  <a:schemeClr val="tx2"/>
                </a:solidFill>
                <a:latin typeface="HGP創英角ｺﾞｼｯｸUB" pitchFamily="50" charset="-128"/>
                <a:ea typeface="HGP創英角ｺﾞｼｯｸUB" pitchFamily="50" charset="-128"/>
              </a:defRPr>
            </a:lvl1pPr>
          </a:lstStyle>
          <a:p>
            <a:r>
              <a:rPr kumimoji="1" lang="ja-JP" altLang="en-US" smtClean="0"/>
              <a:t>マスタ タイトルの書式設定</a:t>
            </a:r>
            <a:endParaRPr kumimoji="1" lang="ja-JP" altLang="en-US"/>
          </a:p>
        </p:txBody>
      </p:sp>
      <p:sp>
        <p:nvSpPr>
          <p:cNvPr id="5" name="テキスト プレースホルダ 4"/>
          <p:cNvSpPr>
            <a:spLocks noGrp="1"/>
          </p:cNvSpPr>
          <p:nvPr>
            <p:ph type="body" sz="quarter" idx="10" hasCustomPrompt="1"/>
          </p:nvPr>
        </p:nvSpPr>
        <p:spPr>
          <a:xfrm>
            <a:off x="595296" y="2825237"/>
            <a:ext cx="988296" cy="1175272"/>
          </a:xfrm>
          <a:prstGeom prst="rect">
            <a:avLst/>
          </a:prstGeom>
          <a:gradFill>
            <a:gsLst>
              <a:gs pos="0">
                <a:srgbClr val="00469C"/>
              </a:gs>
              <a:gs pos="80000">
                <a:srgbClr val="0C0E4E"/>
              </a:gs>
            </a:gsLst>
            <a:lin ang="5400000" scaled="0"/>
          </a:gradFill>
        </p:spPr>
        <p:txBody>
          <a:bodyPr lIns="103163" tIns="51581" rIns="103163" bIns="51581" anchor="ctr" anchorCtr="0"/>
          <a:lstStyle>
            <a:lvl1pPr algn="ctr">
              <a:buNone/>
              <a:defRPr sz="5900" b="1" i="1">
                <a:solidFill>
                  <a:schemeClr val="bg1"/>
                </a:solidFill>
                <a:latin typeface="Times New Roman" pitchFamily="18" charset="0"/>
                <a:cs typeface="Times New Roman" pitchFamily="18" charset="0"/>
              </a:defRPr>
            </a:lvl1pPr>
            <a:lvl4pPr>
              <a:buNone/>
              <a:defRPr/>
            </a:lvl4pPr>
            <a:lvl5pPr>
              <a:buNone/>
              <a:defRPr/>
            </a:lvl5pPr>
          </a:lstStyle>
          <a:p>
            <a:pPr lvl="0"/>
            <a:r>
              <a:rPr kumimoji="1" lang="en-US" altLang="ja-JP" smtClean="0"/>
              <a:t>#</a:t>
            </a:r>
            <a:endParaRPr kumimoji="1" lang="ja-JP" altLang="en-US" smtClean="0"/>
          </a:p>
        </p:txBody>
      </p:sp>
      <p:sp>
        <p:nvSpPr>
          <p:cNvPr id="4" name="テキスト ボックス 3"/>
          <p:cNvSpPr txBox="1"/>
          <p:nvPr userDrawn="1"/>
        </p:nvSpPr>
        <p:spPr>
          <a:xfrm>
            <a:off x="0" y="6524627"/>
            <a:ext cx="9906000" cy="333376"/>
          </a:xfrm>
          <a:prstGeom prst="rect">
            <a:avLst/>
          </a:prstGeom>
          <a:gradFill>
            <a:gsLst>
              <a:gs pos="0">
                <a:srgbClr val="00469C"/>
              </a:gs>
              <a:gs pos="80000">
                <a:srgbClr val="0C0E4E"/>
              </a:gs>
            </a:gsLst>
            <a:lin ang="5400000" scaled="0"/>
          </a:gradFill>
        </p:spPr>
        <p:txBody>
          <a:bodyPr wrap="none" lIns="103163" tIns="51581" rIns="103163" bIns="51581" rtlCol="0" anchor="ctr" anchorCtr="0">
            <a:noAutofit/>
          </a:bodyPr>
          <a:lstStyle/>
          <a:p>
            <a:pPr algn="ctr" defTabSz="1031626" fontAlgn="auto">
              <a:spcBef>
                <a:spcPts val="0"/>
              </a:spcBef>
              <a:spcAft>
                <a:spcPts val="0"/>
              </a:spcAft>
            </a:pPr>
            <a:r>
              <a:rPr lang="en-US" altLang="ja-JP" sz="1100" dirty="0" smtClean="0">
                <a:solidFill>
                  <a:prstClr val="white"/>
                </a:solidFill>
                <a:latin typeface="Arial Black" pitchFamily="34" charset="0"/>
                <a:ea typeface="ＭＳ Ｐゴシック"/>
                <a:cs typeface="Arial" pitchFamily="34" charset="0"/>
              </a:rPr>
              <a:t>2nd FACTORY CO.,Ltd. CONFIDENTIAL</a:t>
            </a:r>
            <a:endParaRPr lang="ja-JP" altLang="en-US" sz="1100" dirty="0">
              <a:solidFill>
                <a:prstClr val="white"/>
              </a:solidFill>
              <a:latin typeface="Arial Black" pitchFamily="34" charset="0"/>
              <a:ea typeface="ＭＳ Ｐゴシック"/>
              <a:cs typeface="Arial" pitchFamily="34" charset="0"/>
            </a:endParaRPr>
          </a:p>
        </p:txBody>
      </p:sp>
      <p:sp>
        <p:nvSpPr>
          <p:cNvPr id="6" name="テキスト ボックス 5"/>
          <p:cNvSpPr txBox="1"/>
          <p:nvPr userDrawn="1"/>
        </p:nvSpPr>
        <p:spPr>
          <a:xfrm>
            <a:off x="9402360" y="6562326"/>
            <a:ext cx="375053" cy="273447"/>
          </a:xfrm>
          <a:prstGeom prst="rect">
            <a:avLst/>
          </a:prstGeom>
          <a:noFill/>
        </p:spPr>
        <p:txBody>
          <a:bodyPr wrap="none" lIns="103163" tIns="51581" rIns="103163" bIns="51581" rtlCol="0">
            <a:spAutoFit/>
          </a:bodyPr>
          <a:lstStyle/>
          <a:p>
            <a:pPr algn="r" defTabSz="1031626" fontAlgn="auto">
              <a:spcBef>
                <a:spcPts val="0"/>
              </a:spcBef>
              <a:spcAft>
                <a:spcPts val="0"/>
              </a:spcAft>
            </a:pPr>
            <a:fld id="{74795599-E26A-4BDB-A934-694CA4954060}" type="slidenum">
              <a:rPr lang="ja-JP" altLang="en-US" sz="1100" smtClean="0">
                <a:solidFill>
                  <a:prstClr val="white"/>
                </a:solidFill>
                <a:latin typeface="Calibri"/>
                <a:ea typeface="ＭＳ Ｐゴシック"/>
              </a:rPr>
              <a:pPr algn="r" defTabSz="1031626" fontAlgn="auto">
                <a:spcBef>
                  <a:spcPts val="0"/>
                </a:spcBef>
                <a:spcAft>
                  <a:spcPts val="0"/>
                </a:spcAft>
              </a:pPr>
              <a:t>‹#›</a:t>
            </a:fld>
            <a:endParaRPr lang="ja-JP" altLang="en-US" sz="1100" dirty="0">
              <a:solidFill>
                <a:prstClr val="white"/>
              </a:solidFill>
              <a:latin typeface="Calibri"/>
              <a:ea typeface="ＭＳ Ｐゴシック"/>
            </a:endParaRPr>
          </a:p>
        </p:txBody>
      </p:sp>
    </p:spTree>
    <p:extLst>
      <p:ext uri="{BB962C8B-B14F-4D97-AF65-F5344CB8AC3E}">
        <p14:creationId xmlns:p14="http://schemas.microsoft.com/office/powerpoint/2010/main" val="81109245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箇条書き">
    <p:spTree>
      <p:nvGrpSpPr>
        <p:cNvPr id="1" name=""/>
        <p:cNvGrpSpPr/>
        <p:nvPr/>
      </p:nvGrpSpPr>
      <p:grpSpPr>
        <a:xfrm>
          <a:off x="0" y="0"/>
          <a:ext cx="0" cy="0"/>
          <a:chOff x="0" y="0"/>
          <a:chExt cx="0" cy="0"/>
        </a:xfrm>
      </p:grpSpPr>
      <p:sp>
        <p:nvSpPr>
          <p:cNvPr id="4" name="正方形/長方形 3"/>
          <p:cNvSpPr/>
          <p:nvPr userDrawn="1"/>
        </p:nvSpPr>
        <p:spPr>
          <a:xfrm>
            <a:off x="271727" y="908050"/>
            <a:ext cx="9362546" cy="5449908"/>
          </a:xfrm>
          <a:prstGeom prst="rect">
            <a:avLst/>
          </a:prstGeom>
          <a:gradFill flip="none" rotWithShape="1">
            <a:gsLst>
              <a:gs pos="100000">
                <a:schemeClr val="bg1">
                  <a:alpha val="50000"/>
                </a:schemeClr>
              </a:gs>
              <a:gs pos="0">
                <a:srgbClr val="CAD9EC">
                  <a:alpha val="49804"/>
                </a:srgbClr>
              </a:gs>
            </a:gsLst>
            <a:lin ang="5400000" scaled="1"/>
            <a:tileRect/>
          </a:gra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03163" tIns="51581" rIns="103163" bIns="51581" rtlCol="0" anchor="ctr"/>
          <a:lstStyle/>
          <a:p>
            <a:pPr algn="ctr" defTabSz="1031626" fontAlgn="auto">
              <a:spcBef>
                <a:spcPts val="0"/>
              </a:spcBef>
              <a:spcAft>
                <a:spcPts val="0"/>
              </a:spcAft>
            </a:pPr>
            <a:endParaRPr lang="ja-JP" altLang="en-US" sz="2000" dirty="0">
              <a:solidFill>
                <a:prstClr val="white"/>
              </a:solidFill>
            </a:endParaRPr>
          </a:p>
        </p:txBody>
      </p:sp>
      <p:sp>
        <p:nvSpPr>
          <p:cNvPr id="2" name="タイトル 1"/>
          <p:cNvSpPr>
            <a:spLocks noGrp="1"/>
          </p:cNvSpPr>
          <p:nvPr>
            <p:ph type="ctrTitle"/>
          </p:nvPr>
        </p:nvSpPr>
        <p:spPr>
          <a:xfrm>
            <a:off x="271727" y="115888"/>
            <a:ext cx="9362546" cy="692150"/>
          </a:xfrm>
          <a:prstGeom prst="rect">
            <a:avLst/>
          </a:prstGeom>
        </p:spPr>
        <p:txBody>
          <a:bodyPr lIns="103163" tIns="51581" rIns="103163" bIns="51581" anchor="ctr" anchorCtr="0">
            <a:normAutofit/>
          </a:bodyPr>
          <a:lstStyle>
            <a:lvl1pPr algn="l">
              <a:defRPr sz="3400">
                <a:solidFill>
                  <a:schemeClr val="tx2"/>
                </a:solidFill>
                <a:latin typeface="HGP創英角ｺﾞｼｯｸUB" pitchFamily="50" charset="-128"/>
                <a:ea typeface="HGP創英角ｺﾞｼｯｸUB" pitchFamily="50" charset="-128"/>
              </a:defRPr>
            </a:lvl1pPr>
          </a:lstStyle>
          <a:p>
            <a:r>
              <a:rPr kumimoji="1" lang="ja-JP" altLang="en-US" smtClean="0"/>
              <a:t>マスタ タイトルの書式設定</a:t>
            </a:r>
            <a:endParaRPr kumimoji="1" lang="ja-JP" altLang="en-US"/>
          </a:p>
        </p:txBody>
      </p:sp>
      <p:sp>
        <p:nvSpPr>
          <p:cNvPr id="3" name="コンテンツ プレースホルダ 3"/>
          <p:cNvSpPr>
            <a:spLocks noGrp="1"/>
          </p:cNvSpPr>
          <p:nvPr>
            <p:ph sz="half" idx="2"/>
          </p:nvPr>
        </p:nvSpPr>
        <p:spPr>
          <a:xfrm>
            <a:off x="271730" y="908051"/>
            <a:ext cx="9362545" cy="2175506"/>
          </a:xfrm>
          <a:prstGeom prst="rect">
            <a:avLst/>
          </a:prstGeom>
        </p:spPr>
        <p:txBody>
          <a:bodyPr wrap="square" lIns="103163" tIns="51581" rIns="103163" bIns="51581">
            <a:spAutoFit/>
          </a:bodyPr>
          <a:lstStyle>
            <a:lvl1pPr marL="408352" indent="-408352">
              <a:lnSpc>
                <a:spcPct val="120000"/>
              </a:lnSpc>
              <a:buFont typeface="Wingdings" pitchFamily="2" charset="2"/>
              <a:buChar char="Ø"/>
              <a:defRPr sz="2700" b="1">
                <a:solidFill>
                  <a:schemeClr val="tx1">
                    <a:lumMod val="75000"/>
                    <a:lumOff val="25000"/>
                  </a:schemeClr>
                </a:solidFill>
                <a:latin typeface="メイリオ" pitchFamily="50" charset="-128"/>
                <a:ea typeface="メイリオ" pitchFamily="50" charset="-128"/>
              </a:defRPr>
            </a:lvl1pPr>
            <a:lvl2pPr marL="709243" indent="-300891">
              <a:lnSpc>
                <a:spcPct val="120000"/>
              </a:lnSpc>
              <a:defRPr sz="2300" b="1">
                <a:solidFill>
                  <a:schemeClr val="tx1">
                    <a:lumMod val="75000"/>
                    <a:lumOff val="25000"/>
                  </a:schemeClr>
                </a:solidFill>
                <a:latin typeface="メイリオ" pitchFamily="50" charset="-128"/>
                <a:ea typeface="メイリオ" pitchFamily="50" charset="-128"/>
              </a:defRPr>
            </a:lvl2pPr>
            <a:lvl3pPr marL="913419" indent="-204176">
              <a:lnSpc>
                <a:spcPct val="120000"/>
              </a:lnSpc>
              <a:defRPr sz="1800" b="0">
                <a:solidFill>
                  <a:schemeClr val="tx1">
                    <a:lumMod val="75000"/>
                    <a:lumOff val="25000"/>
                  </a:schemeClr>
                </a:solidFill>
                <a:latin typeface="メイリオ" pitchFamily="50" charset="-128"/>
                <a:ea typeface="メイリオ" pitchFamily="50" charset="-128"/>
              </a:defRPr>
            </a:lvl3pPr>
            <a:lvl4pPr marL="1117595" indent="-204176">
              <a:lnSpc>
                <a:spcPct val="120000"/>
              </a:lnSpc>
              <a:defRPr sz="1600" b="0">
                <a:solidFill>
                  <a:schemeClr val="tx1">
                    <a:lumMod val="75000"/>
                    <a:lumOff val="25000"/>
                  </a:schemeClr>
                </a:solidFill>
                <a:latin typeface="メイリオ" pitchFamily="50" charset="-128"/>
                <a:ea typeface="メイリオ" pitchFamily="50" charset="-128"/>
              </a:defRPr>
            </a:lvl4pPr>
            <a:lvl5pPr marL="1117595" indent="-204176">
              <a:lnSpc>
                <a:spcPct val="120000"/>
              </a:lnSpc>
              <a:defRPr sz="1600" b="0">
                <a:solidFill>
                  <a:schemeClr val="tx1">
                    <a:lumMod val="75000"/>
                    <a:lumOff val="25000"/>
                  </a:schemeClr>
                </a:solidFill>
                <a:latin typeface="メイリオ" pitchFamily="50" charset="-128"/>
                <a:ea typeface="メイリオ" pitchFamily="50" charset="-128"/>
              </a:defRPr>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ボックス 4"/>
          <p:cNvSpPr txBox="1"/>
          <p:nvPr userDrawn="1"/>
        </p:nvSpPr>
        <p:spPr>
          <a:xfrm>
            <a:off x="116910" y="117484"/>
            <a:ext cx="154817" cy="719137"/>
          </a:xfrm>
          <a:prstGeom prst="rect">
            <a:avLst/>
          </a:prstGeom>
          <a:gradFill>
            <a:gsLst>
              <a:gs pos="0">
                <a:srgbClr val="00469C"/>
              </a:gs>
              <a:gs pos="80000">
                <a:srgbClr val="0C0E4E"/>
              </a:gs>
            </a:gsLst>
            <a:lin ang="5400000" scaled="0"/>
          </a:gradFill>
        </p:spPr>
        <p:txBody>
          <a:bodyPr wrap="none" lIns="103163" tIns="51581" rIns="103163" bIns="51581" rtlCol="0" anchor="ctr" anchorCtr="0">
            <a:noAutofit/>
          </a:bodyPr>
          <a:lstStyle/>
          <a:p>
            <a:pPr algn="ctr" defTabSz="1031626" fontAlgn="auto">
              <a:spcBef>
                <a:spcPts val="0"/>
              </a:spcBef>
              <a:spcAft>
                <a:spcPts val="0"/>
              </a:spcAft>
            </a:pPr>
            <a:endParaRPr lang="ja-JP" altLang="en-US" sz="1100" dirty="0">
              <a:solidFill>
                <a:prstClr val="white"/>
              </a:solidFill>
              <a:latin typeface="Arial" pitchFamily="34" charset="0"/>
              <a:ea typeface="ＭＳ Ｐゴシック"/>
              <a:cs typeface="Arial" pitchFamily="34" charset="0"/>
            </a:endParaRPr>
          </a:p>
        </p:txBody>
      </p:sp>
      <p:sp>
        <p:nvSpPr>
          <p:cNvPr id="6" name="テキスト ボックス 5"/>
          <p:cNvSpPr txBox="1"/>
          <p:nvPr userDrawn="1"/>
        </p:nvSpPr>
        <p:spPr>
          <a:xfrm>
            <a:off x="0" y="6524627"/>
            <a:ext cx="9906000" cy="333376"/>
          </a:xfrm>
          <a:prstGeom prst="rect">
            <a:avLst/>
          </a:prstGeom>
          <a:gradFill>
            <a:gsLst>
              <a:gs pos="0">
                <a:srgbClr val="00469C"/>
              </a:gs>
              <a:gs pos="80000">
                <a:srgbClr val="0C0E4E"/>
              </a:gs>
            </a:gsLst>
            <a:lin ang="5400000" scaled="0"/>
          </a:gradFill>
        </p:spPr>
        <p:txBody>
          <a:bodyPr wrap="none" lIns="103163" tIns="51581" rIns="103163" bIns="51581" rtlCol="0" anchor="ctr" anchorCtr="0">
            <a:noAutofit/>
          </a:bodyPr>
          <a:lstStyle/>
          <a:p>
            <a:pPr algn="ctr" defTabSz="1031626" fontAlgn="auto">
              <a:spcBef>
                <a:spcPts val="0"/>
              </a:spcBef>
              <a:spcAft>
                <a:spcPts val="0"/>
              </a:spcAft>
            </a:pPr>
            <a:r>
              <a:rPr lang="en-US" altLang="ja-JP" sz="1100" dirty="0" smtClean="0">
                <a:solidFill>
                  <a:prstClr val="white"/>
                </a:solidFill>
                <a:latin typeface="Arial Black" pitchFamily="34" charset="0"/>
                <a:ea typeface="ＭＳ Ｐゴシック"/>
                <a:cs typeface="Arial" pitchFamily="34" charset="0"/>
              </a:rPr>
              <a:t>2nd FACTORY CO.,Ltd. CONFIDENTIAL</a:t>
            </a:r>
            <a:endParaRPr lang="ja-JP" altLang="en-US" sz="1100" dirty="0">
              <a:solidFill>
                <a:prstClr val="white"/>
              </a:solidFill>
              <a:latin typeface="Arial Black" pitchFamily="34" charset="0"/>
              <a:ea typeface="ＭＳ Ｐゴシック"/>
              <a:cs typeface="Arial" pitchFamily="34" charset="0"/>
            </a:endParaRPr>
          </a:p>
        </p:txBody>
      </p:sp>
      <p:sp>
        <p:nvSpPr>
          <p:cNvPr id="7" name="テキスト ボックス 6"/>
          <p:cNvSpPr txBox="1"/>
          <p:nvPr userDrawn="1"/>
        </p:nvSpPr>
        <p:spPr>
          <a:xfrm>
            <a:off x="9402360" y="6562326"/>
            <a:ext cx="375053" cy="273447"/>
          </a:xfrm>
          <a:prstGeom prst="rect">
            <a:avLst/>
          </a:prstGeom>
          <a:noFill/>
        </p:spPr>
        <p:txBody>
          <a:bodyPr wrap="none" lIns="103163" tIns="51581" rIns="103163" bIns="51581" rtlCol="0">
            <a:spAutoFit/>
          </a:bodyPr>
          <a:lstStyle/>
          <a:p>
            <a:pPr algn="r" defTabSz="1031626" fontAlgn="auto">
              <a:spcBef>
                <a:spcPts val="0"/>
              </a:spcBef>
              <a:spcAft>
                <a:spcPts val="0"/>
              </a:spcAft>
            </a:pPr>
            <a:fld id="{74795599-E26A-4BDB-A934-694CA4954060}" type="slidenum">
              <a:rPr lang="ja-JP" altLang="en-US" sz="1100" smtClean="0">
                <a:solidFill>
                  <a:prstClr val="white"/>
                </a:solidFill>
                <a:latin typeface="Calibri"/>
                <a:ea typeface="ＭＳ Ｐゴシック"/>
              </a:rPr>
              <a:pPr algn="r" defTabSz="1031626" fontAlgn="auto">
                <a:spcBef>
                  <a:spcPts val="0"/>
                </a:spcBef>
                <a:spcAft>
                  <a:spcPts val="0"/>
                </a:spcAft>
              </a:pPr>
              <a:t>‹#›</a:t>
            </a:fld>
            <a:endParaRPr lang="ja-JP" altLang="en-US" sz="1100" dirty="0">
              <a:solidFill>
                <a:prstClr val="white"/>
              </a:solidFill>
              <a:latin typeface="Calibri"/>
              <a:ea typeface="ＭＳ Ｐゴシック"/>
            </a:endParaRPr>
          </a:p>
        </p:txBody>
      </p:sp>
    </p:spTree>
    <p:extLst>
      <p:ext uri="{BB962C8B-B14F-4D97-AF65-F5344CB8AC3E}">
        <p14:creationId xmlns:p14="http://schemas.microsoft.com/office/powerpoint/2010/main" val="96331051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資料小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04" y="3187317"/>
            <a:ext cx="3347391" cy="400110"/>
          </a:xfrm>
          <a:prstGeom prst="rect">
            <a:avLst/>
          </a:prstGeom>
        </p:spPr>
        <p:txBody>
          <a:bodyPr wrap="none" anchor="ctr" anchorCtr="0">
            <a:spAutoFit/>
          </a:bodyPr>
          <a:lstStyle>
            <a:lvl1pPr algn="l">
              <a:defRPr sz="20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
        <p:nvSpPr>
          <p:cNvPr id="5" name="テキスト プレースホルダ 4"/>
          <p:cNvSpPr>
            <a:spLocks noGrp="1"/>
          </p:cNvSpPr>
          <p:nvPr>
            <p:ph type="body" sz="quarter" idx="10" hasCustomPrompt="1"/>
          </p:nvPr>
        </p:nvSpPr>
        <p:spPr>
          <a:xfrm>
            <a:off x="1035747" y="3000372"/>
            <a:ext cx="666000" cy="792000"/>
          </a:xfrm>
          <a:prstGeom prst="rect">
            <a:avLst/>
          </a:prstGeom>
          <a:solidFill>
            <a:srgbClr val="0C0E4E"/>
          </a:solidFill>
        </p:spPr>
        <p:txBody>
          <a:bodyPr anchor="ctr" anchorCtr="0"/>
          <a:lstStyle>
            <a:lvl1pPr algn="ctr">
              <a:buNone/>
              <a:defRPr sz="4400" b="1" i="1">
                <a:solidFill>
                  <a:schemeClr val="bg1"/>
                </a:solidFill>
                <a:latin typeface="Times New Roman" pitchFamily="18" charset="0"/>
                <a:cs typeface="Times New Roman" pitchFamily="18" charset="0"/>
              </a:defRPr>
            </a:lvl1pPr>
            <a:lvl4pPr>
              <a:buNone/>
              <a:defRPr/>
            </a:lvl4pPr>
            <a:lvl5pPr>
              <a:buNone/>
              <a:defRPr/>
            </a:lvl5pPr>
          </a:lstStyle>
          <a:p>
            <a:pPr lvl="0"/>
            <a:r>
              <a:rPr kumimoji="1" lang="en-US" altLang="ja-JP" smtClean="0"/>
              <a:t>#</a:t>
            </a:r>
            <a:endParaRPr kumimoji="1" lang="ja-JP" altLang="en-US" smtClean="0"/>
          </a:p>
        </p:txBody>
      </p:sp>
    </p:spTree>
    <p:extLst>
      <p:ext uri="{BB962C8B-B14F-4D97-AF65-F5344CB8AC3E}">
        <p14:creationId xmlns:p14="http://schemas.microsoft.com/office/powerpoint/2010/main" val="473660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Tree>
    <p:extLst>
      <p:ext uri="{BB962C8B-B14F-4D97-AF65-F5344CB8AC3E}">
        <p14:creationId xmlns:p14="http://schemas.microsoft.com/office/powerpoint/2010/main" val="1978913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マイルストーン （2年間）">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graphicFrame>
        <p:nvGraphicFramePr>
          <p:cNvPr id="3" name="表 2"/>
          <p:cNvGraphicFramePr>
            <a:graphicFrameLocks noGrp="1"/>
          </p:cNvGraphicFramePr>
          <p:nvPr userDrawn="1"/>
        </p:nvGraphicFramePr>
        <p:xfrm>
          <a:off x="488950" y="1484312"/>
          <a:ext cx="9288464" cy="4897439"/>
        </p:xfrm>
        <a:graphic>
          <a:graphicData uri="http://schemas.openxmlformats.org/drawingml/2006/table">
            <a:tbl>
              <a:tblPr>
                <a:tableStyleId>{5C22544A-7EE6-4342-B048-85BDC9FD1C3A}</a:tableStyleId>
              </a:tblPr>
              <a:tblGrid>
                <a:gridCol w="1161058"/>
                <a:gridCol w="1161058"/>
                <a:gridCol w="1161058"/>
                <a:gridCol w="1161058"/>
                <a:gridCol w="1161058"/>
                <a:gridCol w="1161058"/>
                <a:gridCol w="1161058"/>
                <a:gridCol w="1161058"/>
              </a:tblGrid>
              <a:tr h="326100">
                <a:tc gridSpan="4">
                  <a:txBody>
                    <a:bodyPr/>
                    <a:lstStyle/>
                    <a:p>
                      <a:pPr algn="ctr"/>
                      <a:r>
                        <a:rPr kumimoji="1" lang="en-US" altLang="ja-JP" sz="1400" dirty="0" smtClean="0">
                          <a:solidFill>
                            <a:schemeClr val="bg1"/>
                          </a:solidFill>
                          <a:latin typeface="HGPｺﾞｼｯｸE" pitchFamily="50" charset="-128"/>
                          <a:ea typeface="HGPｺﾞｼｯｸE" pitchFamily="50" charset="-128"/>
                        </a:rPr>
                        <a:t>2009</a:t>
                      </a:r>
                      <a:endParaRPr kumimoji="1" lang="ja-JP" altLang="en-US" sz="1400" dirty="0">
                        <a:solidFill>
                          <a:schemeClr val="bg1"/>
                        </a:solidFill>
                        <a:latin typeface="HGPｺﾞｼｯｸE" pitchFamily="50" charset="-128"/>
                        <a:ea typeface="HGPｺﾞｼｯｸE" pitchFamily="50" charset="-128"/>
                      </a:endParaRPr>
                    </a:p>
                  </a:txBody>
                  <a:tcPr anchor="ctr">
                    <a:solidFill>
                      <a:schemeClr val="accent3"/>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2"/>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2"/>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2"/>
                    </a:solidFill>
                  </a:tcPr>
                </a:tc>
                <a:tc gridSpan="4">
                  <a:txBody>
                    <a:bodyPr/>
                    <a:lstStyle/>
                    <a:p>
                      <a:pPr algn="ctr"/>
                      <a:r>
                        <a:rPr kumimoji="1" lang="en-US" altLang="ja-JP" sz="1400" dirty="0" smtClean="0">
                          <a:solidFill>
                            <a:schemeClr val="bg1"/>
                          </a:solidFill>
                          <a:latin typeface="HGPｺﾞｼｯｸE" pitchFamily="50" charset="-128"/>
                          <a:ea typeface="HGPｺﾞｼｯｸE" pitchFamily="50" charset="-128"/>
                        </a:rPr>
                        <a:t>2010</a:t>
                      </a:r>
                      <a:endParaRPr kumimoji="1" lang="ja-JP" altLang="en-US" sz="1400" dirty="0">
                        <a:solidFill>
                          <a:schemeClr val="bg1"/>
                        </a:solidFill>
                        <a:latin typeface="HGPｺﾞｼｯｸE" pitchFamily="50" charset="-128"/>
                        <a:ea typeface="HGPｺﾞｼｯｸE" pitchFamily="50" charset="-128"/>
                      </a:endParaRPr>
                    </a:p>
                  </a:txBody>
                  <a:tcPr anchor="ctr">
                    <a:solidFill>
                      <a:schemeClr val="tx2"/>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1"/>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1"/>
                    </a:solidFill>
                  </a:tcPr>
                </a:tc>
                <a:tc hMerge="1">
                  <a:txBody>
                    <a:bodyPr/>
                    <a:lstStyle/>
                    <a:p>
                      <a:endParaRPr kumimoji="1" lang="ja-JP" altLang="en-US" sz="1600">
                        <a:latin typeface="A-OTF 新ゴ Pro B" pitchFamily="34" charset="-128"/>
                        <a:ea typeface="A-OTF 新ゴ Pro B" pitchFamily="34" charset="-128"/>
                      </a:endParaRPr>
                    </a:p>
                  </a:txBody>
                  <a:tcPr>
                    <a:solidFill>
                      <a:schemeClr val="accent1"/>
                    </a:solidFill>
                  </a:tcPr>
                </a:tc>
              </a:tr>
              <a:tr h="260880">
                <a:tc>
                  <a:txBody>
                    <a:bodyPr/>
                    <a:lstStyle/>
                    <a:p>
                      <a:pPr algn="ctr"/>
                      <a:r>
                        <a:rPr kumimoji="1" lang="en-US" altLang="ja-JP" sz="1000" dirty="0" smtClean="0">
                          <a:solidFill>
                            <a:schemeClr val="tx1">
                              <a:lumMod val="75000"/>
                              <a:lumOff val="25000"/>
                            </a:schemeClr>
                          </a:solidFill>
                          <a:latin typeface="+mn-ea"/>
                          <a:ea typeface="+mn-ea"/>
                        </a:rPr>
                        <a:t>1Q</a:t>
                      </a:r>
                      <a:endParaRPr kumimoji="1" lang="ja-JP" altLang="en-US" sz="1000" dirty="0">
                        <a:solidFill>
                          <a:schemeClr val="tx1">
                            <a:lumMod val="75000"/>
                            <a:lumOff val="25000"/>
                          </a:schemeClr>
                        </a:solidFill>
                        <a:latin typeface="+mn-ea"/>
                        <a:ea typeface="+mn-ea"/>
                      </a:endParaRPr>
                    </a:p>
                  </a:txBody>
                  <a:tcPr anchor="ctr">
                    <a:solidFill>
                      <a:schemeClr val="accent3">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2Q</a:t>
                      </a:r>
                      <a:endParaRPr kumimoji="1" lang="ja-JP" altLang="en-US" sz="1000" dirty="0">
                        <a:solidFill>
                          <a:schemeClr val="tx1">
                            <a:lumMod val="75000"/>
                            <a:lumOff val="25000"/>
                          </a:schemeClr>
                        </a:solidFill>
                        <a:latin typeface="+mn-ea"/>
                        <a:ea typeface="+mn-ea"/>
                      </a:endParaRPr>
                    </a:p>
                  </a:txBody>
                  <a:tcPr anchor="ctr">
                    <a:solidFill>
                      <a:schemeClr val="accent3">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3Q</a:t>
                      </a:r>
                      <a:endParaRPr kumimoji="1" lang="ja-JP" altLang="en-US" sz="1000" dirty="0">
                        <a:solidFill>
                          <a:schemeClr val="tx1">
                            <a:lumMod val="75000"/>
                            <a:lumOff val="25000"/>
                          </a:schemeClr>
                        </a:solidFill>
                        <a:latin typeface="+mn-ea"/>
                        <a:ea typeface="+mn-ea"/>
                      </a:endParaRPr>
                    </a:p>
                  </a:txBody>
                  <a:tcPr anchor="ctr">
                    <a:solidFill>
                      <a:schemeClr val="accent3">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4Q</a:t>
                      </a:r>
                      <a:endParaRPr kumimoji="1" lang="ja-JP" altLang="en-US" sz="1000" dirty="0">
                        <a:solidFill>
                          <a:schemeClr val="tx1">
                            <a:lumMod val="75000"/>
                            <a:lumOff val="25000"/>
                          </a:schemeClr>
                        </a:solidFill>
                        <a:latin typeface="+mn-ea"/>
                        <a:ea typeface="+mn-ea"/>
                      </a:endParaRPr>
                    </a:p>
                  </a:txBody>
                  <a:tcPr anchor="ctr">
                    <a:solidFill>
                      <a:schemeClr val="accent3">
                        <a:lumMod val="60000"/>
                        <a:lumOff val="40000"/>
                      </a:schemeClr>
                    </a:solidFill>
                  </a:tcPr>
                </a:tc>
                <a:tc>
                  <a:txBody>
                    <a:bodyPr/>
                    <a:lstStyle/>
                    <a:p>
                      <a:pPr algn="ctr"/>
                      <a:r>
                        <a:rPr kumimoji="1" lang="en-US" altLang="ja-JP" sz="1000" dirty="0" smtClean="0">
                          <a:solidFill>
                            <a:schemeClr val="tx1">
                              <a:lumMod val="75000"/>
                              <a:lumOff val="25000"/>
                            </a:schemeClr>
                          </a:solidFill>
                          <a:latin typeface="+mn-ea"/>
                          <a:ea typeface="+mn-ea"/>
                        </a:rPr>
                        <a:t>1Q</a:t>
                      </a:r>
                      <a:endParaRPr kumimoji="1" lang="ja-JP" altLang="en-US" sz="1000" dirty="0">
                        <a:solidFill>
                          <a:schemeClr val="tx1">
                            <a:lumMod val="75000"/>
                            <a:lumOff val="25000"/>
                          </a:schemeClr>
                        </a:solidFill>
                        <a:latin typeface="+mn-ea"/>
                        <a:ea typeface="+mn-ea"/>
                      </a:endParaRPr>
                    </a:p>
                  </a:txBody>
                  <a:tcPr anchor="ctr">
                    <a:solidFill>
                      <a:schemeClr val="tx2">
                        <a:lumMod val="40000"/>
                        <a:lumOff val="60000"/>
                      </a:schemeClr>
                    </a:solidFill>
                  </a:tcPr>
                </a:tc>
                <a:tc>
                  <a:txBody>
                    <a:bodyPr/>
                    <a:lstStyle/>
                    <a:p>
                      <a:pPr algn="ctr"/>
                      <a:r>
                        <a:rPr kumimoji="1" lang="en-US" altLang="ja-JP" sz="1000" dirty="0" smtClean="0">
                          <a:solidFill>
                            <a:schemeClr val="tx1">
                              <a:lumMod val="75000"/>
                              <a:lumOff val="25000"/>
                            </a:schemeClr>
                          </a:solidFill>
                          <a:latin typeface="+mn-ea"/>
                          <a:ea typeface="+mn-ea"/>
                        </a:rPr>
                        <a:t>2Q</a:t>
                      </a:r>
                      <a:endParaRPr kumimoji="1" lang="ja-JP" altLang="en-US" sz="1000" dirty="0">
                        <a:solidFill>
                          <a:schemeClr val="tx1">
                            <a:lumMod val="75000"/>
                            <a:lumOff val="25000"/>
                          </a:schemeClr>
                        </a:solidFill>
                        <a:latin typeface="+mn-ea"/>
                        <a:ea typeface="+mn-ea"/>
                      </a:endParaRPr>
                    </a:p>
                  </a:txBody>
                  <a:tcPr anchor="ctr">
                    <a:solidFill>
                      <a:schemeClr val="tx2">
                        <a:lumMod val="40000"/>
                        <a:lumOff val="60000"/>
                      </a:schemeClr>
                    </a:solidFill>
                  </a:tcPr>
                </a:tc>
                <a:tc>
                  <a:txBody>
                    <a:bodyPr/>
                    <a:lstStyle/>
                    <a:p>
                      <a:pPr algn="ctr"/>
                      <a:r>
                        <a:rPr kumimoji="1" lang="en-US" altLang="ja-JP" sz="1000" dirty="0" smtClean="0">
                          <a:solidFill>
                            <a:schemeClr val="tx1">
                              <a:lumMod val="75000"/>
                              <a:lumOff val="25000"/>
                            </a:schemeClr>
                          </a:solidFill>
                          <a:latin typeface="+mn-ea"/>
                          <a:ea typeface="+mn-ea"/>
                        </a:rPr>
                        <a:t>3Q</a:t>
                      </a:r>
                      <a:endParaRPr kumimoji="1" lang="ja-JP" altLang="en-US" sz="1000" dirty="0">
                        <a:solidFill>
                          <a:schemeClr val="tx1">
                            <a:lumMod val="75000"/>
                            <a:lumOff val="25000"/>
                          </a:schemeClr>
                        </a:solidFill>
                        <a:latin typeface="+mn-ea"/>
                        <a:ea typeface="+mn-ea"/>
                      </a:endParaRPr>
                    </a:p>
                  </a:txBody>
                  <a:tcPr anchor="ctr">
                    <a:solidFill>
                      <a:schemeClr val="tx2">
                        <a:lumMod val="40000"/>
                        <a:lumOff val="60000"/>
                      </a:schemeClr>
                    </a:solidFill>
                  </a:tcPr>
                </a:tc>
                <a:tc>
                  <a:txBody>
                    <a:bodyPr/>
                    <a:lstStyle/>
                    <a:p>
                      <a:pPr algn="ctr"/>
                      <a:r>
                        <a:rPr kumimoji="1" lang="en-US" altLang="ja-JP" sz="1000" dirty="0" smtClean="0">
                          <a:solidFill>
                            <a:schemeClr val="tx1">
                              <a:lumMod val="75000"/>
                              <a:lumOff val="25000"/>
                            </a:schemeClr>
                          </a:solidFill>
                          <a:latin typeface="+mn-ea"/>
                          <a:ea typeface="+mn-ea"/>
                        </a:rPr>
                        <a:t>4Q</a:t>
                      </a:r>
                      <a:endParaRPr kumimoji="1" lang="ja-JP" altLang="en-US" sz="1000" dirty="0">
                        <a:solidFill>
                          <a:schemeClr val="tx1">
                            <a:lumMod val="75000"/>
                            <a:lumOff val="25000"/>
                          </a:schemeClr>
                        </a:solidFill>
                        <a:latin typeface="+mn-ea"/>
                        <a:ea typeface="+mn-ea"/>
                      </a:endParaRPr>
                    </a:p>
                  </a:txBody>
                  <a:tcPr anchor="ctr">
                    <a:solidFill>
                      <a:schemeClr val="tx2">
                        <a:lumMod val="40000"/>
                        <a:lumOff val="60000"/>
                      </a:schemeClr>
                    </a:solidFill>
                  </a:tcPr>
                </a:tc>
              </a:tr>
              <a:tr h="2110000">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c>
                  <a:txBody>
                    <a:bodyPr/>
                    <a:lstStyle/>
                    <a:p>
                      <a:endParaRPr kumimoji="1" lang="ja-JP" altLang="en-US" sz="1000" dirty="0"/>
                    </a:p>
                  </a:txBody>
                  <a:tcPr>
                    <a:solidFill>
                      <a:schemeClr val="bg1">
                        <a:lumMod val="85000"/>
                      </a:schemeClr>
                    </a:solidFill>
                  </a:tcPr>
                </a:tc>
              </a:tr>
              <a:tr h="2200459">
                <a:tc>
                  <a:txBody>
                    <a:bodyPr/>
                    <a:lstStyle/>
                    <a:p>
                      <a:endParaRPr kumimoji="1" lang="ja-JP" altLang="en-US" sz="1000" dirty="0"/>
                    </a:p>
                  </a:txBody>
                  <a:tcPr>
                    <a:solidFill>
                      <a:schemeClr val="bg1">
                        <a:lumMod val="75000"/>
                      </a:schemeClr>
                    </a:solidFill>
                  </a:tcPr>
                </a:tc>
                <a:tc>
                  <a:txBody>
                    <a:bodyPr/>
                    <a:lstStyle/>
                    <a:p>
                      <a:endParaRPr kumimoji="1" lang="ja-JP" altLang="en-US" sz="1000" dirty="0"/>
                    </a:p>
                  </a:txBody>
                  <a:tcPr>
                    <a:solidFill>
                      <a:schemeClr val="bg1">
                        <a:lumMod val="75000"/>
                      </a:schemeClr>
                    </a:solidFill>
                  </a:tcPr>
                </a:tc>
                <a:tc>
                  <a:txBody>
                    <a:bodyPr/>
                    <a:lstStyle/>
                    <a:p>
                      <a:endParaRPr kumimoji="1" lang="ja-JP" altLang="en-US" sz="1000" dirty="0"/>
                    </a:p>
                  </a:txBody>
                  <a:tcPr>
                    <a:solidFill>
                      <a:schemeClr val="bg1">
                        <a:lumMod val="75000"/>
                      </a:schemeClr>
                    </a:solidFill>
                  </a:tcPr>
                </a:tc>
                <a:tc>
                  <a:txBody>
                    <a:bodyPr/>
                    <a:lstStyle/>
                    <a:p>
                      <a:endParaRPr kumimoji="1" lang="ja-JP" altLang="en-US" sz="1000" dirty="0"/>
                    </a:p>
                  </a:txBody>
                  <a:tcPr>
                    <a:solidFill>
                      <a:schemeClr val="bg1">
                        <a:lumMod val="75000"/>
                      </a:schemeClr>
                    </a:solidFill>
                  </a:tcPr>
                </a:tc>
                <a:tc>
                  <a:txBody>
                    <a:bodyPr/>
                    <a:lstStyle/>
                    <a:p>
                      <a:endParaRPr kumimoji="1" lang="ja-JP" altLang="en-US" sz="1000" dirty="0"/>
                    </a:p>
                  </a:txBody>
                  <a:tcPr>
                    <a:solidFill>
                      <a:schemeClr val="bg1">
                        <a:lumMod val="75000"/>
                      </a:schemeClr>
                    </a:solidFill>
                  </a:tcPr>
                </a:tc>
                <a:tc>
                  <a:txBody>
                    <a:bodyPr/>
                    <a:lstStyle/>
                    <a:p>
                      <a:endParaRPr kumimoji="1" lang="ja-JP" altLang="en-US" sz="1000" dirty="0"/>
                    </a:p>
                  </a:txBody>
                  <a:tcPr>
                    <a:solidFill>
                      <a:schemeClr val="bg1">
                        <a:lumMod val="75000"/>
                      </a:schemeClr>
                    </a:solidFill>
                  </a:tcPr>
                </a:tc>
                <a:tc>
                  <a:txBody>
                    <a:bodyPr/>
                    <a:lstStyle/>
                    <a:p>
                      <a:endParaRPr kumimoji="1" lang="ja-JP" altLang="en-US" sz="1000" dirty="0"/>
                    </a:p>
                  </a:txBody>
                  <a:tcPr>
                    <a:solidFill>
                      <a:schemeClr val="bg1">
                        <a:lumMod val="75000"/>
                      </a:schemeClr>
                    </a:solidFill>
                  </a:tcPr>
                </a:tc>
                <a:tc>
                  <a:txBody>
                    <a:bodyPr/>
                    <a:lstStyle/>
                    <a:p>
                      <a:endParaRPr kumimoji="1" lang="ja-JP" altLang="en-US" sz="1000" dirty="0"/>
                    </a:p>
                  </a:txBody>
                  <a:tcPr>
                    <a:solidFill>
                      <a:schemeClr val="bg1">
                        <a:lumMod val="75000"/>
                      </a:schemeClr>
                    </a:solidFill>
                  </a:tcPr>
                </a:tc>
              </a:tr>
            </a:tbl>
          </a:graphicData>
        </a:graphic>
      </p:graphicFrame>
    </p:spTree>
    <p:extLst>
      <p:ext uri="{BB962C8B-B14F-4D97-AF65-F5344CB8AC3E}">
        <p14:creationId xmlns:p14="http://schemas.microsoft.com/office/powerpoint/2010/main" val="2976444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資料小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04" y="3187317"/>
            <a:ext cx="3347391" cy="400110"/>
          </a:xfrm>
          <a:prstGeom prst="rect">
            <a:avLst/>
          </a:prstGeom>
        </p:spPr>
        <p:txBody>
          <a:bodyPr wrap="none" anchor="ctr" anchorCtr="0">
            <a:spAutoFit/>
          </a:bodyPr>
          <a:lstStyle>
            <a:lvl1pPr algn="l">
              <a:defRPr sz="20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
        <p:nvSpPr>
          <p:cNvPr id="3" name="テキスト プレースホルダ 4"/>
          <p:cNvSpPr>
            <a:spLocks noGrp="1"/>
          </p:cNvSpPr>
          <p:nvPr>
            <p:ph type="body" sz="quarter" idx="10"/>
          </p:nvPr>
        </p:nvSpPr>
        <p:spPr>
          <a:xfrm>
            <a:off x="1035747" y="3000372"/>
            <a:ext cx="666000" cy="792000"/>
          </a:xfrm>
          <a:prstGeom prst="rect">
            <a:avLst/>
          </a:prstGeom>
          <a:solidFill>
            <a:srgbClr val="0C0E4E"/>
          </a:solidFill>
        </p:spPr>
        <p:txBody>
          <a:bodyPr anchor="ctr" anchorCtr="0"/>
          <a:lstStyle>
            <a:lvl1pPr algn="ctr">
              <a:buNone/>
              <a:defRPr sz="4400" b="1" i="1">
                <a:solidFill>
                  <a:schemeClr val="bg1"/>
                </a:solidFill>
                <a:latin typeface="Times New Roman" pitchFamily="18" charset="0"/>
                <a:cs typeface="Times New Roman" pitchFamily="18" charset="0"/>
              </a:defRPr>
            </a:lvl1pPr>
            <a:lvl4pPr>
              <a:buNone/>
              <a:defRPr/>
            </a:lvl4pPr>
            <a:lvl5pPr>
              <a:buNone/>
              <a:defRPr/>
            </a:lvl5pPr>
          </a:lstStyle>
          <a:p>
            <a:pPr lvl="0"/>
            <a:r>
              <a:rPr lang="ja-JP" altLang="en-US" smtClean="0"/>
              <a:t>マスタ テキストの書式設定</a:t>
            </a:r>
          </a:p>
        </p:txBody>
      </p:sp>
    </p:spTree>
    <p:extLst>
      <p:ext uri="{BB962C8B-B14F-4D97-AF65-F5344CB8AC3E}">
        <p14:creationId xmlns:p14="http://schemas.microsoft.com/office/powerpoint/2010/main" val="966476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graphicFrame>
        <p:nvGraphicFramePr>
          <p:cNvPr id="4" name="Group 99"/>
          <p:cNvGraphicFramePr>
            <a:graphicFrameLocks noGrp="1"/>
          </p:cNvGraphicFramePr>
          <p:nvPr userDrawn="1"/>
        </p:nvGraphicFramePr>
        <p:xfrm>
          <a:off x="488949" y="1484313"/>
          <a:ext cx="9288458" cy="4872993"/>
        </p:xfrm>
        <a:graphic>
          <a:graphicData uri="http://schemas.openxmlformats.org/drawingml/2006/table">
            <a:tbl>
              <a:tblPr/>
              <a:tblGrid>
                <a:gridCol w="702136"/>
                <a:gridCol w="702136"/>
                <a:gridCol w="702136"/>
                <a:gridCol w="718205"/>
                <a:gridCol w="718205"/>
                <a:gridCol w="718205"/>
                <a:gridCol w="718205"/>
                <a:gridCol w="718205"/>
                <a:gridCol w="718205"/>
                <a:gridCol w="718205"/>
                <a:gridCol w="718205"/>
                <a:gridCol w="718205"/>
                <a:gridCol w="718205"/>
              </a:tblGrid>
              <a:tr h="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1</a:t>
                      </a:r>
                      <a:r>
                        <a:rPr kumimoji="1" lang="ja-JP" altLang="en-US" sz="14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月</a:t>
                      </a:r>
                      <a:endParaRPr kumimoji="1" lang="en-US" altLang="ja-JP" sz="14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2</a:t>
                      </a:r>
                      <a:r>
                        <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月</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1" i="0" u="none" strike="noStrike" cap="none" normalizeH="0" baseline="0" dirty="0" smtClean="0">
                        <a:ln>
                          <a:noFill/>
                        </a:ln>
                        <a:solidFill>
                          <a:srgbClr val="FFFFFF"/>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04040"/>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3</a:t>
                      </a:r>
                      <a:r>
                        <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rPr>
                        <a:t>月</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1" i="0" u="none" strike="noStrike" cap="none" normalizeH="0" baseline="0" dirty="0" smtClean="0">
                        <a:ln>
                          <a:noFill/>
                        </a:ln>
                        <a:solidFill>
                          <a:srgbClr val="FFFFFF"/>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04040"/>
                    </a:solid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1" i="0" u="none" strike="noStrike" cap="none" normalizeH="0" baseline="0" dirty="0" smtClean="0">
                        <a:ln>
                          <a:noFill/>
                        </a:ln>
                        <a:solidFill>
                          <a:srgbClr val="FFFFFF"/>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04040"/>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smtClean="0">
                        <a:ln>
                          <a:noFill/>
                        </a:ln>
                        <a:solidFill>
                          <a:schemeClr val="tx1">
                            <a:lumMod val="75000"/>
                            <a:lumOff val="25000"/>
                          </a:schemeClr>
                        </a:solidFill>
                        <a:effectLst/>
                        <a:latin typeface="HGPｺﾞｼｯｸE" pitchFamily="50" charset="-128"/>
                        <a:ea typeface="HGPｺﾞｼｯｸE"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r>
              <a:tr h="1396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5</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12</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19</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26</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9</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16</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23</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9</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16</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23</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30</a:t>
                      </a:r>
                      <a:r>
                        <a:rPr kumimoji="1" lang="ja-JP" altLang="en-US" sz="800" b="0" i="0" u="none" strike="noStrike" cap="none" normalizeH="0" baseline="0" dirty="0" smtClean="0">
                          <a:ln>
                            <a:noFill/>
                          </a:ln>
                          <a:solidFill>
                            <a:schemeClr val="tx1">
                              <a:lumMod val="75000"/>
                              <a:lumOff val="25000"/>
                            </a:schemeClr>
                          </a:solidFill>
                          <a:effectLst/>
                          <a:latin typeface="ＭＳ Ｐゴシック" pitchFamily="50" charset="-128"/>
                          <a:ea typeface="ＭＳ Ｐゴシック"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r>
              <a:tr h="43548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smtClean="0">
                        <a:ln>
                          <a:noFill/>
                        </a:ln>
                        <a:solidFill>
                          <a:srgbClr val="000000"/>
                        </a:solidFill>
                        <a:effectLst/>
                        <a:latin typeface="ＭＳ Ｐゴシック" pitchFamily="50" charset="-128"/>
                        <a:ea typeface="ＭＳ Ｐゴシック"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extLst>
      <p:ext uri="{BB962C8B-B14F-4D97-AF65-F5344CB8AC3E}">
        <p14:creationId xmlns:p14="http://schemas.microsoft.com/office/powerpoint/2010/main" val="2088359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箇条書き">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
        <p:nvSpPr>
          <p:cNvPr id="3" name="コンテンツ プレースホルダ 3"/>
          <p:cNvSpPr>
            <a:spLocks noGrp="1"/>
          </p:cNvSpPr>
          <p:nvPr>
            <p:ph sz="half" idx="2"/>
          </p:nvPr>
        </p:nvSpPr>
        <p:spPr>
          <a:xfrm>
            <a:off x="488948" y="1822867"/>
            <a:ext cx="9288463" cy="1169551"/>
          </a:xfrm>
          <a:prstGeom prst="rect">
            <a:avLst/>
          </a:prstGeom>
        </p:spPr>
        <p:txBody>
          <a:bodyPr>
            <a:spAutoFit/>
          </a:bodyPr>
          <a:lstStyle>
            <a:lvl1pPr marL="266700" indent="-266700">
              <a:lnSpc>
                <a:spcPct val="120000"/>
              </a:lnSpc>
              <a:buFont typeface="Wingdings" pitchFamily="2" charset="2"/>
              <a:buChar char="Ø"/>
              <a:defRPr sz="1400">
                <a:latin typeface="HGPｺﾞｼｯｸE" pitchFamily="50" charset="-128"/>
                <a:ea typeface="HGPｺﾞｼｯｸE" pitchFamily="50" charset="-128"/>
              </a:defRPr>
            </a:lvl1pPr>
            <a:lvl2pPr marL="534988" indent="-173038">
              <a:lnSpc>
                <a:spcPct val="120000"/>
              </a:lnSpc>
              <a:defRPr sz="1200" b="1">
                <a:latin typeface="+mn-ea"/>
                <a:ea typeface="+mn-ea"/>
              </a:defRPr>
            </a:lvl2pPr>
            <a:lvl3pPr marL="801688" indent="-171450">
              <a:lnSpc>
                <a:spcPct val="120000"/>
              </a:lnSpc>
              <a:defRPr sz="1000">
                <a:latin typeface="+mn-ea"/>
                <a:ea typeface="+mn-ea"/>
              </a:defRPr>
            </a:lvl3pPr>
            <a:lvl4pPr marL="1077913" indent="-180975">
              <a:lnSpc>
                <a:spcPct val="120000"/>
              </a:lnSpc>
              <a:defRPr sz="800">
                <a:latin typeface="+mn-ea"/>
                <a:ea typeface="+mn-ea"/>
              </a:defRPr>
            </a:lvl4pPr>
            <a:lvl5pPr marL="1077913" indent="-180975">
              <a:lnSpc>
                <a:spcPct val="120000"/>
              </a:lnSpc>
              <a:defRPr sz="800">
                <a:latin typeface="+mn-ea"/>
                <a:ea typeface="+mn-ea"/>
              </a:defRPr>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2572913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箇条書き">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kumimoji="1" lang="ja-JP" altLang="en-US" smtClean="0"/>
              <a:t>マスタ タイトルの書式設定</a:t>
            </a:r>
            <a:endParaRPr kumimoji="1" lang="ja-JP" altLang="en-US"/>
          </a:p>
        </p:txBody>
      </p:sp>
      <p:sp>
        <p:nvSpPr>
          <p:cNvPr id="3" name="コンテンツ プレースホルダ 3"/>
          <p:cNvSpPr>
            <a:spLocks noGrp="1"/>
          </p:cNvSpPr>
          <p:nvPr>
            <p:ph sz="half" idx="2"/>
          </p:nvPr>
        </p:nvSpPr>
        <p:spPr>
          <a:xfrm>
            <a:off x="488948" y="1484312"/>
            <a:ext cx="9288463" cy="5016521"/>
          </a:xfrm>
          <a:prstGeom prst="rect">
            <a:avLst/>
          </a:prstGeom>
        </p:spPr>
        <p:txBody>
          <a:bodyPr/>
          <a:lstStyle>
            <a:lvl1pPr marL="514350" indent="-514350">
              <a:buFont typeface="+mj-lt"/>
              <a:buAutoNum type="arabicPeriod"/>
              <a:defRPr sz="2400">
                <a:latin typeface="A-OTF 新ゴ Pro B" pitchFamily="34" charset="-128"/>
                <a:ea typeface="A-OTF 新ゴ Pro B" pitchFamily="34" charset="-128"/>
              </a:defRPr>
            </a:lvl1pPr>
            <a:lvl2pPr>
              <a:defRPr sz="2000">
                <a:latin typeface="HGPｺﾞｼｯｸE" pitchFamily="50" charset="-128"/>
                <a:ea typeface="HGPｺﾞｼｯｸE" pitchFamily="50" charset="-128"/>
              </a:defRPr>
            </a:lvl2pPr>
            <a:lvl3pPr>
              <a:defRPr sz="1200">
                <a:latin typeface="+mn-ea"/>
                <a:ea typeface="+mn-ea"/>
              </a:defRPr>
            </a:lvl3pPr>
            <a:lvl4pPr>
              <a:defRPr sz="1000">
                <a:latin typeface="+mn-ea"/>
                <a:ea typeface="+mn-ea"/>
              </a:defRPr>
            </a:lvl4pPr>
            <a:lvl5pPr>
              <a:defRPr sz="800">
                <a:latin typeface="+mn-ea"/>
                <a:ea typeface="+mn-ea"/>
              </a:defRPr>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extLst>
      <p:ext uri="{BB962C8B-B14F-4D97-AF65-F5344CB8AC3E}">
        <p14:creationId xmlns:p14="http://schemas.microsoft.com/office/powerpoint/2010/main" val="3340310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資料小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04" y="3187317"/>
            <a:ext cx="3347391" cy="400110"/>
          </a:xfrm>
          <a:prstGeom prst="rect">
            <a:avLst/>
          </a:prstGeom>
        </p:spPr>
        <p:txBody>
          <a:bodyPr wrap="none" anchor="ctr" anchorCtr="0">
            <a:spAutoFit/>
          </a:bodyPr>
          <a:lstStyle>
            <a:lvl1pPr algn="l">
              <a:defRPr sz="20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
        <p:nvSpPr>
          <p:cNvPr id="3" name="テキスト プレースホルダ 4"/>
          <p:cNvSpPr>
            <a:spLocks noGrp="1"/>
          </p:cNvSpPr>
          <p:nvPr>
            <p:ph type="body" sz="quarter" idx="10"/>
          </p:nvPr>
        </p:nvSpPr>
        <p:spPr>
          <a:xfrm>
            <a:off x="1035747" y="3000372"/>
            <a:ext cx="666000" cy="792000"/>
          </a:xfrm>
          <a:prstGeom prst="rect">
            <a:avLst/>
          </a:prstGeom>
          <a:solidFill>
            <a:srgbClr val="0C0E4E"/>
          </a:solidFill>
        </p:spPr>
        <p:txBody>
          <a:bodyPr anchor="ctr" anchorCtr="0"/>
          <a:lstStyle>
            <a:lvl1pPr algn="ctr">
              <a:buNone/>
              <a:defRPr sz="4400" b="1" i="1">
                <a:solidFill>
                  <a:schemeClr val="bg1"/>
                </a:solidFill>
                <a:latin typeface="Times New Roman" pitchFamily="18" charset="0"/>
                <a:cs typeface="Times New Roman" pitchFamily="18" charset="0"/>
              </a:defRPr>
            </a:lvl1pPr>
            <a:lvl4pPr>
              <a:buNone/>
              <a:defRPr/>
            </a:lvl4pPr>
            <a:lvl5pPr>
              <a:buNone/>
              <a:defRPr/>
            </a:lvl5pPr>
          </a:lstStyle>
          <a:p>
            <a:pPr lvl="0"/>
            <a:r>
              <a:rPr lang="ja-JP" altLang="en-US" smtClean="0"/>
              <a:t>マスタ テキストの書式設定</a:t>
            </a:r>
          </a:p>
        </p:txBody>
      </p:sp>
    </p:spTree>
    <p:extLst>
      <p:ext uri="{BB962C8B-B14F-4D97-AF65-F5344CB8AC3E}">
        <p14:creationId xmlns:p14="http://schemas.microsoft.com/office/powerpoint/2010/main" val="3881129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Tree>
    <p:extLst>
      <p:ext uri="{BB962C8B-B14F-4D97-AF65-F5344CB8AC3E}">
        <p14:creationId xmlns:p14="http://schemas.microsoft.com/office/powerpoint/2010/main" val="3154049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箇条書き">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
        <p:nvSpPr>
          <p:cNvPr id="3" name="コンテンツ プレースホルダ 3"/>
          <p:cNvSpPr>
            <a:spLocks noGrp="1"/>
          </p:cNvSpPr>
          <p:nvPr>
            <p:ph sz="half" idx="2"/>
          </p:nvPr>
        </p:nvSpPr>
        <p:spPr>
          <a:xfrm>
            <a:off x="488948" y="1484312"/>
            <a:ext cx="9288463" cy="5016521"/>
          </a:xfrm>
          <a:prstGeom prst="rect">
            <a:avLst/>
          </a:prstGeom>
        </p:spPr>
        <p:txBody>
          <a:bodyPr/>
          <a:lstStyle>
            <a:lvl1pPr marL="514350" indent="-514350">
              <a:buFont typeface="+mj-lt"/>
              <a:buAutoNum type="arabicPeriod"/>
              <a:defRPr sz="2400">
                <a:latin typeface="A-OTF 新ゴ Pro B" pitchFamily="34" charset="-128"/>
                <a:ea typeface="A-OTF 新ゴ Pro B" pitchFamily="34" charset="-128"/>
              </a:defRPr>
            </a:lvl1pPr>
            <a:lvl2pPr>
              <a:defRPr sz="2000">
                <a:latin typeface="HGPｺﾞｼｯｸE" pitchFamily="50" charset="-128"/>
                <a:ea typeface="HGPｺﾞｼｯｸE" pitchFamily="50" charset="-128"/>
              </a:defRPr>
            </a:lvl2pPr>
            <a:lvl3pPr>
              <a:defRPr sz="1200">
                <a:latin typeface="+mn-ea"/>
                <a:ea typeface="+mn-ea"/>
              </a:defRPr>
            </a:lvl3pPr>
            <a:lvl4pPr>
              <a:defRPr sz="1000">
                <a:latin typeface="+mn-ea"/>
                <a:ea typeface="+mn-ea"/>
              </a:defRPr>
            </a:lvl4pPr>
            <a:lvl5pPr>
              <a:defRPr sz="800">
                <a:latin typeface="+mn-ea"/>
                <a:ea typeface="+mn-ea"/>
              </a:defRPr>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67035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3261600"/>
            <a:ext cx="4613764" cy="523220"/>
          </a:xfrm>
          <a:prstGeom prst="rect">
            <a:avLst/>
          </a:prstGeom>
        </p:spPr>
        <p:txBody>
          <a:bodyPr wrap="none" anchor="ctr" anchorCtr="0">
            <a:spAutoFit/>
          </a:bodyPr>
          <a:lstStyle>
            <a:lvl1pPr algn="l">
              <a:defRPr sz="28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Tree>
    <p:extLst>
      <p:ext uri="{BB962C8B-B14F-4D97-AF65-F5344CB8AC3E}">
        <p14:creationId xmlns:p14="http://schemas.microsoft.com/office/powerpoint/2010/main" val="133982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Tree>
    <p:extLst>
      <p:ext uri="{BB962C8B-B14F-4D97-AF65-F5344CB8AC3E}">
        <p14:creationId xmlns:p14="http://schemas.microsoft.com/office/powerpoint/2010/main" val="13133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箇条書き">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4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
        <p:nvSpPr>
          <p:cNvPr id="3" name="コンテンツ プレースホルダ 3"/>
          <p:cNvSpPr>
            <a:spLocks noGrp="1"/>
          </p:cNvSpPr>
          <p:nvPr>
            <p:ph sz="half" idx="2"/>
          </p:nvPr>
        </p:nvSpPr>
        <p:spPr>
          <a:xfrm>
            <a:off x="488948" y="1484312"/>
            <a:ext cx="9288463" cy="5016521"/>
          </a:xfrm>
          <a:prstGeom prst="rect">
            <a:avLst/>
          </a:prstGeom>
        </p:spPr>
        <p:txBody>
          <a:bodyPr/>
          <a:lstStyle>
            <a:lvl1pPr marL="514350" indent="-514350">
              <a:buFont typeface="+mj-lt"/>
              <a:buAutoNum type="arabicPeriod"/>
              <a:defRPr sz="2400">
                <a:latin typeface="A-OTF 新ゴ Pro B" pitchFamily="34" charset="-128"/>
                <a:ea typeface="A-OTF 新ゴ Pro B" pitchFamily="34" charset="-128"/>
              </a:defRPr>
            </a:lvl1pPr>
            <a:lvl2pPr>
              <a:defRPr sz="2000">
                <a:latin typeface="HGPｺﾞｼｯｸE" pitchFamily="50" charset="-128"/>
                <a:ea typeface="HGPｺﾞｼｯｸE" pitchFamily="50" charset="-128"/>
              </a:defRPr>
            </a:lvl2pPr>
            <a:lvl3pPr>
              <a:defRPr sz="1200">
                <a:latin typeface="+mn-ea"/>
                <a:ea typeface="+mn-ea"/>
              </a:defRPr>
            </a:lvl3pPr>
            <a:lvl4pPr>
              <a:defRPr sz="1000">
                <a:latin typeface="+mn-ea"/>
                <a:ea typeface="+mn-ea"/>
              </a:defRPr>
            </a:lvl4pPr>
            <a:lvl5pPr>
              <a:defRPr sz="800">
                <a:latin typeface="+mn-ea"/>
                <a:ea typeface="+mn-ea"/>
              </a:defRPr>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2524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50" y="3261600"/>
            <a:ext cx="4613764" cy="523220"/>
          </a:xfrm>
          <a:prstGeom prst="rect">
            <a:avLst/>
          </a:prstGeom>
        </p:spPr>
        <p:txBody>
          <a:bodyPr wrap="none" anchor="ctr" anchorCtr="0">
            <a:spAutoFit/>
          </a:bodyPr>
          <a:lstStyle>
            <a:lvl1pPr algn="l">
              <a:defRPr sz="2800">
                <a:latin typeface="A-OTF 新ゴ Pro M" pitchFamily="34" charset="-128"/>
                <a:ea typeface="A-OTF 新ゴ Pro M" pitchFamily="34" charset="-128"/>
              </a:defRPr>
            </a:lvl1pPr>
          </a:lstStyle>
          <a:p>
            <a:r>
              <a:rPr lang="ja-JP" altLang="en-US" smtClean="0"/>
              <a:t>マスタ タイトルの書式設定</a:t>
            </a:r>
            <a:endParaRPr lang="ja-JP" altLang="en-US"/>
          </a:p>
        </p:txBody>
      </p:sp>
    </p:spTree>
    <p:extLst>
      <p:ext uri="{BB962C8B-B14F-4D97-AF65-F5344CB8AC3E}">
        <p14:creationId xmlns:p14="http://schemas.microsoft.com/office/powerpoint/2010/main" val="306495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箇条書き">
    <p:spTree>
      <p:nvGrpSpPr>
        <p:cNvPr id="1" name=""/>
        <p:cNvGrpSpPr/>
        <p:nvPr/>
      </p:nvGrpSpPr>
      <p:grpSpPr>
        <a:xfrm>
          <a:off x="0" y="0"/>
          <a:ext cx="0" cy="0"/>
          <a:chOff x="0" y="0"/>
          <a:chExt cx="0" cy="0"/>
        </a:xfrm>
      </p:grpSpPr>
      <p:sp>
        <p:nvSpPr>
          <p:cNvPr id="4" name="正方形/長方形 3"/>
          <p:cNvSpPr/>
          <p:nvPr userDrawn="1"/>
        </p:nvSpPr>
        <p:spPr>
          <a:xfrm>
            <a:off x="271727" y="908050"/>
            <a:ext cx="9362546" cy="5449908"/>
          </a:xfrm>
          <a:prstGeom prst="rect">
            <a:avLst/>
          </a:prstGeom>
          <a:solidFill>
            <a:schemeClr val="bg1"/>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ctrTitle"/>
          </p:nvPr>
        </p:nvSpPr>
        <p:spPr>
          <a:xfrm>
            <a:off x="271727" y="115888"/>
            <a:ext cx="9362546" cy="692150"/>
          </a:xfrm>
          <a:prstGeom prst="rect">
            <a:avLst/>
          </a:prstGeom>
        </p:spPr>
        <p:txBody>
          <a:bodyPr anchor="ctr" anchorCtr="0">
            <a:normAutofit/>
          </a:bodyPr>
          <a:lstStyle>
            <a:lvl1pPr algn="l">
              <a:defRPr sz="3000">
                <a:solidFill>
                  <a:schemeClr val="tx2"/>
                </a:solidFill>
                <a:latin typeface="HGP創英角ｺﾞｼｯｸUB" pitchFamily="50" charset="-128"/>
                <a:ea typeface="HGP創英角ｺﾞｼｯｸUB" pitchFamily="50" charset="-128"/>
              </a:defRPr>
            </a:lvl1pPr>
          </a:lstStyle>
          <a:p>
            <a:r>
              <a:rPr kumimoji="1" lang="ja-JP" altLang="en-US" smtClean="0"/>
              <a:t>マスタ タイトルの書式設定</a:t>
            </a:r>
            <a:endParaRPr kumimoji="1" lang="ja-JP" altLang="en-US"/>
          </a:p>
        </p:txBody>
      </p:sp>
      <p:sp>
        <p:nvSpPr>
          <p:cNvPr id="3" name="コンテンツ プレースホルダ 3"/>
          <p:cNvSpPr>
            <a:spLocks noGrp="1"/>
          </p:cNvSpPr>
          <p:nvPr>
            <p:ph sz="half" idx="2"/>
          </p:nvPr>
        </p:nvSpPr>
        <p:spPr>
          <a:xfrm>
            <a:off x="271728" y="908050"/>
            <a:ext cx="9362545" cy="1914370"/>
          </a:xfrm>
          <a:prstGeom prst="rect">
            <a:avLst/>
          </a:prstGeom>
        </p:spPr>
        <p:txBody>
          <a:bodyPr wrap="square">
            <a:spAutoFit/>
          </a:bodyPr>
          <a:lstStyle>
            <a:lvl1pPr marL="361950" indent="-361950">
              <a:lnSpc>
                <a:spcPct val="120000"/>
              </a:lnSpc>
              <a:buFont typeface="Wingdings" pitchFamily="2" charset="2"/>
              <a:buChar char="Ø"/>
              <a:defRPr sz="2400" b="1">
                <a:solidFill>
                  <a:schemeClr val="tx1">
                    <a:lumMod val="75000"/>
                    <a:lumOff val="25000"/>
                  </a:schemeClr>
                </a:solidFill>
                <a:latin typeface="メイリオ" pitchFamily="50" charset="-128"/>
                <a:ea typeface="メイリオ" pitchFamily="50" charset="-128"/>
              </a:defRPr>
            </a:lvl1pPr>
            <a:lvl2pPr marL="628650" indent="-266700">
              <a:lnSpc>
                <a:spcPct val="120000"/>
              </a:lnSpc>
              <a:defRPr sz="2000" b="1">
                <a:solidFill>
                  <a:schemeClr val="tx1">
                    <a:lumMod val="75000"/>
                    <a:lumOff val="25000"/>
                  </a:schemeClr>
                </a:solidFill>
                <a:latin typeface="メイリオ" pitchFamily="50" charset="-128"/>
                <a:ea typeface="メイリオ" pitchFamily="50" charset="-128"/>
              </a:defRPr>
            </a:lvl2pPr>
            <a:lvl3pPr marL="809625" indent="-180975">
              <a:lnSpc>
                <a:spcPct val="120000"/>
              </a:lnSpc>
              <a:defRPr sz="1600" b="0">
                <a:solidFill>
                  <a:schemeClr val="tx1">
                    <a:lumMod val="75000"/>
                    <a:lumOff val="25000"/>
                  </a:schemeClr>
                </a:solidFill>
                <a:latin typeface="メイリオ" pitchFamily="50" charset="-128"/>
                <a:ea typeface="メイリオ" pitchFamily="50" charset="-128"/>
              </a:defRPr>
            </a:lvl3pPr>
            <a:lvl4pPr marL="990600" indent="-180975">
              <a:lnSpc>
                <a:spcPct val="120000"/>
              </a:lnSpc>
              <a:defRPr sz="1400" b="0">
                <a:solidFill>
                  <a:schemeClr val="tx1">
                    <a:lumMod val="75000"/>
                    <a:lumOff val="25000"/>
                  </a:schemeClr>
                </a:solidFill>
                <a:latin typeface="メイリオ" pitchFamily="50" charset="-128"/>
                <a:ea typeface="メイリオ" pitchFamily="50" charset="-128"/>
              </a:defRPr>
            </a:lvl4pPr>
            <a:lvl5pPr marL="990600" indent="-180975">
              <a:lnSpc>
                <a:spcPct val="120000"/>
              </a:lnSpc>
              <a:defRPr sz="1400" b="0">
                <a:solidFill>
                  <a:schemeClr val="tx1">
                    <a:lumMod val="75000"/>
                    <a:lumOff val="25000"/>
                  </a:schemeClr>
                </a:solidFill>
                <a:latin typeface="メイリオ" pitchFamily="50" charset="-128"/>
                <a:ea typeface="メイリオ" pitchFamily="50" charset="-128"/>
              </a:defRPr>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テキスト ボックス 5"/>
          <p:cNvSpPr txBox="1"/>
          <p:nvPr userDrawn="1"/>
        </p:nvSpPr>
        <p:spPr>
          <a:xfrm>
            <a:off x="0" y="6524625"/>
            <a:ext cx="9906000" cy="333375"/>
          </a:xfrm>
          <a:prstGeom prst="rect">
            <a:avLst/>
          </a:prstGeom>
          <a:gradFill>
            <a:gsLst>
              <a:gs pos="0">
                <a:srgbClr val="00469C"/>
              </a:gs>
              <a:gs pos="80000">
                <a:srgbClr val="0C0E4E"/>
              </a:gs>
            </a:gsLst>
            <a:lin ang="5400000" scaled="0"/>
          </a:gradFill>
        </p:spPr>
        <p:txBody>
          <a:bodyPr wrap="none" rtlCol="0" anchor="ctr" anchorCtr="0">
            <a:noAutofit/>
          </a:bodyPr>
          <a:lstStyle/>
          <a:p>
            <a:pPr algn="ctr"/>
            <a:r>
              <a:rPr kumimoji="1" lang="en-US" altLang="ja-JP" sz="1000" b="0" dirty="0" smtClean="0">
                <a:solidFill>
                  <a:schemeClr val="bg1"/>
                </a:solidFill>
                <a:latin typeface="Arial Black" pitchFamily="34" charset="0"/>
                <a:cs typeface="Arial" pitchFamily="34" charset="0"/>
              </a:rPr>
              <a:t>2nd</a:t>
            </a:r>
            <a:r>
              <a:rPr kumimoji="1" lang="en-US" altLang="ja-JP" sz="1000" b="0" baseline="0" dirty="0" smtClean="0">
                <a:solidFill>
                  <a:schemeClr val="bg1"/>
                </a:solidFill>
                <a:latin typeface="Arial Black" pitchFamily="34" charset="0"/>
                <a:cs typeface="Arial" pitchFamily="34" charset="0"/>
              </a:rPr>
              <a:t> </a:t>
            </a:r>
            <a:r>
              <a:rPr kumimoji="1" lang="en-US" altLang="ja-JP" sz="1000" b="0" dirty="0" smtClean="0">
                <a:solidFill>
                  <a:schemeClr val="bg1"/>
                </a:solidFill>
                <a:latin typeface="Arial Black" pitchFamily="34" charset="0"/>
                <a:cs typeface="Arial" pitchFamily="34" charset="0"/>
              </a:rPr>
              <a:t>FACTORY CO.,Ltd. CONFIDENTIAL</a:t>
            </a:r>
            <a:endParaRPr kumimoji="1" lang="ja-JP" altLang="en-US" sz="1000" b="0" dirty="0">
              <a:solidFill>
                <a:schemeClr val="bg1"/>
              </a:solidFill>
              <a:latin typeface="Arial Black" pitchFamily="34" charset="0"/>
              <a:cs typeface="Arial" pitchFamily="34" charset="0"/>
            </a:endParaRPr>
          </a:p>
        </p:txBody>
      </p:sp>
      <p:sp>
        <p:nvSpPr>
          <p:cNvPr id="7" name="テキスト ボックス 6"/>
          <p:cNvSpPr txBox="1"/>
          <p:nvPr userDrawn="1"/>
        </p:nvSpPr>
        <p:spPr>
          <a:xfrm>
            <a:off x="9435653" y="6562317"/>
            <a:ext cx="341760" cy="246221"/>
          </a:xfrm>
          <a:prstGeom prst="rect">
            <a:avLst/>
          </a:prstGeom>
          <a:noFill/>
        </p:spPr>
        <p:txBody>
          <a:bodyPr wrap="none" rtlCol="0">
            <a:spAutoFit/>
          </a:bodyPr>
          <a:lstStyle/>
          <a:p>
            <a:pPr algn="r"/>
            <a:fld id="{74795599-E26A-4BDB-A934-694CA4954060}" type="slidenum">
              <a:rPr kumimoji="1" lang="ja-JP" altLang="en-US" sz="1000" smtClean="0">
                <a:solidFill>
                  <a:schemeClr val="bg1"/>
                </a:solidFill>
              </a:rPr>
              <a:pPr algn="r"/>
              <a:t>‹#›</a:t>
            </a:fld>
            <a:endParaRPr kumimoji="1" lang="ja-JP" altLang="en-US" sz="1000" dirty="0">
              <a:solidFill>
                <a:schemeClr val="bg1"/>
              </a:solidFill>
            </a:endParaRPr>
          </a:p>
        </p:txBody>
      </p:sp>
    </p:spTree>
    <p:extLst>
      <p:ext uri="{BB962C8B-B14F-4D97-AF65-F5344CB8AC3E}">
        <p14:creationId xmlns:p14="http://schemas.microsoft.com/office/powerpoint/2010/main" val="24625932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タイトルと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421889" y="228601"/>
            <a:ext cx="9060933" cy="830997"/>
          </a:xfrm>
          <a:prstGeom prst="rect">
            <a:avLst/>
          </a:prstGeom>
        </p:spPr>
        <p:txBody>
          <a:bodyPr/>
          <a:lstStyle>
            <a:lvl1pPr>
              <a:defRPr>
                <a:latin typeface="+mj-lt"/>
              </a:defRPr>
            </a:lvl1pPr>
          </a:lstStyle>
          <a:p>
            <a:r>
              <a:rPr lang="ja-JP" altLang="en-US" dirty="0" smtClean="0"/>
              <a:t>マスター タイトルの書式設定</a:t>
            </a:r>
            <a:endParaRPr lang="en-US" dirty="0"/>
          </a:p>
        </p:txBody>
      </p:sp>
      <p:sp>
        <p:nvSpPr>
          <p:cNvPr id="5" name="Text Placeholder 4"/>
          <p:cNvSpPr>
            <a:spLocks noGrp="1"/>
          </p:cNvSpPr>
          <p:nvPr>
            <p:ph type="body" sz="quarter" idx="10"/>
          </p:nvPr>
        </p:nvSpPr>
        <p:spPr>
          <a:xfrm>
            <a:off x="421889" y="1447799"/>
            <a:ext cx="9060933" cy="2000548"/>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263796312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8.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8667750" y="244475"/>
            <a:ext cx="879475" cy="609600"/>
            <a:chOff x="5491" y="96"/>
            <a:chExt cx="554" cy="384"/>
          </a:xfrm>
        </p:grpSpPr>
        <p:pic>
          <p:nvPicPr>
            <p:cNvPr id="1030" name="Picture 6" descr="iso_logo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 y="96"/>
              <a:ext cx="23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iso_logo_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 y="96"/>
              <a:ext cx="269"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9" descr="青2fc丸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791075"/>
            <a:ext cx="21336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p:nvPr/>
        </p:nvSpPr>
        <p:spPr>
          <a:xfrm>
            <a:off x="0" y="6570663"/>
            <a:ext cx="9906000" cy="287337"/>
          </a:xfrm>
          <a:prstGeom prst="rect">
            <a:avLst/>
          </a:prstGeom>
          <a:solidFill>
            <a:srgbClr val="0C0E4E"/>
          </a:solidFill>
        </p:spPr>
        <p:txBody>
          <a:bodyPr wrap="none" anchor="ctr"/>
          <a:lstStyle/>
          <a:p>
            <a:pPr algn="ctr" fontAlgn="auto">
              <a:spcBef>
                <a:spcPts val="0"/>
              </a:spcBef>
              <a:spcAft>
                <a:spcPts val="0"/>
              </a:spcAft>
              <a:defRPr/>
            </a:pPr>
            <a:r>
              <a:rPr lang="en-US" altLang="ja-JP" sz="1000" b="1">
                <a:solidFill>
                  <a:schemeClr val="bg1"/>
                </a:solidFill>
                <a:latin typeface="Arial" pitchFamily="34" charset="0"/>
                <a:ea typeface="+mn-ea"/>
                <a:cs typeface="Arial" pitchFamily="34" charset="0"/>
              </a:rPr>
              <a:t>2nd FACTORY CO.,Ltd. CONFIDENTIAL</a:t>
            </a:r>
            <a:endParaRPr lang="ja-JP" altLang="en-US" sz="1000" b="1">
              <a:solidFill>
                <a:schemeClr val="bg1"/>
              </a:solidFill>
              <a:latin typeface="Arial" pitchFamily="34" charset="0"/>
              <a:ea typeface="+mn-ea"/>
              <a:cs typeface="Arial" pitchFamily="34" charset="0"/>
            </a:endParaRPr>
          </a:p>
        </p:txBody>
      </p:sp>
      <p:sp>
        <p:nvSpPr>
          <p:cNvPr id="18" name="テキスト ボックス 17"/>
          <p:cNvSpPr txBox="1"/>
          <p:nvPr/>
        </p:nvSpPr>
        <p:spPr>
          <a:xfrm>
            <a:off x="344488" y="0"/>
            <a:ext cx="144462" cy="549275"/>
          </a:xfrm>
          <a:prstGeom prst="rect">
            <a:avLst/>
          </a:prstGeom>
          <a:solidFill>
            <a:srgbClr val="0C0E4E"/>
          </a:solidFill>
        </p:spPr>
        <p:txBody>
          <a:bodyPr wrap="none" anchor="ctr"/>
          <a:lstStyle/>
          <a:p>
            <a:pPr algn="ctr" fontAlgn="auto">
              <a:spcBef>
                <a:spcPts val="0"/>
              </a:spcBef>
              <a:spcAft>
                <a:spcPts val="0"/>
              </a:spcAft>
              <a:defRPr/>
            </a:pPr>
            <a:endParaRPr lang="ja-JP" altLang="en-US" sz="1000">
              <a:solidFill>
                <a:schemeClr val="bg1"/>
              </a:solidFill>
              <a:latin typeface="Arial" pitchFamily="34" charset="0"/>
              <a:ea typeface="+mn-ea"/>
              <a:cs typeface="Arial" pitchFamily="34" charset="0"/>
            </a:endParaRPr>
          </a:p>
        </p:txBody>
      </p:sp>
    </p:spTree>
  </p:cSld>
  <p:clrMap bg1="lt1" tx1="dk1" bg2="lt2" tx2="dk2" accent1="accent1" accent2="accent2" accent3="accent3" accent4="accent4" accent5="accent5" accent6="accent6" hlink="hlink" folHlink="folHlink"/>
  <p:sldLayoutIdLst>
    <p:sldLayoutId id="2147488076" r:id="rId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50" name="Group 5"/>
          <p:cNvGrpSpPr>
            <a:grpSpLocks/>
          </p:cNvGrpSpPr>
          <p:nvPr/>
        </p:nvGrpSpPr>
        <p:grpSpPr bwMode="auto">
          <a:xfrm>
            <a:off x="8667750" y="244475"/>
            <a:ext cx="879475" cy="609600"/>
            <a:chOff x="5491" y="96"/>
            <a:chExt cx="554" cy="384"/>
          </a:xfrm>
        </p:grpSpPr>
        <p:pic>
          <p:nvPicPr>
            <p:cNvPr id="2053" name="Picture 6" descr="iso_logo_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 y="96"/>
              <a:ext cx="23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iso_logo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 y="96"/>
              <a:ext cx="269"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テキスト ボックス 17"/>
          <p:cNvSpPr txBox="1"/>
          <p:nvPr/>
        </p:nvSpPr>
        <p:spPr>
          <a:xfrm>
            <a:off x="344488" y="0"/>
            <a:ext cx="144462" cy="549275"/>
          </a:xfrm>
          <a:prstGeom prst="rect">
            <a:avLst/>
          </a:prstGeom>
          <a:solidFill>
            <a:srgbClr val="0C0E4E"/>
          </a:solidFill>
        </p:spPr>
        <p:txBody>
          <a:bodyPr wrap="none" anchor="ctr"/>
          <a:lstStyle/>
          <a:p>
            <a:pPr algn="ctr" fontAlgn="auto">
              <a:spcBef>
                <a:spcPts val="0"/>
              </a:spcBef>
              <a:spcAft>
                <a:spcPts val="0"/>
              </a:spcAft>
              <a:defRPr/>
            </a:pPr>
            <a:endParaRPr lang="ja-JP" altLang="en-US" sz="1000">
              <a:solidFill>
                <a:schemeClr val="bg1"/>
              </a:solidFill>
              <a:latin typeface="Arial" pitchFamily="34" charset="0"/>
              <a:ea typeface="+mn-ea"/>
              <a:cs typeface="Arial" pitchFamily="34" charset="0"/>
            </a:endParaRPr>
          </a:p>
        </p:txBody>
      </p:sp>
      <p:pic>
        <p:nvPicPr>
          <p:cNvPr id="2052" name="Picture 2" descr="C:\Users\ihara\Pictures\2fc_sozai\2fc-logo\2fc-logo\for_pp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713" y="4643438"/>
            <a:ext cx="2486025"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077" r:id="rId1"/>
    <p:sldLayoutId id="2147488083" r:id="rId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テキスト ボックス 6"/>
          <p:cNvSpPr txBox="1"/>
          <p:nvPr/>
        </p:nvSpPr>
        <p:spPr>
          <a:xfrm>
            <a:off x="0" y="6570663"/>
            <a:ext cx="9906000" cy="287337"/>
          </a:xfrm>
          <a:prstGeom prst="rect">
            <a:avLst/>
          </a:prstGeom>
          <a:solidFill>
            <a:srgbClr val="0C0E4E"/>
          </a:solidFill>
        </p:spPr>
        <p:txBody>
          <a:bodyPr wrap="none" anchor="ctr"/>
          <a:lstStyle/>
          <a:p>
            <a:pPr algn="ctr" fontAlgn="auto">
              <a:spcBef>
                <a:spcPts val="0"/>
              </a:spcBef>
              <a:spcAft>
                <a:spcPts val="0"/>
              </a:spcAft>
              <a:defRPr/>
            </a:pPr>
            <a:r>
              <a:rPr lang="en-US" altLang="ja-JP" sz="1000" b="1">
                <a:solidFill>
                  <a:schemeClr val="bg1"/>
                </a:solidFill>
                <a:latin typeface="Arial" pitchFamily="34" charset="0"/>
                <a:ea typeface="+mn-ea"/>
                <a:cs typeface="Arial" pitchFamily="34" charset="0"/>
              </a:rPr>
              <a:t>2nd FACTORY CO.,Ltd. CONFIDENTIAL</a:t>
            </a:r>
            <a:endParaRPr lang="ja-JP" altLang="en-US" sz="1000" b="1">
              <a:solidFill>
                <a:schemeClr val="bg1"/>
              </a:solidFill>
              <a:latin typeface="Arial" pitchFamily="34" charset="0"/>
              <a:ea typeface="+mn-ea"/>
              <a:cs typeface="Arial" pitchFamily="34" charset="0"/>
            </a:endParaRPr>
          </a:p>
        </p:txBody>
      </p:sp>
      <p:sp>
        <p:nvSpPr>
          <p:cNvPr id="8" name="テキスト ボックス 7"/>
          <p:cNvSpPr txBox="1"/>
          <p:nvPr/>
        </p:nvSpPr>
        <p:spPr>
          <a:xfrm>
            <a:off x="344488" y="0"/>
            <a:ext cx="144462" cy="549275"/>
          </a:xfrm>
          <a:prstGeom prst="rect">
            <a:avLst/>
          </a:prstGeom>
          <a:solidFill>
            <a:srgbClr val="0C0E4E"/>
          </a:solidFill>
        </p:spPr>
        <p:txBody>
          <a:bodyPr wrap="none" anchor="ctr"/>
          <a:lstStyle/>
          <a:p>
            <a:pPr algn="ctr" fontAlgn="auto">
              <a:spcBef>
                <a:spcPts val="0"/>
              </a:spcBef>
              <a:spcAft>
                <a:spcPts val="0"/>
              </a:spcAft>
              <a:defRPr/>
            </a:pPr>
            <a:endParaRPr lang="ja-JP" altLang="en-US" sz="1000">
              <a:solidFill>
                <a:schemeClr val="bg1"/>
              </a:solidFill>
              <a:latin typeface="Arial" pitchFamily="34" charset="0"/>
              <a:ea typeface="+mn-ea"/>
              <a:cs typeface="Arial" pitchFamily="34" charset="0"/>
            </a:endParaRPr>
          </a:p>
        </p:txBody>
      </p:sp>
      <p:sp>
        <p:nvSpPr>
          <p:cNvPr id="5" name="テキスト ボックス 4"/>
          <p:cNvSpPr txBox="1"/>
          <p:nvPr/>
        </p:nvSpPr>
        <p:spPr>
          <a:xfrm>
            <a:off x="9401175" y="6591300"/>
            <a:ext cx="376238" cy="246063"/>
          </a:xfrm>
          <a:prstGeom prst="rect">
            <a:avLst/>
          </a:prstGeom>
          <a:noFill/>
        </p:spPr>
        <p:txBody>
          <a:bodyPr wrap="none">
            <a:spAutoFit/>
          </a:bodyPr>
          <a:lstStyle/>
          <a:p>
            <a:pPr algn="r" fontAlgn="auto">
              <a:spcBef>
                <a:spcPts val="0"/>
              </a:spcBef>
              <a:spcAft>
                <a:spcPts val="0"/>
              </a:spcAft>
              <a:defRPr/>
            </a:pPr>
            <a:fld id="{EA30CA32-5A12-4520-8E3C-34B91792AAD5}" type="slidenum">
              <a:rPr lang="ja-JP" altLang="en-US" sz="1000">
                <a:solidFill>
                  <a:schemeClr val="bg1"/>
                </a:solidFill>
                <a:latin typeface="+mn-lt"/>
                <a:ea typeface="+mn-ea"/>
              </a:rPr>
              <a:pPr algn="r" fontAlgn="auto">
                <a:spcBef>
                  <a:spcPts val="0"/>
                </a:spcBef>
                <a:spcAft>
                  <a:spcPts val="0"/>
                </a:spcAft>
                <a:defRPr/>
              </a:pPr>
              <a:t>‹#›</a:t>
            </a:fld>
            <a:endParaRPr lang="ja-JP" altLang="en-US" sz="1000">
              <a:solidFill>
                <a:schemeClr val="bg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144" r:id="rId5"/>
    <p:sldLayoutId id="2147488145" r:id="rId6"/>
    <p:sldLayoutId id="2147488148" r:id="rId7"/>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63000"/>
            <a:lum/>
          </a:blip>
          <a:srcRect/>
          <a:stretch>
            <a:fillRect t="-51000" b="-51000"/>
          </a:stretch>
        </a:blip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title"/>
          </p:nvPr>
        </p:nvSpPr>
        <p:spPr bwMode="auto">
          <a:xfrm>
            <a:off x="457200" y="0"/>
            <a:ext cx="929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dk1" tx1="lt1" bg2="dk2" tx2="lt2" accent1="accent1" accent2="accent2" accent3="accent3" accent4="accent4" accent5="accent5" accent6="accent6" hlink="hlink" folHlink="folHlink"/>
  <p:sldLayoutIdLst>
    <p:sldLayoutId id="2147488085" r:id="rId1"/>
    <p:sldLayoutId id="2147488086" r:id="rId2"/>
    <p:sldLayoutId id="2147488087" r:id="rId3"/>
    <p:sldLayoutId id="2147488088" r:id="rId4"/>
    <p:sldLayoutId id="2147488089" r:id="rId5"/>
    <p:sldLayoutId id="2147488090" r:id="rId6"/>
    <p:sldLayoutId id="2147488091" r:id="rId7"/>
    <p:sldLayoutId id="2147488092" r:id="rId8"/>
    <p:sldLayoutId id="2147488093" r:id="rId9"/>
    <p:sldLayoutId id="2147488094" r:id="rId10"/>
    <p:sldLayoutId id="2147488095" r:id="rId11"/>
    <p:sldLayoutId id="2147488146" r:id="rId12"/>
  </p:sldLayoutIdLst>
  <p:timing>
    <p:tnLst>
      <p:par>
        <p:cTn id="1" dur="indefinite" restart="never" nodeType="tmRoot"/>
      </p:par>
    </p:tnLst>
  </p:timing>
  <p:txStyles>
    <p:titleStyle>
      <a:lvl1pPr algn="l" rtl="0" eaLnBrk="0" fontAlgn="base" hangingPunct="0">
        <a:spcBef>
          <a:spcPct val="0"/>
        </a:spcBef>
        <a:spcAft>
          <a:spcPct val="0"/>
        </a:spcAft>
        <a:defRPr kumimoji="1" sz="2400">
          <a:solidFill>
            <a:srgbClr val="262626"/>
          </a:solidFill>
          <a:latin typeface="+mj-lt"/>
          <a:ea typeface="+mj-ea"/>
          <a:cs typeface="メイリオ" pitchFamily="50" charset="-128"/>
        </a:defRPr>
      </a:lvl1pPr>
      <a:lvl2pPr algn="l" rtl="0" eaLnBrk="0" fontAlgn="base" hangingPunct="0">
        <a:spcBef>
          <a:spcPct val="0"/>
        </a:spcBef>
        <a:spcAft>
          <a:spcPct val="0"/>
        </a:spcAft>
        <a:defRPr kumimoji="1" sz="2400">
          <a:solidFill>
            <a:srgbClr val="262626"/>
          </a:solidFill>
          <a:latin typeface="メイリオ" pitchFamily="50" charset="-128"/>
          <a:ea typeface="メイリオ" pitchFamily="50" charset="-128"/>
          <a:cs typeface="メイリオ" pitchFamily="50" charset="-128"/>
        </a:defRPr>
      </a:lvl2pPr>
      <a:lvl3pPr algn="l" rtl="0" eaLnBrk="0" fontAlgn="base" hangingPunct="0">
        <a:spcBef>
          <a:spcPct val="0"/>
        </a:spcBef>
        <a:spcAft>
          <a:spcPct val="0"/>
        </a:spcAft>
        <a:defRPr kumimoji="1" sz="2400">
          <a:solidFill>
            <a:srgbClr val="262626"/>
          </a:solidFill>
          <a:latin typeface="メイリオ" pitchFamily="50" charset="-128"/>
          <a:ea typeface="メイリオ" pitchFamily="50" charset="-128"/>
          <a:cs typeface="メイリオ" pitchFamily="50" charset="-128"/>
        </a:defRPr>
      </a:lvl3pPr>
      <a:lvl4pPr algn="l" rtl="0" eaLnBrk="0" fontAlgn="base" hangingPunct="0">
        <a:spcBef>
          <a:spcPct val="0"/>
        </a:spcBef>
        <a:spcAft>
          <a:spcPct val="0"/>
        </a:spcAft>
        <a:defRPr kumimoji="1" sz="2400">
          <a:solidFill>
            <a:srgbClr val="262626"/>
          </a:solidFill>
          <a:latin typeface="メイリオ" pitchFamily="50" charset="-128"/>
          <a:ea typeface="メイリオ" pitchFamily="50" charset="-128"/>
          <a:cs typeface="メイリオ" pitchFamily="50" charset="-128"/>
        </a:defRPr>
      </a:lvl4pPr>
      <a:lvl5pPr algn="l" rtl="0" eaLnBrk="0" fontAlgn="base" hangingPunct="0">
        <a:spcBef>
          <a:spcPct val="0"/>
        </a:spcBef>
        <a:spcAft>
          <a:spcPct val="0"/>
        </a:spcAft>
        <a:defRPr kumimoji="1" sz="2400">
          <a:solidFill>
            <a:srgbClr val="262626"/>
          </a:solidFill>
          <a:latin typeface="メイリオ" pitchFamily="50" charset="-128"/>
          <a:ea typeface="メイリオ" pitchFamily="50" charset="-128"/>
          <a:cs typeface="メイリオ" pitchFamily="50" charset="-128"/>
        </a:defRPr>
      </a:lvl5pPr>
      <a:lvl6pPr marL="457200" algn="l" rtl="0" eaLnBrk="1" fontAlgn="base" hangingPunct="1">
        <a:spcBef>
          <a:spcPct val="0"/>
        </a:spcBef>
        <a:spcAft>
          <a:spcPct val="0"/>
        </a:spcAft>
        <a:defRPr kumimoji="1" sz="2400">
          <a:solidFill>
            <a:schemeClr val="tx2"/>
          </a:solidFill>
          <a:latin typeface="A-OTF 新ゴ Pro R" pitchFamily="34" charset="-128"/>
          <a:ea typeface="A-OTF 新ゴ Pro R" pitchFamily="34" charset="-128"/>
        </a:defRPr>
      </a:lvl6pPr>
      <a:lvl7pPr marL="914400" algn="l" rtl="0" eaLnBrk="1" fontAlgn="base" hangingPunct="1">
        <a:spcBef>
          <a:spcPct val="0"/>
        </a:spcBef>
        <a:spcAft>
          <a:spcPct val="0"/>
        </a:spcAft>
        <a:defRPr kumimoji="1" sz="2400">
          <a:solidFill>
            <a:schemeClr val="tx2"/>
          </a:solidFill>
          <a:latin typeface="A-OTF 新ゴ Pro R" pitchFamily="34" charset="-128"/>
          <a:ea typeface="A-OTF 新ゴ Pro R" pitchFamily="34" charset="-128"/>
        </a:defRPr>
      </a:lvl7pPr>
      <a:lvl8pPr marL="1371600" algn="l" rtl="0" eaLnBrk="1" fontAlgn="base" hangingPunct="1">
        <a:spcBef>
          <a:spcPct val="0"/>
        </a:spcBef>
        <a:spcAft>
          <a:spcPct val="0"/>
        </a:spcAft>
        <a:defRPr kumimoji="1" sz="2400">
          <a:solidFill>
            <a:schemeClr val="tx2"/>
          </a:solidFill>
          <a:latin typeface="A-OTF 新ゴ Pro R" pitchFamily="34" charset="-128"/>
          <a:ea typeface="A-OTF 新ゴ Pro R" pitchFamily="34" charset="-128"/>
        </a:defRPr>
      </a:lvl8pPr>
      <a:lvl9pPr marL="1828800" algn="l" rtl="0" eaLnBrk="1" fontAlgn="base" hangingPunct="1">
        <a:spcBef>
          <a:spcPct val="0"/>
        </a:spcBef>
        <a:spcAft>
          <a:spcPct val="0"/>
        </a:spcAft>
        <a:defRPr kumimoji="1" sz="2400">
          <a:solidFill>
            <a:schemeClr val="tx2"/>
          </a:solidFill>
          <a:latin typeface="A-OTF 新ゴ Pro R" pitchFamily="34" charset="-128"/>
          <a:ea typeface="A-OTF 新ゴ Pro R" pitchFamily="34"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メイリオ" pitchFamily="50"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メイリオ"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メイリオ"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メイリオ"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メイリオ"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7" name="テキスト ボックス 6"/>
          <p:cNvSpPr txBox="1"/>
          <p:nvPr/>
        </p:nvSpPr>
        <p:spPr>
          <a:xfrm>
            <a:off x="0" y="6570000"/>
            <a:ext cx="9906000" cy="288000"/>
          </a:xfrm>
          <a:prstGeom prst="rect">
            <a:avLst/>
          </a:prstGeom>
          <a:solidFill>
            <a:srgbClr val="0C0E4E"/>
          </a:solidFill>
        </p:spPr>
        <p:txBody>
          <a:bodyPr wrap="none" rtlCol="0" anchor="ctr" anchorCtr="0">
            <a:noAutofit/>
          </a:bodyPr>
          <a:lstStyle/>
          <a:p>
            <a:pPr algn="ctr" fontAlgn="auto">
              <a:spcBef>
                <a:spcPts val="0"/>
              </a:spcBef>
              <a:spcAft>
                <a:spcPts val="0"/>
              </a:spcAft>
            </a:pPr>
            <a:r>
              <a:rPr lang="en-US" altLang="ja-JP" sz="1000" b="1" dirty="0" smtClean="0">
                <a:solidFill>
                  <a:prstClr val="white"/>
                </a:solidFill>
                <a:latin typeface="Arial" pitchFamily="34" charset="0"/>
                <a:ea typeface="ＭＳ Ｐゴシック"/>
                <a:cs typeface="Arial" pitchFamily="34" charset="0"/>
              </a:rPr>
              <a:t>2nd FACTORY CO.,Ltd. CONFIDENTIAL</a:t>
            </a:r>
            <a:endParaRPr lang="ja-JP" altLang="en-US" sz="1000" b="1" dirty="0">
              <a:solidFill>
                <a:prstClr val="white"/>
              </a:solidFill>
              <a:latin typeface="Arial" pitchFamily="34" charset="0"/>
              <a:ea typeface="ＭＳ Ｐゴシック"/>
              <a:cs typeface="Arial" pitchFamily="34" charset="0"/>
            </a:endParaRPr>
          </a:p>
        </p:txBody>
      </p:sp>
      <p:sp>
        <p:nvSpPr>
          <p:cNvPr id="8" name="テキスト ボックス 7"/>
          <p:cNvSpPr txBox="1"/>
          <p:nvPr/>
        </p:nvSpPr>
        <p:spPr>
          <a:xfrm>
            <a:off x="344950" y="2"/>
            <a:ext cx="144000" cy="549275"/>
          </a:xfrm>
          <a:prstGeom prst="rect">
            <a:avLst/>
          </a:prstGeom>
          <a:solidFill>
            <a:srgbClr val="0C0E4E"/>
          </a:solidFill>
        </p:spPr>
        <p:txBody>
          <a:bodyPr wrap="none" rtlCol="0" anchor="ctr" anchorCtr="0">
            <a:noAutofit/>
          </a:bodyPr>
          <a:lstStyle/>
          <a:p>
            <a:pPr algn="ctr" fontAlgn="auto">
              <a:spcBef>
                <a:spcPts val="0"/>
              </a:spcBef>
              <a:spcAft>
                <a:spcPts val="0"/>
              </a:spcAft>
            </a:pPr>
            <a:endParaRPr lang="ja-JP" altLang="en-US" sz="1000" dirty="0">
              <a:solidFill>
                <a:prstClr val="white"/>
              </a:solidFill>
              <a:latin typeface="Arial" pitchFamily="34" charset="0"/>
              <a:ea typeface="ＭＳ Ｐゴシック"/>
              <a:cs typeface="Arial" pitchFamily="34" charset="0"/>
            </a:endParaRPr>
          </a:p>
        </p:txBody>
      </p:sp>
      <p:sp>
        <p:nvSpPr>
          <p:cNvPr id="5" name="テキスト ボックス 4"/>
          <p:cNvSpPr txBox="1"/>
          <p:nvPr/>
        </p:nvSpPr>
        <p:spPr>
          <a:xfrm>
            <a:off x="9442065" y="6590892"/>
            <a:ext cx="335348" cy="246221"/>
          </a:xfrm>
          <a:prstGeom prst="rect">
            <a:avLst/>
          </a:prstGeom>
          <a:noFill/>
        </p:spPr>
        <p:txBody>
          <a:bodyPr wrap="none" rtlCol="0">
            <a:spAutoFit/>
          </a:bodyPr>
          <a:lstStyle/>
          <a:p>
            <a:pPr algn="r" fontAlgn="auto">
              <a:spcBef>
                <a:spcPts val="0"/>
              </a:spcBef>
              <a:spcAft>
                <a:spcPts val="0"/>
              </a:spcAft>
            </a:pPr>
            <a:fld id="{74795599-E26A-4BDB-A934-694CA4954060}" type="slidenum">
              <a:rPr lang="ja-JP" altLang="en-US" sz="1000" smtClean="0">
                <a:solidFill>
                  <a:prstClr val="white"/>
                </a:solidFill>
                <a:latin typeface="Calibri"/>
                <a:ea typeface="ＭＳ Ｐゴシック"/>
              </a:rPr>
              <a:pPr algn="r" fontAlgn="auto">
                <a:spcBef>
                  <a:spcPts val="0"/>
                </a:spcBef>
                <a:spcAft>
                  <a:spcPts val="0"/>
                </a:spcAft>
              </a:pPr>
              <a:t>‹#›</a:t>
            </a:fld>
            <a:endParaRPr lang="ja-JP" altLang="en-US" sz="1000" dirty="0">
              <a:solidFill>
                <a:prstClr val="white"/>
              </a:solidFill>
              <a:latin typeface="Calibri"/>
              <a:ea typeface="ＭＳ Ｐゴシック"/>
            </a:endParaRPr>
          </a:p>
        </p:txBody>
      </p:sp>
    </p:spTree>
    <p:extLst>
      <p:ext uri="{BB962C8B-B14F-4D97-AF65-F5344CB8AC3E}">
        <p14:creationId xmlns:p14="http://schemas.microsoft.com/office/powerpoint/2010/main" val="3250108231"/>
      </p:ext>
    </p:extLst>
  </p:cSld>
  <p:clrMap bg1="lt1" tx1="dk1" bg2="lt2" tx2="dk2" accent1="accent1" accent2="accent2" accent3="accent3" accent4="accent4" accent5="accent5" accent6="accent6" hlink="hlink" folHlink="folHlink"/>
  <p:sldLayoutIdLst>
    <p:sldLayoutId id="2147488097" r:id="rId1"/>
    <p:sldLayoutId id="2147488098" r:id="rId2"/>
    <p:sldLayoutId id="2147488099" r:id="rId3"/>
    <p:sldLayoutId id="2147488100" r:id="rId4"/>
    <p:sldLayoutId id="2147488101" r:id="rId5"/>
    <p:sldLayoutId id="2147488102" r:id="rId6"/>
    <p:sldLayoutId id="2147488103" r:id="rId7"/>
    <p:sldLayoutId id="2147488104" r:id="rId8"/>
    <p:sldLayoutId id="2147488105" r:id="rId9"/>
    <p:sldLayoutId id="2147488106" r:id="rId10"/>
    <p:sldLayoutId id="2147488107"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2" descr="C:\Users\ihara\Desktop\template\テンプレート作成\PowerPoint\2FC_ppt_bgimage.png"/>
          <p:cNvPicPr>
            <a:picLocks noChangeAspect="1" noChangeArrowheads="1"/>
          </p:cNvPicPr>
          <p:nvPr/>
        </p:nvPicPr>
        <p:blipFill>
          <a:blip r:embed="rId5" cstate="print"/>
          <a:srcRect r="7693"/>
          <a:stretch>
            <a:fillRect/>
          </a:stretch>
        </p:blipFill>
        <p:spPr bwMode="auto">
          <a:xfrm>
            <a:off x="0" y="0"/>
            <a:ext cx="9906000" cy="6858000"/>
          </a:xfrm>
          <a:prstGeom prst="rect">
            <a:avLst/>
          </a:prstGeom>
          <a:noFill/>
        </p:spPr>
      </p:pic>
    </p:spTree>
    <p:extLst>
      <p:ext uri="{BB962C8B-B14F-4D97-AF65-F5344CB8AC3E}">
        <p14:creationId xmlns:p14="http://schemas.microsoft.com/office/powerpoint/2010/main" val="1068896231"/>
      </p:ext>
    </p:extLst>
  </p:cSld>
  <p:clrMap bg1="lt1" tx1="dk1" bg2="lt2" tx2="dk2" accent1="accent1" accent2="accent2" accent3="accent3" accent4="accent4" accent5="accent5" accent6="accent6" hlink="hlink" folHlink="folHlink"/>
  <p:sldLayoutIdLst>
    <p:sldLayoutId id="2147488109" r:id="rId1"/>
    <p:sldLayoutId id="2147488110" r:id="rId2"/>
    <p:sldLayoutId id="2147488111" r:id="rId3"/>
  </p:sldLayoutIdLst>
  <p:transition>
    <p:fade/>
  </p:transition>
  <p:hf hdr="0" ftr="0" dt="0"/>
  <p:txStyles>
    <p:titleStyle>
      <a:lvl1pPr algn="ctr" defTabSz="1031626" rtl="0" eaLnBrk="1" latinLnBrk="0" hangingPunct="1">
        <a:spcBef>
          <a:spcPct val="0"/>
        </a:spcBef>
        <a:buNone/>
        <a:defRPr kumimoji="1" sz="5000" kern="1200">
          <a:solidFill>
            <a:schemeClr val="tx1"/>
          </a:solidFill>
          <a:latin typeface="+mj-lt"/>
          <a:ea typeface="+mj-ea"/>
          <a:cs typeface="+mj-cs"/>
        </a:defRPr>
      </a:lvl1pPr>
    </p:titleStyle>
    <p:bodyStyle>
      <a:lvl1pPr marL="386860" indent="-386860" algn="l" defTabSz="1031626" rtl="0" eaLnBrk="1" latinLnBrk="0" hangingPunct="1">
        <a:spcBef>
          <a:spcPct val="20000"/>
        </a:spcBef>
        <a:buFont typeface="Arial" pitchFamily="34" charset="0"/>
        <a:buChar char="•"/>
        <a:defRPr kumimoji="1" sz="3600" kern="1200">
          <a:solidFill>
            <a:schemeClr val="tx1"/>
          </a:solidFill>
          <a:latin typeface="+mn-lt"/>
          <a:ea typeface="+mn-ea"/>
          <a:cs typeface="+mn-cs"/>
        </a:defRPr>
      </a:lvl1pPr>
      <a:lvl2pPr marL="838196" indent="-322383" algn="l" defTabSz="1031626" rtl="0" eaLnBrk="1" latinLnBrk="0" hangingPunct="1">
        <a:spcBef>
          <a:spcPct val="20000"/>
        </a:spcBef>
        <a:buFont typeface="Arial" pitchFamily="34" charset="0"/>
        <a:buChar char="–"/>
        <a:defRPr kumimoji="1" sz="3200" kern="1200">
          <a:solidFill>
            <a:schemeClr val="tx1"/>
          </a:solidFill>
          <a:latin typeface="+mn-lt"/>
          <a:ea typeface="+mn-ea"/>
          <a:cs typeface="+mn-cs"/>
        </a:defRPr>
      </a:lvl2pPr>
      <a:lvl3pPr marL="1289533" indent="-257907" algn="l" defTabSz="1031626" rtl="0" eaLnBrk="1" latinLnBrk="0" hangingPunct="1">
        <a:spcBef>
          <a:spcPct val="20000"/>
        </a:spcBef>
        <a:buFont typeface="Arial" pitchFamily="34" charset="0"/>
        <a:buChar char="•"/>
        <a:defRPr kumimoji="1" sz="2700" kern="1200">
          <a:solidFill>
            <a:schemeClr val="tx1"/>
          </a:solidFill>
          <a:latin typeface="+mn-lt"/>
          <a:ea typeface="+mn-ea"/>
          <a:cs typeface="+mn-cs"/>
        </a:defRPr>
      </a:lvl3pPr>
      <a:lvl4pPr marL="1805346" indent="-257907" algn="l" defTabSz="1031626" rtl="0" eaLnBrk="1" latinLnBrk="0" hangingPunct="1">
        <a:spcBef>
          <a:spcPct val="20000"/>
        </a:spcBef>
        <a:buFont typeface="Arial" pitchFamily="34" charset="0"/>
        <a:buChar char="–"/>
        <a:defRPr kumimoji="1" sz="2300" kern="1200">
          <a:solidFill>
            <a:schemeClr val="tx1"/>
          </a:solidFill>
          <a:latin typeface="+mn-lt"/>
          <a:ea typeface="+mn-ea"/>
          <a:cs typeface="+mn-cs"/>
        </a:defRPr>
      </a:lvl4pPr>
      <a:lvl5pPr marL="2321159" indent="-257907" algn="l" defTabSz="1031626" rtl="0" eaLnBrk="1" latinLnBrk="0" hangingPunct="1">
        <a:spcBef>
          <a:spcPct val="20000"/>
        </a:spcBef>
        <a:buFont typeface="Arial" pitchFamily="34" charset="0"/>
        <a:buChar char="»"/>
        <a:defRPr kumimoji="1" sz="2300" kern="1200">
          <a:solidFill>
            <a:schemeClr val="tx1"/>
          </a:solidFill>
          <a:latin typeface="+mn-lt"/>
          <a:ea typeface="+mn-ea"/>
          <a:cs typeface="+mn-cs"/>
        </a:defRPr>
      </a:lvl5pPr>
      <a:lvl6pPr marL="2836972" indent="-257907" algn="l" defTabSz="1031626" rtl="0" eaLnBrk="1" latinLnBrk="0" hangingPunct="1">
        <a:spcBef>
          <a:spcPct val="20000"/>
        </a:spcBef>
        <a:buFont typeface="Arial" pitchFamily="34" charset="0"/>
        <a:buChar char="•"/>
        <a:defRPr kumimoji="1" sz="2300" kern="1200">
          <a:solidFill>
            <a:schemeClr val="tx1"/>
          </a:solidFill>
          <a:latin typeface="+mn-lt"/>
          <a:ea typeface="+mn-ea"/>
          <a:cs typeface="+mn-cs"/>
        </a:defRPr>
      </a:lvl6pPr>
      <a:lvl7pPr marL="3352785" indent="-257907" algn="l" defTabSz="1031626" rtl="0" eaLnBrk="1" latinLnBrk="0" hangingPunct="1">
        <a:spcBef>
          <a:spcPct val="20000"/>
        </a:spcBef>
        <a:buFont typeface="Arial" pitchFamily="34" charset="0"/>
        <a:buChar char="•"/>
        <a:defRPr kumimoji="1" sz="2300" kern="1200">
          <a:solidFill>
            <a:schemeClr val="tx1"/>
          </a:solidFill>
          <a:latin typeface="+mn-lt"/>
          <a:ea typeface="+mn-ea"/>
          <a:cs typeface="+mn-cs"/>
        </a:defRPr>
      </a:lvl7pPr>
      <a:lvl8pPr marL="3868598" indent="-257907" algn="l" defTabSz="1031626" rtl="0" eaLnBrk="1" latinLnBrk="0" hangingPunct="1">
        <a:spcBef>
          <a:spcPct val="20000"/>
        </a:spcBef>
        <a:buFont typeface="Arial" pitchFamily="34" charset="0"/>
        <a:buChar char="•"/>
        <a:defRPr kumimoji="1" sz="2300" kern="1200">
          <a:solidFill>
            <a:schemeClr val="tx1"/>
          </a:solidFill>
          <a:latin typeface="+mn-lt"/>
          <a:ea typeface="+mn-ea"/>
          <a:cs typeface="+mn-cs"/>
        </a:defRPr>
      </a:lvl8pPr>
      <a:lvl9pPr marL="4384411" indent="-257907" algn="l" defTabSz="1031626" rtl="0" eaLnBrk="1" latinLnBrk="0" hangingPunct="1">
        <a:spcBef>
          <a:spcPct val="20000"/>
        </a:spcBef>
        <a:buFont typeface="Arial" pitchFamily="34" charset="0"/>
        <a:buChar char="•"/>
        <a:defRPr kumimoji="1" sz="2300" kern="1200">
          <a:solidFill>
            <a:schemeClr val="tx1"/>
          </a:solidFill>
          <a:latin typeface="+mn-lt"/>
          <a:ea typeface="+mn-ea"/>
          <a:cs typeface="+mn-cs"/>
        </a:defRPr>
      </a:lvl9pPr>
    </p:bodyStyle>
    <p:otherStyle>
      <a:defPPr>
        <a:defRPr lang="ja-JP"/>
      </a:defPPr>
      <a:lvl1pPr marL="0" algn="l" defTabSz="1031626" rtl="0" eaLnBrk="1" latinLnBrk="0" hangingPunct="1">
        <a:defRPr kumimoji="1" sz="2000" kern="1200">
          <a:solidFill>
            <a:schemeClr val="tx1"/>
          </a:solidFill>
          <a:latin typeface="+mn-lt"/>
          <a:ea typeface="+mn-ea"/>
          <a:cs typeface="+mn-cs"/>
        </a:defRPr>
      </a:lvl1pPr>
      <a:lvl2pPr marL="515813" algn="l" defTabSz="1031626" rtl="0" eaLnBrk="1" latinLnBrk="0" hangingPunct="1">
        <a:defRPr kumimoji="1" sz="2000" kern="1200">
          <a:solidFill>
            <a:schemeClr val="tx1"/>
          </a:solidFill>
          <a:latin typeface="+mn-lt"/>
          <a:ea typeface="+mn-ea"/>
          <a:cs typeface="+mn-cs"/>
        </a:defRPr>
      </a:lvl2pPr>
      <a:lvl3pPr marL="1031626" algn="l" defTabSz="1031626" rtl="0" eaLnBrk="1" latinLnBrk="0" hangingPunct="1">
        <a:defRPr kumimoji="1" sz="2000" kern="1200">
          <a:solidFill>
            <a:schemeClr val="tx1"/>
          </a:solidFill>
          <a:latin typeface="+mn-lt"/>
          <a:ea typeface="+mn-ea"/>
          <a:cs typeface="+mn-cs"/>
        </a:defRPr>
      </a:lvl3pPr>
      <a:lvl4pPr marL="1547439" algn="l" defTabSz="1031626" rtl="0" eaLnBrk="1" latinLnBrk="0" hangingPunct="1">
        <a:defRPr kumimoji="1" sz="2000" kern="1200">
          <a:solidFill>
            <a:schemeClr val="tx1"/>
          </a:solidFill>
          <a:latin typeface="+mn-lt"/>
          <a:ea typeface="+mn-ea"/>
          <a:cs typeface="+mn-cs"/>
        </a:defRPr>
      </a:lvl4pPr>
      <a:lvl5pPr marL="2063252" algn="l" defTabSz="1031626" rtl="0" eaLnBrk="1" latinLnBrk="0" hangingPunct="1">
        <a:defRPr kumimoji="1" sz="2000" kern="1200">
          <a:solidFill>
            <a:schemeClr val="tx1"/>
          </a:solidFill>
          <a:latin typeface="+mn-lt"/>
          <a:ea typeface="+mn-ea"/>
          <a:cs typeface="+mn-cs"/>
        </a:defRPr>
      </a:lvl5pPr>
      <a:lvl6pPr marL="2579065" algn="l" defTabSz="1031626" rtl="0" eaLnBrk="1" latinLnBrk="0" hangingPunct="1">
        <a:defRPr kumimoji="1" sz="2000" kern="1200">
          <a:solidFill>
            <a:schemeClr val="tx1"/>
          </a:solidFill>
          <a:latin typeface="+mn-lt"/>
          <a:ea typeface="+mn-ea"/>
          <a:cs typeface="+mn-cs"/>
        </a:defRPr>
      </a:lvl6pPr>
      <a:lvl7pPr marL="3094878" algn="l" defTabSz="1031626" rtl="0" eaLnBrk="1" latinLnBrk="0" hangingPunct="1">
        <a:defRPr kumimoji="1" sz="2000" kern="1200">
          <a:solidFill>
            <a:schemeClr val="tx1"/>
          </a:solidFill>
          <a:latin typeface="+mn-lt"/>
          <a:ea typeface="+mn-ea"/>
          <a:cs typeface="+mn-cs"/>
        </a:defRPr>
      </a:lvl7pPr>
      <a:lvl8pPr marL="3610691" algn="l" defTabSz="1031626" rtl="0" eaLnBrk="1" latinLnBrk="0" hangingPunct="1">
        <a:defRPr kumimoji="1" sz="2000" kern="1200">
          <a:solidFill>
            <a:schemeClr val="tx1"/>
          </a:solidFill>
          <a:latin typeface="+mn-lt"/>
          <a:ea typeface="+mn-ea"/>
          <a:cs typeface="+mn-cs"/>
        </a:defRPr>
      </a:lvl8pPr>
      <a:lvl9pPr marL="4126504" algn="l" defTabSz="1031626" rtl="0" eaLnBrk="1" latinLnBrk="0" hangingPunct="1">
        <a:defRPr kumimoji="1"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テキスト ボックス 6"/>
          <p:cNvSpPr txBox="1"/>
          <p:nvPr/>
        </p:nvSpPr>
        <p:spPr>
          <a:xfrm>
            <a:off x="0" y="6570000"/>
            <a:ext cx="9906000" cy="288000"/>
          </a:xfrm>
          <a:prstGeom prst="rect">
            <a:avLst/>
          </a:prstGeom>
          <a:solidFill>
            <a:srgbClr val="0C0E4E"/>
          </a:solidFill>
        </p:spPr>
        <p:txBody>
          <a:bodyPr wrap="none" rtlCol="0" anchor="ctr" anchorCtr="0">
            <a:noAutofit/>
          </a:bodyPr>
          <a:lstStyle/>
          <a:p>
            <a:pPr algn="ctr" fontAlgn="auto">
              <a:spcBef>
                <a:spcPts val="0"/>
              </a:spcBef>
              <a:spcAft>
                <a:spcPts val="0"/>
              </a:spcAft>
            </a:pPr>
            <a:r>
              <a:rPr lang="en-US" altLang="ja-JP" sz="1000" b="1" dirty="0" smtClean="0">
                <a:solidFill>
                  <a:prstClr val="white"/>
                </a:solidFill>
                <a:latin typeface="Arial" pitchFamily="34" charset="0"/>
                <a:ea typeface="ＭＳ Ｐゴシック"/>
                <a:cs typeface="Arial" pitchFamily="34" charset="0"/>
              </a:rPr>
              <a:t>2nd FACTORY CO.,Ltd. CONFIDENTIAL</a:t>
            </a:r>
            <a:endParaRPr lang="ja-JP" altLang="en-US" sz="1000" b="1" dirty="0">
              <a:solidFill>
                <a:prstClr val="white"/>
              </a:solidFill>
              <a:latin typeface="Arial" pitchFamily="34" charset="0"/>
              <a:ea typeface="ＭＳ Ｐゴシック"/>
              <a:cs typeface="Arial" pitchFamily="34" charset="0"/>
            </a:endParaRPr>
          </a:p>
        </p:txBody>
      </p:sp>
      <p:sp>
        <p:nvSpPr>
          <p:cNvPr id="8" name="テキスト ボックス 7"/>
          <p:cNvSpPr txBox="1"/>
          <p:nvPr/>
        </p:nvSpPr>
        <p:spPr>
          <a:xfrm>
            <a:off x="344950" y="0"/>
            <a:ext cx="144000" cy="549275"/>
          </a:xfrm>
          <a:prstGeom prst="rect">
            <a:avLst/>
          </a:prstGeom>
          <a:solidFill>
            <a:srgbClr val="0C0E4E"/>
          </a:solidFill>
        </p:spPr>
        <p:txBody>
          <a:bodyPr wrap="none" rtlCol="0" anchor="ctr" anchorCtr="0">
            <a:noAutofit/>
          </a:bodyPr>
          <a:lstStyle/>
          <a:p>
            <a:pPr algn="ctr" fontAlgn="auto">
              <a:spcBef>
                <a:spcPts val="0"/>
              </a:spcBef>
              <a:spcAft>
                <a:spcPts val="0"/>
              </a:spcAft>
            </a:pPr>
            <a:endParaRPr lang="ja-JP" altLang="en-US" sz="1000" dirty="0">
              <a:solidFill>
                <a:prstClr val="white"/>
              </a:solidFill>
              <a:latin typeface="Arial" pitchFamily="34" charset="0"/>
              <a:ea typeface="ＭＳ Ｐゴシック"/>
              <a:cs typeface="Arial" pitchFamily="34" charset="0"/>
            </a:endParaRPr>
          </a:p>
        </p:txBody>
      </p:sp>
      <p:sp>
        <p:nvSpPr>
          <p:cNvPr id="5" name="テキスト ボックス 4"/>
          <p:cNvSpPr txBox="1"/>
          <p:nvPr/>
        </p:nvSpPr>
        <p:spPr>
          <a:xfrm>
            <a:off x="9400387" y="6590890"/>
            <a:ext cx="377026" cy="246221"/>
          </a:xfrm>
          <a:prstGeom prst="rect">
            <a:avLst/>
          </a:prstGeom>
          <a:noFill/>
        </p:spPr>
        <p:txBody>
          <a:bodyPr wrap="none" rtlCol="0">
            <a:spAutoFit/>
          </a:bodyPr>
          <a:lstStyle/>
          <a:p>
            <a:pPr algn="r" fontAlgn="auto">
              <a:spcBef>
                <a:spcPts val="0"/>
              </a:spcBef>
              <a:spcAft>
                <a:spcPts val="0"/>
              </a:spcAft>
            </a:pPr>
            <a:fld id="{74795599-E26A-4BDB-A934-694CA4954060}" type="slidenum">
              <a:rPr lang="ja-JP" altLang="en-US" sz="1000" smtClean="0">
                <a:solidFill>
                  <a:prstClr val="white"/>
                </a:solidFill>
                <a:latin typeface="Calibri"/>
                <a:ea typeface="ＭＳ Ｐゴシック"/>
              </a:rPr>
              <a:pPr algn="r" fontAlgn="auto">
                <a:spcBef>
                  <a:spcPts val="0"/>
                </a:spcBef>
                <a:spcAft>
                  <a:spcPts val="0"/>
                </a:spcAft>
              </a:pPr>
              <a:t>‹#›</a:t>
            </a:fld>
            <a:endParaRPr lang="ja-JP" altLang="en-US" sz="1000" dirty="0">
              <a:solidFill>
                <a:prstClr val="white"/>
              </a:solidFill>
              <a:latin typeface="Calibri"/>
              <a:ea typeface="ＭＳ Ｐゴシック"/>
            </a:endParaRPr>
          </a:p>
        </p:txBody>
      </p:sp>
    </p:spTree>
    <p:extLst>
      <p:ext uri="{BB962C8B-B14F-4D97-AF65-F5344CB8AC3E}">
        <p14:creationId xmlns:p14="http://schemas.microsoft.com/office/powerpoint/2010/main" val="1420107624"/>
      </p:ext>
    </p:extLst>
  </p:cSld>
  <p:clrMap bg1="lt1" tx1="dk1" bg2="lt2" tx2="dk2" accent1="accent1" accent2="accent2" accent3="accent3" accent4="accent4" accent5="accent5" accent6="accent6" hlink="hlink" folHlink="folHlink"/>
  <p:sldLayoutIdLst>
    <p:sldLayoutId id="2147488113" r:id="rId1"/>
    <p:sldLayoutId id="2147488114" r:id="rId2"/>
    <p:sldLayoutId id="2147488115" r:id="rId3"/>
    <p:sldLayoutId id="2147488116" r:id="rId4"/>
    <p:sldLayoutId id="2147488117" r:id="rId5"/>
    <p:sldLayoutId id="2147488118" r:id="rId6"/>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テキスト ボックス 6"/>
          <p:cNvSpPr txBox="1"/>
          <p:nvPr/>
        </p:nvSpPr>
        <p:spPr>
          <a:xfrm>
            <a:off x="0" y="6570663"/>
            <a:ext cx="9906000" cy="287337"/>
          </a:xfrm>
          <a:prstGeom prst="rect">
            <a:avLst/>
          </a:prstGeom>
          <a:solidFill>
            <a:srgbClr val="0C0E4E"/>
          </a:solidFill>
        </p:spPr>
        <p:txBody>
          <a:bodyPr wrap="none" anchor="ctr"/>
          <a:lstStyle/>
          <a:p>
            <a:pPr algn="ctr" fontAlgn="auto">
              <a:spcBef>
                <a:spcPts val="0"/>
              </a:spcBef>
              <a:spcAft>
                <a:spcPts val="0"/>
              </a:spcAft>
              <a:defRPr/>
            </a:pPr>
            <a:r>
              <a:rPr lang="en-US" altLang="ja-JP" sz="1000" b="1">
                <a:solidFill>
                  <a:prstClr val="white"/>
                </a:solidFill>
                <a:latin typeface="Arial" pitchFamily="34" charset="0"/>
                <a:ea typeface="ＭＳ Ｐゴシック"/>
                <a:cs typeface="Arial" pitchFamily="34" charset="0"/>
              </a:rPr>
              <a:t>2nd FACTORY CO.,Ltd. CONFIDENTIAL</a:t>
            </a:r>
            <a:endParaRPr lang="ja-JP" altLang="en-US" sz="1000" b="1">
              <a:solidFill>
                <a:prstClr val="white"/>
              </a:solidFill>
              <a:latin typeface="Arial" pitchFamily="34" charset="0"/>
              <a:ea typeface="ＭＳ Ｐゴシック"/>
              <a:cs typeface="Arial" pitchFamily="34" charset="0"/>
            </a:endParaRPr>
          </a:p>
        </p:txBody>
      </p:sp>
      <p:sp>
        <p:nvSpPr>
          <p:cNvPr id="8" name="テキスト ボックス 7"/>
          <p:cNvSpPr txBox="1"/>
          <p:nvPr/>
        </p:nvSpPr>
        <p:spPr>
          <a:xfrm>
            <a:off x="344488" y="0"/>
            <a:ext cx="144462" cy="549275"/>
          </a:xfrm>
          <a:prstGeom prst="rect">
            <a:avLst/>
          </a:prstGeom>
          <a:solidFill>
            <a:srgbClr val="0C0E4E"/>
          </a:solidFill>
        </p:spPr>
        <p:txBody>
          <a:bodyPr wrap="none" anchor="ctr"/>
          <a:lstStyle/>
          <a:p>
            <a:pPr algn="ctr" fontAlgn="auto">
              <a:spcBef>
                <a:spcPts val="0"/>
              </a:spcBef>
              <a:spcAft>
                <a:spcPts val="0"/>
              </a:spcAft>
              <a:defRPr/>
            </a:pPr>
            <a:endParaRPr lang="ja-JP" altLang="en-US" sz="1000">
              <a:solidFill>
                <a:prstClr val="white"/>
              </a:solidFill>
              <a:latin typeface="Arial" pitchFamily="34" charset="0"/>
              <a:ea typeface="ＭＳ Ｐゴシック"/>
              <a:cs typeface="Arial" pitchFamily="34" charset="0"/>
            </a:endParaRPr>
          </a:p>
        </p:txBody>
      </p:sp>
      <p:sp>
        <p:nvSpPr>
          <p:cNvPr id="5" name="テキスト ボックス 4"/>
          <p:cNvSpPr txBox="1"/>
          <p:nvPr/>
        </p:nvSpPr>
        <p:spPr>
          <a:xfrm>
            <a:off x="9401175" y="6591300"/>
            <a:ext cx="376238" cy="246063"/>
          </a:xfrm>
          <a:prstGeom prst="rect">
            <a:avLst/>
          </a:prstGeom>
          <a:noFill/>
        </p:spPr>
        <p:txBody>
          <a:bodyPr wrap="none">
            <a:spAutoFit/>
          </a:bodyPr>
          <a:lstStyle/>
          <a:p>
            <a:pPr algn="r" fontAlgn="auto">
              <a:spcBef>
                <a:spcPts val="0"/>
              </a:spcBef>
              <a:spcAft>
                <a:spcPts val="0"/>
              </a:spcAft>
              <a:defRPr/>
            </a:pPr>
            <a:fld id="{EA30CA32-5A12-4520-8E3C-34B91792AAD5}" type="slidenum">
              <a:rPr lang="ja-JP" altLang="en-US" sz="1000">
                <a:solidFill>
                  <a:prstClr val="white"/>
                </a:solidFill>
                <a:latin typeface="Calibri"/>
                <a:ea typeface="ＭＳ Ｐゴシック"/>
              </a:rPr>
              <a:pPr algn="r" fontAlgn="auto">
                <a:spcBef>
                  <a:spcPts val="0"/>
                </a:spcBef>
                <a:spcAft>
                  <a:spcPts val="0"/>
                </a:spcAft>
                <a:defRPr/>
              </a:pPr>
              <a:t>‹#›</a:t>
            </a:fld>
            <a:endParaRPr lang="ja-JP" altLang="en-US" sz="1000">
              <a:solidFill>
                <a:prstClr val="white"/>
              </a:solidFill>
              <a:latin typeface="Calibri"/>
              <a:ea typeface="ＭＳ Ｐゴシック"/>
            </a:endParaRPr>
          </a:p>
        </p:txBody>
      </p:sp>
    </p:spTree>
    <p:extLst>
      <p:ext uri="{BB962C8B-B14F-4D97-AF65-F5344CB8AC3E}">
        <p14:creationId xmlns:p14="http://schemas.microsoft.com/office/powerpoint/2010/main" val="1333044409"/>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www.lifehacker.jp/2012/01/111223mindmaphack2nd.html" TargetMode="Externa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jp/url?sa=i&amp;rct=j&amp;q=%E3%82%B8%E3%83%A7%E3%83%96%E3%82%BA&amp;source=images&amp;cd=&amp;cad=rja&amp;docid=iAfxj1r0o9aBqM&amp;tbnid=vAxa9h6aTWS0BM:&amp;ved=0CAUQjRw&amp;url=http://jp.ibtimes.com/articles/22699/20111006/82348.htm&amp;ei=ooZ0UeX3DKfuiAeStIDoCg&amp;bvm=bv.45512109,d.aGc&amp;psig=AFQjCNEZIIOOrPnQwXFiorLdIM-mN6LuJg&amp;ust=1366677458970083"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9.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3" Type="http://schemas.openxmlformats.org/officeDocument/2006/relationships/image" Target="../media/image27.jpeg"/><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51.png"/><Relationship Id="rId21" Type="http://schemas.openxmlformats.org/officeDocument/2006/relationships/image" Target="../media/image33.png"/><Relationship Id="rId34" Type="http://schemas.openxmlformats.org/officeDocument/2006/relationships/image" Target="../media/image46.png"/><Relationship Id="rId42" Type="http://schemas.openxmlformats.org/officeDocument/2006/relationships/image" Target="../media/image54.png"/><Relationship Id="rId47" Type="http://schemas.openxmlformats.org/officeDocument/2006/relationships/image" Target="../media/image59.png"/><Relationship Id="rId50" Type="http://schemas.openxmlformats.org/officeDocument/2006/relationships/image" Target="../media/image62.png"/><Relationship Id="rId7" Type="http://schemas.openxmlformats.org/officeDocument/2006/relationships/hyperlink" Target="http://www.kddi.com/index.html" TargetMode="External"/><Relationship Id="rId2" Type="http://schemas.openxmlformats.org/officeDocument/2006/relationships/notesSlide" Target="../notesSlides/notesSlide4.xml"/><Relationship Id="rId16" Type="http://schemas.openxmlformats.org/officeDocument/2006/relationships/image" Target="../media/image29.jpeg"/><Relationship Id="rId29" Type="http://schemas.openxmlformats.org/officeDocument/2006/relationships/image" Target="../media/image41.png"/><Relationship Id="rId11" Type="http://schemas.openxmlformats.org/officeDocument/2006/relationships/hyperlink" Target="http://www.dentsu.co.jp/index.html" TargetMode="External"/><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 Type="http://schemas.openxmlformats.org/officeDocument/2006/relationships/image" Target="../media/image22.png"/><Relationship Id="rId15" Type="http://schemas.openxmlformats.org/officeDocument/2006/relationships/image" Target="../media/image28.png"/><Relationship Id="rId23" Type="http://schemas.openxmlformats.org/officeDocument/2006/relationships/image" Target="../media/image35.png"/><Relationship Id="rId28" Type="http://schemas.openxmlformats.org/officeDocument/2006/relationships/image" Target="../media/image40.gif"/><Relationship Id="rId36" Type="http://schemas.openxmlformats.org/officeDocument/2006/relationships/image" Target="../media/image48.png"/><Relationship Id="rId49" Type="http://schemas.openxmlformats.org/officeDocument/2006/relationships/image" Target="../media/image61.jpeg"/><Relationship Id="rId10" Type="http://schemas.openxmlformats.org/officeDocument/2006/relationships/image" Target="../media/image25.png"/><Relationship Id="rId19" Type="http://schemas.openxmlformats.org/officeDocument/2006/relationships/image" Target="../media/image31.png"/><Relationship Id="rId31" Type="http://schemas.openxmlformats.org/officeDocument/2006/relationships/image" Target="../media/image43.png"/><Relationship Id="rId44" Type="http://schemas.openxmlformats.org/officeDocument/2006/relationships/image" Target="../media/image56.png"/><Relationship Id="rId4" Type="http://schemas.openxmlformats.org/officeDocument/2006/relationships/hyperlink" Target="http://www.adobe.com/go/gn_home_logo_jp/" TargetMode="External"/><Relationship Id="rId9" Type="http://schemas.openxmlformats.org/officeDocument/2006/relationships/hyperlink" Target="http://www.sony.co.jp/" TargetMode="External"/><Relationship Id="rId14" Type="http://schemas.openxmlformats.org/officeDocument/2006/relationships/hyperlink" Target="http://fujifilm.jp/index.html" TargetMode="External"/><Relationship Id="rId22" Type="http://schemas.openxmlformats.org/officeDocument/2006/relationships/image" Target="../media/image34.png"/><Relationship Id="rId27" Type="http://schemas.openxmlformats.org/officeDocument/2006/relationships/image" Target="../media/image39.gif"/><Relationship Id="rId30" Type="http://schemas.openxmlformats.org/officeDocument/2006/relationships/image" Target="../media/image42.png"/><Relationship Id="rId35" Type="http://schemas.openxmlformats.org/officeDocument/2006/relationships/image" Target="../media/image47.png"/><Relationship Id="rId43" Type="http://schemas.openxmlformats.org/officeDocument/2006/relationships/image" Target="../media/image55.png"/><Relationship Id="rId48" Type="http://schemas.openxmlformats.org/officeDocument/2006/relationships/image" Target="../media/image60.png"/><Relationship Id="rId8" Type="http://schemas.openxmlformats.org/officeDocument/2006/relationships/image" Target="../media/image24.png"/><Relationship Id="rId51" Type="http://schemas.openxmlformats.org/officeDocument/2006/relationships/image" Target="../media/image63.gif"/><Relationship Id="rId3" Type="http://schemas.openxmlformats.org/officeDocument/2006/relationships/image" Target="../media/image21.emf"/><Relationship Id="rId12" Type="http://schemas.openxmlformats.org/officeDocument/2006/relationships/image" Target="../media/image26.png"/><Relationship Id="rId17" Type="http://schemas.openxmlformats.org/officeDocument/2006/relationships/hyperlink" Target="http://www.yahoo.co.jp/_ylh=X3oDMTB0NWxnaGxsBF9TAzIwNzcyOTYyNjUEdGlkAzEyBHRtcGwDZ2Ex/r/mlg" TargetMode="External"/><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png"/><Relationship Id="rId20" Type="http://schemas.openxmlformats.org/officeDocument/2006/relationships/image" Target="../media/image32.jpeg"/><Relationship Id="rId41" Type="http://schemas.openxmlformats.org/officeDocument/2006/relationships/image" Target="../media/image53.png"/><Relationship Id="rId1" Type="http://schemas.openxmlformats.org/officeDocument/2006/relationships/slideLayout" Target="../slideLayouts/slideLayout23.xml"/><Relationship Id="rId6"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gif"/><Relationship Id="rId1" Type="http://schemas.openxmlformats.org/officeDocument/2006/relationships/slideLayout" Target="../slideLayouts/slideLayout5.xml"/><Relationship Id="rId4" Type="http://schemas.openxmlformats.org/officeDocument/2006/relationships/image" Target="../media/image133.jpeg"/></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141.jpeg"/></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gif"/><Relationship Id="rId1" Type="http://schemas.openxmlformats.org/officeDocument/2006/relationships/slideLayout" Target="../slideLayouts/slideLayout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xml"/><Relationship Id="rId4" Type="http://schemas.openxmlformats.org/officeDocument/2006/relationships/image" Target="../media/image151.png"/></Relationships>
</file>

<file path=ppt/slides/_rels/slide9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5.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9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xml"/><Relationship Id="rId5" Type="http://schemas.openxmlformats.org/officeDocument/2006/relationships/image" Target="../media/image159.png"/><Relationship Id="rId4" Type="http://schemas.openxmlformats.org/officeDocument/2006/relationships/image" Target="../media/image143.gif"/></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5.xml"/><Relationship Id="rId5" Type="http://schemas.openxmlformats.org/officeDocument/2006/relationships/image" Target="../media/image164.jpeg"/><Relationship Id="rId4" Type="http://schemas.openxmlformats.org/officeDocument/2006/relationships/image" Target="../media/image163.jpeg"/></Relationships>
</file>

<file path=ppt/slides/_rels/slide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9.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png"/></Relationships>
</file>

<file path=ppt/slides/_rels/slide9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474918" y="517871"/>
            <a:ext cx="1335088" cy="261938"/>
          </a:xfrm>
          <a:prstGeom prst="rect">
            <a:avLst/>
          </a:prstGeom>
          <a:solidFill>
            <a:srgbClr val="FF5050"/>
          </a:solidFill>
        </p:spPr>
        <p:txBody>
          <a:bodyPr wrap="none" anchor="ctr">
            <a:spAutoFit/>
          </a:bodyPr>
          <a:lstStyle/>
          <a:p>
            <a:pPr algn="ctr" fontAlgn="auto">
              <a:spcBef>
                <a:spcPts val="0"/>
              </a:spcBef>
              <a:spcAft>
                <a:spcPts val="0"/>
              </a:spcAft>
              <a:defRPr/>
            </a:pPr>
            <a:r>
              <a:rPr lang="en-US" altLang="ja-JP" sz="1050" b="1" dirty="0">
                <a:latin typeface="ヒラギノ角ゴ Pro W6" pitchFamily="34" charset="-128"/>
                <a:ea typeface="ヒラギノ角ゴ Pro W6" pitchFamily="34" charset="-128"/>
                <a:cs typeface="Arial" pitchFamily="34" charset="0"/>
              </a:rPr>
              <a:t>CONFIDENTIAL</a:t>
            </a:r>
            <a:endParaRPr lang="ja-JP" altLang="en-US" sz="1050" b="1" dirty="0">
              <a:latin typeface="ヒラギノ角ゴ Pro W6" pitchFamily="34" charset="-128"/>
              <a:ea typeface="ヒラギノ角ゴ Pro W6" pitchFamily="34" charset="-128"/>
              <a:cs typeface="Arial" pitchFamily="34" charset="0"/>
            </a:endParaRPr>
          </a:p>
        </p:txBody>
      </p:sp>
      <p:sp>
        <p:nvSpPr>
          <p:cNvPr id="8" name="Rectangle 14"/>
          <p:cNvSpPr>
            <a:spLocks noChangeArrowheads="1"/>
          </p:cNvSpPr>
          <p:nvPr/>
        </p:nvSpPr>
        <p:spPr bwMode="auto">
          <a:xfrm>
            <a:off x="590548" y="4873924"/>
            <a:ext cx="50145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spcBef>
                <a:spcPts val="0"/>
              </a:spcBef>
            </a:pPr>
            <a:r>
              <a:rPr lang="en-US" altLang="ja-JP" sz="2000" dirty="0" smtClean="0">
                <a:solidFill>
                  <a:srgbClr val="002060"/>
                </a:solidFill>
                <a:latin typeface="A-OTF 新ゴ Pro R" pitchFamily="34" charset="-128"/>
                <a:ea typeface="A-OTF 新ゴ Pro R" pitchFamily="34" charset="-128"/>
              </a:rPr>
              <a:t>2014</a:t>
            </a:r>
            <a:r>
              <a:rPr lang="ja-JP" altLang="en-US" sz="2000" dirty="0" smtClean="0">
                <a:solidFill>
                  <a:srgbClr val="002060"/>
                </a:solidFill>
                <a:latin typeface="A-OTF 新ゴ Pro R" pitchFamily="34" charset="-128"/>
                <a:ea typeface="A-OTF 新ゴ Pro R" pitchFamily="34" charset="-128"/>
              </a:rPr>
              <a:t>年</a:t>
            </a:r>
            <a:r>
              <a:rPr lang="en-US" altLang="ja-JP" sz="2000" dirty="0" smtClean="0">
                <a:solidFill>
                  <a:srgbClr val="002060"/>
                </a:solidFill>
                <a:latin typeface="A-OTF 新ゴ Pro R" pitchFamily="34" charset="-128"/>
                <a:ea typeface="A-OTF 新ゴ Pro R" pitchFamily="34" charset="-128"/>
              </a:rPr>
              <a:t>12</a:t>
            </a:r>
            <a:r>
              <a:rPr lang="ja-JP" altLang="en-US" sz="2000" dirty="0" smtClean="0">
                <a:solidFill>
                  <a:srgbClr val="002060"/>
                </a:solidFill>
                <a:latin typeface="A-OTF 新ゴ Pro R" pitchFamily="34" charset="-128"/>
                <a:ea typeface="A-OTF 新ゴ Pro R" pitchFamily="34" charset="-128"/>
              </a:rPr>
              <a:t>月</a:t>
            </a:r>
            <a:r>
              <a:rPr lang="en-US" altLang="ja-JP" sz="2000" dirty="0" smtClean="0">
                <a:solidFill>
                  <a:srgbClr val="002060"/>
                </a:solidFill>
                <a:latin typeface="A-OTF 新ゴ Pro R" pitchFamily="34" charset="-128"/>
                <a:ea typeface="A-OTF 新ゴ Pro R" pitchFamily="34" charset="-128"/>
              </a:rPr>
              <a:t>24</a:t>
            </a:r>
            <a:r>
              <a:rPr lang="ja-JP" altLang="en-US" sz="2000" dirty="0" smtClean="0">
                <a:solidFill>
                  <a:srgbClr val="002060"/>
                </a:solidFill>
                <a:latin typeface="A-OTF 新ゴ Pro R" pitchFamily="34" charset="-128"/>
                <a:ea typeface="A-OTF 新ゴ Pro R" pitchFamily="34" charset="-128"/>
              </a:rPr>
              <a:t>日</a:t>
            </a:r>
            <a:r>
              <a:rPr lang="en-US" altLang="ja-JP" sz="2000" dirty="0" smtClean="0">
                <a:solidFill>
                  <a:srgbClr val="002060"/>
                </a:solidFill>
                <a:latin typeface="A-OTF 新ゴ Pro R" pitchFamily="34" charset="-128"/>
                <a:ea typeface="A-OTF 新ゴ Pro R" pitchFamily="34" charset="-128"/>
              </a:rPr>
              <a:t>25</a:t>
            </a:r>
            <a:r>
              <a:rPr lang="ja-JP" altLang="en-US" sz="2000" dirty="0" smtClean="0">
                <a:solidFill>
                  <a:srgbClr val="002060"/>
                </a:solidFill>
                <a:latin typeface="A-OTF 新ゴ Pro R" pitchFamily="34" charset="-128"/>
                <a:ea typeface="A-OTF 新ゴ Pro R" pitchFamily="34" charset="-128"/>
              </a:rPr>
              <a:t>日</a:t>
            </a:r>
            <a:r>
              <a:rPr lang="en-US" altLang="ja-JP" sz="2000" dirty="0" smtClean="0">
                <a:solidFill>
                  <a:srgbClr val="002060"/>
                </a:solidFill>
                <a:latin typeface="A-OTF 新ゴ Pro R" pitchFamily="34" charset="-128"/>
                <a:ea typeface="A-OTF 新ゴ Pro R" pitchFamily="34" charset="-128"/>
              </a:rPr>
              <a:t>26</a:t>
            </a:r>
            <a:r>
              <a:rPr lang="ja-JP" altLang="en-US" sz="2000" dirty="0" smtClean="0">
                <a:solidFill>
                  <a:srgbClr val="002060"/>
                </a:solidFill>
                <a:latin typeface="A-OTF 新ゴ Pro R" pitchFamily="34" charset="-128"/>
                <a:ea typeface="A-OTF 新ゴ Pro R" pitchFamily="34" charset="-128"/>
              </a:rPr>
              <a:t>日（</a:t>
            </a:r>
            <a:r>
              <a:rPr lang="en-US" altLang="ja-JP" sz="2000" dirty="0" smtClean="0">
                <a:solidFill>
                  <a:srgbClr val="002060"/>
                </a:solidFill>
                <a:latin typeface="A-OTF 新ゴ Pro R" pitchFamily="34" charset="-128"/>
                <a:ea typeface="A-OTF 新ゴ Pro R" pitchFamily="34" charset="-128"/>
              </a:rPr>
              <a:t>3</a:t>
            </a:r>
            <a:r>
              <a:rPr lang="ja-JP" altLang="en-US" sz="2000" dirty="0" smtClean="0">
                <a:solidFill>
                  <a:srgbClr val="002060"/>
                </a:solidFill>
                <a:latin typeface="A-OTF 新ゴ Pro R" pitchFamily="34" charset="-128"/>
                <a:ea typeface="A-OTF 新ゴ Pro R" pitchFamily="34" charset="-128"/>
              </a:rPr>
              <a:t>日間）</a:t>
            </a:r>
            <a:endParaRPr lang="en-US" altLang="ja-JP" sz="2000" dirty="0">
              <a:solidFill>
                <a:srgbClr val="002060"/>
              </a:solidFill>
              <a:latin typeface="A-OTF 新ゴ Pro R" pitchFamily="34" charset="-128"/>
              <a:ea typeface="A-OTF 新ゴ Pro R" pitchFamily="34" charset="-128"/>
            </a:endParaRPr>
          </a:p>
          <a:p>
            <a:pPr>
              <a:spcBef>
                <a:spcPts val="0"/>
              </a:spcBef>
            </a:pPr>
            <a:r>
              <a:rPr lang="ja-JP" altLang="en-US" sz="2000" dirty="0" smtClean="0">
                <a:solidFill>
                  <a:srgbClr val="002060"/>
                </a:solidFill>
                <a:latin typeface="A-OTF 新ゴ Pro R" pitchFamily="34" charset="-128"/>
                <a:ea typeface="A-OTF 新ゴ Pro R" pitchFamily="34" charset="-128"/>
              </a:rPr>
              <a:t>株式</a:t>
            </a:r>
            <a:r>
              <a:rPr lang="ja-JP" altLang="en-US" sz="2000" dirty="0">
                <a:solidFill>
                  <a:srgbClr val="002060"/>
                </a:solidFill>
                <a:latin typeface="A-OTF 新ゴ Pro R" pitchFamily="34" charset="-128"/>
                <a:ea typeface="A-OTF 新ゴ Pro R" pitchFamily="34" charset="-128"/>
              </a:rPr>
              <a:t>会社</a:t>
            </a:r>
            <a:r>
              <a:rPr lang="ja-JP" altLang="en-US" sz="2000" dirty="0" smtClean="0">
                <a:solidFill>
                  <a:srgbClr val="002060"/>
                </a:solidFill>
                <a:latin typeface="A-OTF 新ゴ Pro R" pitchFamily="34" charset="-128"/>
                <a:ea typeface="A-OTF 新ゴ Pro R" pitchFamily="34" charset="-128"/>
              </a:rPr>
              <a:t>セカンドファクトリー</a:t>
            </a:r>
            <a:endParaRPr lang="en-US" altLang="ja-JP" sz="2000" dirty="0" smtClean="0">
              <a:solidFill>
                <a:srgbClr val="002060"/>
              </a:solidFill>
              <a:latin typeface="A-OTF 新ゴ Pro R" pitchFamily="34" charset="-128"/>
              <a:ea typeface="A-OTF 新ゴ Pro R" pitchFamily="34" charset="-128"/>
            </a:endParaRPr>
          </a:p>
        </p:txBody>
      </p:sp>
      <p:sp>
        <p:nvSpPr>
          <p:cNvPr id="11" name="正方形/長方形 10"/>
          <p:cNvSpPr/>
          <p:nvPr/>
        </p:nvSpPr>
        <p:spPr>
          <a:xfrm>
            <a:off x="590547" y="5627222"/>
            <a:ext cx="2972460" cy="523220"/>
          </a:xfrm>
          <a:prstGeom prst="rect">
            <a:avLst/>
          </a:prstGeom>
        </p:spPr>
        <p:txBody>
          <a:bodyPr wrap="square">
            <a:spAutoFit/>
          </a:bodyPr>
          <a:lstStyle/>
          <a:p>
            <a:pPr>
              <a:spcBef>
                <a:spcPct val="50000"/>
              </a:spcBef>
            </a:pPr>
            <a:r>
              <a:rPr lang="ja-JP" altLang="en-US" sz="1400" dirty="0" smtClean="0">
                <a:solidFill>
                  <a:srgbClr val="002060"/>
                </a:solidFill>
                <a:latin typeface="A-OTF 新ゴ Pro R" pitchFamily="34" charset="-128"/>
                <a:ea typeface="A-OTF 新ゴ Pro R" pitchFamily="34" charset="-128"/>
              </a:rPr>
              <a:t>取締役シニア</a:t>
            </a:r>
            <a:r>
              <a:rPr lang="en-US" altLang="ja-JP" sz="1400" dirty="0" smtClean="0">
                <a:solidFill>
                  <a:srgbClr val="002060"/>
                </a:solidFill>
                <a:latin typeface="A-OTF 新ゴ Pro R" pitchFamily="34" charset="-128"/>
                <a:ea typeface="A-OTF 新ゴ Pro R" pitchFamily="34" charset="-128"/>
              </a:rPr>
              <a:t>UX</a:t>
            </a:r>
            <a:r>
              <a:rPr lang="ja-JP" altLang="en-US" sz="1400" dirty="0" smtClean="0">
                <a:solidFill>
                  <a:srgbClr val="002060"/>
                </a:solidFill>
                <a:latin typeface="A-OTF 新ゴ Pro R" pitchFamily="34" charset="-128"/>
                <a:ea typeface="A-OTF 新ゴ Pro R" pitchFamily="34" charset="-128"/>
              </a:rPr>
              <a:t>ストラテジスト</a:t>
            </a:r>
            <a:r>
              <a:rPr lang="en-US" altLang="ja-JP" sz="1400" dirty="0" smtClean="0">
                <a:solidFill>
                  <a:srgbClr val="002060"/>
                </a:solidFill>
                <a:latin typeface="A-OTF 新ゴ Pro R" pitchFamily="34" charset="-128"/>
                <a:ea typeface="A-OTF 新ゴ Pro R" pitchFamily="34" charset="-128"/>
              </a:rPr>
              <a:t/>
            </a:r>
            <a:br>
              <a:rPr lang="en-US" altLang="ja-JP" sz="1400" dirty="0" smtClean="0">
                <a:solidFill>
                  <a:srgbClr val="002060"/>
                </a:solidFill>
                <a:latin typeface="A-OTF 新ゴ Pro R" pitchFamily="34" charset="-128"/>
                <a:ea typeface="A-OTF 新ゴ Pro R" pitchFamily="34" charset="-128"/>
              </a:rPr>
            </a:br>
            <a:r>
              <a:rPr lang="ja-JP" altLang="en-US" sz="1400" dirty="0" smtClean="0">
                <a:solidFill>
                  <a:srgbClr val="002060"/>
                </a:solidFill>
                <a:latin typeface="A-OTF 新ゴ Pro R" pitchFamily="34" charset="-128"/>
                <a:ea typeface="A-OTF 新ゴ Pro R" pitchFamily="34" charset="-128"/>
              </a:rPr>
              <a:t>齋藤善寛</a:t>
            </a:r>
            <a:endParaRPr lang="ja-JP" altLang="en-US" sz="1400" dirty="0">
              <a:solidFill>
                <a:srgbClr val="002060"/>
              </a:solidFill>
              <a:latin typeface="A-OTF 新ゴ Pro R" pitchFamily="34" charset="-128"/>
              <a:ea typeface="A-OTF 新ゴ Pro R" pitchFamily="34" charset="-128"/>
            </a:endParaRPr>
          </a:p>
        </p:txBody>
      </p:sp>
      <p:sp>
        <p:nvSpPr>
          <p:cNvPr id="9" name="Rectangle 2"/>
          <p:cNvSpPr txBox="1">
            <a:spLocks noChangeArrowheads="1"/>
          </p:cNvSpPr>
          <p:nvPr/>
        </p:nvSpPr>
        <p:spPr bwMode="auto">
          <a:xfrm>
            <a:off x="492125" y="3013501"/>
            <a:ext cx="96098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ja-JP" altLang="en-US" sz="4400" dirty="0">
                <a:solidFill>
                  <a:srgbClr val="002060"/>
                </a:solidFill>
              </a:rPr>
              <a:t>ＵＸ検討プロセスを活用</a:t>
            </a:r>
            <a:r>
              <a:rPr lang="ja-JP" altLang="en-US" sz="4400" dirty="0" smtClean="0">
                <a:solidFill>
                  <a:srgbClr val="002060"/>
                </a:solidFill>
              </a:rPr>
              <a:t>した</a:t>
            </a:r>
            <a:endParaRPr lang="en-US" altLang="ja-JP" sz="4400" dirty="0" smtClean="0">
              <a:solidFill>
                <a:srgbClr val="002060"/>
              </a:solidFill>
            </a:endParaRPr>
          </a:p>
          <a:p>
            <a:r>
              <a:rPr lang="ja-JP" altLang="en-US" sz="4400" dirty="0" smtClean="0">
                <a:solidFill>
                  <a:srgbClr val="002060"/>
                </a:solidFill>
              </a:rPr>
              <a:t>顧客</a:t>
            </a:r>
            <a:r>
              <a:rPr lang="ja-JP" altLang="en-US" sz="4400" dirty="0">
                <a:solidFill>
                  <a:srgbClr val="002060"/>
                </a:solidFill>
              </a:rPr>
              <a:t>体験創造</a:t>
            </a:r>
            <a:r>
              <a:rPr lang="ja-JP" altLang="en-US" sz="4400" dirty="0" smtClean="0">
                <a:solidFill>
                  <a:srgbClr val="002060"/>
                </a:solidFill>
              </a:rPr>
              <a:t>ワークショップ</a:t>
            </a:r>
            <a:endParaRPr lang="en-US" altLang="ja-JP" sz="4400" dirty="0" smtClean="0">
              <a:solidFill>
                <a:srgbClr val="002060"/>
              </a:solidFill>
            </a:endParaRPr>
          </a:p>
        </p:txBody>
      </p:sp>
      <p:sp>
        <p:nvSpPr>
          <p:cNvPr id="10" name="テキスト ボックス 5"/>
          <p:cNvSpPr txBox="1">
            <a:spLocks noChangeArrowheads="1"/>
          </p:cNvSpPr>
          <p:nvPr/>
        </p:nvSpPr>
        <p:spPr bwMode="auto">
          <a:xfrm>
            <a:off x="492125" y="2646353"/>
            <a:ext cx="5057795" cy="400110"/>
          </a:xfrm>
          <a:prstGeom prst="rect">
            <a:avLst/>
          </a:prstGeom>
          <a:noFill/>
          <a:ln w="9525">
            <a:noFill/>
            <a:miter lim="800000"/>
            <a:headEnd/>
            <a:tailEnd/>
          </a:ln>
        </p:spPr>
        <p:txBody>
          <a:bodyPr wrap="none" anchor="ctr">
            <a:spAutoFit/>
          </a:bodyPr>
          <a:lstStyle/>
          <a:p>
            <a:r>
              <a:rPr lang="ja-JP" altLang="en-US" sz="2000" dirty="0" smtClean="0">
                <a:solidFill>
                  <a:srgbClr val="002060"/>
                </a:solidFill>
                <a:latin typeface="A-OTF 新ゴ Pro M" pitchFamily="34" charset="-128"/>
                <a:ea typeface="A-OTF 新ゴ Pro M" pitchFamily="34" charset="-128"/>
              </a:rPr>
              <a:t>「アイデア創造型授業」教員育成セミナー</a:t>
            </a:r>
            <a:endParaRPr lang="en-US" altLang="ja-JP" sz="2000" dirty="0" smtClean="0">
              <a:solidFill>
                <a:srgbClr val="002060"/>
              </a:solidFill>
              <a:latin typeface="A-OTF 新ゴ Pro M" pitchFamily="34" charset="-128"/>
              <a:ea typeface="A-OTF 新ゴ Pro M" pitchFamily="34" charset="-128"/>
            </a:endParaRPr>
          </a:p>
        </p:txBody>
      </p:sp>
      <p:sp>
        <p:nvSpPr>
          <p:cNvPr id="3" name="正方形/長方形 2"/>
          <p:cNvSpPr/>
          <p:nvPr/>
        </p:nvSpPr>
        <p:spPr>
          <a:xfrm>
            <a:off x="576263" y="779809"/>
            <a:ext cx="1646238" cy="56162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2000" dirty="0" smtClean="0">
                <a:latin typeface="A-OTF 新ゴ Pro M" pitchFamily="34" charset="-128"/>
                <a:ea typeface="A-OTF 新ゴ Pro M" pitchFamily="34" charset="-128"/>
              </a:rPr>
              <a:t>DAY1</a:t>
            </a:r>
            <a:r>
              <a:rPr kumimoji="1" lang="ja-JP" altLang="en-US" sz="2000" dirty="0" smtClean="0">
                <a:latin typeface="A-OTF 新ゴ Pro M" pitchFamily="34" charset="-128"/>
                <a:ea typeface="A-OTF 新ゴ Pro M" pitchFamily="34" charset="-128"/>
              </a:rPr>
              <a:t>－１</a:t>
            </a:r>
            <a:endParaRPr kumimoji="1" lang="ja-JP" altLang="en-US" sz="2000" dirty="0">
              <a:latin typeface="A-OTF 新ゴ Pro M" pitchFamily="34" charset="-128"/>
              <a:ea typeface="A-OTF 新ゴ Pro M"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hikari_akiyama.2NDFACTORY\Desktop\img\(1307437541) children-water-school-africa-zigberi-burkina-faso-nikon-d2xs-ami-vita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51" b="500"/>
          <a:stretch/>
        </p:blipFill>
        <p:spPr bwMode="auto">
          <a:xfrm>
            <a:off x="-1365701" y="0"/>
            <a:ext cx="1326147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859816" y="25844"/>
            <a:ext cx="9049005" cy="576064"/>
          </a:xfrm>
          <a:prstGeom prst="rect">
            <a:avLst/>
          </a:prstGeom>
          <a:noFill/>
        </p:spPr>
        <p:txBody>
          <a:bodyPr wrap="square" rtlCol="0" anchor="t" anchorCtr="0">
            <a:noAutofit/>
          </a:bodyPr>
          <a:lstStyle/>
          <a:p>
            <a:pPr algn="r">
              <a:lnSpc>
                <a:spcPct val="150000"/>
              </a:lnSpc>
            </a:pPr>
            <a:r>
              <a:rPr lang="en-US" altLang="ja-JP" sz="1200" dirty="0">
                <a:solidFill>
                  <a:schemeClr val="tx1">
                    <a:lumMod val="75000"/>
                    <a:lumOff val="25000"/>
                  </a:schemeClr>
                </a:solidFill>
                <a:latin typeface="A-OTF 新ゴ Pro M" pitchFamily="34" charset="-128"/>
                <a:ea typeface="A-OTF 新ゴ Pro M" pitchFamily="34" charset="-128"/>
                <a:cs typeface="メイリオ" pitchFamily="50" charset="-128"/>
              </a:rPr>
              <a:t>http://www.qdrum.co.za/</a:t>
            </a:r>
            <a:endParaRPr lang="en-US" altLang="ja-JP" sz="1200" dirty="0" smtClean="0">
              <a:solidFill>
                <a:schemeClr val="tx1">
                  <a:lumMod val="75000"/>
                  <a:lumOff val="25000"/>
                </a:schemeClr>
              </a:solidFill>
              <a:latin typeface="A-OTF 新ゴ Pro M" pitchFamily="34" charset="-128"/>
              <a:ea typeface="A-OTF 新ゴ Pro M" pitchFamily="34" charset="-128"/>
              <a:cs typeface="メイリオ" pitchFamily="50" charset="-128"/>
            </a:endParaRPr>
          </a:p>
        </p:txBody>
      </p:sp>
    </p:spTree>
    <p:extLst>
      <p:ext uri="{BB962C8B-B14F-4D97-AF65-F5344CB8AC3E}">
        <p14:creationId xmlns:p14="http://schemas.microsoft.com/office/powerpoint/2010/main" val="323382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イノベーションとユーザビリティ</a:t>
            </a:r>
            <a:endParaRPr kumimoji="1" lang="ja-JP" altLang="en-US" dirty="0"/>
          </a:p>
        </p:txBody>
      </p:sp>
      <p:cxnSp>
        <p:nvCxnSpPr>
          <p:cNvPr id="9" name="直線コネクタ 8"/>
          <p:cNvCxnSpPr/>
          <p:nvPr/>
        </p:nvCxnSpPr>
        <p:spPr>
          <a:xfrm flipV="1">
            <a:off x="2369636" y="3605113"/>
            <a:ext cx="5006601" cy="19919"/>
          </a:xfrm>
          <a:prstGeom prst="line">
            <a:avLst/>
          </a:prstGeom>
          <a:ln w="1111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439345" y="3625030"/>
            <a:ext cx="3879099" cy="2114361"/>
          </a:xfrm>
          <a:prstGeom prst="line">
            <a:avLst/>
          </a:prstGeom>
          <a:ln w="1111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右矢印 19"/>
          <p:cNvSpPr/>
          <p:nvPr/>
        </p:nvSpPr>
        <p:spPr bwMode="auto">
          <a:xfrm rot="19745514">
            <a:off x="2003395" y="2100678"/>
            <a:ext cx="4276071" cy="640860"/>
          </a:xfrm>
          <a:prstGeom prst="rightArrow">
            <a:avLst>
              <a:gd name="adj1" fmla="val 50000"/>
              <a:gd name="adj2" fmla="val 8716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sp>
        <p:nvSpPr>
          <p:cNvPr id="7" name="上矢印 6"/>
          <p:cNvSpPr/>
          <p:nvPr/>
        </p:nvSpPr>
        <p:spPr bwMode="auto">
          <a:xfrm>
            <a:off x="5850484" y="3036331"/>
            <a:ext cx="579916" cy="2703059"/>
          </a:xfrm>
          <a:prstGeom prst="upArrow">
            <a:avLst>
              <a:gd name="adj1" fmla="val 50000"/>
              <a:gd name="adj2" fmla="val 97356"/>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sp>
        <p:nvSpPr>
          <p:cNvPr id="4" name="雲 3"/>
          <p:cNvSpPr/>
          <p:nvPr/>
        </p:nvSpPr>
        <p:spPr bwMode="auto">
          <a:xfrm>
            <a:off x="5481807" y="256888"/>
            <a:ext cx="2170131" cy="1071926"/>
          </a:xfrm>
          <a:prstGeom prst="cloud">
            <a:avLst/>
          </a:prstGeom>
          <a:solidFill>
            <a:srgbClr val="FDD3CB"/>
          </a:solidFill>
          <a:ln w="9525" cap="flat" cmpd="sng" algn="ctr">
            <a:noFill/>
            <a:prstDash val="solid"/>
            <a:round/>
            <a:headEnd type="none" w="med" len="med"/>
            <a:tailEnd type="none" w="med" len="med"/>
          </a:ln>
          <a:effectLst/>
        </p:spPr>
        <p:txBody>
          <a:bodyPr rtlCol="0" anchor="ctr"/>
          <a:lstStyle/>
          <a:p>
            <a:pPr algn="ctr"/>
            <a:r>
              <a:rPr kumimoji="1" lang="ja-JP" altLang="en-US" sz="2400" dirty="0" smtClean="0">
                <a:latin typeface="A-OTF 新ゴ Pro L" pitchFamily="34" charset="-128"/>
                <a:ea typeface="A-OTF 新ゴ Pro L" pitchFamily="34" charset="-128"/>
              </a:rPr>
              <a:t>すごい！</a:t>
            </a:r>
            <a:endParaRPr kumimoji="1" lang="ja-JP" altLang="en-US" sz="2400" dirty="0">
              <a:latin typeface="A-OTF 新ゴ Pro L" pitchFamily="34" charset="-128"/>
              <a:ea typeface="A-OTF 新ゴ Pro L" pitchFamily="34" charset="-128"/>
            </a:endParaRPr>
          </a:p>
        </p:txBody>
      </p:sp>
      <p:sp>
        <p:nvSpPr>
          <p:cNvPr id="10" name="雲 9"/>
          <p:cNvSpPr/>
          <p:nvPr/>
        </p:nvSpPr>
        <p:spPr bwMode="auto">
          <a:xfrm rot="541296">
            <a:off x="6412569" y="944628"/>
            <a:ext cx="2478739" cy="1396069"/>
          </a:xfrm>
          <a:prstGeom prst="cloud">
            <a:avLst/>
          </a:prstGeom>
          <a:solidFill>
            <a:srgbClr val="DCEFF4"/>
          </a:solidFill>
          <a:ln w="9525" cap="flat" cmpd="sng" algn="ctr">
            <a:noFill/>
            <a:prstDash val="solid"/>
            <a:round/>
            <a:headEnd type="none" w="med" len="med"/>
            <a:tailEnd type="none" w="med" len="med"/>
          </a:ln>
          <a:effectLst/>
        </p:spPr>
        <p:txBody>
          <a:bodyPr rtlCol="0" anchor="ctr"/>
          <a:lstStyle/>
          <a:p>
            <a:pPr algn="ctr"/>
            <a:r>
              <a:rPr kumimoji="1" lang="ja-JP" altLang="en-US" sz="2200" dirty="0" smtClean="0">
                <a:latin typeface="A-OTF 新ゴ Pro L" pitchFamily="34" charset="-128"/>
                <a:ea typeface="A-OTF 新ゴ Pro L" pitchFamily="34" charset="-128"/>
              </a:rPr>
              <a:t>もう元には戻れない！</a:t>
            </a:r>
            <a:endParaRPr kumimoji="1" lang="ja-JP" altLang="en-US" sz="2200" dirty="0">
              <a:latin typeface="A-OTF 新ゴ Pro L" pitchFamily="34" charset="-128"/>
              <a:ea typeface="A-OTF 新ゴ Pro L" pitchFamily="34" charset="-128"/>
            </a:endParaRPr>
          </a:p>
        </p:txBody>
      </p:sp>
      <p:sp>
        <p:nvSpPr>
          <p:cNvPr id="8" name="テキスト ボックス 7"/>
          <p:cNvSpPr txBox="1"/>
          <p:nvPr/>
        </p:nvSpPr>
        <p:spPr bwMode="auto">
          <a:xfrm>
            <a:off x="1947254" y="1219137"/>
            <a:ext cx="2372545" cy="62553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108000" tIns="72000" rIns="108000" bIns="72000" rtlCol="0" anchor="ctr" anchorCtr="1">
            <a:spAutoFit/>
          </a:bodyPr>
          <a:lstStyle/>
          <a:p>
            <a:pPr>
              <a:lnSpc>
                <a:spcPct val="130000"/>
              </a:lnSpc>
              <a:buSzPct val="120000"/>
            </a:pPr>
            <a:r>
              <a:rPr kumimoji="1" lang="ja-JP" altLang="en-US" sz="2400" dirty="0" smtClean="0">
                <a:latin typeface="A-OTF 新ゴ Pro M" pitchFamily="34" charset="-128"/>
                <a:ea typeface="A-OTF 新ゴ Pro M" pitchFamily="34" charset="-128"/>
              </a:rPr>
              <a:t>イノベーション</a:t>
            </a:r>
          </a:p>
        </p:txBody>
      </p:sp>
      <p:sp>
        <p:nvSpPr>
          <p:cNvPr id="15" name="テキスト ボックス 14"/>
          <p:cNvSpPr txBox="1"/>
          <p:nvPr/>
        </p:nvSpPr>
        <p:spPr bwMode="auto">
          <a:xfrm>
            <a:off x="6770131" y="2723562"/>
            <a:ext cx="2372545" cy="6255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108000" tIns="72000" rIns="108000" bIns="72000" rtlCol="0" anchor="ctr" anchorCtr="1">
            <a:spAutoFit/>
          </a:bodyPr>
          <a:lstStyle/>
          <a:p>
            <a:pPr>
              <a:lnSpc>
                <a:spcPct val="130000"/>
              </a:lnSpc>
              <a:buSzPct val="120000"/>
            </a:pPr>
            <a:r>
              <a:rPr kumimoji="1" lang="ja-JP" altLang="en-US" sz="2400" dirty="0" smtClean="0">
                <a:latin typeface="A-OTF 新ゴ Pro M" pitchFamily="34" charset="-128"/>
                <a:ea typeface="A-OTF 新ゴ Pro M" pitchFamily="34" charset="-128"/>
              </a:rPr>
              <a:t>ユーザビリティ</a:t>
            </a:r>
          </a:p>
        </p:txBody>
      </p:sp>
      <p:sp>
        <p:nvSpPr>
          <p:cNvPr id="12" name="雲 11"/>
          <p:cNvSpPr/>
          <p:nvPr/>
        </p:nvSpPr>
        <p:spPr bwMode="auto">
          <a:xfrm>
            <a:off x="722079" y="3109839"/>
            <a:ext cx="1717584" cy="943778"/>
          </a:xfrm>
          <a:prstGeom prst="cloud">
            <a:avLst/>
          </a:prstGeom>
          <a:solidFill>
            <a:schemeClr val="bg1">
              <a:lumMod val="95000"/>
            </a:schemeClr>
          </a:solidFill>
          <a:ln w="9525" cap="flat" cmpd="sng" algn="ctr">
            <a:solidFill>
              <a:schemeClr val="bg1">
                <a:lumMod val="50000"/>
              </a:schemeClr>
            </a:solidFill>
            <a:prstDash val="solid"/>
            <a:round/>
            <a:headEnd type="none" w="med" len="med"/>
            <a:tailEnd type="none" w="med" len="med"/>
          </a:ln>
          <a:effectLst/>
        </p:spPr>
        <p:txBody>
          <a:bodyPr rtlCol="0" anchor="ctr"/>
          <a:lstStyle/>
          <a:p>
            <a:pPr algn="ctr"/>
            <a:r>
              <a:rPr kumimoji="1" lang="ja-JP" altLang="en-US" sz="1600" dirty="0" smtClean="0">
                <a:solidFill>
                  <a:schemeClr val="tx1">
                    <a:lumMod val="75000"/>
                    <a:lumOff val="25000"/>
                  </a:schemeClr>
                </a:solidFill>
                <a:latin typeface="A-OTF 新ゴ Pro M" pitchFamily="34" charset="-128"/>
                <a:ea typeface="A-OTF 新ゴ Pro M" pitchFamily="34" charset="-128"/>
              </a:rPr>
              <a:t>ふつうに</a:t>
            </a:r>
            <a:endParaRPr kumimoji="1" lang="en-US" altLang="ja-JP" sz="1600" dirty="0" smtClean="0">
              <a:solidFill>
                <a:schemeClr val="tx1">
                  <a:lumMod val="75000"/>
                  <a:lumOff val="25000"/>
                </a:schemeClr>
              </a:solidFill>
              <a:latin typeface="A-OTF 新ゴ Pro M" pitchFamily="34" charset="-128"/>
              <a:ea typeface="A-OTF 新ゴ Pro M" pitchFamily="34" charset="-128"/>
            </a:endParaRPr>
          </a:p>
          <a:p>
            <a:pPr algn="ctr"/>
            <a:r>
              <a:rPr lang="ja-JP" altLang="en-US" sz="1600" dirty="0">
                <a:solidFill>
                  <a:schemeClr val="tx1">
                    <a:lumMod val="75000"/>
                    <a:lumOff val="25000"/>
                  </a:schemeClr>
                </a:solidFill>
                <a:latin typeface="A-OTF 新ゴ Pro M" pitchFamily="34" charset="-128"/>
                <a:ea typeface="A-OTF 新ゴ Pro M" pitchFamily="34" charset="-128"/>
              </a:rPr>
              <a:t>使える</a:t>
            </a:r>
            <a:endParaRPr kumimoji="1" lang="ja-JP" altLang="en-US" sz="1600" dirty="0">
              <a:solidFill>
                <a:schemeClr val="tx1">
                  <a:lumMod val="75000"/>
                  <a:lumOff val="25000"/>
                </a:schemeClr>
              </a:solidFill>
              <a:latin typeface="A-OTF 新ゴ Pro M" pitchFamily="34" charset="-128"/>
              <a:ea typeface="A-OTF 新ゴ Pro M" pitchFamily="34" charset="-128"/>
            </a:endParaRPr>
          </a:p>
        </p:txBody>
      </p:sp>
      <p:sp>
        <p:nvSpPr>
          <p:cNvPr id="17" name="雲 16"/>
          <p:cNvSpPr/>
          <p:nvPr/>
        </p:nvSpPr>
        <p:spPr bwMode="auto">
          <a:xfrm>
            <a:off x="7036831" y="5493990"/>
            <a:ext cx="1836928" cy="894156"/>
          </a:xfrm>
          <a:prstGeom prst="cloud">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r>
              <a:rPr kumimoji="1" lang="ja-JP" altLang="en-US" sz="1600" dirty="0" smtClean="0">
                <a:solidFill>
                  <a:schemeClr val="tx1">
                    <a:lumMod val="85000"/>
                    <a:lumOff val="15000"/>
                  </a:schemeClr>
                </a:solidFill>
                <a:latin typeface="A-OTF 新ゴ Pro B" pitchFamily="34" charset="-128"/>
                <a:ea typeface="A-OTF 新ゴ Pro B" pitchFamily="34" charset="-128"/>
              </a:rPr>
              <a:t>使いづらい</a:t>
            </a:r>
            <a:endParaRPr kumimoji="1" lang="ja-JP" altLang="en-US" sz="1600" dirty="0">
              <a:solidFill>
                <a:schemeClr val="tx1">
                  <a:lumMod val="85000"/>
                  <a:lumOff val="15000"/>
                </a:schemeClr>
              </a:solidFill>
              <a:latin typeface="A-OTF 新ゴ Pro B" pitchFamily="34" charset="-128"/>
              <a:ea typeface="A-OTF 新ゴ Pro B" pitchFamily="34" charset="-128"/>
            </a:endParaRPr>
          </a:p>
        </p:txBody>
      </p:sp>
      <p:sp>
        <p:nvSpPr>
          <p:cNvPr id="19" name="雲 18"/>
          <p:cNvSpPr/>
          <p:nvPr/>
        </p:nvSpPr>
        <p:spPr bwMode="auto">
          <a:xfrm>
            <a:off x="6223193" y="4916387"/>
            <a:ext cx="1627277" cy="894156"/>
          </a:xfrm>
          <a:prstGeom prst="cloud">
            <a:avLst/>
          </a:prstGeom>
          <a:solidFill>
            <a:schemeClr val="bg1">
              <a:lumMod val="65000"/>
            </a:schemeClr>
          </a:solidFill>
          <a:ln w="9525" cap="flat" cmpd="sng" algn="ctr">
            <a:noFill/>
            <a:prstDash val="solid"/>
            <a:round/>
            <a:headEnd type="none" w="med" len="med"/>
            <a:tailEnd type="none" w="med" len="med"/>
          </a:ln>
          <a:effectLst/>
        </p:spPr>
        <p:txBody>
          <a:bodyPr rtlCol="0" anchor="ctr"/>
          <a:lstStyle/>
          <a:p>
            <a:pPr algn="ctr"/>
            <a:r>
              <a:rPr kumimoji="1" lang="ja-JP" altLang="en-US" sz="1600" dirty="0" smtClean="0">
                <a:solidFill>
                  <a:schemeClr val="tx1">
                    <a:lumMod val="85000"/>
                    <a:lumOff val="15000"/>
                  </a:schemeClr>
                </a:solidFill>
                <a:latin typeface="A-OTF 新ゴ Pro B" pitchFamily="34" charset="-128"/>
                <a:ea typeface="A-OTF 新ゴ Pro B" pitchFamily="34" charset="-128"/>
              </a:rPr>
              <a:t>あぶない</a:t>
            </a:r>
            <a:endParaRPr kumimoji="1" lang="ja-JP" altLang="en-US" sz="1600" dirty="0">
              <a:solidFill>
                <a:schemeClr val="tx1">
                  <a:lumMod val="85000"/>
                  <a:lumOff val="15000"/>
                </a:schemeClr>
              </a:solidFill>
              <a:latin typeface="A-OTF 新ゴ Pro B" pitchFamily="34" charset="-128"/>
              <a:ea typeface="A-OTF 新ゴ Pro B" pitchFamily="34" charset="-128"/>
            </a:endParaRPr>
          </a:p>
        </p:txBody>
      </p:sp>
      <p:sp>
        <p:nvSpPr>
          <p:cNvPr id="21" name="雲 20"/>
          <p:cNvSpPr/>
          <p:nvPr/>
        </p:nvSpPr>
        <p:spPr bwMode="auto">
          <a:xfrm>
            <a:off x="5517826" y="5604585"/>
            <a:ext cx="1836928" cy="894156"/>
          </a:xfrm>
          <a:prstGeom prst="cloud">
            <a:avLst/>
          </a:prstGeom>
          <a:solidFill>
            <a:schemeClr val="bg1">
              <a:lumMod val="75000"/>
            </a:schemeClr>
          </a:solidFill>
          <a:ln w="9525" cap="flat" cmpd="sng" algn="ctr">
            <a:noFill/>
            <a:prstDash val="solid"/>
            <a:round/>
            <a:headEnd type="none" w="med" len="med"/>
            <a:tailEnd type="none" w="med" len="med"/>
          </a:ln>
          <a:effectLst/>
        </p:spPr>
        <p:txBody>
          <a:bodyPr rtlCol="0" anchor="ctr"/>
          <a:lstStyle/>
          <a:p>
            <a:pPr algn="ctr"/>
            <a:r>
              <a:rPr kumimoji="1" lang="ja-JP" altLang="en-US" sz="1600" dirty="0" smtClean="0">
                <a:solidFill>
                  <a:schemeClr val="tx1">
                    <a:lumMod val="85000"/>
                    <a:lumOff val="15000"/>
                  </a:schemeClr>
                </a:solidFill>
                <a:latin typeface="A-OTF 新ゴ Pro B" pitchFamily="34" charset="-128"/>
                <a:ea typeface="A-OTF 新ゴ Pro B" pitchFamily="34" charset="-128"/>
              </a:rPr>
              <a:t>わからない</a:t>
            </a:r>
            <a:endParaRPr kumimoji="1" lang="ja-JP" altLang="en-US" sz="1600" dirty="0">
              <a:solidFill>
                <a:schemeClr val="tx1">
                  <a:lumMod val="85000"/>
                  <a:lumOff val="15000"/>
                </a:schemeClr>
              </a:solidFill>
              <a:latin typeface="A-OTF 新ゴ Pro B" pitchFamily="34" charset="-128"/>
              <a:ea typeface="A-OTF 新ゴ Pro B" pitchFamily="34" charset="-128"/>
            </a:endParaRPr>
          </a:p>
        </p:txBody>
      </p:sp>
      <p:cxnSp>
        <p:nvCxnSpPr>
          <p:cNvPr id="31" name="直線矢印コネクタ 30"/>
          <p:cNvCxnSpPr>
            <a:stCxn id="15" idx="1"/>
          </p:cNvCxnSpPr>
          <p:nvPr/>
        </p:nvCxnSpPr>
        <p:spPr>
          <a:xfrm flipH="1">
            <a:off x="6140442" y="3036331"/>
            <a:ext cx="629689" cy="568782"/>
          </a:xfrm>
          <a:prstGeom prst="straightConnector1">
            <a:avLst/>
          </a:prstGeom>
          <a:ln w="38100">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3" name="上矢印 22"/>
          <p:cNvSpPr/>
          <p:nvPr/>
        </p:nvSpPr>
        <p:spPr bwMode="auto">
          <a:xfrm>
            <a:off x="5850484" y="1328814"/>
            <a:ext cx="579916" cy="1707517"/>
          </a:xfrm>
          <a:prstGeom prst="upArrow">
            <a:avLst>
              <a:gd name="adj1" fmla="val 50000"/>
              <a:gd name="adj2" fmla="val 97356"/>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cxnSp>
        <p:nvCxnSpPr>
          <p:cNvPr id="24" name="直線矢印コネクタ 23"/>
          <p:cNvCxnSpPr>
            <a:endCxn id="8" idx="3"/>
          </p:cNvCxnSpPr>
          <p:nvPr/>
        </p:nvCxnSpPr>
        <p:spPr>
          <a:xfrm flipH="1" flipV="1">
            <a:off x="4319799" y="1531906"/>
            <a:ext cx="1719051" cy="752212"/>
          </a:xfrm>
          <a:prstGeom prst="straightConnector1">
            <a:avLst/>
          </a:prstGeom>
          <a:ln>
            <a:tailEnd type="ova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51014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P spid="4" grpId="0" animBg="1"/>
      <p:bldP spid="10" grpId="0" animBg="1"/>
      <p:bldP spid="8" grpId="0" animBg="1"/>
      <p:bldP spid="15" grpId="0" animBg="1"/>
      <p:bldP spid="2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ユーザビリティ</a:t>
            </a:r>
            <a:endParaRPr kumimoji="1" lang="ja-JP" altLang="en-US" dirty="0"/>
          </a:p>
        </p:txBody>
      </p:sp>
      <p:sp>
        <p:nvSpPr>
          <p:cNvPr id="3" name="正方形/長方形 2"/>
          <p:cNvSpPr/>
          <p:nvPr/>
        </p:nvSpPr>
        <p:spPr>
          <a:xfrm>
            <a:off x="488950" y="692150"/>
            <a:ext cx="9129464" cy="4832092"/>
          </a:xfrm>
          <a:prstGeom prst="rect">
            <a:avLst/>
          </a:prstGeom>
        </p:spPr>
        <p:txBody>
          <a:bodyPr wrap="square">
            <a:spAutoFit/>
          </a:bodyPr>
          <a:lstStyle/>
          <a:p>
            <a:r>
              <a:rPr lang="en-US" altLang="ja-JP" dirty="0" smtClean="0">
                <a:latin typeface="A-OTF 新ゴ Pro R" pitchFamily="34" charset="-128"/>
                <a:ea typeface="A-OTF 新ゴ Pro R" pitchFamily="34" charset="-128"/>
                <a:cs typeface="メイリオ" pitchFamily="50" charset="-128"/>
              </a:rPr>
              <a:t>1998</a:t>
            </a:r>
            <a:r>
              <a:rPr lang="ja-JP" altLang="en-US" dirty="0" smtClean="0">
                <a:latin typeface="A-OTF 新ゴ Pro R" pitchFamily="34" charset="-128"/>
                <a:ea typeface="A-OTF 新ゴ Pro R" pitchFamily="34" charset="-128"/>
                <a:cs typeface="メイリオ" pitchFamily="50" charset="-128"/>
              </a:rPr>
              <a:t>年の</a:t>
            </a:r>
            <a:r>
              <a:rPr lang="en-US" altLang="ja-JP" dirty="0" smtClean="0">
                <a:latin typeface="A-OTF 新ゴ Pro R" pitchFamily="34" charset="-128"/>
                <a:ea typeface="A-OTF 新ゴ Pro R" pitchFamily="34" charset="-128"/>
                <a:cs typeface="メイリオ" pitchFamily="50" charset="-128"/>
              </a:rPr>
              <a:t>ISO</a:t>
            </a:r>
            <a:r>
              <a:rPr lang="ja-JP" altLang="en-US" dirty="0" smtClean="0">
                <a:latin typeface="A-OTF 新ゴ Pro R" pitchFamily="34" charset="-128"/>
                <a:ea typeface="A-OTF 新ゴ Pro R" pitchFamily="34" charset="-128"/>
                <a:cs typeface="メイリオ" pitchFamily="50" charset="-128"/>
              </a:rPr>
              <a:t> </a:t>
            </a:r>
            <a:r>
              <a:rPr lang="en-US" altLang="ja-JP" dirty="0" smtClean="0">
                <a:latin typeface="A-OTF 新ゴ Pro R" pitchFamily="34" charset="-128"/>
                <a:ea typeface="A-OTF 新ゴ Pro R" pitchFamily="34" charset="-128"/>
                <a:cs typeface="メイリオ" pitchFamily="50" charset="-128"/>
              </a:rPr>
              <a:t>9241-11</a:t>
            </a:r>
            <a:r>
              <a:rPr lang="ja-JP" altLang="en-US" dirty="0" smtClean="0">
                <a:latin typeface="A-OTF 新ゴ Pro R" pitchFamily="34" charset="-128"/>
                <a:ea typeface="A-OTF 新ゴ Pro R" pitchFamily="34" charset="-128"/>
                <a:cs typeface="メイリオ" pitchFamily="50" charset="-128"/>
              </a:rPr>
              <a:t>の定義。</a:t>
            </a:r>
            <a:endParaRPr lang="en-US" altLang="ja-JP" dirty="0" smtClean="0">
              <a:latin typeface="A-OTF 新ゴ Pro R" pitchFamily="34" charset="-128"/>
              <a:ea typeface="A-OTF 新ゴ Pro R" pitchFamily="34" charset="-128"/>
              <a:cs typeface="メイリオ" pitchFamily="50" charset="-128"/>
            </a:endParaRPr>
          </a:p>
          <a:p>
            <a:endParaRPr lang="ja-JP" altLang="en-US" dirty="0" smtClean="0">
              <a:latin typeface="A-OTF 新ゴ Pro R" pitchFamily="34" charset="-128"/>
              <a:ea typeface="A-OTF 新ゴ Pro R" pitchFamily="34" charset="-128"/>
              <a:cs typeface="メイリオ" pitchFamily="50" charset="-128"/>
            </a:endParaRPr>
          </a:p>
          <a:p>
            <a:r>
              <a:rPr lang="ja-JP" altLang="en-US" b="1" dirty="0" smtClean="0">
                <a:latin typeface="A-OTF 新ゴ Pro R" pitchFamily="34" charset="-128"/>
                <a:ea typeface="A-OTF 新ゴ Pro R" pitchFamily="34" charset="-128"/>
                <a:cs typeface="メイリオ" pitchFamily="50" charset="-128"/>
              </a:rPr>
              <a:t>ユーザビリティ</a:t>
            </a:r>
            <a:r>
              <a:rPr lang="ja-JP" altLang="en-US" dirty="0" smtClean="0">
                <a:latin typeface="A-OTF 新ゴ Pro R" pitchFamily="34" charset="-128"/>
                <a:ea typeface="A-OTF 新ゴ Pro R" pitchFamily="34" charset="-128"/>
                <a:cs typeface="メイリオ" pitchFamily="50" charset="-128"/>
              </a:rPr>
              <a:t> </a:t>
            </a:r>
            <a:r>
              <a:rPr lang="en-US" altLang="ja-JP" dirty="0" smtClean="0">
                <a:latin typeface="A-OTF 新ゴ Pro R" pitchFamily="34" charset="-128"/>
                <a:ea typeface="A-OTF 新ゴ Pro R" pitchFamily="34" charset="-128"/>
                <a:cs typeface="メイリオ" pitchFamily="50" charset="-128"/>
              </a:rPr>
              <a:t>(usability):</a:t>
            </a:r>
          </a:p>
          <a:p>
            <a:r>
              <a:rPr lang="ja-JP" altLang="en-US" dirty="0" smtClean="0">
                <a:latin typeface="A-OTF 新ゴ Pro R" pitchFamily="34" charset="-128"/>
                <a:ea typeface="A-OTF 新ゴ Pro R" pitchFamily="34" charset="-128"/>
                <a:cs typeface="メイリオ" pitchFamily="50" charset="-128"/>
              </a:rPr>
              <a:t>特定の利用状況において、特定のユーザによって、ある製品が、指定された目標を</a:t>
            </a:r>
            <a:endParaRPr lang="en-US" altLang="ja-JP" dirty="0" smtClean="0">
              <a:latin typeface="A-OTF 新ゴ Pro R" pitchFamily="34" charset="-128"/>
              <a:ea typeface="A-OTF 新ゴ Pro R" pitchFamily="34" charset="-128"/>
              <a:cs typeface="メイリオ" pitchFamily="50" charset="-128"/>
            </a:endParaRPr>
          </a:p>
          <a:p>
            <a:r>
              <a:rPr lang="ja-JP" altLang="en-US" dirty="0" smtClean="0">
                <a:latin typeface="A-OTF 新ゴ Pro R" pitchFamily="34" charset="-128"/>
                <a:ea typeface="A-OTF 新ゴ Pro R" pitchFamily="34" charset="-128"/>
                <a:cs typeface="メイリオ" pitchFamily="50" charset="-128"/>
              </a:rPr>
              <a:t>達成するために用いられる際の、有効さ、効率、ユーザの満足度の度合い。</a:t>
            </a:r>
            <a:endParaRPr lang="en-US" altLang="ja-JP" dirty="0" smtClean="0">
              <a:latin typeface="A-OTF 新ゴ Pro R" pitchFamily="34" charset="-128"/>
              <a:ea typeface="A-OTF 新ゴ Pro R" pitchFamily="34" charset="-128"/>
              <a:cs typeface="メイリオ" pitchFamily="50" charset="-128"/>
            </a:endParaRPr>
          </a:p>
          <a:p>
            <a:endParaRPr lang="ja-JP" altLang="en-US" dirty="0" smtClean="0">
              <a:latin typeface="A-OTF 新ゴ Pro R" pitchFamily="34" charset="-128"/>
              <a:ea typeface="A-OTF 新ゴ Pro R" pitchFamily="34" charset="-128"/>
              <a:cs typeface="メイリオ" pitchFamily="50" charset="-128"/>
            </a:endParaRPr>
          </a:p>
          <a:p>
            <a:pPr lvl="1"/>
            <a:r>
              <a:rPr lang="ja-JP" altLang="en-US" sz="2000" b="1" dirty="0" smtClean="0">
                <a:latin typeface="A-OTF 新ゴ Pro R" pitchFamily="34" charset="-128"/>
                <a:ea typeface="A-OTF 新ゴ Pro R" pitchFamily="34" charset="-128"/>
                <a:cs typeface="メイリオ" pitchFamily="50" charset="-128"/>
              </a:rPr>
              <a:t>有効さ </a:t>
            </a:r>
            <a:r>
              <a:rPr lang="en-US" altLang="ja-JP" sz="2000" dirty="0" smtClean="0">
                <a:latin typeface="A-OTF 新ゴ Pro R" pitchFamily="34" charset="-128"/>
                <a:ea typeface="A-OTF 新ゴ Pro R" pitchFamily="34" charset="-128"/>
                <a:cs typeface="メイリオ" pitchFamily="50" charset="-128"/>
              </a:rPr>
              <a:t>(effectiveness)</a:t>
            </a:r>
          </a:p>
          <a:p>
            <a:pPr lvl="1"/>
            <a:r>
              <a:rPr lang="ja-JP" altLang="en-US" sz="2000" dirty="0" smtClean="0">
                <a:latin typeface="A-OTF 新ゴ Pro R" pitchFamily="34" charset="-128"/>
                <a:ea typeface="A-OTF 新ゴ Pro R" pitchFamily="34" charset="-128"/>
                <a:cs typeface="メイリオ" pitchFamily="50" charset="-128"/>
              </a:rPr>
              <a:t>ユーザが指定された目標を達成する上での正確さ、完全性。</a:t>
            </a:r>
            <a:endParaRPr lang="en-US" altLang="ja-JP" sz="2000" dirty="0" smtClean="0">
              <a:latin typeface="A-OTF 新ゴ Pro R" pitchFamily="34" charset="-128"/>
              <a:ea typeface="A-OTF 新ゴ Pro R" pitchFamily="34" charset="-128"/>
              <a:cs typeface="メイリオ" pitchFamily="50" charset="-128"/>
            </a:endParaRPr>
          </a:p>
          <a:p>
            <a:pPr lvl="1"/>
            <a:endParaRPr lang="ja-JP" altLang="en-US" sz="2000" dirty="0" smtClean="0">
              <a:latin typeface="A-OTF 新ゴ Pro R" pitchFamily="34" charset="-128"/>
              <a:ea typeface="A-OTF 新ゴ Pro R" pitchFamily="34" charset="-128"/>
              <a:cs typeface="メイリオ" pitchFamily="50" charset="-128"/>
            </a:endParaRPr>
          </a:p>
          <a:p>
            <a:pPr lvl="1"/>
            <a:r>
              <a:rPr lang="ja-JP" altLang="en-US" sz="2000" b="1" dirty="0" smtClean="0">
                <a:latin typeface="A-OTF 新ゴ Pro R" pitchFamily="34" charset="-128"/>
                <a:ea typeface="A-OTF 新ゴ Pro R" pitchFamily="34" charset="-128"/>
                <a:cs typeface="メイリオ" pitchFamily="50" charset="-128"/>
              </a:rPr>
              <a:t>効率</a:t>
            </a:r>
            <a:r>
              <a:rPr lang="ja-JP" altLang="en-US" sz="2000" dirty="0" smtClean="0">
                <a:latin typeface="A-OTF 新ゴ Pro R" pitchFamily="34" charset="-128"/>
                <a:ea typeface="A-OTF 新ゴ Pro R" pitchFamily="34" charset="-128"/>
                <a:cs typeface="メイリオ" pitchFamily="50" charset="-128"/>
              </a:rPr>
              <a:t> </a:t>
            </a:r>
            <a:r>
              <a:rPr lang="en-US" altLang="ja-JP" sz="2000" dirty="0" smtClean="0">
                <a:latin typeface="A-OTF 新ゴ Pro R" pitchFamily="34" charset="-128"/>
                <a:ea typeface="A-OTF 新ゴ Pro R" pitchFamily="34" charset="-128"/>
                <a:cs typeface="メイリオ" pitchFamily="50" charset="-128"/>
              </a:rPr>
              <a:t>(efficiency)</a:t>
            </a:r>
          </a:p>
          <a:p>
            <a:pPr lvl="1"/>
            <a:r>
              <a:rPr lang="ja-JP" altLang="en-US" sz="2000" dirty="0" smtClean="0">
                <a:latin typeface="A-OTF 新ゴ Pro R" pitchFamily="34" charset="-128"/>
                <a:ea typeface="A-OTF 新ゴ Pro R" pitchFamily="34" charset="-128"/>
                <a:cs typeface="メイリオ" pitchFamily="50" charset="-128"/>
              </a:rPr>
              <a:t>ユーザが目標を達成する際に、正確さと完全性に費やした資源。</a:t>
            </a:r>
            <a:endParaRPr lang="en-US" altLang="ja-JP" sz="2000" dirty="0" smtClean="0">
              <a:latin typeface="A-OTF 新ゴ Pro R" pitchFamily="34" charset="-128"/>
              <a:ea typeface="A-OTF 新ゴ Pro R" pitchFamily="34" charset="-128"/>
              <a:cs typeface="メイリオ" pitchFamily="50" charset="-128"/>
            </a:endParaRPr>
          </a:p>
          <a:p>
            <a:pPr lvl="1"/>
            <a:endParaRPr lang="ja-JP" altLang="en-US" sz="2000" dirty="0" smtClean="0">
              <a:latin typeface="A-OTF 新ゴ Pro R" pitchFamily="34" charset="-128"/>
              <a:ea typeface="A-OTF 新ゴ Pro R" pitchFamily="34" charset="-128"/>
              <a:cs typeface="メイリオ" pitchFamily="50" charset="-128"/>
            </a:endParaRPr>
          </a:p>
          <a:p>
            <a:pPr lvl="1"/>
            <a:r>
              <a:rPr lang="ja-JP" altLang="en-US" sz="2000" b="1" dirty="0" smtClean="0">
                <a:latin typeface="A-OTF 新ゴ Pro R" pitchFamily="34" charset="-128"/>
                <a:ea typeface="A-OTF 新ゴ Pro R" pitchFamily="34" charset="-128"/>
                <a:cs typeface="メイリオ" pitchFamily="50" charset="-128"/>
              </a:rPr>
              <a:t>満足度</a:t>
            </a:r>
            <a:r>
              <a:rPr lang="ja-JP" altLang="en-US" sz="2000" dirty="0" smtClean="0">
                <a:latin typeface="A-OTF 新ゴ Pro R" pitchFamily="34" charset="-128"/>
                <a:ea typeface="A-OTF 新ゴ Pro R" pitchFamily="34" charset="-128"/>
                <a:cs typeface="メイリオ" pitchFamily="50" charset="-128"/>
              </a:rPr>
              <a:t> </a:t>
            </a:r>
            <a:r>
              <a:rPr lang="en-US" altLang="ja-JP" sz="2000" dirty="0" smtClean="0">
                <a:latin typeface="A-OTF 新ゴ Pro R" pitchFamily="34" charset="-128"/>
                <a:ea typeface="A-OTF 新ゴ Pro R" pitchFamily="34" charset="-128"/>
                <a:cs typeface="メイリオ" pitchFamily="50" charset="-128"/>
              </a:rPr>
              <a:t>(satisfaction)</a:t>
            </a:r>
          </a:p>
          <a:p>
            <a:pPr lvl="1"/>
            <a:r>
              <a:rPr lang="ja-JP" altLang="en-US" sz="2000" dirty="0" smtClean="0">
                <a:latin typeface="A-OTF 新ゴ Pro R" pitchFamily="34" charset="-128"/>
                <a:ea typeface="A-OTF 新ゴ Pro R" pitchFamily="34" charset="-128"/>
                <a:cs typeface="メイリオ" pitchFamily="50" charset="-128"/>
              </a:rPr>
              <a:t>製品を使用する際の、不快感のなさ、および肯定的な態度。</a:t>
            </a:r>
            <a:endParaRPr lang="en-US" altLang="ja-JP" sz="2000" dirty="0" smtClean="0">
              <a:latin typeface="A-OTF 新ゴ Pro R" pitchFamily="34" charset="-128"/>
              <a:ea typeface="A-OTF 新ゴ Pro R" pitchFamily="34" charset="-128"/>
              <a:cs typeface="メイリオ" pitchFamily="50" charset="-128"/>
            </a:endParaRPr>
          </a:p>
          <a:p>
            <a:pPr lvl="1"/>
            <a:endParaRPr lang="en-US" altLang="ja-JP" sz="2000" dirty="0" smtClean="0">
              <a:latin typeface="A-OTF 新ゴ Pro R" pitchFamily="34" charset="-128"/>
              <a:ea typeface="A-OTF 新ゴ Pro R" pitchFamily="34" charset="-128"/>
              <a:cs typeface="メイリオ" pitchFamily="50" charset="-128"/>
            </a:endParaRPr>
          </a:p>
          <a:p>
            <a:pPr lvl="1"/>
            <a:endParaRPr lang="ja-JP" altLang="en-US" sz="2000" dirty="0" smtClean="0">
              <a:latin typeface="A-OTF 新ゴ Pro R" pitchFamily="34" charset="-128"/>
              <a:ea typeface="A-OTF 新ゴ Pro R" pitchFamily="34" charset="-128"/>
              <a:cs typeface="メイリオ" pitchFamily="50" charset="-128"/>
            </a:endParaRPr>
          </a:p>
        </p:txBody>
      </p:sp>
      <p:cxnSp>
        <p:nvCxnSpPr>
          <p:cNvPr id="4" name="直線コネクタ 3"/>
          <p:cNvCxnSpPr/>
          <p:nvPr/>
        </p:nvCxnSpPr>
        <p:spPr>
          <a:xfrm>
            <a:off x="632520" y="5085184"/>
            <a:ext cx="898589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488504" y="5219416"/>
            <a:ext cx="8568952" cy="1015663"/>
          </a:xfrm>
          <a:prstGeom prst="rect">
            <a:avLst/>
          </a:prstGeom>
        </p:spPr>
        <p:txBody>
          <a:bodyPr wrap="square">
            <a:spAutoFit/>
          </a:bodyPr>
          <a:lstStyle/>
          <a:p>
            <a:pPr lvl="1"/>
            <a:r>
              <a:rPr lang="ja-JP" altLang="en-US" sz="2000" b="1" dirty="0">
                <a:latin typeface="A-OTF 新ゴ Pro R" pitchFamily="34" charset="-128"/>
                <a:ea typeface="A-OTF 新ゴ Pro R" pitchFamily="34" charset="-128"/>
                <a:cs typeface="メイリオ" pitchFamily="50" charset="-128"/>
              </a:rPr>
              <a:t>利用状況</a:t>
            </a:r>
            <a:r>
              <a:rPr lang="ja-JP" altLang="en-US" sz="2000" dirty="0">
                <a:latin typeface="A-OTF 新ゴ Pro R" pitchFamily="34" charset="-128"/>
                <a:ea typeface="A-OTF 新ゴ Pro R" pitchFamily="34" charset="-128"/>
                <a:cs typeface="メイリオ" pitchFamily="50" charset="-128"/>
              </a:rPr>
              <a:t> </a:t>
            </a:r>
            <a:r>
              <a:rPr lang="en-US" altLang="ja-JP" sz="2000" dirty="0">
                <a:latin typeface="A-OTF 新ゴ Pro R" pitchFamily="34" charset="-128"/>
                <a:ea typeface="A-OTF 新ゴ Pro R" pitchFamily="34" charset="-128"/>
                <a:cs typeface="メイリオ" pitchFamily="50" charset="-128"/>
              </a:rPr>
              <a:t>(context of use)</a:t>
            </a:r>
          </a:p>
          <a:p>
            <a:pPr lvl="1"/>
            <a:r>
              <a:rPr lang="ja-JP" altLang="en-US" sz="2000" dirty="0">
                <a:latin typeface="A-OTF 新ゴ Pro R" pitchFamily="34" charset="-128"/>
                <a:ea typeface="A-OTF 新ゴ Pro R" pitchFamily="34" charset="-128"/>
                <a:cs typeface="メイリオ" pitchFamily="50" charset="-128"/>
              </a:rPr>
              <a:t>ユーザ、仕事、装置（ハードウェア、ソフトウェア及び資材）</a:t>
            </a:r>
            <a:r>
              <a:rPr lang="ja-JP" altLang="en-US" sz="2000" dirty="0" smtClean="0">
                <a:latin typeface="A-OTF 新ゴ Pro R" pitchFamily="34" charset="-128"/>
                <a:ea typeface="A-OTF 新ゴ Pro R" pitchFamily="34" charset="-128"/>
                <a:cs typeface="メイリオ" pitchFamily="50" charset="-128"/>
              </a:rPr>
              <a:t>、ならびに</a:t>
            </a:r>
            <a:r>
              <a:rPr lang="ja-JP" altLang="en-US" sz="2000" dirty="0">
                <a:latin typeface="A-OTF 新ゴ Pro R" pitchFamily="34" charset="-128"/>
                <a:ea typeface="A-OTF 新ゴ Pro R" pitchFamily="34" charset="-128"/>
                <a:cs typeface="メイリオ" pitchFamily="50" charset="-128"/>
              </a:rPr>
              <a:t>製品が使用される物理的及び社会的</a:t>
            </a:r>
            <a:r>
              <a:rPr lang="ja-JP" altLang="en-US" sz="2000" b="1" dirty="0">
                <a:latin typeface="A-OTF 新ゴ Pro R" pitchFamily="34" charset="-128"/>
                <a:ea typeface="A-OTF 新ゴ Pro R" pitchFamily="34" charset="-128"/>
                <a:cs typeface="メイリオ" pitchFamily="50" charset="-128"/>
              </a:rPr>
              <a:t>環境</a:t>
            </a:r>
            <a:r>
              <a:rPr lang="ja-JP" altLang="en-US" sz="2000" dirty="0">
                <a:latin typeface="A-OTF 新ゴ Pro R" pitchFamily="34" charset="-128"/>
                <a:ea typeface="A-OTF 新ゴ Pro R" pitchFamily="34" charset="-128"/>
                <a:cs typeface="メイリオ" pitchFamily="50" charset="-128"/>
              </a:rPr>
              <a:t>。</a:t>
            </a:r>
          </a:p>
        </p:txBody>
      </p:sp>
    </p:spTree>
    <p:extLst>
      <p:ext uri="{BB962C8B-B14F-4D97-AF65-F5344CB8AC3E}">
        <p14:creationId xmlns:p14="http://schemas.microsoft.com/office/powerpoint/2010/main" val="428953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266950" y="2778672"/>
            <a:ext cx="7532370" cy="549275"/>
          </a:xfrm>
          <a:prstGeom prst="rect">
            <a:avLst/>
          </a:prstGeom>
        </p:spPr>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800" dirty="0" smtClean="0">
                <a:solidFill>
                  <a:prstClr val="black"/>
                </a:solidFill>
              </a:rPr>
              <a:t>マインドマップで情報を可視化してみよう</a:t>
            </a:r>
            <a:endParaRPr lang="ja-JP" altLang="en-US" sz="2800" dirty="0">
              <a:solidFill>
                <a:prstClr val="black"/>
              </a:solidFill>
            </a:endParaRPr>
          </a:p>
        </p:txBody>
      </p:sp>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r>
              <a:rPr lang="ja-JP" altLang="en-US" sz="4800" b="1" dirty="0" smtClean="0">
                <a:solidFill>
                  <a:prstClr val="white"/>
                </a:solidFill>
                <a:latin typeface="Times New Roman" pitchFamily="18" charset="0"/>
                <a:ea typeface="A-OTF 新ゴ Pro R" pitchFamily="34" charset="-128"/>
                <a:cs typeface="Times New Roman" pitchFamily="18" charset="0"/>
              </a:rPr>
              <a:t> </a:t>
            </a:r>
          </a:p>
        </p:txBody>
      </p:sp>
    </p:spTree>
    <p:extLst>
      <p:ext uri="{BB962C8B-B14F-4D97-AF65-F5344CB8AC3E}">
        <p14:creationId xmlns:p14="http://schemas.microsoft.com/office/powerpoint/2010/main" val="3055203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a:t>
            </a:r>
            <a:endParaRPr kumimoji="1" lang="ja-JP" altLang="en-US" dirty="0"/>
          </a:p>
        </p:txBody>
      </p:sp>
      <p:sp>
        <p:nvSpPr>
          <p:cNvPr id="4" name="テキスト ボックス 3"/>
          <p:cNvSpPr txBox="1"/>
          <p:nvPr/>
        </p:nvSpPr>
        <p:spPr>
          <a:xfrm>
            <a:off x="443846" y="1704954"/>
            <a:ext cx="9079268" cy="2677656"/>
          </a:xfrm>
          <a:prstGeom prst="rect">
            <a:avLst/>
          </a:prstGeom>
          <a:noFill/>
        </p:spPr>
        <p:txBody>
          <a:bodyPr wrap="square" rtlCol="0">
            <a:spAutoFit/>
          </a:bodyPr>
          <a:lstStyle/>
          <a:p>
            <a:pPr>
              <a:lnSpc>
                <a:spcPct val="120000"/>
              </a:lnSpc>
            </a:pPr>
            <a:r>
              <a:rPr lang="ja-JP" altLang="en-US" sz="2000" dirty="0">
                <a:solidFill>
                  <a:prstClr val="black"/>
                </a:solidFill>
                <a:latin typeface="A-OTF 新ゴ Pro L" pitchFamily="34" charset="-128"/>
                <a:ea typeface="A-OTF 新ゴ Pro L" pitchFamily="34" charset="-128"/>
              </a:rPr>
              <a:t>イギリス</a:t>
            </a:r>
            <a:r>
              <a:rPr lang="ja-JP" altLang="en-US" sz="2000" dirty="0" smtClean="0">
                <a:solidFill>
                  <a:prstClr val="black"/>
                </a:solidFill>
                <a:latin typeface="A-OTF 新ゴ Pro L" pitchFamily="34" charset="-128"/>
                <a:ea typeface="A-OTF 新ゴ Pro L" pitchFamily="34" charset="-128"/>
              </a:rPr>
              <a:t>の著述家、トニー・ブザンによって提唱</a:t>
            </a:r>
            <a:r>
              <a:rPr lang="ja-JP" altLang="en-US" sz="2000" dirty="0">
                <a:solidFill>
                  <a:prstClr val="black"/>
                </a:solidFill>
                <a:latin typeface="A-OTF 新ゴ Pro L" pitchFamily="34" charset="-128"/>
                <a:ea typeface="A-OTF 新ゴ Pro L" pitchFamily="34" charset="-128"/>
              </a:rPr>
              <a:t>された、頭の中で起こっていることを「見える化」するために用いられる思考</a:t>
            </a:r>
            <a:r>
              <a:rPr lang="ja-JP" altLang="en-US" sz="2000" dirty="0" smtClean="0">
                <a:solidFill>
                  <a:prstClr val="black"/>
                </a:solidFill>
                <a:latin typeface="A-OTF 新ゴ Pro L" pitchFamily="34" charset="-128"/>
                <a:ea typeface="A-OTF 新ゴ Pro L" pitchFamily="34" charset="-128"/>
              </a:rPr>
              <a:t>・発想・学習ツール。</a:t>
            </a:r>
            <a:endParaRPr lang="en-US" altLang="ja-JP" sz="2000" dirty="0" smtClean="0">
              <a:solidFill>
                <a:prstClr val="black"/>
              </a:solidFill>
              <a:latin typeface="A-OTF 新ゴ Pro L" pitchFamily="34" charset="-128"/>
              <a:ea typeface="A-OTF 新ゴ Pro L" pitchFamily="34" charset="-128"/>
            </a:endParaRPr>
          </a:p>
          <a:p>
            <a:pPr>
              <a:lnSpc>
                <a:spcPct val="120000"/>
              </a:lnSpc>
            </a:pPr>
            <a:r>
              <a:rPr lang="ja-JP" altLang="en-US" sz="2000" dirty="0" smtClean="0">
                <a:solidFill>
                  <a:prstClr val="black"/>
                </a:solidFill>
                <a:latin typeface="A-OTF 新ゴ Pro L" pitchFamily="34" charset="-128"/>
                <a:ea typeface="A-OTF 新ゴ Pro L" pitchFamily="34" charset="-128"/>
              </a:rPr>
              <a:t>想像や連想を用いて思考を</a:t>
            </a:r>
            <a:r>
              <a:rPr lang="ja-JP" altLang="en-US" sz="2000" dirty="0">
                <a:solidFill>
                  <a:prstClr val="black"/>
                </a:solidFill>
                <a:latin typeface="A-OTF 新ゴ Pro L" pitchFamily="34" charset="-128"/>
                <a:ea typeface="A-OTF 新ゴ Pro L" pitchFamily="34" charset="-128"/>
              </a:rPr>
              <a:t>展開し、マップを</a:t>
            </a:r>
            <a:r>
              <a:rPr lang="ja-JP" altLang="en-US" sz="2000" dirty="0" smtClean="0">
                <a:solidFill>
                  <a:prstClr val="black"/>
                </a:solidFill>
                <a:latin typeface="A-OTF 新ゴ Pro L" pitchFamily="34" charset="-128"/>
                <a:ea typeface="A-OTF 新ゴ Pro L" pitchFamily="34" charset="-128"/>
              </a:rPr>
              <a:t>描くことにより、思考の整理、豊かな発想、記憶が助けられるとされる。また、複雑</a:t>
            </a:r>
            <a:r>
              <a:rPr lang="ja-JP" altLang="en-US" sz="2000" dirty="0">
                <a:solidFill>
                  <a:prstClr val="black"/>
                </a:solidFill>
                <a:latin typeface="A-OTF 新ゴ Pro L" pitchFamily="34" charset="-128"/>
                <a:ea typeface="A-OTF 新ゴ Pro L" pitchFamily="34" charset="-128"/>
              </a:rPr>
              <a:t>な概念もコンパクトに表現でき</a:t>
            </a:r>
            <a:r>
              <a:rPr lang="ja-JP" altLang="en-US" sz="2000" dirty="0" smtClean="0">
                <a:solidFill>
                  <a:prstClr val="black"/>
                </a:solidFill>
                <a:latin typeface="A-OTF 新ゴ Pro L" pitchFamily="34" charset="-128"/>
                <a:ea typeface="A-OTF 新ゴ Pro L" pitchFamily="34" charset="-128"/>
              </a:rPr>
              <a:t>、かつ早く</a:t>
            </a:r>
            <a:r>
              <a:rPr lang="ja-JP" altLang="en-US" sz="2000" dirty="0">
                <a:solidFill>
                  <a:prstClr val="black"/>
                </a:solidFill>
                <a:latin typeface="A-OTF 新ゴ Pro L" pitchFamily="34" charset="-128"/>
                <a:ea typeface="A-OTF 新ゴ Pro L" pitchFamily="34" charset="-128"/>
              </a:rPr>
              <a:t>理解できると</a:t>
            </a:r>
            <a:r>
              <a:rPr lang="ja-JP" altLang="en-US" sz="2000" dirty="0" smtClean="0">
                <a:solidFill>
                  <a:prstClr val="black"/>
                </a:solidFill>
                <a:latin typeface="A-OTF 新ゴ Pro L" pitchFamily="34" charset="-128"/>
                <a:ea typeface="A-OTF 新ゴ Pro L" pitchFamily="34" charset="-128"/>
              </a:rPr>
              <a:t>され、注目を集めている。</a:t>
            </a:r>
            <a:endParaRPr lang="ja-JP" altLang="en-US" sz="2000" dirty="0">
              <a:solidFill>
                <a:prstClr val="black"/>
              </a:solidFill>
              <a:latin typeface="A-OTF 新ゴ Pro L" pitchFamily="34" charset="-128"/>
              <a:ea typeface="A-OTF 新ゴ Pro L" pitchFamily="34" charset="-128"/>
            </a:endParaRPr>
          </a:p>
          <a:p>
            <a:pPr>
              <a:lnSpc>
                <a:spcPct val="120000"/>
              </a:lnSpc>
            </a:pPr>
            <a:endParaRPr lang="en-US" altLang="ja-JP" sz="2000" dirty="0" smtClean="0">
              <a:solidFill>
                <a:prstClr val="black"/>
              </a:solidFill>
              <a:latin typeface="A-OTF 新ゴ Pro L" pitchFamily="34" charset="-128"/>
              <a:ea typeface="A-OTF 新ゴ Pro L" pitchFamily="34" charset="-128"/>
            </a:endParaRPr>
          </a:p>
          <a:p>
            <a:pPr>
              <a:lnSpc>
                <a:spcPct val="120000"/>
              </a:lnSpc>
            </a:pPr>
            <a:r>
              <a:rPr lang="ja-JP" altLang="en-US" sz="2000" dirty="0" smtClean="0">
                <a:solidFill>
                  <a:prstClr val="black"/>
                </a:solidFill>
                <a:latin typeface="A-OTF 新ゴ Pro L" pitchFamily="34" charset="-128"/>
                <a:ea typeface="A-OTF 新ゴ Pro L" pitchFamily="34" charset="-128"/>
              </a:rPr>
              <a:t>マップの描き方は以下の通り。</a:t>
            </a:r>
            <a:endParaRPr lang="en-US" altLang="ja-JP" sz="2000" dirty="0" smtClean="0">
              <a:solidFill>
                <a:prstClr val="black"/>
              </a:solidFill>
              <a:latin typeface="A-OTF 新ゴ Pro L" pitchFamily="34" charset="-128"/>
              <a:ea typeface="A-OTF 新ゴ Pro L" pitchFamily="34" charset="-128"/>
            </a:endParaRPr>
          </a:p>
        </p:txBody>
      </p:sp>
      <p:grpSp>
        <p:nvGrpSpPr>
          <p:cNvPr id="5" name="グループ化 4"/>
          <p:cNvGrpSpPr/>
          <p:nvPr/>
        </p:nvGrpSpPr>
        <p:grpSpPr>
          <a:xfrm>
            <a:off x="335280" y="4437248"/>
            <a:ext cx="9187834" cy="1496552"/>
            <a:chOff x="335280" y="4437248"/>
            <a:chExt cx="9187834" cy="1496552"/>
          </a:xfrm>
        </p:grpSpPr>
        <p:sp>
          <p:nvSpPr>
            <p:cNvPr id="3" name="正方形/長方形 2"/>
            <p:cNvSpPr/>
            <p:nvPr/>
          </p:nvSpPr>
          <p:spPr bwMode="auto">
            <a:xfrm>
              <a:off x="335280" y="4437248"/>
              <a:ext cx="9187834" cy="1496552"/>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 name="テキスト ボックス 5"/>
            <p:cNvSpPr txBox="1"/>
            <p:nvPr/>
          </p:nvSpPr>
          <p:spPr>
            <a:xfrm>
              <a:off x="443846" y="4751848"/>
              <a:ext cx="9079268" cy="904863"/>
            </a:xfrm>
            <a:prstGeom prst="rect">
              <a:avLst/>
            </a:prstGeom>
            <a:noFill/>
          </p:spPr>
          <p:txBody>
            <a:bodyPr wrap="square" rtlCol="0">
              <a:spAutoFit/>
            </a:bodyPr>
            <a:lstStyle/>
            <a:p>
              <a:pPr>
                <a:lnSpc>
                  <a:spcPct val="120000"/>
                </a:lnSpc>
              </a:pPr>
              <a:r>
                <a:rPr lang="ja-JP" altLang="en-US" sz="2200" dirty="0">
                  <a:solidFill>
                    <a:prstClr val="black"/>
                  </a:solidFill>
                  <a:latin typeface="A-OTF 新ゴ Pro R" pitchFamily="34" charset="-128"/>
                  <a:ea typeface="A-OTF 新ゴ Pro R" pitchFamily="34" charset="-128"/>
                  <a:sym typeface="Wingdings 2"/>
                </a:rPr>
                <a:t> </a:t>
              </a:r>
              <a:r>
                <a:rPr lang="ja-JP" altLang="en-US" sz="2200" dirty="0">
                  <a:solidFill>
                    <a:prstClr val="black"/>
                  </a:solidFill>
                  <a:latin typeface="A-OTF 新ゴ Pro R" pitchFamily="34" charset="-128"/>
                  <a:ea typeface="A-OTF 新ゴ Pro R" pitchFamily="34" charset="-128"/>
                </a:rPr>
                <a:t>表現したい概念の中心となるキーワードやイメージを中央に置く。</a:t>
              </a:r>
              <a:endParaRPr lang="en-US" altLang="ja-JP" sz="2200" dirty="0">
                <a:solidFill>
                  <a:prstClr val="black"/>
                </a:solidFill>
                <a:latin typeface="A-OTF 新ゴ Pro R" pitchFamily="34" charset="-128"/>
                <a:ea typeface="A-OTF 新ゴ Pro R" pitchFamily="34" charset="-128"/>
              </a:endParaRPr>
            </a:p>
            <a:p>
              <a:pPr>
                <a:lnSpc>
                  <a:spcPct val="120000"/>
                </a:lnSpc>
              </a:pPr>
              <a:r>
                <a:rPr lang="ja-JP" altLang="en-US" sz="2200" dirty="0">
                  <a:solidFill>
                    <a:prstClr val="black"/>
                  </a:solidFill>
                  <a:latin typeface="A-OTF 新ゴ Pro R" pitchFamily="34" charset="-128"/>
                  <a:ea typeface="A-OTF 新ゴ Pro R" pitchFamily="34" charset="-128"/>
                  <a:sym typeface="Wingdings 2"/>
                </a:rPr>
                <a:t> </a:t>
              </a:r>
              <a:r>
                <a:rPr lang="ja-JP" altLang="en-US" sz="2200" dirty="0" smtClean="0">
                  <a:solidFill>
                    <a:prstClr val="black"/>
                  </a:solidFill>
                  <a:latin typeface="A-OTF 新ゴ Pro R" pitchFamily="34" charset="-128"/>
                  <a:ea typeface="A-OTF 新ゴ Pro R" pitchFamily="34" charset="-128"/>
                </a:rPr>
                <a:t>放射状</a:t>
              </a:r>
              <a:r>
                <a:rPr lang="ja-JP" altLang="en-US" sz="2200" dirty="0">
                  <a:solidFill>
                    <a:prstClr val="black"/>
                  </a:solidFill>
                  <a:latin typeface="A-OTF 新ゴ Pro R" pitchFamily="34" charset="-128"/>
                  <a:ea typeface="A-OTF 新ゴ Pro R" pitchFamily="34" charset="-128"/>
                </a:rPr>
                <a:t>にキーワードやイメージを広げ、繋げて描いていく。</a:t>
              </a:r>
              <a:endParaRPr lang="en-US" altLang="ja-JP" sz="2200" dirty="0">
                <a:solidFill>
                  <a:prstClr val="black"/>
                </a:solidFill>
                <a:latin typeface="A-OTF 新ゴ Pro R" pitchFamily="34" charset="-128"/>
                <a:ea typeface="A-OTF 新ゴ Pro R" pitchFamily="34" charset="-128"/>
              </a:endParaRPr>
            </a:p>
          </p:txBody>
        </p:sp>
      </p:grpSp>
      <p:sp>
        <p:nvSpPr>
          <p:cNvPr id="7" name="角丸四角形 6"/>
          <p:cNvSpPr/>
          <p:nvPr/>
        </p:nvSpPr>
        <p:spPr bwMode="auto">
          <a:xfrm>
            <a:off x="340508" y="802690"/>
            <a:ext cx="9122806" cy="826110"/>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600" dirty="0" smtClean="0">
                <a:solidFill>
                  <a:prstClr val="black">
                    <a:lumMod val="85000"/>
                    <a:lumOff val="15000"/>
                  </a:prstClr>
                </a:solidFill>
                <a:latin typeface="A-OTF 新ゴ Pro M" pitchFamily="34" charset="-128"/>
                <a:ea typeface="A-OTF 新ゴ Pro M" pitchFamily="34" charset="-128"/>
              </a:rPr>
              <a:t>創造的思考・発想ツール</a:t>
            </a:r>
            <a:endParaRPr lang="en-US" altLang="ja-JP" sz="3600" dirty="0">
              <a:solidFill>
                <a:prstClr val="black">
                  <a:lumMod val="85000"/>
                  <a:lumOff val="15000"/>
                </a:prstClr>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99098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マインドマップ例</a:t>
            </a:r>
            <a:endParaRPr kumimoji="1" lang="ja-JP" altLang="en-US" dirty="0"/>
          </a:p>
        </p:txBody>
      </p:sp>
      <p:pic>
        <p:nvPicPr>
          <p:cNvPr id="15362" name="Picture 2" descr="http://www.lifehacker.jp/upload_files/111225mindmaphackvol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549275"/>
            <a:ext cx="8084127" cy="562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7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マインドマップの特徴</a:t>
            </a:r>
            <a:endParaRPr kumimoji="1" lang="ja-JP" altLang="en-US" dirty="0"/>
          </a:p>
        </p:txBody>
      </p:sp>
      <p:sp>
        <p:nvSpPr>
          <p:cNvPr id="3" name="テキスト ボックス 2"/>
          <p:cNvSpPr txBox="1"/>
          <p:nvPr/>
        </p:nvSpPr>
        <p:spPr bwMode="auto">
          <a:xfrm>
            <a:off x="297542" y="1065184"/>
            <a:ext cx="9622972" cy="4078514"/>
          </a:xfrm>
          <a:prstGeom prst="rect">
            <a:avLst/>
          </a:prstGeom>
          <a:noFill/>
          <a:ln w="9525">
            <a:noFill/>
            <a:miter lim="800000"/>
            <a:headEnd/>
            <a:tailEnd/>
          </a:ln>
        </p:spPr>
        <p:txBody>
          <a:bodyPr wrap="square" lIns="108000" tIns="72000" rIns="108000" bIns="72000" rtlCol="0" anchor="ctr" anchorCtr="0">
            <a:noAutofit/>
          </a:bodyPr>
          <a:lstStyle/>
          <a:p>
            <a:pPr>
              <a:lnSpc>
                <a:spcPct val="250000"/>
              </a:lnSpc>
              <a:buSzPct val="120000"/>
            </a:pPr>
            <a:r>
              <a:rPr kumimoji="1" lang="ja-JP" altLang="en-US" sz="3400" dirty="0" smtClean="0">
                <a:latin typeface="A-OTF 新ゴ Pro R" pitchFamily="34" charset="-128"/>
                <a:ea typeface="A-OTF 新ゴ Pro R" pitchFamily="34" charset="-128"/>
              </a:rPr>
              <a:t>① 頭の中の情報の洗い出し</a:t>
            </a:r>
            <a:r>
              <a:rPr kumimoji="1" lang="ja-JP" altLang="en-US" sz="3400" spc="-300" dirty="0" smtClean="0">
                <a:latin typeface="A-OTF 新ゴ Pro R" pitchFamily="34" charset="-128"/>
                <a:ea typeface="A-OTF 新ゴ Pro R" pitchFamily="34" charset="-128"/>
              </a:rPr>
              <a:t>、</a:t>
            </a:r>
            <a:r>
              <a:rPr kumimoji="1" lang="ja-JP" altLang="en-US" sz="3400" dirty="0" smtClean="0">
                <a:latin typeface="A-OTF 新ゴ Pro R" pitchFamily="34" charset="-128"/>
                <a:ea typeface="A-OTF 新ゴ Pro R" pitchFamily="34" charset="-128"/>
              </a:rPr>
              <a:t>棚卸しができる</a:t>
            </a:r>
            <a:endParaRPr kumimoji="1" lang="en-US" altLang="ja-JP" sz="3400" dirty="0" smtClean="0">
              <a:latin typeface="A-OTF 新ゴ Pro R" pitchFamily="34" charset="-128"/>
              <a:ea typeface="A-OTF 新ゴ Pro R" pitchFamily="34" charset="-128"/>
            </a:endParaRPr>
          </a:p>
          <a:p>
            <a:pPr>
              <a:lnSpc>
                <a:spcPct val="250000"/>
              </a:lnSpc>
              <a:buSzPct val="120000"/>
            </a:pPr>
            <a:r>
              <a:rPr lang="ja-JP" altLang="en-US" sz="3400" dirty="0" smtClean="0">
                <a:latin typeface="A-OTF 新ゴ Pro R" pitchFamily="34" charset="-128"/>
                <a:ea typeface="A-OTF 新ゴ Pro R" pitchFamily="34" charset="-128"/>
              </a:rPr>
              <a:t>② 洗い出した情報につながりをもたせやすい </a:t>
            </a:r>
            <a:endParaRPr lang="en-US" altLang="ja-JP" sz="3400" dirty="0" smtClean="0">
              <a:latin typeface="A-OTF 新ゴ Pro R" pitchFamily="34" charset="-128"/>
              <a:ea typeface="A-OTF 新ゴ Pro R" pitchFamily="34" charset="-128"/>
            </a:endParaRPr>
          </a:p>
          <a:p>
            <a:pPr>
              <a:lnSpc>
                <a:spcPct val="250000"/>
              </a:lnSpc>
              <a:buSzPct val="120000"/>
            </a:pPr>
            <a:r>
              <a:rPr kumimoji="1" lang="ja-JP" altLang="en-US" sz="3400" dirty="0" smtClean="0">
                <a:latin typeface="A-OTF 新ゴ Pro R" pitchFamily="34" charset="-128"/>
                <a:ea typeface="A-OTF 新ゴ Pro R" pitchFamily="34" charset="-128"/>
              </a:rPr>
              <a:t>③ 相手に伝えるときにわかりやすい</a:t>
            </a:r>
          </a:p>
        </p:txBody>
      </p:sp>
      <p:sp>
        <p:nvSpPr>
          <p:cNvPr id="5" name="テキスト ボックス 4"/>
          <p:cNvSpPr txBox="1"/>
          <p:nvPr/>
        </p:nvSpPr>
        <p:spPr bwMode="auto">
          <a:xfrm>
            <a:off x="723674" y="2181164"/>
            <a:ext cx="8659822" cy="453183"/>
          </a:xfrm>
          <a:prstGeom prst="rect">
            <a:avLst/>
          </a:prstGeom>
          <a:noFill/>
          <a:ln w="9525">
            <a:noFill/>
            <a:miter lim="800000"/>
            <a:headEnd/>
            <a:tailEnd/>
          </a:ln>
        </p:spPr>
        <p:txBody>
          <a:bodyPr wrap="square" lIns="108000" tIns="72000" rIns="108000" bIns="72000" rtlCol="0" anchor="ctr" anchorCtr="0">
            <a:spAutoFit/>
          </a:bodyPr>
          <a:lstStyle/>
          <a:p>
            <a:pPr>
              <a:buSzPct val="120000"/>
            </a:pPr>
            <a:r>
              <a:rPr kumimoji="1" lang="ja-JP" altLang="en-US" sz="2000" dirty="0" smtClean="0">
                <a:solidFill>
                  <a:schemeClr val="tx1">
                    <a:lumMod val="75000"/>
                    <a:lumOff val="25000"/>
                  </a:schemeClr>
                </a:solidFill>
                <a:latin typeface="A-OTF 新ゴ Pro R" pitchFamily="34" charset="-128"/>
                <a:ea typeface="A-OTF 新ゴ Pro R" pitchFamily="34" charset="-128"/>
              </a:rPr>
              <a:t>（情報整理力、発想力、記憶力、課題発見力、問題解決力）</a:t>
            </a:r>
            <a:endParaRPr kumimoji="1" lang="en-US" altLang="ja-JP" sz="2000" dirty="0" smtClean="0">
              <a:solidFill>
                <a:schemeClr val="tx1">
                  <a:lumMod val="75000"/>
                  <a:lumOff val="25000"/>
                </a:schemeClr>
              </a:solidFill>
              <a:latin typeface="A-OTF 新ゴ Pro R" pitchFamily="34" charset="-128"/>
              <a:ea typeface="A-OTF 新ゴ Pro R" pitchFamily="34" charset="-128"/>
            </a:endParaRPr>
          </a:p>
        </p:txBody>
      </p:sp>
      <p:sp>
        <p:nvSpPr>
          <p:cNvPr id="6" name="テキスト ボックス 5"/>
          <p:cNvSpPr txBox="1"/>
          <p:nvPr/>
        </p:nvSpPr>
        <p:spPr bwMode="auto">
          <a:xfrm>
            <a:off x="723674" y="4800994"/>
            <a:ext cx="8659822" cy="453183"/>
          </a:xfrm>
          <a:prstGeom prst="rect">
            <a:avLst/>
          </a:prstGeom>
          <a:noFill/>
          <a:ln w="9525">
            <a:noFill/>
            <a:miter lim="800000"/>
            <a:headEnd/>
            <a:tailEnd/>
          </a:ln>
        </p:spPr>
        <p:txBody>
          <a:bodyPr wrap="square" lIns="108000" tIns="72000" rIns="108000" bIns="72000" rtlCol="0" anchor="ctr" anchorCtr="0">
            <a:spAutoFit/>
          </a:bodyPr>
          <a:lstStyle/>
          <a:p>
            <a:pPr>
              <a:buSzPct val="120000"/>
            </a:pPr>
            <a:r>
              <a:rPr kumimoji="1" lang="ja-JP" altLang="en-US" sz="2000" dirty="0" smtClean="0">
                <a:solidFill>
                  <a:schemeClr val="tx1">
                    <a:lumMod val="75000"/>
                    <a:lumOff val="25000"/>
                  </a:schemeClr>
                </a:solidFill>
                <a:latin typeface="A-OTF 新ゴ Pro R" pitchFamily="34" charset="-128"/>
                <a:ea typeface="A-OTF 新ゴ Pro R" pitchFamily="34" charset="-128"/>
              </a:rPr>
              <a:t>（プレゼンテーション力、コミュニケーション力、スピーカー力）</a:t>
            </a:r>
            <a:endParaRPr kumimoji="1" lang="en-US" altLang="ja-JP" sz="2000" dirty="0" smtClean="0">
              <a:solidFill>
                <a:schemeClr val="tx1">
                  <a:lumMod val="75000"/>
                  <a:lumOff val="25000"/>
                </a:schemeClr>
              </a:solidFill>
              <a:latin typeface="A-OTF 新ゴ Pro R" pitchFamily="34" charset="-128"/>
              <a:ea typeface="A-OTF 新ゴ Pro R" pitchFamily="34" charset="-128"/>
            </a:endParaRPr>
          </a:p>
        </p:txBody>
      </p:sp>
      <p:sp>
        <p:nvSpPr>
          <p:cNvPr id="7" name="テキスト ボックス 6"/>
          <p:cNvSpPr txBox="1"/>
          <p:nvPr/>
        </p:nvSpPr>
        <p:spPr bwMode="auto">
          <a:xfrm>
            <a:off x="723674" y="3516478"/>
            <a:ext cx="8659822" cy="453183"/>
          </a:xfrm>
          <a:prstGeom prst="rect">
            <a:avLst/>
          </a:prstGeom>
          <a:noFill/>
          <a:ln w="9525">
            <a:noFill/>
            <a:miter lim="800000"/>
            <a:headEnd/>
            <a:tailEnd/>
          </a:ln>
        </p:spPr>
        <p:txBody>
          <a:bodyPr wrap="square" lIns="108000" tIns="72000" rIns="108000" bIns="72000" rtlCol="0" anchor="ctr" anchorCtr="0">
            <a:spAutoFit/>
          </a:bodyPr>
          <a:lstStyle/>
          <a:p>
            <a:pPr>
              <a:buSzPct val="120000"/>
            </a:pPr>
            <a:r>
              <a:rPr kumimoji="1" lang="ja-JP" altLang="en-US" sz="2000" dirty="0" smtClean="0">
                <a:solidFill>
                  <a:schemeClr val="tx1">
                    <a:lumMod val="75000"/>
                    <a:lumOff val="25000"/>
                  </a:schemeClr>
                </a:solidFill>
                <a:latin typeface="A-OTF 新ゴ Pro R" pitchFamily="34" charset="-128"/>
                <a:ea typeface="A-OTF 新ゴ Pro R" pitchFamily="34" charset="-128"/>
              </a:rPr>
              <a:t>（創造力、発想力、課題発見力、問題解決力）</a:t>
            </a:r>
            <a:endParaRPr kumimoji="1" lang="en-US" altLang="ja-JP" sz="2000" dirty="0" smtClean="0">
              <a:solidFill>
                <a:schemeClr val="tx1">
                  <a:lumMod val="75000"/>
                  <a:lumOff val="25000"/>
                </a:schemeClr>
              </a:solidFill>
              <a:latin typeface="A-OTF 新ゴ Pro R" pitchFamily="34" charset="-128"/>
              <a:ea typeface="A-OTF 新ゴ Pro R" pitchFamily="34" charset="-128"/>
            </a:endParaRPr>
          </a:p>
        </p:txBody>
      </p:sp>
    </p:spTree>
    <p:extLst>
      <p:ext uri="{BB962C8B-B14F-4D97-AF65-F5344CB8AC3E}">
        <p14:creationId xmlns:p14="http://schemas.microsoft.com/office/powerpoint/2010/main" val="7718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bwMode="auto">
          <a:xfrm>
            <a:off x="1843314" y="631738"/>
            <a:ext cx="6081486" cy="5706047"/>
          </a:xfrm>
          <a:prstGeom prst="roundRect">
            <a:avLst>
              <a:gd name="adj" fmla="val 5482"/>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2" name="タイトル 1"/>
          <p:cNvSpPr>
            <a:spLocks noGrp="1"/>
          </p:cNvSpPr>
          <p:nvPr>
            <p:ph type="ctrTitle"/>
          </p:nvPr>
        </p:nvSpPr>
        <p:spPr/>
        <p:txBody>
          <a:bodyPr/>
          <a:lstStyle/>
          <a:p>
            <a:r>
              <a:rPr lang="ja-JP" altLang="en-US" dirty="0" smtClean="0"/>
              <a:t>描き方：基本ルール</a:t>
            </a:r>
            <a:endParaRPr kumimoji="1" lang="ja-JP" altLang="en-US" dirty="0"/>
          </a:p>
        </p:txBody>
      </p:sp>
      <p:sp>
        <p:nvSpPr>
          <p:cNvPr id="5" name="テキスト ボックス 4"/>
          <p:cNvSpPr txBox="1"/>
          <p:nvPr/>
        </p:nvSpPr>
        <p:spPr bwMode="auto">
          <a:xfrm>
            <a:off x="2525493" y="790647"/>
            <a:ext cx="4891312" cy="5463785"/>
          </a:xfrm>
          <a:prstGeom prst="rect">
            <a:avLst/>
          </a:prstGeom>
          <a:noFill/>
          <a:ln w="9525">
            <a:noFill/>
            <a:miter lim="800000"/>
            <a:headEnd/>
            <a:tailEnd/>
          </a:ln>
        </p:spPr>
        <p:txBody>
          <a:bodyPr wrap="square" lIns="108000" tIns="72000" rIns="108000" bIns="72000" rtlCol="0" anchor="ctr" anchorCtr="0">
            <a:spAutoFit/>
          </a:bodyPr>
          <a:lstStyle/>
          <a:p>
            <a:pPr>
              <a:lnSpc>
                <a:spcPct val="120000"/>
              </a:lnSpc>
              <a:buSzPct val="120000"/>
            </a:pPr>
            <a:r>
              <a:rPr lang="en-US" altLang="ja-JP" sz="2400" dirty="0" smtClean="0">
                <a:latin typeface="A-OTF 新ゴ Pro B" pitchFamily="34" charset="-128"/>
                <a:ea typeface="A-OTF 新ゴ Pro B" pitchFamily="34" charset="-128"/>
              </a:rPr>
              <a:t> 1.  </a:t>
            </a:r>
            <a:r>
              <a:rPr lang="ja-JP" altLang="en-US" sz="2400" dirty="0" smtClean="0">
                <a:latin typeface="A-OTF 新ゴ Pro B" pitchFamily="34" charset="-128"/>
                <a:ea typeface="A-OTF 新ゴ Pro B" pitchFamily="34" charset="-128"/>
              </a:rPr>
              <a:t>無地</a:t>
            </a:r>
            <a:r>
              <a:rPr lang="ja-JP" altLang="en-US" sz="2400" dirty="0">
                <a:latin typeface="A-OTF 新ゴ Pro B" pitchFamily="34" charset="-128"/>
                <a:ea typeface="A-OTF 新ゴ Pro B" pitchFamily="34" charset="-128"/>
              </a:rPr>
              <a:t>の紙を使う</a:t>
            </a:r>
          </a:p>
          <a:p>
            <a:pPr>
              <a:lnSpc>
                <a:spcPct val="120000"/>
              </a:lnSpc>
              <a:buSzPct val="120000"/>
            </a:pPr>
            <a:r>
              <a:rPr lang="en-US" altLang="ja-JP" sz="2400" dirty="0" smtClean="0">
                <a:latin typeface="A-OTF 新ゴ Pro B" pitchFamily="34" charset="-128"/>
                <a:ea typeface="A-OTF 新ゴ Pro B" pitchFamily="34" charset="-128"/>
              </a:rPr>
              <a:t> 2.  </a:t>
            </a:r>
            <a:r>
              <a:rPr lang="ja-JP" altLang="en-US" sz="2400" dirty="0" smtClean="0">
                <a:latin typeface="A-OTF 新ゴ Pro B" pitchFamily="34" charset="-128"/>
                <a:ea typeface="A-OTF 新ゴ Pro B" pitchFamily="34" charset="-128"/>
              </a:rPr>
              <a:t>用紙</a:t>
            </a:r>
            <a:r>
              <a:rPr lang="ja-JP" altLang="en-US" sz="2400" dirty="0">
                <a:latin typeface="A-OTF 新ゴ Pro B" pitchFamily="34" charset="-128"/>
                <a:ea typeface="A-OTF 新ゴ Pro B" pitchFamily="34" charset="-128"/>
              </a:rPr>
              <a:t>は横長で使う</a:t>
            </a:r>
          </a:p>
          <a:p>
            <a:pPr>
              <a:lnSpc>
                <a:spcPct val="120000"/>
              </a:lnSpc>
              <a:buSzPct val="120000"/>
            </a:pPr>
            <a:r>
              <a:rPr lang="en-US" altLang="ja-JP" sz="2400" dirty="0" smtClean="0">
                <a:latin typeface="A-OTF 新ゴ Pro B" pitchFamily="34" charset="-128"/>
                <a:ea typeface="A-OTF 新ゴ Pro B" pitchFamily="34" charset="-128"/>
              </a:rPr>
              <a:t> 3.</a:t>
            </a:r>
            <a:r>
              <a:rPr lang="ja-JP" altLang="en-US" sz="2400" dirty="0" smtClean="0">
                <a:latin typeface="A-OTF 新ゴ Pro B" pitchFamily="34" charset="-128"/>
                <a:ea typeface="A-OTF 新ゴ Pro B" pitchFamily="34" charset="-128"/>
              </a:rPr>
              <a:t>  用紙</a:t>
            </a:r>
            <a:r>
              <a:rPr lang="ja-JP" altLang="en-US" sz="2400" dirty="0">
                <a:latin typeface="A-OTF 新ゴ Pro B" pitchFamily="34" charset="-128"/>
                <a:ea typeface="A-OTF 新ゴ Pro B" pitchFamily="34" charset="-128"/>
              </a:rPr>
              <a:t>の中心から描く</a:t>
            </a:r>
          </a:p>
          <a:p>
            <a:pPr>
              <a:lnSpc>
                <a:spcPct val="120000"/>
              </a:lnSpc>
              <a:buSzPct val="120000"/>
            </a:pPr>
            <a:r>
              <a:rPr lang="en-US" altLang="ja-JP" sz="2400" dirty="0" smtClean="0">
                <a:latin typeface="A-OTF 新ゴ Pro B" pitchFamily="34" charset="-128"/>
                <a:ea typeface="A-OTF 新ゴ Pro B" pitchFamily="34" charset="-128"/>
              </a:rPr>
              <a:t> 4.  </a:t>
            </a:r>
            <a:r>
              <a:rPr lang="ja-JP" altLang="en-US" sz="2400" dirty="0" smtClean="0">
                <a:latin typeface="A-OTF 新ゴ Pro B" pitchFamily="34" charset="-128"/>
                <a:ea typeface="A-OTF 新ゴ Pro B" pitchFamily="34" charset="-128"/>
              </a:rPr>
              <a:t>テーマ</a:t>
            </a:r>
            <a:r>
              <a:rPr lang="ja-JP" altLang="en-US" sz="2400" dirty="0">
                <a:latin typeface="A-OTF 新ゴ Pro B" pitchFamily="34" charset="-128"/>
                <a:ea typeface="A-OTF 新ゴ Pro B" pitchFamily="34" charset="-128"/>
              </a:rPr>
              <a:t>はイメージで描く</a:t>
            </a:r>
          </a:p>
          <a:p>
            <a:pPr>
              <a:lnSpc>
                <a:spcPct val="120000"/>
              </a:lnSpc>
              <a:buSzPct val="120000"/>
            </a:pPr>
            <a:r>
              <a:rPr lang="en-US" altLang="ja-JP" sz="2400" dirty="0" smtClean="0">
                <a:latin typeface="A-OTF 新ゴ Pro B" pitchFamily="34" charset="-128"/>
                <a:ea typeface="A-OTF 新ゴ Pro B" pitchFamily="34" charset="-128"/>
              </a:rPr>
              <a:t> 5.</a:t>
            </a:r>
            <a:r>
              <a:rPr lang="ja-JP" altLang="en-US" sz="2400" dirty="0" smtClean="0">
                <a:latin typeface="A-OTF 新ゴ Pro B" pitchFamily="34" charset="-128"/>
                <a:ea typeface="A-OTF 新ゴ Pro B" pitchFamily="34" charset="-128"/>
              </a:rPr>
              <a:t>  </a:t>
            </a:r>
            <a:r>
              <a:rPr lang="en-US" altLang="ja-JP" sz="2400" dirty="0" smtClean="0">
                <a:latin typeface="A-OTF 新ゴ Pro B" pitchFamily="34" charset="-128"/>
                <a:ea typeface="A-OTF 新ゴ Pro B" pitchFamily="34" charset="-128"/>
              </a:rPr>
              <a:t>1</a:t>
            </a:r>
            <a:r>
              <a:rPr lang="ja-JP" altLang="en-US" sz="2400" dirty="0" smtClean="0">
                <a:latin typeface="A-OTF 新ゴ Pro B" pitchFamily="34" charset="-128"/>
                <a:ea typeface="A-OTF 新ゴ Pro B" pitchFamily="34" charset="-128"/>
              </a:rPr>
              <a:t>ブランチ</a:t>
            </a:r>
            <a:r>
              <a:rPr lang="ja-JP" altLang="en-US" sz="2400" dirty="0">
                <a:latin typeface="A-OTF 新ゴ Pro B" pitchFamily="34" charset="-128"/>
                <a:ea typeface="A-OTF 新ゴ Pro B" pitchFamily="34" charset="-128"/>
              </a:rPr>
              <a:t>（枝）＝</a:t>
            </a:r>
            <a:r>
              <a:rPr lang="en-US" altLang="ja-JP" sz="2400" dirty="0">
                <a:latin typeface="A-OTF 新ゴ Pro B" pitchFamily="34" charset="-128"/>
                <a:ea typeface="A-OTF 新ゴ Pro B" pitchFamily="34" charset="-128"/>
              </a:rPr>
              <a:t>1</a:t>
            </a:r>
            <a:r>
              <a:rPr lang="ja-JP" altLang="en-US" sz="2400" dirty="0">
                <a:latin typeface="A-OTF 新ゴ Pro B" pitchFamily="34" charset="-128"/>
                <a:ea typeface="A-OTF 新ゴ Pro B" pitchFamily="34" charset="-128"/>
              </a:rPr>
              <a:t>ワード</a:t>
            </a:r>
          </a:p>
          <a:p>
            <a:pPr>
              <a:lnSpc>
                <a:spcPct val="120000"/>
              </a:lnSpc>
              <a:buSzPct val="120000"/>
            </a:pPr>
            <a:r>
              <a:rPr lang="en-US" altLang="ja-JP" sz="2400" dirty="0" smtClean="0">
                <a:latin typeface="A-OTF 新ゴ Pro B" pitchFamily="34" charset="-128"/>
                <a:ea typeface="A-OTF 新ゴ Pro B" pitchFamily="34" charset="-128"/>
              </a:rPr>
              <a:t> 6.</a:t>
            </a:r>
            <a:r>
              <a:rPr lang="ja-JP" altLang="en-US" sz="2400" dirty="0" smtClean="0">
                <a:latin typeface="A-OTF 新ゴ Pro B" pitchFamily="34" charset="-128"/>
                <a:ea typeface="A-OTF 新ゴ Pro B" pitchFamily="34" charset="-128"/>
              </a:rPr>
              <a:t>  ワード</a:t>
            </a:r>
            <a:r>
              <a:rPr lang="ja-JP" altLang="en-US" sz="2400" dirty="0">
                <a:latin typeface="A-OTF 新ゴ Pro B" pitchFamily="34" charset="-128"/>
                <a:ea typeface="A-OTF 新ゴ Pro B" pitchFamily="34" charset="-128"/>
              </a:rPr>
              <a:t>は</a:t>
            </a:r>
            <a:r>
              <a:rPr lang="ja-JP" altLang="en-US" sz="2400" u="sng" dirty="0">
                <a:solidFill>
                  <a:schemeClr val="accent5">
                    <a:lumMod val="75000"/>
                  </a:schemeClr>
                </a:solidFill>
                <a:latin typeface="A-OTF 新ゴ Pro B" pitchFamily="34" charset="-128"/>
                <a:ea typeface="A-OTF 新ゴ Pro B" pitchFamily="34" charset="-128"/>
              </a:rPr>
              <a:t>単語</a:t>
            </a:r>
            <a:r>
              <a:rPr lang="ja-JP" altLang="en-US" sz="2400" dirty="0">
                <a:latin typeface="A-OTF 新ゴ Pro B" pitchFamily="34" charset="-128"/>
                <a:ea typeface="A-OTF 新ゴ Pro B" pitchFamily="34" charset="-128"/>
              </a:rPr>
              <a:t>で書く</a:t>
            </a:r>
          </a:p>
          <a:p>
            <a:pPr>
              <a:lnSpc>
                <a:spcPct val="120000"/>
              </a:lnSpc>
              <a:buSzPct val="120000"/>
            </a:pPr>
            <a:r>
              <a:rPr lang="en-US" altLang="ja-JP" sz="2400" dirty="0" smtClean="0">
                <a:latin typeface="A-OTF 新ゴ Pro B" pitchFamily="34" charset="-128"/>
                <a:ea typeface="A-OTF 新ゴ Pro B" pitchFamily="34" charset="-128"/>
              </a:rPr>
              <a:t> 7.</a:t>
            </a:r>
            <a:r>
              <a:rPr lang="ja-JP" altLang="en-US" sz="2400" dirty="0" smtClean="0">
                <a:latin typeface="A-OTF 新ゴ Pro B" pitchFamily="34" charset="-128"/>
                <a:ea typeface="A-OTF 新ゴ Pro B" pitchFamily="34" charset="-128"/>
              </a:rPr>
              <a:t>  ブランチ</a:t>
            </a:r>
            <a:r>
              <a:rPr lang="ja-JP" altLang="en-US" sz="2400" dirty="0">
                <a:latin typeface="A-OTF 新ゴ Pro B" pitchFamily="34" charset="-128"/>
                <a:ea typeface="A-OTF 新ゴ Pro B" pitchFamily="34" charset="-128"/>
              </a:rPr>
              <a:t>は曲線で</a:t>
            </a:r>
          </a:p>
          <a:p>
            <a:pPr>
              <a:lnSpc>
                <a:spcPct val="120000"/>
              </a:lnSpc>
              <a:buSzPct val="120000"/>
            </a:pPr>
            <a:r>
              <a:rPr lang="en-US" altLang="ja-JP" sz="2400" dirty="0" smtClean="0">
                <a:latin typeface="A-OTF 新ゴ Pro B" pitchFamily="34" charset="-128"/>
                <a:ea typeface="A-OTF 新ゴ Pro B" pitchFamily="34" charset="-128"/>
              </a:rPr>
              <a:t> 8.</a:t>
            </a:r>
            <a:r>
              <a:rPr lang="ja-JP" altLang="en-US" sz="2400" dirty="0" smtClean="0">
                <a:latin typeface="A-OTF 新ゴ Pro B" pitchFamily="34" charset="-128"/>
                <a:ea typeface="A-OTF 新ゴ Pro B" pitchFamily="34" charset="-128"/>
              </a:rPr>
              <a:t>  強調す</a:t>
            </a:r>
            <a:r>
              <a:rPr lang="ja-JP" altLang="en-US" sz="2400" dirty="0">
                <a:latin typeface="A-OTF 新ゴ Pro B" pitchFamily="34" charset="-128"/>
                <a:ea typeface="A-OTF 新ゴ Pro B" pitchFamily="34" charset="-128"/>
              </a:rPr>
              <a:t>る</a:t>
            </a:r>
          </a:p>
          <a:p>
            <a:pPr>
              <a:lnSpc>
                <a:spcPct val="120000"/>
              </a:lnSpc>
              <a:buSzPct val="120000"/>
            </a:pPr>
            <a:r>
              <a:rPr lang="en-US" altLang="ja-JP" sz="2400" dirty="0" smtClean="0">
                <a:latin typeface="A-OTF 新ゴ Pro B" pitchFamily="34" charset="-128"/>
                <a:ea typeface="A-OTF 新ゴ Pro B" pitchFamily="34" charset="-128"/>
              </a:rPr>
              <a:t> 9.  </a:t>
            </a:r>
            <a:r>
              <a:rPr lang="ja-JP" altLang="en-US" sz="2400" dirty="0" smtClean="0">
                <a:latin typeface="A-OTF 新ゴ Pro B" pitchFamily="34" charset="-128"/>
                <a:ea typeface="A-OTF 新ゴ Pro B" pitchFamily="34" charset="-128"/>
              </a:rPr>
              <a:t>関連付ける</a:t>
            </a:r>
            <a:endParaRPr lang="en-US" altLang="ja-JP" sz="2400" dirty="0" smtClean="0">
              <a:latin typeface="A-OTF 新ゴ Pro B" pitchFamily="34" charset="-128"/>
              <a:ea typeface="A-OTF 新ゴ Pro B" pitchFamily="34" charset="-128"/>
            </a:endParaRPr>
          </a:p>
          <a:p>
            <a:pPr>
              <a:lnSpc>
                <a:spcPct val="120000"/>
              </a:lnSpc>
              <a:buSzPct val="120000"/>
            </a:pPr>
            <a:r>
              <a:rPr lang="en-US" altLang="ja-JP" sz="2400" dirty="0" smtClean="0">
                <a:latin typeface="A-OTF 新ゴ Pro B" pitchFamily="34" charset="-128"/>
                <a:ea typeface="A-OTF 新ゴ Pro B" pitchFamily="34" charset="-128"/>
              </a:rPr>
              <a:t>10. </a:t>
            </a:r>
            <a:r>
              <a:rPr lang="ja-JP" altLang="en-US" sz="2400" u="sng" dirty="0" smtClean="0">
                <a:latin typeface="A-OTF 新ゴ Pro B" pitchFamily="34" charset="-128"/>
                <a:ea typeface="A-OTF 新ゴ Pro B" pitchFamily="34" charset="-128"/>
              </a:rPr>
              <a:t>独自</a:t>
            </a:r>
            <a:r>
              <a:rPr lang="ja-JP" altLang="en-US" sz="2400" u="sng" dirty="0">
                <a:latin typeface="A-OTF 新ゴ Pro B" pitchFamily="34" charset="-128"/>
                <a:ea typeface="A-OTF 新ゴ Pro B" pitchFamily="34" charset="-128"/>
              </a:rPr>
              <a:t>のスタイル</a:t>
            </a:r>
            <a:r>
              <a:rPr lang="ja-JP" altLang="en-US" sz="2400" u="sng" dirty="0" smtClean="0">
                <a:latin typeface="A-OTF 新ゴ Pro B" pitchFamily="34" charset="-128"/>
                <a:ea typeface="A-OTF 新ゴ Pro B" pitchFamily="34" charset="-128"/>
              </a:rPr>
              <a:t>で</a:t>
            </a:r>
            <a:endParaRPr lang="en-US" altLang="ja-JP" sz="2400" u="sng" dirty="0" smtClean="0">
              <a:latin typeface="A-OTF 新ゴ Pro B" pitchFamily="34" charset="-128"/>
              <a:ea typeface="A-OTF 新ゴ Pro B" pitchFamily="34" charset="-128"/>
            </a:endParaRPr>
          </a:p>
          <a:p>
            <a:pPr>
              <a:lnSpc>
                <a:spcPct val="120000"/>
              </a:lnSpc>
              <a:buSzPct val="120000"/>
            </a:pPr>
            <a:r>
              <a:rPr lang="en-US" altLang="ja-JP" sz="2400" dirty="0" smtClean="0">
                <a:latin typeface="A-OTF 新ゴ Pro B" pitchFamily="34" charset="-128"/>
                <a:ea typeface="A-OTF 新ゴ Pro B" pitchFamily="34" charset="-128"/>
              </a:rPr>
              <a:t>11. </a:t>
            </a:r>
            <a:r>
              <a:rPr lang="ja-JP" altLang="en-US" sz="2400" u="sng" dirty="0" smtClean="0">
                <a:latin typeface="A-OTF 新ゴ Pro B" pitchFamily="34" charset="-128"/>
                <a:ea typeface="A-OTF 新ゴ Pro B" pitchFamily="34" charset="-128"/>
              </a:rPr>
              <a:t>創造的</a:t>
            </a:r>
            <a:r>
              <a:rPr lang="ja-JP" altLang="en-US" sz="2400" u="sng" dirty="0">
                <a:latin typeface="A-OTF 新ゴ Pro B" pitchFamily="34" charset="-128"/>
                <a:ea typeface="A-OTF 新ゴ Pro B" pitchFamily="34" charset="-128"/>
              </a:rPr>
              <a:t>に</a:t>
            </a:r>
          </a:p>
          <a:p>
            <a:pPr>
              <a:lnSpc>
                <a:spcPct val="120000"/>
              </a:lnSpc>
              <a:buSzPct val="120000"/>
            </a:pPr>
            <a:r>
              <a:rPr lang="en-US" altLang="ja-JP" sz="2400" dirty="0" smtClean="0">
                <a:latin typeface="A-OTF 新ゴ Pro B" pitchFamily="34" charset="-128"/>
                <a:ea typeface="A-OTF 新ゴ Pro B" pitchFamily="34" charset="-128"/>
              </a:rPr>
              <a:t>12. </a:t>
            </a:r>
            <a:r>
              <a:rPr lang="ja-JP" altLang="en-US" sz="2400" u="sng" dirty="0" smtClean="0">
                <a:latin typeface="A-OTF 新ゴ Pro B" pitchFamily="34" charset="-128"/>
                <a:ea typeface="A-OTF 新ゴ Pro B" pitchFamily="34" charset="-128"/>
              </a:rPr>
              <a:t>楽しむ</a:t>
            </a:r>
            <a:r>
              <a:rPr lang="ja-JP" altLang="en-US" sz="2400" u="sng" dirty="0">
                <a:latin typeface="A-OTF 新ゴ Pro B" pitchFamily="34" charset="-128"/>
                <a:ea typeface="A-OTF 新ゴ Pro B" pitchFamily="34" charset="-128"/>
              </a:rPr>
              <a:t>！</a:t>
            </a:r>
            <a:endParaRPr kumimoji="1" lang="ja-JP" altLang="en-US" sz="2400" u="sng" dirty="0" smtClean="0">
              <a:latin typeface="A-OTF 新ゴ Pro B" pitchFamily="34" charset="-128"/>
              <a:ea typeface="A-OTF 新ゴ Pro B" pitchFamily="34" charset="-128"/>
            </a:endParaRPr>
          </a:p>
        </p:txBody>
      </p:sp>
    </p:spTree>
    <p:extLst>
      <p:ext uri="{BB962C8B-B14F-4D97-AF65-F5344CB8AC3E}">
        <p14:creationId xmlns:p14="http://schemas.microsoft.com/office/powerpoint/2010/main" val="135172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マインドマップ例</a:t>
            </a:r>
            <a:endParaRPr kumimoji="1" lang="ja-JP" altLang="en-US" dirty="0"/>
          </a:p>
        </p:txBody>
      </p:sp>
      <p:pic>
        <p:nvPicPr>
          <p:cNvPr id="15364" name="Picture 4" descr="http://www.lifehacker.jp/upload_files/111218mindmaphackvol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49" y="744386"/>
            <a:ext cx="8904433" cy="573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40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ircle(out)">
                                      <p:cBhvr>
                                        <p:cTn id="7"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マインドマップ演習</a:t>
            </a:r>
            <a:endParaRPr kumimoji="1" lang="ja-JP" altLang="en-US" dirty="0"/>
          </a:p>
        </p:txBody>
      </p:sp>
      <p:sp>
        <p:nvSpPr>
          <p:cNvPr id="3" name="正方形/長方形 2"/>
          <p:cNvSpPr/>
          <p:nvPr/>
        </p:nvSpPr>
        <p:spPr bwMode="auto">
          <a:xfrm>
            <a:off x="619125" y="1133475"/>
            <a:ext cx="8677275" cy="224790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800" dirty="0" smtClean="0">
                <a:latin typeface="ＭＳ Ｐゴシック" pitchFamily="50" charset="-128"/>
                <a:ea typeface="ＭＳ Ｐゴシック" pitchFamily="50" charset="-128"/>
              </a:rPr>
              <a:t>自分をマインドマップで表現</a:t>
            </a:r>
            <a:endParaRPr kumimoji="1" lang="en-US" altLang="ja-JP" sz="4800" dirty="0" smtClean="0">
              <a:latin typeface="ＭＳ Ｐゴシック" pitchFamily="50" charset="-128"/>
              <a:ea typeface="ＭＳ Ｐゴシック" pitchFamily="50" charset="-128"/>
            </a:endParaRPr>
          </a:p>
          <a:p>
            <a:pPr algn="ctr"/>
            <a:r>
              <a:rPr lang="ja-JP" altLang="en-US" sz="3600" dirty="0" smtClean="0">
                <a:latin typeface="ＭＳ Ｐゴシック" pitchFamily="50" charset="-128"/>
                <a:ea typeface="ＭＳ Ｐゴシック" pitchFamily="50" charset="-128"/>
              </a:rPr>
              <a:t>自分らしい</a:t>
            </a:r>
            <a:r>
              <a:rPr lang="ja-JP" altLang="en-US" sz="3600" dirty="0">
                <a:latin typeface="ＭＳ Ｐゴシック" pitchFamily="50" charset="-128"/>
                <a:ea typeface="ＭＳ Ｐゴシック" pitchFamily="50" charset="-128"/>
              </a:rPr>
              <a:t>もの</a:t>
            </a:r>
            <a:r>
              <a:rPr lang="en-US" altLang="ja-JP" sz="3600" dirty="0" smtClean="0">
                <a:latin typeface="ＭＳ Ｐゴシック" pitchFamily="50" charset="-128"/>
                <a:ea typeface="ＭＳ Ｐゴシック" pitchFamily="50" charset="-128"/>
              </a:rPr>
              <a:t>3</a:t>
            </a:r>
            <a:r>
              <a:rPr lang="ja-JP" altLang="en-US" sz="3600" dirty="0" smtClean="0">
                <a:latin typeface="ＭＳ Ｐゴシック" pitchFamily="50" charset="-128"/>
                <a:ea typeface="ＭＳ Ｐゴシック" pitchFamily="50" charset="-128"/>
              </a:rPr>
              <a:t>つに★を付けて</a:t>
            </a:r>
            <a:endParaRPr kumimoji="1" lang="ja-JP" altLang="en-US" sz="3600" dirty="0">
              <a:latin typeface="ＭＳ Ｐゴシック" pitchFamily="50" charset="-128"/>
              <a:ea typeface="ＭＳ Ｐゴシック" pitchFamily="50" charset="-128"/>
            </a:endParaRPr>
          </a:p>
        </p:txBody>
      </p:sp>
      <p:sp>
        <p:nvSpPr>
          <p:cNvPr id="5" name="角丸四角形 4"/>
          <p:cNvSpPr/>
          <p:nvPr/>
        </p:nvSpPr>
        <p:spPr bwMode="auto">
          <a:xfrm>
            <a:off x="6870700" y="838200"/>
            <a:ext cx="2644775"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4000" dirty="0" smtClean="0">
                <a:solidFill>
                  <a:schemeClr val="bg1"/>
                </a:solidFill>
                <a:latin typeface="ＭＳ Ｐゴシック" pitchFamily="50" charset="-128"/>
                <a:ea typeface="ＭＳ Ｐゴシック" pitchFamily="50" charset="-128"/>
              </a:rPr>
              <a:t>10</a:t>
            </a:r>
            <a:r>
              <a:rPr kumimoji="1" lang="ja-JP" altLang="en-US" sz="4000" dirty="0" smtClean="0">
                <a:solidFill>
                  <a:schemeClr val="bg1"/>
                </a:solidFill>
                <a:latin typeface="ＭＳ Ｐゴシック" pitchFamily="50" charset="-128"/>
                <a:ea typeface="ＭＳ Ｐゴシック" pitchFamily="50" charset="-128"/>
              </a:rPr>
              <a:t>分</a:t>
            </a:r>
            <a:endParaRPr kumimoji="1" lang="ja-JP" altLang="en-US" sz="4000" dirty="0">
              <a:solidFill>
                <a:schemeClr val="bg1"/>
              </a:solidFill>
              <a:latin typeface="ＭＳ Ｐゴシック" pitchFamily="50" charset="-128"/>
              <a:ea typeface="ＭＳ Ｐゴシック" pitchFamily="50" charset="-128"/>
            </a:endParaRPr>
          </a:p>
        </p:txBody>
      </p:sp>
      <p:sp>
        <p:nvSpPr>
          <p:cNvPr id="6" name="正方形/長方形 5"/>
          <p:cNvSpPr/>
          <p:nvPr/>
        </p:nvSpPr>
        <p:spPr bwMode="auto">
          <a:xfrm>
            <a:off x="619125" y="3861048"/>
            <a:ext cx="8677275" cy="224790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800" dirty="0" smtClean="0">
                <a:latin typeface="ＭＳ Ｐゴシック" pitchFamily="50" charset="-128"/>
                <a:ea typeface="ＭＳ Ｐゴシック" pitchFamily="50" charset="-128"/>
              </a:rPr>
              <a:t>チームに自己紹介</a:t>
            </a:r>
            <a:endParaRPr kumimoji="1" lang="en-US" altLang="ja-JP" sz="4800" dirty="0" smtClean="0">
              <a:latin typeface="ＭＳ Ｐゴシック" pitchFamily="50" charset="-128"/>
              <a:ea typeface="ＭＳ Ｐゴシック" pitchFamily="50" charset="-128"/>
            </a:endParaRPr>
          </a:p>
          <a:p>
            <a:pPr algn="ctr"/>
            <a:r>
              <a:rPr lang="ja-JP" altLang="en-US" sz="4000" dirty="0" smtClean="0">
                <a:latin typeface="ＭＳ Ｐゴシック" pitchFamily="50" charset="-128"/>
                <a:ea typeface="ＭＳ Ｐゴシック" pitchFamily="50" charset="-128"/>
              </a:rPr>
              <a:t>全て</a:t>
            </a:r>
            <a:r>
              <a:rPr lang="ja-JP" altLang="en-US" sz="4000" dirty="0">
                <a:latin typeface="ＭＳ Ｐゴシック" pitchFamily="50" charset="-128"/>
                <a:ea typeface="ＭＳ Ｐゴシック" pitchFamily="50" charset="-128"/>
              </a:rPr>
              <a:t>では</a:t>
            </a:r>
            <a:r>
              <a:rPr lang="ja-JP" altLang="en-US" sz="4000" dirty="0" smtClean="0">
                <a:latin typeface="ＭＳ Ｐゴシック" pitchFamily="50" charset="-128"/>
                <a:ea typeface="ＭＳ Ｐゴシック" pitchFamily="50" charset="-128"/>
              </a:rPr>
              <a:t>なく要点で</a:t>
            </a:r>
            <a:endParaRPr kumimoji="1" lang="ja-JP" altLang="en-US" sz="4000" dirty="0">
              <a:latin typeface="ＭＳ Ｐゴシック" pitchFamily="50" charset="-128"/>
              <a:ea typeface="ＭＳ Ｐゴシック" pitchFamily="50" charset="-128"/>
            </a:endParaRPr>
          </a:p>
        </p:txBody>
      </p:sp>
      <p:sp>
        <p:nvSpPr>
          <p:cNvPr id="7" name="角丸四角形 6"/>
          <p:cNvSpPr/>
          <p:nvPr/>
        </p:nvSpPr>
        <p:spPr bwMode="auto">
          <a:xfrm>
            <a:off x="6212114" y="3533775"/>
            <a:ext cx="3303362"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3200" dirty="0" smtClean="0">
                <a:solidFill>
                  <a:schemeClr val="bg1"/>
                </a:solidFill>
                <a:latin typeface="ＭＳ Ｐゴシック" pitchFamily="50" charset="-128"/>
                <a:ea typeface="ＭＳ Ｐゴシック" pitchFamily="50" charset="-128"/>
              </a:rPr>
              <a:t>１人３</a:t>
            </a:r>
            <a:r>
              <a:rPr kumimoji="1" lang="ja-JP" altLang="en-US" sz="3200" dirty="0" smtClean="0">
                <a:solidFill>
                  <a:schemeClr val="bg1"/>
                </a:solidFill>
                <a:latin typeface="ＭＳ Ｐゴシック" pitchFamily="50" charset="-128"/>
                <a:ea typeface="ＭＳ Ｐゴシック" pitchFamily="50" charset="-128"/>
              </a:rPr>
              <a:t>分程度</a:t>
            </a:r>
            <a:endParaRPr kumimoji="1" lang="ja-JP" altLang="en-US" sz="3200" dirty="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78618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スコアリング</a:t>
            </a:r>
            <a:endParaRPr kumimoji="1" lang="ja-JP" altLang="en-US" dirty="0"/>
          </a:p>
        </p:txBody>
      </p:sp>
      <p:sp>
        <p:nvSpPr>
          <p:cNvPr id="3" name="正方形/長方形 2"/>
          <p:cNvSpPr/>
          <p:nvPr/>
        </p:nvSpPr>
        <p:spPr bwMode="auto">
          <a:xfrm>
            <a:off x="619125" y="1133475"/>
            <a:ext cx="8677275" cy="224790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3600" dirty="0" smtClean="0">
                <a:latin typeface="ＭＳ Ｐゴシック" pitchFamily="50" charset="-128"/>
                <a:ea typeface="ＭＳ Ｐゴシック" pitchFamily="50" charset="-128"/>
              </a:rPr>
              <a:t>マインドマップをスコアリングしてみよう</a:t>
            </a:r>
            <a:endParaRPr kumimoji="1" lang="en-US" altLang="ja-JP" sz="3600" dirty="0" smtClean="0">
              <a:latin typeface="ＭＳ Ｐゴシック" pitchFamily="50" charset="-128"/>
              <a:ea typeface="ＭＳ Ｐゴシック" pitchFamily="50" charset="-128"/>
            </a:endParaRPr>
          </a:p>
          <a:p>
            <a:pPr algn="ctr"/>
            <a:r>
              <a:rPr kumimoji="1" lang="en-US" altLang="ja-JP" sz="2800" dirty="0" smtClean="0">
                <a:solidFill>
                  <a:srgbClr val="FF0000"/>
                </a:solidFill>
                <a:latin typeface="ＭＳ Ｐゴシック" pitchFamily="50" charset="-128"/>
                <a:ea typeface="ＭＳ Ｐゴシック" pitchFamily="50" charset="-128"/>
              </a:rPr>
              <a:t>※</a:t>
            </a:r>
            <a:r>
              <a:rPr kumimoji="1" lang="ja-JP" altLang="en-US" sz="2800" dirty="0" smtClean="0">
                <a:solidFill>
                  <a:srgbClr val="FF0000"/>
                </a:solidFill>
                <a:latin typeface="ＭＳ Ｐゴシック" pitchFamily="50" charset="-128"/>
                <a:ea typeface="ＭＳ Ｐゴシック" pitchFamily="50" charset="-128"/>
              </a:rPr>
              <a:t>同じグループの人に点数をつけてもらおう</a:t>
            </a:r>
            <a:endParaRPr kumimoji="1" lang="en-US" altLang="ja-JP" sz="2800" dirty="0" smtClean="0">
              <a:solidFill>
                <a:srgbClr val="FF0000"/>
              </a:solidFill>
              <a:latin typeface="ＭＳ Ｐゴシック" pitchFamily="50" charset="-128"/>
              <a:ea typeface="ＭＳ Ｐゴシック" pitchFamily="50" charset="-128"/>
            </a:endParaRPr>
          </a:p>
        </p:txBody>
      </p:sp>
      <p:sp>
        <p:nvSpPr>
          <p:cNvPr id="6" name="正方形/長方形 5"/>
          <p:cNvSpPr/>
          <p:nvPr/>
        </p:nvSpPr>
        <p:spPr bwMode="auto">
          <a:xfrm>
            <a:off x="619125" y="3495674"/>
            <a:ext cx="8582025" cy="2613273"/>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latin typeface="ＭＳ Ｐゴシック" pitchFamily="50" charset="-128"/>
                <a:ea typeface="ＭＳ Ｐゴシック" pitchFamily="50" charset="-128"/>
              </a:rPr>
              <a:t>幹</a:t>
            </a:r>
            <a:r>
              <a:rPr lang="ja-JP" altLang="en-US" sz="3200" dirty="0">
                <a:latin typeface="ＭＳ Ｐゴシック" pitchFamily="50" charset="-128"/>
                <a:ea typeface="ＭＳ Ｐゴシック" pitchFamily="50" charset="-128"/>
              </a:rPr>
              <a:t>＝ </a:t>
            </a:r>
            <a:r>
              <a:rPr kumimoji="1" lang="en-US" altLang="ja-JP" sz="3200" dirty="0" smtClean="0">
                <a:latin typeface="ＭＳ Ｐゴシック" pitchFamily="50" charset="-128"/>
                <a:ea typeface="ＭＳ Ｐゴシック" pitchFamily="50" charset="-128"/>
              </a:rPr>
              <a:t>5</a:t>
            </a:r>
            <a:r>
              <a:rPr kumimoji="1" lang="ja-JP" altLang="en-US" sz="3200" dirty="0" smtClean="0">
                <a:latin typeface="ＭＳ Ｐゴシック" pitchFamily="50" charset="-128"/>
                <a:ea typeface="ＭＳ Ｐゴシック" pitchFamily="50" charset="-128"/>
              </a:rPr>
              <a:t>点 </a:t>
            </a:r>
            <a:r>
              <a:rPr kumimoji="1" lang="en-US" altLang="ja-JP" sz="3200" dirty="0" smtClean="0">
                <a:latin typeface="ＭＳ Ｐゴシック" pitchFamily="50" charset="-128"/>
                <a:ea typeface="ＭＳ Ｐゴシック" pitchFamily="50" charset="-128"/>
              </a:rPr>
              <a:t>×</a:t>
            </a:r>
            <a:r>
              <a:rPr kumimoji="1" lang="ja-JP" altLang="en-US" sz="3200" dirty="0" smtClean="0">
                <a:latin typeface="ＭＳ Ｐゴシック" pitchFamily="50" charset="-128"/>
                <a:ea typeface="ＭＳ Ｐゴシック" pitchFamily="50" charset="-128"/>
              </a:rPr>
              <a:t> 数</a:t>
            </a:r>
            <a:endParaRPr kumimoji="1" lang="en-US" altLang="ja-JP" sz="3200" dirty="0" smtClean="0">
              <a:latin typeface="ＭＳ Ｐゴシック" pitchFamily="50" charset="-128"/>
              <a:ea typeface="ＭＳ Ｐゴシック" pitchFamily="50" charset="-128"/>
            </a:endParaRPr>
          </a:p>
          <a:p>
            <a:pPr algn="ctr"/>
            <a:r>
              <a:rPr lang="ja-JP" altLang="en-US" sz="3200" dirty="0">
                <a:latin typeface="ＭＳ Ｐゴシック" pitchFamily="50" charset="-128"/>
                <a:ea typeface="ＭＳ Ｐゴシック" pitchFamily="50" charset="-128"/>
              </a:rPr>
              <a:t>枝＝ </a:t>
            </a:r>
            <a:r>
              <a:rPr kumimoji="1" lang="en-US" altLang="ja-JP" sz="3200" dirty="0" smtClean="0">
                <a:latin typeface="ＭＳ Ｐゴシック" pitchFamily="50" charset="-128"/>
                <a:ea typeface="ＭＳ Ｐゴシック" pitchFamily="50" charset="-128"/>
              </a:rPr>
              <a:t>3</a:t>
            </a:r>
            <a:r>
              <a:rPr kumimoji="1" lang="ja-JP" altLang="en-US" sz="3200" dirty="0" smtClean="0">
                <a:latin typeface="ＭＳ Ｐゴシック" pitchFamily="50" charset="-128"/>
                <a:ea typeface="ＭＳ Ｐゴシック" pitchFamily="50" charset="-128"/>
              </a:rPr>
              <a:t>点 </a:t>
            </a:r>
            <a:r>
              <a:rPr lang="en-US" altLang="ja-JP" sz="3200" dirty="0" smtClean="0">
                <a:latin typeface="ＭＳ Ｐゴシック" pitchFamily="50" charset="-128"/>
                <a:ea typeface="ＭＳ Ｐゴシック" pitchFamily="50" charset="-128"/>
              </a:rPr>
              <a:t>×</a:t>
            </a:r>
            <a:r>
              <a:rPr lang="ja-JP" altLang="en-US" sz="3200" dirty="0" smtClean="0">
                <a:latin typeface="ＭＳ Ｐゴシック" pitchFamily="50" charset="-128"/>
                <a:ea typeface="ＭＳ Ｐゴシック" pitchFamily="50" charset="-128"/>
              </a:rPr>
              <a:t> 数</a:t>
            </a:r>
            <a:endParaRPr kumimoji="1" lang="en-US" altLang="ja-JP" sz="3200" dirty="0" smtClean="0">
              <a:latin typeface="ＭＳ Ｐゴシック" pitchFamily="50" charset="-128"/>
              <a:ea typeface="ＭＳ Ｐゴシック" pitchFamily="50" charset="-128"/>
            </a:endParaRPr>
          </a:p>
          <a:p>
            <a:pPr algn="ctr"/>
            <a:r>
              <a:rPr lang="ja-JP" altLang="en-US" sz="3200" dirty="0" smtClean="0">
                <a:latin typeface="ＭＳ Ｐゴシック" pitchFamily="50" charset="-128"/>
                <a:ea typeface="ＭＳ Ｐゴシック" pitchFamily="50" charset="-128"/>
              </a:rPr>
              <a:t>葉以下＝ </a:t>
            </a:r>
            <a:r>
              <a:rPr lang="en-US" altLang="ja-JP" sz="3200" dirty="0" smtClean="0">
                <a:latin typeface="ＭＳ Ｐゴシック" pitchFamily="50" charset="-128"/>
                <a:ea typeface="ＭＳ Ｐゴシック" pitchFamily="50" charset="-128"/>
              </a:rPr>
              <a:t>2</a:t>
            </a:r>
            <a:r>
              <a:rPr lang="ja-JP" altLang="en-US" sz="3200" dirty="0" smtClean="0">
                <a:latin typeface="ＭＳ Ｐゴシック" pitchFamily="50" charset="-128"/>
                <a:ea typeface="ＭＳ Ｐゴシック" pitchFamily="50" charset="-128"/>
              </a:rPr>
              <a:t>点 </a:t>
            </a:r>
            <a:r>
              <a:rPr lang="en-US" altLang="ja-JP" sz="3200" dirty="0" smtClean="0">
                <a:latin typeface="ＭＳ Ｐゴシック" pitchFamily="50" charset="-128"/>
                <a:ea typeface="ＭＳ Ｐゴシック" pitchFamily="50" charset="-128"/>
              </a:rPr>
              <a:t>×</a:t>
            </a:r>
            <a:r>
              <a:rPr lang="ja-JP" altLang="en-US" sz="3200" dirty="0" smtClean="0">
                <a:latin typeface="ＭＳ Ｐゴシック" pitchFamily="50" charset="-128"/>
                <a:ea typeface="ＭＳ Ｐゴシック" pitchFamily="50" charset="-128"/>
              </a:rPr>
              <a:t> 数</a:t>
            </a:r>
            <a:endParaRPr lang="en-US" altLang="ja-JP" sz="3200" dirty="0" smtClean="0">
              <a:latin typeface="ＭＳ Ｐゴシック" pitchFamily="50" charset="-128"/>
              <a:ea typeface="ＭＳ Ｐゴシック" pitchFamily="50" charset="-128"/>
            </a:endParaRPr>
          </a:p>
          <a:p>
            <a:pPr algn="ctr"/>
            <a:r>
              <a:rPr lang="ja-JP" altLang="en-US" sz="3200" dirty="0" smtClean="0">
                <a:solidFill>
                  <a:schemeClr val="tx1"/>
                </a:solidFill>
                <a:latin typeface="ＭＳ Ｐゴシック" pitchFamily="50" charset="-128"/>
                <a:ea typeface="ＭＳ Ｐゴシック" pitchFamily="50" charset="-128"/>
              </a:rPr>
              <a:t>独自性・創造性・楽しんでる度 </a:t>
            </a:r>
            <a:r>
              <a:rPr kumimoji="1" lang="ja-JP" altLang="en-US" sz="3200" dirty="0" smtClean="0">
                <a:solidFill>
                  <a:schemeClr val="tx1"/>
                </a:solidFill>
                <a:latin typeface="ＭＳ Ｐゴシック" pitchFamily="50" charset="-128"/>
                <a:ea typeface="ＭＳ Ｐゴシック" pitchFamily="50" charset="-128"/>
              </a:rPr>
              <a:t>＝  </a:t>
            </a:r>
            <a:r>
              <a:rPr kumimoji="1" lang="en-US" altLang="ja-JP" sz="3200" dirty="0" smtClean="0">
                <a:solidFill>
                  <a:schemeClr val="tx1"/>
                </a:solidFill>
                <a:latin typeface="ＭＳ Ｐゴシック" pitchFamily="50" charset="-128"/>
                <a:ea typeface="ＭＳ Ｐゴシック" pitchFamily="50" charset="-128"/>
              </a:rPr>
              <a:t>1</a:t>
            </a:r>
            <a:r>
              <a:rPr kumimoji="1" lang="ja-JP" altLang="en-US" sz="3200" dirty="0" smtClean="0">
                <a:solidFill>
                  <a:schemeClr val="tx1"/>
                </a:solidFill>
                <a:latin typeface="ＭＳ Ｐゴシック" pitchFamily="50" charset="-128"/>
                <a:ea typeface="ＭＳ Ｐゴシック" pitchFamily="50" charset="-128"/>
              </a:rPr>
              <a:t>～</a:t>
            </a:r>
            <a:r>
              <a:rPr kumimoji="1" lang="en-US" altLang="ja-JP" sz="3200" dirty="0" smtClean="0">
                <a:solidFill>
                  <a:schemeClr val="tx1"/>
                </a:solidFill>
                <a:latin typeface="ＭＳ Ｐゴシック" pitchFamily="50" charset="-128"/>
                <a:ea typeface="ＭＳ Ｐゴシック" pitchFamily="50" charset="-128"/>
              </a:rPr>
              <a:t>10</a:t>
            </a:r>
            <a:r>
              <a:rPr kumimoji="1" lang="ja-JP" altLang="en-US" sz="3200" dirty="0" smtClean="0">
                <a:solidFill>
                  <a:schemeClr val="tx1"/>
                </a:solidFill>
                <a:latin typeface="ＭＳ Ｐゴシック" pitchFamily="50" charset="-128"/>
                <a:ea typeface="ＭＳ Ｐゴシック" pitchFamily="50" charset="-128"/>
              </a:rPr>
              <a:t>点</a:t>
            </a:r>
            <a:endParaRPr kumimoji="1" lang="en-US" altLang="ja-JP" sz="3200" dirty="0" smtClean="0">
              <a:solidFill>
                <a:schemeClr val="tx1"/>
              </a:solidFill>
              <a:latin typeface="ＭＳ Ｐゴシック" pitchFamily="50" charset="-128"/>
              <a:ea typeface="ＭＳ Ｐゴシック" pitchFamily="50" charset="-128"/>
            </a:endParaRPr>
          </a:p>
          <a:p>
            <a:pPr algn="ctr"/>
            <a:r>
              <a:rPr lang="en-US" altLang="ja-JP" dirty="0" smtClean="0">
                <a:latin typeface="ＭＳ Ｐゴシック" pitchFamily="50" charset="-128"/>
                <a:ea typeface="ＭＳ Ｐゴシック" pitchFamily="50" charset="-128"/>
              </a:rPr>
              <a:t>※</a:t>
            </a:r>
            <a:r>
              <a:rPr lang="ja-JP" altLang="en-US" dirty="0" smtClean="0">
                <a:latin typeface="ＭＳ Ｐゴシック" pitchFamily="50" charset="-128"/>
                <a:ea typeface="ＭＳ Ｐゴシック" pitchFamily="50" charset="-128"/>
              </a:rPr>
              <a:t>イラスト・カラーリング等</a:t>
            </a:r>
            <a:endParaRPr kumimoji="1" lang="ja-JP" altLang="en-US"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78841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377650" y="-90093"/>
            <a:ext cx="10661301" cy="7063992"/>
          </a:xfrm>
          <a:prstGeom prst="rect">
            <a:avLst/>
          </a:prstGeom>
          <a:solidFill>
            <a:schemeClr val="bg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 name="正方形/長方形 6"/>
          <p:cNvSpPr/>
          <p:nvPr/>
        </p:nvSpPr>
        <p:spPr bwMode="auto">
          <a:xfrm>
            <a:off x="-1432727" y="1848897"/>
            <a:ext cx="12771455" cy="2411604"/>
          </a:xfrm>
          <a:prstGeom prst="rect">
            <a:avLst/>
          </a:prstGeom>
          <a:solidFill>
            <a:schemeClr val="tx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 name="テキスト ボックス 2"/>
          <p:cNvSpPr txBox="1"/>
          <p:nvPr/>
        </p:nvSpPr>
        <p:spPr bwMode="auto">
          <a:xfrm>
            <a:off x="8499" y="2328112"/>
            <a:ext cx="9889027" cy="1345735"/>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en-US" altLang="ja-JP" sz="6000" dirty="0" smtClean="0">
                <a:solidFill>
                  <a:schemeClr val="bg1"/>
                </a:solidFill>
                <a:latin typeface="AXIS Std L" pitchFamily="34" charset="-128"/>
                <a:ea typeface="AXIS Std L" pitchFamily="34" charset="-128"/>
              </a:rPr>
              <a:t>Design</a:t>
            </a:r>
            <a:r>
              <a:rPr kumimoji="1" lang="ja-JP" altLang="en-US" sz="6000" dirty="0" smtClean="0">
                <a:solidFill>
                  <a:schemeClr val="bg1"/>
                </a:solidFill>
                <a:latin typeface="AXIS Std L" pitchFamily="34" charset="-128"/>
                <a:ea typeface="AXIS Std L" pitchFamily="34" charset="-128"/>
              </a:rPr>
              <a:t>で</a:t>
            </a:r>
            <a:r>
              <a:rPr lang="ja-JP" altLang="en-US" sz="6000" dirty="0" smtClean="0">
                <a:solidFill>
                  <a:schemeClr val="bg1"/>
                </a:solidFill>
                <a:latin typeface="AXIS Std L" pitchFamily="34" charset="-128"/>
                <a:ea typeface="AXIS Std L" pitchFamily="34" charset="-128"/>
              </a:rPr>
              <a:t>世界を変えられる</a:t>
            </a:r>
            <a:endParaRPr kumimoji="1" lang="en-US" altLang="ja-JP" sz="6000" dirty="0" smtClean="0">
              <a:solidFill>
                <a:schemeClr val="bg1"/>
              </a:solidFill>
              <a:latin typeface="AXIS Std L" pitchFamily="34" charset="-128"/>
              <a:ea typeface="AXIS Std L" pitchFamily="34" charset="-128"/>
            </a:endParaRPr>
          </a:p>
        </p:txBody>
      </p:sp>
    </p:spTree>
    <p:extLst>
      <p:ext uri="{BB962C8B-B14F-4D97-AF65-F5344CB8AC3E}">
        <p14:creationId xmlns:p14="http://schemas.microsoft.com/office/powerpoint/2010/main" val="50958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04850" y="775464"/>
            <a:ext cx="8928100" cy="4893647"/>
          </a:xfrm>
          <a:prstGeom prst="rect">
            <a:avLst/>
          </a:prstGeom>
        </p:spPr>
        <p:txBody>
          <a:bodyPr wrap="square">
            <a:spAutoFit/>
          </a:bodyPr>
          <a:lstStyle/>
          <a:p>
            <a:r>
              <a:rPr lang="ja-JP" altLang="ja-JP" sz="2400" dirty="0">
                <a:latin typeface="A-OTF 新ゴ Pro M" pitchFamily="34" charset="-128"/>
                <a:ea typeface="A-OTF 新ゴ Pro M" pitchFamily="34" charset="-128"/>
              </a:rPr>
              <a:t>デザインの語源はデッサン(dessin)と同じく、“計画を記号に表す”という意味のラテン語designareである</a:t>
            </a:r>
            <a:r>
              <a:rPr lang="ja-JP" altLang="ja-JP" sz="2400" dirty="0" smtClean="0">
                <a:latin typeface="A-OTF 新ゴ Pro M" pitchFamily="34" charset="-128"/>
                <a:ea typeface="A-OTF 新ゴ Pro M" pitchFamily="34" charset="-128"/>
              </a:rPr>
              <a:t>。</a:t>
            </a:r>
            <a:endParaRPr lang="en-US" altLang="ja-JP" sz="2400" dirty="0" smtClean="0">
              <a:latin typeface="A-OTF 新ゴ Pro M" pitchFamily="34" charset="-128"/>
              <a:ea typeface="A-OTF 新ゴ Pro M" pitchFamily="34" charset="-128"/>
            </a:endParaRPr>
          </a:p>
          <a:p>
            <a:endParaRPr lang="en-US" altLang="ja-JP" sz="2400" dirty="0" smtClean="0">
              <a:latin typeface="A-OTF 新ゴ Pro M" pitchFamily="34" charset="-128"/>
              <a:ea typeface="A-OTF 新ゴ Pro M" pitchFamily="34" charset="-128"/>
            </a:endParaRPr>
          </a:p>
          <a:p>
            <a:r>
              <a:rPr lang="ja-JP" altLang="ja-JP" sz="2400" dirty="0" smtClean="0">
                <a:latin typeface="A-OTF 新ゴ Pro M" pitchFamily="34" charset="-128"/>
                <a:ea typeface="A-OTF 新ゴ Pro M" pitchFamily="34" charset="-128"/>
              </a:rPr>
              <a:t>デザイン</a:t>
            </a:r>
            <a:r>
              <a:rPr lang="ja-JP" altLang="ja-JP" sz="2400" dirty="0">
                <a:latin typeface="A-OTF 新ゴ Pro M" pitchFamily="34" charset="-128"/>
                <a:ea typeface="A-OTF 新ゴ Pro M" pitchFamily="34" charset="-128"/>
              </a:rPr>
              <a:t>とは、</a:t>
            </a:r>
            <a:r>
              <a:rPr lang="ja-JP" altLang="ja-JP" sz="2400" dirty="0">
                <a:solidFill>
                  <a:schemeClr val="accent5">
                    <a:lumMod val="75000"/>
                  </a:schemeClr>
                </a:solidFill>
                <a:latin typeface="A-OTF 新ゴ Pro M" pitchFamily="34" charset="-128"/>
                <a:ea typeface="A-OTF 新ゴ Pro M" pitchFamily="34" charset="-128"/>
              </a:rPr>
              <a:t>ある問題を解決するために思考・概念の組み立てを行い、それを様々な媒体に応じて表現</a:t>
            </a:r>
            <a:r>
              <a:rPr lang="ja-JP" altLang="ja-JP" sz="2400" dirty="0">
                <a:latin typeface="A-OTF 新ゴ Pro M" pitchFamily="34" charset="-128"/>
                <a:ea typeface="A-OTF 新ゴ Pro M" pitchFamily="34" charset="-128"/>
              </a:rPr>
              <a:t>することと解される</a:t>
            </a:r>
            <a:r>
              <a:rPr lang="ja-JP" altLang="ja-JP" sz="2400" dirty="0" smtClean="0">
                <a:latin typeface="A-OTF 新ゴ Pro M" pitchFamily="34" charset="-128"/>
                <a:ea typeface="A-OTF 新ゴ Pro M" pitchFamily="34" charset="-128"/>
              </a:rPr>
              <a:t>。</a:t>
            </a:r>
            <a:endParaRPr lang="en-US" altLang="ja-JP" sz="2400" dirty="0" smtClean="0">
              <a:latin typeface="A-OTF 新ゴ Pro M" pitchFamily="34" charset="-128"/>
              <a:ea typeface="A-OTF 新ゴ Pro M" pitchFamily="34" charset="-128"/>
            </a:endParaRPr>
          </a:p>
          <a:p>
            <a:endParaRPr lang="ja-JP" altLang="ja-JP" sz="2400" dirty="0">
              <a:latin typeface="A-OTF 新ゴ Pro M" pitchFamily="34" charset="-128"/>
              <a:ea typeface="A-OTF 新ゴ Pro M" pitchFamily="34" charset="-128"/>
            </a:endParaRPr>
          </a:p>
          <a:p>
            <a:r>
              <a:rPr lang="ja-JP" altLang="ja-JP" sz="2400" dirty="0">
                <a:latin typeface="A-OTF 新ゴ Pro M" pitchFamily="34" charset="-128"/>
                <a:ea typeface="A-OTF 新ゴ Pro M" pitchFamily="34" charset="-128"/>
              </a:rPr>
              <a:t>日本では図案・意匠などと訳されて、</a:t>
            </a:r>
            <a:r>
              <a:rPr lang="ja-JP" altLang="ja-JP" sz="2400" dirty="0">
                <a:solidFill>
                  <a:schemeClr val="accent5">
                    <a:lumMod val="75000"/>
                  </a:schemeClr>
                </a:solidFill>
                <a:latin typeface="A-OTF 新ゴ Pro M" pitchFamily="34" charset="-128"/>
                <a:ea typeface="A-OTF 新ゴ Pro M" pitchFamily="34" charset="-128"/>
              </a:rPr>
              <a:t>単に表面を飾り立てる</a:t>
            </a:r>
            <a:r>
              <a:rPr lang="ja-JP" altLang="ja-JP" sz="2400" dirty="0">
                <a:latin typeface="A-OTF 新ゴ Pro M" pitchFamily="34" charset="-128"/>
                <a:ea typeface="A-OTF 新ゴ Pro M" pitchFamily="34" charset="-128"/>
              </a:rPr>
              <a:t>ことによって美しくみせる行為と解されるような社会的風潮もあったが、最近では語源の意味が広く理解・認識されつつある</a:t>
            </a:r>
            <a:r>
              <a:rPr lang="ja-JP" altLang="ja-JP" sz="2400" dirty="0" smtClean="0">
                <a:latin typeface="A-OTF 新ゴ Pro M" pitchFamily="34" charset="-128"/>
                <a:ea typeface="A-OTF 新ゴ Pro M" pitchFamily="34" charset="-128"/>
              </a:rPr>
              <a:t>。</a:t>
            </a:r>
            <a:endParaRPr lang="en-US" altLang="ja-JP" sz="2400" dirty="0" smtClean="0">
              <a:latin typeface="A-OTF 新ゴ Pro M" pitchFamily="34" charset="-128"/>
              <a:ea typeface="A-OTF 新ゴ Pro M" pitchFamily="34" charset="-128"/>
            </a:endParaRPr>
          </a:p>
          <a:p>
            <a:endParaRPr lang="ja-JP" altLang="ja-JP" sz="2400" dirty="0">
              <a:latin typeface="A-OTF 新ゴ Pro M" pitchFamily="34" charset="-128"/>
              <a:ea typeface="A-OTF 新ゴ Pro M" pitchFamily="34" charset="-128"/>
            </a:endParaRPr>
          </a:p>
          <a:p>
            <a:r>
              <a:rPr lang="ja-JP" altLang="ja-JP" sz="2400" dirty="0">
                <a:solidFill>
                  <a:schemeClr val="accent5">
                    <a:lumMod val="75000"/>
                  </a:schemeClr>
                </a:solidFill>
                <a:latin typeface="A-OTF 新ゴ Pro M" pitchFamily="34" charset="-128"/>
                <a:ea typeface="A-OTF 新ゴ Pro M" pitchFamily="34" charset="-128"/>
              </a:rPr>
              <a:t>形態に現れないものを対象</a:t>
            </a:r>
            <a:r>
              <a:rPr lang="ja-JP" altLang="ja-JP" sz="2400" dirty="0">
                <a:latin typeface="A-OTF 新ゴ Pro M" pitchFamily="34" charset="-128"/>
                <a:ea typeface="A-OTF 新ゴ Pro M" pitchFamily="34" charset="-128"/>
              </a:rPr>
              <a:t>にその計画、行動指針を探ることも含まれ、就職に関する</a:t>
            </a:r>
            <a:r>
              <a:rPr lang="ja-JP" altLang="ja-JP" sz="2400" b="1" dirty="0">
                <a:solidFill>
                  <a:srgbClr val="FF0000"/>
                </a:solidFill>
                <a:latin typeface="A-OTF 新ゴ Pro M" pitchFamily="34" charset="-128"/>
                <a:ea typeface="A-OTF 新ゴ Pro M" pitchFamily="34" charset="-128"/>
              </a:rPr>
              <a:t>キャリアデザイン</a:t>
            </a:r>
            <a:r>
              <a:rPr lang="ja-JP" altLang="ja-JP" sz="2400" dirty="0" smtClean="0">
                <a:latin typeface="A-OTF 新ゴ Pro M" pitchFamily="34" charset="-128"/>
                <a:ea typeface="A-OTF 新ゴ Pro M" pitchFamily="34" charset="-128"/>
              </a:rPr>
              <a:t>、</a:t>
            </a:r>
            <a:r>
              <a:rPr lang="ja-JP" altLang="en-US" sz="2400" dirty="0">
                <a:latin typeface="A-OTF 新ゴ Pro M" pitchFamily="34" charset="-128"/>
                <a:ea typeface="A-OTF 新ゴ Pro M" pitchFamily="34" charset="-128"/>
              </a:rPr>
              <a:t>生活</a:t>
            </a:r>
            <a:r>
              <a:rPr lang="ja-JP" altLang="ja-JP" sz="2400" dirty="0" smtClean="0">
                <a:latin typeface="A-OTF 新ゴ Pro M" pitchFamily="34" charset="-128"/>
                <a:ea typeface="A-OTF 新ゴ Pro M" pitchFamily="34" charset="-128"/>
              </a:rPr>
              <a:t>デザイン</a:t>
            </a:r>
            <a:r>
              <a:rPr lang="ja-JP" altLang="ja-JP" sz="2400" dirty="0">
                <a:latin typeface="A-OTF 新ゴ Pro M" pitchFamily="34" charset="-128"/>
                <a:ea typeface="A-OTF 新ゴ Pro M" pitchFamily="34" charset="-128"/>
              </a:rPr>
              <a:t>等がこれにあたる。</a:t>
            </a:r>
          </a:p>
        </p:txBody>
      </p:sp>
      <p:sp>
        <p:nvSpPr>
          <p:cNvPr id="6" name="タイトル 1"/>
          <p:cNvSpPr>
            <a:spLocks noGrp="1"/>
          </p:cNvSpPr>
          <p:nvPr>
            <p:ph type="ctrTitle"/>
          </p:nvPr>
        </p:nvSpPr>
        <p:spPr>
          <a:xfrm>
            <a:off x="488949" y="0"/>
            <a:ext cx="9288463" cy="549275"/>
          </a:xfrm>
        </p:spPr>
        <p:txBody>
          <a:bodyPr>
            <a:normAutofit/>
          </a:bodyPr>
          <a:lstStyle/>
          <a:p>
            <a:r>
              <a:rPr lang="en-US" altLang="ja-JP" sz="2400" b="1" dirty="0">
                <a:solidFill>
                  <a:schemeClr val="tx1"/>
                </a:solidFill>
                <a:latin typeface="A-OTF 新ゴ Pro M" pitchFamily="34" charset="-128"/>
                <a:ea typeface="A-OTF 新ゴ Pro M" pitchFamily="34" charset="-128"/>
              </a:rPr>
              <a:t>Design</a:t>
            </a:r>
            <a:r>
              <a:rPr lang="ja-JP" altLang="en-US" sz="2400" b="1" dirty="0">
                <a:solidFill>
                  <a:schemeClr val="tx1"/>
                </a:solidFill>
                <a:latin typeface="A-OTF 新ゴ Pro M" pitchFamily="34" charset="-128"/>
                <a:ea typeface="A-OTF 新ゴ Pro M" pitchFamily="34" charset="-128"/>
              </a:rPr>
              <a:t>の語源</a:t>
            </a:r>
          </a:p>
        </p:txBody>
      </p:sp>
    </p:spTree>
    <p:extLst>
      <p:ext uri="{BB962C8B-B14F-4D97-AF65-F5344CB8AC3E}">
        <p14:creationId xmlns:p14="http://schemas.microsoft.com/office/powerpoint/2010/main" val="399200926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b="1" dirty="0" smtClean="0"/>
              <a:t>Big Picture</a:t>
            </a:r>
            <a:endParaRPr kumimoji="1" lang="ja-JP" altLang="en-US" b="1" dirty="0"/>
          </a:p>
        </p:txBody>
      </p:sp>
      <p:sp>
        <p:nvSpPr>
          <p:cNvPr id="3" name="テキスト ボックス 2"/>
          <p:cNvSpPr txBox="1"/>
          <p:nvPr/>
        </p:nvSpPr>
        <p:spPr bwMode="auto">
          <a:xfrm>
            <a:off x="704850" y="765174"/>
            <a:ext cx="8928100" cy="4808311"/>
          </a:xfrm>
          <a:prstGeom prst="rect">
            <a:avLst/>
          </a:prstGeom>
          <a:noFill/>
          <a:ln w="9525">
            <a:noFill/>
            <a:miter lim="800000"/>
            <a:headEnd/>
            <a:tailEnd/>
          </a:ln>
        </p:spPr>
        <p:txBody>
          <a:bodyPr wrap="square" lIns="108000" tIns="72000" rIns="108000" bIns="72000" rtlCol="0" anchor="t" anchorCtr="1">
            <a:noAutofit/>
          </a:bodyPr>
          <a:lstStyle/>
          <a:p>
            <a:r>
              <a:rPr lang="ja-JP" altLang="en-US" sz="2800" dirty="0">
                <a:latin typeface="A-OTF 新ゴ Pro M" pitchFamily="34" charset="-128"/>
                <a:ea typeface="A-OTF 新ゴ Pro M" pitchFamily="34" charset="-128"/>
              </a:rPr>
              <a:t>オバマ大統領は経済界との会食会で、隣り合わせにいたアップル社のステーブ・</a:t>
            </a:r>
            <a:r>
              <a:rPr lang="ja-JP" altLang="en-US" sz="2800" dirty="0" smtClean="0">
                <a:latin typeface="A-OTF 新ゴ Pro M" pitchFamily="34" charset="-128"/>
                <a:ea typeface="A-OTF 新ゴ Pro M" pitchFamily="34" charset="-128"/>
              </a:rPr>
              <a:t>ジョブ</a:t>
            </a:r>
            <a:r>
              <a:rPr lang="ja-JP" altLang="en-US" sz="2800" dirty="0">
                <a:latin typeface="A-OTF 新ゴ Pro M" pitchFamily="34" charset="-128"/>
                <a:ea typeface="A-OTF 新ゴ Pro M" pitchFamily="34" charset="-128"/>
              </a:rPr>
              <a:t>ズ</a:t>
            </a:r>
            <a:r>
              <a:rPr lang="ja-JP" altLang="en-US" sz="2800" dirty="0" smtClean="0">
                <a:latin typeface="A-OTF 新ゴ Pro M" pitchFamily="34" charset="-128"/>
                <a:ea typeface="A-OTF 新ゴ Pro M" pitchFamily="34" charset="-128"/>
              </a:rPr>
              <a:t>ＣＥＯ</a:t>
            </a:r>
            <a:r>
              <a:rPr lang="ja-JP" altLang="en-US" sz="2800" dirty="0">
                <a:latin typeface="A-OTF 新ゴ Pro M" pitchFamily="34" charset="-128"/>
                <a:ea typeface="A-OTF 新ゴ Pro M" pitchFamily="34" charset="-128"/>
              </a:rPr>
              <a:t>にある相談をしました</a:t>
            </a:r>
            <a:r>
              <a:rPr lang="ja-JP" altLang="en-US" sz="2800" dirty="0" smtClean="0">
                <a:latin typeface="A-OTF 新ゴ Pro M" pitchFamily="34" charset="-128"/>
                <a:ea typeface="A-OTF 新ゴ Pro M" pitchFamily="34" charset="-128"/>
              </a:rPr>
              <a:t>。</a:t>
            </a:r>
            <a:endParaRPr lang="en-US" altLang="ja-JP" sz="2800" dirty="0" smtClean="0">
              <a:latin typeface="A-OTF 新ゴ Pro M" pitchFamily="34" charset="-128"/>
              <a:ea typeface="A-OTF 新ゴ Pro M" pitchFamily="34" charset="-128"/>
            </a:endParaRPr>
          </a:p>
          <a:p>
            <a:endParaRPr lang="ja-JP" altLang="en-US" sz="2800" dirty="0">
              <a:latin typeface="A-OTF 新ゴ Pro M" pitchFamily="34" charset="-128"/>
              <a:ea typeface="A-OTF 新ゴ Pro M" pitchFamily="34" charset="-128"/>
            </a:endParaRPr>
          </a:p>
          <a:p>
            <a:r>
              <a:rPr lang="ja-JP" altLang="en-US" sz="2800" dirty="0">
                <a:latin typeface="A-OTF 新ゴ Pro M" pitchFamily="34" charset="-128"/>
                <a:ea typeface="A-OTF 新ゴ Pro M" pitchFamily="34" charset="-128"/>
              </a:rPr>
              <a:t>オバマ</a:t>
            </a:r>
            <a:r>
              <a:rPr lang="ja-JP" altLang="en-US" sz="2800" dirty="0" smtClean="0">
                <a:latin typeface="A-OTF 新ゴ Pro M" pitchFamily="34" charset="-128"/>
                <a:ea typeface="A-OTF 新ゴ Pro M" pitchFamily="34" charset="-128"/>
              </a:rPr>
              <a:t>大統領</a:t>
            </a:r>
            <a:endParaRPr lang="en-US" altLang="ja-JP" sz="2800" dirty="0" smtClean="0">
              <a:latin typeface="A-OTF 新ゴ Pro M" pitchFamily="34" charset="-128"/>
              <a:ea typeface="A-OTF 新ゴ Pro M" pitchFamily="34" charset="-128"/>
            </a:endParaRPr>
          </a:p>
          <a:p>
            <a:r>
              <a:rPr lang="ja-JP" altLang="en-US" sz="2800" dirty="0" smtClean="0">
                <a:solidFill>
                  <a:schemeClr val="accent1">
                    <a:lumMod val="75000"/>
                  </a:schemeClr>
                </a:solidFill>
                <a:latin typeface="A-OTF 新ゴ Pro M" pitchFamily="34" charset="-128"/>
                <a:ea typeface="A-OTF 新ゴ Pro M" pitchFamily="34" charset="-128"/>
              </a:rPr>
              <a:t>「</a:t>
            </a:r>
            <a:r>
              <a:rPr lang="ja-JP" altLang="en-US" sz="2800" dirty="0">
                <a:solidFill>
                  <a:schemeClr val="accent1">
                    <a:lumMod val="75000"/>
                  </a:schemeClr>
                </a:solidFill>
                <a:latin typeface="A-OTF 新ゴ Pro M" pitchFamily="34" charset="-128"/>
                <a:ea typeface="A-OTF 新ゴ Pro M" pitchFamily="34" charset="-128"/>
              </a:rPr>
              <a:t>ジョブズ君、アメリカの雇用問題解決の一助として、スマートフォンを</a:t>
            </a:r>
            <a:r>
              <a:rPr lang="ja-JP" altLang="en-US" sz="2800" b="1" dirty="0">
                <a:solidFill>
                  <a:schemeClr val="accent1">
                    <a:lumMod val="75000"/>
                  </a:schemeClr>
                </a:solidFill>
                <a:latin typeface="A-OTF 新ゴ Pro H" pitchFamily="34" charset="-128"/>
                <a:ea typeface="A-OTF 新ゴ Pro H" pitchFamily="34" charset="-128"/>
              </a:rPr>
              <a:t>国内で生産する方法</a:t>
            </a:r>
            <a:r>
              <a:rPr lang="ja-JP" altLang="en-US" sz="2800" dirty="0">
                <a:solidFill>
                  <a:schemeClr val="accent1">
                    <a:lumMod val="75000"/>
                  </a:schemeClr>
                </a:solidFill>
                <a:latin typeface="A-OTF 新ゴ Pro M" pitchFamily="34" charset="-128"/>
                <a:ea typeface="A-OTF 新ゴ Pro M" pitchFamily="34" charset="-128"/>
              </a:rPr>
              <a:t>はないか配慮してくれないかな？</a:t>
            </a:r>
            <a:r>
              <a:rPr lang="ja-JP" altLang="en-US" sz="2800" dirty="0" smtClean="0">
                <a:solidFill>
                  <a:schemeClr val="accent1">
                    <a:lumMod val="75000"/>
                  </a:schemeClr>
                </a:solidFill>
                <a:latin typeface="A-OTF 新ゴ Pro M" pitchFamily="34" charset="-128"/>
                <a:ea typeface="A-OTF 新ゴ Pro M" pitchFamily="34" charset="-128"/>
              </a:rPr>
              <a:t>」</a:t>
            </a:r>
            <a:endParaRPr lang="en-US" altLang="ja-JP" sz="2800" dirty="0" smtClean="0">
              <a:solidFill>
                <a:schemeClr val="accent1">
                  <a:lumMod val="75000"/>
                </a:schemeClr>
              </a:solidFill>
              <a:latin typeface="A-OTF 新ゴ Pro M" pitchFamily="34" charset="-128"/>
              <a:ea typeface="A-OTF 新ゴ Pro M" pitchFamily="34" charset="-128"/>
            </a:endParaRPr>
          </a:p>
          <a:p>
            <a:endParaRPr lang="ja-JP" altLang="en-US" sz="2800" dirty="0">
              <a:latin typeface="A-OTF 新ゴ Pro M" pitchFamily="34" charset="-128"/>
              <a:ea typeface="A-OTF 新ゴ Pro M" pitchFamily="34" charset="-128"/>
            </a:endParaRPr>
          </a:p>
          <a:p>
            <a:r>
              <a:rPr lang="ja-JP" altLang="en-US" sz="2800" dirty="0">
                <a:latin typeface="A-OTF 新ゴ Pro M" pitchFamily="34" charset="-128"/>
                <a:ea typeface="A-OTF 新ゴ Pro M" pitchFamily="34" charset="-128"/>
              </a:rPr>
              <a:t>ジョブズ　　</a:t>
            </a:r>
            <a:endParaRPr lang="en-US" altLang="ja-JP" sz="2800" dirty="0" smtClean="0">
              <a:latin typeface="A-OTF 新ゴ Pro M" pitchFamily="34" charset="-128"/>
              <a:ea typeface="A-OTF 新ゴ Pro M" pitchFamily="34" charset="-128"/>
            </a:endParaRPr>
          </a:p>
        </p:txBody>
      </p:sp>
      <p:sp>
        <p:nvSpPr>
          <p:cNvPr id="4" name="正方形/長方形 3"/>
          <p:cNvSpPr/>
          <p:nvPr/>
        </p:nvSpPr>
        <p:spPr>
          <a:xfrm>
            <a:off x="1546496" y="5382099"/>
            <a:ext cx="8084264" cy="523220"/>
          </a:xfrm>
          <a:prstGeom prst="rect">
            <a:avLst/>
          </a:prstGeom>
        </p:spPr>
        <p:txBody>
          <a:bodyPr wrap="none">
            <a:spAutoFit/>
          </a:bodyPr>
          <a:lstStyle/>
          <a:p>
            <a:r>
              <a:rPr lang="ja-JP" altLang="en-US" sz="2800" dirty="0">
                <a:solidFill>
                  <a:srgbClr val="FF0000"/>
                </a:solidFill>
                <a:latin typeface="A-OTF 新ゴ Pro H" pitchFamily="34" charset="-128"/>
                <a:ea typeface="A-OTF 新ゴ Pro H" pitchFamily="34" charset="-128"/>
              </a:rPr>
              <a:t>「その可能性はゼロです」</a:t>
            </a:r>
            <a:r>
              <a:rPr lang="en-US" altLang="ja-JP" sz="2800" dirty="0">
                <a:solidFill>
                  <a:srgbClr val="FF0000"/>
                </a:solidFill>
                <a:latin typeface="A-OTF 新ゴ Pro H" pitchFamily="34" charset="-128"/>
                <a:ea typeface="A-OTF 新ゴ Pro H" pitchFamily="34" charset="-128"/>
              </a:rPr>
              <a:t>(</a:t>
            </a:r>
            <a:r>
              <a:rPr lang="ja-JP" altLang="en-US" sz="2800" dirty="0">
                <a:solidFill>
                  <a:srgbClr val="FF0000"/>
                </a:solidFill>
                <a:latin typeface="A-OTF 新ゴ Pro H" pitchFamily="34" charset="-128"/>
                <a:ea typeface="A-OTF 新ゴ Pro H" pitchFamily="34" charset="-128"/>
              </a:rPr>
              <a:t>即座にキッパリ！と</a:t>
            </a:r>
            <a:r>
              <a:rPr lang="en-US" altLang="ja-JP" sz="2800" dirty="0" smtClean="0">
                <a:solidFill>
                  <a:srgbClr val="FF0000"/>
                </a:solidFill>
                <a:latin typeface="A-OTF 新ゴ Pro H" pitchFamily="34" charset="-128"/>
                <a:ea typeface="A-OTF 新ゴ Pro H" pitchFamily="34" charset="-128"/>
              </a:rPr>
              <a:t>)</a:t>
            </a:r>
            <a:endParaRPr lang="ja-JP" altLang="en-US" sz="2800" dirty="0">
              <a:solidFill>
                <a:srgbClr val="FF0000"/>
              </a:solidFill>
              <a:latin typeface="A-OTF 新ゴ Pro H" pitchFamily="34" charset="-128"/>
              <a:ea typeface="A-OTF 新ゴ Pro H" pitchFamily="34" charset="-128"/>
            </a:endParaRPr>
          </a:p>
        </p:txBody>
      </p:sp>
      <p:pic>
        <p:nvPicPr>
          <p:cNvPr id="1028" name="Picture 4" descr="http://ia.ibtimes.com/jp/data/images/full/2011/10/06/8408.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74" y="5161610"/>
            <a:ext cx="1332122" cy="121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16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b="1" dirty="0"/>
              <a:t>Big Picture</a:t>
            </a:r>
            <a:endParaRPr kumimoji="1" lang="ja-JP" altLang="en-US" dirty="0"/>
          </a:p>
        </p:txBody>
      </p:sp>
      <p:sp>
        <p:nvSpPr>
          <p:cNvPr id="3" name="テキスト ボックス 2"/>
          <p:cNvSpPr txBox="1"/>
          <p:nvPr/>
        </p:nvSpPr>
        <p:spPr bwMode="auto">
          <a:xfrm>
            <a:off x="488949" y="765175"/>
            <a:ext cx="9288463" cy="4885165"/>
          </a:xfrm>
          <a:prstGeom prst="rect">
            <a:avLst/>
          </a:prstGeom>
          <a:noFill/>
          <a:ln w="9525">
            <a:noFill/>
            <a:miter lim="800000"/>
            <a:headEnd/>
            <a:tailEnd/>
          </a:ln>
        </p:spPr>
        <p:txBody>
          <a:bodyPr wrap="square" lIns="108000" tIns="72000" rIns="108000" bIns="72000" rtlCol="0" anchor="t" anchorCtr="0">
            <a:noAutofit/>
          </a:bodyPr>
          <a:lstStyle/>
          <a:p>
            <a:r>
              <a:rPr lang="ja-JP" altLang="en-US" sz="3200" u="dbl" dirty="0">
                <a:latin typeface="A-OTF 新ゴ Pro M" pitchFamily="34" charset="-128"/>
                <a:ea typeface="A-OTF 新ゴ Pro M" pitchFamily="34" charset="-128"/>
              </a:rPr>
              <a:t>企画</a:t>
            </a:r>
            <a:r>
              <a:rPr lang="ja-JP" altLang="en-US" sz="3200" u="dbl" dirty="0" smtClean="0">
                <a:latin typeface="A-OTF 新ゴ Pro M" pitchFamily="34" charset="-128"/>
                <a:ea typeface="A-OTF 新ゴ Pro M" pitchFamily="34" charset="-128"/>
              </a:rPr>
              <a:t>開発</a:t>
            </a:r>
            <a:endParaRPr lang="en-US" altLang="ja-JP" sz="3200" dirty="0">
              <a:latin typeface="A-OTF 新ゴ Pro M" pitchFamily="34" charset="-128"/>
              <a:ea typeface="A-OTF 新ゴ Pro M" pitchFamily="34" charset="-128"/>
            </a:endParaRPr>
          </a:p>
          <a:p>
            <a:r>
              <a:rPr lang="ja-JP" altLang="en-US" sz="2400" dirty="0" smtClean="0">
                <a:solidFill>
                  <a:srgbClr val="FF0000"/>
                </a:solidFill>
                <a:latin typeface="A-OTF 新ゴ Pro M" pitchFamily="34" charset="-128"/>
                <a:ea typeface="A-OTF 新ゴ Pro M" pitchFamily="34" charset="-128"/>
              </a:rPr>
              <a:t>頭脳</a:t>
            </a:r>
            <a:r>
              <a:rPr lang="ja-JP" altLang="en-US" sz="2400" dirty="0">
                <a:solidFill>
                  <a:srgbClr val="FF0000"/>
                </a:solidFill>
                <a:latin typeface="A-OTF 新ゴ Pro M" pitchFamily="34" charset="-128"/>
                <a:ea typeface="A-OTF 新ゴ Pro M" pitchFamily="34" charset="-128"/>
              </a:rPr>
              <a:t>は企業としての命</a:t>
            </a:r>
            <a:r>
              <a:rPr lang="ja-JP" altLang="en-US" sz="2400" dirty="0">
                <a:latin typeface="A-OTF 新ゴ Pro M" pitchFamily="34" charset="-128"/>
                <a:ea typeface="A-OTF 新ゴ Pro M" pitchFamily="34" charset="-128"/>
              </a:rPr>
              <a:t>であるため</a:t>
            </a:r>
            <a:r>
              <a:rPr lang="ja-JP" altLang="en-US" sz="2400" dirty="0" smtClean="0">
                <a:latin typeface="A-OTF 新ゴ Pro M" pitchFamily="34" charset="-128"/>
                <a:ea typeface="A-OTF 新ゴ Pro M" pitchFamily="34" charset="-128"/>
              </a:rPr>
              <a:t>、</a:t>
            </a:r>
            <a:r>
              <a:rPr lang="en-US" altLang="ja-JP" sz="2400" b="1" dirty="0" smtClean="0">
                <a:latin typeface="A-OTF 新ゴ Pro M" pitchFamily="34" charset="-128"/>
                <a:ea typeface="A-OTF 新ゴ Pro M" pitchFamily="34" charset="-128"/>
              </a:rPr>
              <a:t>Apple</a:t>
            </a:r>
            <a:r>
              <a:rPr lang="ja-JP" altLang="en-US" sz="2400" b="1" dirty="0" smtClean="0">
                <a:latin typeface="A-OTF 新ゴ Pro M" pitchFamily="34" charset="-128"/>
                <a:ea typeface="A-OTF 新ゴ Pro M" pitchFamily="34" charset="-128"/>
              </a:rPr>
              <a:t>社</a:t>
            </a:r>
            <a:r>
              <a:rPr lang="ja-JP" altLang="en-US" sz="2400" b="1" dirty="0">
                <a:latin typeface="A-OTF 新ゴ Pro M" pitchFamily="34" charset="-128"/>
                <a:ea typeface="A-OTF 新ゴ Pro M" pitchFamily="34" charset="-128"/>
              </a:rPr>
              <a:t>は世界の頭脳を集結</a:t>
            </a:r>
            <a:r>
              <a:rPr lang="ja-JP" altLang="en-US" sz="2400" dirty="0">
                <a:latin typeface="A-OTF 新ゴ Pro M" pitchFamily="34" charset="-128"/>
                <a:ea typeface="A-OTF 新ゴ Pro M" pitchFamily="34" charset="-128"/>
              </a:rPr>
              <a:t>して他社の追従をゆるさない</a:t>
            </a:r>
            <a:r>
              <a:rPr lang="ja-JP" altLang="en-US" sz="2400" b="1" dirty="0" smtClean="0">
                <a:solidFill>
                  <a:srgbClr val="FF0000"/>
                </a:solidFill>
                <a:latin typeface="A-OTF 新ゴ Pro M" pitchFamily="34" charset="-128"/>
                <a:ea typeface="A-OTF 新ゴ Pro M" pitchFamily="34" charset="-128"/>
              </a:rPr>
              <a:t>スーパーハイレベルな商品</a:t>
            </a:r>
            <a:r>
              <a:rPr lang="ja-JP" altLang="en-US" sz="2400" b="1" dirty="0">
                <a:solidFill>
                  <a:srgbClr val="FF0000"/>
                </a:solidFill>
                <a:latin typeface="A-OTF 新ゴ Pro M" pitchFamily="34" charset="-128"/>
                <a:ea typeface="A-OTF 新ゴ Pro M" pitchFamily="34" charset="-128"/>
              </a:rPr>
              <a:t>開発</a:t>
            </a:r>
            <a:r>
              <a:rPr lang="ja-JP" altLang="en-US" sz="2400" dirty="0">
                <a:latin typeface="A-OTF 新ゴ Pro M" pitchFamily="34" charset="-128"/>
                <a:ea typeface="A-OTF 新ゴ Pro M" pitchFamily="34" charset="-128"/>
              </a:rPr>
              <a:t>をおこなう</a:t>
            </a:r>
            <a:r>
              <a:rPr lang="ja-JP" altLang="en-US" sz="2400" dirty="0" smtClean="0">
                <a:latin typeface="A-OTF 新ゴ Pro M" pitchFamily="34" charset="-128"/>
                <a:ea typeface="A-OTF 新ゴ Pro M" pitchFamily="34" charset="-128"/>
              </a:rPr>
              <a:t>。</a:t>
            </a:r>
            <a:endParaRPr lang="en-US" altLang="ja-JP" sz="2400" dirty="0" smtClean="0">
              <a:latin typeface="A-OTF 新ゴ Pro M" pitchFamily="34" charset="-128"/>
              <a:ea typeface="A-OTF 新ゴ Pro M" pitchFamily="34" charset="-128"/>
            </a:endParaRPr>
          </a:p>
          <a:p>
            <a:endParaRPr lang="ja-JP" altLang="en-US" sz="3200" dirty="0">
              <a:latin typeface="A-OTF 新ゴ Pro M" pitchFamily="34" charset="-128"/>
              <a:ea typeface="A-OTF 新ゴ Pro M" pitchFamily="34" charset="-128"/>
            </a:endParaRPr>
          </a:p>
          <a:p>
            <a:r>
              <a:rPr lang="ja-JP" altLang="en-US" sz="3200" u="sng" dirty="0">
                <a:latin typeface="A-OTF 新ゴ Pro M" pitchFamily="34" charset="-128"/>
                <a:ea typeface="A-OTF 新ゴ Pro M" pitchFamily="34" charset="-128"/>
              </a:rPr>
              <a:t>部品</a:t>
            </a:r>
            <a:r>
              <a:rPr lang="ja-JP" altLang="en-US" sz="3200" u="sng" dirty="0" smtClean="0">
                <a:latin typeface="A-OTF 新ゴ Pro M" pitchFamily="34" charset="-128"/>
                <a:ea typeface="A-OTF 新ゴ Pro M" pitchFamily="34" charset="-128"/>
              </a:rPr>
              <a:t>生産→組み立て</a:t>
            </a:r>
            <a:endParaRPr lang="en-US" altLang="ja-JP" sz="3200" u="sng" dirty="0">
              <a:latin typeface="A-OTF 新ゴ Pro M" pitchFamily="34" charset="-128"/>
              <a:ea typeface="A-OTF 新ゴ Pro M" pitchFamily="34" charset="-128"/>
            </a:endParaRPr>
          </a:p>
          <a:p>
            <a:r>
              <a:rPr lang="ja-JP" altLang="en-US" sz="2400" dirty="0" smtClean="0">
                <a:latin typeface="A-OTF 新ゴ Pro M" pitchFamily="34" charset="-128"/>
                <a:ea typeface="A-OTF 新ゴ Pro M" pitchFamily="34" charset="-128"/>
              </a:rPr>
              <a:t>クオリテイが高く安価な部品を世界から調達し、人件費の低い国で生産することにより、</a:t>
            </a:r>
            <a:r>
              <a:rPr lang="ja-JP" altLang="en-US" sz="2400" dirty="0" smtClean="0">
                <a:solidFill>
                  <a:srgbClr val="FF0000"/>
                </a:solidFill>
                <a:latin typeface="A-OTF 新ゴ Pro M" pitchFamily="34" charset="-128"/>
                <a:ea typeface="A-OTF 新ゴ Pro M" pitchFamily="34" charset="-128"/>
              </a:rPr>
              <a:t>高品質・低コスト体制</a:t>
            </a:r>
            <a:r>
              <a:rPr lang="ja-JP" altLang="en-US" sz="2400" dirty="0" smtClean="0">
                <a:latin typeface="A-OTF 新ゴ Pro M" pitchFamily="34" charset="-128"/>
                <a:ea typeface="A-OTF 新ゴ Pro M" pitchFamily="34" charset="-128"/>
              </a:rPr>
              <a:t>を実現する。</a:t>
            </a:r>
            <a:endParaRPr lang="ja-JP" altLang="en-US" sz="3200" dirty="0">
              <a:latin typeface="A-OTF 新ゴ Pro M" pitchFamily="34" charset="-128"/>
              <a:ea typeface="A-OTF 新ゴ Pro M" pitchFamily="34" charset="-128"/>
            </a:endParaRPr>
          </a:p>
          <a:p>
            <a:endParaRPr lang="ja-JP" altLang="en-US" sz="3200" dirty="0">
              <a:latin typeface="A-OTF 新ゴ Pro M" pitchFamily="34" charset="-128"/>
              <a:ea typeface="A-OTF 新ゴ Pro M" pitchFamily="34" charset="-128"/>
            </a:endParaRPr>
          </a:p>
          <a:p>
            <a:r>
              <a:rPr lang="ja-JP" altLang="en-US" sz="3200" u="dbl" dirty="0" smtClean="0">
                <a:latin typeface="A-OTF 新ゴ Pro M" pitchFamily="34" charset="-128"/>
                <a:ea typeface="A-OTF 新ゴ Pro M" pitchFamily="34" charset="-128"/>
              </a:rPr>
              <a:t>販売</a:t>
            </a:r>
            <a:endParaRPr lang="en-US" altLang="ja-JP" sz="3200" dirty="0">
              <a:latin typeface="A-OTF 新ゴ Pro M" pitchFamily="34" charset="-128"/>
              <a:ea typeface="A-OTF 新ゴ Pro M" pitchFamily="34" charset="-128"/>
            </a:endParaRPr>
          </a:p>
          <a:p>
            <a:r>
              <a:rPr lang="ja-JP" altLang="en-US" sz="2400" dirty="0" smtClean="0">
                <a:latin typeface="A-OTF 新ゴ Pro M" pitchFamily="34" charset="-128"/>
                <a:ea typeface="A-OTF 新ゴ Pro M" pitchFamily="34" charset="-128"/>
              </a:rPr>
              <a:t>世界</a:t>
            </a:r>
            <a:r>
              <a:rPr lang="ja-JP" altLang="en-US" sz="2400" dirty="0">
                <a:latin typeface="A-OTF 新ゴ Pro M" pitchFamily="34" charset="-128"/>
                <a:ea typeface="A-OTF 新ゴ Pro M" pitchFamily="34" charset="-128"/>
              </a:rPr>
              <a:t>各国の現場の実情を踏まえて、</a:t>
            </a:r>
            <a:r>
              <a:rPr lang="ja-JP" altLang="en-US" sz="2400" dirty="0">
                <a:solidFill>
                  <a:srgbClr val="FF0000"/>
                </a:solidFill>
                <a:latin typeface="A-OTF 新ゴ Pro M" pitchFamily="34" charset="-128"/>
                <a:ea typeface="A-OTF 新ゴ Pro M" pitchFamily="34" charset="-128"/>
              </a:rPr>
              <a:t>最も販売力のある企業に販売を委託</a:t>
            </a:r>
            <a:r>
              <a:rPr lang="ja-JP" altLang="en-US" sz="2400" dirty="0">
                <a:latin typeface="A-OTF 新ゴ Pro M" pitchFamily="34" charset="-128"/>
                <a:ea typeface="A-OTF 新ゴ Pro M" pitchFamily="34" charset="-128"/>
              </a:rPr>
              <a:t>する</a:t>
            </a:r>
            <a:r>
              <a:rPr lang="ja-JP" altLang="en-US" sz="2400" dirty="0" smtClean="0">
                <a:latin typeface="A-OTF 新ゴ Pro M" pitchFamily="34" charset="-128"/>
                <a:ea typeface="A-OTF 新ゴ Pro M" pitchFamily="34" charset="-128"/>
              </a:rPr>
              <a:t>。</a:t>
            </a:r>
            <a:endParaRPr lang="ja-JP" altLang="en-US" sz="2400" dirty="0">
              <a:effectLst/>
              <a:latin typeface="A-OTF 新ゴ Pro M" pitchFamily="34" charset="-128"/>
              <a:ea typeface="A-OTF 新ゴ Pro M" pitchFamily="34" charset="-128"/>
            </a:endParaRPr>
          </a:p>
        </p:txBody>
      </p:sp>
    </p:spTree>
    <p:extLst>
      <p:ext uri="{BB962C8B-B14F-4D97-AF65-F5344CB8AC3E}">
        <p14:creationId xmlns:p14="http://schemas.microsoft.com/office/powerpoint/2010/main" val="83600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b="1" dirty="0"/>
              <a:t>Big Picture</a:t>
            </a:r>
            <a:endParaRPr kumimoji="1" lang="ja-JP" altLang="en-US" dirty="0"/>
          </a:p>
        </p:txBody>
      </p:sp>
      <p:sp>
        <p:nvSpPr>
          <p:cNvPr id="4" name="テキスト ボックス 3"/>
          <p:cNvSpPr txBox="1"/>
          <p:nvPr/>
        </p:nvSpPr>
        <p:spPr bwMode="auto">
          <a:xfrm>
            <a:off x="704850" y="765174"/>
            <a:ext cx="8928100" cy="4808311"/>
          </a:xfrm>
          <a:prstGeom prst="rect">
            <a:avLst/>
          </a:prstGeom>
          <a:noFill/>
          <a:ln w="9525">
            <a:noFill/>
            <a:miter lim="800000"/>
            <a:headEnd/>
            <a:tailEnd/>
          </a:ln>
        </p:spPr>
        <p:txBody>
          <a:bodyPr wrap="square" lIns="108000" tIns="72000" rIns="108000" bIns="72000" rtlCol="0" anchor="t" anchorCtr="1">
            <a:noAutofit/>
          </a:bodyPr>
          <a:lstStyle/>
          <a:p>
            <a:pPr algn="ctr"/>
            <a:r>
              <a:rPr lang="ja-JP" altLang="en-US" sz="2800" b="1" dirty="0">
                <a:latin typeface="A-OTF 新ゴ Pro M" pitchFamily="34" charset="-128"/>
                <a:ea typeface="A-OTF 新ゴ Pro M" pitchFamily="34" charset="-128"/>
              </a:rPr>
              <a:t>これからのものづくりの勝利の</a:t>
            </a:r>
            <a:r>
              <a:rPr lang="ja-JP" altLang="en-US" sz="2800" b="1" dirty="0" smtClean="0">
                <a:latin typeface="A-OTF 新ゴ Pro M" pitchFamily="34" charset="-128"/>
                <a:ea typeface="A-OTF 新ゴ Pro M" pitchFamily="34" charset="-128"/>
              </a:rPr>
              <a:t>方程式</a:t>
            </a:r>
            <a:endParaRPr lang="en-US" altLang="ja-JP" sz="2800" b="1" dirty="0" smtClean="0">
              <a:latin typeface="A-OTF 新ゴ Pro M" pitchFamily="34" charset="-128"/>
              <a:ea typeface="A-OTF 新ゴ Pro M" pitchFamily="34" charset="-128"/>
            </a:endParaRPr>
          </a:p>
          <a:p>
            <a:pPr algn="ctr"/>
            <a:endParaRPr lang="en-US" altLang="ja-JP" sz="2800" b="1" dirty="0" smtClean="0">
              <a:latin typeface="A-OTF 新ゴ Pro M" pitchFamily="34" charset="-128"/>
              <a:ea typeface="A-OTF 新ゴ Pro M" pitchFamily="34" charset="-128"/>
            </a:endParaRPr>
          </a:p>
          <a:p>
            <a:pPr algn="ctr"/>
            <a:r>
              <a:rPr lang="ja-JP" altLang="en-US" sz="2800" b="1" dirty="0" smtClean="0">
                <a:solidFill>
                  <a:srgbClr val="FF0000"/>
                </a:solidFill>
                <a:latin typeface="A-OTF 新ゴ Pro B" pitchFamily="34" charset="-128"/>
                <a:ea typeface="A-OTF 新ゴ Pro B" pitchFamily="34" charset="-128"/>
              </a:rPr>
              <a:t>最高</a:t>
            </a:r>
            <a:r>
              <a:rPr lang="ja-JP" altLang="en-US" sz="2800" b="1" dirty="0">
                <a:solidFill>
                  <a:srgbClr val="FF0000"/>
                </a:solidFill>
                <a:latin typeface="A-OTF 新ゴ Pro B" pitchFamily="34" charset="-128"/>
                <a:ea typeface="A-OTF 新ゴ Pro B" pitchFamily="34" charset="-128"/>
              </a:rPr>
              <a:t>の頭脳で企画</a:t>
            </a:r>
            <a:r>
              <a:rPr lang="ja-JP" altLang="en-US" sz="2800" b="1" dirty="0" smtClean="0">
                <a:latin typeface="A-OTF 新ゴ Pro M" pitchFamily="34" charset="-128"/>
                <a:ea typeface="A-OTF 新ゴ Pro M" pitchFamily="34" charset="-128"/>
              </a:rPr>
              <a:t>し</a:t>
            </a:r>
            <a:endParaRPr lang="en-US" altLang="ja-JP" sz="2800" b="1" dirty="0" smtClean="0">
              <a:latin typeface="A-OTF 新ゴ Pro M" pitchFamily="34" charset="-128"/>
              <a:ea typeface="A-OTF 新ゴ Pro M" pitchFamily="34" charset="-128"/>
            </a:endParaRPr>
          </a:p>
          <a:p>
            <a:pPr algn="ctr"/>
            <a:endParaRPr lang="en-US" altLang="ja-JP" sz="2800" b="1" dirty="0" smtClean="0">
              <a:latin typeface="A-OTF 新ゴ Pro M" pitchFamily="34" charset="-128"/>
              <a:ea typeface="A-OTF 新ゴ Pro M" pitchFamily="34" charset="-128"/>
            </a:endParaRPr>
          </a:p>
          <a:p>
            <a:pPr algn="ctr"/>
            <a:r>
              <a:rPr lang="ja-JP" altLang="en-US" sz="2800" b="1" dirty="0" smtClean="0">
                <a:latin typeface="A-OTF 新ゴ Pro M" pitchFamily="34" charset="-128"/>
                <a:ea typeface="A-OTF 新ゴ Pro M" pitchFamily="34" charset="-128"/>
              </a:rPr>
              <a:t>最低</a:t>
            </a:r>
            <a:r>
              <a:rPr lang="ja-JP" altLang="en-US" sz="2800" b="1" dirty="0">
                <a:latin typeface="A-OTF 新ゴ Pro M" pitchFamily="34" charset="-128"/>
                <a:ea typeface="A-OTF 新ゴ Pro M" pitchFamily="34" charset="-128"/>
              </a:rPr>
              <a:t>のコストで</a:t>
            </a:r>
            <a:r>
              <a:rPr lang="ja-JP" altLang="en-US" sz="2800" b="1" dirty="0" smtClean="0">
                <a:latin typeface="A-OTF 新ゴ Pro M" pitchFamily="34" charset="-128"/>
                <a:ea typeface="A-OTF 新ゴ Pro M" pitchFamily="34" charset="-128"/>
              </a:rPr>
              <a:t>つくり</a:t>
            </a:r>
            <a:endParaRPr lang="en-US" altLang="ja-JP" sz="2800" b="1" dirty="0" smtClean="0">
              <a:latin typeface="A-OTF 新ゴ Pro M" pitchFamily="34" charset="-128"/>
              <a:ea typeface="A-OTF 新ゴ Pro M" pitchFamily="34" charset="-128"/>
            </a:endParaRPr>
          </a:p>
          <a:p>
            <a:pPr algn="ctr"/>
            <a:endParaRPr lang="en-US" altLang="ja-JP" sz="2800" b="1" dirty="0" smtClean="0">
              <a:latin typeface="A-OTF 新ゴ Pro M" pitchFamily="34" charset="-128"/>
              <a:ea typeface="A-OTF 新ゴ Pro M" pitchFamily="34" charset="-128"/>
            </a:endParaRPr>
          </a:p>
          <a:p>
            <a:pPr algn="ctr"/>
            <a:r>
              <a:rPr lang="ja-JP" altLang="en-US" sz="2800" b="1" dirty="0" smtClean="0">
                <a:latin typeface="A-OTF 新ゴ Pro M" pitchFamily="34" charset="-128"/>
                <a:ea typeface="A-OTF 新ゴ Pro M" pitchFamily="34" charset="-128"/>
              </a:rPr>
              <a:t>最良</a:t>
            </a:r>
            <a:r>
              <a:rPr lang="ja-JP" altLang="en-US" sz="2800" b="1" dirty="0">
                <a:latin typeface="A-OTF 新ゴ Pro M" pitchFamily="34" charset="-128"/>
                <a:ea typeface="A-OTF 新ゴ Pro M" pitchFamily="34" charset="-128"/>
              </a:rPr>
              <a:t>の笑顔で世界で販売する</a:t>
            </a:r>
            <a:r>
              <a:rPr lang="ja-JP" altLang="en-US" sz="2800" b="1" dirty="0" smtClean="0">
                <a:latin typeface="A-OTF 新ゴ Pro M" pitchFamily="34" charset="-128"/>
                <a:ea typeface="A-OTF 新ゴ Pro M" pitchFamily="34" charset="-128"/>
              </a:rPr>
              <a:t>こと</a:t>
            </a:r>
            <a:endParaRPr lang="en-US" altLang="ja-JP" sz="2800" b="1" dirty="0">
              <a:effectLst/>
              <a:latin typeface="A-OTF 新ゴ Pro M" pitchFamily="34" charset="-128"/>
              <a:ea typeface="A-OTF 新ゴ Pro M" pitchFamily="34" charset="-128"/>
            </a:endParaRPr>
          </a:p>
        </p:txBody>
      </p:sp>
      <p:sp>
        <p:nvSpPr>
          <p:cNvPr id="5" name="角丸四角形 4"/>
          <p:cNvSpPr/>
          <p:nvPr/>
        </p:nvSpPr>
        <p:spPr>
          <a:xfrm>
            <a:off x="452406" y="4968205"/>
            <a:ext cx="8967366"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b="1" dirty="0" smtClean="0">
                <a:latin typeface="A-OTF 新ゴ Pro B" pitchFamily="34" charset="-128"/>
                <a:ea typeface="A-OTF 新ゴ Pro B" pitchFamily="34" charset="-128"/>
              </a:rPr>
              <a:t>上流工程での検討が最も重要</a:t>
            </a:r>
            <a:endParaRPr kumimoji="1" lang="en-US" altLang="ja-JP" sz="3600" b="1" dirty="0" smtClean="0">
              <a:latin typeface="A-OTF 新ゴ Pro B" pitchFamily="34" charset="-128"/>
              <a:ea typeface="A-OTF 新ゴ Pro B" pitchFamily="34" charset="-128"/>
            </a:endParaRPr>
          </a:p>
        </p:txBody>
      </p:sp>
    </p:spTree>
    <p:extLst>
      <p:ext uri="{BB962C8B-B14F-4D97-AF65-F5344CB8AC3E}">
        <p14:creationId xmlns:p14="http://schemas.microsoft.com/office/powerpoint/2010/main" val="316111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488949" y="1158875"/>
            <a:ext cx="8930823" cy="3705225"/>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 name="タイトル 1"/>
          <p:cNvSpPr>
            <a:spLocks noGrp="1"/>
          </p:cNvSpPr>
          <p:nvPr>
            <p:ph type="ctrTitle"/>
          </p:nvPr>
        </p:nvSpPr>
        <p:spPr/>
        <p:txBody>
          <a:bodyPr/>
          <a:lstStyle/>
          <a:p>
            <a:r>
              <a:rPr lang="ja-JP" altLang="en-US" dirty="0" smtClean="0"/>
              <a:t>「モノ</a:t>
            </a:r>
            <a:r>
              <a:rPr lang="ja-JP" altLang="en-US" spc="-150" dirty="0" smtClean="0"/>
              <a:t>」側</a:t>
            </a:r>
            <a:r>
              <a:rPr lang="ja-JP" altLang="en-US" dirty="0" smtClean="0"/>
              <a:t>の背景</a:t>
            </a:r>
            <a:endParaRPr kumimoji="1" lang="ja-JP" altLang="en-US" dirty="0"/>
          </a:p>
        </p:txBody>
      </p:sp>
      <p:sp>
        <p:nvSpPr>
          <p:cNvPr id="13" name="コンテンツ プレースホルダ 4"/>
          <p:cNvSpPr txBox="1">
            <a:spLocks/>
          </p:cNvSpPr>
          <p:nvPr/>
        </p:nvSpPr>
        <p:spPr>
          <a:xfrm>
            <a:off x="657865" y="1530108"/>
            <a:ext cx="8776414" cy="601216"/>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latin typeface="小塚ゴシック Pro M" pitchFamily="34" charset="-128"/>
                <a:ea typeface="小塚ゴシック Pro M" pitchFamily="34" charset="-128"/>
                <a:sym typeface="Wingdings 2"/>
              </a:rPr>
              <a:t></a:t>
            </a:r>
            <a:r>
              <a:rPr lang="ja-JP" altLang="en-US" sz="2400" dirty="0" smtClean="0">
                <a:solidFill>
                  <a:srgbClr val="FF0000"/>
                </a:solidFill>
                <a:latin typeface="小塚ゴシック Pro M" pitchFamily="34" charset="-128"/>
                <a:ea typeface="小塚ゴシック Pro M" pitchFamily="34" charset="-128"/>
              </a:rPr>
              <a:t>競合品を上回る仕様</a:t>
            </a:r>
            <a:r>
              <a:rPr lang="ja-JP" altLang="en-US" sz="2400" dirty="0" smtClean="0">
                <a:latin typeface="小塚ゴシック Pro M" pitchFamily="34" charset="-128"/>
                <a:ea typeface="小塚ゴシック Pro M" pitchFamily="34" charset="-128"/>
              </a:rPr>
              <a:t>を実現しさえすればよかった</a:t>
            </a:r>
            <a:r>
              <a:rPr lang="ja-JP" altLang="en-US" sz="2400" dirty="0" smtClean="0">
                <a:solidFill>
                  <a:srgbClr val="FF0000"/>
                </a:solidFill>
                <a:latin typeface="小塚ゴシック Pro M" pitchFamily="34" charset="-128"/>
                <a:ea typeface="小塚ゴシック Pro M" pitchFamily="34" charset="-128"/>
              </a:rPr>
              <a:t>時代は終わった</a:t>
            </a:r>
            <a:r>
              <a:rPr lang="ja-JP" altLang="en-US" sz="2400" dirty="0" smtClean="0">
                <a:latin typeface="小塚ゴシック Pro M" pitchFamily="34" charset="-128"/>
                <a:ea typeface="小塚ゴシック Pro M" pitchFamily="34" charset="-128"/>
              </a:rPr>
              <a:t>。</a:t>
            </a:r>
            <a:endParaRPr lang="en-US" altLang="ja-JP" sz="2400" dirty="0" smtClean="0">
              <a:latin typeface="小塚ゴシック Pro M" pitchFamily="34" charset="-128"/>
              <a:ea typeface="小塚ゴシック Pro M" pitchFamily="34" charset="-128"/>
            </a:endParaRPr>
          </a:p>
        </p:txBody>
      </p:sp>
      <p:sp>
        <p:nvSpPr>
          <p:cNvPr id="20" name="コンテンツ プレースホルダ 4"/>
          <p:cNvSpPr txBox="1">
            <a:spLocks/>
          </p:cNvSpPr>
          <p:nvPr/>
        </p:nvSpPr>
        <p:spPr>
          <a:xfrm>
            <a:off x="657865" y="3150388"/>
            <a:ext cx="8674823" cy="917466"/>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endParaRPr lang="ja-JP" altLang="en-US" sz="2000" dirty="0">
              <a:latin typeface="A-OTF 新ゴ Pro R" pitchFamily="34" charset="-128"/>
              <a:ea typeface="A-OTF 新ゴ Pro R" pitchFamily="34" charset="-128"/>
            </a:endParaRPr>
          </a:p>
        </p:txBody>
      </p:sp>
      <p:sp>
        <p:nvSpPr>
          <p:cNvPr id="21" name="コンテンツ プレースホルダ 4"/>
          <p:cNvSpPr txBox="1">
            <a:spLocks/>
          </p:cNvSpPr>
          <p:nvPr/>
        </p:nvSpPr>
        <p:spPr>
          <a:xfrm>
            <a:off x="657864" y="2711884"/>
            <a:ext cx="8776415" cy="1239620"/>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latin typeface="小塚ゴシック Pro M" pitchFamily="34" charset="-128"/>
                <a:ea typeface="小塚ゴシック Pro M" pitchFamily="34" charset="-128"/>
                <a:sym typeface="Wingdings 2"/>
              </a:rPr>
              <a:t></a:t>
            </a:r>
            <a:r>
              <a:rPr lang="ja-JP" altLang="en-US" sz="2400" dirty="0" smtClean="0">
                <a:latin typeface="小塚ゴシック Pro M" pitchFamily="34" charset="-128"/>
                <a:ea typeface="小塚ゴシック Pro M" pitchFamily="34" charset="-128"/>
              </a:rPr>
              <a:t>オフショアリングやグローバルな調達が可能になったことで差別化が図れなければ</a:t>
            </a:r>
            <a:r>
              <a:rPr lang="ja-JP" altLang="en-US" sz="2400" dirty="0" smtClean="0">
                <a:solidFill>
                  <a:srgbClr val="FF0000"/>
                </a:solidFill>
                <a:latin typeface="小塚ゴシック Pro M" pitchFamily="34" charset="-128"/>
                <a:ea typeface="小塚ゴシック Pro M" pitchFamily="34" charset="-128"/>
              </a:rPr>
              <a:t>過酷な低価格競争から逃れられない</a:t>
            </a:r>
            <a:r>
              <a:rPr lang="ja-JP" altLang="en-US" sz="2400" dirty="0" smtClean="0">
                <a:latin typeface="小塚ゴシック Pro M" pitchFamily="34" charset="-128"/>
                <a:ea typeface="小塚ゴシック Pro M" pitchFamily="34" charset="-128"/>
              </a:rPr>
              <a:t>。</a:t>
            </a:r>
            <a:endParaRPr lang="en-US" altLang="ja-JP" sz="2400" dirty="0" smtClean="0">
              <a:latin typeface="小塚ゴシック Pro M" pitchFamily="34" charset="-128"/>
              <a:ea typeface="小塚ゴシック Pro M" pitchFamily="34" charset="-128"/>
            </a:endParaRPr>
          </a:p>
        </p:txBody>
      </p:sp>
      <p:sp>
        <p:nvSpPr>
          <p:cNvPr id="8" name="角丸四角形 7"/>
          <p:cNvSpPr/>
          <p:nvPr/>
        </p:nvSpPr>
        <p:spPr>
          <a:xfrm>
            <a:off x="452406" y="4968205"/>
            <a:ext cx="8967366"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b="1" dirty="0" smtClean="0">
                <a:latin typeface="A-OTF 新ゴ Pro B" pitchFamily="34" charset="-128"/>
                <a:ea typeface="A-OTF 新ゴ Pro B" pitchFamily="34" charset="-128"/>
              </a:rPr>
              <a:t>技術力</a:t>
            </a:r>
            <a:r>
              <a:rPr lang="ja-JP" altLang="en-US" sz="3600" b="1" dirty="0">
                <a:latin typeface="A-OTF 新ゴ Pro B" pitchFamily="34" charset="-128"/>
                <a:ea typeface="A-OTF 新ゴ Pro B" pitchFamily="34" charset="-128"/>
              </a:rPr>
              <a:t>に</a:t>
            </a:r>
            <a:r>
              <a:rPr lang="ja-JP" altLang="en-US" sz="3600" b="1" dirty="0" smtClean="0">
                <a:latin typeface="A-OTF 新ゴ Pro B" pitchFamily="34" charset="-128"/>
                <a:ea typeface="A-OTF 新ゴ Pro B" pitchFamily="34" charset="-128"/>
              </a:rPr>
              <a:t>よる競争だけでは勝てない</a:t>
            </a:r>
            <a:endParaRPr kumimoji="1" lang="en-US" altLang="ja-JP" sz="3600" b="1" dirty="0" smtClean="0">
              <a:latin typeface="A-OTF 新ゴ Pro B" pitchFamily="34" charset="-128"/>
              <a:ea typeface="A-OTF 新ゴ Pro B" pitchFamily="34" charset="-128"/>
            </a:endParaRPr>
          </a:p>
        </p:txBody>
      </p:sp>
      <p:sp>
        <p:nvSpPr>
          <p:cNvPr id="9" name="コンテンツ プレースホルダ 4"/>
          <p:cNvSpPr txBox="1">
            <a:spLocks/>
          </p:cNvSpPr>
          <p:nvPr/>
        </p:nvSpPr>
        <p:spPr>
          <a:xfrm>
            <a:off x="657864" y="3945588"/>
            <a:ext cx="8776415" cy="1239620"/>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smtClean="0">
                <a:latin typeface="小塚ゴシック Pro M" pitchFamily="34" charset="-128"/>
                <a:ea typeface="小塚ゴシック Pro M" pitchFamily="34" charset="-128"/>
                <a:sym typeface="Wingdings 2"/>
              </a:rPr>
              <a:t>デジタルテクノロジーは</a:t>
            </a:r>
            <a:r>
              <a:rPr lang="ja-JP" altLang="en-US" sz="2400" dirty="0" smtClean="0">
                <a:solidFill>
                  <a:srgbClr val="FF0000"/>
                </a:solidFill>
                <a:latin typeface="小塚ゴシック Pro M" pitchFamily="34" charset="-128"/>
                <a:ea typeface="小塚ゴシック Pro M" pitchFamily="34" charset="-128"/>
                <a:sym typeface="Wingdings 2"/>
              </a:rPr>
              <a:t>簡単にコピー</a:t>
            </a:r>
            <a:r>
              <a:rPr lang="ja-JP" altLang="en-US" sz="2400" dirty="0" smtClean="0">
                <a:latin typeface="小塚ゴシック Pro M" pitchFamily="34" charset="-128"/>
                <a:ea typeface="小塚ゴシック Pro M" pitchFamily="34" charset="-128"/>
                <a:sym typeface="Wingdings 2"/>
              </a:rPr>
              <a:t>されやすい</a:t>
            </a:r>
            <a:r>
              <a:rPr lang="ja-JP" altLang="en-US" sz="2400" dirty="0" smtClean="0">
                <a:latin typeface="小塚ゴシック Pro M" pitchFamily="34" charset="-128"/>
                <a:ea typeface="小塚ゴシック Pro M" pitchFamily="34" charset="-128"/>
              </a:rPr>
              <a:t>。</a:t>
            </a:r>
            <a:endParaRPr lang="en-US" altLang="ja-JP" sz="2400" dirty="0" smtClean="0">
              <a:latin typeface="小塚ゴシック Pro M" pitchFamily="34" charset="-128"/>
              <a:ea typeface="小塚ゴシック Pro M" pitchFamily="34" charset="-128"/>
            </a:endParaRPr>
          </a:p>
        </p:txBody>
      </p:sp>
    </p:spTree>
    <p:extLst>
      <p:ext uri="{BB962C8B-B14F-4D97-AF65-F5344CB8AC3E}">
        <p14:creationId xmlns:p14="http://schemas.microsoft.com/office/powerpoint/2010/main" val="12560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「コト」側の背景</a:t>
            </a:r>
            <a:endParaRPr kumimoji="1" lang="ja-JP" altLang="en-US" dirty="0"/>
          </a:p>
        </p:txBody>
      </p:sp>
      <p:sp>
        <p:nvSpPr>
          <p:cNvPr id="3" name="正方形/長方形 2"/>
          <p:cNvSpPr/>
          <p:nvPr/>
        </p:nvSpPr>
        <p:spPr bwMode="auto">
          <a:xfrm>
            <a:off x="488949" y="1175653"/>
            <a:ext cx="8930823" cy="3512457"/>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 name="コンテンツ プレースホルダ 4"/>
          <p:cNvSpPr txBox="1">
            <a:spLocks/>
          </p:cNvSpPr>
          <p:nvPr/>
        </p:nvSpPr>
        <p:spPr>
          <a:xfrm>
            <a:off x="657865" y="1428503"/>
            <a:ext cx="8776414" cy="659272"/>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smtClean="0">
                <a:latin typeface="小塚ゴシック Pro M" pitchFamily="34" charset="-128"/>
                <a:ea typeface="小塚ゴシック Pro M" pitchFamily="34" charset="-128"/>
                <a:sym typeface="Wingdings 2"/>
              </a:rPr>
              <a:t>ユーザーの嗜好、行動、価値観、ライフスタイルが</a:t>
            </a:r>
            <a:r>
              <a:rPr lang="ja-JP" altLang="en-US" sz="2000" dirty="0" smtClean="0">
                <a:solidFill>
                  <a:srgbClr val="FF0000"/>
                </a:solidFill>
                <a:latin typeface="小塚ゴシック Pro M" pitchFamily="34" charset="-128"/>
                <a:ea typeface="小塚ゴシック Pro M" pitchFamily="34" charset="-128"/>
                <a:sym typeface="Wingdings 2"/>
              </a:rPr>
              <a:t>急速に多様化</a:t>
            </a:r>
            <a:endParaRPr lang="en-US" altLang="ja-JP" sz="2000" dirty="0" smtClean="0">
              <a:solidFill>
                <a:srgbClr val="FF0000"/>
              </a:solidFill>
              <a:latin typeface="小塚ゴシック Pro M" pitchFamily="34" charset="-128"/>
              <a:ea typeface="小塚ゴシック Pro M" pitchFamily="34" charset="-128"/>
              <a:sym typeface="Wingdings 2"/>
            </a:endParaRPr>
          </a:p>
          <a:p>
            <a:pPr marL="0" indent="0">
              <a:buNone/>
            </a:pPr>
            <a:r>
              <a:rPr lang="ja-JP" altLang="en-US" sz="2000" dirty="0" smtClean="0">
                <a:latin typeface="小塚ゴシック Pro M" pitchFamily="34" charset="-128"/>
                <a:ea typeface="小塚ゴシック Pro M" pitchFamily="34" charset="-128"/>
                <a:sym typeface="Wingdings 2"/>
              </a:rPr>
              <a:t>「みんなと同じモノ</a:t>
            </a:r>
            <a:r>
              <a:rPr lang="en-US" altLang="ja-JP" sz="2000" dirty="0" smtClean="0">
                <a:latin typeface="小塚ゴシック Pro M" pitchFamily="34" charset="-128"/>
                <a:ea typeface="小塚ゴシック Pro M" pitchFamily="34" charset="-128"/>
                <a:sym typeface="Wingdings 2"/>
              </a:rPr>
              <a:t>/</a:t>
            </a:r>
            <a:r>
              <a:rPr lang="ja-JP" altLang="en-US" sz="2000" dirty="0" smtClean="0">
                <a:latin typeface="小塚ゴシック Pro M" pitchFamily="34" charset="-128"/>
                <a:ea typeface="小塚ゴシック Pro M" pitchFamily="34" charset="-128"/>
                <a:sym typeface="Wingdings 2"/>
              </a:rPr>
              <a:t>コト」では訴求効果が得られなくなってしまった。</a:t>
            </a:r>
            <a:endParaRPr lang="en-US" altLang="ja-JP" sz="2000" dirty="0" smtClean="0">
              <a:latin typeface="小塚ゴシック Pro M" pitchFamily="34" charset="-128"/>
              <a:ea typeface="小塚ゴシック Pro M" pitchFamily="34" charset="-128"/>
              <a:sym typeface="Wingdings 2"/>
            </a:endParaRPr>
          </a:p>
        </p:txBody>
      </p:sp>
      <p:sp>
        <p:nvSpPr>
          <p:cNvPr id="5" name="角丸四角形 4"/>
          <p:cNvSpPr/>
          <p:nvPr/>
        </p:nvSpPr>
        <p:spPr>
          <a:xfrm>
            <a:off x="452406" y="4968205"/>
            <a:ext cx="8967366"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600" b="1" dirty="0" smtClean="0">
                <a:latin typeface="A-OTF 新ゴ Pro B" pitchFamily="34" charset="-128"/>
                <a:ea typeface="A-OTF 新ゴ Pro B" pitchFamily="34" charset="-128"/>
              </a:rPr>
              <a:t>IT</a:t>
            </a:r>
            <a:r>
              <a:rPr kumimoji="1" lang="ja-JP" altLang="en-US" sz="3600" b="1" dirty="0" smtClean="0">
                <a:latin typeface="A-OTF 新ゴ Pro B" pitchFamily="34" charset="-128"/>
                <a:ea typeface="A-OTF 新ゴ Pro B" pitchFamily="34" charset="-128"/>
              </a:rPr>
              <a:t>活用ニーズの多様化、複雑化</a:t>
            </a:r>
            <a:endParaRPr kumimoji="1" lang="en-US" altLang="ja-JP" sz="3600" b="1" dirty="0" smtClean="0">
              <a:latin typeface="A-OTF 新ゴ Pro B" pitchFamily="34" charset="-128"/>
              <a:ea typeface="A-OTF 新ゴ Pro B" pitchFamily="34" charset="-128"/>
            </a:endParaRPr>
          </a:p>
        </p:txBody>
      </p:sp>
      <p:sp>
        <p:nvSpPr>
          <p:cNvPr id="6" name="コンテンツ プレースホルダ 4"/>
          <p:cNvSpPr txBox="1">
            <a:spLocks/>
          </p:cNvSpPr>
          <p:nvPr/>
        </p:nvSpPr>
        <p:spPr>
          <a:xfrm>
            <a:off x="657865" y="3653048"/>
            <a:ext cx="8674823" cy="917466"/>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smtClean="0">
                <a:latin typeface="小塚ゴシック Pro M" pitchFamily="34" charset="-128"/>
                <a:ea typeface="小塚ゴシック Pro M" pitchFamily="34" charset="-128"/>
                <a:sym typeface="Wingdings 2"/>
              </a:rPr>
              <a:t></a:t>
            </a:r>
            <a:r>
              <a:rPr lang="en-US" altLang="ja-JP" sz="2000" dirty="0" smtClean="0">
                <a:latin typeface="小塚ゴシック Pro M" pitchFamily="34" charset="-128"/>
                <a:ea typeface="小塚ゴシック Pro M" pitchFamily="34" charset="-128"/>
                <a:sym typeface="Wingdings 2"/>
              </a:rPr>
              <a:t>ICT</a:t>
            </a:r>
            <a:r>
              <a:rPr lang="ja-JP" altLang="en-US" sz="2000" dirty="0" smtClean="0">
                <a:latin typeface="小塚ゴシック Pro M" pitchFamily="34" charset="-128"/>
                <a:ea typeface="小塚ゴシック Pro M" pitchFamily="34" charset="-128"/>
                <a:sym typeface="Wingdings 2"/>
              </a:rPr>
              <a:t>を利用の活発化により、より</a:t>
            </a:r>
            <a:r>
              <a:rPr lang="ja-JP" altLang="en-US" sz="2000" dirty="0" smtClean="0">
                <a:solidFill>
                  <a:srgbClr val="FF0000"/>
                </a:solidFill>
                <a:latin typeface="小塚ゴシック Pro M" pitchFamily="34" charset="-128"/>
                <a:ea typeface="小塚ゴシック Pro M" pitchFamily="34" charset="-128"/>
                <a:sym typeface="Wingdings 2"/>
              </a:rPr>
              <a:t>良質・快適な体験を求める欲求</a:t>
            </a:r>
            <a:r>
              <a:rPr lang="ja-JP" altLang="en-US" sz="2000" dirty="0" smtClean="0">
                <a:latin typeface="小塚ゴシック Pro M" pitchFamily="34" charset="-128"/>
                <a:ea typeface="小塚ゴシック Pro M" pitchFamily="34" charset="-128"/>
                <a:sym typeface="Wingdings 2"/>
              </a:rPr>
              <a:t>が高まっている。</a:t>
            </a:r>
            <a:endParaRPr lang="ja-JP" altLang="en-US" sz="2000" dirty="0">
              <a:latin typeface="小塚ゴシック Pro M" pitchFamily="34" charset="-128"/>
              <a:ea typeface="小塚ゴシック Pro M" pitchFamily="34" charset="-128"/>
            </a:endParaRPr>
          </a:p>
        </p:txBody>
      </p:sp>
      <p:sp>
        <p:nvSpPr>
          <p:cNvPr id="7" name="コンテンツ プレースホルダ 4"/>
          <p:cNvSpPr txBox="1">
            <a:spLocks/>
          </p:cNvSpPr>
          <p:nvPr/>
        </p:nvSpPr>
        <p:spPr>
          <a:xfrm>
            <a:off x="657865" y="2436121"/>
            <a:ext cx="8529680" cy="917466"/>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smtClean="0">
                <a:latin typeface="小塚ゴシック Pro M" pitchFamily="34" charset="-128"/>
                <a:ea typeface="小塚ゴシック Pro M" pitchFamily="34" charset="-128"/>
                <a:sym typeface="Wingdings 2"/>
              </a:rPr>
              <a:t></a:t>
            </a:r>
            <a:r>
              <a:rPr lang="en-US" altLang="ja-JP" sz="2000" dirty="0" smtClean="0">
                <a:latin typeface="小塚ゴシック Pro M" pitchFamily="34" charset="-128"/>
                <a:ea typeface="小塚ゴシック Pro M" pitchFamily="34" charset="-128"/>
                <a:sym typeface="Wingdings 2"/>
              </a:rPr>
              <a:t>SNS</a:t>
            </a:r>
            <a:r>
              <a:rPr lang="ja-JP" altLang="en-US" sz="2000" dirty="0" smtClean="0">
                <a:latin typeface="小塚ゴシック Pro M" pitchFamily="34" charset="-128"/>
                <a:ea typeface="小塚ゴシック Pro M" pitchFamily="34" charset="-128"/>
                <a:sym typeface="Wingdings 2"/>
              </a:rPr>
              <a:t>や様々なメディアなど、</a:t>
            </a:r>
            <a:r>
              <a:rPr lang="ja-JP" altLang="en-US" sz="2000" dirty="0" smtClean="0">
                <a:solidFill>
                  <a:srgbClr val="FF0000"/>
                </a:solidFill>
                <a:latin typeface="小塚ゴシック Pro M" pitchFamily="34" charset="-128"/>
                <a:ea typeface="小塚ゴシック Pro M" pitchFamily="34" charset="-128"/>
                <a:sym typeface="Wingdings 2"/>
              </a:rPr>
              <a:t>デジタルコンテンツ</a:t>
            </a:r>
            <a:r>
              <a:rPr lang="ja-JP" altLang="en-US" sz="2000" dirty="0" smtClean="0">
                <a:latin typeface="小塚ゴシック Pro M" pitchFamily="34" charset="-128"/>
                <a:ea typeface="小塚ゴシック Pro M" pitchFamily="34" charset="-128"/>
                <a:sym typeface="Wingdings 2"/>
              </a:rPr>
              <a:t>が急速に人々の生活に入り込み、消費行動をはじめとするライフスタイル全体に</a:t>
            </a:r>
            <a:r>
              <a:rPr lang="ja-JP" altLang="en-US" sz="2000" dirty="0" smtClean="0">
                <a:solidFill>
                  <a:srgbClr val="FF0000"/>
                </a:solidFill>
                <a:latin typeface="小塚ゴシック Pro M" pitchFamily="34" charset="-128"/>
                <a:ea typeface="小塚ゴシック Pro M" pitchFamily="34" charset="-128"/>
                <a:sym typeface="Wingdings 2"/>
              </a:rPr>
              <a:t>強い影響</a:t>
            </a:r>
            <a:r>
              <a:rPr lang="ja-JP" altLang="en-US" sz="2000" dirty="0" smtClean="0">
                <a:latin typeface="小塚ゴシック Pro M" pitchFamily="34" charset="-128"/>
                <a:ea typeface="小塚ゴシック Pro M" pitchFamily="34" charset="-128"/>
                <a:sym typeface="Wingdings 2"/>
              </a:rPr>
              <a:t>を持つようになった。</a:t>
            </a:r>
            <a:endParaRPr lang="en-US" altLang="ja-JP" sz="2000" dirty="0" smtClean="0">
              <a:latin typeface="小塚ゴシック Pro M" pitchFamily="34" charset="-128"/>
              <a:ea typeface="小塚ゴシック Pro M" pitchFamily="34" charset="-128"/>
              <a:sym typeface="Wingdings 2"/>
            </a:endParaRPr>
          </a:p>
        </p:txBody>
      </p:sp>
      <p:sp>
        <p:nvSpPr>
          <p:cNvPr id="8" name="正方形/長方形 7"/>
          <p:cNvSpPr/>
          <p:nvPr/>
        </p:nvSpPr>
        <p:spPr>
          <a:xfrm>
            <a:off x="488948" y="6142386"/>
            <a:ext cx="9507107" cy="307777"/>
          </a:xfrm>
          <a:prstGeom prst="rect">
            <a:avLst/>
          </a:prstGeom>
        </p:spPr>
        <p:txBody>
          <a:bodyPr wrap="square">
            <a:spAutoFit/>
          </a:bodyPr>
          <a:lstStyle/>
          <a:p>
            <a:r>
              <a:rPr lang="en-US" altLang="ja-JP" sz="1400" dirty="0"/>
              <a:t>ICT</a:t>
            </a:r>
            <a:r>
              <a:rPr lang="ja-JP" altLang="en-US" sz="1400" dirty="0"/>
              <a:t>（</a:t>
            </a:r>
            <a:r>
              <a:rPr lang="en-US" altLang="ja-JP" sz="1400" dirty="0"/>
              <a:t>Information and Communication Technology</a:t>
            </a:r>
            <a:r>
              <a:rPr lang="ja-JP" altLang="en-US" sz="1400" dirty="0"/>
              <a:t>）は、多くの場合「情報通信技術」と和訳される</a:t>
            </a:r>
          </a:p>
        </p:txBody>
      </p:sp>
    </p:spTree>
    <p:extLst>
      <p:ext uri="{BB962C8B-B14F-4D97-AF65-F5344CB8AC3E}">
        <p14:creationId xmlns:p14="http://schemas.microsoft.com/office/powerpoint/2010/main" val="9557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kumimoji="1" lang="ja-JP" altLang="en-US" dirty="0" smtClean="0"/>
              <a:t>多様化するユーザーに対して価値を作り出す手法が求められている</a:t>
            </a:r>
            <a:endParaRPr kumimoji="1" lang="ja-JP" altLang="en-US" dirty="0"/>
          </a:p>
        </p:txBody>
      </p:sp>
      <p:grpSp>
        <p:nvGrpSpPr>
          <p:cNvPr id="28" name="グループ化 27"/>
          <p:cNvGrpSpPr/>
          <p:nvPr/>
        </p:nvGrpSpPr>
        <p:grpSpPr>
          <a:xfrm>
            <a:off x="7976755" y="746170"/>
            <a:ext cx="1631372" cy="1960661"/>
            <a:chOff x="7976755" y="746170"/>
            <a:chExt cx="1631372" cy="1960661"/>
          </a:xfrm>
        </p:grpSpPr>
        <p:grpSp>
          <p:nvGrpSpPr>
            <p:cNvPr id="15" name="グループ化 14"/>
            <p:cNvGrpSpPr/>
            <p:nvPr/>
          </p:nvGrpSpPr>
          <p:grpSpPr>
            <a:xfrm>
              <a:off x="7976755" y="1813214"/>
              <a:ext cx="498763" cy="893617"/>
              <a:chOff x="4454237" y="2317173"/>
              <a:chExt cx="997527" cy="1787236"/>
            </a:xfrm>
            <a:solidFill>
              <a:schemeClr val="accent4">
                <a:lumMod val="60000"/>
                <a:lumOff val="40000"/>
              </a:schemeClr>
            </a:solidFill>
          </p:grpSpPr>
          <p:sp>
            <p:nvSpPr>
              <p:cNvPr id="16" name="円/楕円 15"/>
              <p:cNvSpPr/>
              <p:nvPr/>
            </p:nvSpPr>
            <p:spPr bwMode="auto">
              <a:xfrm>
                <a:off x="4542560" y="2317173"/>
                <a:ext cx="820881" cy="820881"/>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7" name="角丸四角形 16"/>
              <p:cNvSpPr/>
              <p:nvPr/>
            </p:nvSpPr>
            <p:spPr bwMode="auto">
              <a:xfrm>
                <a:off x="4454237" y="2992582"/>
                <a:ext cx="997527" cy="1111827"/>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19" name="雲形吹き出し 18"/>
            <p:cNvSpPr/>
            <p:nvPr/>
          </p:nvSpPr>
          <p:spPr bwMode="auto">
            <a:xfrm>
              <a:off x="8475518" y="746170"/>
              <a:ext cx="1132609" cy="737755"/>
            </a:xfrm>
            <a:prstGeom prst="cloudCallout">
              <a:avLst>
                <a:gd name="adj1" fmla="val -54778"/>
                <a:gd name="adj2" fmla="val 94894"/>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7" name="グループ化 6"/>
          <p:cNvGrpSpPr/>
          <p:nvPr/>
        </p:nvGrpSpPr>
        <p:grpSpPr>
          <a:xfrm>
            <a:off x="7932594" y="4086225"/>
            <a:ext cx="1609725" cy="1740477"/>
            <a:chOff x="7932594" y="4086225"/>
            <a:chExt cx="1609725" cy="1740477"/>
          </a:xfrm>
        </p:grpSpPr>
        <p:grpSp>
          <p:nvGrpSpPr>
            <p:cNvPr id="12" name="グループ化 11"/>
            <p:cNvGrpSpPr/>
            <p:nvPr/>
          </p:nvGrpSpPr>
          <p:grpSpPr>
            <a:xfrm>
              <a:off x="7932594" y="4933085"/>
              <a:ext cx="498763" cy="893617"/>
              <a:chOff x="4454237" y="2317173"/>
              <a:chExt cx="997527" cy="1787236"/>
            </a:xfrm>
            <a:solidFill>
              <a:schemeClr val="accent5">
                <a:lumMod val="75000"/>
              </a:schemeClr>
            </a:solidFill>
          </p:grpSpPr>
          <p:sp>
            <p:nvSpPr>
              <p:cNvPr id="13" name="円/楕円 12"/>
              <p:cNvSpPr/>
              <p:nvPr/>
            </p:nvSpPr>
            <p:spPr bwMode="auto">
              <a:xfrm>
                <a:off x="4542560" y="2317173"/>
                <a:ext cx="820881" cy="820881"/>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4" name="角丸四角形 13"/>
              <p:cNvSpPr/>
              <p:nvPr/>
            </p:nvSpPr>
            <p:spPr bwMode="auto">
              <a:xfrm>
                <a:off x="4454237" y="2992582"/>
                <a:ext cx="997527" cy="1111827"/>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20" name="雲形吹き出し 19"/>
            <p:cNvSpPr/>
            <p:nvPr/>
          </p:nvSpPr>
          <p:spPr bwMode="auto">
            <a:xfrm>
              <a:off x="8409710" y="4086225"/>
              <a:ext cx="1132609" cy="737755"/>
            </a:xfrm>
            <a:prstGeom prst="cloudCallout">
              <a:avLst>
                <a:gd name="adj1" fmla="val -56613"/>
                <a:gd name="adj2" fmla="val 47007"/>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29" name="グループ化 28"/>
          <p:cNvGrpSpPr/>
          <p:nvPr/>
        </p:nvGrpSpPr>
        <p:grpSpPr>
          <a:xfrm>
            <a:off x="429489" y="4161230"/>
            <a:ext cx="1903268" cy="1751198"/>
            <a:chOff x="429489" y="4161230"/>
            <a:chExt cx="1903268" cy="1751198"/>
          </a:xfrm>
        </p:grpSpPr>
        <p:grpSp>
          <p:nvGrpSpPr>
            <p:cNvPr id="9" name="グループ化 8"/>
            <p:cNvGrpSpPr/>
            <p:nvPr/>
          </p:nvGrpSpPr>
          <p:grpSpPr>
            <a:xfrm>
              <a:off x="1833994" y="5018811"/>
              <a:ext cx="498763" cy="893617"/>
              <a:chOff x="4454237" y="2317173"/>
              <a:chExt cx="997527" cy="1787236"/>
            </a:xfrm>
            <a:solidFill>
              <a:schemeClr val="accent6">
                <a:lumMod val="75000"/>
              </a:schemeClr>
            </a:solidFill>
          </p:grpSpPr>
          <p:sp>
            <p:nvSpPr>
              <p:cNvPr id="10" name="円/楕円 9"/>
              <p:cNvSpPr/>
              <p:nvPr/>
            </p:nvSpPr>
            <p:spPr bwMode="auto">
              <a:xfrm>
                <a:off x="4542560" y="2317173"/>
                <a:ext cx="820881" cy="820881"/>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 name="角丸四角形 10"/>
              <p:cNvSpPr/>
              <p:nvPr/>
            </p:nvSpPr>
            <p:spPr bwMode="auto">
              <a:xfrm>
                <a:off x="4454237" y="2992582"/>
                <a:ext cx="997527" cy="1111827"/>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21" name="雲形吹き出し 20"/>
            <p:cNvSpPr/>
            <p:nvPr/>
          </p:nvSpPr>
          <p:spPr bwMode="auto">
            <a:xfrm>
              <a:off x="429489" y="4161230"/>
              <a:ext cx="1132609" cy="737755"/>
            </a:xfrm>
            <a:prstGeom prst="cloudCallout">
              <a:avLst>
                <a:gd name="adj1" fmla="val 62654"/>
                <a:gd name="adj2" fmla="val 59683"/>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 name="グループ化 5"/>
          <p:cNvGrpSpPr/>
          <p:nvPr/>
        </p:nvGrpSpPr>
        <p:grpSpPr>
          <a:xfrm>
            <a:off x="513484" y="878031"/>
            <a:ext cx="1569892" cy="1828800"/>
            <a:chOff x="513484" y="878031"/>
            <a:chExt cx="1569892" cy="1828800"/>
          </a:xfrm>
        </p:grpSpPr>
        <p:grpSp>
          <p:nvGrpSpPr>
            <p:cNvPr id="8" name="グループ化 7"/>
            <p:cNvGrpSpPr/>
            <p:nvPr/>
          </p:nvGrpSpPr>
          <p:grpSpPr>
            <a:xfrm>
              <a:off x="1584613" y="1813214"/>
              <a:ext cx="498763" cy="893617"/>
              <a:chOff x="4454237" y="2317173"/>
              <a:chExt cx="997527" cy="1787236"/>
            </a:xfrm>
          </p:grpSpPr>
          <p:sp>
            <p:nvSpPr>
              <p:cNvPr id="3" name="円/楕円 2"/>
              <p:cNvSpPr/>
              <p:nvPr/>
            </p:nvSpPr>
            <p:spPr bwMode="auto">
              <a:xfrm>
                <a:off x="4542560" y="2317173"/>
                <a:ext cx="820881" cy="820881"/>
              </a:xfrm>
              <a:prstGeom prst="ellipse">
                <a:avLst/>
              </a:prstGeom>
              <a:solidFill>
                <a:schemeClr val="accent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 name="角丸四角形 3"/>
              <p:cNvSpPr/>
              <p:nvPr/>
            </p:nvSpPr>
            <p:spPr bwMode="auto">
              <a:xfrm>
                <a:off x="4454237" y="2992582"/>
                <a:ext cx="997527" cy="1111827"/>
              </a:xfrm>
              <a:prstGeom prst="roundRect">
                <a:avLst/>
              </a:prstGeom>
              <a:solidFill>
                <a:schemeClr val="accent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22" name="雲形吹き出し 21"/>
            <p:cNvSpPr/>
            <p:nvPr/>
          </p:nvSpPr>
          <p:spPr bwMode="auto">
            <a:xfrm>
              <a:off x="513484" y="878031"/>
              <a:ext cx="1132609" cy="737755"/>
            </a:xfrm>
            <a:prstGeom prst="cloudCallout">
              <a:avLst>
                <a:gd name="adj1" fmla="val 62654"/>
                <a:gd name="adj2" fmla="val 66725"/>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5" name="グループ化 4"/>
          <p:cNvGrpSpPr/>
          <p:nvPr/>
        </p:nvGrpSpPr>
        <p:grpSpPr>
          <a:xfrm>
            <a:off x="2396836" y="800100"/>
            <a:ext cx="5112328" cy="5112328"/>
            <a:chOff x="2396836" y="800100"/>
            <a:chExt cx="5112328" cy="5112328"/>
          </a:xfrm>
        </p:grpSpPr>
        <p:sp>
          <p:nvSpPr>
            <p:cNvPr id="18" name="円/楕円 17"/>
            <p:cNvSpPr/>
            <p:nvPr/>
          </p:nvSpPr>
          <p:spPr bwMode="auto">
            <a:xfrm>
              <a:off x="2396836" y="800100"/>
              <a:ext cx="5112328" cy="5112328"/>
            </a:xfrm>
            <a:prstGeom prst="ellips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sz="8000" dirty="0">
                <a:latin typeface="A-OTF 新ゴ Pro H" pitchFamily="34" charset="-128"/>
                <a:ea typeface="A-OTF 新ゴ Pro H" pitchFamily="34" charset="-128"/>
              </a:endParaRPr>
            </a:p>
          </p:txBody>
        </p:sp>
        <p:sp>
          <p:nvSpPr>
            <p:cNvPr id="23" name="テキスト ボックス 22"/>
            <p:cNvSpPr txBox="1"/>
            <p:nvPr/>
          </p:nvSpPr>
          <p:spPr bwMode="auto">
            <a:xfrm>
              <a:off x="4381500" y="995552"/>
              <a:ext cx="1143000" cy="695813"/>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ja-JP" altLang="en-US" sz="3200" dirty="0" smtClean="0">
                  <a:latin typeface="A-OTF 新ゴ Pro R" pitchFamily="34" charset="-128"/>
                  <a:ea typeface="A-OTF 新ゴ Pro R" pitchFamily="34" charset="-128"/>
                </a:rPr>
                <a:t>企業</a:t>
              </a:r>
              <a:endParaRPr kumimoji="1" lang="ja-JP" altLang="en-US" sz="1600" dirty="0" smtClean="0">
                <a:latin typeface="A-OTF 新ゴ Pro R" pitchFamily="34" charset="-128"/>
                <a:ea typeface="A-OTF 新ゴ Pro R" pitchFamily="34" charset="-128"/>
              </a:endParaRPr>
            </a:p>
          </p:txBody>
        </p:sp>
      </p:grpSp>
      <p:sp>
        <p:nvSpPr>
          <p:cNvPr id="24" name="テキスト ボックス 23"/>
          <p:cNvSpPr txBox="1"/>
          <p:nvPr/>
        </p:nvSpPr>
        <p:spPr bwMode="auto">
          <a:xfrm>
            <a:off x="2647946" y="5883623"/>
            <a:ext cx="4526981" cy="62701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ja-JP" altLang="en-US" sz="2800" dirty="0" smtClean="0">
                <a:latin typeface="A-OTF 新ゴ Pro R" pitchFamily="34" charset="-128"/>
                <a:ea typeface="A-OTF 新ゴ Pro R" pitchFamily="34" charset="-128"/>
              </a:rPr>
              <a:t>多様化するユーザーニーズ</a:t>
            </a:r>
          </a:p>
        </p:txBody>
      </p:sp>
      <p:sp>
        <p:nvSpPr>
          <p:cNvPr id="25" name="角丸四角形 24"/>
          <p:cNvSpPr/>
          <p:nvPr/>
        </p:nvSpPr>
        <p:spPr>
          <a:xfrm>
            <a:off x="3039774" y="2043754"/>
            <a:ext cx="3826453" cy="733216"/>
          </a:xfrm>
          <a:prstGeom prst="roundRect">
            <a:avLst>
              <a:gd name="adj" fmla="val 7067"/>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3200" b="1" dirty="0" smtClean="0">
                <a:latin typeface="A-OTF 新ゴ Pro B" pitchFamily="34" charset="-128"/>
                <a:ea typeface="A-OTF 新ゴ Pro B" pitchFamily="34" charset="-128"/>
                <a:sym typeface="Wingdings 2"/>
              </a:rPr>
              <a:t></a:t>
            </a:r>
            <a:r>
              <a:rPr kumimoji="1" lang="ja-JP" altLang="en-US" sz="3200" b="1" dirty="0" smtClean="0">
                <a:latin typeface="A-OTF 新ゴ Pro B" pitchFamily="34" charset="-128"/>
                <a:ea typeface="A-OTF 新ゴ Pro B" pitchFamily="34" charset="-128"/>
              </a:rPr>
              <a:t>顧客創造</a:t>
            </a:r>
            <a:endParaRPr kumimoji="1" lang="en-US" altLang="ja-JP" sz="3200" b="1" dirty="0" smtClean="0">
              <a:latin typeface="A-OTF 新ゴ Pro B" pitchFamily="34" charset="-128"/>
              <a:ea typeface="A-OTF 新ゴ Pro B" pitchFamily="34" charset="-128"/>
            </a:endParaRPr>
          </a:p>
        </p:txBody>
      </p:sp>
      <p:sp>
        <p:nvSpPr>
          <p:cNvPr id="26" name="角丸四角形 25"/>
          <p:cNvSpPr/>
          <p:nvPr/>
        </p:nvSpPr>
        <p:spPr>
          <a:xfrm>
            <a:off x="3039774" y="3120041"/>
            <a:ext cx="3826453" cy="733216"/>
          </a:xfrm>
          <a:prstGeom prst="roundRect">
            <a:avLst>
              <a:gd name="adj" fmla="val 7067"/>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3200" b="1" dirty="0" smtClean="0">
                <a:latin typeface="A-OTF 新ゴ Pro B" pitchFamily="34" charset="-128"/>
                <a:ea typeface="A-OTF 新ゴ Pro B" pitchFamily="34" charset="-128"/>
                <a:sym typeface="Wingdings 2"/>
              </a:rPr>
              <a:t></a:t>
            </a:r>
            <a:r>
              <a:rPr lang="ja-JP" altLang="en-US" sz="3200" b="1" dirty="0">
                <a:latin typeface="A-OTF 新ゴ Pro B" pitchFamily="34" charset="-128"/>
                <a:ea typeface="A-OTF 新ゴ Pro B" pitchFamily="34" charset="-128"/>
                <a:sym typeface="Wingdings 2"/>
              </a:rPr>
              <a:t>価値</a:t>
            </a:r>
            <a:r>
              <a:rPr lang="ja-JP" altLang="en-US" sz="3200" b="1" dirty="0" smtClean="0">
                <a:latin typeface="A-OTF 新ゴ Pro B" pitchFamily="34" charset="-128"/>
                <a:ea typeface="A-OTF 新ゴ Pro B" pitchFamily="34" charset="-128"/>
                <a:sym typeface="Wingdings 2"/>
              </a:rPr>
              <a:t>提供</a:t>
            </a:r>
            <a:endParaRPr kumimoji="1" lang="en-US" altLang="ja-JP" sz="3200" b="1" dirty="0" smtClean="0">
              <a:latin typeface="A-OTF 新ゴ Pro B" pitchFamily="34" charset="-128"/>
              <a:ea typeface="A-OTF 新ゴ Pro B" pitchFamily="34" charset="-128"/>
            </a:endParaRPr>
          </a:p>
        </p:txBody>
      </p:sp>
      <p:sp>
        <p:nvSpPr>
          <p:cNvPr id="27" name="角丸四角形 26"/>
          <p:cNvSpPr/>
          <p:nvPr/>
        </p:nvSpPr>
        <p:spPr>
          <a:xfrm>
            <a:off x="3039774" y="4163500"/>
            <a:ext cx="3826453" cy="733216"/>
          </a:xfrm>
          <a:prstGeom prst="roundRect">
            <a:avLst>
              <a:gd name="adj" fmla="val 7067"/>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3200" b="1" dirty="0" smtClean="0">
                <a:latin typeface="A-OTF 新ゴ Pro B" pitchFamily="34" charset="-128"/>
                <a:ea typeface="A-OTF 新ゴ Pro B" pitchFamily="34" charset="-128"/>
                <a:sym typeface="Wingdings 2"/>
              </a:rPr>
              <a:t>差別化</a:t>
            </a:r>
            <a:endParaRPr kumimoji="1" lang="en-US" altLang="ja-JP" sz="3200" b="1" dirty="0" smtClean="0">
              <a:latin typeface="A-OTF 新ゴ Pro B" pitchFamily="34" charset="-128"/>
              <a:ea typeface="A-OTF 新ゴ Pro B" pitchFamily="34" charset="-128"/>
            </a:endParaRPr>
          </a:p>
        </p:txBody>
      </p:sp>
    </p:spTree>
    <p:extLst>
      <p:ext uri="{BB962C8B-B14F-4D97-AF65-F5344CB8AC3E}">
        <p14:creationId xmlns:p14="http://schemas.microsoft.com/office/powerpoint/2010/main" val="244796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0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15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pic>
        <p:nvPicPr>
          <p:cNvPr id="4" name="コンテンツ プレースホルダー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0"/>
            <a:ext cx="9935316" cy="7452360"/>
          </a:xfrm>
        </p:spPr>
      </p:pic>
      <p:sp>
        <p:nvSpPr>
          <p:cNvPr id="3" name="テキスト ボックス 2"/>
          <p:cNvSpPr txBox="1"/>
          <p:nvPr/>
        </p:nvSpPr>
        <p:spPr bwMode="auto">
          <a:xfrm>
            <a:off x="335280" y="2128210"/>
            <a:ext cx="2871080" cy="252086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13800" dirty="0" smtClean="0">
                <a:solidFill>
                  <a:schemeClr val="bg1"/>
                </a:solidFill>
                <a:latin typeface="Adobe Myungjo Std M" panose="02020600000000000000" pitchFamily="18" charset="-128"/>
                <a:ea typeface="Adobe Myungjo Std M" panose="02020600000000000000" pitchFamily="18" charset="-128"/>
              </a:rPr>
              <a:t>UX</a:t>
            </a:r>
            <a:endParaRPr kumimoji="1" lang="ja-JP" altLang="en-US" sz="13800" dirty="0" smtClean="0">
              <a:solidFill>
                <a:schemeClr val="bg1"/>
              </a:solidFill>
              <a:latin typeface="Adobe Myungjo Std M" panose="02020600000000000000" pitchFamily="18" charset="-128"/>
              <a:ea typeface="Adobe Myungjo Std M" panose="02020600000000000000" pitchFamily="18" charset="-128"/>
            </a:endParaRPr>
          </a:p>
        </p:txBody>
      </p:sp>
    </p:spTree>
    <p:extLst>
      <p:ext uri="{BB962C8B-B14F-4D97-AF65-F5344CB8AC3E}">
        <p14:creationId xmlns:p14="http://schemas.microsoft.com/office/powerpoint/2010/main" val="199389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2"/>
          </p:nvPr>
        </p:nvSpPr>
        <p:spPr>
          <a:xfrm>
            <a:off x="5849007" y="1248514"/>
            <a:ext cx="3785267" cy="5003977"/>
          </a:xfrm>
          <a:solidFill>
            <a:srgbClr val="00669A"/>
          </a:solidFill>
          <a:ln w="19050">
            <a:noFill/>
          </a:ln>
        </p:spPr>
        <p:txBody>
          <a:bodyPr wrap="square" lIns="105597">
            <a:noAutofit/>
          </a:bodyPr>
          <a:lstStyle/>
          <a:p>
            <a:pPr marL="0" indent="0">
              <a:buSzPct val="120000"/>
              <a:buNone/>
            </a:pPr>
            <a:r>
              <a:rPr lang="ja-JP" altLang="en-US" sz="1600" b="0" dirty="0">
                <a:solidFill>
                  <a:schemeClr val="tx1"/>
                </a:solidFill>
                <a:latin typeface="+mj-lt"/>
                <a:ea typeface="A-OTF 新ゴ Pro R" pitchFamily="34" charset="-128"/>
              </a:rPr>
              <a:t>在学中にセカンドファクトリーの設立に参加。</a:t>
            </a:r>
            <a:endParaRPr lang="en-US" altLang="ja-JP" sz="1600" b="0" dirty="0">
              <a:solidFill>
                <a:schemeClr val="tx1"/>
              </a:solidFill>
              <a:latin typeface="+mj-lt"/>
              <a:ea typeface="A-OTF 新ゴ Pro R" pitchFamily="34" charset="-128"/>
            </a:endParaRPr>
          </a:p>
          <a:p>
            <a:pPr marL="0" indent="0">
              <a:buSzPct val="120000"/>
              <a:buNone/>
            </a:pPr>
            <a:r>
              <a:rPr lang="ja-JP" altLang="en-US" sz="1600" b="0" dirty="0">
                <a:solidFill>
                  <a:schemeClr val="tx1"/>
                </a:solidFill>
                <a:latin typeface="+mj-lt"/>
                <a:ea typeface="A-OTF 新ゴ Pro R" pitchFamily="34" charset="-128"/>
              </a:rPr>
              <a:t>「心に響くアプリケーション」とは何かをテーマに、エクスペリ</a:t>
            </a:r>
            <a:endParaRPr lang="en-US" altLang="ja-JP" sz="1600" b="0" dirty="0">
              <a:solidFill>
                <a:schemeClr val="tx1"/>
              </a:solidFill>
              <a:latin typeface="+mj-lt"/>
              <a:ea typeface="A-OTF 新ゴ Pro R" pitchFamily="34" charset="-128"/>
            </a:endParaRPr>
          </a:p>
          <a:p>
            <a:pPr marL="0" indent="0">
              <a:buSzPct val="120000"/>
              <a:buNone/>
            </a:pPr>
            <a:r>
              <a:rPr lang="ja-JP" altLang="en-US" sz="1600" b="0" dirty="0">
                <a:solidFill>
                  <a:schemeClr val="tx1"/>
                </a:solidFill>
                <a:latin typeface="+mj-lt"/>
                <a:ea typeface="A-OTF 新ゴ Pro R" pitchFamily="34" charset="-128"/>
              </a:rPr>
              <a:t>エンスデザインやコンサルティングに従事。</a:t>
            </a:r>
            <a:endParaRPr lang="en-US" altLang="ja-JP" sz="1600" b="0" dirty="0">
              <a:solidFill>
                <a:schemeClr val="tx1"/>
              </a:solidFill>
              <a:latin typeface="+mj-lt"/>
              <a:ea typeface="A-OTF 新ゴ Pro R" pitchFamily="34" charset="-128"/>
            </a:endParaRPr>
          </a:p>
          <a:p>
            <a:pPr marL="0" indent="0">
              <a:buSzPct val="120000"/>
              <a:buNone/>
            </a:pPr>
            <a:r>
              <a:rPr lang="ja-JP" altLang="en-US" sz="1600" b="0" dirty="0">
                <a:solidFill>
                  <a:schemeClr val="tx1"/>
                </a:solidFill>
                <a:latin typeface="+mj-lt"/>
                <a:ea typeface="A-OTF 新ゴ Pro R" pitchFamily="34" charset="-128"/>
              </a:rPr>
              <a:t>ヒューマンインターフェイス学会正会員</a:t>
            </a:r>
            <a:r>
              <a:rPr lang="en-US" altLang="ja-JP" sz="1600" b="0" dirty="0">
                <a:solidFill>
                  <a:schemeClr val="tx1"/>
                </a:solidFill>
                <a:latin typeface="+mj-lt"/>
                <a:ea typeface="A-OTF 新ゴ Pro R" pitchFamily="34" charset="-128"/>
              </a:rPr>
              <a:t>/</a:t>
            </a:r>
            <a:r>
              <a:rPr lang="ja-JP" altLang="en-US" sz="1600" b="0" dirty="0">
                <a:solidFill>
                  <a:schemeClr val="tx1"/>
                </a:solidFill>
                <a:latin typeface="+mj-lt"/>
                <a:ea typeface="A-OTF 新ゴ Pro R" pitchFamily="34" charset="-128"/>
              </a:rPr>
              <a:t> </a:t>
            </a:r>
            <a:r>
              <a:rPr lang="en-US" altLang="ja-JP" sz="1600" b="0" dirty="0">
                <a:solidFill>
                  <a:schemeClr val="tx1"/>
                </a:solidFill>
                <a:latin typeface="+mj-lt"/>
                <a:ea typeface="A-OTF 新ゴ Pro R" pitchFamily="34" charset="-128"/>
              </a:rPr>
              <a:t>CG-ARTS</a:t>
            </a:r>
            <a:r>
              <a:rPr lang="ja-JP" altLang="en-US" sz="1600" b="0" dirty="0">
                <a:solidFill>
                  <a:schemeClr val="tx1"/>
                </a:solidFill>
                <a:latin typeface="+mj-lt"/>
                <a:ea typeface="A-OTF 新ゴ Pro R" pitchFamily="34" charset="-128"/>
              </a:rPr>
              <a:t>協委員</a:t>
            </a:r>
            <a:endParaRPr lang="en-US" altLang="ja-JP" sz="1600" b="0" dirty="0">
              <a:solidFill>
                <a:schemeClr val="tx1"/>
              </a:solidFill>
              <a:latin typeface="+mj-lt"/>
              <a:ea typeface="A-OTF 新ゴ Pro R" pitchFamily="34" charset="-128"/>
            </a:endParaRPr>
          </a:p>
          <a:p>
            <a:pPr marL="0" indent="0">
              <a:buSzPct val="120000"/>
              <a:buNone/>
            </a:pPr>
            <a:endParaRPr lang="en-US" altLang="ja-JP" sz="1600" b="0" dirty="0">
              <a:solidFill>
                <a:schemeClr val="tx1"/>
              </a:solidFill>
              <a:latin typeface="+mj-lt"/>
              <a:ea typeface="A-OTF 新ゴ Pro R" pitchFamily="34" charset="-128"/>
            </a:endParaRPr>
          </a:p>
          <a:p>
            <a:pPr marL="0" indent="0">
              <a:buSzPct val="120000"/>
              <a:buNone/>
            </a:pPr>
            <a:r>
              <a:rPr lang="ja-JP" altLang="en-US" sz="1600" b="0" dirty="0">
                <a:solidFill>
                  <a:schemeClr val="tx1"/>
                </a:solidFill>
                <a:latin typeface="+mj-lt"/>
                <a:ea typeface="A-OTF 新ゴ Pro R" pitchFamily="34" charset="-128"/>
              </a:rPr>
              <a:t>＜著書＞</a:t>
            </a:r>
            <a:endParaRPr lang="en-US" altLang="ja-JP" sz="1600" b="0" dirty="0">
              <a:solidFill>
                <a:schemeClr val="tx1"/>
              </a:solidFill>
              <a:latin typeface="+mj-lt"/>
              <a:ea typeface="A-OTF 新ゴ Pro R" pitchFamily="34" charset="-128"/>
            </a:endParaRPr>
          </a:p>
          <a:p>
            <a:pPr marL="0" indent="0">
              <a:buSzPct val="120000"/>
              <a:buNone/>
            </a:pPr>
            <a:r>
              <a:rPr lang="ja-JP" altLang="en-US" sz="1600" b="0" dirty="0">
                <a:solidFill>
                  <a:schemeClr val="tx1"/>
                </a:solidFill>
                <a:latin typeface="+mj-lt"/>
                <a:ea typeface="A-OTF 新ゴ Pro R" pitchFamily="34" charset="-128"/>
              </a:rPr>
              <a:t>「</a:t>
            </a:r>
            <a:r>
              <a:rPr lang="en-US" altLang="ja-JP" sz="1600" b="0" dirty="0">
                <a:solidFill>
                  <a:schemeClr val="tx1"/>
                </a:solidFill>
                <a:latin typeface="+mj-lt"/>
                <a:ea typeface="A-OTF 新ゴ Pro R" pitchFamily="34" charset="-128"/>
              </a:rPr>
              <a:t>Web</a:t>
            </a:r>
            <a:r>
              <a:rPr lang="ja-JP" altLang="en-US" sz="1600" b="0" dirty="0">
                <a:solidFill>
                  <a:schemeClr val="tx1"/>
                </a:solidFill>
                <a:latin typeface="+mj-lt"/>
                <a:ea typeface="A-OTF 新ゴ Pro R" pitchFamily="34" charset="-128"/>
              </a:rPr>
              <a:t>デザイン～コミュニケーションデザインの実践～」</a:t>
            </a:r>
            <a:r>
              <a:rPr lang="en-US" altLang="ja-JP" sz="1600" b="0" dirty="0">
                <a:solidFill>
                  <a:schemeClr val="tx1"/>
                </a:solidFill>
                <a:latin typeface="+mj-lt"/>
                <a:ea typeface="A-OTF 新ゴ Pro R" pitchFamily="34" charset="-128"/>
              </a:rPr>
              <a:t>(</a:t>
            </a:r>
            <a:r>
              <a:rPr lang="ja-JP" altLang="en-US" sz="1600" b="0" dirty="0">
                <a:solidFill>
                  <a:schemeClr val="tx1"/>
                </a:solidFill>
                <a:latin typeface="+mj-lt"/>
                <a:ea typeface="A-OTF 新ゴ Pro R" pitchFamily="34" charset="-128"/>
              </a:rPr>
              <a:t>共著）</a:t>
            </a:r>
            <a:endParaRPr lang="en-US" altLang="ja-JP" sz="1600" b="0" dirty="0">
              <a:solidFill>
                <a:schemeClr val="tx1"/>
              </a:solidFill>
              <a:latin typeface="+mj-lt"/>
              <a:ea typeface="A-OTF 新ゴ Pro R" pitchFamily="34" charset="-128"/>
            </a:endParaRPr>
          </a:p>
          <a:p>
            <a:pPr marL="0" indent="0">
              <a:buSzPct val="120000"/>
              <a:buNone/>
            </a:pPr>
            <a:r>
              <a:rPr lang="ja-JP" altLang="en-US" sz="1600" b="0" dirty="0">
                <a:solidFill>
                  <a:schemeClr val="tx1"/>
                </a:solidFill>
                <a:latin typeface="+mj-lt"/>
                <a:ea typeface="A-OTF 新ゴ Pro R" pitchFamily="34" charset="-128"/>
              </a:rPr>
              <a:t>「</a:t>
            </a:r>
            <a:r>
              <a:rPr lang="en-US" altLang="ja-JP" sz="1600" b="0" dirty="0">
                <a:solidFill>
                  <a:schemeClr val="tx1"/>
                </a:solidFill>
                <a:latin typeface="+mj-lt"/>
                <a:ea typeface="A-OTF 新ゴ Pro R" pitchFamily="34" charset="-128"/>
              </a:rPr>
              <a:t>Blend Book</a:t>
            </a:r>
            <a:r>
              <a:rPr lang="ja-JP" altLang="en-US" sz="1600" b="0" dirty="0">
                <a:solidFill>
                  <a:schemeClr val="tx1"/>
                </a:solidFill>
                <a:latin typeface="+mj-lt"/>
                <a:ea typeface="A-OTF 新ゴ Pro R" pitchFamily="34" charset="-128"/>
              </a:rPr>
              <a:t>」など</a:t>
            </a:r>
            <a:endParaRPr lang="en-US" altLang="ja-JP" sz="1600" b="0" dirty="0">
              <a:solidFill>
                <a:schemeClr val="tx1"/>
              </a:solidFill>
              <a:latin typeface="+mj-lt"/>
              <a:ea typeface="A-OTF 新ゴ Pro R" pitchFamily="34" charset="-128"/>
            </a:endParaRPr>
          </a:p>
        </p:txBody>
      </p:sp>
      <p:pic>
        <p:nvPicPr>
          <p:cNvPr id="6" name="Picture 2" descr="C:\Users\ihara\Pictures\2fc\ihara\02-02.jpg"/>
          <p:cNvPicPr>
            <a:picLocks noChangeAspect="1" noChangeArrowheads="1"/>
          </p:cNvPicPr>
          <p:nvPr/>
        </p:nvPicPr>
        <p:blipFill rotWithShape="1">
          <a:blip r:embed="rId3">
            <a:extLst>
              <a:ext uri="{28A0092B-C50C-407E-A947-70E740481C1C}">
                <a14:useLocalDpi xmlns:a14="http://schemas.microsoft.com/office/drawing/2010/main" val="0"/>
              </a:ext>
            </a:extLst>
          </a:blip>
          <a:srcRect t="14488" r="22840" b="40427"/>
          <a:stretch/>
        </p:blipFill>
        <p:spPr bwMode="auto">
          <a:xfrm>
            <a:off x="2378311" y="1235623"/>
            <a:ext cx="2730303" cy="294629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62120" y="4293096"/>
            <a:ext cx="5076528" cy="636171"/>
          </a:xfrm>
          <a:prstGeom prst="rect">
            <a:avLst/>
          </a:prstGeom>
          <a:solidFill>
            <a:schemeClr val="tx1">
              <a:lumMod val="75000"/>
              <a:lumOff val="25000"/>
            </a:schemeClr>
          </a:solidFill>
        </p:spPr>
        <p:txBody>
          <a:bodyPr wrap="square" lIns="107287" tIns="53643" rIns="107287" bIns="53643" rtlCol="0" anchor="t" anchorCtr="0">
            <a:spAutoFit/>
          </a:bodyPr>
          <a:lstStyle/>
          <a:p>
            <a:pPr algn="r">
              <a:lnSpc>
                <a:spcPct val="130000"/>
              </a:lnSpc>
            </a:pPr>
            <a:r>
              <a:rPr lang="ja-JP" altLang="en-US" sz="2800" dirty="0" smtClean="0">
                <a:solidFill>
                  <a:schemeClr val="bg1"/>
                </a:solidFill>
                <a:latin typeface="メイリオ" pitchFamily="50" charset="-128"/>
                <a:ea typeface="メイリオ" pitchFamily="50" charset="-128"/>
                <a:cs typeface="メイリオ" pitchFamily="50" charset="-128"/>
              </a:rPr>
              <a:t>齋藤 善寛</a:t>
            </a:r>
            <a:endParaRPr lang="ja-JP" altLang="en-US" sz="2800" dirty="0">
              <a:solidFill>
                <a:schemeClr val="bg1"/>
              </a:solidFill>
              <a:latin typeface="メイリオ" pitchFamily="50" charset="-128"/>
              <a:ea typeface="メイリオ" pitchFamily="50" charset="-128"/>
              <a:cs typeface="メイリオ" pitchFamily="50" charset="-128"/>
            </a:endParaRPr>
          </a:p>
        </p:txBody>
      </p:sp>
      <p:sp>
        <p:nvSpPr>
          <p:cNvPr id="8" name="テキスト ボックス 7"/>
          <p:cNvSpPr txBox="1"/>
          <p:nvPr/>
        </p:nvSpPr>
        <p:spPr>
          <a:xfrm>
            <a:off x="662120" y="5735429"/>
            <a:ext cx="5076528" cy="464743"/>
          </a:xfrm>
          <a:prstGeom prst="rect">
            <a:avLst/>
          </a:prstGeom>
          <a:solidFill>
            <a:srgbClr val="639729"/>
          </a:solidFill>
        </p:spPr>
        <p:txBody>
          <a:bodyPr wrap="square" lIns="107287" tIns="53643" rIns="107287" bIns="53643" rtlCol="0" anchor="t" anchorCtr="0">
            <a:spAutoFit/>
          </a:bodyPr>
          <a:lstStyle/>
          <a:p>
            <a:pPr algn="r">
              <a:lnSpc>
                <a:spcPct val="120000"/>
              </a:lnSpc>
            </a:pPr>
            <a:endParaRPr lang="zh-TW" altLang="en-US" sz="1900" dirty="0">
              <a:solidFill>
                <a:schemeClr val="bg1"/>
              </a:solidFill>
              <a:latin typeface="HGPｺﾞｼｯｸM" pitchFamily="50" charset="-128"/>
              <a:ea typeface="HGPｺﾞｼｯｸM" pitchFamily="50" charset="-128"/>
              <a:cs typeface="メイリオ" pitchFamily="50" charset="-128"/>
            </a:endParaRPr>
          </a:p>
        </p:txBody>
      </p:sp>
      <p:sp>
        <p:nvSpPr>
          <p:cNvPr id="9" name="テキスト ボックス 8"/>
          <p:cNvSpPr txBox="1"/>
          <p:nvPr/>
        </p:nvSpPr>
        <p:spPr>
          <a:xfrm>
            <a:off x="662120" y="5193203"/>
            <a:ext cx="5076528" cy="412584"/>
          </a:xfrm>
          <a:prstGeom prst="rect">
            <a:avLst/>
          </a:prstGeom>
          <a:solidFill>
            <a:srgbClr val="06706D"/>
          </a:solidFill>
        </p:spPr>
        <p:txBody>
          <a:bodyPr wrap="square" lIns="107287" tIns="53643" rIns="107287" bIns="53643" rtlCol="0" anchor="ctr" anchorCtr="0">
            <a:spAutoFit/>
          </a:bodyPr>
          <a:lstStyle/>
          <a:p>
            <a:pPr algn="r">
              <a:lnSpc>
                <a:spcPct val="120000"/>
              </a:lnSpc>
            </a:pPr>
            <a:r>
              <a:rPr lang="ja-JP" altLang="en-US" sz="1900" dirty="0" smtClean="0">
                <a:latin typeface="HGPｺﾞｼｯｸM" pitchFamily="50" charset="-128"/>
                <a:ea typeface="HGPｺﾞｼｯｸM" pitchFamily="50" charset="-128"/>
                <a:cs typeface="メイリオ" pitchFamily="50" charset="-128"/>
              </a:rPr>
              <a:t>シニア</a:t>
            </a:r>
            <a:r>
              <a:rPr lang="en-US" altLang="ja-JP" sz="1900" dirty="0" smtClean="0">
                <a:latin typeface="HGPｺﾞｼｯｸM" pitchFamily="50" charset="-128"/>
                <a:ea typeface="HGPｺﾞｼｯｸM" pitchFamily="50" charset="-128"/>
                <a:cs typeface="メイリオ" pitchFamily="50" charset="-128"/>
              </a:rPr>
              <a:t>UX</a:t>
            </a:r>
            <a:r>
              <a:rPr lang="ja-JP" altLang="en-US" sz="1900" dirty="0" smtClean="0">
                <a:latin typeface="HGPｺﾞｼｯｸM" pitchFamily="50" charset="-128"/>
                <a:ea typeface="HGPｺﾞｼｯｸM" pitchFamily="50" charset="-128"/>
                <a:cs typeface="メイリオ" pitchFamily="50" charset="-128"/>
              </a:rPr>
              <a:t>ストラテジスト</a:t>
            </a:r>
            <a:endParaRPr lang="ja-JP" altLang="en-US" sz="1900" dirty="0">
              <a:latin typeface="HGPｺﾞｼｯｸM" pitchFamily="50" charset="-128"/>
              <a:ea typeface="HGPｺﾞｼｯｸM" pitchFamily="50" charset="-128"/>
              <a:cs typeface="メイリオ" pitchFamily="50" charset="-128"/>
            </a:endParaRPr>
          </a:p>
        </p:txBody>
      </p:sp>
      <p:sp>
        <p:nvSpPr>
          <p:cNvPr id="10" name="テキスト ボックス 9"/>
          <p:cNvSpPr txBox="1"/>
          <p:nvPr/>
        </p:nvSpPr>
        <p:spPr>
          <a:xfrm>
            <a:off x="662120" y="1235623"/>
            <a:ext cx="1638182" cy="2946292"/>
          </a:xfrm>
          <a:prstGeom prst="rect">
            <a:avLst/>
          </a:prstGeom>
          <a:solidFill>
            <a:srgbClr val="3B579D"/>
          </a:solidFill>
        </p:spPr>
        <p:txBody>
          <a:bodyPr wrap="square" lIns="107287" tIns="53643" rIns="107287" bIns="53643" rtlCol="0" anchor="t" anchorCtr="0">
            <a:noAutofit/>
          </a:bodyPr>
          <a:lstStyle/>
          <a:p>
            <a:pPr algn="r">
              <a:lnSpc>
                <a:spcPct val="130000"/>
              </a:lnSpc>
            </a:pPr>
            <a:endParaRPr lang="ja-JP" altLang="en-US" sz="2800" dirty="0">
              <a:solidFill>
                <a:schemeClr val="bg1"/>
              </a:solidFill>
              <a:latin typeface="メイリオ" pitchFamily="50" charset="-128"/>
              <a:ea typeface="メイリオ" pitchFamily="50" charset="-128"/>
              <a:cs typeface="メイリオ" pitchFamily="50" charset="-128"/>
            </a:endParaRPr>
          </a:p>
        </p:txBody>
      </p:sp>
      <p:sp>
        <p:nvSpPr>
          <p:cNvPr id="2" name="テキスト ボックス 1"/>
          <p:cNvSpPr txBox="1"/>
          <p:nvPr/>
        </p:nvSpPr>
        <p:spPr>
          <a:xfrm>
            <a:off x="871935" y="3228978"/>
            <a:ext cx="1218547" cy="385333"/>
          </a:xfrm>
          <a:prstGeom prst="rect">
            <a:avLst/>
          </a:prstGeom>
          <a:noFill/>
        </p:spPr>
        <p:txBody>
          <a:bodyPr wrap="none" lIns="107287" tIns="53643" rIns="107287" bIns="53643" rtlCol="0" anchor="ctr" anchorCtr="0">
            <a:spAutoFit/>
          </a:bodyPr>
          <a:lstStyle/>
          <a:p>
            <a:pPr algn="ctr"/>
            <a:r>
              <a:rPr lang="ja-JP" altLang="en-US" dirty="0" smtClean="0">
                <a:latin typeface="メイリオ" pitchFamily="50" charset="-128"/>
                <a:ea typeface="メイリオ" pitchFamily="50" charset="-128"/>
                <a:cs typeface="メイリオ" pitchFamily="50" charset="-128"/>
              </a:rPr>
              <a:t>齋藤 善寛</a:t>
            </a:r>
            <a:endParaRPr lang="ja-JP" altLang="en-US" dirty="0">
              <a:latin typeface="メイリオ" pitchFamily="50" charset="-128"/>
              <a:ea typeface="メイリオ" pitchFamily="50" charset="-128"/>
              <a:cs typeface="メイリオ" pitchFamily="50" charset="-128"/>
            </a:endParaRPr>
          </a:p>
        </p:txBody>
      </p:sp>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16558" t="16353" r="4925" b="31489"/>
          <a:stretch/>
        </p:blipFill>
        <p:spPr>
          <a:xfrm>
            <a:off x="2378715" y="1220755"/>
            <a:ext cx="3359933" cy="2976331"/>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695" y="2034547"/>
            <a:ext cx="742950" cy="914400"/>
          </a:xfrm>
          <a:prstGeom prst="rect">
            <a:avLst/>
          </a:prstGeom>
        </p:spPr>
      </p:pic>
      <p:pic>
        <p:nvPicPr>
          <p:cNvPr id="12" name="Picture 7" descr="C:\Users\saito\AppData\Local\Microsoft\Windows\Temporary Internet Files\Content.IE5\R50FYL8Z\319534_446521202077598_567100170_n.jpg"/>
          <p:cNvPicPr>
            <a:picLocks noChangeAspect="1" noChangeArrowheads="1"/>
          </p:cNvPicPr>
          <p:nvPr/>
        </p:nvPicPr>
        <p:blipFill rotWithShape="1">
          <a:blip r:embed="rId6">
            <a:extLst>
              <a:ext uri="{28A0092B-C50C-407E-A947-70E740481C1C}">
                <a14:useLocalDpi xmlns:a14="http://schemas.microsoft.com/office/drawing/2010/main" val="0"/>
              </a:ext>
            </a:extLst>
          </a:blip>
          <a:srcRect l="16410" t="33157" r="53141" b="26384"/>
          <a:stretch/>
        </p:blipFill>
        <p:spPr bwMode="auto">
          <a:xfrm>
            <a:off x="2378714" y="1220755"/>
            <a:ext cx="3359933" cy="297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2026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pic>
        <p:nvPicPr>
          <p:cNvPr id="6" name="コンテンツ プレースホルダー 5"/>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 y="0"/>
            <a:ext cx="11911018" cy="7025640"/>
          </a:xfrm>
        </p:spPr>
      </p:pic>
    </p:spTree>
    <p:extLst>
      <p:ext uri="{BB962C8B-B14F-4D97-AF65-F5344CB8AC3E}">
        <p14:creationId xmlns:p14="http://schemas.microsoft.com/office/powerpoint/2010/main" val="57092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chor="ctr" anchorCtr="0">
            <a:normAutofit/>
          </a:bodyPr>
          <a:lstStyle/>
          <a:p>
            <a:r>
              <a:rPr lang="ja-JP" altLang="en-US" dirty="0" smtClean="0"/>
              <a:t>本セミナーのゴール</a:t>
            </a:r>
            <a:endParaRPr lang="ja-JP" altLang="en-US" dirty="0"/>
          </a:p>
        </p:txBody>
      </p:sp>
      <p:sp>
        <p:nvSpPr>
          <p:cNvPr id="3" name="テキスト ボックス 2"/>
          <p:cNvSpPr txBox="1"/>
          <p:nvPr/>
        </p:nvSpPr>
        <p:spPr bwMode="auto">
          <a:xfrm>
            <a:off x="560395" y="1364033"/>
            <a:ext cx="8374188" cy="3666370"/>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3200" dirty="0" smtClean="0">
                <a:latin typeface="A-OTF 新ゴ Pro B" pitchFamily="34" charset="-128"/>
                <a:ea typeface="A-OTF 新ゴ Pro B" pitchFamily="34" charset="-128"/>
              </a:rPr>
              <a:t>多くの価値創造型企業が行っている</a:t>
            </a:r>
            <a:endParaRPr lang="en-US" altLang="ja-JP" sz="3200" dirty="0" smtClean="0">
              <a:latin typeface="A-OTF 新ゴ Pro B" pitchFamily="34" charset="-128"/>
              <a:ea typeface="A-OTF 新ゴ Pro B" pitchFamily="34" charset="-128"/>
            </a:endParaRPr>
          </a:p>
          <a:p>
            <a:pPr>
              <a:lnSpc>
                <a:spcPct val="130000"/>
              </a:lnSpc>
              <a:buSzPct val="120000"/>
            </a:pPr>
            <a:r>
              <a:rPr lang="ja-JP" altLang="en-US" sz="4800" dirty="0" smtClean="0">
                <a:latin typeface="A-OTF 新ゴ Pro B" pitchFamily="34" charset="-128"/>
                <a:ea typeface="A-OTF 新ゴ Pro B" pitchFamily="34" charset="-128"/>
              </a:rPr>
              <a:t>価値創造プロセスを</a:t>
            </a:r>
            <a:endParaRPr lang="en-US" altLang="ja-JP" sz="4800" dirty="0" smtClean="0">
              <a:latin typeface="A-OTF 新ゴ Pro B" pitchFamily="34" charset="-128"/>
              <a:ea typeface="A-OTF 新ゴ Pro B" pitchFamily="34" charset="-128"/>
            </a:endParaRPr>
          </a:p>
          <a:p>
            <a:pPr>
              <a:lnSpc>
                <a:spcPct val="130000"/>
              </a:lnSpc>
              <a:buSzPct val="120000"/>
            </a:pPr>
            <a:r>
              <a:rPr lang="ja-JP" altLang="en-US" sz="2400" dirty="0" smtClean="0">
                <a:latin typeface="A-OTF 新ゴ Pro B" pitchFamily="34" charset="-128"/>
                <a:ea typeface="A-OTF 新ゴ Pro B" pitchFamily="34" charset="-128"/>
              </a:rPr>
              <a:t>・実際のグループワークを自ら体験し、</a:t>
            </a:r>
            <a:endParaRPr lang="en-US" altLang="ja-JP" sz="2400" dirty="0" smtClean="0">
              <a:latin typeface="A-OTF 新ゴ Pro B" pitchFamily="34" charset="-128"/>
              <a:ea typeface="A-OTF 新ゴ Pro B" pitchFamily="34" charset="-128"/>
            </a:endParaRPr>
          </a:p>
          <a:p>
            <a:pPr>
              <a:lnSpc>
                <a:spcPct val="130000"/>
              </a:lnSpc>
              <a:buSzPct val="120000"/>
            </a:pPr>
            <a:r>
              <a:rPr lang="ja-JP" altLang="en-US" sz="2400" dirty="0" smtClean="0">
                <a:latin typeface="A-OTF 新ゴ Pro B" pitchFamily="34" charset="-128"/>
                <a:ea typeface="A-OTF 新ゴ Pro B" pitchFamily="34" charset="-128"/>
              </a:rPr>
              <a:t>・教育のポイントを理解し、</a:t>
            </a:r>
            <a:endParaRPr lang="en-US" altLang="ja-JP" sz="2400" dirty="0" smtClean="0">
              <a:latin typeface="A-OTF 新ゴ Pro B" pitchFamily="34" charset="-128"/>
              <a:ea typeface="A-OTF 新ゴ Pro B" pitchFamily="34" charset="-128"/>
            </a:endParaRPr>
          </a:p>
          <a:p>
            <a:pPr>
              <a:lnSpc>
                <a:spcPct val="130000"/>
              </a:lnSpc>
              <a:buSzPct val="120000"/>
            </a:pPr>
            <a:r>
              <a:rPr lang="ja-JP" altLang="en-US" sz="2400" dirty="0" smtClean="0">
                <a:latin typeface="A-OTF 新ゴ Pro B" pitchFamily="34" charset="-128"/>
                <a:ea typeface="A-OTF 新ゴ Pro B" pitchFamily="34" charset="-128"/>
              </a:rPr>
              <a:t>・授業実施のためのテーマ設定の方法を経験し</a:t>
            </a:r>
            <a:endParaRPr lang="en-US" altLang="ja-JP" sz="2400" dirty="0" smtClean="0">
              <a:latin typeface="A-OTF 新ゴ Pro B" pitchFamily="34" charset="-128"/>
              <a:ea typeface="A-OTF 新ゴ Pro B" pitchFamily="34" charset="-128"/>
            </a:endParaRPr>
          </a:p>
          <a:p>
            <a:pPr>
              <a:lnSpc>
                <a:spcPct val="130000"/>
              </a:lnSpc>
              <a:buSzPct val="120000"/>
            </a:pPr>
            <a:r>
              <a:rPr lang="ja-JP" altLang="en-US" sz="2400" dirty="0" smtClean="0">
                <a:latin typeface="A-OTF 新ゴ Pro B" pitchFamily="34" charset="-128"/>
                <a:ea typeface="A-OTF 新ゴ Pro B" pitchFamily="34" charset="-128"/>
              </a:rPr>
              <a:t>・教育現場で実践できる教員</a:t>
            </a:r>
            <a:r>
              <a:rPr lang="en-US" altLang="ja-JP" sz="2400" dirty="0" smtClean="0">
                <a:latin typeface="A-OTF 新ゴ Pro B" pitchFamily="34" charset="-128"/>
                <a:ea typeface="A-OTF 新ゴ Pro B" pitchFamily="34" charset="-128"/>
              </a:rPr>
              <a:t>/</a:t>
            </a:r>
            <a:r>
              <a:rPr lang="ja-JP" altLang="en-US" sz="2400" dirty="0" smtClean="0">
                <a:latin typeface="A-OTF 新ゴ Pro B" pitchFamily="34" charset="-128"/>
                <a:ea typeface="A-OTF 新ゴ Pro B" pitchFamily="34" charset="-128"/>
              </a:rPr>
              <a:t>ファシリテーターを育成</a:t>
            </a:r>
            <a:r>
              <a:rPr lang="ja-JP" altLang="en-US" sz="2400" dirty="0">
                <a:latin typeface="A-OTF 新ゴ Pro B" pitchFamily="34" charset="-128"/>
                <a:ea typeface="A-OTF 新ゴ Pro B" pitchFamily="34" charset="-128"/>
              </a:rPr>
              <a:t>する</a:t>
            </a:r>
            <a:endParaRPr lang="en-US" altLang="ja-JP" sz="2400" dirty="0" smtClean="0">
              <a:latin typeface="A-OTF 新ゴ Pro B" pitchFamily="34" charset="-128"/>
              <a:ea typeface="A-OTF 新ゴ Pro B" pitchFamily="34" charset="-128"/>
            </a:endParaRPr>
          </a:p>
        </p:txBody>
      </p:sp>
    </p:spTree>
    <p:extLst>
      <p:ext uri="{BB962C8B-B14F-4D97-AF65-F5344CB8AC3E}">
        <p14:creationId xmlns:p14="http://schemas.microsoft.com/office/powerpoint/2010/main" val="12296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wd">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wd">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2266950" y="2778672"/>
            <a:ext cx="7041941" cy="549275"/>
          </a:xfrm>
          <a:prstGeom prst="rect">
            <a:avLst/>
          </a:prstGeom>
        </p:spPr>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800" dirty="0" smtClean="0"/>
              <a:t>アイデア創造型授業</a:t>
            </a:r>
            <a:endParaRPr lang="en-US" altLang="ja-JP" sz="2800" dirty="0" smtClean="0"/>
          </a:p>
        </p:txBody>
      </p:sp>
      <p:sp>
        <p:nvSpPr>
          <p:cNvPr id="4" name="テキスト ボックス 3"/>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440632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リーダーズキャンプ </a:t>
            </a:r>
            <a:r>
              <a:rPr lang="ja-JP" altLang="en-US" dirty="0" smtClean="0"/>
              <a:t>平成</a:t>
            </a:r>
            <a:r>
              <a:rPr lang="en-US" altLang="ja-JP" dirty="0" smtClean="0"/>
              <a:t>23</a:t>
            </a:r>
            <a:r>
              <a:rPr lang="ja-JP" altLang="en-US" dirty="0" smtClean="0"/>
              <a:t>・</a:t>
            </a:r>
            <a:r>
              <a:rPr lang="en-US" altLang="ja-JP" dirty="0" smtClean="0"/>
              <a:t>24</a:t>
            </a:r>
            <a:r>
              <a:rPr lang="ja-JP" altLang="en-US" dirty="0"/>
              <a:t> </a:t>
            </a:r>
            <a:r>
              <a:rPr lang="ja-JP" altLang="en-US" dirty="0" smtClean="0"/>
              <a:t>リーダー育成＋震災復興支援</a:t>
            </a:r>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49" y="689953"/>
            <a:ext cx="5278805" cy="388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480" y="3488787"/>
            <a:ext cx="2603244" cy="276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bwMode="auto">
          <a:xfrm>
            <a:off x="6018035" y="628105"/>
            <a:ext cx="3566783" cy="3146228"/>
          </a:xfrm>
          <a:prstGeom prst="rect">
            <a:avLst/>
          </a:prstGeom>
          <a:noFill/>
          <a:ln w="9525">
            <a:noFill/>
            <a:miter lim="800000"/>
            <a:headEnd/>
            <a:tailEnd/>
          </a:ln>
        </p:spPr>
        <p:txBody>
          <a:bodyPr wrap="none" lIns="108000" tIns="72000" rIns="108000" bIns="72000" rtlCol="0" anchor="t" anchorCtr="0">
            <a:spAutoFit/>
          </a:bodyPr>
          <a:lstStyle/>
          <a:p>
            <a:pPr>
              <a:lnSpc>
                <a:spcPct val="130000"/>
              </a:lnSpc>
              <a:buSzPct val="120000"/>
            </a:pPr>
            <a:r>
              <a:rPr lang="ja-JP" altLang="en-US" sz="1400" dirty="0" smtClean="0">
                <a:latin typeface="A-OTF 新ゴ Pro R" pitchFamily="34" charset="-128"/>
                <a:ea typeface="A-OTF 新ゴ Pro R" pitchFamily="34" charset="-128"/>
              </a:rPr>
              <a:t>■開催概要</a:t>
            </a:r>
            <a:endParaRPr lang="en-US" altLang="ja-JP" sz="1400" dirty="0" smtClean="0">
              <a:latin typeface="A-OTF 新ゴ Pro R" pitchFamily="34" charset="-128"/>
              <a:ea typeface="A-OTF 新ゴ Pro R" pitchFamily="34" charset="-128"/>
            </a:endParaRPr>
          </a:p>
          <a:p>
            <a:pPr>
              <a:lnSpc>
                <a:spcPct val="130000"/>
              </a:lnSpc>
              <a:buSzPct val="120000"/>
            </a:pPr>
            <a:r>
              <a:rPr kumimoji="1" lang="ja-JP" altLang="en-US" sz="1200" dirty="0" smtClean="0">
                <a:latin typeface="A-OTF 新ゴ Pro R" pitchFamily="34" charset="-128"/>
                <a:ea typeface="A-OTF 新ゴ Pro R" pitchFamily="34" charset="-128"/>
              </a:rPr>
              <a:t>セミナー（仙台）</a:t>
            </a:r>
            <a:r>
              <a:rPr lang="en-US" altLang="ja-JP" sz="1200" dirty="0" smtClean="0">
                <a:latin typeface="A-OTF 新ゴ Pro R" pitchFamily="34" charset="-128"/>
                <a:ea typeface="A-OTF 新ゴ Pro R" pitchFamily="34" charset="-128"/>
              </a:rPr>
              <a:t>4</a:t>
            </a:r>
            <a:r>
              <a:rPr lang="ja-JP" altLang="en-US" sz="1200" dirty="0" smtClean="0">
                <a:latin typeface="A-OTF 新ゴ Pro R" pitchFamily="34" charset="-128"/>
                <a:ea typeface="A-OTF 新ゴ Pro R" pitchFamily="34" charset="-128"/>
              </a:rPr>
              <a:t>日間　コンセプトメイキング</a:t>
            </a:r>
            <a:endParaRPr kumimoji="1" lang="en-US" altLang="ja-JP" sz="12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セミナー（花巻）</a:t>
            </a:r>
            <a:r>
              <a:rPr lang="en-US" altLang="ja-JP" sz="1200" dirty="0" smtClean="0">
                <a:latin typeface="A-OTF 新ゴ Pro R" pitchFamily="34" charset="-128"/>
                <a:ea typeface="A-OTF 新ゴ Pro R" pitchFamily="34" charset="-128"/>
              </a:rPr>
              <a:t>4</a:t>
            </a:r>
            <a:r>
              <a:rPr lang="ja-JP" altLang="en-US" sz="1200" dirty="0" smtClean="0">
                <a:latin typeface="A-OTF 新ゴ Pro R" pitchFamily="34" charset="-128"/>
                <a:ea typeface="A-OTF 新ゴ Pro R" pitchFamily="34" charset="-128"/>
              </a:rPr>
              <a:t>日間　プロトタイプ制作</a:t>
            </a:r>
            <a:endParaRPr lang="en-US" altLang="ja-JP" sz="1200" dirty="0" smtClean="0">
              <a:latin typeface="A-OTF 新ゴ Pro R" pitchFamily="34" charset="-128"/>
              <a:ea typeface="A-OTF 新ゴ Pro R" pitchFamily="34" charset="-128"/>
            </a:endParaRPr>
          </a:p>
          <a:p>
            <a:pPr>
              <a:lnSpc>
                <a:spcPct val="130000"/>
              </a:lnSpc>
              <a:buSzPct val="120000"/>
            </a:pPr>
            <a:r>
              <a:rPr kumimoji="1" lang="ja-JP" altLang="en-US" sz="1400" dirty="0" smtClean="0">
                <a:latin typeface="A-OTF 新ゴ Pro R" pitchFamily="34" charset="-128"/>
                <a:ea typeface="A-OTF 新ゴ Pro R" pitchFamily="34" charset="-128"/>
              </a:rPr>
              <a:t>合同発表会</a:t>
            </a:r>
            <a:r>
              <a:rPr lang="ja-JP" altLang="en-US" sz="1400" dirty="0" smtClean="0">
                <a:latin typeface="A-OTF 新ゴ Pro R" pitchFamily="34" charset="-128"/>
                <a:ea typeface="A-OTF 新ゴ Pro R" pitchFamily="34" charset="-128"/>
              </a:rPr>
              <a:t>（仙台）</a:t>
            </a:r>
            <a:r>
              <a:rPr kumimoji="1" lang="en-US" altLang="ja-JP" sz="1400" dirty="0" smtClean="0">
                <a:latin typeface="A-OTF 新ゴ Pro R" pitchFamily="34" charset="-128"/>
                <a:ea typeface="A-OTF 新ゴ Pro R" pitchFamily="34" charset="-128"/>
              </a:rPr>
              <a:t>1</a:t>
            </a:r>
            <a:r>
              <a:rPr kumimoji="1" lang="ja-JP" altLang="en-US" sz="1400" dirty="0" smtClean="0">
                <a:latin typeface="A-OTF 新ゴ Pro R" pitchFamily="34" charset="-128"/>
                <a:ea typeface="A-OTF 新ゴ Pro R" pitchFamily="34" charset="-128"/>
              </a:rPr>
              <a:t>日</a:t>
            </a:r>
            <a:endParaRPr kumimoji="1" lang="en-US" altLang="ja-JP" sz="1400" dirty="0" smtClean="0">
              <a:latin typeface="A-OTF 新ゴ Pro R" pitchFamily="34" charset="-128"/>
              <a:ea typeface="A-OTF 新ゴ Pro R" pitchFamily="34" charset="-128"/>
            </a:endParaRPr>
          </a:p>
          <a:p>
            <a:pPr>
              <a:lnSpc>
                <a:spcPct val="130000"/>
              </a:lnSpc>
              <a:buSzPct val="120000"/>
            </a:pPr>
            <a:r>
              <a:rPr kumimoji="1" lang="ja-JP" altLang="en-US" sz="1400" dirty="0" smtClean="0">
                <a:latin typeface="A-OTF 新ゴ Pro R" pitchFamily="34" charset="-128"/>
                <a:ea typeface="A-OTF 新ゴ Pro R" pitchFamily="34" charset="-128"/>
              </a:rPr>
              <a:t>■参加者（</a:t>
            </a:r>
            <a:r>
              <a:rPr kumimoji="1" lang="en-US" altLang="ja-JP" sz="1400" dirty="0" smtClean="0">
                <a:latin typeface="A-OTF 新ゴ Pro R" pitchFamily="34" charset="-128"/>
                <a:ea typeface="A-OTF 新ゴ Pro R" pitchFamily="34" charset="-128"/>
              </a:rPr>
              <a:t>30</a:t>
            </a:r>
            <a:r>
              <a:rPr kumimoji="1" lang="ja-JP" altLang="en-US" sz="1400" dirty="0" smtClean="0">
                <a:latin typeface="A-OTF 新ゴ Pro R" pitchFamily="34" charset="-128"/>
                <a:ea typeface="A-OTF 新ゴ Pro R" pitchFamily="34" charset="-128"/>
              </a:rPr>
              <a:t>名程度）</a:t>
            </a:r>
            <a:endParaRPr kumimoji="1" lang="en-US" altLang="ja-JP" sz="14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高校生、専門学校生、大学生、大学院生</a:t>
            </a:r>
            <a:endParaRPr lang="en-US" altLang="ja-JP" sz="1200" dirty="0" smtClean="0">
              <a:latin typeface="A-OTF 新ゴ Pro R" pitchFamily="34" charset="-128"/>
              <a:ea typeface="A-OTF 新ゴ Pro R" pitchFamily="34" charset="-128"/>
            </a:endParaRPr>
          </a:p>
          <a:p>
            <a:pPr>
              <a:lnSpc>
                <a:spcPct val="130000"/>
              </a:lnSpc>
              <a:buSzPct val="120000"/>
            </a:pPr>
            <a:r>
              <a:rPr kumimoji="1" lang="ja-JP" altLang="en-US" sz="1200" dirty="0" smtClean="0">
                <a:latin typeface="A-OTF 新ゴ Pro R" pitchFamily="34" charset="-128"/>
                <a:ea typeface="A-OTF 新ゴ Pro R" pitchFamily="34" charset="-128"/>
              </a:rPr>
              <a:t>５</a:t>
            </a:r>
            <a:r>
              <a:rPr lang="ja-JP" altLang="en-US" sz="1200" dirty="0" smtClean="0">
                <a:latin typeface="A-OTF 新ゴ Pro R" pitchFamily="34" charset="-128"/>
                <a:ea typeface="A-OTF 新ゴ Pro R" pitchFamily="34" charset="-128"/>
              </a:rPr>
              <a:t>～７名のチーム学習</a:t>
            </a:r>
            <a:endParaRPr lang="en-US" altLang="ja-JP" sz="12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■講師</a:t>
            </a:r>
            <a:endParaRPr lang="en-US" altLang="ja-JP" sz="12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アイデア・企画：セカンドファクトリー</a:t>
            </a:r>
            <a:endParaRPr lang="en-US" altLang="ja-JP" sz="12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プロトタイプ制作：クスール</a:t>
            </a:r>
            <a:r>
              <a:rPr lang="en-US" altLang="ja-JP" sz="1200" dirty="0" smtClean="0">
                <a:latin typeface="A-OTF 新ゴ Pro R" pitchFamily="34" charset="-128"/>
                <a:ea typeface="A-OTF 新ゴ Pro R" pitchFamily="34" charset="-128"/>
              </a:rPr>
              <a:t/>
            </a:r>
            <a:br>
              <a:rPr lang="en-US" altLang="ja-JP" sz="1200" dirty="0" smtClean="0">
                <a:latin typeface="A-OTF 新ゴ Pro R" pitchFamily="34" charset="-128"/>
                <a:ea typeface="A-OTF 新ゴ Pro R" pitchFamily="34" charset="-128"/>
              </a:rPr>
            </a:br>
            <a:endParaRPr lang="en-US" altLang="ja-JP" sz="1200" dirty="0" smtClean="0">
              <a:latin typeface="A-OTF 新ゴ Pro R" pitchFamily="34" charset="-128"/>
              <a:ea typeface="A-OTF 新ゴ Pro R" pitchFamily="34" charset="-128"/>
            </a:endParaRPr>
          </a:p>
          <a:p>
            <a:pPr>
              <a:lnSpc>
                <a:spcPct val="130000"/>
              </a:lnSpc>
              <a:buSzPct val="120000"/>
            </a:pPr>
            <a:endParaRPr lang="en-US" altLang="ja-JP" sz="1200" dirty="0" smtClean="0">
              <a:latin typeface="A-OTF 新ゴ Pro R" pitchFamily="34" charset="-128"/>
              <a:ea typeface="A-OTF 新ゴ Pro R" pitchFamily="34" charset="-128"/>
            </a:endParaRPr>
          </a:p>
        </p:txBody>
      </p:sp>
      <p:pic>
        <p:nvPicPr>
          <p:cNvPr id="4103" name="Picture 7" descr="インタビュー実践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49" y="4547611"/>
            <a:ext cx="2146517" cy="137377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bwMode="auto">
          <a:xfrm>
            <a:off x="2729133" y="4547611"/>
            <a:ext cx="3235570" cy="1265713"/>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ja-JP" altLang="en-US" sz="1400" dirty="0" smtClean="0">
                <a:latin typeface="A-OTF 新ゴ Pro R" pitchFamily="34" charset="-128"/>
                <a:ea typeface="A-OTF 新ゴ Pro R" pitchFamily="34" charset="-128"/>
              </a:rPr>
              <a:t>復興に関連する活動をしている</a:t>
            </a:r>
            <a:r>
              <a:rPr lang="ja-JP" altLang="en-US" sz="1400" dirty="0" smtClean="0">
                <a:latin typeface="A-OTF 新ゴ Pro R" pitchFamily="34" charset="-128"/>
                <a:ea typeface="A-OTF 新ゴ Pro R" pitchFamily="34" charset="-128"/>
              </a:rPr>
              <a:t>方に</a:t>
            </a:r>
            <a:endParaRPr lang="en-US" altLang="ja-JP" sz="1400" dirty="0" smtClean="0">
              <a:latin typeface="A-OTF 新ゴ Pro R" pitchFamily="34" charset="-128"/>
              <a:ea typeface="A-OTF 新ゴ Pro R" pitchFamily="34" charset="-128"/>
            </a:endParaRPr>
          </a:p>
          <a:p>
            <a:pPr>
              <a:lnSpc>
                <a:spcPct val="130000"/>
              </a:lnSpc>
              <a:buSzPct val="120000"/>
            </a:pPr>
            <a:r>
              <a:rPr kumimoji="1" lang="ja-JP" altLang="en-US" sz="1400" dirty="0" smtClean="0">
                <a:latin typeface="A-OTF 新ゴ Pro R" pitchFamily="34" charset="-128"/>
                <a:ea typeface="A-OTF 新ゴ Pro R" pitchFamily="34" charset="-128"/>
              </a:rPr>
              <a:t>インタビュー</a:t>
            </a:r>
            <a:endParaRPr kumimoji="1" lang="en-US" altLang="ja-JP" sz="1400" dirty="0" smtClean="0">
              <a:latin typeface="A-OTF 新ゴ Pro R" pitchFamily="34" charset="-128"/>
              <a:ea typeface="A-OTF 新ゴ Pro R" pitchFamily="34" charset="-128"/>
            </a:endParaRPr>
          </a:p>
          <a:p>
            <a:pPr>
              <a:lnSpc>
                <a:spcPct val="130000"/>
              </a:lnSpc>
              <a:buSzPct val="120000"/>
            </a:pPr>
            <a:r>
              <a:rPr lang="ja-JP" altLang="en-US" sz="1400" dirty="0">
                <a:latin typeface="A-OTF 新ゴ Pro R" pitchFamily="34" charset="-128"/>
                <a:ea typeface="A-OTF 新ゴ Pro R" pitchFamily="34" charset="-128"/>
              </a:rPr>
              <a:t>そこ</a:t>
            </a:r>
            <a:r>
              <a:rPr lang="ja-JP" altLang="en-US" sz="1400" dirty="0" smtClean="0">
                <a:latin typeface="A-OTF 新ゴ Pro R" pitchFamily="34" charset="-128"/>
                <a:ea typeface="A-OTF 新ゴ Pro R" pitchFamily="34" charset="-128"/>
              </a:rPr>
              <a:t>からさまざまなヒントを得て</a:t>
            </a:r>
            <a:endParaRPr lang="en-US" altLang="ja-JP" sz="1400" dirty="0" smtClean="0">
              <a:latin typeface="A-OTF 新ゴ Pro R" pitchFamily="34" charset="-128"/>
              <a:ea typeface="A-OTF 新ゴ Pro R" pitchFamily="34" charset="-128"/>
            </a:endParaRPr>
          </a:p>
          <a:p>
            <a:pPr>
              <a:lnSpc>
                <a:spcPct val="130000"/>
              </a:lnSpc>
              <a:buSzPct val="120000"/>
            </a:pPr>
            <a:r>
              <a:rPr lang="ja-JP" altLang="en-US" sz="1400" dirty="0">
                <a:latin typeface="A-OTF 新ゴ Pro R" pitchFamily="34" charset="-128"/>
                <a:ea typeface="A-OTF 新ゴ Pro R" pitchFamily="34" charset="-128"/>
              </a:rPr>
              <a:t>新た</a:t>
            </a:r>
            <a:r>
              <a:rPr lang="ja-JP" altLang="en-US" sz="1400" dirty="0" smtClean="0">
                <a:latin typeface="A-OTF 新ゴ Pro R" pitchFamily="34" charset="-128"/>
                <a:ea typeface="A-OTF 新ゴ Pro R" pitchFamily="34" charset="-128"/>
              </a:rPr>
              <a:t>なユーザー体験を提案</a:t>
            </a:r>
            <a:r>
              <a:rPr lang="ja-JP" altLang="en-US" sz="1400" dirty="0">
                <a:latin typeface="A-OTF 新ゴ Pro R" pitchFamily="34" charset="-128"/>
                <a:ea typeface="A-OTF 新ゴ Pro R" pitchFamily="34" charset="-128"/>
              </a:rPr>
              <a:t>する</a:t>
            </a:r>
            <a:endParaRPr lang="en-US" altLang="ja-JP" sz="1400" dirty="0" smtClean="0">
              <a:latin typeface="A-OTF 新ゴ Pro R" pitchFamily="34" charset="-128"/>
              <a:ea typeface="A-OTF 新ゴ Pro R" pitchFamily="34" charset="-128"/>
            </a:endParaRPr>
          </a:p>
        </p:txBody>
      </p:sp>
      <p:sp>
        <p:nvSpPr>
          <p:cNvPr id="5" name="正方形/長方形 4"/>
          <p:cNvSpPr/>
          <p:nvPr/>
        </p:nvSpPr>
        <p:spPr>
          <a:xfrm>
            <a:off x="425643" y="6118601"/>
            <a:ext cx="3339376" cy="369332"/>
          </a:xfrm>
          <a:prstGeom prst="rect">
            <a:avLst/>
          </a:prstGeom>
        </p:spPr>
        <p:txBody>
          <a:bodyPr wrap="none">
            <a:spAutoFit/>
          </a:bodyPr>
          <a:lstStyle/>
          <a:p>
            <a:r>
              <a:rPr lang="en-US" altLang="ja-JP" dirty="0"/>
              <a:t>http://i-designskill.sakura.ne.jp/</a:t>
            </a:r>
            <a:endParaRPr lang="ja-JP" altLang="en-US" dirty="0"/>
          </a:p>
        </p:txBody>
      </p:sp>
    </p:spTree>
    <p:extLst>
      <p:ext uri="{BB962C8B-B14F-4D97-AF65-F5344CB8AC3E}">
        <p14:creationId xmlns:p14="http://schemas.microsoft.com/office/powerpoint/2010/main" val="2035592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情報デザイン教育　次世代リーダー教育</a:t>
            </a:r>
            <a:endParaRPr kumimoji="1" lang="ja-JP" altLang="en-US" dirty="0"/>
          </a:p>
        </p:txBody>
      </p:sp>
      <p:sp>
        <p:nvSpPr>
          <p:cNvPr id="3" name="テキスト ボックス 2"/>
          <p:cNvSpPr txBox="1"/>
          <p:nvPr/>
        </p:nvSpPr>
        <p:spPr bwMode="auto">
          <a:xfrm>
            <a:off x="6018035" y="628105"/>
            <a:ext cx="3566783" cy="2906162"/>
          </a:xfrm>
          <a:prstGeom prst="rect">
            <a:avLst/>
          </a:prstGeom>
          <a:noFill/>
          <a:ln w="9525">
            <a:noFill/>
            <a:miter lim="800000"/>
            <a:headEnd/>
            <a:tailEnd/>
          </a:ln>
        </p:spPr>
        <p:txBody>
          <a:bodyPr wrap="none" lIns="108000" tIns="72000" rIns="108000" bIns="72000" rtlCol="0" anchor="t" anchorCtr="0">
            <a:spAutoFit/>
          </a:bodyPr>
          <a:lstStyle/>
          <a:p>
            <a:pPr>
              <a:lnSpc>
                <a:spcPct val="130000"/>
              </a:lnSpc>
              <a:buSzPct val="120000"/>
            </a:pPr>
            <a:r>
              <a:rPr lang="ja-JP" altLang="en-US" sz="1400" dirty="0" smtClean="0">
                <a:latin typeface="A-OTF 新ゴ Pro R" pitchFamily="34" charset="-128"/>
                <a:ea typeface="A-OTF 新ゴ Pro R" pitchFamily="34" charset="-128"/>
              </a:rPr>
              <a:t>■開催概要</a:t>
            </a:r>
            <a:endParaRPr lang="en-US" altLang="ja-JP" sz="1400" dirty="0" smtClean="0">
              <a:latin typeface="A-OTF 新ゴ Pro R" pitchFamily="34" charset="-128"/>
              <a:ea typeface="A-OTF 新ゴ Pro R" pitchFamily="34" charset="-128"/>
            </a:endParaRPr>
          </a:p>
          <a:p>
            <a:pPr>
              <a:lnSpc>
                <a:spcPct val="130000"/>
              </a:lnSpc>
              <a:buSzPct val="120000"/>
            </a:pPr>
            <a:r>
              <a:rPr kumimoji="1" lang="ja-JP" altLang="en-US" sz="1200" dirty="0" smtClean="0">
                <a:latin typeface="A-OTF 新ゴ Pro R" pitchFamily="34" charset="-128"/>
                <a:ea typeface="A-OTF 新ゴ Pro R" pitchFamily="34" charset="-128"/>
              </a:rPr>
              <a:t>セミナー（仙台）</a:t>
            </a:r>
            <a:r>
              <a:rPr kumimoji="1" lang="en-US" altLang="ja-JP" sz="1200" dirty="0" smtClean="0">
                <a:latin typeface="A-OTF 新ゴ Pro R" pitchFamily="34" charset="-128"/>
                <a:ea typeface="A-OTF 新ゴ Pro R" pitchFamily="34" charset="-128"/>
              </a:rPr>
              <a:t>3</a:t>
            </a:r>
            <a:r>
              <a:rPr lang="ja-JP" altLang="en-US" sz="1200" dirty="0" smtClean="0">
                <a:latin typeface="A-OTF 新ゴ Pro R" pitchFamily="34" charset="-128"/>
                <a:ea typeface="A-OTF 新ゴ Pro R" pitchFamily="34" charset="-128"/>
              </a:rPr>
              <a:t>日間</a:t>
            </a:r>
            <a:endParaRPr kumimoji="1" lang="en-US" altLang="ja-JP" sz="1200" dirty="0" smtClean="0">
              <a:latin typeface="A-OTF 新ゴ Pro R" pitchFamily="34" charset="-128"/>
              <a:ea typeface="A-OTF 新ゴ Pro R" pitchFamily="34" charset="-128"/>
            </a:endParaRPr>
          </a:p>
          <a:p>
            <a:pPr>
              <a:lnSpc>
                <a:spcPct val="130000"/>
              </a:lnSpc>
              <a:buSzPct val="120000"/>
            </a:pPr>
            <a:r>
              <a:rPr kumimoji="1" lang="ja-JP" altLang="en-US" sz="1200" dirty="0" smtClean="0">
                <a:latin typeface="A-OTF 新ゴ Pro R" pitchFamily="34" charset="-128"/>
                <a:ea typeface="A-OTF 新ゴ Pro R" pitchFamily="34" charset="-128"/>
              </a:rPr>
              <a:t>発表会</a:t>
            </a:r>
            <a:r>
              <a:rPr lang="ja-JP" altLang="en-US" sz="1200" dirty="0" smtClean="0">
                <a:latin typeface="A-OTF 新ゴ Pro R" pitchFamily="34" charset="-128"/>
                <a:ea typeface="A-OTF 新ゴ Pro R" pitchFamily="34" charset="-128"/>
              </a:rPr>
              <a:t>（仙台）　</a:t>
            </a:r>
            <a:r>
              <a:rPr kumimoji="1" lang="en-US" altLang="ja-JP" sz="1200" dirty="0" smtClean="0">
                <a:latin typeface="A-OTF 新ゴ Pro R" pitchFamily="34" charset="-128"/>
                <a:ea typeface="A-OTF 新ゴ Pro R" pitchFamily="34" charset="-128"/>
              </a:rPr>
              <a:t>1</a:t>
            </a:r>
            <a:r>
              <a:rPr kumimoji="1" lang="ja-JP" altLang="en-US" sz="1200" dirty="0" smtClean="0">
                <a:latin typeface="A-OTF 新ゴ Pro R" pitchFamily="34" charset="-128"/>
                <a:ea typeface="A-OTF 新ゴ Pro R" pitchFamily="34" charset="-128"/>
              </a:rPr>
              <a:t>日</a:t>
            </a:r>
            <a:r>
              <a:rPr lang="ja-JP" altLang="en-US" sz="1200" dirty="0">
                <a:latin typeface="A-OTF 新ゴ Pro R" pitchFamily="34" charset="-128"/>
                <a:ea typeface="A-OTF 新ゴ Pro R" pitchFamily="34" charset="-128"/>
              </a:rPr>
              <a:t>間</a:t>
            </a:r>
            <a:endParaRPr kumimoji="1" lang="en-US" altLang="ja-JP" sz="1200" dirty="0" smtClean="0">
              <a:latin typeface="A-OTF 新ゴ Pro R" pitchFamily="34" charset="-128"/>
              <a:ea typeface="A-OTF 新ゴ Pro R" pitchFamily="34" charset="-128"/>
            </a:endParaRPr>
          </a:p>
          <a:p>
            <a:pPr>
              <a:lnSpc>
                <a:spcPct val="130000"/>
              </a:lnSpc>
              <a:buSzPct val="120000"/>
            </a:pPr>
            <a:r>
              <a:rPr kumimoji="1" lang="ja-JP" altLang="en-US" sz="1400" dirty="0" smtClean="0">
                <a:latin typeface="A-OTF 新ゴ Pro R" pitchFamily="34" charset="-128"/>
                <a:ea typeface="A-OTF 新ゴ Pro R" pitchFamily="34" charset="-128"/>
              </a:rPr>
              <a:t>■参加者（</a:t>
            </a:r>
            <a:r>
              <a:rPr lang="en-US" altLang="ja-JP" sz="1400" dirty="0">
                <a:latin typeface="A-OTF 新ゴ Pro R" pitchFamily="34" charset="-128"/>
                <a:ea typeface="A-OTF 新ゴ Pro R" pitchFamily="34" charset="-128"/>
              </a:rPr>
              <a:t>3</a:t>
            </a:r>
            <a:r>
              <a:rPr kumimoji="1" lang="en-US" altLang="ja-JP" sz="1400" dirty="0" smtClean="0">
                <a:latin typeface="A-OTF 新ゴ Pro R" pitchFamily="34" charset="-128"/>
                <a:ea typeface="A-OTF 新ゴ Pro R" pitchFamily="34" charset="-128"/>
              </a:rPr>
              <a:t>0</a:t>
            </a:r>
            <a:r>
              <a:rPr kumimoji="1" lang="ja-JP" altLang="en-US" sz="1400" dirty="0" smtClean="0">
                <a:latin typeface="A-OTF 新ゴ Pro R" pitchFamily="34" charset="-128"/>
                <a:ea typeface="A-OTF 新ゴ Pro R" pitchFamily="34" charset="-128"/>
              </a:rPr>
              <a:t>名程度）</a:t>
            </a:r>
            <a:endParaRPr kumimoji="1" lang="en-US" altLang="ja-JP" sz="14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生徒：高校生、専門学校生、大学生、大学院生</a:t>
            </a:r>
            <a:endParaRPr lang="en-US" altLang="ja-JP" sz="12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先生：高校・専門学校の先生</a:t>
            </a:r>
            <a:endParaRPr lang="en-US" altLang="ja-JP" sz="12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■講師</a:t>
            </a:r>
            <a:endParaRPr lang="en-US" altLang="ja-JP" sz="1200" dirty="0" smtClean="0">
              <a:latin typeface="A-OTF 新ゴ Pro R" pitchFamily="34" charset="-128"/>
              <a:ea typeface="A-OTF 新ゴ Pro R" pitchFamily="34" charset="-128"/>
            </a:endParaRPr>
          </a:p>
          <a:p>
            <a:pPr>
              <a:lnSpc>
                <a:spcPct val="130000"/>
              </a:lnSpc>
              <a:buSzPct val="120000"/>
            </a:pPr>
            <a:r>
              <a:rPr lang="ja-JP" altLang="en-US" sz="1200" dirty="0" smtClean="0">
                <a:latin typeface="A-OTF 新ゴ Pro R" pitchFamily="34" charset="-128"/>
                <a:ea typeface="A-OTF 新ゴ Pro R" pitchFamily="34" charset="-128"/>
              </a:rPr>
              <a:t>セカンドファクトリー</a:t>
            </a:r>
            <a:endParaRPr lang="en-US" altLang="ja-JP" sz="1200" dirty="0" smtClean="0">
              <a:latin typeface="A-OTF 新ゴ Pro R" pitchFamily="34" charset="-128"/>
              <a:ea typeface="A-OTF 新ゴ Pro R" pitchFamily="34" charset="-128"/>
            </a:endParaRPr>
          </a:p>
          <a:p>
            <a:pPr>
              <a:lnSpc>
                <a:spcPct val="130000"/>
              </a:lnSpc>
              <a:buSzPct val="120000"/>
            </a:pPr>
            <a:r>
              <a:rPr lang="en-US" altLang="ja-JP" sz="1200" dirty="0" smtClean="0">
                <a:latin typeface="A-OTF 新ゴ Pro R" pitchFamily="34" charset="-128"/>
                <a:ea typeface="A-OTF 新ゴ Pro R" pitchFamily="34" charset="-128"/>
              </a:rPr>
              <a:t/>
            </a:r>
            <a:br>
              <a:rPr lang="en-US" altLang="ja-JP" sz="1200" dirty="0" smtClean="0">
                <a:latin typeface="A-OTF 新ゴ Pro R" pitchFamily="34" charset="-128"/>
                <a:ea typeface="A-OTF 新ゴ Pro R" pitchFamily="34" charset="-128"/>
              </a:rPr>
            </a:br>
            <a:endParaRPr lang="en-US" altLang="ja-JP" sz="1200" dirty="0" smtClean="0">
              <a:latin typeface="A-OTF 新ゴ Pro R" pitchFamily="34" charset="-128"/>
              <a:ea typeface="A-OTF 新ゴ Pro R" pitchFamily="34" charset="-128"/>
            </a:endParaRPr>
          </a:p>
          <a:p>
            <a:pPr>
              <a:lnSpc>
                <a:spcPct val="130000"/>
              </a:lnSpc>
              <a:buSzPct val="120000"/>
            </a:pPr>
            <a:endParaRPr lang="en-US" altLang="ja-JP" sz="1200" dirty="0" smtClean="0">
              <a:latin typeface="A-OTF 新ゴ Pro R" pitchFamily="34" charset="-128"/>
              <a:ea typeface="A-OTF 新ゴ Pro R" pitchFamily="34" charset="-128"/>
            </a:endParaRPr>
          </a:p>
        </p:txBody>
      </p:sp>
      <p:sp>
        <p:nvSpPr>
          <p:cNvPr id="5" name="正方形/長方形 4"/>
          <p:cNvSpPr/>
          <p:nvPr/>
        </p:nvSpPr>
        <p:spPr>
          <a:xfrm>
            <a:off x="425643" y="6118601"/>
            <a:ext cx="3339376" cy="369332"/>
          </a:xfrm>
          <a:prstGeom prst="rect">
            <a:avLst/>
          </a:prstGeom>
        </p:spPr>
        <p:txBody>
          <a:bodyPr wrap="none">
            <a:spAutoFit/>
          </a:bodyPr>
          <a:lstStyle/>
          <a:p>
            <a:r>
              <a:rPr lang="en-US" altLang="ja-JP" dirty="0"/>
              <a:t>http://www.design-conso.com/</a:t>
            </a:r>
            <a:endParaRPr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73" y="600092"/>
            <a:ext cx="5430020" cy="353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92" y="4270895"/>
            <a:ext cx="2650491" cy="177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9140" y="4270895"/>
            <a:ext cx="2653024" cy="177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5932" y="4270895"/>
            <a:ext cx="2653728" cy="177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808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PBL</a:t>
            </a:r>
            <a:r>
              <a:rPr lang="ja-JP" altLang="en-US" dirty="0"/>
              <a:t>（</a:t>
            </a:r>
            <a:r>
              <a:rPr lang="en-US" altLang="ja-JP" dirty="0"/>
              <a:t>Project Based </a:t>
            </a:r>
            <a:r>
              <a:rPr lang="en-US" altLang="ja-JP" dirty="0" smtClean="0"/>
              <a:t>Learning) </a:t>
            </a:r>
            <a:r>
              <a:rPr lang="en-US" altLang="ja-JP" sz="1600" dirty="0" smtClean="0"/>
              <a:t>MASH UP 2012/2013</a:t>
            </a:r>
            <a:endParaRPr kumimoji="1" lang="ja-JP" altLang="en-US" sz="1600" dirty="0"/>
          </a:p>
        </p:txBody>
      </p:sp>
      <p:pic>
        <p:nvPicPr>
          <p:cNvPr id="5122" name="Picture 2" descr="PBL Mashup 2013 | 大学生によるアプリ開発ワークショップ"/>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92" y="753256"/>
            <a:ext cx="6833243" cy="21569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thetruthaboutcars.com/wp-content/uploads/2008/09/dens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690" y="2991003"/>
            <a:ext cx="1863139" cy="7984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BL Mashup 2013 - 大学生によるアプリ開発ワークショップ"/>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0831" y="2966385"/>
            <a:ext cx="4966824" cy="201357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安保正敏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 y="3878439"/>
            <a:ext cx="1724123" cy="110152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87691" y="5122275"/>
            <a:ext cx="6833243" cy="646331"/>
          </a:xfrm>
          <a:prstGeom prst="rect">
            <a:avLst/>
          </a:prstGeom>
        </p:spPr>
        <p:txBody>
          <a:bodyPr wrap="square">
            <a:spAutoFit/>
          </a:bodyPr>
          <a:lstStyle/>
          <a:p>
            <a:r>
              <a:rPr lang="en-US" altLang="ja-JP" dirty="0" smtClean="0"/>
              <a:t>2</a:t>
            </a:r>
            <a:r>
              <a:rPr lang="ja-JP" altLang="en-US" dirty="0" smtClean="0"/>
              <a:t>回目の開催では、情報</a:t>
            </a:r>
            <a:r>
              <a:rPr lang="ja-JP" altLang="en-US" dirty="0"/>
              <a:t>工学系と芸術系に経営・文学など人文系を新たに加えた、大学・大学院・専門学校生</a:t>
            </a:r>
            <a:r>
              <a:rPr lang="en-US" altLang="ja-JP" dirty="0"/>
              <a:t>79</a:t>
            </a:r>
            <a:r>
              <a:rPr lang="ja-JP" altLang="en-US" dirty="0"/>
              <a:t>名。</a:t>
            </a:r>
          </a:p>
        </p:txBody>
      </p:sp>
      <p:sp>
        <p:nvSpPr>
          <p:cNvPr id="9" name="正方形/長方形 8"/>
          <p:cNvSpPr/>
          <p:nvPr/>
        </p:nvSpPr>
        <p:spPr>
          <a:xfrm>
            <a:off x="7291220" y="753890"/>
            <a:ext cx="2614780" cy="2308324"/>
          </a:xfrm>
          <a:prstGeom prst="rect">
            <a:avLst/>
          </a:prstGeom>
        </p:spPr>
        <p:txBody>
          <a:bodyPr wrap="square">
            <a:spAutoFit/>
          </a:bodyPr>
          <a:lstStyle/>
          <a:p>
            <a:r>
              <a:rPr lang="ja-JP" altLang="en-US" dirty="0" smtClean="0"/>
              <a:t>■運営は学生自身</a:t>
            </a:r>
            <a:endParaRPr lang="en-US" altLang="ja-JP" dirty="0" smtClean="0"/>
          </a:p>
          <a:p>
            <a:r>
              <a:rPr lang="ja-JP" altLang="en-US" dirty="0" smtClean="0"/>
              <a:t>九州大学＋筑波大学</a:t>
            </a:r>
            <a:endParaRPr lang="en-US" altLang="ja-JP" dirty="0" smtClean="0"/>
          </a:p>
          <a:p>
            <a:endParaRPr lang="en-US" altLang="ja-JP" dirty="0"/>
          </a:p>
          <a:p>
            <a:r>
              <a:rPr lang="ja-JP" altLang="en-US" dirty="0" smtClean="0"/>
              <a:t>■企業の協力</a:t>
            </a:r>
            <a:endParaRPr lang="en-US" altLang="ja-JP" dirty="0" smtClean="0"/>
          </a:p>
          <a:p>
            <a:r>
              <a:rPr lang="ja-JP" altLang="en-US" dirty="0" smtClean="0"/>
              <a:t>・</a:t>
            </a:r>
            <a:r>
              <a:rPr lang="en-US" altLang="ja-JP" dirty="0" smtClean="0"/>
              <a:t>DENSO</a:t>
            </a:r>
            <a:r>
              <a:rPr lang="ja-JP" altLang="en-US" dirty="0" smtClean="0"/>
              <a:t>からのテーマ</a:t>
            </a:r>
            <a:endParaRPr lang="en-US" altLang="ja-JP" dirty="0" smtClean="0"/>
          </a:p>
          <a:p>
            <a:r>
              <a:rPr lang="ja-JP" altLang="en-US" dirty="0" smtClean="0"/>
              <a:t>・２</a:t>
            </a:r>
            <a:r>
              <a:rPr lang="en-US" altLang="ja-JP" dirty="0" smtClean="0"/>
              <a:t>FC</a:t>
            </a:r>
            <a:r>
              <a:rPr lang="ja-JP" altLang="en-US" dirty="0" smtClean="0"/>
              <a:t>の講師</a:t>
            </a:r>
            <a:endParaRPr lang="en-US" altLang="ja-JP" dirty="0" smtClean="0"/>
          </a:p>
          <a:p>
            <a:r>
              <a:rPr lang="ja-JP" altLang="en-US" dirty="0" smtClean="0"/>
              <a:t>・企業が審査</a:t>
            </a:r>
            <a:endParaRPr lang="en-US" altLang="ja-JP" dirty="0" smtClean="0"/>
          </a:p>
          <a:p>
            <a:endParaRPr lang="ja-JP" altLang="en-US" dirty="0"/>
          </a:p>
        </p:txBody>
      </p:sp>
      <p:sp>
        <p:nvSpPr>
          <p:cNvPr id="4" name="正方形/長方形 3"/>
          <p:cNvSpPr/>
          <p:nvPr/>
        </p:nvSpPr>
        <p:spPr>
          <a:xfrm>
            <a:off x="7434775" y="4358174"/>
            <a:ext cx="2271933" cy="1954381"/>
          </a:xfrm>
          <a:prstGeom prst="rect">
            <a:avLst/>
          </a:prstGeom>
        </p:spPr>
        <p:txBody>
          <a:bodyPr wrap="square">
            <a:spAutoFit/>
          </a:bodyPr>
          <a:lstStyle/>
          <a:p>
            <a:r>
              <a:rPr lang="ja-JP" altLang="en-US" sz="1100" dirty="0"/>
              <a:t>審査員は右から、安保正敏氏・上田キミヒロ氏（株式会社ロクナナ 代表取締役）・池田泰延氏（株式会社</a:t>
            </a:r>
            <a:r>
              <a:rPr lang="en-US" altLang="ja-JP" sz="1100" dirty="0"/>
              <a:t>ICS </a:t>
            </a:r>
            <a:r>
              <a:rPr lang="ja-JP" altLang="en-US" sz="1100" dirty="0"/>
              <a:t>代表取締役）・廣畑大雅氏・山崎真湖人（アドビ システムズ株式会社）・小坂武史氏・有馬正人氏（株式会社セカンドファクトリー マーケティング </a:t>
            </a:r>
            <a:r>
              <a:rPr lang="en-US" altLang="ja-JP" sz="1100" dirty="0"/>
              <a:t>&amp; </a:t>
            </a:r>
            <a:r>
              <a:rPr lang="ja-JP" altLang="en-US" sz="1100" dirty="0"/>
              <a:t>コミュニケーショングループ シニアリード）・齋藤善寛氏・有川榮一氏（クラスメソッド株式会社 プリンシパル 兼 フリーランス）</a:t>
            </a:r>
          </a:p>
        </p:txBody>
      </p:sp>
      <p:pic>
        <p:nvPicPr>
          <p:cNvPr id="5130" name="Picture 10" descr="http://adobe-education.com/jp/ace/images/11/img_0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3219" y="2966385"/>
            <a:ext cx="2155043" cy="1376833"/>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425643" y="6118601"/>
            <a:ext cx="5352812" cy="369332"/>
          </a:xfrm>
          <a:prstGeom prst="rect">
            <a:avLst/>
          </a:prstGeom>
        </p:spPr>
        <p:txBody>
          <a:bodyPr wrap="none">
            <a:spAutoFit/>
          </a:bodyPr>
          <a:lstStyle/>
          <a:p>
            <a:r>
              <a:rPr lang="en-US" altLang="ja-JP" dirty="0"/>
              <a:t>http://www.adobe-education.com/jp/event/pbl2013/</a:t>
            </a:r>
            <a:endParaRPr lang="ja-JP" altLang="en-US" dirty="0"/>
          </a:p>
        </p:txBody>
      </p:sp>
    </p:spTree>
    <p:extLst>
      <p:ext uri="{BB962C8B-B14F-4D97-AF65-F5344CB8AC3E}">
        <p14:creationId xmlns:p14="http://schemas.microsoft.com/office/powerpoint/2010/main" val="527515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auto">
          <a:xfrm>
            <a:off x="488950" y="3130198"/>
            <a:ext cx="9144000" cy="3235433"/>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lang="ja-JP" altLang="en-US" dirty="0">
              <a:solidFill>
                <a:prstClr val="black"/>
              </a:solidFill>
              <a:latin typeface="ＭＳ Ｐゴシック" pitchFamily="50" charset="-128"/>
              <a:ea typeface="ＭＳ Ｐゴシック" pitchFamily="50" charset="-128"/>
            </a:endParaRPr>
          </a:p>
        </p:txBody>
      </p:sp>
      <p:sp>
        <p:nvSpPr>
          <p:cNvPr id="2" name="タイトル 1"/>
          <p:cNvSpPr>
            <a:spLocks noGrp="1"/>
          </p:cNvSpPr>
          <p:nvPr>
            <p:ph type="ctrTitle"/>
          </p:nvPr>
        </p:nvSpPr>
        <p:spPr/>
        <p:txBody>
          <a:bodyPr/>
          <a:lstStyle/>
          <a:p>
            <a:r>
              <a:rPr lang="ja-JP" altLang="en-US" dirty="0" smtClean="0"/>
              <a:t>新たな知識＋体験＝学習意欲が増す・自信につながる</a:t>
            </a:r>
            <a:endParaRPr kumimoji="1" lang="ja-JP" altLang="en-US" dirty="0"/>
          </a:p>
        </p:txBody>
      </p:sp>
      <p:sp>
        <p:nvSpPr>
          <p:cNvPr id="3" name="正方形/長方形 2"/>
          <p:cNvSpPr/>
          <p:nvPr/>
        </p:nvSpPr>
        <p:spPr>
          <a:xfrm>
            <a:off x="1150705" y="3260074"/>
            <a:ext cx="6730805" cy="307777"/>
          </a:xfrm>
          <a:prstGeom prst="rect">
            <a:avLst/>
          </a:prstGeom>
        </p:spPr>
        <p:txBody>
          <a:bodyPr wrap="square">
            <a:spAutoFit/>
          </a:bodyPr>
          <a:lstStyle/>
          <a:p>
            <a:r>
              <a:rPr lang="ja-JP" altLang="en-US" sz="1400" dirty="0" smtClean="0">
                <a:latin typeface="小塚ゴシック Pro B" pitchFamily="34" charset="-128"/>
                <a:ea typeface="小塚ゴシック Pro B" pitchFamily="34" charset="-128"/>
                <a:cs typeface="A-OTF 見出ゴMB31 Pro MB31" pitchFamily="34" charset="-128"/>
              </a:rPr>
              <a:t>アイデア</a:t>
            </a:r>
            <a:r>
              <a:rPr lang="ja-JP" altLang="en-US" sz="1400" dirty="0">
                <a:latin typeface="小塚ゴシック Pro B" pitchFamily="34" charset="-128"/>
                <a:ea typeface="小塚ゴシック Pro B" pitchFamily="34" charset="-128"/>
                <a:cs typeface="A-OTF 見出ゴMB31 Pro MB31" pitchFamily="34" charset="-128"/>
              </a:rPr>
              <a:t>が生まれる</a:t>
            </a:r>
            <a:r>
              <a:rPr lang="ja-JP" altLang="en-US" sz="1400" dirty="0">
                <a:solidFill>
                  <a:srgbClr val="FF0000"/>
                </a:solidFill>
                <a:latin typeface="小塚ゴシック Pro B" pitchFamily="34" charset="-128"/>
                <a:ea typeface="小塚ゴシック Pro B" pitchFamily="34" charset="-128"/>
                <a:cs typeface="A-OTF 見出ゴMB31 Pro MB31" pitchFamily="34" charset="-128"/>
              </a:rPr>
              <a:t>プロセスをしっかりと確認しながら体験</a:t>
            </a:r>
            <a:r>
              <a:rPr lang="ja-JP" altLang="en-US" sz="1400" dirty="0">
                <a:latin typeface="小塚ゴシック Pro B" pitchFamily="34" charset="-128"/>
                <a:ea typeface="小塚ゴシック Pro B" pitchFamily="34" charset="-128"/>
                <a:cs typeface="A-OTF 見出ゴMB31 Pro MB31" pitchFamily="34" charset="-128"/>
              </a:rPr>
              <a:t>できた</a:t>
            </a:r>
            <a:r>
              <a:rPr lang="ja-JP" altLang="en-US" sz="1400" dirty="0" smtClean="0">
                <a:latin typeface="小塚ゴシック Pro B" pitchFamily="34" charset="-128"/>
                <a:ea typeface="小塚ゴシック Pro B" pitchFamily="34" charset="-128"/>
                <a:cs typeface="A-OTF 見出ゴMB31 Pro MB31" pitchFamily="34" charset="-128"/>
              </a:rPr>
              <a:t>。</a:t>
            </a:r>
            <a:endParaRPr lang="ja-JP" altLang="en-US" sz="1400" dirty="0">
              <a:latin typeface="小塚ゴシック Pro B" pitchFamily="34" charset="-128"/>
              <a:ea typeface="小塚ゴシック Pro B" pitchFamily="34" charset="-128"/>
              <a:cs typeface="A-OTF 見出ゴMB31 Pro MB31" pitchFamily="34" charset="-128"/>
            </a:endParaRPr>
          </a:p>
        </p:txBody>
      </p:sp>
      <p:sp>
        <p:nvSpPr>
          <p:cNvPr id="4" name="正方形/長方形 3"/>
          <p:cNvSpPr/>
          <p:nvPr/>
        </p:nvSpPr>
        <p:spPr>
          <a:xfrm>
            <a:off x="1150704" y="3809286"/>
            <a:ext cx="8281683" cy="523220"/>
          </a:xfrm>
          <a:prstGeom prst="rect">
            <a:avLst/>
          </a:prstGeom>
        </p:spPr>
        <p:txBody>
          <a:bodyPr wrap="square">
            <a:spAutoFit/>
          </a:bodyPr>
          <a:lstStyle/>
          <a:p>
            <a:r>
              <a:rPr lang="ja-JP" altLang="en-US" sz="1400" dirty="0">
                <a:latin typeface="小塚ゴシック Pro B" pitchFamily="34" charset="-128"/>
                <a:ea typeface="小塚ゴシック Pro B" pitchFamily="34" charset="-128"/>
                <a:cs typeface="A-OTF 見出ゴMB31 Pro MB31" pitchFamily="34" charset="-128"/>
              </a:rPr>
              <a:t>７人一組で作業したことです。学校ではこの人数で作業してひとつのものを</a:t>
            </a:r>
            <a:r>
              <a:rPr lang="ja-JP" altLang="en-US" sz="1400" dirty="0" smtClean="0">
                <a:latin typeface="小塚ゴシック Pro B" pitchFamily="34" charset="-128"/>
                <a:ea typeface="小塚ゴシック Pro B" pitchFamily="34" charset="-128"/>
                <a:cs typeface="A-OTF 見出ゴMB31 Pro MB31" pitchFamily="34" charset="-128"/>
              </a:rPr>
              <a:t>作る機会</a:t>
            </a:r>
            <a:r>
              <a:rPr lang="ja-JP" altLang="en-US" sz="1400" dirty="0">
                <a:latin typeface="小塚ゴシック Pro B" pitchFamily="34" charset="-128"/>
                <a:ea typeface="小塚ゴシック Pro B" pitchFamily="34" charset="-128"/>
                <a:cs typeface="A-OTF 見出ゴMB31 Pro MB31" pitchFamily="34" charset="-128"/>
              </a:rPr>
              <a:t>がないので</a:t>
            </a:r>
            <a:r>
              <a:rPr lang="ja-JP" altLang="en-US" sz="1400" dirty="0" smtClean="0">
                <a:latin typeface="小塚ゴシック Pro B" pitchFamily="34" charset="-128"/>
                <a:ea typeface="小塚ゴシック Pro B" pitchFamily="34" charset="-128"/>
                <a:cs typeface="A-OTF 見出ゴMB31 Pro MB31" pitchFamily="34" charset="-128"/>
              </a:rPr>
              <a:t>、</a:t>
            </a:r>
            <a:endParaRPr lang="en-US" altLang="ja-JP" sz="1400" smtClean="0">
              <a:latin typeface="小塚ゴシック Pro B" pitchFamily="34" charset="-128"/>
              <a:ea typeface="小塚ゴシック Pro B" pitchFamily="34" charset="-128"/>
              <a:cs typeface="A-OTF 見出ゴMB31 Pro MB31" pitchFamily="34" charset="-128"/>
            </a:endParaRPr>
          </a:p>
          <a:p>
            <a:r>
              <a:rPr lang="ja-JP" altLang="en-US" sz="1400" smtClean="0">
                <a:solidFill>
                  <a:srgbClr val="FF0000"/>
                </a:solidFill>
                <a:latin typeface="小塚ゴシック Pro B" pitchFamily="34" charset="-128"/>
                <a:ea typeface="小塚ゴシック Pro B" pitchFamily="34" charset="-128"/>
                <a:cs typeface="A-OTF 見出ゴMB31 Pro MB31" pitchFamily="34" charset="-128"/>
              </a:rPr>
              <a:t>仕事</a:t>
            </a:r>
            <a:r>
              <a:rPr lang="ja-JP" altLang="en-US" sz="1400" dirty="0">
                <a:solidFill>
                  <a:srgbClr val="FF0000"/>
                </a:solidFill>
                <a:latin typeface="小塚ゴシック Pro B" pitchFamily="34" charset="-128"/>
                <a:ea typeface="小塚ゴシック Pro B" pitchFamily="34" charset="-128"/>
                <a:cs typeface="A-OTF 見出ゴMB31 Pro MB31" pitchFamily="34" charset="-128"/>
              </a:rPr>
              <a:t>を知るいい機会</a:t>
            </a:r>
            <a:r>
              <a:rPr lang="ja-JP" altLang="en-US" sz="1400" dirty="0">
                <a:latin typeface="小塚ゴシック Pro B" pitchFamily="34" charset="-128"/>
                <a:ea typeface="小塚ゴシック Pro B" pitchFamily="34" charset="-128"/>
                <a:cs typeface="A-OTF 見出ゴMB31 Pro MB31" pitchFamily="34" charset="-128"/>
              </a:rPr>
              <a:t>になりました。</a:t>
            </a:r>
          </a:p>
        </p:txBody>
      </p:sp>
      <p:sp>
        <p:nvSpPr>
          <p:cNvPr id="5" name="正方形/長方形 4"/>
          <p:cNvSpPr/>
          <p:nvPr/>
        </p:nvSpPr>
        <p:spPr>
          <a:xfrm>
            <a:off x="1150704" y="4514508"/>
            <a:ext cx="8169141" cy="523220"/>
          </a:xfrm>
          <a:prstGeom prst="rect">
            <a:avLst/>
          </a:prstGeom>
        </p:spPr>
        <p:txBody>
          <a:bodyPr wrap="square">
            <a:spAutoFit/>
          </a:bodyPr>
          <a:lstStyle/>
          <a:p>
            <a:r>
              <a:rPr lang="ja-JP" altLang="en-US" sz="1400" dirty="0">
                <a:latin typeface="小塚ゴシック Pro B" pitchFamily="34" charset="-128"/>
                <a:ea typeface="小塚ゴシック Pro B" pitchFamily="34" charset="-128"/>
              </a:rPr>
              <a:t>今回のセミナーではただデザインだけでは作ってもダメで</a:t>
            </a:r>
            <a:r>
              <a:rPr lang="ja-JP" altLang="en-US" sz="1400" dirty="0">
                <a:solidFill>
                  <a:srgbClr val="FF0000"/>
                </a:solidFill>
                <a:latin typeface="小塚ゴシック Pro B" pitchFamily="34" charset="-128"/>
                <a:ea typeface="小塚ゴシック Pro B" pitchFamily="34" charset="-128"/>
              </a:rPr>
              <a:t>プロセス、時間管理、ほかの人の意見</a:t>
            </a:r>
            <a:r>
              <a:rPr lang="ja-JP" altLang="en-US" sz="1400" dirty="0">
                <a:latin typeface="小塚ゴシック Pro B" pitchFamily="34" charset="-128"/>
                <a:ea typeface="小塚ゴシック Pro B" pitchFamily="34" charset="-128"/>
              </a:rPr>
              <a:t>がとても大事だと考えさせられました。大変でした</a:t>
            </a:r>
            <a:r>
              <a:rPr lang="ja-JP" altLang="en-US" sz="1400" dirty="0" smtClean="0">
                <a:latin typeface="小塚ゴシック Pro B" pitchFamily="34" charset="-128"/>
                <a:ea typeface="小塚ゴシック Pro B" pitchFamily="34" charset="-128"/>
              </a:rPr>
              <a:t>がとても</a:t>
            </a:r>
            <a:r>
              <a:rPr lang="ja-JP" altLang="en-US" sz="1400" dirty="0">
                <a:latin typeface="小塚ゴシック Pro B" pitchFamily="34" charset="-128"/>
                <a:ea typeface="小塚ゴシック Pro B" pitchFamily="34" charset="-128"/>
              </a:rPr>
              <a:t>楽しかったです。</a:t>
            </a:r>
            <a:endParaRPr lang="ja-JP" altLang="en-US" sz="1400" dirty="0">
              <a:latin typeface="小塚ゴシック Pro B" pitchFamily="34" charset="-128"/>
              <a:ea typeface="小塚ゴシック Pro B" pitchFamily="34" charset="-128"/>
              <a:cs typeface="A-OTF 見出ゴMB31 Pro MB31" pitchFamily="34" charset="-128"/>
            </a:endParaRPr>
          </a:p>
        </p:txBody>
      </p:sp>
      <p:sp>
        <p:nvSpPr>
          <p:cNvPr id="10" name="正方形/長方形 9"/>
          <p:cNvSpPr/>
          <p:nvPr/>
        </p:nvSpPr>
        <p:spPr>
          <a:xfrm>
            <a:off x="1150705" y="5722524"/>
            <a:ext cx="7792916" cy="523220"/>
          </a:xfrm>
          <a:prstGeom prst="rect">
            <a:avLst/>
          </a:prstGeom>
        </p:spPr>
        <p:txBody>
          <a:bodyPr wrap="square">
            <a:spAutoFit/>
          </a:bodyPr>
          <a:lstStyle/>
          <a:p>
            <a:r>
              <a:rPr lang="ja-JP" altLang="en-US" sz="1400" dirty="0">
                <a:latin typeface="小塚ゴシック Pro B" pitchFamily="34" charset="-128"/>
                <a:ea typeface="小塚ゴシック Pro B" pitchFamily="34" charset="-128"/>
                <a:cs typeface="A-OTF 見出ゴMB31 Pro MB31" pitchFamily="34" charset="-128"/>
              </a:rPr>
              <a:t>また参加したいです。その時は今回のクオリティを超えるようなのを作りたいです</a:t>
            </a:r>
            <a:r>
              <a:rPr lang="ja-JP" altLang="en-US" sz="1400" dirty="0" smtClean="0">
                <a:latin typeface="小塚ゴシック Pro B" pitchFamily="34" charset="-128"/>
                <a:ea typeface="小塚ゴシック Pro B" pitchFamily="34" charset="-128"/>
                <a:cs typeface="A-OTF 見出ゴMB31 Pro MB31" pitchFamily="34" charset="-128"/>
              </a:rPr>
              <a:t>。</a:t>
            </a:r>
            <a:endParaRPr lang="en-US" altLang="ja-JP" sz="1400" dirty="0" smtClean="0">
              <a:latin typeface="小塚ゴシック Pro B" pitchFamily="34" charset="-128"/>
              <a:ea typeface="小塚ゴシック Pro B" pitchFamily="34" charset="-128"/>
              <a:cs typeface="A-OTF 見出ゴMB31 Pro MB31" pitchFamily="34" charset="-128"/>
            </a:endParaRPr>
          </a:p>
          <a:p>
            <a:r>
              <a:rPr lang="ja-JP" altLang="en-US" sz="1400" dirty="0" smtClean="0">
                <a:latin typeface="小塚ゴシック Pro B" pitchFamily="34" charset="-128"/>
                <a:ea typeface="小塚ゴシック Pro B" pitchFamily="34" charset="-128"/>
                <a:cs typeface="A-OTF 見出ゴMB31 Pro MB31" pitchFamily="34" charset="-128"/>
              </a:rPr>
              <a:t>大人</a:t>
            </a:r>
            <a:r>
              <a:rPr lang="ja-JP" altLang="en-US" sz="1400" dirty="0">
                <a:latin typeface="小塚ゴシック Pro B" pitchFamily="34" charset="-128"/>
                <a:ea typeface="小塚ゴシック Pro B" pitchFamily="34" charset="-128"/>
                <a:cs typeface="A-OTF 見出ゴMB31 Pro MB31" pitchFamily="34" charset="-128"/>
              </a:rPr>
              <a:t>の人の</a:t>
            </a:r>
            <a:r>
              <a:rPr lang="ja-JP" altLang="en-US" sz="1400" dirty="0">
                <a:solidFill>
                  <a:srgbClr val="FF0000"/>
                </a:solidFill>
                <a:latin typeface="小塚ゴシック Pro B" pitchFamily="34" charset="-128"/>
                <a:ea typeface="小塚ゴシック Pro B" pitchFamily="34" charset="-128"/>
                <a:cs typeface="A-OTF 見出ゴMB31 Pro MB31" pitchFamily="34" charset="-128"/>
              </a:rPr>
              <a:t>コメントは少しきつかった</a:t>
            </a:r>
            <a:r>
              <a:rPr lang="ja-JP" altLang="en-US" sz="1400" dirty="0">
                <a:latin typeface="小塚ゴシック Pro B" pitchFamily="34" charset="-128"/>
                <a:ea typeface="小塚ゴシック Pro B" pitchFamily="34" charset="-128"/>
                <a:cs typeface="A-OTF 見出ゴMB31 Pro MB31" pitchFamily="34" charset="-128"/>
              </a:rPr>
              <a:t>ですが、いい</a:t>
            </a:r>
            <a:r>
              <a:rPr lang="ja-JP" altLang="en-US" sz="1400" dirty="0">
                <a:solidFill>
                  <a:srgbClr val="FF0000"/>
                </a:solidFill>
                <a:latin typeface="小塚ゴシック Pro B" pitchFamily="34" charset="-128"/>
                <a:ea typeface="小塚ゴシック Pro B" pitchFamily="34" charset="-128"/>
                <a:cs typeface="A-OTF 見出ゴMB31 Pro MB31" pitchFamily="34" charset="-128"/>
              </a:rPr>
              <a:t>経験</a:t>
            </a:r>
            <a:r>
              <a:rPr lang="ja-JP" altLang="en-US" sz="1400" dirty="0">
                <a:latin typeface="小塚ゴシック Pro B" pitchFamily="34" charset="-128"/>
                <a:ea typeface="小塚ゴシック Pro B" pitchFamily="34" charset="-128"/>
                <a:cs typeface="A-OTF 見出ゴMB31 Pro MB31" pitchFamily="34" charset="-128"/>
              </a:rPr>
              <a:t>になりました。</a:t>
            </a:r>
          </a:p>
        </p:txBody>
      </p:sp>
      <p:sp>
        <p:nvSpPr>
          <p:cNvPr id="6" name="四角形吹き出し 5"/>
          <p:cNvSpPr/>
          <p:nvPr/>
        </p:nvSpPr>
        <p:spPr bwMode="auto">
          <a:xfrm>
            <a:off x="668215" y="3274142"/>
            <a:ext cx="407963" cy="270914"/>
          </a:xfrm>
          <a:prstGeom prst="wedgeRectCallout">
            <a:avLst/>
          </a:prstGeom>
          <a:solidFill>
            <a:schemeClr val="bg1"/>
          </a:solidFill>
          <a:ln w="28575"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2" name="四角形吹き出し 11"/>
          <p:cNvSpPr/>
          <p:nvPr/>
        </p:nvSpPr>
        <p:spPr bwMode="auto">
          <a:xfrm>
            <a:off x="668215" y="3901222"/>
            <a:ext cx="407963" cy="270914"/>
          </a:xfrm>
          <a:prstGeom prst="wedgeRectCallout">
            <a:avLst/>
          </a:prstGeom>
          <a:solidFill>
            <a:schemeClr val="bg1"/>
          </a:solidFill>
          <a:ln w="28575"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3" name="四角形吹き出し 12"/>
          <p:cNvSpPr/>
          <p:nvPr/>
        </p:nvSpPr>
        <p:spPr bwMode="auto">
          <a:xfrm>
            <a:off x="668215" y="4573227"/>
            <a:ext cx="407963" cy="270914"/>
          </a:xfrm>
          <a:prstGeom prst="wedgeRectCallout">
            <a:avLst/>
          </a:prstGeom>
          <a:solidFill>
            <a:schemeClr val="bg1"/>
          </a:solidFill>
          <a:ln w="28575"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4" name="四角形吹き出し 13"/>
          <p:cNvSpPr/>
          <p:nvPr/>
        </p:nvSpPr>
        <p:spPr bwMode="auto">
          <a:xfrm>
            <a:off x="668215" y="5843770"/>
            <a:ext cx="407963" cy="270914"/>
          </a:xfrm>
          <a:prstGeom prst="wedgeRectCallout">
            <a:avLst/>
          </a:prstGeom>
          <a:solidFill>
            <a:schemeClr val="bg1"/>
          </a:solidFill>
          <a:ln w="28575"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grpSp>
        <p:nvGrpSpPr>
          <p:cNvPr id="8" name="グループ化 7"/>
          <p:cNvGrpSpPr/>
          <p:nvPr/>
        </p:nvGrpSpPr>
        <p:grpSpPr>
          <a:xfrm>
            <a:off x="668215" y="683611"/>
            <a:ext cx="3615398" cy="2111294"/>
            <a:chOff x="668214" y="683611"/>
            <a:chExt cx="3974123" cy="232078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98" y="748243"/>
              <a:ext cx="3883839" cy="22561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bwMode="auto">
            <a:xfrm>
              <a:off x="668214" y="683611"/>
              <a:ext cx="3974123" cy="2194560"/>
            </a:xfrm>
            <a:prstGeom prst="rect">
              <a:avLst/>
            </a:prstGeom>
            <a:noFill/>
            <a:ln w="28575" cap="flat" cmpd="sng" algn="ctr">
              <a:solidFill>
                <a:schemeClr val="bg1">
                  <a:lumMod val="6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19" name="正方形/長方形 18"/>
          <p:cNvSpPr/>
          <p:nvPr/>
        </p:nvSpPr>
        <p:spPr>
          <a:xfrm>
            <a:off x="1150704" y="5128277"/>
            <a:ext cx="8169141" cy="523220"/>
          </a:xfrm>
          <a:prstGeom prst="rect">
            <a:avLst/>
          </a:prstGeom>
        </p:spPr>
        <p:txBody>
          <a:bodyPr wrap="square">
            <a:spAutoFit/>
          </a:bodyPr>
          <a:lstStyle/>
          <a:p>
            <a:r>
              <a:rPr lang="ja-JP" altLang="en-US" sz="1400" dirty="0">
                <a:latin typeface="小塚ゴシック Pro B" pitchFamily="34" charset="-128"/>
                <a:ea typeface="小塚ゴシック Pro B" pitchFamily="34" charset="-128"/>
              </a:rPr>
              <a:t>人との意志疎通の難しさを実感しました。自分が心に思っていることを</a:t>
            </a:r>
            <a:r>
              <a:rPr lang="ja-JP" altLang="en-US" sz="1400" dirty="0">
                <a:solidFill>
                  <a:srgbClr val="FF0000"/>
                </a:solidFill>
                <a:latin typeface="小塚ゴシック Pro B" pitchFamily="34" charset="-128"/>
                <a:ea typeface="小塚ゴシック Pro B" pitchFamily="34" charset="-128"/>
              </a:rPr>
              <a:t>言葉にするのに大変</a:t>
            </a:r>
            <a:r>
              <a:rPr lang="ja-JP" altLang="en-US" sz="1400" dirty="0">
                <a:latin typeface="小塚ゴシック Pro B" pitchFamily="34" charset="-128"/>
                <a:ea typeface="小塚ゴシック Pro B" pitchFamily="34" charset="-128"/>
              </a:rPr>
              <a:t>な苦労をしました。また、相手も一生懸命に伝えようとしていることを</a:t>
            </a:r>
            <a:r>
              <a:rPr lang="ja-JP" altLang="en-US" sz="1400" dirty="0">
                <a:solidFill>
                  <a:srgbClr val="FF0000"/>
                </a:solidFill>
                <a:latin typeface="小塚ゴシック Pro B" pitchFamily="34" charset="-128"/>
                <a:ea typeface="小塚ゴシック Pro B" pitchFamily="34" charset="-128"/>
              </a:rPr>
              <a:t>理解するのも大切</a:t>
            </a:r>
            <a:r>
              <a:rPr lang="ja-JP" altLang="en-US" sz="1400" dirty="0">
                <a:latin typeface="小塚ゴシック Pro B" pitchFamily="34" charset="-128"/>
                <a:ea typeface="小塚ゴシック Pro B" pitchFamily="34" charset="-128"/>
              </a:rPr>
              <a:t>だと感じました。</a:t>
            </a:r>
            <a:endParaRPr lang="ja-JP" altLang="en-US" sz="1400" dirty="0">
              <a:latin typeface="小塚ゴシック Pro B" pitchFamily="34" charset="-128"/>
              <a:ea typeface="小塚ゴシック Pro B" pitchFamily="34" charset="-128"/>
              <a:cs typeface="A-OTF 見出ゴMB31 Pro MB31" pitchFamily="34" charset="-128"/>
            </a:endParaRPr>
          </a:p>
        </p:txBody>
      </p:sp>
      <p:sp>
        <p:nvSpPr>
          <p:cNvPr id="20" name="四角形吹き出し 19"/>
          <p:cNvSpPr/>
          <p:nvPr/>
        </p:nvSpPr>
        <p:spPr bwMode="auto">
          <a:xfrm>
            <a:off x="668215" y="5186996"/>
            <a:ext cx="407963" cy="270914"/>
          </a:xfrm>
          <a:prstGeom prst="wedgeRectCallout">
            <a:avLst/>
          </a:prstGeom>
          <a:solidFill>
            <a:schemeClr val="bg1"/>
          </a:solidFill>
          <a:ln w="28575"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1" y="683610"/>
            <a:ext cx="3335214" cy="245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350488" y="2838995"/>
            <a:ext cx="4288353" cy="338554"/>
          </a:xfrm>
          <a:prstGeom prst="rect">
            <a:avLst/>
          </a:prstGeom>
        </p:spPr>
        <p:txBody>
          <a:bodyPr wrap="none">
            <a:spAutoFit/>
          </a:bodyPr>
          <a:lstStyle/>
          <a:p>
            <a:r>
              <a:rPr lang="ja-JP" altLang="en-US" sz="1600" dirty="0" smtClean="0">
                <a:latin typeface="A-OTF 新ゴ Pro H" pitchFamily="34" charset="-128"/>
                <a:ea typeface="A-OTF 新ゴ Pro H" pitchFamily="34" charset="-128"/>
              </a:rPr>
              <a:t>リーダーズキャンプアンケート結果より抜粋</a:t>
            </a:r>
            <a:endParaRPr lang="ja-JP" altLang="en-US" sz="1600" dirty="0">
              <a:latin typeface="A-OTF 新ゴ Pro H" pitchFamily="34" charset="-128"/>
              <a:ea typeface="A-OTF 新ゴ Pro H" pitchFamily="34" charset="-128"/>
            </a:endParaRPr>
          </a:p>
        </p:txBody>
      </p:sp>
    </p:spTree>
    <p:extLst>
      <p:ext uri="{BB962C8B-B14F-4D97-AF65-F5344CB8AC3E}">
        <p14:creationId xmlns:p14="http://schemas.microsoft.com/office/powerpoint/2010/main" val="1988326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正解ではなくプロセスを教える</a:t>
            </a:r>
            <a:endParaRPr kumimoji="1" lang="ja-JP" altLang="en-US" dirty="0"/>
          </a:p>
        </p:txBody>
      </p:sp>
      <p:sp>
        <p:nvSpPr>
          <p:cNvPr id="18" name="ドーナツ 17"/>
          <p:cNvSpPr/>
          <p:nvPr/>
        </p:nvSpPr>
        <p:spPr bwMode="auto">
          <a:xfrm>
            <a:off x="881557" y="2197612"/>
            <a:ext cx="2527532" cy="2527532"/>
          </a:xfrm>
          <a:prstGeom prst="donut">
            <a:avLst/>
          </a:prstGeom>
          <a:solidFill>
            <a:srgbClr val="FF0000"/>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pic>
        <p:nvPicPr>
          <p:cNvPr id="36" name="図 35"/>
          <p:cNvPicPr>
            <a:picLocks noChangeAspect="1"/>
          </p:cNvPicPr>
          <p:nvPr/>
        </p:nvPicPr>
        <p:blipFill rotWithShape="1">
          <a:blip r:embed="rId2">
            <a:extLst>
              <a:ext uri="{28A0092B-C50C-407E-A947-70E740481C1C}">
                <a14:useLocalDpi xmlns:a14="http://schemas.microsoft.com/office/drawing/2010/main" val="0"/>
              </a:ext>
            </a:extLst>
          </a:blip>
          <a:srcRect t="14225" b="14310"/>
          <a:stretch/>
        </p:blipFill>
        <p:spPr>
          <a:xfrm>
            <a:off x="5368012" y="1955410"/>
            <a:ext cx="4409400" cy="3151162"/>
          </a:xfrm>
          <a:prstGeom prst="rect">
            <a:avLst/>
          </a:prstGeom>
        </p:spPr>
      </p:pic>
      <p:sp>
        <p:nvSpPr>
          <p:cNvPr id="39" name="右矢印 38"/>
          <p:cNvSpPr/>
          <p:nvPr/>
        </p:nvSpPr>
        <p:spPr bwMode="auto">
          <a:xfrm>
            <a:off x="4166185" y="3023230"/>
            <a:ext cx="1399735" cy="876296"/>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8755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個</a:t>
            </a:r>
            <a:r>
              <a:rPr lang="ja-JP" altLang="en-US" dirty="0"/>
              <a:t>では</a:t>
            </a:r>
            <a:r>
              <a:rPr lang="ja-JP" altLang="en-US" dirty="0" smtClean="0"/>
              <a:t>なくチームで学ぶ（学びあう）</a:t>
            </a:r>
            <a:endParaRPr kumimoji="1" lang="ja-JP" altLang="en-US" dirty="0"/>
          </a:p>
        </p:txBody>
      </p:sp>
      <p:grpSp>
        <p:nvGrpSpPr>
          <p:cNvPr id="5" name="グループ化 4"/>
          <p:cNvGrpSpPr/>
          <p:nvPr/>
        </p:nvGrpSpPr>
        <p:grpSpPr>
          <a:xfrm>
            <a:off x="1456005" y="2567354"/>
            <a:ext cx="1153551" cy="1786597"/>
            <a:chOff x="2032782" y="1934308"/>
            <a:chExt cx="1153551" cy="1786597"/>
          </a:xfrm>
          <a:solidFill>
            <a:schemeClr val="accent6"/>
          </a:solidFill>
        </p:grpSpPr>
        <p:sp>
          <p:nvSpPr>
            <p:cNvPr id="3" name="円/楕円 2"/>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 name="角丸四角形 3"/>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8" name="グループ化 17"/>
          <p:cNvGrpSpPr/>
          <p:nvPr/>
        </p:nvGrpSpPr>
        <p:grpSpPr>
          <a:xfrm>
            <a:off x="6281676" y="2106736"/>
            <a:ext cx="2554832" cy="2995742"/>
            <a:chOff x="6609182" y="2139659"/>
            <a:chExt cx="2554832" cy="2995742"/>
          </a:xfrm>
        </p:grpSpPr>
        <p:grpSp>
          <p:nvGrpSpPr>
            <p:cNvPr id="6" name="グループ化 5"/>
            <p:cNvGrpSpPr/>
            <p:nvPr/>
          </p:nvGrpSpPr>
          <p:grpSpPr>
            <a:xfrm>
              <a:off x="6609182" y="3200400"/>
              <a:ext cx="590344" cy="914313"/>
              <a:chOff x="2032782" y="1934308"/>
              <a:chExt cx="1153551" cy="1786597"/>
            </a:xfrm>
            <a:solidFill>
              <a:schemeClr val="accent3">
                <a:lumMod val="75000"/>
              </a:schemeClr>
            </a:solidFill>
          </p:grpSpPr>
          <p:sp>
            <p:nvSpPr>
              <p:cNvPr id="7" name="円/楕円 6"/>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 name="角丸四角形 7"/>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9" name="グループ化 8"/>
            <p:cNvGrpSpPr/>
            <p:nvPr/>
          </p:nvGrpSpPr>
          <p:grpSpPr>
            <a:xfrm>
              <a:off x="7152639" y="2139659"/>
              <a:ext cx="590344" cy="914313"/>
              <a:chOff x="2032782" y="1934308"/>
              <a:chExt cx="1153551" cy="1786597"/>
            </a:xfrm>
            <a:solidFill>
              <a:schemeClr val="accent5">
                <a:lumMod val="75000"/>
              </a:schemeClr>
            </a:solidFill>
          </p:grpSpPr>
          <p:sp>
            <p:nvSpPr>
              <p:cNvPr id="10" name="円/楕円 9"/>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 name="角丸四角形 10"/>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2" name="グループ化 11"/>
            <p:cNvGrpSpPr/>
            <p:nvPr/>
          </p:nvGrpSpPr>
          <p:grpSpPr>
            <a:xfrm>
              <a:off x="8174234" y="2139659"/>
              <a:ext cx="590344" cy="914313"/>
              <a:chOff x="2032782" y="1934308"/>
              <a:chExt cx="1153551" cy="1786597"/>
            </a:xfrm>
            <a:solidFill>
              <a:schemeClr val="accent2"/>
            </a:solidFill>
          </p:grpSpPr>
          <p:sp>
            <p:nvSpPr>
              <p:cNvPr id="13" name="円/楕円 12"/>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4" name="角丸四角形 13"/>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5" name="グループ化 14"/>
            <p:cNvGrpSpPr/>
            <p:nvPr/>
          </p:nvGrpSpPr>
          <p:grpSpPr>
            <a:xfrm>
              <a:off x="8573670" y="3200400"/>
              <a:ext cx="590344" cy="914313"/>
              <a:chOff x="2032782" y="1934308"/>
              <a:chExt cx="1153551" cy="1786597"/>
            </a:xfrm>
          </p:grpSpPr>
          <p:sp>
            <p:nvSpPr>
              <p:cNvPr id="16" name="円/楕円 15"/>
              <p:cNvSpPr/>
              <p:nvPr/>
            </p:nvSpPr>
            <p:spPr bwMode="auto">
              <a:xfrm>
                <a:off x="2208628" y="1934308"/>
                <a:ext cx="801858" cy="801858"/>
              </a:xfrm>
              <a:prstGeom prst="ellipse">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7" name="角丸四角形 16"/>
              <p:cNvSpPr/>
              <p:nvPr/>
            </p:nvSpPr>
            <p:spPr bwMode="auto">
              <a:xfrm>
                <a:off x="2032782" y="2567354"/>
                <a:ext cx="1153551" cy="1153551"/>
              </a:xfrm>
              <a:prstGeom prst="roundRect">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24" name="グループ化 23"/>
            <p:cNvGrpSpPr/>
            <p:nvPr/>
          </p:nvGrpSpPr>
          <p:grpSpPr>
            <a:xfrm>
              <a:off x="7652992" y="3200400"/>
              <a:ext cx="590344" cy="914313"/>
              <a:chOff x="2032782" y="1934308"/>
              <a:chExt cx="1153551" cy="1786597"/>
            </a:xfrm>
            <a:solidFill>
              <a:schemeClr val="accent6"/>
            </a:solidFill>
          </p:grpSpPr>
          <p:sp>
            <p:nvSpPr>
              <p:cNvPr id="25" name="円/楕円 24"/>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6" name="角丸四角形 25"/>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28" name="グループ化 27"/>
            <p:cNvGrpSpPr/>
            <p:nvPr/>
          </p:nvGrpSpPr>
          <p:grpSpPr>
            <a:xfrm>
              <a:off x="7152639" y="4221088"/>
              <a:ext cx="590344" cy="914313"/>
              <a:chOff x="2032782" y="1934308"/>
              <a:chExt cx="1153551" cy="1786597"/>
            </a:xfrm>
            <a:solidFill>
              <a:schemeClr val="bg2">
                <a:lumMod val="50000"/>
              </a:schemeClr>
            </a:solidFill>
          </p:grpSpPr>
          <p:sp>
            <p:nvSpPr>
              <p:cNvPr id="29" name="円/楕円 28"/>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0" name="角丸四角形 29"/>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31" name="グループ化 30"/>
            <p:cNvGrpSpPr/>
            <p:nvPr/>
          </p:nvGrpSpPr>
          <p:grpSpPr>
            <a:xfrm>
              <a:off x="8174234" y="4221088"/>
              <a:ext cx="590344" cy="914313"/>
              <a:chOff x="2032782" y="1934308"/>
              <a:chExt cx="1153551" cy="1786597"/>
            </a:xfrm>
            <a:solidFill>
              <a:schemeClr val="accent4">
                <a:lumMod val="75000"/>
              </a:schemeClr>
            </a:solidFill>
          </p:grpSpPr>
          <p:sp>
            <p:nvSpPr>
              <p:cNvPr id="32" name="円/楕円 31"/>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3" name="角丸四角形 32"/>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sp>
        <p:nvSpPr>
          <p:cNvPr id="34" name="右矢印 33"/>
          <p:cNvSpPr/>
          <p:nvPr/>
        </p:nvSpPr>
        <p:spPr bwMode="auto">
          <a:xfrm>
            <a:off x="4166185" y="3023230"/>
            <a:ext cx="1399735" cy="876296"/>
          </a:xfrm>
          <a:prstGeom prst="right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grpSp>
        <p:nvGrpSpPr>
          <p:cNvPr id="35" name="グループ化 34"/>
          <p:cNvGrpSpPr/>
          <p:nvPr/>
        </p:nvGrpSpPr>
        <p:grpSpPr>
          <a:xfrm>
            <a:off x="5424475" y="5006886"/>
            <a:ext cx="1043810" cy="1223950"/>
            <a:chOff x="6609182" y="2139659"/>
            <a:chExt cx="2554832" cy="2995742"/>
          </a:xfrm>
        </p:grpSpPr>
        <p:grpSp>
          <p:nvGrpSpPr>
            <p:cNvPr id="36" name="グループ化 35"/>
            <p:cNvGrpSpPr/>
            <p:nvPr/>
          </p:nvGrpSpPr>
          <p:grpSpPr>
            <a:xfrm>
              <a:off x="6609182" y="3200400"/>
              <a:ext cx="590344" cy="914313"/>
              <a:chOff x="2032782" y="1934308"/>
              <a:chExt cx="1153551" cy="1786597"/>
            </a:xfrm>
            <a:solidFill>
              <a:schemeClr val="accent3">
                <a:lumMod val="75000"/>
              </a:schemeClr>
            </a:solidFill>
          </p:grpSpPr>
          <p:sp>
            <p:nvSpPr>
              <p:cNvPr id="55" name="円/楕円 54"/>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6" name="角丸四角形 55"/>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37" name="グループ化 36"/>
            <p:cNvGrpSpPr/>
            <p:nvPr/>
          </p:nvGrpSpPr>
          <p:grpSpPr>
            <a:xfrm>
              <a:off x="7152639" y="2139659"/>
              <a:ext cx="590344" cy="914313"/>
              <a:chOff x="2032782" y="1934308"/>
              <a:chExt cx="1153551" cy="1786597"/>
            </a:xfrm>
            <a:solidFill>
              <a:schemeClr val="accent5">
                <a:lumMod val="75000"/>
              </a:schemeClr>
            </a:solidFill>
          </p:grpSpPr>
          <p:sp>
            <p:nvSpPr>
              <p:cNvPr id="53" name="円/楕円 52"/>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4" name="角丸四角形 53"/>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38" name="グループ化 37"/>
            <p:cNvGrpSpPr/>
            <p:nvPr/>
          </p:nvGrpSpPr>
          <p:grpSpPr>
            <a:xfrm>
              <a:off x="8174234" y="2139659"/>
              <a:ext cx="590344" cy="914313"/>
              <a:chOff x="2032782" y="1934308"/>
              <a:chExt cx="1153551" cy="1786597"/>
            </a:xfrm>
            <a:solidFill>
              <a:schemeClr val="accent2"/>
            </a:solidFill>
          </p:grpSpPr>
          <p:sp>
            <p:nvSpPr>
              <p:cNvPr id="51" name="円/楕円 50"/>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2" name="角丸四角形 51"/>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39" name="グループ化 38"/>
            <p:cNvGrpSpPr/>
            <p:nvPr/>
          </p:nvGrpSpPr>
          <p:grpSpPr>
            <a:xfrm>
              <a:off x="8573670" y="3200400"/>
              <a:ext cx="590344" cy="914313"/>
              <a:chOff x="2032782" y="1934308"/>
              <a:chExt cx="1153551" cy="1786597"/>
            </a:xfrm>
          </p:grpSpPr>
          <p:sp>
            <p:nvSpPr>
              <p:cNvPr id="49" name="円/楕円 48"/>
              <p:cNvSpPr/>
              <p:nvPr/>
            </p:nvSpPr>
            <p:spPr bwMode="auto">
              <a:xfrm>
                <a:off x="2208628" y="1934308"/>
                <a:ext cx="801858" cy="801858"/>
              </a:xfrm>
              <a:prstGeom prst="ellipse">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0" name="角丸四角形 49"/>
              <p:cNvSpPr/>
              <p:nvPr/>
            </p:nvSpPr>
            <p:spPr bwMode="auto">
              <a:xfrm>
                <a:off x="2032782" y="2567354"/>
                <a:ext cx="1153551" cy="1153551"/>
              </a:xfrm>
              <a:prstGeom prst="roundRect">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40" name="グループ化 39"/>
            <p:cNvGrpSpPr/>
            <p:nvPr/>
          </p:nvGrpSpPr>
          <p:grpSpPr>
            <a:xfrm>
              <a:off x="7652992" y="3200400"/>
              <a:ext cx="590344" cy="914313"/>
              <a:chOff x="2032782" y="1934308"/>
              <a:chExt cx="1153551" cy="1786597"/>
            </a:xfrm>
            <a:solidFill>
              <a:schemeClr val="accent6"/>
            </a:solidFill>
          </p:grpSpPr>
          <p:sp>
            <p:nvSpPr>
              <p:cNvPr id="47" name="円/楕円 46"/>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8" name="角丸四角形 47"/>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41" name="グループ化 40"/>
            <p:cNvGrpSpPr/>
            <p:nvPr/>
          </p:nvGrpSpPr>
          <p:grpSpPr>
            <a:xfrm>
              <a:off x="7152639" y="4221088"/>
              <a:ext cx="590344" cy="914313"/>
              <a:chOff x="2032782" y="1934308"/>
              <a:chExt cx="1153551" cy="1786597"/>
            </a:xfrm>
            <a:solidFill>
              <a:schemeClr val="bg2">
                <a:lumMod val="50000"/>
              </a:schemeClr>
            </a:solidFill>
          </p:grpSpPr>
          <p:sp>
            <p:nvSpPr>
              <p:cNvPr id="45" name="円/楕円 44"/>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6" name="角丸四角形 45"/>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42" name="グループ化 41"/>
            <p:cNvGrpSpPr/>
            <p:nvPr/>
          </p:nvGrpSpPr>
          <p:grpSpPr>
            <a:xfrm>
              <a:off x="8174234" y="4221088"/>
              <a:ext cx="590344" cy="914313"/>
              <a:chOff x="2032782" y="1934308"/>
              <a:chExt cx="1153551" cy="1786597"/>
            </a:xfrm>
            <a:solidFill>
              <a:schemeClr val="accent4">
                <a:lumMod val="75000"/>
              </a:schemeClr>
            </a:solidFill>
          </p:grpSpPr>
          <p:sp>
            <p:nvSpPr>
              <p:cNvPr id="43" name="円/楕円 42"/>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4" name="角丸四角形 43"/>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grpSp>
        <p:nvGrpSpPr>
          <p:cNvPr id="57" name="グループ化 56"/>
          <p:cNvGrpSpPr/>
          <p:nvPr/>
        </p:nvGrpSpPr>
        <p:grpSpPr>
          <a:xfrm>
            <a:off x="8640895" y="5053119"/>
            <a:ext cx="1043810" cy="1223950"/>
            <a:chOff x="6609182" y="2139659"/>
            <a:chExt cx="2554832" cy="2995742"/>
          </a:xfrm>
        </p:grpSpPr>
        <p:grpSp>
          <p:nvGrpSpPr>
            <p:cNvPr id="58" name="グループ化 57"/>
            <p:cNvGrpSpPr/>
            <p:nvPr/>
          </p:nvGrpSpPr>
          <p:grpSpPr>
            <a:xfrm>
              <a:off x="6609182" y="3200400"/>
              <a:ext cx="590344" cy="914313"/>
              <a:chOff x="2032782" y="1934308"/>
              <a:chExt cx="1153551" cy="1786597"/>
            </a:xfrm>
            <a:solidFill>
              <a:schemeClr val="accent3">
                <a:lumMod val="75000"/>
              </a:schemeClr>
            </a:solidFill>
          </p:grpSpPr>
          <p:sp>
            <p:nvSpPr>
              <p:cNvPr id="77" name="円/楕円 76"/>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8" name="角丸四角形 77"/>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59" name="グループ化 58"/>
            <p:cNvGrpSpPr/>
            <p:nvPr/>
          </p:nvGrpSpPr>
          <p:grpSpPr>
            <a:xfrm>
              <a:off x="7152639" y="2139659"/>
              <a:ext cx="590344" cy="914313"/>
              <a:chOff x="2032782" y="1934308"/>
              <a:chExt cx="1153551" cy="1786597"/>
            </a:xfrm>
            <a:solidFill>
              <a:schemeClr val="accent5">
                <a:lumMod val="75000"/>
              </a:schemeClr>
            </a:solidFill>
          </p:grpSpPr>
          <p:sp>
            <p:nvSpPr>
              <p:cNvPr id="75" name="円/楕円 74"/>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6" name="角丸四角形 75"/>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0" name="グループ化 59"/>
            <p:cNvGrpSpPr/>
            <p:nvPr/>
          </p:nvGrpSpPr>
          <p:grpSpPr>
            <a:xfrm>
              <a:off x="8174234" y="2139659"/>
              <a:ext cx="590344" cy="914313"/>
              <a:chOff x="2032782" y="1934308"/>
              <a:chExt cx="1153551" cy="1786597"/>
            </a:xfrm>
            <a:solidFill>
              <a:schemeClr val="accent2"/>
            </a:solidFill>
          </p:grpSpPr>
          <p:sp>
            <p:nvSpPr>
              <p:cNvPr id="73" name="円/楕円 72"/>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4" name="角丸四角形 73"/>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1" name="グループ化 60"/>
            <p:cNvGrpSpPr/>
            <p:nvPr/>
          </p:nvGrpSpPr>
          <p:grpSpPr>
            <a:xfrm>
              <a:off x="8573670" y="3200400"/>
              <a:ext cx="590344" cy="914313"/>
              <a:chOff x="2032782" y="1934308"/>
              <a:chExt cx="1153551" cy="1786597"/>
            </a:xfrm>
          </p:grpSpPr>
          <p:sp>
            <p:nvSpPr>
              <p:cNvPr id="71" name="円/楕円 70"/>
              <p:cNvSpPr/>
              <p:nvPr/>
            </p:nvSpPr>
            <p:spPr bwMode="auto">
              <a:xfrm>
                <a:off x="2208628" y="1934308"/>
                <a:ext cx="801858" cy="801858"/>
              </a:xfrm>
              <a:prstGeom prst="ellipse">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2" name="角丸四角形 71"/>
              <p:cNvSpPr/>
              <p:nvPr/>
            </p:nvSpPr>
            <p:spPr bwMode="auto">
              <a:xfrm>
                <a:off x="2032782" y="2567354"/>
                <a:ext cx="1153551" cy="1153551"/>
              </a:xfrm>
              <a:prstGeom prst="roundRect">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2" name="グループ化 61"/>
            <p:cNvGrpSpPr/>
            <p:nvPr/>
          </p:nvGrpSpPr>
          <p:grpSpPr>
            <a:xfrm>
              <a:off x="7652992" y="3200400"/>
              <a:ext cx="590344" cy="914313"/>
              <a:chOff x="2032782" y="1934308"/>
              <a:chExt cx="1153551" cy="1786597"/>
            </a:xfrm>
            <a:solidFill>
              <a:schemeClr val="accent6"/>
            </a:solidFill>
          </p:grpSpPr>
          <p:sp>
            <p:nvSpPr>
              <p:cNvPr id="69" name="円/楕円 68"/>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0" name="角丸四角形 69"/>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3" name="グループ化 62"/>
            <p:cNvGrpSpPr/>
            <p:nvPr/>
          </p:nvGrpSpPr>
          <p:grpSpPr>
            <a:xfrm>
              <a:off x="7152639" y="4221088"/>
              <a:ext cx="590344" cy="914313"/>
              <a:chOff x="2032782" y="1934308"/>
              <a:chExt cx="1153551" cy="1786597"/>
            </a:xfrm>
            <a:solidFill>
              <a:schemeClr val="bg2">
                <a:lumMod val="50000"/>
              </a:schemeClr>
            </a:solidFill>
          </p:grpSpPr>
          <p:sp>
            <p:nvSpPr>
              <p:cNvPr id="67" name="円/楕円 66"/>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8" name="角丸四角形 67"/>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4" name="グループ化 63"/>
            <p:cNvGrpSpPr/>
            <p:nvPr/>
          </p:nvGrpSpPr>
          <p:grpSpPr>
            <a:xfrm>
              <a:off x="8174234" y="4221088"/>
              <a:ext cx="590344" cy="914313"/>
              <a:chOff x="2032782" y="1934308"/>
              <a:chExt cx="1153551" cy="1786597"/>
            </a:xfrm>
            <a:solidFill>
              <a:schemeClr val="accent4">
                <a:lumMod val="75000"/>
              </a:schemeClr>
            </a:solidFill>
          </p:grpSpPr>
          <p:sp>
            <p:nvSpPr>
              <p:cNvPr id="65" name="円/楕円 64"/>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6" name="角丸四角形 65"/>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grpSp>
        <p:nvGrpSpPr>
          <p:cNvPr id="79" name="グループ化 78"/>
          <p:cNvGrpSpPr/>
          <p:nvPr/>
        </p:nvGrpSpPr>
        <p:grpSpPr>
          <a:xfrm>
            <a:off x="5256906" y="989222"/>
            <a:ext cx="1043810" cy="1223950"/>
            <a:chOff x="6609182" y="2139659"/>
            <a:chExt cx="2554832" cy="2995742"/>
          </a:xfrm>
        </p:grpSpPr>
        <p:grpSp>
          <p:nvGrpSpPr>
            <p:cNvPr id="80" name="グループ化 79"/>
            <p:cNvGrpSpPr/>
            <p:nvPr/>
          </p:nvGrpSpPr>
          <p:grpSpPr>
            <a:xfrm>
              <a:off x="6609182" y="3200400"/>
              <a:ext cx="590344" cy="914313"/>
              <a:chOff x="2032782" y="1934308"/>
              <a:chExt cx="1153551" cy="1786597"/>
            </a:xfrm>
            <a:solidFill>
              <a:schemeClr val="accent3">
                <a:lumMod val="75000"/>
              </a:schemeClr>
            </a:solidFill>
          </p:grpSpPr>
          <p:sp>
            <p:nvSpPr>
              <p:cNvPr id="99" name="円/楕円 98"/>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00" name="角丸四角形 99"/>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81" name="グループ化 80"/>
            <p:cNvGrpSpPr/>
            <p:nvPr/>
          </p:nvGrpSpPr>
          <p:grpSpPr>
            <a:xfrm>
              <a:off x="7152639" y="2139659"/>
              <a:ext cx="590344" cy="914313"/>
              <a:chOff x="2032782" y="1934308"/>
              <a:chExt cx="1153551" cy="1786597"/>
            </a:xfrm>
            <a:solidFill>
              <a:schemeClr val="accent5">
                <a:lumMod val="75000"/>
              </a:schemeClr>
            </a:solidFill>
          </p:grpSpPr>
          <p:sp>
            <p:nvSpPr>
              <p:cNvPr id="97" name="円/楕円 96"/>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8" name="角丸四角形 97"/>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82" name="グループ化 81"/>
            <p:cNvGrpSpPr/>
            <p:nvPr/>
          </p:nvGrpSpPr>
          <p:grpSpPr>
            <a:xfrm>
              <a:off x="8174234" y="2139659"/>
              <a:ext cx="590344" cy="914313"/>
              <a:chOff x="2032782" y="1934308"/>
              <a:chExt cx="1153551" cy="1786597"/>
            </a:xfrm>
            <a:solidFill>
              <a:schemeClr val="accent2"/>
            </a:solidFill>
          </p:grpSpPr>
          <p:sp>
            <p:nvSpPr>
              <p:cNvPr id="95" name="円/楕円 94"/>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6" name="角丸四角形 95"/>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83" name="グループ化 82"/>
            <p:cNvGrpSpPr/>
            <p:nvPr/>
          </p:nvGrpSpPr>
          <p:grpSpPr>
            <a:xfrm>
              <a:off x="8573670" y="3200400"/>
              <a:ext cx="590344" cy="914313"/>
              <a:chOff x="2032782" y="1934308"/>
              <a:chExt cx="1153551" cy="1786597"/>
            </a:xfrm>
          </p:grpSpPr>
          <p:sp>
            <p:nvSpPr>
              <p:cNvPr id="93" name="円/楕円 92"/>
              <p:cNvSpPr/>
              <p:nvPr/>
            </p:nvSpPr>
            <p:spPr bwMode="auto">
              <a:xfrm>
                <a:off x="2208628" y="1934308"/>
                <a:ext cx="801858" cy="801858"/>
              </a:xfrm>
              <a:prstGeom prst="ellipse">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4" name="角丸四角形 93"/>
              <p:cNvSpPr/>
              <p:nvPr/>
            </p:nvSpPr>
            <p:spPr bwMode="auto">
              <a:xfrm>
                <a:off x="2032782" y="2567354"/>
                <a:ext cx="1153551" cy="1153551"/>
              </a:xfrm>
              <a:prstGeom prst="roundRect">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84" name="グループ化 83"/>
            <p:cNvGrpSpPr/>
            <p:nvPr/>
          </p:nvGrpSpPr>
          <p:grpSpPr>
            <a:xfrm>
              <a:off x="7652992" y="3200400"/>
              <a:ext cx="590344" cy="914313"/>
              <a:chOff x="2032782" y="1934308"/>
              <a:chExt cx="1153551" cy="1786597"/>
            </a:xfrm>
            <a:solidFill>
              <a:schemeClr val="accent6"/>
            </a:solidFill>
          </p:grpSpPr>
          <p:sp>
            <p:nvSpPr>
              <p:cNvPr id="91" name="円/楕円 90"/>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2" name="角丸四角形 91"/>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85" name="グループ化 84"/>
            <p:cNvGrpSpPr/>
            <p:nvPr/>
          </p:nvGrpSpPr>
          <p:grpSpPr>
            <a:xfrm>
              <a:off x="7152639" y="4221088"/>
              <a:ext cx="590344" cy="914313"/>
              <a:chOff x="2032782" y="1934308"/>
              <a:chExt cx="1153551" cy="1786597"/>
            </a:xfrm>
            <a:solidFill>
              <a:schemeClr val="bg2">
                <a:lumMod val="50000"/>
              </a:schemeClr>
            </a:solidFill>
          </p:grpSpPr>
          <p:sp>
            <p:nvSpPr>
              <p:cNvPr id="89" name="円/楕円 88"/>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0" name="角丸四角形 89"/>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86" name="グループ化 85"/>
            <p:cNvGrpSpPr/>
            <p:nvPr/>
          </p:nvGrpSpPr>
          <p:grpSpPr>
            <a:xfrm>
              <a:off x="8174234" y="4221088"/>
              <a:ext cx="590344" cy="914313"/>
              <a:chOff x="2032782" y="1934308"/>
              <a:chExt cx="1153551" cy="1786597"/>
            </a:xfrm>
            <a:solidFill>
              <a:schemeClr val="accent4">
                <a:lumMod val="75000"/>
              </a:schemeClr>
            </a:solidFill>
          </p:grpSpPr>
          <p:sp>
            <p:nvSpPr>
              <p:cNvPr id="87" name="円/楕円 86"/>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8" name="角丸四角形 87"/>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grpSp>
        <p:nvGrpSpPr>
          <p:cNvPr id="101" name="グループ化 100"/>
          <p:cNvGrpSpPr/>
          <p:nvPr/>
        </p:nvGrpSpPr>
        <p:grpSpPr>
          <a:xfrm>
            <a:off x="8580305" y="894456"/>
            <a:ext cx="1043810" cy="1223950"/>
            <a:chOff x="6609182" y="2139659"/>
            <a:chExt cx="2554832" cy="2995742"/>
          </a:xfrm>
        </p:grpSpPr>
        <p:grpSp>
          <p:nvGrpSpPr>
            <p:cNvPr id="102" name="グループ化 101"/>
            <p:cNvGrpSpPr/>
            <p:nvPr/>
          </p:nvGrpSpPr>
          <p:grpSpPr>
            <a:xfrm>
              <a:off x="6609182" y="3200400"/>
              <a:ext cx="590344" cy="914313"/>
              <a:chOff x="2032782" y="1934308"/>
              <a:chExt cx="1153551" cy="1786597"/>
            </a:xfrm>
            <a:solidFill>
              <a:schemeClr val="accent3">
                <a:lumMod val="75000"/>
              </a:schemeClr>
            </a:solidFill>
          </p:grpSpPr>
          <p:sp>
            <p:nvSpPr>
              <p:cNvPr id="121" name="円/楕円 120"/>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22" name="角丸四角形 121"/>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03" name="グループ化 102"/>
            <p:cNvGrpSpPr/>
            <p:nvPr/>
          </p:nvGrpSpPr>
          <p:grpSpPr>
            <a:xfrm>
              <a:off x="7152639" y="2139659"/>
              <a:ext cx="590344" cy="914313"/>
              <a:chOff x="2032782" y="1934308"/>
              <a:chExt cx="1153551" cy="1786597"/>
            </a:xfrm>
            <a:solidFill>
              <a:schemeClr val="accent5">
                <a:lumMod val="75000"/>
              </a:schemeClr>
            </a:solidFill>
          </p:grpSpPr>
          <p:sp>
            <p:nvSpPr>
              <p:cNvPr id="119" name="円/楕円 118"/>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20" name="角丸四角形 119"/>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04" name="グループ化 103"/>
            <p:cNvGrpSpPr/>
            <p:nvPr/>
          </p:nvGrpSpPr>
          <p:grpSpPr>
            <a:xfrm>
              <a:off x="8174234" y="2139659"/>
              <a:ext cx="590344" cy="914313"/>
              <a:chOff x="2032782" y="1934308"/>
              <a:chExt cx="1153551" cy="1786597"/>
            </a:xfrm>
            <a:solidFill>
              <a:schemeClr val="accent2"/>
            </a:solidFill>
          </p:grpSpPr>
          <p:sp>
            <p:nvSpPr>
              <p:cNvPr id="117" name="円/楕円 116"/>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8" name="角丸四角形 117"/>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05" name="グループ化 104"/>
            <p:cNvGrpSpPr/>
            <p:nvPr/>
          </p:nvGrpSpPr>
          <p:grpSpPr>
            <a:xfrm>
              <a:off x="8573670" y="3200400"/>
              <a:ext cx="590344" cy="914313"/>
              <a:chOff x="2032782" y="1934308"/>
              <a:chExt cx="1153551" cy="1786597"/>
            </a:xfrm>
          </p:grpSpPr>
          <p:sp>
            <p:nvSpPr>
              <p:cNvPr id="115" name="円/楕円 114"/>
              <p:cNvSpPr/>
              <p:nvPr/>
            </p:nvSpPr>
            <p:spPr bwMode="auto">
              <a:xfrm>
                <a:off x="2208628" y="1934308"/>
                <a:ext cx="801858" cy="801858"/>
              </a:xfrm>
              <a:prstGeom prst="ellipse">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6" name="角丸四角形 115"/>
              <p:cNvSpPr/>
              <p:nvPr/>
            </p:nvSpPr>
            <p:spPr bwMode="auto">
              <a:xfrm>
                <a:off x="2032782" y="2567354"/>
                <a:ext cx="1153551" cy="1153551"/>
              </a:xfrm>
              <a:prstGeom prst="roundRect">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06" name="グループ化 105"/>
            <p:cNvGrpSpPr/>
            <p:nvPr/>
          </p:nvGrpSpPr>
          <p:grpSpPr>
            <a:xfrm>
              <a:off x="7652992" y="3200400"/>
              <a:ext cx="590344" cy="914313"/>
              <a:chOff x="2032782" y="1934308"/>
              <a:chExt cx="1153551" cy="1786597"/>
            </a:xfrm>
            <a:solidFill>
              <a:schemeClr val="accent6"/>
            </a:solidFill>
          </p:grpSpPr>
          <p:sp>
            <p:nvSpPr>
              <p:cNvPr id="113" name="円/楕円 112"/>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4" name="角丸四角形 113"/>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07" name="グループ化 106"/>
            <p:cNvGrpSpPr/>
            <p:nvPr/>
          </p:nvGrpSpPr>
          <p:grpSpPr>
            <a:xfrm>
              <a:off x="7152639" y="4221088"/>
              <a:ext cx="590344" cy="914313"/>
              <a:chOff x="2032782" y="1934308"/>
              <a:chExt cx="1153551" cy="1786597"/>
            </a:xfrm>
            <a:solidFill>
              <a:schemeClr val="bg2">
                <a:lumMod val="50000"/>
              </a:schemeClr>
            </a:solidFill>
          </p:grpSpPr>
          <p:sp>
            <p:nvSpPr>
              <p:cNvPr id="111" name="円/楕円 110"/>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2" name="角丸四角形 111"/>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108" name="グループ化 107"/>
            <p:cNvGrpSpPr/>
            <p:nvPr/>
          </p:nvGrpSpPr>
          <p:grpSpPr>
            <a:xfrm>
              <a:off x="8174234" y="4221088"/>
              <a:ext cx="590344" cy="914313"/>
              <a:chOff x="2032782" y="1934308"/>
              <a:chExt cx="1153551" cy="1786597"/>
            </a:xfrm>
            <a:solidFill>
              <a:schemeClr val="accent4">
                <a:lumMod val="75000"/>
              </a:schemeClr>
            </a:solidFill>
          </p:grpSpPr>
          <p:sp>
            <p:nvSpPr>
              <p:cNvPr id="109" name="円/楕円 108"/>
              <p:cNvSpPr/>
              <p:nvPr/>
            </p:nvSpPr>
            <p:spPr bwMode="auto">
              <a:xfrm>
                <a:off x="2208628" y="1934308"/>
                <a:ext cx="801858" cy="801858"/>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0" name="角丸四角形 109"/>
              <p:cNvSpPr/>
              <p:nvPr/>
            </p:nvSpPr>
            <p:spPr bwMode="auto">
              <a:xfrm>
                <a:off x="2032782" y="2567354"/>
                <a:ext cx="1153551" cy="1153551"/>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spTree>
    <p:extLst>
      <p:ext uri="{BB962C8B-B14F-4D97-AF65-F5344CB8AC3E}">
        <p14:creationId xmlns:p14="http://schemas.microsoft.com/office/powerpoint/2010/main" val="346439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heel(1)">
                                      <p:cBhvr>
                                        <p:cTn id="17" dur="2000"/>
                                        <p:tgtEl>
                                          <p:spTgt spid="57"/>
                                        </p:tgtEl>
                                      </p:cBhvr>
                                    </p:animEffect>
                                  </p:childTnLst>
                                </p:cTn>
                              </p:par>
                              <p:par>
                                <p:cTn id="18" presetID="21" presetClass="entr" presetSubtype="1"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heel(1)">
                                      <p:cBhvr>
                                        <p:cTn id="20" dur="2000"/>
                                        <p:tgtEl>
                                          <p:spTgt spid="35"/>
                                        </p:tgtEl>
                                      </p:cBhvr>
                                    </p:animEffect>
                                  </p:childTnLst>
                                </p:cTn>
                              </p:par>
                              <p:par>
                                <p:cTn id="21" presetID="21" presetClass="entr" presetSubtype="1"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heel(1)">
                                      <p:cBhvr>
                                        <p:cTn id="23" dur="2000"/>
                                        <p:tgtEl>
                                          <p:spTgt spid="79"/>
                                        </p:tgtEl>
                                      </p:cBhvr>
                                    </p:animEffect>
                                  </p:childTnLst>
                                </p:cTn>
                              </p:par>
                              <p:par>
                                <p:cTn id="24" presetID="21" presetClass="entr" presetSubtype="1" fill="hold"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heel(1)">
                                      <p:cBhvr>
                                        <p:cTn id="26"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少子化問題</a:t>
            </a:r>
            <a:endParaRPr kumimoji="1" lang="ja-JP"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478" y="704019"/>
            <a:ext cx="7971046" cy="557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370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9513" y="37548"/>
            <a:ext cx="9296400" cy="533400"/>
          </a:xfrm>
        </p:spPr>
        <p:txBody>
          <a:bodyPr/>
          <a:lstStyle/>
          <a:p>
            <a:r>
              <a:rPr lang="en-US" altLang="ja-JP" dirty="0" smtClean="0"/>
              <a:t>2ndFACTORY</a:t>
            </a:r>
            <a:endParaRPr kumimoji="1" lang="ja-JP" altLang="en-US" sz="3600" dirty="0"/>
          </a:p>
        </p:txBody>
      </p:sp>
      <p:sp>
        <p:nvSpPr>
          <p:cNvPr id="3" name="フッター プレースホルダー 2"/>
          <p:cNvSpPr>
            <a:spLocks noGrp="1"/>
          </p:cNvSpPr>
          <p:nvPr>
            <p:ph type="ftr" sz="quarter" idx="4294967295"/>
          </p:nvPr>
        </p:nvSpPr>
        <p:spPr>
          <a:xfrm>
            <a:off x="3281363" y="6356351"/>
            <a:ext cx="3343275" cy="365125"/>
          </a:xfrm>
          <a:prstGeom prst="rect">
            <a:avLst/>
          </a:prstGeom>
        </p:spPr>
        <p:txBody>
          <a:bodyPr/>
          <a:lstStyle/>
          <a:p>
            <a:r>
              <a:rPr lang="en-US" altLang="ja-JP" smtClean="0"/>
              <a:t>Copyright © 2014 2ndFACTORY Co., Ltd</a:t>
            </a:r>
            <a:endParaRPr lang="ja-JP" altLang="en-US" dirty="0"/>
          </a:p>
        </p:txBody>
      </p:sp>
      <p:sp>
        <p:nvSpPr>
          <p:cNvPr id="4" name="スライド番号プレースホルダー 3"/>
          <p:cNvSpPr>
            <a:spLocks noGrp="1"/>
          </p:cNvSpPr>
          <p:nvPr>
            <p:ph type="sldNum" sz="quarter" idx="4294967295"/>
          </p:nvPr>
        </p:nvSpPr>
        <p:spPr>
          <a:xfrm>
            <a:off x="6996113" y="6356351"/>
            <a:ext cx="2228850" cy="365125"/>
          </a:xfrm>
          <a:prstGeom prst="rect">
            <a:avLst/>
          </a:prstGeom>
        </p:spPr>
        <p:txBody>
          <a:bodyPr/>
          <a:lstStyle/>
          <a:p>
            <a:fld id="{5755BF08-4514-40A8-8444-76BB0DF6F556}" type="slidenum">
              <a:rPr lang="ja-JP" altLang="en-US" smtClean="0"/>
              <a:pPr/>
              <a:t>2</a:t>
            </a:fld>
            <a:endParaRPr lang="ja-JP" altLang="en-US"/>
          </a:p>
        </p:txBody>
      </p:sp>
      <p:pic>
        <p:nvPicPr>
          <p:cNvPr id="11" name="図 10"/>
          <p:cNvPicPr>
            <a:picLocks noChangeAspect="1"/>
          </p:cNvPicPr>
          <p:nvPr/>
        </p:nvPicPr>
        <p:blipFill rotWithShape="1">
          <a:blip r:embed="rId3"/>
          <a:srcRect l="4838" t="17871" r="5289"/>
          <a:stretch/>
        </p:blipFill>
        <p:spPr>
          <a:xfrm>
            <a:off x="-1078523" y="1026220"/>
            <a:ext cx="11418277" cy="3055482"/>
          </a:xfrm>
          <a:prstGeom prst="rect">
            <a:avLst/>
          </a:prstGeom>
        </p:spPr>
      </p:pic>
      <p:sp>
        <p:nvSpPr>
          <p:cNvPr id="12" name="角丸四角形 11"/>
          <p:cNvSpPr/>
          <p:nvPr/>
        </p:nvSpPr>
        <p:spPr>
          <a:xfrm>
            <a:off x="0" y="5653206"/>
            <a:ext cx="9906000" cy="571504"/>
          </a:xfrm>
          <a:prstGeom prst="roundRect">
            <a:avLst>
              <a:gd name="adj" fmla="val 0"/>
            </a:avLst>
          </a:prstGeom>
          <a:solidFill>
            <a:srgbClr val="2B468D"/>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latin typeface="小塚ゴシック Pr6N L" panose="020B0200000000000000" pitchFamily="34" charset="-128"/>
                <a:ea typeface="小塚ゴシック Pr6N L" panose="020B0200000000000000" pitchFamily="34" charset="-128"/>
                <a:cs typeface="メイリオ" pitchFamily="50" charset="-128"/>
              </a:rPr>
              <a:t>自社プロダクト開発（モバイルクラウド連携製品 </a:t>
            </a:r>
            <a:r>
              <a:rPr lang="en-US" altLang="ja-JP" sz="2000" b="1" dirty="0" smtClean="0">
                <a:latin typeface="小塚ゴシック Pr6N L" panose="020B0200000000000000" pitchFamily="34" charset="-128"/>
                <a:ea typeface="小塚ゴシック Pr6N L" panose="020B0200000000000000" pitchFamily="34" charset="-128"/>
                <a:cs typeface="メイリオ" pitchFamily="50" charset="-128"/>
              </a:rPr>
              <a:t>/ SharePoint </a:t>
            </a:r>
            <a:r>
              <a:rPr lang="ja-JP" altLang="en-US" sz="2000" b="1" dirty="0" smtClean="0">
                <a:latin typeface="小塚ゴシック Pr6N L" panose="020B0200000000000000" pitchFamily="34" charset="-128"/>
                <a:ea typeface="小塚ゴシック Pr6N L" panose="020B0200000000000000" pitchFamily="34" charset="-128"/>
                <a:cs typeface="メイリオ" pitchFamily="50" charset="-128"/>
              </a:rPr>
              <a:t>関連製品</a:t>
            </a:r>
            <a:r>
              <a:rPr lang="ja-JP" altLang="en-US" sz="2000" b="1" dirty="0">
                <a:latin typeface="小塚ゴシック Pr6N L" panose="020B0200000000000000" pitchFamily="34" charset="-128"/>
                <a:ea typeface="小塚ゴシック Pr6N L" panose="020B0200000000000000" pitchFamily="34" charset="-128"/>
                <a:cs typeface="メイリオ" pitchFamily="50" charset="-128"/>
              </a:rPr>
              <a:t>）</a:t>
            </a:r>
          </a:p>
        </p:txBody>
      </p:sp>
      <p:sp>
        <p:nvSpPr>
          <p:cNvPr id="14" name="角丸四角形 13"/>
          <p:cNvSpPr/>
          <p:nvPr/>
        </p:nvSpPr>
        <p:spPr>
          <a:xfrm>
            <a:off x="0" y="4427646"/>
            <a:ext cx="9906000" cy="571504"/>
          </a:xfrm>
          <a:prstGeom prst="roundRect">
            <a:avLst>
              <a:gd name="adj" fmla="val 0"/>
            </a:avLst>
          </a:prstGeom>
          <a:solidFill>
            <a:srgbClr val="2B468D"/>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latin typeface="小塚ゴシック Pr6N L" panose="020B0200000000000000" pitchFamily="34" charset="-128"/>
                <a:ea typeface="小塚ゴシック Pr6N L" panose="020B0200000000000000" pitchFamily="34" charset="-128"/>
                <a:cs typeface="メイリオ" pitchFamily="50" charset="-128"/>
              </a:rPr>
              <a:t>お客様のビジネスの成功に貢献できる</a:t>
            </a:r>
            <a:r>
              <a:rPr kumimoji="1" lang="en-US" altLang="ja-JP" sz="2000" b="1" dirty="0" smtClean="0">
                <a:latin typeface="小塚ゴシック Pr6N L" panose="020B0200000000000000" pitchFamily="34" charset="-128"/>
                <a:ea typeface="小塚ゴシック Pr6N L" panose="020B0200000000000000" pitchFamily="34" charset="-128"/>
                <a:cs typeface="メイリオ" pitchFamily="50" charset="-128"/>
              </a:rPr>
              <a:t>IT</a:t>
            </a:r>
            <a:r>
              <a:rPr kumimoji="1" lang="ja-JP" altLang="en-US" sz="2000" b="1" dirty="0" smtClean="0">
                <a:latin typeface="小塚ゴシック Pr6N L" panose="020B0200000000000000" pitchFamily="34" charset="-128"/>
                <a:ea typeface="小塚ゴシック Pr6N L" panose="020B0200000000000000" pitchFamily="34" charset="-128"/>
                <a:cs typeface="メイリオ" pitchFamily="50" charset="-128"/>
              </a:rPr>
              <a:t>利活用のコンサルティング</a:t>
            </a:r>
            <a:endParaRPr kumimoji="1" lang="ja-JP" altLang="en-US" sz="2000" b="1" dirty="0">
              <a:latin typeface="小塚ゴシック Pr6N L" panose="020B0200000000000000" pitchFamily="34" charset="-128"/>
              <a:ea typeface="小塚ゴシック Pr6N L" panose="020B0200000000000000" pitchFamily="34" charset="-128"/>
              <a:cs typeface="メイリオ" pitchFamily="50" charset="-128"/>
            </a:endParaRPr>
          </a:p>
        </p:txBody>
      </p:sp>
      <p:sp>
        <p:nvSpPr>
          <p:cNvPr id="15" name="角丸四角形 14"/>
          <p:cNvSpPr/>
          <p:nvPr/>
        </p:nvSpPr>
        <p:spPr>
          <a:xfrm>
            <a:off x="0" y="5040426"/>
            <a:ext cx="9906000" cy="571504"/>
          </a:xfrm>
          <a:prstGeom prst="roundRect">
            <a:avLst>
              <a:gd name="adj" fmla="val 0"/>
            </a:avLst>
          </a:prstGeom>
          <a:solidFill>
            <a:srgbClr val="2B468D"/>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latin typeface="小塚ゴシック Pr6N L" panose="020B0200000000000000" pitchFamily="34" charset="-128"/>
                <a:ea typeface="小塚ゴシック Pr6N L" panose="020B0200000000000000" pitchFamily="34" charset="-128"/>
                <a:cs typeface="メイリオ" pitchFamily="50" charset="-128"/>
              </a:rPr>
              <a:t>マルチタッチデバイス設計</a:t>
            </a:r>
            <a:r>
              <a:rPr lang="en-US" altLang="ja-JP" sz="2000" b="1" dirty="0" smtClean="0">
                <a:latin typeface="小塚ゴシック Pr6N L" panose="020B0200000000000000" pitchFamily="34" charset="-128"/>
                <a:ea typeface="小塚ゴシック Pr6N L" panose="020B0200000000000000" pitchFamily="34" charset="-128"/>
                <a:cs typeface="メイリオ" pitchFamily="50" charset="-128"/>
              </a:rPr>
              <a:t>/</a:t>
            </a:r>
            <a:r>
              <a:rPr lang="ja-JP" altLang="en-US" sz="2000" b="1" dirty="0" smtClean="0">
                <a:latin typeface="小塚ゴシック Pr6N L" panose="020B0200000000000000" pitchFamily="34" charset="-128"/>
                <a:ea typeface="小塚ゴシック Pr6N L" panose="020B0200000000000000" pitchFamily="34" charset="-128"/>
                <a:cs typeface="メイリオ" pitchFamily="50" charset="-128"/>
              </a:rPr>
              <a:t>開発及び開発支援、社会的教育支援</a:t>
            </a:r>
            <a:endParaRPr kumimoji="1" lang="ja-JP" altLang="en-US" sz="2000" b="1" dirty="0">
              <a:latin typeface="小塚ゴシック Pr6N L" panose="020B0200000000000000" pitchFamily="34" charset="-128"/>
              <a:ea typeface="小塚ゴシック Pr6N L" panose="020B0200000000000000" pitchFamily="34" charset="-128"/>
              <a:cs typeface="メイリオ" pitchFamily="50" charset="-128"/>
            </a:endParaRPr>
          </a:p>
        </p:txBody>
      </p:sp>
      <p:sp>
        <p:nvSpPr>
          <p:cNvPr id="16" name="角丸四角形 15"/>
          <p:cNvSpPr/>
          <p:nvPr/>
        </p:nvSpPr>
        <p:spPr>
          <a:xfrm>
            <a:off x="0" y="4432394"/>
            <a:ext cx="9906000" cy="1792316"/>
          </a:xfrm>
          <a:prstGeom prst="roundRect">
            <a:avLst>
              <a:gd name="adj" fmla="val 0"/>
            </a:avLst>
          </a:prstGeom>
          <a:solidFill>
            <a:srgbClr val="2B468D"/>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36000" bIns="108000" rtlCol="0" anchor="ctr">
            <a:noAutofit/>
          </a:bodyPr>
          <a:lstStyle/>
          <a:p>
            <a:pPr algn="ctr">
              <a:lnSpc>
                <a:spcPct val="120000"/>
              </a:lnSpc>
            </a:pPr>
            <a:r>
              <a:rPr lang="en-US" altLang="ja-JP" sz="2800" dirty="0">
                <a:effectLst>
                  <a:outerShdw blurRad="50800" dist="38100" dir="2700000" algn="tl" rotWithShape="0">
                    <a:prstClr val="black">
                      <a:alpha val="40000"/>
                    </a:prstClr>
                  </a:outerShdw>
                </a:effectLst>
                <a:ea typeface="メイリオ" pitchFamily="50" charset="-128"/>
                <a:cs typeface="Segoe UI Light" panose="020B0502040204020203" pitchFamily="34" charset="0"/>
              </a:rPr>
              <a:t>Comfortable Experience for everyone , everywhere</a:t>
            </a:r>
          </a:p>
          <a:p>
            <a:pPr algn="ctr">
              <a:lnSpc>
                <a:spcPct val="120000"/>
              </a:lnSpc>
            </a:pPr>
            <a:r>
              <a:rPr lang="en-US" altLang="ja-JP" sz="2800" dirty="0" smtClean="0">
                <a:effectLst>
                  <a:outerShdw blurRad="50800" dist="38100" dir="2700000" algn="tl" rotWithShape="0">
                    <a:prstClr val="black">
                      <a:alpha val="40000"/>
                    </a:prstClr>
                  </a:outerShdw>
                </a:effectLst>
                <a:latin typeface="+mj-lt"/>
                <a:ea typeface="メイリオ" pitchFamily="50" charset="-128"/>
                <a:cs typeface="Segoe UI Light" panose="020B0502040204020203" pitchFamily="34" charset="0"/>
              </a:rPr>
              <a:t>Trusted Partner of your Business</a:t>
            </a:r>
          </a:p>
          <a:p>
            <a:pPr algn="ctr">
              <a:lnSpc>
                <a:spcPct val="120000"/>
              </a:lnSpc>
            </a:pPr>
            <a:r>
              <a:rPr lang="ja-JP" altLang="en-US" sz="1600" dirty="0" smtClean="0">
                <a:effectLst>
                  <a:outerShdw blurRad="50800" dist="38100" dir="2700000" algn="tl" rotWithShape="0">
                    <a:prstClr val="black">
                      <a:alpha val="40000"/>
                    </a:prstClr>
                  </a:outerShdw>
                </a:effectLst>
                <a:latin typeface="小塚ゴシック Pr6N L" panose="020B0200000000000000" pitchFamily="34" charset="-128"/>
                <a:ea typeface="小塚ゴシック Pr6N L" panose="020B0200000000000000" pitchFamily="34" charset="-128"/>
              </a:rPr>
              <a:t>括的なエクスペリエンスデザインを通してビジネスエコシステムを創造します！</a:t>
            </a:r>
            <a:endParaRPr lang="ja-JP" altLang="en-US" sz="1600" dirty="0">
              <a:effectLst>
                <a:outerShdw blurRad="50800" dist="38100" dir="2700000" algn="tl" rotWithShape="0">
                  <a:prstClr val="black">
                    <a:alpha val="40000"/>
                  </a:prstClr>
                </a:outerShdw>
              </a:effectLst>
              <a:latin typeface="小塚ゴシック Pr6N L" panose="020B0200000000000000" pitchFamily="34" charset="-128"/>
              <a:ea typeface="小塚ゴシック Pr6N L" panose="020B0200000000000000" pitchFamily="34" charset="-128"/>
            </a:endParaRPr>
          </a:p>
        </p:txBody>
      </p:sp>
    </p:spTree>
    <p:extLst>
      <p:ext uri="{BB962C8B-B14F-4D97-AF65-F5344CB8AC3E}">
        <p14:creationId xmlns:p14="http://schemas.microsoft.com/office/powerpoint/2010/main" val="72757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2000" b="1" dirty="0"/>
              <a:t>大学入試改革</a:t>
            </a:r>
            <a:r>
              <a:rPr lang="en-US" altLang="ja-JP" sz="2000" b="1" dirty="0"/>
              <a:t>:</a:t>
            </a:r>
            <a:r>
              <a:rPr lang="ja-JP" altLang="en-US" sz="2000" b="1" dirty="0"/>
              <a:t>新テスト導入を答申　思考力や主体性重視に</a:t>
            </a:r>
            <a:endParaRPr kumimoji="1" lang="ja-JP" altLang="en-US" sz="2000" dirty="0"/>
          </a:p>
        </p:txBody>
      </p:sp>
      <p:sp>
        <p:nvSpPr>
          <p:cNvPr id="3" name="正方形/長方形 2"/>
          <p:cNvSpPr/>
          <p:nvPr/>
        </p:nvSpPr>
        <p:spPr>
          <a:xfrm>
            <a:off x="488949" y="548495"/>
            <a:ext cx="9757020" cy="338554"/>
          </a:xfrm>
          <a:prstGeom prst="rect">
            <a:avLst/>
          </a:prstGeom>
        </p:spPr>
        <p:txBody>
          <a:bodyPr wrap="square">
            <a:spAutoFit/>
          </a:bodyPr>
          <a:lstStyle/>
          <a:p>
            <a:r>
              <a:rPr lang="zh-TW" altLang="en-US" sz="1600" dirty="0"/>
              <a:t>毎日新聞　</a:t>
            </a:r>
            <a:r>
              <a:rPr lang="en-US" altLang="zh-TW" sz="1600" dirty="0"/>
              <a:t>2014</a:t>
            </a:r>
            <a:r>
              <a:rPr lang="zh-TW" altLang="en-US" sz="1600" dirty="0"/>
              <a:t>年</a:t>
            </a:r>
            <a:r>
              <a:rPr lang="en-US" altLang="zh-TW" sz="1600" dirty="0"/>
              <a:t>12</a:t>
            </a:r>
            <a:r>
              <a:rPr lang="zh-TW" altLang="en-US" sz="1600" dirty="0"/>
              <a:t>月</a:t>
            </a:r>
            <a:r>
              <a:rPr lang="en-US" altLang="zh-TW" sz="1600" dirty="0"/>
              <a:t>22</a:t>
            </a:r>
            <a:r>
              <a:rPr lang="zh-TW" altLang="en-US" sz="1600" dirty="0"/>
              <a:t>日　</a:t>
            </a:r>
            <a:r>
              <a:rPr lang="en-US" altLang="zh-TW" sz="1600" dirty="0"/>
              <a:t>18</a:t>
            </a:r>
            <a:r>
              <a:rPr lang="zh-TW" altLang="en-US" sz="1600" dirty="0"/>
              <a:t>時</a:t>
            </a:r>
            <a:r>
              <a:rPr lang="en-US" altLang="zh-TW" sz="1600" dirty="0"/>
              <a:t>24</a:t>
            </a:r>
            <a:r>
              <a:rPr lang="zh-TW" altLang="en-US" sz="1600" dirty="0"/>
              <a:t>分（最終更新　</a:t>
            </a:r>
            <a:r>
              <a:rPr lang="en-US" altLang="zh-TW" sz="1600" dirty="0"/>
              <a:t>12</a:t>
            </a:r>
            <a:r>
              <a:rPr lang="zh-TW" altLang="en-US" sz="1600" dirty="0"/>
              <a:t>月</a:t>
            </a:r>
            <a:r>
              <a:rPr lang="en-US" altLang="zh-TW" sz="1600" dirty="0"/>
              <a:t>22</a:t>
            </a:r>
            <a:r>
              <a:rPr lang="zh-TW" altLang="en-US" sz="1600" dirty="0"/>
              <a:t>日　</a:t>
            </a:r>
            <a:r>
              <a:rPr lang="en-US" altLang="zh-TW" sz="1600" dirty="0"/>
              <a:t>21</a:t>
            </a:r>
            <a:r>
              <a:rPr lang="zh-TW" altLang="en-US" sz="1600" dirty="0"/>
              <a:t>時</a:t>
            </a:r>
            <a:r>
              <a:rPr lang="en-US" altLang="zh-TW" sz="1600" dirty="0"/>
              <a:t>38</a:t>
            </a:r>
            <a:r>
              <a:rPr lang="zh-TW" altLang="en-US" sz="1600" dirty="0"/>
              <a:t>分）</a:t>
            </a:r>
            <a:endParaRPr lang="ja-JP" altLang="en-US" sz="1600" dirty="0"/>
          </a:p>
        </p:txBody>
      </p:sp>
      <p:sp>
        <p:nvSpPr>
          <p:cNvPr id="4" name="正方形/長方形 3"/>
          <p:cNvSpPr/>
          <p:nvPr/>
        </p:nvSpPr>
        <p:spPr>
          <a:xfrm>
            <a:off x="488950" y="1022395"/>
            <a:ext cx="6556619" cy="5355312"/>
          </a:xfrm>
          <a:prstGeom prst="rect">
            <a:avLst/>
          </a:prstGeom>
        </p:spPr>
        <p:txBody>
          <a:bodyPr wrap="square">
            <a:spAutoFit/>
          </a:bodyPr>
          <a:lstStyle/>
          <a:p>
            <a:r>
              <a:rPr lang="ja-JP" altLang="en-US" dirty="0">
                <a:latin typeface="A-OTF 新ゴ Pro R" pitchFamily="34" charset="-128"/>
                <a:ea typeface="A-OTF 新ゴ Pro R" pitchFamily="34" charset="-128"/>
              </a:rPr>
              <a:t>文部科学相の諮問機関、中央教育審議会（中教審、安西祐一郎会長）は２２日、大学入試改革について下村博文文科相に答申した。「１点刻み」のペーパー試験での選抜から、論文や面接を使った多面的総合評価への移行が柱。現行の大学入試センター試験を衣替えした新テストで段階別に学力を測り、各大学の個別試験では面接などで「思考力」や「主体性」の重視を求めた。新制度は２０２１年春入学者が対象の入試（現在の小学６年生対象）からの導入を目指す。実現すれば従来の入試観を転換する大改革となる。</a:t>
            </a:r>
            <a:r>
              <a:rPr lang="en-US" altLang="ja-JP" dirty="0">
                <a:latin typeface="A-OTF 新ゴ Pro R" pitchFamily="34" charset="-128"/>
                <a:ea typeface="A-OTF 新ゴ Pro R" pitchFamily="34" charset="-128"/>
              </a:rPr>
              <a:t>【</a:t>
            </a:r>
            <a:r>
              <a:rPr lang="ja-JP" altLang="en-US" dirty="0">
                <a:latin typeface="A-OTF 新ゴ Pro R" pitchFamily="34" charset="-128"/>
                <a:ea typeface="A-OTF 新ゴ Pro R" pitchFamily="34" charset="-128"/>
              </a:rPr>
              <a:t>三木陽介</a:t>
            </a:r>
            <a:r>
              <a:rPr lang="en-US" altLang="ja-JP" dirty="0">
                <a:latin typeface="A-OTF 新ゴ Pro R" pitchFamily="34" charset="-128"/>
                <a:ea typeface="A-OTF 新ゴ Pro R" pitchFamily="34" charset="-128"/>
              </a:rPr>
              <a:t>】</a:t>
            </a:r>
          </a:p>
          <a:p>
            <a:r>
              <a:rPr lang="ja-JP" altLang="en-US" dirty="0">
                <a:latin typeface="A-OTF 新ゴ Pro R" pitchFamily="34" charset="-128"/>
                <a:ea typeface="A-OTF 新ゴ Pro R" pitchFamily="34" charset="-128"/>
              </a:rPr>
              <a:t>　答申は、現在の大学入試を「知識の暗記・再生に偏りがち」と指摘。今後求められる</a:t>
            </a:r>
            <a:r>
              <a:rPr lang="ja-JP" altLang="en-US" dirty="0">
                <a:solidFill>
                  <a:srgbClr val="FF0000"/>
                </a:solidFill>
                <a:latin typeface="A-OTF 新ゴ Pro R" pitchFamily="34" charset="-128"/>
                <a:ea typeface="A-OTF 新ゴ Pro R" pitchFamily="34" charset="-128"/>
              </a:rPr>
              <a:t>「思考力」「主体性」「協働性」などを総合評価</a:t>
            </a:r>
            <a:r>
              <a:rPr lang="ja-JP" altLang="en-US" dirty="0">
                <a:latin typeface="A-OTF 新ゴ Pro R" pitchFamily="34" charset="-128"/>
                <a:ea typeface="A-OTF 新ゴ Pro R" pitchFamily="34" charset="-128"/>
              </a:rPr>
              <a:t>することが必要とした</a:t>
            </a:r>
            <a:r>
              <a:rPr lang="ja-JP" altLang="en-US" dirty="0" smtClean="0">
                <a:latin typeface="A-OTF 新ゴ Pro R" pitchFamily="34" charset="-128"/>
                <a:ea typeface="A-OTF 新ゴ Pro R" pitchFamily="34" charset="-128"/>
              </a:rPr>
              <a:t>。</a:t>
            </a:r>
            <a:endParaRPr lang="en-US" altLang="ja-JP" dirty="0" smtClean="0">
              <a:latin typeface="A-OTF 新ゴ Pro R" pitchFamily="34" charset="-128"/>
              <a:ea typeface="A-OTF 新ゴ Pro R" pitchFamily="34" charset="-128"/>
            </a:endParaRPr>
          </a:p>
          <a:p>
            <a:r>
              <a:rPr lang="ja-JP" altLang="en-US" dirty="0" smtClean="0">
                <a:latin typeface="A-OTF 新ゴ Pro R" pitchFamily="34" charset="-128"/>
                <a:ea typeface="A-OTF 新ゴ Pro R" pitchFamily="34" charset="-128"/>
              </a:rPr>
              <a:t>～途中省略～</a:t>
            </a:r>
            <a:endParaRPr lang="en-US" altLang="ja-JP" dirty="0" smtClean="0">
              <a:latin typeface="A-OTF 新ゴ Pro R" pitchFamily="34" charset="-128"/>
              <a:ea typeface="A-OTF 新ゴ Pro R" pitchFamily="34" charset="-128"/>
            </a:endParaRPr>
          </a:p>
          <a:p>
            <a:r>
              <a:rPr lang="ja-JP" altLang="en-US" dirty="0">
                <a:latin typeface="A-OTF 新ゴ Pro R" pitchFamily="34" charset="-128"/>
                <a:ea typeface="A-OTF 新ゴ Pro R" pitchFamily="34" charset="-128"/>
              </a:rPr>
              <a:t>　高校や大学でも、</a:t>
            </a:r>
            <a:r>
              <a:rPr lang="ja-JP" altLang="en-US" dirty="0">
                <a:solidFill>
                  <a:srgbClr val="FF0000"/>
                </a:solidFill>
                <a:latin typeface="A-OTF 新ゴ Pro R" pitchFamily="34" charset="-128"/>
                <a:ea typeface="A-OTF 新ゴ Pro R" pitchFamily="34" charset="-128"/>
              </a:rPr>
              <a:t>思考力や協働性の育成を重視する授業への転換</a:t>
            </a:r>
            <a:r>
              <a:rPr lang="ja-JP" altLang="en-US" dirty="0">
                <a:latin typeface="A-OTF 新ゴ Pro R" pitchFamily="34" charset="-128"/>
                <a:ea typeface="A-OTF 新ゴ Pro R" pitchFamily="34" charset="-128"/>
              </a:rPr>
              <a:t>を強調。答えのない問題に対し自ら解決策を探求する「課題解決型学習（アクティブ・ラーニング）」を促した。</a:t>
            </a:r>
          </a:p>
          <a:p>
            <a:r>
              <a:rPr lang="ja-JP" altLang="en-US" dirty="0">
                <a:latin typeface="A-OTF 新ゴ Pro R" pitchFamily="34" charset="-128"/>
                <a:ea typeface="A-OTF 新ゴ Pro R" pitchFamily="34" charset="-128"/>
              </a:rPr>
              <a:t>　同省は年明けにも専門家会議を設け、制度設計に着手。１６年度中に合科目型問題例を示し、１７年度にプレテストを実施する方針。</a:t>
            </a:r>
            <a:endParaRPr lang="ja-JP" altLang="en-US" dirty="0">
              <a:effectLst/>
              <a:latin typeface="A-OTF 新ゴ Pro R" pitchFamily="34" charset="-128"/>
              <a:ea typeface="A-OTF 新ゴ Pro R" pitchFamily="34" charset="-128"/>
            </a:endParaRPr>
          </a:p>
        </p:txBody>
      </p:sp>
      <p:pic>
        <p:nvPicPr>
          <p:cNvPr id="2050" name="Picture 2" descr="C:\Users\saito\Desktop\20141223k0000m040055000p_size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569" y="1174795"/>
            <a:ext cx="2510874" cy="4609376"/>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310" y="105706"/>
            <a:ext cx="1691640" cy="312420"/>
          </a:xfrm>
          <a:prstGeom prst="rect">
            <a:avLst/>
          </a:prstGeom>
        </p:spPr>
      </p:pic>
    </p:spTree>
    <p:extLst>
      <p:ext uri="{BB962C8B-B14F-4D97-AF65-F5344CB8AC3E}">
        <p14:creationId xmlns:p14="http://schemas.microsoft.com/office/powerpoint/2010/main" val="2988013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b="1" dirty="0"/>
              <a:t>大学入試一変、教育界動く　一発勝負から総合評価へ</a:t>
            </a:r>
            <a:endParaRPr kumimoji="1" lang="ja-JP" altLang="en-US" dirty="0"/>
          </a:p>
        </p:txBody>
      </p:sp>
      <p:sp>
        <p:nvSpPr>
          <p:cNvPr id="30" name="正方形/長方形 29"/>
          <p:cNvSpPr/>
          <p:nvPr/>
        </p:nvSpPr>
        <p:spPr>
          <a:xfrm>
            <a:off x="488950" y="1018209"/>
            <a:ext cx="8943286" cy="5078313"/>
          </a:xfrm>
          <a:prstGeom prst="rect">
            <a:avLst/>
          </a:prstGeom>
        </p:spPr>
        <p:txBody>
          <a:bodyPr wrap="square">
            <a:spAutoFit/>
          </a:bodyPr>
          <a:lstStyle/>
          <a:p>
            <a:r>
              <a:rPr lang="ja-JP" altLang="en-US" dirty="0" smtClean="0">
                <a:latin typeface="A-OTF 新ゴ Pro R" pitchFamily="34" charset="-128"/>
                <a:ea typeface="A-OTF 新ゴ Pro R" pitchFamily="34" charset="-128"/>
              </a:rPr>
              <a:t>一発勝負の学力テストから、思考力や人物を総合的に評価し、合否を判定する大学入試へ。中央教育審議会の答申を受けた大変革を前に、受験生を送り出す高校からは困惑の声が上がった。一方で予備校などでは、次世代の入試に向けた対策の動きが、すでに始まっている。</a:t>
            </a:r>
          </a:p>
          <a:p>
            <a:r>
              <a:rPr lang="ja-JP" altLang="en-US" dirty="0" smtClean="0">
                <a:latin typeface="A-OTF 新ゴ Pro R" pitchFamily="34" charset="-128"/>
                <a:ea typeface="A-OTF 新ゴ Pro R" pitchFamily="34" charset="-128"/>
              </a:rPr>
              <a:t>　大学入試センターが新試験に変わるのは２０２０年度だが、２次試験など各大学ごとに実施される試験は、最も早ければ今の高校２年生から変更される。知識量だけを問うよりも、部活動の実績を示す資料や志望理由書などを基に、</a:t>
            </a:r>
            <a:r>
              <a:rPr lang="ja-JP" altLang="en-US" dirty="0" smtClean="0">
                <a:solidFill>
                  <a:srgbClr val="FF0000"/>
                </a:solidFill>
                <a:latin typeface="A-OTF 新ゴ Pro R" pitchFamily="34" charset="-128"/>
                <a:ea typeface="A-OTF 新ゴ Pro R" pitchFamily="34" charset="-128"/>
              </a:rPr>
              <a:t>プレゼンテーションや集団討論などを組み合わせて評価する</a:t>
            </a:r>
            <a:r>
              <a:rPr lang="ja-JP" altLang="en-US" dirty="0" smtClean="0">
                <a:latin typeface="A-OTF 新ゴ Pro R" pitchFamily="34" charset="-128"/>
                <a:ea typeface="A-OTF 新ゴ Pro R" pitchFamily="34" charset="-128"/>
              </a:rPr>
              <a:t>ことが求められる。</a:t>
            </a:r>
          </a:p>
          <a:p>
            <a:r>
              <a:rPr lang="ja-JP" altLang="en-US" dirty="0" smtClean="0">
                <a:latin typeface="A-OTF 新ゴ Pro R" pitchFamily="34" charset="-128"/>
                <a:ea typeface="A-OTF 新ゴ Pro R" pitchFamily="34" charset="-128"/>
              </a:rPr>
              <a:t>　「部活や学校行事に影響が出ないか気にかけているようです」。埼玉県立浦和高校で進路指導を担当する岡田直人教諭のところには、昨年ごろから生徒が入試改革について聞いてくるようになった。</a:t>
            </a:r>
          </a:p>
          <a:p>
            <a:r>
              <a:rPr lang="ja-JP" altLang="en-US" dirty="0" smtClean="0">
                <a:latin typeface="A-OTF 新ゴ Pro R" pitchFamily="34" charset="-128"/>
                <a:ea typeface="A-OTF 新ゴ Pro R" pitchFamily="34" charset="-128"/>
              </a:rPr>
              <a:t>　浦和高では５年ほど前から、生徒が討論などをしながら学ぶ「グループ学習」を採り入れてきた。ただ、教員の間では、</a:t>
            </a:r>
            <a:r>
              <a:rPr lang="ja-JP" altLang="en-US" dirty="0" smtClean="0">
                <a:solidFill>
                  <a:srgbClr val="FF0000"/>
                </a:solidFill>
                <a:latin typeface="A-OTF 新ゴ Pro R" pitchFamily="34" charset="-128"/>
                <a:ea typeface="A-OTF 新ゴ Pro R" pitchFamily="34" charset="-128"/>
              </a:rPr>
              <a:t>「討論やプレゼンが重視されるといっても、知識の吸収や定着なくして</a:t>
            </a:r>
            <a:r>
              <a:rPr lang="en-US" altLang="ja-JP" dirty="0" smtClean="0">
                <a:solidFill>
                  <a:srgbClr val="FF0000"/>
                </a:solidFill>
                <a:latin typeface="A-OTF 新ゴ Pro R" pitchFamily="34" charset="-128"/>
                <a:ea typeface="A-OTF 新ゴ Pro R" pitchFamily="34" charset="-128"/>
              </a:rPr>
              <a:t>『</a:t>
            </a:r>
            <a:r>
              <a:rPr lang="ja-JP" altLang="en-US" dirty="0" smtClean="0">
                <a:solidFill>
                  <a:srgbClr val="FF0000"/>
                </a:solidFill>
                <a:latin typeface="A-OTF 新ゴ Pro R" pitchFamily="34" charset="-128"/>
                <a:ea typeface="A-OTF 新ゴ Pro R" pitchFamily="34" charset="-128"/>
              </a:rPr>
              <a:t>活用</a:t>
            </a:r>
            <a:r>
              <a:rPr lang="en-US" altLang="ja-JP" dirty="0" smtClean="0">
                <a:solidFill>
                  <a:srgbClr val="FF0000"/>
                </a:solidFill>
                <a:latin typeface="A-OTF 新ゴ Pro R" pitchFamily="34" charset="-128"/>
                <a:ea typeface="A-OTF 新ゴ Pro R" pitchFamily="34" charset="-128"/>
              </a:rPr>
              <a:t>』</a:t>
            </a:r>
            <a:r>
              <a:rPr lang="ja-JP" altLang="en-US" dirty="0" smtClean="0">
                <a:solidFill>
                  <a:srgbClr val="FF0000"/>
                </a:solidFill>
                <a:latin typeface="A-OTF 新ゴ Pro R" pitchFamily="34" charset="-128"/>
                <a:ea typeface="A-OTF 新ゴ Pro R" pitchFamily="34" charset="-128"/>
              </a:rPr>
              <a:t>はない」</a:t>
            </a:r>
            <a:r>
              <a:rPr lang="ja-JP" altLang="en-US" dirty="0" smtClean="0">
                <a:latin typeface="A-OTF 新ゴ Pro R" pitchFamily="34" charset="-128"/>
                <a:ea typeface="A-OTF 新ゴ Pro R" pitchFamily="34" charset="-128"/>
              </a:rPr>
              <a:t>と話しているという。</a:t>
            </a:r>
          </a:p>
          <a:p>
            <a:r>
              <a:rPr lang="ja-JP" altLang="en-US" dirty="0" smtClean="0">
                <a:latin typeface="A-OTF 新ゴ Pro R" pitchFamily="34" charset="-128"/>
                <a:ea typeface="A-OTF 新ゴ Pro R" pitchFamily="34" charset="-128"/>
              </a:rPr>
              <a:t>　難関大学突破を目指し、「従来型」の受験対策を重視してきた高校は、新しい評価手法に疑問を投げかける。札幌市の私立北嶺中・高校の谷地田穣校長は「プレゼンや課題解決能力は大学に入ってからでも伸ばせる」。プレゼン能力ばかりにウェートが置かれることは疑問だという。</a:t>
            </a:r>
            <a:endParaRPr lang="ja-JP" altLang="en-US" dirty="0">
              <a:latin typeface="A-OTF 新ゴ Pro R" pitchFamily="34" charset="-128"/>
              <a:ea typeface="A-OTF 新ゴ Pro R" pitchFamily="34" charset="-128"/>
            </a:endParaRPr>
          </a:p>
        </p:txBody>
      </p:sp>
      <p:sp>
        <p:nvSpPr>
          <p:cNvPr id="32" name="正方形/長方形 31"/>
          <p:cNvSpPr/>
          <p:nvPr/>
        </p:nvSpPr>
        <p:spPr>
          <a:xfrm>
            <a:off x="406124" y="6096522"/>
            <a:ext cx="8824015" cy="369332"/>
          </a:xfrm>
          <a:prstGeom prst="rect">
            <a:avLst/>
          </a:prstGeom>
        </p:spPr>
        <p:txBody>
          <a:bodyPr wrap="square">
            <a:spAutoFit/>
          </a:bodyPr>
          <a:lstStyle/>
          <a:p>
            <a:r>
              <a:rPr lang="en-US" altLang="ja-JP" dirty="0"/>
              <a:t>http://www.asahi.com/articles/ASGDQ5CY6GDQUTIL02C.html</a:t>
            </a:r>
            <a:endParaRPr lang="ja-JP" altLang="en-US" dirty="0"/>
          </a:p>
        </p:txBody>
      </p:sp>
      <p:pic>
        <p:nvPicPr>
          <p:cNvPr id="33" name="図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072" y="136304"/>
            <a:ext cx="1316878" cy="407035"/>
          </a:xfrm>
          <a:prstGeom prst="rect">
            <a:avLst/>
          </a:prstGeom>
        </p:spPr>
      </p:pic>
      <p:sp>
        <p:nvSpPr>
          <p:cNvPr id="34" name="正方形/長方形 33"/>
          <p:cNvSpPr/>
          <p:nvPr/>
        </p:nvSpPr>
        <p:spPr>
          <a:xfrm>
            <a:off x="600807" y="647897"/>
            <a:ext cx="8373704" cy="276999"/>
          </a:xfrm>
          <a:prstGeom prst="rect">
            <a:avLst/>
          </a:prstGeom>
        </p:spPr>
        <p:txBody>
          <a:bodyPr wrap="square">
            <a:spAutoFit/>
          </a:bodyPr>
          <a:lstStyle/>
          <a:p>
            <a:r>
              <a:rPr lang="zh-TW" altLang="en-US" sz="1200" dirty="0"/>
              <a:t>芳垣文子、千葉卓朗、岡田</a:t>
            </a:r>
            <a:r>
              <a:rPr lang="zh-TW" altLang="en-US" sz="1200" dirty="0" smtClean="0"/>
              <a:t>昇</a:t>
            </a:r>
            <a:r>
              <a:rPr lang="en-US" altLang="zh-TW" sz="1200" dirty="0" smtClean="0"/>
              <a:t>2014</a:t>
            </a:r>
            <a:r>
              <a:rPr lang="zh-TW" altLang="en-US" sz="1200" dirty="0"/>
              <a:t>年</a:t>
            </a:r>
            <a:r>
              <a:rPr lang="en-US" altLang="zh-TW" sz="1200" dirty="0"/>
              <a:t>12</a:t>
            </a:r>
            <a:r>
              <a:rPr lang="zh-TW" altLang="en-US" sz="1200" dirty="0"/>
              <a:t>月</a:t>
            </a:r>
            <a:r>
              <a:rPr lang="en-US" altLang="zh-TW" sz="1200" dirty="0"/>
              <a:t>23</a:t>
            </a:r>
            <a:r>
              <a:rPr lang="zh-TW" altLang="en-US" sz="1200" dirty="0"/>
              <a:t>日</a:t>
            </a:r>
            <a:r>
              <a:rPr lang="en-US" altLang="zh-TW" sz="1200" dirty="0"/>
              <a:t>11</a:t>
            </a:r>
            <a:r>
              <a:rPr lang="zh-TW" altLang="en-US" sz="1200" dirty="0"/>
              <a:t>時</a:t>
            </a:r>
            <a:r>
              <a:rPr lang="en-US" altLang="zh-TW" sz="1200" dirty="0"/>
              <a:t>41</a:t>
            </a:r>
            <a:r>
              <a:rPr lang="zh-TW" altLang="en-US" sz="1200" dirty="0"/>
              <a:t>分</a:t>
            </a:r>
            <a:endParaRPr lang="zh-TW" altLang="en-US" sz="1200" dirty="0">
              <a:effectLst/>
            </a:endParaRPr>
          </a:p>
        </p:txBody>
      </p:sp>
    </p:spTree>
    <p:extLst>
      <p:ext uri="{BB962C8B-B14F-4D97-AF65-F5344CB8AC3E}">
        <p14:creationId xmlns:p14="http://schemas.microsoft.com/office/powerpoint/2010/main" val="1090014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2266950" y="2778672"/>
            <a:ext cx="7041941" cy="549275"/>
          </a:xfrm>
          <a:prstGeom prst="rect">
            <a:avLst/>
          </a:prstGeom>
        </p:spPr>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sz="2800" dirty="0" smtClean="0"/>
              <a:t>UX</a:t>
            </a:r>
            <a:endParaRPr lang="ja-JP" altLang="en-US" sz="2800" dirty="0"/>
          </a:p>
        </p:txBody>
      </p:sp>
      <p:sp>
        <p:nvSpPr>
          <p:cNvPr id="4" name="テキスト ボックス 3"/>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156050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UX</a:t>
            </a:r>
            <a:r>
              <a:rPr kumimoji="1" lang="ja-JP" altLang="en-US" dirty="0" smtClean="0"/>
              <a:t>が注目される時代</a:t>
            </a:r>
            <a:endParaRPr kumimoji="1" lang="ja-JP" altLang="en-US" dirty="0"/>
          </a:p>
        </p:txBody>
      </p:sp>
      <p:pic>
        <p:nvPicPr>
          <p:cNvPr id="4" name="図 3" descr="1885Benz.jpg"/>
          <p:cNvPicPr>
            <a:picLocks noChangeAspect="1"/>
          </p:cNvPicPr>
          <p:nvPr/>
        </p:nvPicPr>
        <p:blipFill>
          <a:blip r:embed="rId2" cstate="print"/>
          <a:stretch>
            <a:fillRect/>
          </a:stretch>
        </p:blipFill>
        <p:spPr>
          <a:xfrm>
            <a:off x="3167516" y="1759882"/>
            <a:ext cx="3973514" cy="3173136"/>
          </a:xfrm>
          <a:prstGeom prst="rect">
            <a:avLst/>
          </a:prstGeom>
        </p:spPr>
      </p:pic>
      <p:sp>
        <p:nvSpPr>
          <p:cNvPr id="6" name="タイトル 1"/>
          <p:cNvSpPr txBox="1">
            <a:spLocks/>
          </p:cNvSpPr>
          <p:nvPr/>
        </p:nvSpPr>
        <p:spPr>
          <a:xfrm>
            <a:off x="407369" y="5424880"/>
            <a:ext cx="9314283" cy="1054017"/>
          </a:xfrm>
          <a:prstGeom prst="rect">
            <a:avLst/>
          </a:prstGeom>
        </p:spPr>
        <p:txBody>
          <a:bodyPr anchor="ctr" anchorCtr="0">
            <a:no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ctr"/>
            <a:r>
              <a:rPr lang="ja-JP" altLang="en-US" sz="2800" b="1" dirty="0" smtClean="0">
                <a:latin typeface="A-OTF 新ゴ Pro B" pitchFamily="34" charset="-128"/>
                <a:ea typeface="A-OTF 新ゴ Pro B" pitchFamily="34" charset="-128"/>
                <a:cs typeface="メイリオ" pitchFamily="50" charset="-128"/>
              </a:rPr>
              <a:t>機能だけでは差別化ができない時代、つまり</a:t>
            </a:r>
            <a:endParaRPr lang="en-US" altLang="ja-JP" sz="2800" b="1" dirty="0" smtClean="0">
              <a:latin typeface="A-OTF 新ゴ Pro B" pitchFamily="34" charset="-128"/>
              <a:ea typeface="A-OTF 新ゴ Pro B" pitchFamily="34" charset="-128"/>
              <a:cs typeface="メイリオ" pitchFamily="50" charset="-128"/>
            </a:endParaRPr>
          </a:p>
          <a:p>
            <a:pPr algn="ctr"/>
            <a:r>
              <a:rPr lang="ja-JP" altLang="en-US" sz="2800" b="1" dirty="0" smtClean="0">
                <a:latin typeface="A-OTF 新ゴ Pro B" pitchFamily="34" charset="-128"/>
                <a:ea typeface="A-OTF 新ゴ Pro B" pitchFamily="34" charset="-128"/>
                <a:cs typeface="メイリオ" pitchFamily="50" charset="-128"/>
              </a:rPr>
              <a:t>イノベーションが必要な時代には</a:t>
            </a:r>
            <a:r>
              <a:rPr lang="en-US" altLang="ja-JP" sz="2800" b="1" dirty="0" smtClean="0">
                <a:solidFill>
                  <a:srgbClr val="FF0000"/>
                </a:solidFill>
                <a:latin typeface="A-OTF 新ゴ Pro B" pitchFamily="34" charset="-128"/>
                <a:ea typeface="A-OTF 新ゴ Pro B" pitchFamily="34" charset="-128"/>
                <a:cs typeface="メイリオ" pitchFamily="50" charset="-128"/>
              </a:rPr>
              <a:t>UX</a:t>
            </a:r>
            <a:r>
              <a:rPr lang="ja-JP" altLang="en-US" sz="2800" b="1" dirty="0" smtClean="0">
                <a:solidFill>
                  <a:srgbClr val="FF0000"/>
                </a:solidFill>
                <a:latin typeface="A-OTF 新ゴ Pro B" pitchFamily="34" charset="-128"/>
                <a:ea typeface="A-OTF 新ゴ Pro B" pitchFamily="34" charset="-128"/>
                <a:cs typeface="メイリオ" pitchFamily="50" charset="-128"/>
              </a:rPr>
              <a:t>が注目</a:t>
            </a:r>
            <a:r>
              <a:rPr lang="ja-JP" altLang="en-US" sz="2800" b="1" dirty="0" smtClean="0">
                <a:latin typeface="A-OTF 新ゴ Pro B" pitchFamily="34" charset="-128"/>
                <a:ea typeface="A-OTF 新ゴ Pro B" pitchFamily="34" charset="-128"/>
                <a:cs typeface="メイリオ" pitchFamily="50" charset="-128"/>
              </a:rPr>
              <a:t>される</a:t>
            </a:r>
            <a:endParaRPr lang="ja-JP" altLang="en-US" sz="2800" b="1" dirty="0">
              <a:latin typeface="A-OTF 新ゴ Pro B" pitchFamily="34" charset="-128"/>
              <a:ea typeface="A-OTF 新ゴ Pro B" pitchFamily="34" charset="-128"/>
              <a:cs typeface="メイリオ" pitchFamily="50" charset="-128"/>
            </a:endParaRPr>
          </a:p>
        </p:txBody>
      </p:sp>
      <p:sp>
        <p:nvSpPr>
          <p:cNvPr id="8" name="テキスト ボックス 7"/>
          <p:cNvSpPr txBox="1"/>
          <p:nvPr/>
        </p:nvSpPr>
        <p:spPr>
          <a:xfrm>
            <a:off x="3623078" y="4930688"/>
            <a:ext cx="3025187" cy="461665"/>
          </a:xfrm>
          <a:prstGeom prst="rect">
            <a:avLst/>
          </a:prstGeom>
          <a:noFill/>
        </p:spPr>
        <p:txBody>
          <a:bodyPr wrap="none" rtlCol="0">
            <a:spAutoFit/>
          </a:bodyPr>
          <a:lstStyle/>
          <a:p>
            <a:pPr algn="ctr"/>
            <a:r>
              <a:rPr kumimoji="1" lang="en-US" altLang="ja-JP" sz="2400" dirty="0" smtClean="0">
                <a:ea typeface="A-OTF 新ゴ Pro M"/>
              </a:rPr>
              <a:t>1885</a:t>
            </a:r>
            <a:r>
              <a:rPr kumimoji="1" lang="ja-JP" altLang="en-US" sz="2400" dirty="0" smtClean="0">
                <a:ea typeface="A-OTF 新ゴ Pro M"/>
              </a:rPr>
              <a:t>年製メルセデス</a:t>
            </a:r>
            <a:endParaRPr kumimoji="1" lang="ja-JP" altLang="en-US" sz="2400" dirty="0">
              <a:ea typeface="A-OTF 新ゴ Pro M"/>
            </a:endParaRPr>
          </a:p>
        </p:txBody>
      </p:sp>
      <p:sp>
        <p:nvSpPr>
          <p:cNvPr id="9" name="角丸四角形吹き出し 8"/>
          <p:cNvSpPr/>
          <p:nvPr/>
        </p:nvSpPr>
        <p:spPr>
          <a:xfrm>
            <a:off x="6487405" y="1779887"/>
            <a:ext cx="2654621" cy="1080120"/>
          </a:xfrm>
          <a:prstGeom prst="wedgeRoundRectCallout">
            <a:avLst>
              <a:gd name="adj1" fmla="val -99428"/>
              <a:gd name="adj2" fmla="val 10504"/>
              <a:gd name="adj3" fmla="val 16667"/>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b="1" dirty="0" smtClean="0">
                <a:latin typeface="A-OTF 新ゴ Pro M" pitchFamily="34" charset="-128"/>
                <a:ea typeface="A-OTF 新ゴ Pro M" pitchFamily="34" charset="-128"/>
                <a:cs typeface="メイリオ" pitchFamily="50" charset="-128"/>
              </a:rPr>
              <a:t>ふわふわクッションで</a:t>
            </a:r>
            <a:endParaRPr kumimoji="1" lang="en-US" altLang="ja-JP" b="1" dirty="0" smtClean="0">
              <a:latin typeface="A-OTF 新ゴ Pro M" pitchFamily="34" charset="-128"/>
              <a:ea typeface="A-OTF 新ゴ Pro M" pitchFamily="34" charset="-128"/>
              <a:cs typeface="メイリオ" pitchFamily="50" charset="-128"/>
            </a:endParaRPr>
          </a:p>
          <a:p>
            <a:pPr algn="ctr"/>
            <a:r>
              <a:rPr kumimoji="1" lang="ja-JP" altLang="en-US" b="1" dirty="0" smtClean="0">
                <a:latin typeface="A-OTF 新ゴ Pro M" pitchFamily="34" charset="-128"/>
                <a:ea typeface="A-OTF 新ゴ Pro M" pitchFamily="34" charset="-128"/>
                <a:cs typeface="メイリオ" pitchFamily="50" charset="-128"/>
              </a:rPr>
              <a:t>おしりが痛くない！</a:t>
            </a:r>
            <a:endParaRPr kumimoji="1" lang="ja-JP" altLang="en-US" b="1" dirty="0">
              <a:latin typeface="A-OTF 新ゴ Pro M" pitchFamily="34" charset="-128"/>
              <a:ea typeface="A-OTF 新ゴ Pro M" pitchFamily="34" charset="-128"/>
              <a:cs typeface="メイリオ" pitchFamily="50" charset="-128"/>
            </a:endParaRPr>
          </a:p>
        </p:txBody>
      </p:sp>
      <p:sp>
        <p:nvSpPr>
          <p:cNvPr id="5" name="テキスト ボックス 4"/>
          <p:cNvSpPr txBox="1"/>
          <p:nvPr/>
        </p:nvSpPr>
        <p:spPr bwMode="auto">
          <a:xfrm>
            <a:off x="488948" y="651509"/>
            <a:ext cx="9288463" cy="1105669"/>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2400" dirty="0">
                <a:latin typeface="A-OTF 新ゴ Pro R" pitchFamily="34" charset="-128"/>
                <a:ea typeface="A-OTF 新ゴ Pro R" pitchFamily="34" charset="-128"/>
              </a:rPr>
              <a:t>産業革命</a:t>
            </a:r>
            <a:r>
              <a:rPr lang="ja-JP" altLang="en-US" sz="2400" dirty="0" smtClean="0">
                <a:latin typeface="A-OTF 新ゴ Pro R" pitchFamily="34" charset="-128"/>
                <a:ea typeface="A-OTF 新ゴ Pro R" pitchFamily="34" charset="-128"/>
              </a:rPr>
              <a:t>以後、生産能力の向上</a:t>
            </a:r>
            <a:r>
              <a:rPr lang="ja-JP" altLang="en-US" sz="2400" dirty="0">
                <a:latin typeface="A-OTF 新ゴ Pro R" pitchFamily="34" charset="-128"/>
                <a:ea typeface="A-OTF 新ゴ Pro R" pitchFamily="34" charset="-128"/>
              </a:rPr>
              <a:t>に</a:t>
            </a:r>
            <a:r>
              <a:rPr lang="ja-JP" altLang="en-US" sz="2400" dirty="0" smtClean="0">
                <a:latin typeface="A-OTF 新ゴ Pro R" pitchFamily="34" charset="-128"/>
                <a:ea typeface="A-OTF 新ゴ Pro R" pitchFamily="34" charset="-128"/>
              </a:rPr>
              <a:t>よって、多く</a:t>
            </a:r>
            <a:r>
              <a:rPr lang="ja-JP" altLang="en-US" sz="2400" dirty="0">
                <a:latin typeface="A-OTF 新ゴ Pro R" pitchFamily="34" charset="-128"/>
                <a:ea typeface="A-OTF 新ゴ Pro R" pitchFamily="34" charset="-128"/>
              </a:rPr>
              <a:t>の製品が</a:t>
            </a:r>
            <a:r>
              <a:rPr lang="ja-JP" altLang="en-US" sz="2400" dirty="0">
                <a:solidFill>
                  <a:srgbClr val="FF0000"/>
                </a:solidFill>
                <a:latin typeface="A-OTF 新ゴ Pro R" pitchFamily="34" charset="-128"/>
                <a:ea typeface="A-OTF 新ゴ Pro R" pitchFamily="34" charset="-128"/>
              </a:rPr>
              <a:t>差別化</a:t>
            </a:r>
            <a:r>
              <a:rPr lang="ja-JP" altLang="en-US" sz="2400" dirty="0">
                <a:latin typeface="A-OTF 新ゴ Pro R" pitchFamily="34" charset="-128"/>
                <a:ea typeface="A-OTF 新ゴ Pro R" pitchFamily="34" charset="-128"/>
              </a:rPr>
              <a:t>を</a:t>
            </a:r>
          </a:p>
          <a:p>
            <a:pPr>
              <a:lnSpc>
                <a:spcPct val="130000"/>
              </a:lnSpc>
              <a:buSzPct val="120000"/>
            </a:pPr>
            <a:r>
              <a:rPr kumimoji="1" lang="ja-JP" altLang="en-US" sz="2400" dirty="0" smtClean="0">
                <a:latin typeface="A-OTF 新ゴ Pro R" pitchFamily="34" charset="-128"/>
                <a:ea typeface="A-OTF 新ゴ Pro R" pitchFamily="34" charset="-128"/>
              </a:rPr>
              <a:t>図る必要に迫られた。</a:t>
            </a:r>
          </a:p>
        </p:txBody>
      </p:sp>
      <p:sp>
        <p:nvSpPr>
          <p:cNvPr id="11" name="テキスト ボックス 10"/>
          <p:cNvSpPr txBox="1"/>
          <p:nvPr/>
        </p:nvSpPr>
        <p:spPr bwMode="auto">
          <a:xfrm>
            <a:off x="6255790" y="1314393"/>
            <a:ext cx="3117852" cy="465494"/>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kumimoji="1" lang="ja-JP" altLang="en-US" sz="1600" dirty="0" smtClean="0">
                <a:latin typeface="A-OTF 新ゴ Pro R" pitchFamily="34" charset="-128"/>
                <a:ea typeface="A-OTF 新ゴ Pro R" pitchFamily="34" charset="-128"/>
              </a:rPr>
              <a:t>例えば・・・</a:t>
            </a:r>
          </a:p>
        </p:txBody>
      </p:sp>
    </p:spTree>
    <p:extLst>
      <p:ext uri="{BB962C8B-B14F-4D97-AF65-F5344CB8AC3E}">
        <p14:creationId xmlns:p14="http://schemas.microsoft.com/office/powerpoint/2010/main" val="110076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ユーザーエクスペリエンスとは</a:t>
            </a:r>
            <a:r>
              <a:rPr lang="ja-JP" altLang="en-US" dirty="0"/>
              <a:t>？</a:t>
            </a:r>
            <a:endParaRPr kumimoji="1" lang="ja-JP" altLang="en-US" dirty="0"/>
          </a:p>
        </p:txBody>
      </p:sp>
      <p:sp>
        <p:nvSpPr>
          <p:cNvPr id="4" name="テキスト ボックス 3"/>
          <p:cNvSpPr txBox="1"/>
          <p:nvPr/>
        </p:nvSpPr>
        <p:spPr>
          <a:xfrm>
            <a:off x="514674" y="2310982"/>
            <a:ext cx="9124625" cy="1787541"/>
          </a:xfrm>
          <a:prstGeom prst="rect">
            <a:avLst/>
          </a:prstGeom>
          <a:noFill/>
        </p:spPr>
        <p:txBody>
          <a:bodyPr wrap="square" rtlCol="0">
            <a:spAutoFit/>
          </a:bodyPr>
          <a:lstStyle/>
          <a:p>
            <a:pPr>
              <a:lnSpc>
                <a:spcPct val="120000"/>
              </a:lnSpc>
            </a:pPr>
            <a:r>
              <a:rPr lang="ja-JP" altLang="en-US" sz="3200" dirty="0"/>
              <a:t>「</a:t>
            </a:r>
            <a:r>
              <a:rPr lang="ja-JP" altLang="en-US" sz="3200" b="1" dirty="0"/>
              <a:t>ユーザエクスペリエンスとは、製品、システムまたはサービスを使用した時、および／または使用を予測した時に生じる個人の知覚や反応</a:t>
            </a:r>
            <a:r>
              <a:rPr lang="ja-JP" altLang="en-US" sz="3200" dirty="0"/>
              <a:t>」</a:t>
            </a:r>
            <a:endParaRPr kumimoji="1" lang="ja-JP" altLang="en-US" sz="2800" dirty="0">
              <a:latin typeface="A-OTF 新ゴ Pro R" pitchFamily="34" charset="-128"/>
              <a:ea typeface="A-OTF 新ゴ Pro R" pitchFamily="34" charset="-128"/>
            </a:endParaRPr>
          </a:p>
        </p:txBody>
      </p:sp>
      <p:sp>
        <p:nvSpPr>
          <p:cNvPr id="5" name="角丸四角形 4"/>
          <p:cNvSpPr/>
          <p:nvPr/>
        </p:nvSpPr>
        <p:spPr>
          <a:xfrm>
            <a:off x="452406" y="923914"/>
            <a:ext cx="8967366" cy="1143008"/>
          </a:xfrm>
          <a:prstGeom prst="roundRect">
            <a:avLst>
              <a:gd name="adj" fmla="val 70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ja-JP" sz="4100" b="1" dirty="0" smtClean="0">
                <a:solidFill>
                  <a:prstClr val="white"/>
                </a:solidFill>
                <a:latin typeface="A-OTF 新ゴ Pro B" pitchFamily="34" charset="-128"/>
                <a:ea typeface="A-OTF 新ゴ Pro B" pitchFamily="34" charset="-128"/>
              </a:rPr>
              <a:t>UX</a:t>
            </a:r>
            <a:r>
              <a:rPr lang="ja-JP" altLang="en-US" sz="4100" b="1" dirty="0" smtClean="0">
                <a:solidFill>
                  <a:prstClr val="white"/>
                </a:solidFill>
                <a:latin typeface="A-OTF 新ゴ Pro B" pitchFamily="34" charset="-128"/>
                <a:ea typeface="A-OTF 新ゴ Pro B" pitchFamily="34" charset="-128"/>
              </a:rPr>
              <a:t>：ユーザーエクスペリエンスとは</a:t>
            </a:r>
            <a:endParaRPr lang="en-US" altLang="ja-JP" sz="4100" b="1" dirty="0" smtClean="0">
              <a:solidFill>
                <a:prstClr val="white"/>
              </a:solidFill>
              <a:latin typeface="A-OTF 新ゴ Pro B" pitchFamily="34" charset="-128"/>
              <a:ea typeface="A-OTF 新ゴ Pro B" pitchFamily="34" charset="-128"/>
            </a:endParaRPr>
          </a:p>
        </p:txBody>
      </p:sp>
      <p:sp>
        <p:nvSpPr>
          <p:cNvPr id="3" name="正方形/長方形 2"/>
          <p:cNvSpPr/>
          <p:nvPr/>
        </p:nvSpPr>
        <p:spPr>
          <a:xfrm>
            <a:off x="576263" y="5298043"/>
            <a:ext cx="7883890" cy="369332"/>
          </a:xfrm>
          <a:prstGeom prst="rect">
            <a:avLst/>
          </a:prstGeom>
        </p:spPr>
        <p:txBody>
          <a:bodyPr wrap="none">
            <a:spAutoFit/>
          </a:bodyPr>
          <a:lstStyle/>
          <a:p>
            <a:r>
              <a:rPr lang="en-US" altLang="ja-JP" dirty="0" smtClean="0"/>
              <a:t>※UX</a:t>
            </a:r>
            <a:r>
              <a:rPr lang="ja-JP" altLang="en-US" dirty="0" smtClean="0"/>
              <a:t>に関する定義が　</a:t>
            </a:r>
            <a:r>
              <a:rPr lang="en-US" altLang="zh-TW" dirty="0" smtClean="0"/>
              <a:t>UX</a:t>
            </a:r>
            <a:r>
              <a:rPr lang="zh-TW" altLang="en-US" dirty="0"/>
              <a:t>白書</a:t>
            </a:r>
            <a:r>
              <a:rPr lang="en-US" altLang="zh-TW" dirty="0"/>
              <a:t>(</a:t>
            </a:r>
            <a:r>
              <a:rPr lang="zh-TW" altLang="en-US" dirty="0"/>
              <a:t>日本語訳版</a:t>
            </a:r>
            <a:r>
              <a:rPr lang="en-US" altLang="zh-TW" dirty="0"/>
              <a:t>).pdf</a:t>
            </a:r>
            <a:r>
              <a:rPr lang="zh-TW" altLang="en-US" dirty="0"/>
              <a:t> </a:t>
            </a:r>
            <a:r>
              <a:rPr lang="ja-JP" altLang="en-US" dirty="0" smtClean="0"/>
              <a:t>がＷＥＢに公開されています。</a:t>
            </a:r>
            <a:endParaRPr lang="zh-TW" altLang="en-US" dirty="0">
              <a:effectLst/>
            </a:endParaRPr>
          </a:p>
        </p:txBody>
      </p:sp>
      <p:sp>
        <p:nvSpPr>
          <p:cNvPr id="6" name="正方形/長方形 5"/>
          <p:cNvSpPr/>
          <p:nvPr/>
        </p:nvSpPr>
        <p:spPr>
          <a:xfrm>
            <a:off x="576263" y="5667375"/>
            <a:ext cx="3813865" cy="369332"/>
          </a:xfrm>
          <a:prstGeom prst="rect">
            <a:avLst/>
          </a:prstGeom>
        </p:spPr>
        <p:txBody>
          <a:bodyPr wrap="none">
            <a:spAutoFit/>
          </a:bodyPr>
          <a:lstStyle/>
          <a:p>
            <a:r>
              <a:rPr lang="en-US" altLang="ja-JP" b="1" dirty="0"/>
              <a:t>HCD</a:t>
            </a:r>
            <a:r>
              <a:rPr lang="ja-JP" altLang="en-US" b="1" dirty="0"/>
              <a:t>の新・国際規格：</a:t>
            </a:r>
            <a:r>
              <a:rPr lang="en-US" altLang="ja-JP" b="1" dirty="0"/>
              <a:t>ISO 9241-210 </a:t>
            </a:r>
            <a:endParaRPr lang="ja-JP" altLang="en-US" dirty="0"/>
          </a:p>
        </p:txBody>
      </p:sp>
    </p:spTree>
    <p:extLst>
      <p:ext uri="{BB962C8B-B14F-4D97-AF65-F5344CB8AC3E}">
        <p14:creationId xmlns:p14="http://schemas.microsoft.com/office/powerpoint/2010/main" val="200960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日立のＵＸの説明が大変わかりやすい</a:t>
            </a:r>
            <a:endParaRPr kumimoji="1" lang="ja-JP" altLang="en-US" dirty="0"/>
          </a:p>
        </p:txBody>
      </p:sp>
      <p:sp>
        <p:nvSpPr>
          <p:cNvPr id="3" name="正方形/長方形 2"/>
          <p:cNvSpPr/>
          <p:nvPr/>
        </p:nvSpPr>
        <p:spPr>
          <a:xfrm>
            <a:off x="360360" y="654050"/>
            <a:ext cx="9417051" cy="5016758"/>
          </a:xfrm>
          <a:prstGeom prst="rect">
            <a:avLst/>
          </a:prstGeom>
        </p:spPr>
        <p:txBody>
          <a:bodyPr wrap="square">
            <a:spAutoFit/>
          </a:bodyPr>
          <a:lstStyle/>
          <a:p>
            <a:r>
              <a:rPr lang="ja-JP" altLang="en-US" sz="2000" b="1" dirty="0" smtClean="0"/>
              <a:t>製品等の価値評価の重点が「機能・性能」から「満足感・感動」へ</a:t>
            </a:r>
            <a:endParaRPr lang="en-US" altLang="ja-JP" sz="2000" b="1" dirty="0" smtClean="0"/>
          </a:p>
          <a:p>
            <a:endParaRPr lang="ja-JP" altLang="en-US" sz="2000" dirty="0" smtClean="0"/>
          </a:p>
          <a:p>
            <a:r>
              <a:rPr lang="ja-JP" altLang="en-US" sz="2000" dirty="0" smtClean="0"/>
              <a:t>製品の</a:t>
            </a:r>
            <a:r>
              <a:rPr lang="ja-JP" altLang="en-US" sz="2000" b="1" dirty="0" smtClean="0"/>
              <a:t>ユーザーエクスペリエンス（</a:t>
            </a:r>
            <a:r>
              <a:rPr lang="en-US" altLang="ja-JP" sz="2000" b="1" dirty="0" smtClean="0"/>
              <a:t>User Experience, UX</a:t>
            </a:r>
            <a:r>
              <a:rPr lang="ja-JP" altLang="en-US" sz="2000" b="1" dirty="0" smtClean="0"/>
              <a:t>）価値（「顧客経験価値」）</a:t>
            </a:r>
            <a:r>
              <a:rPr lang="ja-JP" altLang="en-US" sz="2000" dirty="0" smtClean="0"/>
              <a:t>に注目が集まってきています。</a:t>
            </a:r>
            <a:endParaRPr lang="en-US" altLang="ja-JP" sz="2000" dirty="0" smtClean="0"/>
          </a:p>
          <a:p>
            <a:endParaRPr lang="ja-JP" altLang="en-US" sz="2000" dirty="0" smtClean="0"/>
          </a:p>
          <a:p>
            <a:r>
              <a:rPr lang="ja-JP" altLang="en-US" sz="2000" dirty="0" smtClean="0"/>
              <a:t>従来、お客様が製品の評価をする場合、製品の機能の多さ、性能の良さ、信頼性の高さ、価格の安さ等の観点から評価がされてきました。しかし、近年、市場のグローバル化、製品のコモディティ化が進む中、製品の評価の観点が変化してきています。製品の機能、性能等の価値だけに着目して評価をするのではなく、</a:t>
            </a:r>
            <a:r>
              <a:rPr lang="ja-JP" altLang="en-US" sz="2000" b="1" dirty="0" smtClean="0"/>
              <a:t>製品のユーザーエクスペリエンス価値を重視して評価</a:t>
            </a:r>
            <a:r>
              <a:rPr lang="ja-JP" altLang="en-US" sz="2000" dirty="0" smtClean="0"/>
              <a:t>がされるようになってきています。</a:t>
            </a:r>
          </a:p>
          <a:p>
            <a:r>
              <a:rPr lang="ja-JP" altLang="en-US" sz="2000" dirty="0" smtClean="0"/>
              <a:t>製品のユーザーエクスペリエンス価値とは、</a:t>
            </a:r>
            <a:r>
              <a:rPr lang="ja-JP" altLang="en-US" sz="2000" b="1" dirty="0" smtClean="0"/>
              <a:t>製品にかかわるあらゆる場面を通してお客様（ユーザー）を満足させる、感動させる体験・経験（エクスペリエンス）を提供するという価値</a:t>
            </a:r>
            <a:r>
              <a:rPr lang="ja-JP" altLang="en-US" sz="2000" dirty="0" smtClean="0"/>
              <a:t>のことです。製品を使用する場面では、製品がストレスなく使える、やりたかったことが簡単に実現できる、さらには製品を使って業務が楽しく行える、感動を覚えるという感性的な「満足感」、「感動」を製品の提供価値として評価をするものです。</a:t>
            </a:r>
            <a:endParaRPr lang="en-US" altLang="ja-JP" sz="2000" dirty="0" smtClean="0"/>
          </a:p>
          <a:p>
            <a:r>
              <a:rPr lang="ja-JP" altLang="en-US" sz="2000" dirty="0"/>
              <a:t>ユーザーエクスペリエンス価値の重視は、システムやサービスについても同様です。</a:t>
            </a:r>
          </a:p>
        </p:txBody>
      </p:sp>
      <p:sp>
        <p:nvSpPr>
          <p:cNvPr id="4" name="正方形/長方形 3"/>
          <p:cNvSpPr/>
          <p:nvPr/>
        </p:nvSpPr>
        <p:spPr>
          <a:xfrm>
            <a:off x="209549" y="5915710"/>
            <a:ext cx="7896225" cy="369332"/>
          </a:xfrm>
          <a:prstGeom prst="rect">
            <a:avLst/>
          </a:prstGeom>
        </p:spPr>
        <p:txBody>
          <a:bodyPr wrap="square">
            <a:spAutoFit/>
          </a:bodyPr>
          <a:lstStyle/>
          <a:p>
            <a:r>
              <a:rPr lang="en-US" altLang="ja-JP" dirty="0"/>
              <a:t>http://www.hitachi.co.jp/products/it/experience/about/index.html</a:t>
            </a:r>
            <a:endParaRPr lang="ja-JP" altLang="en-US" dirty="0"/>
          </a:p>
        </p:txBody>
      </p:sp>
    </p:spTree>
    <p:extLst>
      <p:ext uri="{BB962C8B-B14F-4D97-AF65-F5344CB8AC3E}">
        <p14:creationId xmlns:p14="http://schemas.microsoft.com/office/powerpoint/2010/main" val="2428970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dirty="0" smtClean="0"/>
              <a:t>HCD:</a:t>
            </a:r>
            <a:r>
              <a:rPr kumimoji="1" lang="ja-JP" altLang="en-US" dirty="0" smtClean="0"/>
              <a:t>人間中心</a:t>
            </a:r>
            <a:r>
              <a:rPr kumimoji="1" lang="ja-JP" altLang="en-US" dirty="0" smtClean="0"/>
              <a:t>設計</a:t>
            </a:r>
            <a:endParaRPr kumimoji="1" lang="ja-JP" altLang="en-US" dirty="0"/>
          </a:p>
        </p:txBody>
      </p:sp>
      <p:sp>
        <p:nvSpPr>
          <p:cNvPr id="3" name="Text Box 74"/>
          <p:cNvSpPr txBox="1">
            <a:spLocks noChangeArrowheads="1"/>
          </p:cNvSpPr>
          <p:nvPr/>
        </p:nvSpPr>
        <p:spPr bwMode="auto">
          <a:xfrm>
            <a:off x="717549" y="828099"/>
            <a:ext cx="8516937" cy="1169551"/>
          </a:xfrm>
          <a:prstGeom prst="rect">
            <a:avLst/>
          </a:prstGeom>
          <a:noFill/>
          <a:ln w="9525">
            <a:noFill/>
            <a:miter lim="800000"/>
            <a:headEnd/>
            <a:tailEnd/>
          </a:ln>
          <a:effectLst/>
        </p:spPr>
        <p:txBody>
          <a:bodyPr>
            <a:spAutoFit/>
          </a:bodyPr>
          <a:lstStyle/>
          <a:p>
            <a:pPr marL="609600" indent="-609600" algn="ctr">
              <a:spcBef>
                <a:spcPct val="50000"/>
              </a:spcBef>
              <a:defRPr/>
            </a:pPr>
            <a:r>
              <a:rPr kumimoji="0" lang="en-US" altLang="ja-JP" sz="2800" b="0" dirty="0" smtClean="0">
                <a:latin typeface="A-OTF 新ゴ Pro M" pitchFamily="34" charset="-128"/>
                <a:ea typeface="A-OTF 新ゴ Pro M" pitchFamily="34" charset="-128"/>
              </a:rPr>
              <a:t>HCD</a:t>
            </a:r>
            <a:r>
              <a:rPr kumimoji="0" lang="ja-JP" altLang="en-US" sz="2800" dirty="0">
                <a:latin typeface="A-OTF 新ゴ Pro M" pitchFamily="34" charset="-128"/>
                <a:ea typeface="A-OTF 新ゴ Pro M" pitchFamily="34" charset="-128"/>
              </a:rPr>
              <a:t>（</a:t>
            </a:r>
            <a:r>
              <a:rPr kumimoji="0" lang="en-US" altLang="ja-JP" sz="2800" b="0" dirty="0" smtClean="0">
                <a:latin typeface="A-OTF 新ゴ Pro M" pitchFamily="34" charset="-128"/>
                <a:ea typeface="A-OTF 新ゴ Pro M" pitchFamily="34" charset="-128"/>
              </a:rPr>
              <a:t>Human-Centered Design</a:t>
            </a:r>
            <a:r>
              <a:rPr kumimoji="0" lang="ja-JP" altLang="en-US" sz="2800" b="0" dirty="0" smtClean="0">
                <a:latin typeface="A-OTF 新ゴ Pro M" pitchFamily="34" charset="-128"/>
                <a:ea typeface="A-OTF 新ゴ Pro M" pitchFamily="34" charset="-128"/>
              </a:rPr>
              <a:t>）</a:t>
            </a:r>
            <a:endParaRPr kumimoji="0" lang="en-US" altLang="ja-JP" sz="2800" dirty="0">
              <a:latin typeface="A-OTF 新ゴ Pro M" pitchFamily="34" charset="-128"/>
              <a:ea typeface="A-OTF 新ゴ Pro M" pitchFamily="34" charset="-128"/>
            </a:endParaRPr>
          </a:p>
          <a:p>
            <a:pPr marL="609600" indent="-609600" algn="ctr">
              <a:spcBef>
                <a:spcPct val="50000"/>
              </a:spcBef>
              <a:defRPr/>
            </a:pPr>
            <a:r>
              <a:rPr lang="ja-JP" altLang="en-US" sz="2800" b="1" dirty="0"/>
              <a:t>人間中心設計を適用する根拠</a:t>
            </a:r>
            <a:endParaRPr kumimoji="0" lang="ja-JP" altLang="en-US" sz="1600" b="0" dirty="0">
              <a:latin typeface="A-OTF 新ゴ Pro M" pitchFamily="34" charset="-128"/>
              <a:ea typeface="A-OTF 新ゴ Pro M" pitchFamily="34" charset="-128"/>
            </a:endParaRPr>
          </a:p>
        </p:txBody>
      </p:sp>
      <p:sp>
        <p:nvSpPr>
          <p:cNvPr id="5" name="正方形/長方形 4"/>
          <p:cNvSpPr/>
          <p:nvPr/>
        </p:nvSpPr>
        <p:spPr>
          <a:xfrm>
            <a:off x="717549" y="5566252"/>
            <a:ext cx="9004300" cy="646331"/>
          </a:xfrm>
          <a:prstGeom prst="rect">
            <a:avLst/>
          </a:prstGeom>
        </p:spPr>
        <p:txBody>
          <a:bodyPr wrap="square">
            <a:spAutoFit/>
          </a:bodyPr>
          <a:lstStyle/>
          <a:p>
            <a:r>
              <a:rPr lang="en-US" altLang="ja-JP" dirty="0"/>
              <a:t>ISO </a:t>
            </a:r>
            <a:r>
              <a:rPr lang="en-US" altLang="ja-JP" dirty="0" smtClean="0"/>
              <a:t>13407</a:t>
            </a:r>
            <a:r>
              <a:rPr lang="ja-JP" altLang="en-US" dirty="0" smtClean="0"/>
              <a:t>は</a:t>
            </a:r>
            <a:r>
              <a:rPr lang="en-US" altLang="ja-JP" b="1" dirty="0" smtClean="0"/>
              <a:t>ISO 9241-210</a:t>
            </a:r>
            <a:r>
              <a:rPr lang="ja-JP" altLang="en-US" b="1" dirty="0" smtClean="0"/>
              <a:t>に改定され</a:t>
            </a:r>
            <a:r>
              <a:rPr lang="ja-JP" altLang="en-US" dirty="0" smtClean="0"/>
              <a:t>「</a:t>
            </a:r>
            <a:r>
              <a:rPr lang="ja-JP" altLang="en-US" dirty="0"/>
              <a:t>製品、システムまたはサービス（</a:t>
            </a:r>
            <a:r>
              <a:rPr lang="en-US" altLang="ja-JP" dirty="0"/>
              <a:t>products, systems or services</a:t>
            </a:r>
            <a:r>
              <a:rPr lang="ja-JP" altLang="en-US" dirty="0"/>
              <a:t>）」に対する人間中心設計活動を対象として</a:t>
            </a:r>
            <a:r>
              <a:rPr lang="ja-JP" altLang="en-US" dirty="0" smtClean="0"/>
              <a:t>います。</a:t>
            </a:r>
            <a:endParaRPr lang="ja-JP" altLang="en-US" dirty="0"/>
          </a:p>
        </p:txBody>
      </p:sp>
      <p:sp>
        <p:nvSpPr>
          <p:cNvPr id="6" name="正方形/長方形 5"/>
          <p:cNvSpPr/>
          <p:nvPr/>
        </p:nvSpPr>
        <p:spPr>
          <a:xfrm>
            <a:off x="1136649" y="2207389"/>
            <a:ext cx="8321676" cy="2954655"/>
          </a:xfrm>
          <a:prstGeom prst="rect">
            <a:avLst/>
          </a:prstGeom>
        </p:spPr>
        <p:txBody>
          <a:bodyPr wrap="square">
            <a:spAutoFit/>
          </a:bodyPr>
          <a:lstStyle/>
          <a:p>
            <a:r>
              <a:rPr lang="ja-JP" altLang="en-US" dirty="0"/>
              <a:t>人間中心設計を用いるメリットが７つ挙げられています。</a:t>
            </a:r>
          </a:p>
          <a:p>
            <a:pPr marL="285750" indent="-285750">
              <a:buFont typeface="Wingdings" panose="05000000000000000000" pitchFamily="2" charset="2"/>
              <a:buChar char="l"/>
            </a:pPr>
            <a:r>
              <a:rPr lang="ja-JP" altLang="en-US" sz="2400" dirty="0"/>
              <a:t>ユーザの生産性と組織の運用効率を向上 </a:t>
            </a:r>
          </a:p>
          <a:p>
            <a:pPr marL="285750" indent="-285750">
              <a:buFont typeface="Wingdings" panose="05000000000000000000" pitchFamily="2" charset="2"/>
              <a:buChar char="l"/>
            </a:pPr>
            <a:r>
              <a:rPr lang="ja-JP" altLang="en-US" sz="2400" dirty="0"/>
              <a:t>理解および使用を容易にし、訓練およびサポート費用を削減 </a:t>
            </a:r>
          </a:p>
          <a:p>
            <a:pPr marL="285750" indent="-285750">
              <a:buFont typeface="Wingdings" panose="05000000000000000000" pitchFamily="2" charset="2"/>
              <a:buChar char="l"/>
            </a:pPr>
            <a:r>
              <a:rPr lang="ja-JP" altLang="en-US" sz="2400" dirty="0"/>
              <a:t>アクセシビリティの向上 </a:t>
            </a:r>
          </a:p>
          <a:p>
            <a:pPr marL="285750" indent="-285750">
              <a:buFont typeface="Wingdings" panose="05000000000000000000" pitchFamily="2" charset="2"/>
              <a:buChar char="l"/>
            </a:pPr>
            <a:r>
              <a:rPr lang="ja-JP" altLang="en-US" sz="2400" dirty="0"/>
              <a:t>ユーザエクスペリエンスの改善 </a:t>
            </a:r>
          </a:p>
          <a:p>
            <a:pPr marL="285750" indent="-285750">
              <a:buFont typeface="Wingdings" panose="05000000000000000000" pitchFamily="2" charset="2"/>
              <a:buChar char="l"/>
            </a:pPr>
            <a:r>
              <a:rPr lang="ja-JP" altLang="en-US" sz="2400" dirty="0"/>
              <a:t>不満およびストレスを削減 </a:t>
            </a:r>
          </a:p>
          <a:p>
            <a:pPr marL="285750" indent="-285750">
              <a:buFont typeface="Wingdings" panose="05000000000000000000" pitchFamily="2" charset="2"/>
              <a:buChar char="l"/>
            </a:pPr>
            <a:r>
              <a:rPr lang="ja-JP" altLang="en-US" sz="2400" dirty="0"/>
              <a:t>ブランドイメージの改善など、競合優位性を実現 </a:t>
            </a:r>
          </a:p>
          <a:p>
            <a:pPr marL="285750" indent="-285750">
              <a:buFont typeface="Wingdings" panose="05000000000000000000" pitchFamily="2" charset="2"/>
              <a:buChar char="l"/>
            </a:pPr>
            <a:r>
              <a:rPr lang="ja-JP" altLang="en-US" sz="2400" dirty="0"/>
              <a:t>持続可能性に貢献 </a:t>
            </a:r>
          </a:p>
        </p:txBody>
      </p:sp>
    </p:spTree>
    <p:extLst>
      <p:ext uri="{BB962C8B-B14F-4D97-AF65-F5344CB8AC3E}">
        <p14:creationId xmlns:p14="http://schemas.microsoft.com/office/powerpoint/2010/main" val="400272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HCD:</a:t>
            </a:r>
            <a:r>
              <a:rPr lang="ja-JP" altLang="en-US" dirty="0"/>
              <a:t>人間中心</a:t>
            </a:r>
            <a:r>
              <a:rPr lang="ja-JP" altLang="en-US" dirty="0" smtClean="0"/>
              <a:t>設計</a:t>
            </a:r>
            <a:r>
              <a:rPr lang="ja-JP" altLang="en-US" dirty="0"/>
              <a:t>プロセス</a:t>
            </a:r>
            <a:endParaRPr kumimoji="1" lang="ja-JP" altLang="en-US" dirty="0"/>
          </a:p>
        </p:txBody>
      </p:sp>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90" y="641985"/>
            <a:ext cx="8389620" cy="5577840"/>
          </a:xfrm>
          <a:prstGeom prst="rect">
            <a:avLst/>
          </a:prstGeom>
        </p:spPr>
      </p:pic>
      <p:sp>
        <p:nvSpPr>
          <p:cNvPr id="20" name="正方形/長方形 19"/>
          <p:cNvSpPr/>
          <p:nvPr/>
        </p:nvSpPr>
        <p:spPr>
          <a:xfrm>
            <a:off x="216748" y="6035159"/>
            <a:ext cx="1685077" cy="369332"/>
          </a:xfrm>
          <a:prstGeom prst="rect">
            <a:avLst/>
          </a:prstGeom>
        </p:spPr>
        <p:txBody>
          <a:bodyPr wrap="none">
            <a:spAutoFit/>
          </a:bodyPr>
          <a:lstStyle/>
          <a:p>
            <a:r>
              <a:rPr lang="en-US" altLang="ja-JP" b="1" dirty="0"/>
              <a:t>ISO 9241-210 </a:t>
            </a:r>
            <a:endParaRPr lang="ja-JP" altLang="en-US" dirty="0"/>
          </a:p>
        </p:txBody>
      </p:sp>
    </p:spTree>
    <p:extLst>
      <p:ext uri="{BB962C8B-B14F-4D97-AF65-F5344CB8AC3E}">
        <p14:creationId xmlns:p14="http://schemas.microsoft.com/office/powerpoint/2010/main" val="29527184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利用シーン検討漏れのバッド</a:t>
            </a:r>
            <a:r>
              <a:rPr lang="en-US" altLang="ja-JP" dirty="0" smtClean="0"/>
              <a:t>UX</a:t>
            </a:r>
            <a:r>
              <a:rPr lang="ja-JP" altLang="en-US" dirty="0" smtClean="0"/>
              <a:t>事例</a:t>
            </a:r>
            <a:endParaRPr kumimoji="1" lang="ja-JP" alt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62037"/>
            <a:ext cx="594995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7958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ユーザーエクスペリエンスとは？ － </a:t>
            </a:r>
            <a:r>
              <a:rPr lang="ja-JP" altLang="en-US" dirty="0" smtClean="0"/>
              <a:t>スターバックスコーヒー</a:t>
            </a:r>
            <a:endParaRPr kumimoji="1" lang="ja-JP" altLang="en-US" dirty="0"/>
          </a:p>
        </p:txBody>
      </p:sp>
      <p:pic>
        <p:nvPicPr>
          <p:cNvPr id="23554" name="Picture 2" descr="http://www.vivre-shop.jp/vivre/img/%E3%82%B9%E3%82%BF%E3%83%BC%E3%83%90%E3%83%83%E3%82%AF%E3%82%B9%E3%83%AD%E3%82%B4.100094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650" y="1990725"/>
            <a:ext cx="33147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5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heel(1)">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509" y="35169"/>
            <a:ext cx="9296400" cy="533400"/>
          </a:xfrm>
        </p:spPr>
        <p:txBody>
          <a:bodyPr/>
          <a:lstStyle/>
          <a:p>
            <a:r>
              <a:rPr lang="ja-JP" altLang="en-US" sz="2800" dirty="0"/>
              <a:t>サ－ビス</a:t>
            </a:r>
            <a:r>
              <a:rPr lang="ja-JP" altLang="en-US" sz="2800" dirty="0" smtClean="0"/>
              <a:t>コンセプト</a:t>
            </a:r>
            <a:endParaRPr kumimoji="1" lang="ja-JP" altLang="en-US" sz="2800" dirty="0"/>
          </a:p>
        </p:txBody>
      </p:sp>
      <p:sp>
        <p:nvSpPr>
          <p:cNvPr id="5" name="スライド番号プレースホルダー 4"/>
          <p:cNvSpPr>
            <a:spLocks noGrp="1"/>
          </p:cNvSpPr>
          <p:nvPr>
            <p:ph type="sldNum" sz="quarter" idx="4294967295"/>
          </p:nvPr>
        </p:nvSpPr>
        <p:spPr>
          <a:xfrm>
            <a:off x="6996113" y="6356351"/>
            <a:ext cx="2228850" cy="365125"/>
          </a:xfrm>
          <a:prstGeom prst="rect">
            <a:avLst/>
          </a:prstGeom>
        </p:spPr>
        <p:txBody>
          <a:bodyPr/>
          <a:lstStyle/>
          <a:p>
            <a:fld id="{5755BF08-4514-40A8-8444-76BB0DF6F556}" type="slidenum">
              <a:rPr lang="ja-JP" altLang="en-US" smtClean="0"/>
              <a:pPr/>
              <a:t>3</a:t>
            </a:fld>
            <a:endParaRPr lang="ja-JP" altLang="en-US"/>
          </a:p>
        </p:txBody>
      </p:sp>
      <p:sp>
        <p:nvSpPr>
          <p:cNvPr id="14" name="正方形/長方形 13"/>
          <p:cNvSpPr/>
          <p:nvPr/>
        </p:nvSpPr>
        <p:spPr bwMode="auto">
          <a:xfrm>
            <a:off x="-430" y="5688449"/>
            <a:ext cx="9905999" cy="1169551"/>
          </a:xfrm>
          <a:prstGeom prst="rect">
            <a:avLst/>
          </a:prstGeom>
          <a:solidFill>
            <a:schemeClr val="tx1">
              <a:alpha val="90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anchor="t">
            <a:spAutoFit/>
          </a:bodyPr>
          <a:lstStyle/>
          <a:p>
            <a:pPr algn="ctr">
              <a:lnSpc>
                <a:spcPct val="140000"/>
              </a:lnSpc>
              <a:spcBef>
                <a:spcPct val="50000"/>
              </a:spcBef>
            </a:pPr>
            <a:r>
              <a:rPr lang="ja-JP" altLang="en-US" sz="2000" dirty="0" smtClean="0">
                <a:solidFill>
                  <a:srgbClr val="2B468D"/>
                </a:solidFill>
                <a:latin typeface="AXIS Std H" panose="020B0800000000000000" pitchFamily="34" charset="-128"/>
                <a:ea typeface="AXIS Std H" panose="020B0800000000000000" pitchFamily="34" charset="-128"/>
              </a:rPr>
              <a:t>～ ビジネス観点と、モノ・コト・ヒトづくりの観点を紡ぎ価値を創造 ～</a:t>
            </a:r>
            <a:endParaRPr lang="en-US" altLang="ja-JP" sz="2000" dirty="0">
              <a:solidFill>
                <a:srgbClr val="2B468D"/>
              </a:solidFill>
              <a:latin typeface="AXIS Std H" panose="020B0800000000000000" pitchFamily="34" charset="-128"/>
              <a:ea typeface="AXIS Std H" panose="020B0800000000000000" pitchFamily="34" charset="-128"/>
            </a:endParaRPr>
          </a:p>
          <a:p>
            <a:pPr algn="ctr">
              <a:spcBef>
                <a:spcPct val="50000"/>
              </a:spcBef>
            </a:pPr>
            <a:r>
              <a:rPr lang="ja-JP" altLang="en-US" sz="1400" dirty="0">
                <a:solidFill>
                  <a:srgbClr val="2B468D"/>
                </a:solidFill>
                <a:latin typeface="小塚ゴシック Pro M" panose="020B0700000000000000" pitchFamily="34" charset="-128"/>
                <a:ea typeface="小塚ゴシック Pro M" panose="020B0700000000000000" pitchFamily="34" charset="-128"/>
              </a:rPr>
              <a:t>セカンドファクトリーのコンサルサービスは、既存資産からビジョン・企業価値により、または戦略・構想から</a:t>
            </a:r>
            <a:endParaRPr lang="en-US" altLang="ja-JP" sz="1400" dirty="0">
              <a:solidFill>
                <a:srgbClr val="2B468D"/>
              </a:solidFill>
              <a:latin typeface="小塚ゴシック Pro M" panose="020B0700000000000000" pitchFamily="34" charset="-128"/>
              <a:ea typeface="小塚ゴシック Pro M" panose="020B0700000000000000" pitchFamily="34" charset="-128"/>
            </a:endParaRPr>
          </a:p>
          <a:p>
            <a:pPr algn="ctr">
              <a:spcBef>
                <a:spcPct val="50000"/>
              </a:spcBef>
            </a:pPr>
            <a:r>
              <a:rPr lang="ja-JP" altLang="en-US" sz="1400" dirty="0">
                <a:solidFill>
                  <a:srgbClr val="2B468D"/>
                </a:solidFill>
                <a:latin typeface="小塚ゴシック Pro M" panose="020B0700000000000000" pitchFamily="34" charset="-128"/>
                <a:ea typeface="小塚ゴシック Pro M" panose="020B0700000000000000" pitchFamily="34" charset="-128"/>
              </a:rPr>
              <a:t>具体的な</a:t>
            </a:r>
            <a:r>
              <a:rPr lang="en-US" altLang="ja-JP" sz="1400" dirty="0">
                <a:solidFill>
                  <a:srgbClr val="2B468D"/>
                </a:solidFill>
                <a:latin typeface="小塚ゴシック Pro M" panose="020B0700000000000000" pitchFamily="34" charset="-128"/>
                <a:ea typeface="小塚ゴシック Pro M" panose="020B0700000000000000" pitchFamily="34" charset="-128"/>
              </a:rPr>
              <a:t>IT</a:t>
            </a:r>
            <a:r>
              <a:rPr lang="ja-JP" altLang="en-US" sz="1400" dirty="0">
                <a:solidFill>
                  <a:srgbClr val="2B468D"/>
                </a:solidFill>
                <a:latin typeface="小塚ゴシック Pro M" panose="020B0700000000000000" pitchFamily="34" charset="-128"/>
                <a:ea typeface="小塚ゴシック Pro M" panose="020B0700000000000000" pitchFamily="34" charset="-128"/>
              </a:rPr>
              <a:t>活用の施策により、企業の価値を再定義し、ビジネスモデル変革を望む企業のために提供します</a:t>
            </a:r>
            <a:endParaRPr lang="en-US" altLang="ja-JP" sz="1400" dirty="0">
              <a:solidFill>
                <a:srgbClr val="2B468D"/>
              </a:solidFill>
              <a:latin typeface="小塚ゴシック Pro M" panose="020B0700000000000000" pitchFamily="34" charset="-128"/>
              <a:ea typeface="小塚ゴシック Pro M" panose="020B0700000000000000" pitchFamily="34" charset="-128"/>
            </a:endParaRPr>
          </a:p>
        </p:txBody>
      </p:sp>
      <p:pic>
        <p:nvPicPr>
          <p:cNvPr id="10" name="図 9"/>
          <p:cNvPicPr>
            <a:picLocks noChangeAspect="1"/>
          </p:cNvPicPr>
          <p:nvPr/>
        </p:nvPicPr>
        <p:blipFill rotWithShape="1">
          <a:blip r:embed="rId2">
            <a:extLst>
              <a:ext uri="{28A0092B-C50C-407E-A947-70E740481C1C}">
                <a14:useLocalDpi xmlns:a14="http://schemas.microsoft.com/office/drawing/2010/main" val="0"/>
              </a:ext>
            </a:extLst>
          </a:blip>
          <a:srcRect b="11879"/>
          <a:stretch/>
        </p:blipFill>
        <p:spPr>
          <a:xfrm>
            <a:off x="-1893708" y="1894925"/>
            <a:ext cx="13692554" cy="3793525"/>
          </a:xfrm>
          <a:prstGeom prst="rect">
            <a:avLst/>
          </a:prstGeom>
        </p:spPr>
      </p:pic>
      <p:sp>
        <p:nvSpPr>
          <p:cNvPr id="3" name="正方形/長方形 2"/>
          <p:cNvSpPr/>
          <p:nvPr/>
        </p:nvSpPr>
        <p:spPr>
          <a:xfrm>
            <a:off x="-430" y="902692"/>
            <a:ext cx="9906429" cy="992233"/>
          </a:xfrm>
          <a:prstGeom prst="rect">
            <a:avLst/>
          </a:prstGeom>
          <a:solidFill>
            <a:srgbClr val="2B468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108000" rtlCol="0" anchor="ctr"/>
          <a:lstStyle/>
          <a:p>
            <a:pPr algn="ctr">
              <a:lnSpc>
                <a:spcPct val="130000"/>
              </a:lnSpc>
            </a:pPr>
            <a:r>
              <a:rPr kumimoji="1" lang="en-US" altLang="ja-JP" sz="2400" dirty="0" smtClean="0">
                <a:latin typeface="Berlin Sans FB" panose="020E0602020502020306" pitchFamily="34" charset="0"/>
              </a:rPr>
              <a:t>Masterful</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synthesis</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of</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your</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BUSINESS</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into</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a</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truly</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Valuable</a:t>
            </a:r>
            <a:r>
              <a:rPr kumimoji="1" lang="ja-JP" altLang="en-US" sz="2400" dirty="0" smtClean="0">
                <a:latin typeface="Berlin Sans FB" panose="020E0602020502020306" pitchFamily="34" charset="0"/>
              </a:rPr>
              <a:t> </a:t>
            </a:r>
            <a:r>
              <a:rPr kumimoji="1" lang="en-US" altLang="ja-JP" sz="2400" dirty="0" smtClean="0">
                <a:latin typeface="Berlin Sans FB" panose="020E0602020502020306" pitchFamily="34" charset="0"/>
              </a:rPr>
              <a:t>Story</a:t>
            </a:r>
          </a:p>
          <a:p>
            <a:pPr algn="ctr">
              <a:lnSpc>
                <a:spcPct val="130000"/>
              </a:lnSpc>
            </a:pPr>
            <a:r>
              <a:rPr lang="ja-JP" altLang="en-US" sz="1600" dirty="0" smtClean="0">
                <a:latin typeface="小塚ゴシック Pro M" panose="020B0700000000000000" pitchFamily="34" charset="-128"/>
                <a:ea typeface="小塚ゴシック Pro M" panose="020B0700000000000000" pitchFamily="34" charset="-128"/>
              </a:rPr>
              <a:t>あなたのビジネスを心から価値のある物語</a:t>
            </a:r>
            <a:r>
              <a:rPr lang="ja-JP" altLang="en-US" sz="1600" dirty="0">
                <a:latin typeface="小塚ゴシック Pro M" panose="020B0700000000000000" pitchFamily="34" charset="-128"/>
                <a:ea typeface="小塚ゴシック Pro M" panose="020B0700000000000000" pitchFamily="34" charset="-128"/>
              </a:rPr>
              <a:t>に</a:t>
            </a:r>
            <a:r>
              <a:rPr lang="ja-JP" altLang="en-US" sz="1600" dirty="0" smtClean="0">
                <a:latin typeface="小塚ゴシック Pro M" panose="020B0700000000000000" pitchFamily="34" charset="-128"/>
                <a:ea typeface="小塚ゴシック Pro M" panose="020B0700000000000000" pitchFamily="34" charset="-128"/>
              </a:rPr>
              <a:t>まとめ上げるコンサルティング</a:t>
            </a:r>
            <a:endParaRPr kumimoji="1" lang="ja-JP" altLang="en-US" sz="1600" dirty="0">
              <a:latin typeface="小塚ゴシック Pro M" panose="020B0700000000000000" pitchFamily="34" charset="-128"/>
              <a:ea typeface="小塚ゴシック Pro M" panose="020B0700000000000000" pitchFamily="34" charset="-128"/>
            </a:endParaRPr>
          </a:p>
        </p:txBody>
      </p:sp>
    </p:spTree>
    <p:extLst>
      <p:ext uri="{BB962C8B-B14F-4D97-AF65-F5344CB8AC3E}">
        <p14:creationId xmlns:p14="http://schemas.microsoft.com/office/powerpoint/2010/main" val="10731809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2" descr="http://t1.gstatic.com/images?q=tbn:ANd9GcSlj_BSHXDcEaZ3dPcJVCi3QAw6KcFp0QwjAW1SZUvPQGhCMdjfdw"/>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354" y="1006076"/>
            <a:ext cx="827116" cy="692319"/>
          </a:xfrm>
          <a:prstGeom prst="rect">
            <a:avLst/>
          </a:prstGeom>
          <a:noFill/>
          <a:extLst>
            <a:ext uri="{909E8E84-426E-40DD-AFC4-6F175D3DCCD1}">
              <a14:hiddenFill xmlns:a14="http://schemas.microsoft.com/office/drawing/2010/main">
                <a:solidFill>
                  <a:srgbClr val="FFFFFF"/>
                </a:solidFill>
              </a14:hiddenFill>
            </a:ext>
          </a:extLst>
        </p:spPr>
      </p:pic>
      <p:sp>
        <p:nvSpPr>
          <p:cNvPr id="34" name="円/楕円 33"/>
          <p:cNvSpPr/>
          <p:nvPr/>
        </p:nvSpPr>
        <p:spPr>
          <a:xfrm>
            <a:off x="937026" y="1936990"/>
            <a:ext cx="3774028" cy="3688999"/>
          </a:xfrm>
          <a:prstGeom prst="ellipse">
            <a:avLst/>
          </a:prstGeom>
          <a:solidFill>
            <a:srgbClr val="BAD80A"/>
          </a:solidFill>
          <a:ln>
            <a:noFill/>
          </a:ln>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35" name="円/楕円 34"/>
          <p:cNvSpPr/>
          <p:nvPr/>
        </p:nvSpPr>
        <p:spPr>
          <a:xfrm>
            <a:off x="1733016" y="2682943"/>
            <a:ext cx="2182048" cy="2197092"/>
          </a:xfrm>
          <a:prstGeom prst="ellipse">
            <a:avLst/>
          </a:prstGeom>
          <a:solidFill>
            <a:schemeClr val="accent3"/>
          </a:solidFill>
          <a:ln>
            <a:noFill/>
          </a:ln>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36" name="円/楕円 35"/>
          <p:cNvSpPr/>
          <p:nvPr/>
        </p:nvSpPr>
        <p:spPr>
          <a:xfrm>
            <a:off x="2258807" y="3212359"/>
            <a:ext cx="1130466" cy="1138260"/>
          </a:xfrm>
          <a:prstGeom prst="ellipse">
            <a:avLst/>
          </a:prstGeom>
          <a:solidFill>
            <a:srgbClr val="00B050"/>
          </a:solidFill>
          <a:ln>
            <a:noFill/>
          </a:ln>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37" name="円/楕円 36"/>
          <p:cNvSpPr/>
          <p:nvPr/>
        </p:nvSpPr>
        <p:spPr>
          <a:xfrm>
            <a:off x="2584115" y="3539909"/>
            <a:ext cx="479850" cy="483160"/>
          </a:xfrm>
          <a:prstGeom prst="ellipse">
            <a:avLst/>
          </a:prstGeom>
          <a:solidFill>
            <a:schemeClr val="accent5">
              <a:lumMod val="75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38" name="グループ化 37"/>
          <p:cNvGrpSpPr/>
          <p:nvPr/>
        </p:nvGrpSpPr>
        <p:grpSpPr>
          <a:xfrm>
            <a:off x="5200431" y="1307985"/>
            <a:ext cx="1651000" cy="728980"/>
            <a:chOff x="4083606" y="-127002"/>
            <a:chExt cx="1524000" cy="728980"/>
          </a:xfrm>
        </p:grpSpPr>
        <p:sp>
          <p:nvSpPr>
            <p:cNvPr id="56" name="正方形/長方形 55"/>
            <p:cNvSpPr/>
            <p:nvPr/>
          </p:nvSpPr>
          <p:spPr>
            <a:xfrm>
              <a:off x="4083606" y="-127002"/>
              <a:ext cx="1524000" cy="7289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7" name="正方形/長方形 56"/>
            <p:cNvSpPr/>
            <p:nvPr/>
          </p:nvSpPr>
          <p:spPr>
            <a:xfrm>
              <a:off x="4083606" y="-127002"/>
              <a:ext cx="1524000" cy="7289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kumimoji="1" lang="ja-JP" altLang="en-US" sz="1600" dirty="0" smtClean="0">
                  <a:solidFill>
                    <a:srgbClr val="0070C0"/>
                  </a:solidFill>
                  <a:latin typeface="A-OTF 新ゴ Pro M" pitchFamily="34" charset="-128"/>
                  <a:ea typeface="A-OTF 新ゴ Pro M" pitchFamily="34" charset="-128"/>
                </a:rPr>
                <a:t>原材料</a:t>
              </a:r>
              <a:endParaRPr kumimoji="1" lang="ja-JP" altLang="en-US" sz="1600" kern="1200" dirty="0">
                <a:solidFill>
                  <a:srgbClr val="0070C0"/>
                </a:solidFill>
                <a:latin typeface="A-OTF 新ゴ Pro M" pitchFamily="34" charset="-128"/>
                <a:ea typeface="A-OTF 新ゴ Pro M" pitchFamily="34" charset="-128"/>
              </a:endParaRPr>
            </a:p>
          </p:txBody>
        </p:sp>
      </p:grpSp>
      <p:sp>
        <p:nvSpPr>
          <p:cNvPr id="39" name="直線コネクタ 38"/>
          <p:cNvSpPr/>
          <p:nvPr/>
        </p:nvSpPr>
        <p:spPr>
          <a:xfrm>
            <a:off x="4625757" y="1672474"/>
            <a:ext cx="641350" cy="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40" name="直線コネクタ 39"/>
          <p:cNvSpPr/>
          <p:nvPr/>
        </p:nvSpPr>
        <p:spPr>
          <a:xfrm rot="5400000">
            <a:off x="2734776" y="1835391"/>
            <a:ext cx="2052626" cy="1729336"/>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grpSp>
        <p:nvGrpSpPr>
          <p:cNvPr id="41" name="グループ化 40"/>
          <p:cNvGrpSpPr/>
          <p:nvPr/>
        </p:nvGrpSpPr>
        <p:grpSpPr>
          <a:xfrm>
            <a:off x="5200431" y="2036964"/>
            <a:ext cx="1651000" cy="728980"/>
            <a:chOff x="4083606" y="601977"/>
            <a:chExt cx="1524000" cy="728980"/>
          </a:xfrm>
        </p:grpSpPr>
        <p:sp>
          <p:nvSpPr>
            <p:cNvPr id="54" name="正方形/長方形 53"/>
            <p:cNvSpPr/>
            <p:nvPr/>
          </p:nvSpPr>
          <p:spPr>
            <a:xfrm>
              <a:off x="4083606" y="601977"/>
              <a:ext cx="1524000" cy="7289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5" name="正方形/長方形 54"/>
            <p:cNvSpPr/>
            <p:nvPr/>
          </p:nvSpPr>
          <p:spPr>
            <a:xfrm>
              <a:off x="4083606" y="601977"/>
              <a:ext cx="1524000" cy="7289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kumimoji="1" lang="ja-JP" altLang="en-US" sz="1600" kern="1200" dirty="0" smtClean="0">
                  <a:solidFill>
                    <a:srgbClr val="00B050"/>
                  </a:solidFill>
                  <a:latin typeface="A-OTF 新ゴ Pro M" pitchFamily="34" charset="-128"/>
                  <a:ea typeface="A-OTF 新ゴ Pro M" pitchFamily="34" charset="-128"/>
                </a:rPr>
                <a:t>グッズ</a:t>
              </a:r>
              <a:endParaRPr kumimoji="1" lang="ja-JP" altLang="en-US" sz="1600" kern="1200" dirty="0">
                <a:solidFill>
                  <a:srgbClr val="00B050"/>
                </a:solidFill>
                <a:latin typeface="A-OTF 新ゴ Pro M" pitchFamily="34" charset="-128"/>
                <a:ea typeface="A-OTF 新ゴ Pro M" pitchFamily="34" charset="-128"/>
              </a:endParaRPr>
            </a:p>
          </p:txBody>
        </p:sp>
      </p:grpSp>
      <p:sp>
        <p:nvSpPr>
          <p:cNvPr id="42" name="直線コネクタ 41"/>
          <p:cNvSpPr/>
          <p:nvPr/>
        </p:nvSpPr>
        <p:spPr>
          <a:xfrm>
            <a:off x="4663856" y="2401454"/>
            <a:ext cx="588423" cy="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43" name="直線コネクタ 42"/>
          <p:cNvSpPr/>
          <p:nvPr/>
        </p:nvSpPr>
        <p:spPr>
          <a:xfrm rot="5400000">
            <a:off x="3163045" y="2481662"/>
            <a:ext cx="1580760" cy="1420859"/>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grpSp>
        <p:nvGrpSpPr>
          <p:cNvPr id="44" name="グループ化 43"/>
          <p:cNvGrpSpPr/>
          <p:nvPr/>
        </p:nvGrpSpPr>
        <p:grpSpPr>
          <a:xfrm>
            <a:off x="5200431" y="2765944"/>
            <a:ext cx="1651000" cy="728980"/>
            <a:chOff x="4083606" y="1330957"/>
            <a:chExt cx="1524000" cy="728980"/>
          </a:xfrm>
        </p:grpSpPr>
        <p:sp>
          <p:nvSpPr>
            <p:cNvPr id="52" name="正方形/長方形 51"/>
            <p:cNvSpPr/>
            <p:nvPr/>
          </p:nvSpPr>
          <p:spPr>
            <a:xfrm>
              <a:off x="4083606" y="1330957"/>
              <a:ext cx="1524000" cy="7289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正方形/長方形 52"/>
            <p:cNvSpPr/>
            <p:nvPr/>
          </p:nvSpPr>
          <p:spPr>
            <a:xfrm>
              <a:off x="4083606" y="1330957"/>
              <a:ext cx="1524000" cy="7289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kumimoji="1" lang="ja-JP" altLang="en-US" sz="1600" kern="1200" dirty="0" smtClean="0">
                  <a:solidFill>
                    <a:schemeClr val="accent3"/>
                  </a:solidFill>
                  <a:latin typeface="A-OTF 新ゴ Pro M" pitchFamily="34" charset="-128"/>
                  <a:ea typeface="A-OTF 新ゴ Pro M" pitchFamily="34" charset="-128"/>
                </a:rPr>
                <a:t>サービス</a:t>
              </a:r>
              <a:endParaRPr kumimoji="1" lang="ja-JP" altLang="en-US" sz="1600" kern="1200" dirty="0">
                <a:solidFill>
                  <a:schemeClr val="accent3"/>
                </a:solidFill>
                <a:latin typeface="A-OTF 新ゴ Pro M" pitchFamily="34" charset="-128"/>
                <a:ea typeface="A-OTF 新ゴ Pro M" pitchFamily="34" charset="-128"/>
              </a:endParaRPr>
            </a:p>
          </p:txBody>
        </p:sp>
      </p:grpSp>
      <p:sp>
        <p:nvSpPr>
          <p:cNvPr id="45" name="直線コネクタ 44"/>
          <p:cNvSpPr/>
          <p:nvPr/>
        </p:nvSpPr>
        <p:spPr>
          <a:xfrm>
            <a:off x="4749581" y="3130434"/>
            <a:ext cx="450849" cy="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46" name="直線コネクタ 45"/>
          <p:cNvSpPr/>
          <p:nvPr/>
        </p:nvSpPr>
        <p:spPr>
          <a:xfrm rot="5400000">
            <a:off x="3609238" y="3182470"/>
            <a:ext cx="1192381" cy="1088307"/>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grpSp>
        <p:nvGrpSpPr>
          <p:cNvPr id="47" name="グループ化 46"/>
          <p:cNvGrpSpPr/>
          <p:nvPr/>
        </p:nvGrpSpPr>
        <p:grpSpPr>
          <a:xfrm>
            <a:off x="5200431" y="3482743"/>
            <a:ext cx="2284198" cy="728980"/>
            <a:chOff x="4035369" y="2047756"/>
            <a:chExt cx="2108491" cy="728980"/>
          </a:xfrm>
        </p:grpSpPr>
        <p:sp>
          <p:nvSpPr>
            <p:cNvPr id="50" name="正方形/長方形 49"/>
            <p:cNvSpPr/>
            <p:nvPr/>
          </p:nvSpPr>
          <p:spPr>
            <a:xfrm>
              <a:off x="4035369" y="2047756"/>
              <a:ext cx="2060630" cy="7289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1" name="正方形/長方形 50"/>
            <p:cNvSpPr/>
            <p:nvPr/>
          </p:nvSpPr>
          <p:spPr>
            <a:xfrm>
              <a:off x="4083230" y="2047756"/>
              <a:ext cx="2060630" cy="7289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kumimoji="1" lang="ja-JP" altLang="en-US" sz="1600" b="1" kern="1200" dirty="0" smtClean="0">
                  <a:solidFill>
                    <a:schemeClr val="accent2"/>
                  </a:solidFill>
                  <a:latin typeface="A-OTF 新ゴ Pro M" pitchFamily="34" charset="-128"/>
                  <a:ea typeface="A-OTF 新ゴ Pro M" pitchFamily="34" charset="-128"/>
                </a:rPr>
                <a:t>エクスペリエンス</a:t>
              </a:r>
              <a:endParaRPr kumimoji="1" lang="ja-JP" altLang="en-US" sz="1600" b="1" kern="1200" dirty="0">
                <a:solidFill>
                  <a:schemeClr val="accent2"/>
                </a:solidFill>
                <a:latin typeface="A-OTF 新ゴ Pro M" pitchFamily="34" charset="-128"/>
                <a:ea typeface="A-OTF 新ゴ Pro M" pitchFamily="34" charset="-128"/>
              </a:endParaRPr>
            </a:p>
          </p:txBody>
        </p:sp>
      </p:grpSp>
      <p:sp>
        <p:nvSpPr>
          <p:cNvPr id="48" name="直線コネクタ 47"/>
          <p:cNvSpPr/>
          <p:nvPr/>
        </p:nvSpPr>
        <p:spPr>
          <a:xfrm>
            <a:off x="4854357" y="3859414"/>
            <a:ext cx="412750" cy="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49" name="直線コネクタ 48"/>
          <p:cNvSpPr/>
          <p:nvPr/>
        </p:nvSpPr>
        <p:spPr>
          <a:xfrm rot="5400000">
            <a:off x="4162585" y="3875680"/>
            <a:ext cx="715938" cy="68280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58" name="正方形/長方形 57"/>
          <p:cNvSpPr/>
          <p:nvPr/>
        </p:nvSpPr>
        <p:spPr>
          <a:xfrm>
            <a:off x="279444" y="6063800"/>
            <a:ext cx="3778154" cy="276999"/>
          </a:xfrm>
          <a:prstGeom prst="rect">
            <a:avLst/>
          </a:prstGeom>
        </p:spPr>
        <p:txBody>
          <a:bodyPr wrap="square">
            <a:spAutoFit/>
          </a:bodyPr>
          <a:lstStyle/>
          <a:p>
            <a:r>
              <a:rPr lang="en-US" altLang="ja-JP" sz="1200" dirty="0" smtClean="0">
                <a:latin typeface="A-OTF 新ゴ Pro R" pitchFamily="34" charset="-128"/>
                <a:ea typeface="A-OTF 新ゴ Pro R" pitchFamily="34" charset="-128"/>
              </a:rPr>
              <a:t>via:</a:t>
            </a:r>
            <a:r>
              <a:rPr lang="ja-JP" altLang="en-US" sz="1200" dirty="0" smtClean="0">
                <a:latin typeface="A-OTF 新ゴ Pro R" pitchFamily="34" charset="-128"/>
                <a:ea typeface="A-OTF 新ゴ Pro R" pitchFamily="34" charset="-128"/>
              </a:rPr>
              <a:t>経験経済</a:t>
            </a:r>
            <a:r>
              <a:rPr lang="en-US" altLang="ja-JP" sz="1200" dirty="0" smtClean="0">
                <a:latin typeface="A-OTF 新ゴ Pro R" pitchFamily="34" charset="-128"/>
                <a:ea typeface="A-OTF 新ゴ Pro R" pitchFamily="34" charset="-128"/>
              </a:rPr>
              <a:t>: B</a:t>
            </a:r>
            <a:r>
              <a:rPr lang="ja-JP" altLang="en-US" sz="1200" dirty="0" smtClean="0">
                <a:latin typeface="A-OTF 新ゴ Pro R" pitchFamily="34" charset="-128"/>
                <a:ea typeface="A-OTF 新ゴ Pro R" pitchFamily="34" charset="-128"/>
              </a:rPr>
              <a:t>・</a:t>
            </a:r>
            <a:r>
              <a:rPr lang="en-US" altLang="ja-JP" sz="1200" dirty="0" smtClean="0">
                <a:latin typeface="A-OTF 新ゴ Pro R" pitchFamily="34" charset="-128"/>
                <a:ea typeface="A-OTF 新ゴ Pro R" pitchFamily="34" charset="-128"/>
              </a:rPr>
              <a:t>J</a:t>
            </a:r>
            <a:r>
              <a:rPr lang="ja-JP" altLang="en-US" sz="1200" dirty="0" smtClean="0">
                <a:latin typeface="A-OTF 新ゴ Pro R" pitchFamily="34" charset="-128"/>
                <a:ea typeface="A-OTF 新ゴ Pro R" pitchFamily="34" charset="-128"/>
              </a:rPr>
              <a:t>・パイン</a:t>
            </a:r>
            <a:r>
              <a:rPr lang="en-US" altLang="ja-JP" sz="1200" dirty="0" smtClean="0">
                <a:latin typeface="A-OTF 新ゴ Pro R" pitchFamily="34" charset="-128"/>
                <a:ea typeface="A-OTF 新ゴ Pro R" pitchFamily="34" charset="-128"/>
              </a:rPr>
              <a:t>II, J</a:t>
            </a:r>
            <a:r>
              <a:rPr lang="ja-JP" altLang="en-US" sz="1200" dirty="0" smtClean="0">
                <a:latin typeface="A-OTF 新ゴ Pro R" pitchFamily="34" charset="-128"/>
                <a:ea typeface="A-OTF 新ゴ Pro R" pitchFamily="34" charset="-128"/>
              </a:rPr>
              <a:t>・</a:t>
            </a:r>
            <a:r>
              <a:rPr lang="en-US" altLang="ja-JP" sz="1200" dirty="0" smtClean="0">
                <a:latin typeface="A-OTF 新ゴ Pro R" pitchFamily="34" charset="-128"/>
                <a:ea typeface="A-OTF 新ゴ Pro R" pitchFamily="34" charset="-128"/>
              </a:rPr>
              <a:t>H</a:t>
            </a:r>
            <a:r>
              <a:rPr lang="ja-JP" altLang="en-US" sz="1200" dirty="0" smtClean="0">
                <a:latin typeface="A-OTF 新ゴ Pro R" pitchFamily="34" charset="-128"/>
                <a:ea typeface="A-OTF 新ゴ Pro R" pitchFamily="34" charset="-128"/>
              </a:rPr>
              <a:t>・ギルモア</a:t>
            </a:r>
            <a:endParaRPr lang="ja-JP" altLang="en-US" sz="1200" dirty="0">
              <a:latin typeface="A-OTF 新ゴ Pro R" pitchFamily="34" charset="-128"/>
              <a:ea typeface="A-OTF 新ゴ Pro R" pitchFamily="34" charset="-128"/>
            </a:endParaRPr>
          </a:p>
        </p:txBody>
      </p:sp>
      <p:cxnSp>
        <p:nvCxnSpPr>
          <p:cNvPr id="60" name="直線矢印コネクタ 59"/>
          <p:cNvCxnSpPr>
            <a:stCxn id="37" idx="3"/>
            <a:endCxn id="34" idx="3"/>
          </p:cNvCxnSpPr>
          <p:nvPr/>
        </p:nvCxnSpPr>
        <p:spPr>
          <a:xfrm flipH="1">
            <a:off x="1489720" y="3952312"/>
            <a:ext cx="1164667" cy="1133436"/>
          </a:xfrm>
          <a:prstGeom prst="straightConnector1">
            <a:avLst/>
          </a:prstGeom>
          <a:ln>
            <a:solidFill>
              <a:srgbClr val="FF6600"/>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65" name="正方形/長方形 64"/>
          <p:cNvSpPr/>
          <p:nvPr/>
        </p:nvSpPr>
        <p:spPr>
          <a:xfrm>
            <a:off x="1054113" y="3974589"/>
            <a:ext cx="1114408" cy="369332"/>
          </a:xfrm>
          <a:prstGeom prst="rect">
            <a:avLst/>
          </a:prstGeom>
        </p:spPr>
        <p:txBody>
          <a:bodyPr wrap="none">
            <a:spAutoFit/>
          </a:bodyPr>
          <a:lstStyle/>
          <a:p>
            <a:r>
              <a:rPr lang="ja-JP" altLang="en-US" b="1" dirty="0" smtClean="0">
                <a:latin typeface="+mn-ea"/>
              </a:rPr>
              <a:t>利益の幅</a:t>
            </a:r>
            <a:endParaRPr lang="ja-JP" altLang="en-US" dirty="0">
              <a:latin typeface="+mn-ea"/>
            </a:endParaRPr>
          </a:p>
        </p:txBody>
      </p:sp>
      <p:pic>
        <p:nvPicPr>
          <p:cNvPr id="83" name="Picture 4" descr="http://www.ucc.co.jp/product/uploadfile/images/ucc-instant_1280_l.jpg"/>
          <p:cNvPicPr>
            <a:picLocks noChangeAspect="1" noChangeArrowheads="1"/>
          </p:cNvPicPr>
          <p:nvPr/>
        </p:nvPicPr>
        <p:blipFill rotWithShape="1">
          <a:blip r:embed="rId3">
            <a:extLst>
              <a:ext uri="{28A0092B-C50C-407E-A947-70E740481C1C}">
                <a14:useLocalDpi xmlns:a14="http://schemas.microsoft.com/office/drawing/2010/main" val="0"/>
              </a:ext>
            </a:extLst>
          </a:blip>
          <a:srcRect l="8405" t="5717" r="7594" b="7798"/>
          <a:stretch/>
        </p:blipFill>
        <p:spPr bwMode="auto">
          <a:xfrm>
            <a:off x="7466841" y="1851661"/>
            <a:ext cx="1081596" cy="959396"/>
          </a:xfrm>
          <a:prstGeom prst="rect">
            <a:avLst/>
          </a:prstGeom>
          <a:noFill/>
          <a:extLst>
            <a:ext uri="{909E8E84-426E-40DD-AFC4-6F175D3DCCD1}">
              <a14:hiddenFill xmlns:a14="http://schemas.microsoft.com/office/drawing/2010/main">
                <a:solidFill>
                  <a:srgbClr val="FFFFFF"/>
                </a:solidFill>
              </a14:hiddenFill>
            </a:ext>
          </a:extLst>
        </p:spPr>
      </p:pic>
      <p:sp>
        <p:nvSpPr>
          <p:cNvPr id="82" name="AutoShape 6" descr="data:image/jpeg;base64,/9j/4AAQSkZJRgABAQAAAQABAAD/2wCEAAkGBg8QEBAQDw8PDw8MDA0NDQ4PDw8PDw0NFBAVFBQQFBQXHCYeFxkjGRQUHy8gIycpLCwsFR4xNTAqNSYrLCkBCQoKDgwMFA8PFCkYFBgpKSkpKSkpKSkpKSk1KSkpKSkpKSkpKSkpKSkpKSkpKSkpKSkpKSkpKSkpKSkpKSkpKf/AABEIALcBFAMBIgACEQEDEQH/xAAcAAEAAgMBAQEAAAAAAAAAAAAAAQQCAwUGBwj/xABCEAACAQMBBAcGAgcFCQAAAAAAAQIDBBEFITFBUQYSMmFxgZETIkJSobHB0QcUFYLS4fBTYnKS4iQ0Q1Rzg5Ojs//EABcBAQEBAQAAAAAAAAAAAAAAAAABAgP/xAAfEQEBAQABAwUAAAAAAAAAAAAAEQEhEjFRAiIyQWH/2gAMAwEAAhEDEQA/APqoAIoSAAAJAAEgACUgAJAAkgAAABIAAAAAAAAAAEEkAAAUQCSAAAAgEkAAABgSQSQACQAAAEgASMgACSCQAMZzSKle8S4/kBbc0ap3cVxX3OLc6suefojm1tVk92wUelnqkVxf0RqlrMe/1PI1b6XMryvJcyUj2n7bj3+pnHWYc39Dwru5c2Qr+S4slV9Dp6jB8V9ixGqnxPndLVpI6dprveWpHtAcmz1ZS4nTp1UyjMAAQCSAAAAgAFAgkAQAAMCSCSAAAJAAEgACQQ5IKSAkxqVMeJlkoXdfCbA0Xt8onCub5swu7pybOZfahClHrTeOUV2peBN2GYsTqNmitWjHtSUfFnkNV6bPaqfurktr82eYuukFWbfvPb6mLu9m+jy+kVdVorfMqz1+3XxfVHzSV1Ulxb82Y4m+ZZq8Ppf7dt38X1RmtSovdP8AE+YtT7yHc1I7m/qJqcPqkKil2ZRl4PaZKbR8woa7Vi9rz6przO7p3TGSwpe+s7Yzwpfuy/P1M3c7r0+HvrXUJRe89TpOrqWE2eBsr+nWTlSlnHai9koPk0dO0uHFpplzWY+mUquTYcTRr7rxXNHajLKzzOjKSCQBAAAEEkFAAAQAAMCSCSAAAJAAEmutVUVvxyNh5npHdy9p1eEUseLWc/UDswuYfMvUsLds2nE6OwpVIyUoKU1h5ltbi+XI6s9OittOUqT7m3HziwFSptS57Dl6/W6sF3vAr3VSFSEaiW2WFOPZl/M1dKoN0oyW5SWfQg8tqmqQoUpVZvdsivmlwR821XWqlaTk2/e+34LuL/TfU3Ov7JP3KCxjnN73/XI8y5nP5bfp1z25+klzZHXS3L12kZMcG2Wft5c8eGwh1nzfqzEBGaqvm/VmSrPnnx2msySASjF70vLYapUOT8nvNqAFrTNSqUpKSbjKG6XNfK+aPoWlanGvTU1slHCqQ+WXNdzPmh2OjepujWjnsz9ya5xf5HP1ZOXTOX2Hoxc+/wBXmj2du9j7meE6Jx61d/3Yts9zby397X2Onpct7twJINIEEkACCSCgCSAAAAwABAAAEggkCTg9IrLLVRbmlGXdJbvp9jumFaEZRalti1h+AHj7KtKlJSjw+q5Hpad+qiyvTkzgXdt7OWN8X2X3cn3kUazi8pkHcrNSWHh8V3PgzRTUa9J0pcY4zyfP1RXp3Sl3PkaI1HCUknuk2vPaB8S6W2dSle3MKsXGSrN45xltjJc00cVn3rpR0XoapSSbVK6pRao18Z2b/ZzXxQb809q4p/Fdb0G4s6ro3NN057XF74VI/NCW6S8PPDM5kbtc4ZAKiQEjICEjIhEkAIEZKMmyaL95eKMD6T+jz9G06koXd9BwoxxOhbzWJ13vU5p7occPbLw3yVc2Pe9D9NdKgqk1idaMGk96iorHrvO9CWDXOpklM1mTIxu3VunV9PsbSnCRvpzx4P6FG0AAQAQUASQAAAGskgEEggkAMkAKnJTvq+FheLLLZzrrbl8yDlXFzltPcVJxa7O1cuJsuqRVjUaCM/1gmlcZlv4GWIz7S89zNX6i4yUoSyuMXseCKtqo1tWxmy5nRuKbo3dKFem9vVms9V/NF74vvTTKrZi2B5bWf0QQnmen3KXFW9y93dGrFfePmeJ1Xodf2ufb2taMV/xIx9rS8evDMfqfYIVWtzLlvq1SO6TA/PiQcD9BXH6rX/3i0tq2d7qUacpPzayUZ9EtHnvsKa/wVK9P6RkkCvhaRlg+4LoLov8AybfjcXP8ZaodFNJh2dPt3/1FKt/9GxCvg1OlKbUYJzk9ijFOUm+SS2s9Tov6MNSucN0f1am99S5bp7O6ntm/ReJ9ntqtOksUaVKit2KVOFPZ5IyldyZYV5/o1+jixsXGpP8A2q4jhqrVilTpy506e1J97y+TR6epcdYqym2ZRKy3w2s2GNJYRmBMWbos0oziwq1SnnZxX2MyvCW1PnsZYKiAAFQAAAAA1gAgAAKEEmLA11ZbH4FWrHYb672PwNUlsIOVcUyhUoHYrUypKkEc5UmjGU2i/KBUrRM7itdKrnK4ky58ilWqOLyuBZo3KksrzX3RcGakZI1TpuO1bnuZnB5KjbE2RNUWbIsDdE2RNUWbIso2xM0zUjdSjna9yCM19zZE1SqJbX5ClPLAuxZmaoM2oDIlMwMogbeBaTKvAsU3sXgUZEEkBQAAAABrABAAAEESJIkFVbhmNJ5XkTcFa0rbXHlt8iDOrErziXqkSpJFRVnEq1qZlqeqUqCTqN5eerCO2Uu/uXecGt0tb7FJJf3pNv6YILN5RZx3dSoy6y2x+KPNfmb3rk574Q8ut+ZEqLq8Es97MtOvp19TqR2NShL1i+XcRNpS91nk73Srm2brUmlH44qSxLxW/PeY2PShN4qZi3uzufg+Jake0pyybUji2epRe1Nep0qd6maRcijYkVFex5o0VdZpr4l4JhHVTXF7BXvYxWW1FLgebueksI7I+/Lgo7fV7kV6N26j61WXhBKTUfptYHoYXLqPO5LcvxOlQRwqOqUo8JvwivxZdpa5HhTm/FxQHcgbUcinrDe6ml4z/kXYXUn8qz4kqxbMolT2sua8kSqkvm+kfyHVh0r73G6mzj1q08duXk8F7Sbhzppy7UZTpz75Rk1nzWH5lzabkXiACoEAACSAFYAAgAAAYyMiGBVro4t1NwkpLg/VcjvVYnIv6RnVXbW5U4prc0RXpHn7a8dGW3sN7e7vPQ0LiM1vymtjLmpr590rjL27b3OMYruxwOLGR9M1jRo1ltSylsljPk1xR4HVtDnRbbfs1zmpSpP9+KzH95eZncaaqVRHTtLhHAjSq74x66+ak1Vj6xyTC9cd+VjnsA6vSC5coKKe9lSFCDouMoRlFLDTWzPPxKVe862NuTuWVPEYyeHNPr06WNrqfDKS4RW/bvaRjcutZsxwFo06U2vadRJ9iU1LC4JrDwy17J8a6X+HP5Heo9HovbPLk9rb3tm9aBT5HWOdeZVjTfaqyl4qo/ub6dhR5/8Arz+J6FaDDkZLQYiFcehY0l8cv/Gv4i/StafzP0SLa0JGa0ViFao2cPm+q/hLNO2iviX+ZfwmK0iXMzjpMuYhW+Morl/n/wBBt/akY7FDOOU/9BjQ0TmzqWulQjujl82IVToajUl2bacu/wBpFL6xLSrVPioSj/3Iv7ROnGCijnXN513iPZT3/M/yEK2Rpdbhj9//AEl7T7b2cWt/WnKb8X/SK1sdCmXMK2AEFQAAAAAYAAigAAAADXNFO5pZL7RpqQA8xf2pStb+dF8452rl4Ho7q2ycO8szLTuWWpQqLKefw7jbXtIzR4z36bzFtP7+PM6tj0kxhVPdfzfD/ItTcatQ6I20m5Oioy+en7j8dhQfRFfDcVscpTc/uexoXsJpbU88Vh5JnYwltW/uLEeSo9EknmVao/DEfqjp2ujU6fZivHidR2cl3mLptcGEV1bon2BvwSBoVAyVE2klGCpGXURkoszjbyYGrCJjFvci3Cz5/kjb7sf62AaqNsbalWMFltJLizn3euQWyHvvu7K8zmyqTqvM3nkuC8EBbur+VT3Y5UPrLxMregTbWx0aVAgihDBcga4wNsUUZpggkACABIAA1kkAKkAEAAADFoyAFepSyc+5tcnXaNM6YHl7qw7jk3Fm0ezrW2ShcWGeBIteTp1J03mEnHw3PxW46Ft0kqR7cet3xeH6P+RZuNN7jn1tPa4Ad626VU32pY7prH13fU6VHVaUt2H3xefseGlatcDW6OC1I+hfrFJ8fVIy61LmvQ+fxrVFunNeEpG2N9W/tZ+uQR7vNLmvQn2lL+kjwy1Cv/aT9Q7mq99So/3pAj3EruC4erwipW1+lH4o+Efef0PJKjJ78vx2m+naMUjr1+kbfYi/GX5IpVLirU7cm18q2R9DOjYl+hY9wFS3tDp29qWKNqW6dIqMKNEsRgZRiZARgkAAAAAAAAADAABQAACQAAAAENAAYSgaZ0SQBXqWyKlSyRIAq1NORWnpiAINUtLRH7MAAyWmm2GnAAWKenos07FAFFqnaosQokgI3RgbEgAJAAAAAAAAAAAAAf/Z"/>
          <p:cNvSpPr>
            <a:spLocks noChangeAspect="1" noChangeArrowheads="1"/>
          </p:cNvSpPr>
          <p:nvPr/>
        </p:nvSpPr>
        <p:spPr bwMode="auto">
          <a:xfrm>
            <a:off x="168539"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AutoShape 8" descr="data:image/jpeg;base64,/9j/4AAQSkZJRgABAQAAAQABAAD/2wCEAAkGBg8QEBAQDw8PDw8MDA0NDQ4PDw8PDw0NFBAVFBQQFBQXHCYeFxkjGRQUHy8gIycpLCwsFR4xNTAqNSYrLCkBCQoKDgwMFA8PFCkYFBgpKSkpKSkpKSkpKSk1KSkpKSkpKSkpKSkpKSkpKSkpKSkpKSkpKSkpKSkpKSkpKSkpKf/AABEIALcBFAMBIgACEQEDEQH/xAAcAAEAAgMBAQEAAAAAAAAAAAAAAQQCAwUGBwj/xABCEAACAQMBBAcGAgcFCQAAAAAAAQIDBBEFITFBUQYSMmFxgZETIkJSobHB0QcUFYLS4fBTYnKS4iQ0Q1Rzg5Ojs//EABcBAQEBAQAAAAAAAAAAAAAAAAABAgP/xAAfEQEBAQABAwUAAAAAAAAAAAAAEQEhEjFRAiIyQWH/2gAMAwEAAhEDEQA/APqoAIoSAAAJAAEgACUgAJAAkgAAABIAAAAAAAAAAEEkAAAUQCSAAAAgEkAAABgSQSQACQAAAEgASMgACSCQAMZzSKle8S4/kBbc0ap3cVxX3OLc6suefojm1tVk92wUelnqkVxf0RqlrMe/1PI1b6XMryvJcyUj2n7bj3+pnHWYc39Dwru5c2Qr+S4slV9Dp6jB8V9ixGqnxPndLVpI6dprveWpHtAcmz1ZS4nTp1UyjMAAQCSAAAAgAFAgkAQAAMCSCSAAAJAAEgACQQ5IKSAkxqVMeJlkoXdfCbA0Xt8onCub5swu7pybOZfahClHrTeOUV2peBN2GYsTqNmitWjHtSUfFnkNV6bPaqfurktr82eYuukFWbfvPb6mLu9m+jy+kVdVorfMqz1+3XxfVHzSV1Ulxb82Y4m+ZZq8Ppf7dt38X1RmtSovdP8AE+YtT7yHc1I7m/qJqcPqkKil2ZRl4PaZKbR8woa7Vi9rz6przO7p3TGSwpe+s7Yzwpfuy/P1M3c7r0+HvrXUJRe89TpOrqWE2eBsr+nWTlSlnHai9koPk0dO0uHFpplzWY+mUquTYcTRr7rxXNHajLKzzOjKSCQBAAAEEkFAAAQAAMCSCSAAAJAAEmutVUVvxyNh5npHdy9p1eEUseLWc/UDswuYfMvUsLds2nE6OwpVIyUoKU1h5ltbi+XI6s9OittOUqT7m3HziwFSptS57Dl6/W6sF3vAr3VSFSEaiW2WFOPZl/M1dKoN0oyW5SWfQg8tqmqQoUpVZvdsivmlwR821XWqlaTk2/e+34LuL/TfU3Ov7JP3KCxjnN73/XI8y5nP5bfp1z25+klzZHXS3L12kZMcG2Wft5c8eGwh1nzfqzEBGaqvm/VmSrPnnx2msySASjF70vLYapUOT8nvNqAFrTNSqUpKSbjKG6XNfK+aPoWlanGvTU1slHCqQ+WXNdzPmh2OjepujWjnsz9ya5xf5HP1ZOXTOX2Hoxc+/wBXmj2du9j7meE6Jx61d/3Yts9zby397X2Onpct7twJINIEEkACCSCgCSAAAAwABAAAEggkCTg9IrLLVRbmlGXdJbvp9jumFaEZRalti1h+AHj7KtKlJSjw+q5Hpad+qiyvTkzgXdt7OWN8X2X3cn3kUazi8pkHcrNSWHh8V3PgzRTUa9J0pcY4zyfP1RXp3Sl3PkaI1HCUknuk2vPaB8S6W2dSle3MKsXGSrN45xltjJc00cVn3rpR0XoapSSbVK6pRao18Z2b/ZzXxQb809q4p/Fdb0G4s6ro3NN057XF74VI/NCW6S8PPDM5kbtc4ZAKiQEjICEjIhEkAIEZKMmyaL95eKMD6T+jz9G06koXd9BwoxxOhbzWJ13vU5p7occPbLw3yVc2Pe9D9NdKgqk1idaMGk96iorHrvO9CWDXOpklM1mTIxu3VunV9PsbSnCRvpzx4P6FG0AAQAQUASQAAAGskgEEggkAMkAKnJTvq+FheLLLZzrrbl8yDlXFzltPcVJxa7O1cuJsuqRVjUaCM/1gmlcZlv4GWIz7S89zNX6i4yUoSyuMXseCKtqo1tWxmy5nRuKbo3dKFem9vVms9V/NF74vvTTKrZi2B5bWf0QQnmen3KXFW9y93dGrFfePmeJ1Xodf2ufb2taMV/xIx9rS8evDMfqfYIVWtzLlvq1SO6TA/PiQcD9BXH6rX/3i0tq2d7qUacpPzayUZ9EtHnvsKa/wVK9P6RkkCvhaRlg+4LoLov8AybfjcXP8ZaodFNJh2dPt3/1FKt/9GxCvg1OlKbUYJzk9ijFOUm+SS2s9Tov6MNSucN0f1am99S5bp7O6ntm/ReJ9ntqtOksUaVKit2KVOFPZ5IyldyZYV5/o1+jixsXGpP8A2q4jhqrVilTpy506e1J97y+TR6epcdYqym2ZRKy3w2s2GNJYRmBMWbos0oziwq1SnnZxX2MyvCW1PnsZYKiAAFQAAAAA1gAgAAKEEmLA11ZbH4FWrHYb672PwNUlsIOVcUyhUoHYrUypKkEc5UmjGU2i/KBUrRM7itdKrnK4ky58ilWqOLyuBZo3KksrzX3RcGakZI1TpuO1bnuZnB5KjbE2RNUWbIsDdE2RNUWbIso2xM0zUjdSjna9yCM19zZE1SqJbX5ClPLAuxZmaoM2oDIlMwMogbeBaTKvAsU3sXgUZEEkBQAAAABrABAAAEESJIkFVbhmNJ5XkTcFa0rbXHlt8iDOrErziXqkSpJFRVnEq1qZlqeqUqCTqN5eerCO2Uu/uXecGt0tb7FJJf3pNv6YILN5RZx3dSoy6y2x+KPNfmb3rk574Q8ut+ZEqLq8Es97MtOvp19TqR2NShL1i+XcRNpS91nk73Srm2brUmlH44qSxLxW/PeY2PShN4qZi3uzufg+Jake0pyybUji2epRe1Nep0qd6maRcijYkVFex5o0VdZpr4l4JhHVTXF7BXvYxWW1FLgebueksI7I+/Lgo7fV7kV6N26j61WXhBKTUfptYHoYXLqPO5LcvxOlQRwqOqUo8JvwivxZdpa5HhTm/FxQHcgbUcinrDe6ml4z/kXYXUn8qz4kqxbMolT2sua8kSqkvm+kfyHVh0r73G6mzj1q08duXk8F7Sbhzppy7UZTpz75Rk1nzWH5lzabkXiACoEAACSAFYAAgAAAYyMiGBVro4t1NwkpLg/VcjvVYnIv6RnVXbW5U4prc0RXpHn7a8dGW3sN7e7vPQ0LiM1vymtjLmpr590rjL27b3OMYruxwOLGR9M1jRo1ltSylsljPk1xR4HVtDnRbbfs1zmpSpP9+KzH95eZncaaqVRHTtLhHAjSq74x66+ak1Vj6xyTC9cd+VjnsA6vSC5coKKe9lSFCDouMoRlFLDTWzPPxKVe862NuTuWVPEYyeHNPr06WNrqfDKS4RW/bvaRjcutZsxwFo06U2vadRJ9iU1LC4JrDwy17J8a6X+HP5Heo9HovbPLk9rb3tm9aBT5HWOdeZVjTfaqyl4qo/ub6dhR5/8Arz+J6FaDDkZLQYiFcehY0l8cv/Gv4i/StafzP0SLa0JGa0ViFao2cPm+q/hLNO2iviX+ZfwmK0iXMzjpMuYhW+Morl/n/wBBt/akY7FDOOU/9BjQ0TmzqWulQjujl82IVToajUl2bacu/wBpFL6xLSrVPioSj/3Iv7ROnGCijnXN513iPZT3/M/yEK2Rpdbhj9//AEl7T7b2cWt/WnKb8X/SK1sdCmXMK2AEFQAAAAAYAAigAAAADXNFO5pZL7RpqQA8xf2pStb+dF8452rl4Ho7q2ycO8szLTuWWpQqLKefw7jbXtIzR4z36bzFtP7+PM6tj0kxhVPdfzfD/ItTcatQ6I20m5Oioy+en7j8dhQfRFfDcVscpTc/uexoXsJpbU88Vh5JnYwltW/uLEeSo9EknmVao/DEfqjp2ujU6fZivHidR2cl3mLptcGEV1bon2BvwSBoVAyVE2klGCpGXURkoszjbyYGrCJjFvci3Cz5/kjb7sf62AaqNsbalWMFltJLizn3euQWyHvvu7K8zmyqTqvM3nkuC8EBbur+VT3Y5UPrLxMregTbWx0aVAgihDBcga4wNsUUZpggkACABIAA1kkAKkAEAAADFoyAFepSyc+5tcnXaNM6YHl7qw7jk3Fm0ezrW2ShcWGeBIteTp1J03mEnHw3PxW46Ft0kqR7cet3xeH6P+RZuNN7jn1tPa4Ad626VU32pY7prH13fU6VHVaUt2H3xefseGlatcDW6OC1I+hfrFJ8fVIy61LmvQ+fxrVFunNeEpG2N9W/tZ+uQR7vNLmvQn2lL+kjwy1Cv/aT9Q7mq99So/3pAj3EruC4erwipW1+lH4o+Efef0PJKjJ78vx2m+naMUjr1+kbfYi/GX5IpVLirU7cm18q2R9DOjYl+hY9wFS3tDp29qWKNqW6dIqMKNEsRgZRiZARgkAAAAAAAAADAABQAACQAAAAENAAYSgaZ0SQBXqWyKlSyRIAq1NORWnpiAINUtLRH7MAAyWmm2GnAAWKenos07FAFFqnaosQokgI3RgbEgAJAAAAAAAAAAAAAf/Z"/>
          <p:cNvSpPr>
            <a:spLocks noChangeAspect="1" noChangeArrowheads="1"/>
          </p:cNvSpPr>
          <p:nvPr/>
        </p:nvSpPr>
        <p:spPr bwMode="auto">
          <a:xfrm>
            <a:off x="333639" y="7939"/>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82282" name="Picture 10" descr="http://img5.blogs.yahoo.co.jp/ybi/1/ce/0e/seiyuhideki0512/folder/1068620/img_1068620_35861761_0?133276637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44" r="10046"/>
          <a:stretch/>
        </p:blipFill>
        <p:spPr bwMode="auto">
          <a:xfrm>
            <a:off x="7465620" y="2966682"/>
            <a:ext cx="1074585" cy="892732"/>
          </a:xfrm>
          <a:prstGeom prst="rect">
            <a:avLst/>
          </a:prstGeom>
          <a:noFill/>
          <a:extLst>
            <a:ext uri="{909E8E84-426E-40DD-AFC4-6F175D3DCCD1}">
              <a14:hiddenFill xmlns:a14="http://schemas.microsoft.com/office/drawing/2010/main">
                <a:solidFill>
                  <a:srgbClr val="FFFFFF"/>
                </a:solidFill>
              </a14:hiddenFill>
            </a:ext>
          </a:extLst>
        </p:spPr>
      </p:pic>
      <p:sp>
        <p:nvSpPr>
          <p:cNvPr id="91" name="AutoShape 14" descr="data:image/jpeg;base64,/9j/4AAQSkZJRgABAQAAAQABAAD/2wCEAAkGBhQQEBMUEhIVFRUUFRgUFxgVGBgWFBMVFRQVFBQSFxQYHCYfGBojGRQUHy8gIycpLCwsFR4xNTAqNSYrLCkBCQoKDgwOGg8PGCkkHyQsLCwqLSwvLCwpKSkpLCksLCwsKSwsLCwpLCwsKSwsLCwsLCwsLCwsKSwsLCwpKSwsLP/AABEIAOAA4AMBIgACEQEDEQH/xAAbAAEAAwEBAQEAAAAAAAAAAAAAAwQFBgIBB//EADwQAAEEAAMEBwYDCAIDAAAAAAEAAgMRBBIhBTFBUQYTImFxgZEyobHB0eFiovAUIzNCUoKS8QdyFTRE/8QAGQEBAAMBAQAAAAAAAAAAAAAAAAIDBAEF/8QAKBEBAAICAQMEAgEFAAAAAAAAAAECAxExEiFRBBMyQSJxsRQzYYGR/9oADAMBAAIRAxEAPwD9pREXHRERAREQEREBERAREQEREBERAREQEUOJxbIxb3BoOlnwv5L1BiGyNDmOa5p3FpBHqEc39JEREdEREBERAREQEREBERAREQEREBERAREQEXxzwN5GvvUM+Jy3TST5D3lc2J0VOPajSaNggWRv0ut4+CtRyhwtpsHkm4k09IiLo4z/AJAx+UZb9lvvf9gfVSf8Y4DJgzId88jn/wBrew34OPmFy3TXGmaTK3UyPpo52Qxg9AF+n7NwIghjibujY1n+IAJ8zqoR3ttkxfnkmyyiIptYiIgIiICIiAiIgIiICIiAiIgIiICzsVtlrJRGBZ0s3uvUaVqVoF1LktrwvimfKNQXemizeoyWpWJr57rcVYtOpT9JsRmLCwm22D50bHovEnSkNY3P7e77qtC8PGuoP6381m9Jtlta5oLju460eSw3teLTkx/bRWKTEUu6HDY0SxF7SLs3fGufiFUwXSJuHvMAGOdZGt2d5Hfu0XGPgxMYtuYs323UedfNXtn4xk00HWAACS3XvOu//roPVSj1Vu0TGpdn08R3idw/UwVU2xiOrgeeNZR4u7I+PuVtrgRYNg62FznTXHZIw2+BefIZW+8n0XqTPZ5uS3TWZcf0fw37TtWPi2G5D4R6M/OW+i/VFwv/ABdgezPORq94jb4M1d+Z35V3SjThX6euqb8iIim0CIiAiIgIiICIiAiIgIiICL494AsmgqU2PP8AKKHN30QXlUxGOqw31+izNozOML3BxsEdw366KLZ0wptm9de7xWe2aIv0f4WRTdepINstvtE8tefK+Cs40iaMgb9/3XzF7HbI1+UU52vcTx071zeH2i7DShktgDce7kT81ntkyUnWTvEra0rbvTmFaN7oXlumW71NZfqFW21j3uov1aTma6q7iF021o4JQ1wkjvfRO/wVTroC3q3ObTt4J08RyKzWxanpi/b9royRPea92Rh9uNDaDwO46KCcRUXFg11JjOoHE0NPdwVrGdE4Cba5wB5G/ioIdhRx3cr6rubXnStmuS0atEOROOJ3WZXNh9I3xtbTszBJlykalpBPkRQ/yCg6d48uJoHWqFa5WtsaeJKp4mSOwyFpJcfaJLnOJrdfE1vWrLsmqfI85WRgEf1OFmr5ageS7TLasTXnSn1OCuWI76dR0TwQgwcMdguDA51H+Z/bd7yfRa64zo1jbYW5tQeyONbzS3htBze8d/1W/FfrrEqLU6J6fDVRVsLj2ybtDyPyVlWOCIiAiIgIiICIiAiIgIiIKOLxeWQDgB7z81TxkhcQToK0Hhy+qt7TwRfTme0OHMcFlTyk61rXlpuUbTqHYjctKCEOiqt5N/ULntt4Z+GlEjQSw0T9/Ne+j23CzNFPYdmLhelg76O4i10z5GSM9pp8xSyXrTNXnU/wvrNsc8dlbYu0mzx2C273DePJNu7GbiIyCO1vB3G+7vXNbW2QI3Z4uyeIBrzBU+Cx2JIGUvI8Gn5qE5ZrHRkrMpe3ueqk6VsFsJzDTzoNxDW36Ursmx4K7WZxPEmj4ity8YnD4wguaL7jlBPgAsj/AMw6J376N7XcyD81RX2a/Ks/7hZPuW4n/iSbo67Xq5XjkCPmCFEzonJdyS5u4DX8x0VsdLYq1JHkVn4npE/EHJC00d5418gp39iI3z+ivu/pdwpiifla3M/iQQT4WVNtaKWamtoMsWSR61e4clDs/Z3Vi97jvPyClxGJyDtGtPM9wUo/tz19v0hM/nuvd9nyQ9W2PVw00om+ZPO1ryTUAbzDnuN1rpxWJgsGxrGkAl51J5WtNjCa+Ctwbj6V5NLUVbx4rdw7yWAnfWvw+Sx9n4Mk1y918ue5bbRQpbYUPqIiAiIgIiICIiAiIgIiICxcfDkkNbndojhZ3/D/AEtpUdpRXlPiPn9VC+4jcOwzpMJHKNQO7gR4fYqN+x2gaKR0Pke5eRM9vEFZrdF/lC6OqOJZs+zZh7DhXJ10fjSlwpkj9ph/tII+IKvHH/1M9BfwUTtoM8PULlaUr8Zdm0zzD2NsDm4eLT8lWx22OyQ1peT+E0PGxqvD8Q3g8eqhfM073D1Up3MaiUY1H0yZ8VIT/wCvGe8sChbJP/K1rBya1rR7tVpvfHxKgfj4m8Qs/s+bSu93xCs3BSP9t/vv3klTwdHm73OLu7h91FJ0ljbuo+CpT9LCfZb6qcY8cd57ozkvPDq4YhuHvIAVXGbYbFpYJ5DW1yL9oySHVxrkFPgYCXAX7RA3cSa+aui/iFXT5fqOx46ha4+08B7vFwGnkKCuryxlADkK9NF6WqFQiIgIiICIiAiIgIiICIiAosUy2HuFjyUq+OFgrk8DGzh3jxHEKKRiPhsa7/eFD1cgGhvuKxTLREPkjdNVTmZyCsySOG9noqkuJHEEKMzDqhiY7tZczFqYiccD6rPxMre5QmE4Z0wVaSNW5pQqkkwXHUDo1IyMKF2IHivQe41QUoRldYa5D4hdP0IwwlxGYjsxtzC+LrAHpd+S5XD4e9Xa+6vqu86Bw/xT3Nb8T8gr8cbsrt2h1yIi1qBERAREQEREBERAREQEREBAiIMR5p7hpoSvhk03frkvuNFSu8fiLUZ71gmdTLR9PLjYVPEgf73/AGVoyDiaHu81g7c6RRQC3uAsaA2XHiC1g7RHecoPNSiJtwja0V5R4xlXlWU5l7xvUTtpYidjXxQnK/2C+SKHrKv2WnO4nQ8QsrCYrFYhkjqjj6uXqnNe+cuD9BVRjmaXYwyh/UV+mjJE1QPww7vr4LMkxWJD52GNh/Z2h8hbMQ2iLFF7TrV6HXRRjbtNjdM18bZG2wyAFrm8w+OiN/8AQk4Zh2M9WnkAP2969sNCt6ijnDwDYIceyQ7M13Gg8ce40e5TN05qExMcrImJ7wsRN1s2u+6DR1A88316NH1XBQBfpHRGOsK38TnO/NXyVuL5I34bKIi1KRERAREQEREBERAREQEREBERBl7Qb2z3gfr3Kr6K7tNuo8Pn91SI0WLJ8paK8MnasziWsjAL3uysB3AgZnSO5hgINbrP4VlwbOjZJioJ2iQ0JjJIwl00IAMmUg3YOoIP2sY/Ewid7J3ZAY25X1Zb+8c94BGrSRQzDksfpC9rGlpLzhooRiDGSDMC8mOPCNkGoEjizs8itVI1DBeeq0s3DbXZFh3DBtdIxr+sikxDWMjwrj7bHTSEA2P6TfaOqyG9KY2OmDX4Udc7rXtbJiZKcBb3B0ceg7NmiRoeCyOmXR3GuxN4lrzhmBpzQs/c4eNwBLWRk0C0miN5I36rf6P7Jgw73nAv/aHZGtka6Nzogdzntky2MwzDLZHaN3VKacU0qt6RsxHXse7DyifLYgl6mTsUA3980ZrrnatP2pnErhFHHiWZWRRTgWyAAfw2u0e4m93cBda870k6P4SpCyWU4nP/AA3R5C4u0ZG1tBoaLBLhdgaVak2Ns3EwwXiw9kTJWRszA9bhnO3Yhjt7Yw4sBbuNniEcmvh0WJ2POxn7R1bGvcB1sDaELmNbbi+yO2TqA3cd2uqmwkoe1rmklrgHNJ35TYp34g4Oaf8ArfFVQWvj63EmNxwrJYnRPdYM7SAx5ZveXnMSdeCbHxDH9YYhljEz8jT/ACte1jqq92Zrq8VVkruEsVtW02oAv1DYMeXDQj8APrr81+YQBfrOFjyxsbya0ejQFDDy0ZEqIi0KhERAREQEREBERAREQEREBERBS2mNGnvI/Xos9wWntIdjwI+izVkyx+S6nDkdv7KdNio2NIBkbQLtB2XG/HskFYuDwr4xiYz2ZYzDIKNkGOQixUUtkF7dMh8l1HSvBl8OZvtMt2m+qp4/x1/tK5LAYHEucZ2QumYczZBpcrXCpG0TbjXLiFfS24YLx0ZeHH7Z27PiMe2GWSR0cdlweXEMJjOaYtcxhBaHA1lHs6DVbGx4muLwIHOlcM1jORECOrkY4M3fxHxggHtRP3bx52w+DCMDoMLnlne3qsRbWRgRPZIGPY1jWxub1Yzsa0UBZcTqtDoTjC2TqgzsvY06+0zqoYsubn2XtafxC9M5AtaOXO7RhZ1kvVxFgOZoiddghpjDXZiaJdFDx/8Apbw1VLo3tnESxPhdJK4ACOreRkILchAikoaEXV9+iv8ASTHSSPmf1dOJy5NxAAmw+U6auy5gebpohua3NPHNG+sVFhckkgL449JHSSCycRRaaY3U5gWkubRBs0cmdI8RsV+LxuJ6vKAwuJJOnYGU/iNuB1rj5LQ6LRVCTvzPcR3gBrQde/MuSwrnudlaSS8jcdXOvS639orv8BAI2NYDYaAARx4l3m4uPmqMk6qrwR1X21tnR5pGDm5o9XBfrC/MujUebEwj8YPpr8l+mph4ar8iIiuViIiAiIgIiICIiAiIgIiICIiCDGj92719CskrambbXDmD8FiWsuaO8LacIpha4zpHD1MOTtiNsnWMfG6uoc407MOMe8g6EHTx7ORUMXEHAg/rSj/rioUv0yZMfXDjNq7OAmxYiEttj698kwa/C4ohocc0eUNFgmnNo6FU8JiJcIS92GjLpGMsNxAzDPI94OSQZwS+Z16kaDkrm2ujbi3LFLI1lgmIOJhdRvKYi4UDxDTXJoWJ0hZjZ5Mz+qyB7HhoBGUso6OewOFnXed61VvWeJZOm1fpJtBj34oNeyCF8z8pzyCdzCYg3+E2h2gxvtXqGngF9bI3CSydfG58cmVkkru29jwba11NDcjqB6pt1pd3Sq7ahxOMlzFwjYC1zWNzPyvaKzBwY0X4uV8YRznh8sjpHjc55Ft/6Mb2Y/EWfxBctkrHKUUtZXhw7Ot6zJkJtrc1dYc1l0klaCR1+yKyNNbzprRhVxCLBrdu7lZhCy3v1TtqpTph0vQyK8Uz8LXH8tfNfoS4noHD+9e7kyvNzh9Cu2WnF8UL8iIitQEREBERAREQEREBERAREQEREBYUmhI7yPettxWLifbd6+qozx2iVmPlA8KnOrTwqkzlkXM3ErMnWliXjjazZnBRSUZVA5TyuHf6Ku945H4KQ+AKeJqrtcfBWIWrqLvOg+kUh5vA9G/ddQHLmOj0fVwtHPtHz/QW9DIt1I1WGa3eVpF8BX1TcEREBERAREQEREBERAREQEREHlwWHtZpY4Oq27j3d63lHLCHCiLXLRuNOxOu7nQ7MOz2vc4fVVJ3cDp4rSxXR8g3G6u47vLks7ERTs9pl+/7rJbDMLovDNxA5e5Zc7Cre1GOc0hrC13cCCsiDZeI45yO8lU9Ft8LNx5eZWnkoHMI36eK0P8Axz/5mu96gh6OSuNtZ5nUrsUt4Nx5VGvF8/Dd6rR2bhjI4ADjw1rz4la2z+hLzXWH9eC6vZ2wmRDQK+mGd7lXa8fTzg8NTQFowRr2yBThi1KH0L6iICIiAiIgIiICIiAiIgIiICIiAiIgLyWL0iCJ2GaeAQYYcgpUQQnCt5BfWwAcFKiDzkX3KvqICIiAiIgIiICIiAiIg//Z"/>
          <p:cNvSpPr>
            <a:spLocks noChangeAspect="1" noChangeArrowheads="1"/>
          </p:cNvSpPr>
          <p:nvPr/>
        </p:nvSpPr>
        <p:spPr bwMode="auto">
          <a:xfrm>
            <a:off x="498740" y="160339"/>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82284" name="Picture 12" descr="http://img01.jalan.jp/jalan/images/pictL/Y1/Y327831/Y3278311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4629" y="4182954"/>
            <a:ext cx="1081596" cy="1175006"/>
          </a:xfrm>
          <a:prstGeom prst="rect">
            <a:avLst/>
          </a:prstGeom>
          <a:noFill/>
          <a:extLst>
            <a:ext uri="{909E8E84-426E-40DD-AFC4-6F175D3DCCD1}">
              <a14:hiddenFill xmlns:a14="http://schemas.microsoft.com/office/drawing/2010/main">
                <a:solidFill>
                  <a:srgbClr val="FFFFFF"/>
                </a:solidFill>
              </a14:hiddenFill>
            </a:ext>
          </a:extLst>
        </p:spPr>
      </p:pic>
      <p:pic>
        <p:nvPicPr>
          <p:cNvPr id="182288" name="Picture 16" descr="http://store.starbucks.co.jp/resource/cm_images/sbcj/0/4524785165816_2.jpg"/>
          <p:cNvPicPr>
            <a:picLocks noChangeAspect="1" noChangeArrowheads="1"/>
          </p:cNvPicPr>
          <p:nvPr/>
        </p:nvPicPr>
        <p:blipFill>
          <a:blip r:embed="rId6" cstate="print">
            <a:clrChange>
              <a:clrFrom>
                <a:srgbClr val="F7F6F4"/>
              </a:clrFrom>
              <a:clrTo>
                <a:srgbClr val="F7F6F4">
                  <a:alpha val="0"/>
                </a:srgbClr>
              </a:clrTo>
            </a:clrChange>
            <a:extLst>
              <a:ext uri="{28A0092B-C50C-407E-A947-70E740481C1C}">
                <a14:useLocalDpi xmlns:a14="http://schemas.microsoft.com/office/drawing/2010/main" val="0"/>
              </a:ext>
            </a:extLst>
          </a:blip>
          <a:srcRect/>
          <a:stretch>
            <a:fillRect/>
          </a:stretch>
        </p:blipFill>
        <p:spPr bwMode="auto">
          <a:xfrm>
            <a:off x="8025426" y="4513370"/>
            <a:ext cx="1029559" cy="1056838"/>
          </a:xfrm>
          <a:prstGeom prst="rect">
            <a:avLst/>
          </a:prstGeom>
          <a:noFill/>
          <a:extLst>
            <a:ext uri="{909E8E84-426E-40DD-AFC4-6F175D3DCCD1}">
              <a14:hiddenFill xmlns:a14="http://schemas.microsoft.com/office/drawing/2010/main">
                <a:solidFill>
                  <a:srgbClr val="FFFFFF"/>
                </a:solidFill>
              </a14:hiddenFill>
            </a:ext>
          </a:extLst>
        </p:spPr>
      </p:pic>
      <p:sp>
        <p:nvSpPr>
          <p:cNvPr id="93" name="正方形/長方形 92"/>
          <p:cNvSpPr/>
          <p:nvPr/>
        </p:nvSpPr>
        <p:spPr>
          <a:xfrm>
            <a:off x="6462914" y="1503197"/>
            <a:ext cx="700833" cy="338554"/>
          </a:xfrm>
          <a:prstGeom prst="rect">
            <a:avLst/>
          </a:prstGeom>
        </p:spPr>
        <p:txBody>
          <a:bodyPr wrap="none">
            <a:spAutoFit/>
          </a:bodyPr>
          <a:lstStyle/>
          <a:p>
            <a:pPr algn="r"/>
            <a:r>
              <a:rPr lang="en-US" altLang="ja-JP" sz="1600" dirty="0" smtClean="0">
                <a:solidFill>
                  <a:srgbClr val="0070C0"/>
                </a:solidFill>
                <a:latin typeface="A-OTF 新ゴ Pro M" pitchFamily="34" charset="-128"/>
                <a:ea typeface="A-OTF 新ゴ Pro M" pitchFamily="34" charset="-128"/>
              </a:rPr>
              <a:t>10</a:t>
            </a:r>
            <a:r>
              <a:rPr lang="ja-JP" altLang="en-US" sz="1600" dirty="0" smtClean="0">
                <a:solidFill>
                  <a:srgbClr val="0070C0"/>
                </a:solidFill>
                <a:latin typeface="A-OTF 新ゴ Pro M" pitchFamily="34" charset="-128"/>
                <a:ea typeface="A-OTF 新ゴ Pro M" pitchFamily="34" charset="-128"/>
              </a:rPr>
              <a:t>円</a:t>
            </a:r>
            <a:endParaRPr lang="ja-JP" altLang="en-US" sz="1600" dirty="0">
              <a:latin typeface="A-OTF 新ゴ Pro M" pitchFamily="34" charset="-128"/>
              <a:ea typeface="A-OTF 新ゴ Pro M" pitchFamily="34" charset="-128"/>
            </a:endParaRPr>
          </a:p>
        </p:txBody>
      </p:sp>
      <p:sp>
        <p:nvSpPr>
          <p:cNvPr id="104" name="正方形/長方形 103"/>
          <p:cNvSpPr/>
          <p:nvPr/>
        </p:nvSpPr>
        <p:spPr>
          <a:xfrm>
            <a:off x="6424880" y="2232434"/>
            <a:ext cx="700833" cy="338554"/>
          </a:xfrm>
          <a:prstGeom prst="rect">
            <a:avLst/>
          </a:prstGeom>
        </p:spPr>
        <p:txBody>
          <a:bodyPr wrap="none">
            <a:spAutoFit/>
          </a:bodyPr>
          <a:lstStyle/>
          <a:p>
            <a:pPr algn="r"/>
            <a:r>
              <a:rPr lang="en-US" altLang="ja-JP" sz="1600" dirty="0">
                <a:solidFill>
                  <a:srgbClr val="00B050"/>
                </a:solidFill>
                <a:latin typeface="A-OTF 新ゴ Pro M" pitchFamily="34" charset="-128"/>
                <a:ea typeface="A-OTF 新ゴ Pro M" pitchFamily="34" charset="-128"/>
              </a:rPr>
              <a:t>3</a:t>
            </a:r>
            <a:r>
              <a:rPr lang="en-US" altLang="ja-JP" sz="1600" dirty="0" smtClean="0">
                <a:solidFill>
                  <a:srgbClr val="00B050"/>
                </a:solidFill>
                <a:latin typeface="A-OTF 新ゴ Pro M" pitchFamily="34" charset="-128"/>
                <a:ea typeface="A-OTF 新ゴ Pro M" pitchFamily="34" charset="-128"/>
              </a:rPr>
              <a:t>0</a:t>
            </a:r>
            <a:r>
              <a:rPr lang="ja-JP" altLang="en-US" sz="1600" dirty="0" smtClean="0">
                <a:solidFill>
                  <a:srgbClr val="00B050"/>
                </a:solidFill>
                <a:latin typeface="A-OTF 新ゴ Pro M" pitchFamily="34" charset="-128"/>
                <a:ea typeface="A-OTF 新ゴ Pro M" pitchFamily="34" charset="-128"/>
              </a:rPr>
              <a:t>円</a:t>
            </a:r>
            <a:endParaRPr lang="ja-JP" altLang="en-US" sz="1600" dirty="0">
              <a:solidFill>
                <a:srgbClr val="00B050"/>
              </a:solidFill>
              <a:latin typeface="A-OTF 新ゴ Pro M" pitchFamily="34" charset="-128"/>
              <a:ea typeface="A-OTF 新ゴ Pro M" pitchFamily="34" charset="-128"/>
            </a:endParaRPr>
          </a:p>
        </p:txBody>
      </p:sp>
      <p:sp>
        <p:nvSpPr>
          <p:cNvPr id="105" name="正方形/長方形 104"/>
          <p:cNvSpPr/>
          <p:nvPr/>
        </p:nvSpPr>
        <p:spPr>
          <a:xfrm>
            <a:off x="6307422" y="2961156"/>
            <a:ext cx="856325" cy="338554"/>
          </a:xfrm>
          <a:prstGeom prst="rect">
            <a:avLst/>
          </a:prstGeom>
        </p:spPr>
        <p:txBody>
          <a:bodyPr wrap="none">
            <a:spAutoFit/>
          </a:bodyPr>
          <a:lstStyle/>
          <a:p>
            <a:pPr algn="r"/>
            <a:r>
              <a:rPr lang="en-US" altLang="ja-JP" sz="1600" dirty="0">
                <a:solidFill>
                  <a:schemeClr val="accent3"/>
                </a:solidFill>
                <a:latin typeface="A-OTF 新ゴ Pro M" pitchFamily="34" charset="-128"/>
                <a:ea typeface="A-OTF 新ゴ Pro M" pitchFamily="34" charset="-128"/>
              </a:rPr>
              <a:t>20</a:t>
            </a:r>
            <a:r>
              <a:rPr lang="en-US" altLang="ja-JP" sz="1600" dirty="0" smtClean="0">
                <a:solidFill>
                  <a:schemeClr val="accent3"/>
                </a:solidFill>
                <a:latin typeface="A-OTF 新ゴ Pro M" pitchFamily="34" charset="-128"/>
                <a:ea typeface="A-OTF 新ゴ Pro M" pitchFamily="34" charset="-128"/>
              </a:rPr>
              <a:t>0</a:t>
            </a:r>
            <a:r>
              <a:rPr lang="ja-JP" altLang="en-US" sz="1600" dirty="0" smtClean="0">
                <a:solidFill>
                  <a:schemeClr val="accent3"/>
                </a:solidFill>
                <a:latin typeface="A-OTF 新ゴ Pro M" pitchFamily="34" charset="-128"/>
                <a:ea typeface="A-OTF 新ゴ Pro M" pitchFamily="34" charset="-128"/>
              </a:rPr>
              <a:t>円</a:t>
            </a:r>
            <a:endParaRPr lang="ja-JP" altLang="en-US" sz="1600" dirty="0">
              <a:solidFill>
                <a:schemeClr val="accent3"/>
              </a:solidFill>
              <a:latin typeface="A-OTF 新ゴ Pro M" pitchFamily="34" charset="-128"/>
              <a:ea typeface="A-OTF 新ゴ Pro M" pitchFamily="34" charset="-128"/>
            </a:endParaRPr>
          </a:p>
        </p:txBody>
      </p:sp>
      <p:sp>
        <p:nvSpPr>
          <p:cNvPr id="106" name="正方形/長方形 105"/>
          <p:cNvSpPr/>
          <p:nvPr/>
        </p:nvSpPr>
        <p:spPr>
          <a:xfrm>
            <a:off x="6263775" y="4054220"/>
            <a:ext cx="939681" cy="369332"/>
          </a:xfrm>
          <a:prstGeom prst="rect">
            <a:avLst/>
          </a:prstGeom>
        </p:spPr>
        <p:txBody>
          <a:bodyPr wrap="none">
            <a:spAutoFit/>
          </a:bodyPr>
          <a:lstStyle/>
          <a:p>
            <a:pPr algn="r"/>
            <a:r>
              <a:rPr lang="en-US" altLang="ja-JP" dirty="0" smtClean="0">
                <a:solidFill>
                  <a:schemeClr val="accent2"/>
                </a:solidFill>
                <a:latin typeface="A-OTF 新ゴ Pro M" pitchFamily="34" charset="-128"/>
                <a:ea typeface="A-OTF 新ゴ Pro M" pitchFamily="34" charset="-128"/>
              </a:rPr>
              <a:t>500</a:t>
            </a:r>
            <a:r>
              <a:rPr lang="ja-JP" altLang="en-US" dirty="0" smtClean="0">
                <a:solidFill>
                  <a:schemeClr val="accent2"/>
                </a:solidFill>
                <a:latin typeface="A-OTF 新ゴ Pro M" pitchFamily="34" charset="-128"/>
                <a:ea typeface="A-OTF 新ゴ Pro M" pitchFamily="34" charset="-128"/>
              </a:rPr>
              <a:t>円</a:t>
            </a:r>
            <a:endParaRPr lang="ja-JP" altLang="en-US" dirty="0">
              <a:solidFill>
                <a:schemeClr val="accent2"/>
              </a:solidFill>
              <a:latin typeface="A-OTF 新ゴ Pro M" pitchFamily="34" charset="-128"/>
              <a:ea typeface="A-OTF 新ゴ Pro M" pitchFamily="34" charset="-128"/>
            </a:endParaRPr>
          </a:p>
        </p:txBody>
      </p:sp>
      <p:sp>
        <p:nvSpPr>
          <p:cNvPr id="59" name="タイトル 1"/>
          <p:cNvSpPr txBox="1">
            <a:spLocks/>
          </p:cNvSpPr>
          <p:nvPr/>
        </p:nvSpPr>
        <p:spPr>
          <a:xfrm>
            <a:off x="488949" y="0"/>
            <a:ext cx="9288463" cy="549275"/>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l"/>
            <a:r>
              <a:rPr lang="ja-JP" altLang="en-US" sz="2400" dirty="0" smtClean="0">
                <a:latin typeface="A-OTF 新ゴ Pro M" pitchFamily="34" charset="-128"/>
                <a:ea typeface="A-OTF 新ゴ Pro M" pitchFamily="34" charset="-128"/>
              </a:rPr>
              <a:t>エクスペリエンスをプラスして利益を最大化する</a:t>
            </a:r>
            <a:endParaRPr lang="ja-JP" altLang="en-US" sz="2400" dirty="0">
              <a:latin typeface="A-OTF 新ゴ Pro M" pitchFamily="34" charset="-128"/>
              <a:ea typeface="A-OTF 新ゴ Pro M" pitchFamily="34" charset="-128"/>
            </a:endParaRPr>
          </a:p>
        </p:txBody>
      </p:sp>
    </p:spTree>
    <p:extLst>
      <p:ext uri="{BB962C8B-B14F-4D97-AF65-F5344CB8AC3E}">
        <p14:creationId xmlns:p14="http://schemas.microsoft.com/office/powerpoint/2010/main" val="246822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ユーザーエクスペリエンスとは？ － スターバックスコーヒー</a:t>
            </a:r>
            <a:endParaRPr kumimoji="1" lang="ja-JP" altLang="en-US" dirty="0"/>
          </a:p>
        </p:txBody>
      </p:sp>
      <p:pic>
        <p:nvPicPr>
          <p:cNvPr id="4" name="Picture 2" descr="C:\Users\hikari_akiyama.2NDFACTORY\Desktop\frcafe1.jpg"/>
          <p:cNvPicPr>
            <a:picLocks noChangeAspect="1" noChangeArrowheads="1"/>
          </p:cNvPicPr>
          <p:nvPr/>
        </p:nvPicPr>
        <p:blipFill rotWithShape="1">
          <a:blip r:embed="rId2">
            <a:extLst>
              <a:ext uri="{28A0092B-C50C-407E-A947-70E740481C1C}">
                <a14:useLocalDpi xmlns:a14="http://schemas.microsoft.com/office/drawing/2010/main" val="0"/>
              </a:ext>
            </a:extLst>
          </a:blip>
          <a:srcRect r="14294"/>
          <a:stretch/>
        </p:blipFill>
        <p:spPr bwMode="auto">
          <a:xfrm>
            <a:off x="5140493" y="1257304"/>
            <a:ext cx="4120206" cy="3196926"/>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a:solidFill>
                  <a:schemeClr val="tx1">
                    <a:lumMod val="85000"/>
                    <a:lumOff val="15000"/>
                  </a:schemeClr>
                </a:solidFill>
                <a:latin typeface="A-OTF 新ゴ Pro M" pitchFamily="34" charset="-128"/>
                <a:ea typeface="A-OTF 新ゴ Pro M" pitchFamily="34" charset="-128"/>
              </a:rPr>
              <a:t>家でもない、オフィスでも</a:t>
            </a:r>
            <a:r>
              <a:rPr lang="ja-JP" altLang="en-US" sz="2200" dirty="0" smtClean="0">
                <a:solidFill>
                  <a:schemeClr val="tx1">
                    <a:lumMod val="85000"/>
                    <a:lumOff val="15000"/>
                  </a:schemeClr>
                </a:solidFill>
                <a:latin typeface="A-OTF 新ゴ Pro M" pitchFamily="34" charset="-128"/>
                <a:ea typeface="A-OTF 新ゴ Pro M" pitchFamily="34" charset="-128"/>
              </a:rPr>
              <a:t>ない「第三</a:t>
            </a:r>
            <a:r>
              <a:rPr lang="ja-JP" altLang="en-US" sz="2200" dirty="0">
                <a:solidFill>
                  <a:schemeClr val="tx1">
                    <a:lumMod val="85000"/>
                    <a:lumOff val="15000"/>
                  </a:schemeClr>
                </a:solidFill>
                <a:latin typeface="A-OTF 新ゴ Pro M" pitchFamily="34" charset="-128"/>
                <a:ea typeface="A-OTF 新ゴ Pro M" pitchFamily="34" charset="-128"/>
              </a:rPr>
              <a:t>の</a:t>
            </a:r>
            <a:r>
              <a:rPr lang="ja-JP" altLang="en-US" sz="2200" dirty="0" smtClean="0">
                <a:solidFill>
                  <a:schemeClr val="tx1">
                    <a:lumMod val="85000"/>
                    <a:lumOff val="15000"/>
                  </a:schemeClr>
                </a:solidFill>
                <a:latin typeface="A-OTF 新ゴ Pro M" pitchFamily="34" charset="-128"/>
                <a:ea typeface="A-OTF 新ゴ Pro M" pitchFamily="34" charset="-128"/>
              </a:rPr>
              <a:t>オアシス」の</a:t>
            </a:r>
            <a:r>
              <a:rPr lang="ja-JP" altLang="en-US" sz="2200" dirty="0">
                <a:solidFill>
                  <a:schemeClr val="tx1">
                    <a:lumMod val="85000"/>
                    <a:lumOff val="15000"/>
                  </a:schemeClr>
                </a:solidFill>
                <a:latin typeface="A-OTF 新ゴ Pro M" pitchFamily="34" charset="-128"/>
                <a:ea typeface="A-OTF 新ゴ Pro M" pitchFamily="34" charset="-128"/>
              </a:rPr>
              <a:t>提供</a:t>
            </a:r>
            <a:endParaRPr lang="en-US" altLang="ja-JP" sz="2200" dirty="0">
              <a:solidFill>
                <a:schemeClr val="tx1">
                  <a:lumMod val="85000"/>
                  <a:lumOff val="15000"/>
                </a:schemeClr>
              </a:solidFill>
              <a:latin typeface="A-OTF 新ゴ Pro M" pitchFamily="34" charset="-128"/>
              <a:ea typeface="A-OTF 新ゴ Pro M" pitchFamily="34" charset="-128"/>
            </a:endParaRPr>
          </a:p>
        </p:txBody>
      </p:sp>
      <p:pic>
        <p:nvPicPr>
          <p:cNvPr id="2052" name="Picture 4" descr="C:\Users\hikari_akiyama.2NDFACTORY\Desktop\20110902_2634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257304"/>
            <a:ext cx="4262568" cy="319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7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ctrTitle"/>
          </p:nvPr>
        </p:nvSpPr>
        <p:spPr>
          <a:xfrm>
            <a:off x="488949" y="0"/>
            <a:ext cx="9288463" cy="549275"/>
          </a:xfrm>
        </p:spPr>
        <p:txBody>
          <a:bodyPr/>
          <a:lstStyle/>
          <a:p>
            <a:r>
              <a:rPr lang="ja-JP" altLang="en-US" dirty="0"/>
              <a:t>ユーザーエクスペリエンスとは？ － スターバックスコーヒー</a:t>
            </a:r>
            <a:endParaRPr kumimoji="1" lang="ja-JP" altLang="en-US" dirty="0"/>
          </a:p>
        </p:txBody>
      </p:sp>
      <p:grpSp>
        <p:nvGrpSpPr>
          <p:cNvPr id="2" name="グループ化 1"/>
          <p:cNvGrpSpPr/>
          <p:nvPr/>
        </p:nvGrpSpPr>
        <p:grpSpPr>
          <a:xfrm>
            <a:off x="514674" y="850579"/>
            <a:ext cx="8978223" cy="905658"/>
            <a:chOff x="514674" y="850579"/>
            <a:chExt cx="8978223" cy="905658"/>
          </a:xfrm>
        </p:grpSpPr>
        <p:sp>
          <p:nvSpPr>
            <p:cNvPr id="12" name="角丸四角形 11"/>
            <p:cNvSpPr/>
            <p:nvPr/>
          </p:nvSpPr>
          <p:spPr bwMode="auto">
            <a:xfrm>
              <a:off x="514674" y="850579"/>
              <a:ext cx="8978223"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schemeClr val="tx1">
                    <a:lumMod val="75000"/>
                    <a:lumOff val="25000"/>
                  </a:schemeClr>
                </a:solidFill>
                <a:latin typeface="A-OTF 新ゴ Pro R" pitchFamily="34" charset="-128"/>
                <a:ea typeface="A-OTF 新ゴ Pro R" pitchFamily="34" charset="-128"/>
              </a:endParaRPr>
            </a:p>
          </p:txBody>
        </p:sp>
        <p:sp>
          <p:nvSpPr>
            <p:cNvPr id="16" name="テキスト ボックス 15"/>
            <p:cNvSpPr txBox="1"/>
            <p:nvPr/>
          </p:nvSpPr>
          <p:spPr bwMode="auto">
            <a:xfrm>
              <a:off x="580759" y="854273"/>
              <a:ext cx="8744482" cy="752111"/>
            </a:xfrm>
            <a:prstGeom prst="rect">
              <a:avLst/>
            </a:prstGeom>
            <a:noFill/>
            <a:ln w="9525">
              <a:noFill/>
              <a:miter lim="800000"/>
              <a:headEnd/>
              <a:tailEnd/>
            </a:ln>
          </p:spPr>
          <p:txBody>
            <a:bodyPr wrap="none" lIns="108000" tIns="72000" rIns="108000" bIns="72000" rtlCol="0" anchor="ctr" anchorCtr="1">
              <a:spAutoFit/>
            </a:bodyPr>
            <a:lstStyle/>
            <a:p>
              <a:pPr algn="ctr">
                <a:lnSpc>
                  <a:spcPct val="200000"/>
                </a:lnSpc>
                <a:buSzPct val="120000"/>
              </a:pPr>
              <a:r>
                <a:rPr lang="ja-JP" altLang="en-US" sz="2400" b="1" dirty="0" smtClean="0">
                  <a:latin typeface="A-OTF 新ゴ Pro R" pitchFamily="34" charset="-128"/>
                  <a:ea typeface="A-OTF 新ゴ Pro R" pitchFamily="34" charset="-128"/>
                </a:rPr>
                <a:t>商品</a:t>
              </a:r>
              <a:r>
                <a:rPr lang="ja-JP" altLang="en-US" sz="2400" b="1" dirty="0">
                  <a:latin typeface="A-OTF 新ゴ Pro R" pitchFamily="34" charset="-128"/>
                  <a:ea typeface="A-OTF 新ゴ Pro R" pitchFamily="34" charset="-128"/>
                </a:rPr>
                <a:t>≠</a:t>
              </a:r>
              <a:r>
                <a:rPr lang="ja-JP" altLang="en-US" sz="2400" b="1" dirty="0" smtClean="0">
                  <a:latin typeface="A-OTF 新ゴ Pro R" pitchFamily="34" charset="-128"/>
                  <a:ea typeface="A-OTF 新ゴ Pro R" pitchFamily="34" charset="-128"/>
                </a:rPr>
                <a:t>コーヒー：「サードプレイス」での時間・体験を売る</a:t>
              </a:r>
              <a:endParaRPr lang="en-US" altLang="ja-JP" sz="2400" b="1" dirty="0">
                <a:latin typeface="A-OTF 新ゴ Pro R" pitchFamily="34" charset="-128"/>
                <a:ea typeface="A-OTF 新ゴ Pro R" pitchFamily="34" charset="-128"/>
              </a:endParaRPr>
            </a:p>
          </p:txBody>
        </p:sp>
      </p:grpSp>
      <p:sp>
        <p:nvSpPr>
          <p:cNvPr id="17" name="テキスト ボックス 16"/>
          <p:cNvSpPr txBox="1"/>
          <p:nvPr/>
        </p:nvSpPr>
        <p:spPr bwMode="auto">
          <a:xfrm>
            <a:off x="459922" y="2020082"/>
            <a:ext cx="9446078" cy="4411189"/>
          </a:xfrm>
          <a:prstGeom prst="rect">
            <a:avLst/>
          </a:prstGeom>
          <a:noFill/>
          <a:ln w="9525">
            <a:noFill/>
            <a:miter lim="800000"/>
            <a:headEnd/>
            <a:tailEnd/>
          </a:ln>
        </p:spPr>
        <p:txBody>
          <a:bodyPr wrap="square" lIns="108000" tIns="72000" rIns="108000" bIns="72000" rtlCol="0" anchor="ctr" anchorCtr="0">
            <a:spAutoFit/>
          </a:bodyPr>
          <a:lstStyle/>
          <a:p>
            <a:pPr>
              <a:lnSpc>
                <a:spcPct val="140000"/>
              </a:lnSpc>
              <a:buSzPct val="120000"/>
            </a:pPr>
            <a:r>
              <a:rPr lang="ja-JP" altLang="en-US" dirty="0" smtClean="0">
                <a:latin typeface="A-OTF 新ゴ Pro R" pitchFamily="34" charset="-128"/>
                <a:ea typeface="A-OTF 新ゴ Pro R" pitchFamily="34" charset="-128"/>
              </a:rPr>
              <a:t>オールデンバーグ </a:t>
            </a:r>
            <a:r>
              <a:rPr lang="ja-JP" altLang="en-US" dirty="0">
                <a:latin typeface="A-OTF 新ゴ Pro R" pitchFamily="34" charset="-128"/>
                <a:ea typeface="A-OTF 新ゴ Pro R" pitchFamily="34" charset="-128"/>
              </a:rPr>
              <a:t>は、前述の著書で「アメリカの都市</a:t>
            </a:r>
            <a:r>
              <a:rPr lang="ja-JP" altLang="en-US" dirty="0" smtClean="0">
                <a:latin typeface="A-OTF 新ゴ Pro R" pitchFamily="34" charset="-128"/>
                <a:ea typeface="A-OTF 新ゴ Pro R" pitchFamily="34" charset="-128"/>
              </a:rPr>
              <a:t>は、</a:t>
            </a:r>
            <a:r>
              <a:rPr lang="ja-JP" altLang="en-US" spc="110" dirty="0" smtClean="0">
                <a:latin typeface="A-OTF 新ゴ Pro R" pitchFamily="34" charset="-128"/>
                <a:ea typeface="A-OTF 新ゴ Pro R" pitchFamily="34" charset="-128"/>
              </a:rPr>
              <a:t>西欧</a:t>
            </a:r>
            <a:r>
              <a:rPr lang="ja-JP" altLang="en-US" spc="110" dirty="0">
                <a:latin typeface="A-OTF 新ゴ Pro R" pitchFamily="34" charset="-128"/>
                <a:ea typeface="A-OTF 新ゴ Pro R" pitchFamily="34" charset="-128"/>
              </a:rPr>
              <a:t>の歴史ある都市と</a:t>
            </a:r>
            <a:r>
              <a:rPr lang="ja-JP" altLang="en-US" spc="110" dirty="0" smtClean="0">
                <a:latin typeface="A-OTF 新ゴ Pro R" pitchFamily="34" charset="-128"/>
                <a:ea typeface="A-OTF 新ゴ Pro R" pitchFamily="34" charset="-128"/>
              </a:rPr>
              <a:t>比べ</a:t>
            </a:r>
            <a:endParaRPr lang="en-US" altLang="ja-JP" spc="110" dirty="0" smtClean="0">
              <a:latin typeface="A-OTF 新ゴ Pro R" pitchFamily="34" charset="-128"/>
              <a:ea typeface="A-OTF 新ゴ Pro R" pitchFamily="34" charset="-128"/>
            </a:endParaRPr>
          </a:p>
          <a:p>
            <a:pPr>
              <a:lnSpc>
                <a:spcPct val="140000"/>
              </a:lnSpc>
              <a:buSzPct val="120000"/>
            </a:pPr>
            <a:r>
              <a:rPr lang="ja-JP" altLang="en-US" dirty="0" smtClean="0">
                <a:latin typeface="A-OTF 新ゴ Pro R" pitchFamily="34" charset="-128"/>
                <a:ea typeface="A-OTF 新ゴ Pro R" pitchFamily="34" charset="-128"/>
              </a:rPr>
              <a:t>る</a:t>
            </a:r>
            <a:r>
              <a:rPr lang="ja-JP" altLang="en-US" dirty="0">
                <a:latin typeface="A-OTF 新ゴ Pro R" pitchFamily="34" charset="-128"/>
                <a:ea typeface="A-OTF 新ゴ Pro R" pitchFamily="34" charset="-128"/>
              </a:rPr>
              <a:t>と、この「サード・プレイス」が見劣りし、これこそアメリカの都市魅力の弱点で</a:t>
            </a:r>
            <a:r>
              <a:rPr lang="ja-JP" altLang="en-US" dirty="0" smtClean="0">
                <a:latin typeface="A-OTF 新ゴ Pro R" pitchFamily="34" charset="-128"/>
                <a:ea typeface="A-OTF 新ゴ Pro R" pitchFamily="34" charset="-128"/>
              </a:rPr>
              <a:t>ある」とも述べました。</a:t>
            </a:r>
            <a:endParaRPr lang="en-US" altLang="ja-JP" dirty="0" smtClean="0">
              <a:latin typeface="A-OTF 新ゴ Pro R" pitchFamily="34" charset="-128"/>
              <a:ea typeface="A-OTF 新ゴ Pro R" pitchFamily="34" charset="-128"/>
            </a:endParaRPr>
          </a:p>
          <a:p>
            <a:pPr>
              <a:lnSpc>
                <a:spcPct val="140000"/>
              </a:lnSpc>
              <a:buSzPct val="120000"/>
            </a:pPr>
            <a:endParaRPr lang="en-US" altLang="ja-JP" dirty="0" smtClean="0">
              <a:latin typeface="A-OTF 新ゴ Pro R" pitchFamily="34" charset="-128"/>
              <a:ea typeface="A-OTF 新ゴ Pro R" pitchFamily="34" charset="-128"/>
            </a:endParaRPr>
          </a:p>
          <a:p>
            <a:pPr>
              <a:lnSpc>
                <a:spcPct val="140000"/>
              </a:lnSpc>
              <a:buSzPct val="120000"/>
            </a:pPr>
            <a:r>
              <a:rPr lang="ja-JP" altLang="en-US" dirty="0" smtClean="0">
                <a:latin typeface="A-OTF 新ゴ Pro R" pitchFamily="34" charset="-128"/>
                <a:ea typeface="A-OTF 新ゴ Pro R" pitchFamily="34" charset="-128"/>
              </a:rPr>
              <a:t>スターバックス</a:t>
            </a:r>
            <a:r>
              <a:rPr lang="en-US" altLang="ja-JP" dirty="0" smtClean="0">
                <a:latin typeface="A-OTF 新ゴ Pro R" pitchFamily="34" charset="-128"/>
                <a:ea typeface="A-OTF 新ゴ Pro R" pitchFamily="34" charset="-128"/>
              </a:rPr>
              <a:t>CEO</a:t>
            </a:r>
            <a:r>
              <a:rPr lang="ja-JP" altLang="en-US" dirty="0" smtClean="0">
                <a:latin typeface="A-OTF 新ゴ Pro R" pitchFamily="34" charset="-128"/>
                <a:ea typeface="A-OTF 新ゴ Pro R" pitchFamily="34" charset="-128"/>
              </a:rPr>
              <a:t>のハワード・シュルツは、自身のヨーロッパのコーヒー店での</a:t>
            </a:r>
            <a:endParaRPr lang="en-US" altLang="ja-JP" dirty="0" smtClean="0">
              <a:latin typeface="A-OTF 新ゴ Pro R" pitchFamily="34" charset="-128"/>
              <a:ea typeface="A-OTF 新ゴ Pro R" pitchFamily="34" charset="-128"/>
            </a:endParaRPr>
          </a:p>
          <a:p>
            <a:pPr>
              <a:lnSpc>
                <a:spcPct val="140000"/>
              </a:lnSpc>
              <a:buSzPct val="120000"/>
            </a:pPr>
            <a:r>
              <a:rPr lang="ja-JP" altLang="en-US" dirty="0" smtClean="0">
                <a:latin typeface="A-OTF 新ゴ Pro R" pitchFamily="34" charset="-128"/>
                <a:ea typeface="A-OTF 新ゴ Pro R" pitchFamily="34" charset="-128"/>
              </a:rPr>
              <a:t>「サード・プレイス」体験に感銘を受け、現代都市生活者の「サード・プレイス」欲求</a:t>
            </a:r>
            <a:endParaRPr lang="en-US" altLang="ja-JP" dirty="0" smtClean="0">
              <a:latin typeface="A-OTF 新ゴ Pro R" pitchFamily="34" charset="-128"/>
              <a:ea typeface="A-OTF 新ゴ Pro R" pitchFamily="34" charset="-128"/>
            </a:endParaRPr>
          </a:p>
          <a:p>
            <a:pPr>
              <a:lnSpc>
                <a:spcPct val="140000"/>
              </a:lnSpc>
              <a:buSzPct val="120000"/>
            </a:pPr>
            <a:r>
              <a:rPr lang="ja-JP" altLang="en-US" dirty="0" smtClean="0">
                <a:latin typeface="A-OTF 新ゴ Pro R" pitchFamily="34" charset="-128"/>
                <a:ea typeface="A-OTF 新ゴ Pro R" pitchFamily="34" charset="-128"/>
              </a:rPr>
              <a:t>を満たす店づくりを展開しました。</a:t>
            </a:r>
            <a:endParaRPr lang="en-US" altLang="ja-JP" dirty="0" smtClean="0">
              <a:latin typeface="A-OTF 新ゴ Pro R" pitchFamily="34" charset="-128"/>
              <a:ea typeface="A-OTF 新ゴ Pro R" pitchFamily="34" charset="-128"/>
            </a:endParaRPr>
          </a:p>
          <a:p>
            <a:pPr>
              <a:lnSpc>
                <a:spcPct val="140000"/>
              </a:lnSpc>
              <a:buSzPct val="120000"/>
            </a:pPr>
            <a:r>
              <a:rPr lang="ja-JP" altLang="en-US" sz="2400" spc="100" dirty="0" smtClean="0">
                <a:latin typeface="A-OTF 新ゴ Pro R" pitchFamily="34" charset="-128"/>
                <a:ea typeface="A-OTF 新ゴ Pro R" pitchFamily="34" charset="-128"/>
              </a:rPr>
              <a:t>つまり、業態はコーヒー店だったものの</a:t>
            </a:r>
            <a:r>
              <a:rPr lang="ja-JP" altLang="en-US" sz="2400" b="1" spc="100" dirty="0" smtClean="0">
                <a:solidFill>
                  <a:srgbClr val="C00000"/>
                </a:solidFill>
                <a:effectLst>
                  <a:outerShdw blurRad="38100" dist="38100" dir="2700000" algn="tl">
                    <a:srgbClr val="000000">
                      <a:alpha val="43137"/>
                    </a:srgbClr>
                  </a:outerShdw>
                </a:effectLst>
                <a:latin typeface="A-OTF 新ゴ Pro R" pitchFamily="34" charset="-128"/>
                <a:ea typeface="A-OTF 新ゴ Pro R" pitchFamily="34" charset="-128"/>
              </a:rPr>
              <a:t>本質的なスターバックスの「売り物」は</a:t>
            </a:r>
            <a:r>
              <a:rPr lang="ja-JP" altLang="en-US" sz="2400" b="1" dirty="0" smtClean="0">
                <a:solidFill>
                  <a:srgbClr val="C00000"/>
                </a:solidFill>
                <a:effectLst>
                  <a:outerShdw blurRad="38100" dist="38100" dir="2700000" algn="tl">
                    <a:srgbClr val="000000">
                      <a:alpha val="43137"/>
                    </a:srgbClr>
                  </a:outerShdw>
                </a:effectLst>
                <a:latin typeface="A-OTF 新ゴ Pro R" pitchFamily="34" charset="-128"/>
                <a:ea typeface="A-OTF 新ゴ Pro R" pitchFamily="34" charset="-128"/>
              </a:rPr>
              <a:t>「コーヒー」ではなく「サードプレイス体験」</a:t>
            </a:r>
            <a:r>
              <a:rPr lang="ja-JP" altLang="en-US" sz="2400" dirty="0" smtClean="0">
                <a:latin typeface="A-OTF 新ゴ Pro R" pitchFamily="34" charset="-128"/>
                <a:ea typeface="A-OTF 新ゴ Pro R" pitchFamily="34" charset="-128"/>
              </a:rPr>
              <a:t>そのものだったと言えます。</a:t>
            </a:r>
            <a:endParaRPr lang="en-US" altLang="ja-JP" sz="2400" dirty="0" smtClean="0">
              <a:latin typeface="A-OTF 新ゴ Pro R" pitchFamily="34" charset="-128"/>
              <a:ea typeface="A-OTF 新ゴ Pro R" pitchFamily="34" charset="-128"/>
            </a:endParaRPr>
          </a:p>
        </p:txBody>
      </p:sp>
      <p:pic>
        <p:nvPicPr>
          <p:cNvPr id="19458" name="Picture 2" descr="https://fbcdn-sphotos-d-a.akamaihd.net/hphotos-ak-prn1/644151_10151542659613009_126320838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4113688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fbcdn-sphotos-d-a.akamaihd.net/hphotos-ak-prn1/644151_10151542659613009_126320838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4098448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1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wd">
                                    <p:tmPct val="10000"/>
                                  </p:iterate>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ユーザーエクスペリエンスとは？ － </a:t>
            </a:r>
            <a:r>
              <a:rPr lang="ja-JP" altLang="en-US" dirty="0" smtClean="0"/>
              <a:t>ディズニー・テーマパーク</a:t>
            </a:r>
            <a:endParaRPr kumimoji="1" lang="ja-JP" altLang="en-US"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3869" t="14712" r="11099" b="16840"/>
          <a:stretch/>
        </p:blipFill>
        <p:spPr bwMode="auto">
          <a:xfrm>
            <a:off x="3311629" y="2162364"/>
            <a:ext cx="3702592" cy="2533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9124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ユーザーエクスペリエンスとは？ － ディズニー・テーマパーク</a:t>
            </a:r>
            <a:endParaRPr kumimoji="1" lang="ja-JP" altLang="en-US" dirty="0"/>
          </a:p>
        </p:txBody>
      </p:sp>
      <p:pic>
        <p:nvPicPr>
          <p:cNvPr id="3077" name="Picture 5" descr="C:\Users\hikari_akiyama.2NDFACTORY\Desktop\tokyo-disney-01-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979" y="980924"/>
            <a:ext cx="7876041" cy="3920596"/>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smtClean="0">
                <a:solidFill>
                  <a:schemeClr val="tx1">
                    <a:lumMod val="85000"/>
                    <a:lumOff val="15000"/>
                  </a:schemeClr>
                </a:solidFill>
                <a:latin typeface="A-OTF 新ゴ Pro M" pitchFamily="34" charset="-128"/>
                <a:ea typeface="A-OTF 新ゴ Pro M" pitchFamily="34" charset="-128"/>
              </a:rPr>
              <a:t>徹底的な「夢と魔法の国」が体験できる</a:t>
            </a:r>
            <a:endParaRPr lang="en-US" altLang="ja-JP" sz="2200" dirty="0">
              <a:solidFill>
                <a:schemeClr val="tx1">
                  <a:lumMod val="85000"/>
                  <a:lumOff val="15000"/>
                </a:schemeClr>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40033016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テキスト ボックス 66"/>
          <p:cNvSpPr txBox="1"/>
          <p:nvPr/>
        </p:nvSpPr>
        <p:spPr bwMode="auto">
          <a:xfrm>
            <a:off x="1374281" y="2663832"/>
            <a:ext cx="4005455" cy="3052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68" name="テキスト ボックス 67"/>
          <p:cNvSpPr txBox="1"/>
          <p:nvPr/>
        </p:nvSpPr>
        <p:spPr bwMode="auto">
          <a:xfrm>
            <a:off x="1374281" y="3129431"/>
            <a:ext cx="4063112" cy="3052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69" name="テキスト ボックス 68"/>
          <p:cNvSpPr txBox="1"/>
          <p:nvPr/>
        </p:nvSpPr>
        <p:spPr bwMode="auto">
          <a:xfrm>
            <a:off x="1374281" y="4526228"/>
            <a:ext cx="5314604" cy="3052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70" name="テキスト ボックス 69"/>
          <p:cNvSpPr txBox="1"/>
          <p:nvPr/>
        </p:nvSpPr>
        <p:spPr bwMode="auto">
          <a:xfrm>
            <a:off x="1374281" y="4991827"/>
            <a:ext cx="6077709" cy="3052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71" name="テキスト ボックス 70"/>
          <p:cNvSpPr txBox="1"/>
          <p:nvPr/>
        </p:nvSpPr>
        <p:spPr bwMode="auto">
          <a:xfrm>
            <a:off x="1374281" y="5457426"/>
            <a:ext cx="6678019" cy="3052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72" name="テキスト ボックス 71"/>
          <p:cNvSpPr txBox="1"/>
          <p:nvPr/>
        </p:nvSpPr>
        <p:spPr bwMode="auto">
          <a:xfrm>
            <a:off x="1374281" y="5923024"/>
            <a:ext cx="7088400" cy="3052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7" name="テキスト ボックス 6"/>
          <p:cNvSpPr txBox="1"/>
          <p:nvPr/>
        </p:nvSpPr>
        <p:spPr bwMode="auto">
          <a:xfrm>
            <a:off x="378033" y="786532"/>
            <a:ext cx="9206842" cy="54551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08000" tIns="72000" rIns="108000" bIns="72000" rtlCol="0" anchor="ctr" anchorCtr="1">
            <a:spAutoFit/>
          </a:bodyPr>
          <a:lstStyle/>
          <a:p>
            <a:pPr>
              <a:lnSpc>
                <a:spcPct val="130000"/>
              </a:lnSpc>
              <a:buSzPct val="120000"/>
            </a:pPr>
            <a:r>
              <a:rPr lang="en-US" altLang="ja-JP" sz="2000" dirty="0">
                <a:latin typeface="A-OTF 新ゴ Pro M" pitchFamily="34" charset="-128"/>
                <a:ea typeface="A-OTF 新ゴ Pro M" pitchFamily="34" charset="-128"/>
              </a:rPr>
              <a:t>2010</a:t>
            </a:r>
            <a:r>
              <a:rPr lang="ja-JP" altLang="en-US" sz="2000" dirty="0">
                <a:latin typeface="A-OTF 新ゴ Pro M" pitchFamily="34" charset="-128"/>
                <a:ea typeface="A-OTF 新ゴ Pro M" pitchFamily="34" charset="-128"/>
              </a:rPr>
              <a:t>年　世界のテーマパーク・遊園地入場者数</a:t>
            </a:r>
            <a:r>
              <a:rPr lang="ja-JP" altLang="en-US" sz="2000" dirty="0" smtClean="0">
                <a:latin typeface="A-OTF 新ゴ Pro M" pitchFamily="34" charset="-128"/>
                <a:ea typeface="A-OTF 新ゴ Pro M" pitchFamily="34" charset="-128"/>
              </a:rPr>
              <a:t>ランキング </a:t>
            </a:r>
            <a:r>
              <a:rPr lang="en-US" altLang="ja-JP" sz="2000" dirty="0" smtClean="0">
                <a:latin typeface="A-OTF 新ゴ Pro M" pitchFamily="34" charset="-128"/>
                <a:ea typeface="A-OTF 新ゴ Pro M" pitchFamily="34" charset="-128"/>
              </a:rPr>
              <a:t>TOP10</a:t>
            </a:r>
            <a:endParaRPr kumimoji="1" lang="ja-JP" altLang="en-US" sz="2000" dirty="0" smtClean="0">
              <a:latin typeface="A-OTF 新ゴ Pro M" pitchFamily="34" charset="-128"/>
              <a:ea typeface="A-OTF 新ゴ Pro M" pitchFamily="34" charset="-128"/>
            </a:endParaRPr>
          </a:p>
        </p:txBody>
      </p:sp>
      <p:sp>
        <p:nvSpPr>
          <p:cNvPr id="51" name="テキスト ボックス 50"/>
          <p:cNvSpPr txBox="1"/>
          <p:nvPr/>
        </p:nvSpPr>
        <p:spPr bwMode="auto">
          <a:xfrm>
            <a:off x="1381535" y="1645550"/>
            <a:ext cx="2821794" cy="305242"/>
          </a:xfrm>
          <a:prstGeom prst="rect">
            <a:avLst/>
          </a:prstGeom>
          <a:gradFill>
            <a:gsLst>
              <a:gs pos="0">
                <a:schemeClr val="accent5">
                  <a:tint val="37000"/>
                  <a:satMod val="300000"/>
                </a:schemeClr>
              </a:gs>
              <a:gs pos="54000">
                <a:schemeClr val="accent5">
                  <a:tint val="15000"/>
                  <a:satMod val="350000"/>
                </a:schemeClr>
              </a:gs>
            </a:gsLst>
          </a:gradFill>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52" name="テキスト ボックス 51"/>
          <p:cNvSpPr txBox="1"/>
          <p:nvPr/>
        </p:nvSpPr>
        <p:spPr bwMode="auto">
          <a:xfrm>
            <a:off x="1381535" y="2082121"/>
            <a:ext cx="3432278" cy="305242"/>
          </a:xfrm>
          <a:prstGeom prst="rect">
            <a:avLst/>
          </a:prstGeom>
          <a:gradFill>
            <a:gsLst>
              <a:gs pos="0">
                <a:schemeClr val="accent5">
                  <a:tint val="37000"/>
                  <a:satMod val="300000"/>
                </a:schemeClr>
              </a:gs>
              <a:gs pos="54000">
                <a:schemeClr val="accent5">
                  <a:tint val="15000"/>
                  <a:satMod val="350000"/>
                </a:schemeClr>
              </a:gs>
            </a:gsLst>
          </a:gradFill>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78" name="テキスト ボックス 77"/>
          <p:cNvSpPr txBox="1"/>
          <p:nvPr/>
        </p:nvSpPr>
        <p:spPr bwMode="auto">
          <a:xfrm>
            <a:off x="1381535" y="3595030"/>
            <a:ext cx="4367664" cy="3052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79" name="テキスト ボックス 78"/>
          <p:cNvSpPr txBox="1"/>
          <p:nvPr/>
        </p:nvSpPr>
        <p:spPr bwMode="auto">
          <a:xfrm>
            <a:off x="1381535" y="4060629"/>
            <a:ext cx="4516298" cy="30524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kumimoji="1" lang="ja-JP" altLang="en-US" sz="1600" dirty="0" smtClean="0">
              <a:latin typeface="A-OTF 新ゴ Pro R" pitchFamily="34" charset="-128"/>
              <a:ea typeface="A-OTF 新ゴ Pro R" pitchFamily="34" charset="-128"/>
            </a:endParaRPr>
          </a:p>
        </p:txBody>
      </p:sp>
      <p:sp>
        <p:nvSpPr>
          <p:cNvPr id="80" name="テキスト ボックス 79"/>
          <p:cNvSpPr txBox="1"/>
          <p:nvPr/>
        </p:nvSpPr>
        <p:spPr bwMode="auto">
          <a:xfrm>
            <a:off x="1347297" y="1589045"/>
            <a:ext cx="2557046"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smtClean="0">
                <a:solidFill>
                  <a:schemeClr val="tx1">
                    <a:lumMod val="65000"/>
                    <a:lumOff val="35000"/>
                  </a:schemeClr>
                </a:solidFill>
                <a:latin typeface="A-OTF 新ゴ Pro R" pitchFamily="34" charset="-128"/>
                <a:ea typeface="A-OTF 新ゴ Pro R" pitchFamily="34" charset="-128"/>
              </a:rPr>
              <a:t>エバーランド</a:t>
            </a:r>
            <a:endParaRPr kumimoji="1" lang="ja-JP" altLang="en-US" sz="1400" dirty="0" smtClean="0">
              <a:solidFill>
                <a:schemeClr val="tx1">
                  <a:lumMod val="65000"/>
                  <a:lumOff val="35000"/>
                </a:schemeClr>
              </a:solidFill>
              <a:latin typeface="A-OTF 新ゴ Pro R" pitchFamily="34" charset="-128"/>
              <a:ea typeface="A-OTF 新ゴ Pro R" pitchFamily="34" charset="-128"/>
            </a:endParaRPr>
          </a:p>
        </p:txBody>
      </p:sp>
      <p:sp>
        <p:nvSpPr>
          <p:cNvPr id="81" name="テキスト ボックス 80"/>
          <p:cNvSpPr txBox="1"/>
          <p:nvPr/>
        </p:nvSpPr>
        <p:spPr bwMode="auto">
          <a:xfrm>
            <a:off x="1347296" y="2020142"/>
            <a:ext cx="3634157"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solidFill>
                  <a:schemeClr val="tx1">
                    <a:lumMod val="65000"/>
                    <a:lumOff val="35000"/>
                  </a:schemeClr>
                </a:solidFill>
                <a:latin typeface="A-OTF 新ゴ Pro R" pitchFamily="34" charset="-128"/>
                <a:ea typeface="A-OTF 新ゴ Pro R" pitchFamily="34" charset="-128"/>
              </a:rPr>
              <a:t>ユニバーサル・スタジオ・</a:t>
            </a:r>
            <a:r>
              <a:rPr lang="ja-JP" altLang="en-US" sz="1400" dirty="0" smtClean="0">
                <a:solidFill>
                  <a:schemeClr val="tx1">
                    <a:lumMod val="65000"/>
                    <a:lumOff val="35000"/>
                  </a:schemeClr>
                </a:solidFill>
                <a:latin typeface="A-OTF 新ゴ Pro R" pitchFamily="34" charset="-128"/>
                <a:ea typeface="A-OTF 新ゴ Pro R" pitchFamily="34" charset="-128"/>
              </a:rPr>
              <a:t>ジャパン</a:t>
            </a:r>
            <a:endParaRPr kumimoji="1" lang="ja-JP" altLang="en-US" sz="1400" dirty="0" smtClean="0">
              <a:solidFill>
                <a:schemeClr val="tx1">
                  <a:lumMod val="65000"/>
                  <a:lumOff val="35000"/>
                </a:schemeClr>
              </a:solidFill>
              <a:latin typeface="A-OTF 新ゴ Pro R" pitchFamily="34" charset="-128"/>
              <a:ea typeface="A-OTF 新ゴ Pro R" pitchFamily="34" charset="-128"/>
            </a:endParaRPr>
          </a:p>
        </p:txBody>
      </p:sp>
      <p:sp>
        <p:nvSpPr>
          <p:cNvPr id="82" name="テキスト ボックス 81"/>
          <p:cNvSpPr txBox="1"/>
          <p:nvPr/>
        </p:nvSpPr>
        <p:spPr bwMode="auto">
          <a:xfrm>
            <a:off x="1347296" y="2613416"/>
            <a:ext cx="3863332"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latin typeface="A-OTF 新ゴ Pro M" pitchFamily="34" charset="-128"/>
                <a:ea typeface="A-OTF 新ゴ Pro M" pitchFamily="34" charset="-128"/>
              </a:rPr>
              <a:t>ディズニー・ハリウッドスタジオ </a:t>
            </a:r>
            <a:endParaRPr kumimoji="1" lang="ja-JP" altLang="en-US" sz="1400" dirty="0" smtClean="0">
              <a:latin typeface="A-OTF 新ゴ Pro M" pitchFamily="34" charset="-128"/>
              <a:ea typeface="A-OTF 新ゴ Pro M" pitchFamily="34" charset="-128"/>
            </a:endParaRPr>
          </a:p>
        </p:txBody>
      </p:sp>
      <p:sp>
        <p:nvSpPr>
          <p:cNvPr id="83" name="テキスト ボックス 82"/>
          <p:cNvSpPr txBox="1"/>
          <p:nvPr/>
        </p:nvSpPr>
        <p:spPr bwMode="auto">
          <a:xfrm>
            <a:off x="1347295" y="3073837"/>
            <a:ext cx="3863333"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latin typeface="A-OTF 新ゴ Pro M" pitchFamily="34" charset="-128"/>
                <a:ea typeface="A-OTF 新ゴ Pro M" pitchFamily="34" charset="-128"/>
              </a:rPr>
              <a:t>ディズニー・アニマルキングダム</a:t>
            </a:r>
            <a:endParaRPr kumimoji="1" lang="ja-JP" altLang="en-US" sz="1400" dirty="0" smtClean="0">
              <a:latin typeface="A-OTF 新ゴ Pro M" pitchFamily="34" charset="-128"/>
              <a:ea typeface="A-OTF 新ゴ Pro M" pitchFamily="34" charset="-128"/>
            </a:endParaRPr>
          </a:p>
        </p:txBody>
      </p:sp>
      <p:sp>
        <p:nvSpPr>
          <p:cNvPr id="84" name="テキスト ボックス 83"/>
          <p:cNvSpPr txBox="1"/>
          <p:nvPr/>
        </p:nvSpPr>
        <p:spPr bwMode="auto">
          <a:xfrm>
            <a:off x="1347296" y="3531975"/>
            <a:ext cx="3365994"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latin typeface="A-OTF 新ゴ Pro M" pitchFamily="34" charset="-128"/>
                <a:ea typeface="A-OTF 新ゴ Pro M" pitchFamily="34" charset="-128"/>
              </a:rPr>
              <a:t>ディズニーランド・パーク</a:t>
            </a:r>
            <a:endParaRPr kumimoji="1" lang="ja-JP" altLang="en-US" sz="1400" dirty="0" smtClean="0">
              <a:latin typeface="A-OTF 新ゴ Pro M" pitchFamily="34" charset="-128"/>
              <a:ea typeface="A-OTF 新ゴ Pro M" pitchFamily="34" charset="-128"/>
            </a:endParaRPr>
          </a:p>
        </p:txBody>
      </p:sp>
      <p:sp>
        <p:nvSpPr>
          <p:cNvPr id="85" name="テキスト ボックス 84"/>
          <p:cNvSpPr txBox="1"/>
          <p:nvPr/>
        </p:nvSpPr>
        <p:spPr bwMode="auto">
          <a:xfrm>
            <a:off x="1347295" y="3997571"/>
            <a:ext cx="4550537"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latin typeface="A-OTF 新ゴ Pro M" pitchFamily="34" charset="-128"/>
                <a:ea typeface="A-OTF 新ゴ Pro M" pitchFamily="34" charset="-128"/>
              </a:rPr>
              <a:t>エプコット </a:t>
            </a:r>
            <a:r>
              <a:rPr lang="en-US" altLang="ja-JP" sz="1400" dirty="0" smtClean="0">
                <a:latin typeface="A-OTF 新ゴ Pro M" pitchFamily="34" charset="-128"/>
                <a:ea typeface="A-OTF 新ゴ Pro M" pitchFamily="34" charset="-128"/>
              </a:rPr>
              <a:t>(</a:t>
            </a:r>
            <a:r>
              <a:rPr lang="ja-JP" altLang="en-US" sz="1400" dirty="0" smtClean="0">
                <a:latin typeface="A-OTF 新ゴ Pro M" pitchFamily="34" charset="-128"/>
                <a:ea typeface="A-OTF 新ゴ Pro M" pitchFamily="34" charset="-128"/>
              </a:rPr>
              <a:t>ウォルト</a:t>
            </a:r>
            <a:r>
              <a:rPr lang="ja-JP" altLang="en-US" sz="1400" dirty="0">
                <a:latin typeface="A-OTF 新ゴ Pro M" pitchFamily="34" charset="-128"/>
                <a:ea typeface="A-OTF 新ゴ Pro M" pitchFamily="34" charset="-128"/>
              </a:rPr>
              <a:t>・ディズニー・ワールド）</a:t>
            </a:r>
            <a:endParaRPr kumimoji="1" lang="ja-JP" altLang="en-US" sz="1400" dirty="0" smtClean="0">
              <a:latin typeface="A-OTF 新ゴ Pro M" pitchFamily="34" charset="-128"/>
              <a:ea typeface="A-OTF 新ゴ Pro M" pitchFamily="34" charset="-128"/>
            </a:endParaRPr>
          </a:p>
        </p:txBody>
      </p:sp>
      <p:sp>
        <p:nvSpPr>
          <p:cNvPr id="86" name="テキスト ボックス 85"/>
          <p:cNvSpPr txBox="1"/>
          <p:nvPr/>
        </p:nvSpPr>
        <p:spPr bwMode="auto">
          <a:xfrm>
            <a:off x="1347296" y="5393479"/>
            <a:ext cx="2684287"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latin typeface="A-OTF 新ゴ Pro M" pitchFamily="34" charset="-128"/>
                <a:ea typeface="A-OTF 新ゴ Pro M" pitchFamily="34" charset="-128"/>
              </a:rPr>
              <a:t>ディズニーランド</a:t>
            </a:r>
            <a:endParaRPr kumimoji="1" lang="ja-JP" altLang="en-US" sz="1400" dirty="0" smtClean="0">
              <a:latin typeface="A-OTF 新ゴ Pro M" pitchFamily="34" charset="-128"/>
              <a:ea typeface="A-OTF 新ゴ Pro M" pitchFamily="34" charset="-128"/>
            </a:endParaRPr>
          </a:p>
        </p:txBody>
      </p:sp>
      <p:sp>
        <p:nvSpPr>
          <p:cNvPr id="87" name="テキスト ボックス 86"/>
          <p:cNvSpPr txBox="1"/>
          <p:nvPr/>
        </p:nvSpPr>
        <p:spPr bwMode="auto">
          <a:xfrm>
            <a:off x="1347296" y="4941470"/>
            <a:ext cx="2028290"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latin typeface="A-OTF 新ゴ Pro M" pitchFamily="34" charset="-128"/>
                <a:ea typeface="A-OTF 新ゴ Pro M" pitchFamily="34" charset="-128"/>
              </a:rPr>
              <a:t>東京</a:t>
            </a:r>
            <a:r>
              <a:rPr lang="ja-JP" altLang="en-US" sz="1400" dirty="0" smtClean="0">
                <a:latin typeface="A-OTF 新ゴ Pro M" pitchFamily="34" charset="-128"/>
                <a:ea typeface="A-OTF 新ゴ Pro M" pitchFamily="34" charset="-128"/>
              </a:rPr>
              <a:t>ディズニー</a:t>
            </a:r>
            <a:r>
              <a:rPr lang="ja-JP" altLang="en-US" sz="1400" dirty="0">
                <a:latin typeface="A-OTF 新ゴ Pro M" pitchFamily="34" charset="-128"/>
                <a:ea typeface="A-OTF 新ゴ Pro M" pitchFamily="34" charset="-128"/>
              </a:rPr>
              <a:t>ランド</a:t>
            </a:r>
            <a:r>
              <a:rPr lang="ja-JP" altLang="en-US" sz="1400" dirty="0" smtClean="0">
                <a:latin typeface="A-OTF 新ゴ Pro M" pitchFamily="34" charset="-128"/>
                <a:ea typeface="A-OTF 新ゴ Pro M" pitchFamily="34" charset="-128"/>
              </a:rPr>
              <a:t> </a:t>
            </a:r>
            <a:endParaRPr kumimoji="1" lang="ja-JP" altLang="en-US" sz="1400" dirty="0" smtClean="0">
              <a:latin typeface="A-OTF 新ゴ Pro M" pitchFamily="34" charset="-128"/>
              <a:ea typeface="A-OTF 新ゴ Pro M" pitchFamily="34" charset="-128"/>
            </a:endParaRPr>
          </a:p>
        </p:txBody>
      </p:sp>
      <p:sp>
        <p:nvSpPr>
          <p:cNvPr id="98" name="テキスト ボックス 97"/>
          <p:cNvSpPr txBox="1"/>
          <p:nvPr/>
        </p:nvSpPr>
        <p:spPr bwMode="auto">
          <a:xfrm>
            <a:off x="1347296" y="4450473"/>
            <a:ext cx="2911757"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latin typeface="A-OTF 新ゴ Pro M" pitchFamily="34" charset="-128"/>
                <a:ea typeface="A-OTF 新ゴ Pro M" pitchFamily="34" charset="-128"/>
              </a:rPr>
              <a:t>東京ディズニーシー </a:t>
            </a:r>
            <a:endParaRPr kumimoji="1" lang="ja-JP" altLang="en-US" sz="1400" dirty="0" smtClean="0">
              <a:latin typeface="A-OTF 新ゴ Pro M" pitchFamily="34" charset="-128"/>
              <a:ea typeface="A-OTF 新ゴ Pro M" pitchFamily="34" charset="-128"/>
            </a:endParaRPr>
          </a:p>
        </p:txBody>
      </p:sp>
      <p:sp>
        <p:nvSpPr>
          <p:cNvPr id="99" name="テキスト ボックス 98"/>
          <p:cNvSpPr txBox="1"/>
          <p:nvPr/>
        </p:nvSpPr>
        <p:spPr bwMode="auto">
          <a:xfrm>
            <a:off x="1347296" y="5861754"/>
            <a:ext cx="5554077"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smtClean="0">
                <a:latin typeface="A-OTF 新ゴ Pro M" pitchFamily="34" charset="-128"/>
                <a:ea typeface="A-OTF 新ゴ Pro M" pitchFamily="34" charset="-128"/>
              </a:rPr>
              <a:t>マジックキングダム（ウォルト</a:t>
            </a:r>
            <a:r>
              <a:rPr lang="ja-JP" altLang="en-US" sz="1400" dirty="0">
                <a:latin typeface="A-OTF 新ゴ Pro M" pitchFamily="34" charset="-128"/>
                <a:ea typeface="A-OTF 新ゴ Pro M" pitchFamily="34" charset="-128"/>
              </a:rPr>
              <a:t>・ディズニー・ワールド）</a:t>
            </a:r>
            <a:endParaRPr kumimoji="1" lang="ja-JP" altLang="en-US" sz="1400" dirty="0" smtClean="0">
              <a:latin typeface="A-OTF 新ゴ Pro M" pitchFamily="34" charset="-128"/>
              <a:ea typeface="A-OTF 新ゴ Pro M" pitchFamily="34" charset="-128"/>
            </a:endParaRPr>
          </a:p>
        </p:txBody>
      </p:sp>
      <p:sp>
        <p:nvSpPr>
          <p:cNvPr id="101" name="テキスト ボックス 100"/>
          <p:cNvSpPr txBox="1"/>
          <p:nvPr/>
        </p:nvSpPr>
        <p:spPr bwMode="auto">
          <a:xfrm>
            <a:off x="247408" y="1520548"/>
            <a:ext cx="929204" cy="465494"/>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1600" dirty="0" smtClean="0">
                <a:solidFill>
                  <a:schemeClr val="tx1">
                    <a:lumMod val="50000"/>
                    <a:lumOff val="50000"/>
                  </a:schemeClr>
                </a:solidFill>
                <a:latin typeface="A-OTF 新ゴ Pro B" pitchFamily="34" charset="-128"/>
                <a:ea typeface="A-OTF 新ゴ Pro B" pitchFamily="34" charset="-128"/>
              </a:rPr>
              <a:t>10</a:t>
            </a:r>
            <a:r>
              <a:rPr kumimoji="1" lang="ja-JP" altLang="en-US" sz="1600" dirty="0" smtClean="0">
                <a:solidFill>
                  <a:schemeClr val="tx1">
                    <a:lumMod val="50000"/>
                    <a:lumOff val="50000"/>
                  </a:schemeClr>
                </a:solidFill>
                <a:latin typeface="A-OTF 新ゴ Pro B" pitchFamily="34" charset="-128"/>
                <a:ea typeface="A-OTF 新ゴ Pro B" pitchFamily="34" charset="-128"/>
              </a:rPr>
              <a:t>位</a:t>
            </a:r>
          </a:p>
        </p:txBody>
      </p:sp>
      <p:sp>
        <p:nvSpPr>
          <p:cNvPr id="102" name="テキスト ボックス 101"/>
          <p:cNvSpPr txBox="1"/>
          <p:nvPr/>
        </p:nvSpPr>
        <p:spPr bwMode="auto">
          <a:xfrm>
            <a:off x="407063" y="1951261"/>
            <a:ext cx="628380" cy="465494"/>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1600" dirty="0" smtClean="0">
                <a:solidFill>
                  <a:schemeClr val="tx1">
                    <a:lumMod val="50000"/>
                    <a:lumOff val="50000"/>
                  </a:schemeClr>
                </a:solidFill>
                <a:latin typeface="A-OTF 新ゴ Pro B" pitchFamily="34" charset="-128"/>
                <a:ea typeface="A-OTF 新ゴ Pro B" pitchFamily="34" charset="-128"/>
              </a:rPr>
              <a:t>9</a:t>
            </a:r>
            <a:r>
              <a:rPr kumimoji="1" lang="ja-JP" altLang="en-US" sz="1600" dirty="0" smtClean="0">
                <a:solidFill>
                  <a:schemeClr val="tx1">
                    <a:lumMod val="50000"/>
                    <a:lumOff val="50000"/>
                  </a:schemeClr>
                </a:solidFill>
                <a:latin typeface="A-OTF 新ゴ Pro B" pitchFamily="34" charset="-128"/>
                <a:ea typeface="A-OTF 新ゴ Pro B" pitchFamily="34" charset="-128"/>
              </a:rPr>
              <a:t>位</a:t>
            </a:r>
          </a:p>
        </p:txBody>
      </p:sp>
      <p:sp>
        <p:nvSpPr>
          <p:cNvPr id="103" name="テキスト ボックス 102"/>
          <p:cNvSpPr txBox="1"/>
          <p:nvPr/>
        </p:nvSpPr>
        <p:spPr bwMode="auto">
          <a:xfrm>
            <a:off x="240151" y="2466431"/>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2000" dirty="0" smtClean="0">
                <a:latin typeface="A-OTF 新ゴ Pro B" pitchFamily="34" charset="-128"/>
                <a:ea typeface="A-OTF 新ゴ Pro B" pitchFamily="34" charset="-128"/>
              </a:rPr>
              <a:t>8</a:t>
            </a:r>
            <a:r>
              <a:rPr kumimoji="1" lang="ja-JP" altLang="en-US" sz="2000" dirty="0" smtClean="0">
                <a:latin typeface="A-OTF 新ゴ Pro B" pitchFamily="34" charset="-128"/>
                <a:ea typeface="A-OTF 新ゴ Pro B" pitchFamily="34" charset="-128"/>
              </a:rPr>
              <a:t>位</a:t>
            </a:r>
          </a:p>
        </p:txBody>
      </p:sp>
      <p:sp>
        <p:nvSpPr>
          <p:cNvPr id="104" name="テキスト ボックス 103"/>
          <p:cNvSpPr txBox="1"/>
          <p:nvPr/>
        </p:nvSpPr>
        <p:spPr bwMode="auto">
          <a:xfrm>
            <a:off x="240151" y="2932138"/>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2000" dirty="0" smtClean="0">
                <a:latin typeface="A-OTF 新ゴ Pro B" pitchFamily="34" charset="-128"/>
                <a:ea typeface="A-OTF 新ゴ Pro B" pitchFamily="34" charset="-128"/>
              </a:rPr>
              <a:t>7</a:t>
            </a:r>
            <a:r>
              <a:rPr kumimoji="1" lang="ja-JP" altLang="en-US" sz="2000" dirty="0" smtClean="0">
                <a:latin typeface="A-OTF 新ゴ Pro B" pitchFamily="34" charset="-128"/>
                <a:ea typeface="A-OTF 新ゴ Pro B" pitchFamily="34" charset="-128"/>
              </a:rPr>
              <a:t>位</a:t>
            </a:r>
          </a:p>
        </p:txBody>
      </p:sp>
      <p:sp>
        <p:nvSpPr>
          <p:cNvPr id="105" name="テキスト ボックス 104"/>
          <p:cNvSpPr txBox="1"/>
          <p:nvPr/>
        </p:nvSpPr>
        <p:spPr bwMode="auto">
          <a:xfrm>
            <a:off x="240151" y="3395627"/>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2000" dirty="0" smtClean="0">
                <a:latin typeface="A-OTF 新ゴ Pro B" pitchFamily="34" charset="-128"/>
                <a:ea typeface="A-OTF 新ゴ Pro B" pitchFamily="34" charset="-128"/>
              </a:rPr>
              <a:t>6</a:t>
            </a:r>
            <a:r>
              <a:rPr kumimoji="1" lang="ja-JP" altLang="en-US" sz="2000" dirty="0" smtClean="0">
                <a:latin typeface="A-OTF 新ゴ Pro B" pitchFamily="34" charset="-128"/>
                <a:ea typeface="A-OTF 新ゴ Pro B" pitchFamily="34" charset="-128"/>
              </a:rPr>
              <a:t>位</a:t>
            </a:r>
          </a:p>
        </p:txBody>
      </p:sp>
      <p:sp>
        <p:nvSpPr>
          <p:cNvPr id="106" name="テキスト ボックス 105"/>
          <p:cNvSpPr txBox="1"/>
          <p:nvPr/>
        </p:nvSpPr>
        <p:spPr bwMode="auto">
          <a:xfrm>
            <a:off x="240151" y="3860156"/>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2000" dirty="0" smtClean="0">
                <a:latin typeface="A-OTF 新ゴ Pro B" pitchFamily="34" charset="-128"/>
                <a:ea typeface="A-OTF 新ゴ Pro B" pitchFamily="34" charset="-128"/>
              </a:rPr>
              <a:t>5</a:t>
            </a:r>
            <a:r>
              <a:rPr kumimoji="1" lang="ja-JP" altLang="en-US" sz="2000" dirty="0" smtClean="0">
                <a:latin typeface="A-OTF 新ゴ Pro B" pitchFamily="34" charset="-128"/>
                <a:ea typeface="A-OTF 新ゴ Pro B" pitchFamily="34" charset="-128"/>
              </a:rPr>
              <a:t>位</a:t>
            </a:r>
          </a:p>
        </p:txBody>
      </p:sp>
      <p:sp>
        <p:nvSpPr>
          <p:cNvPr id="107" name="テキスト ボックス 106"/>
          <p:cNvSpPr txBox="1"/>
          <p:nvPr/>
        </p:nvSpPr>
        <p:spPr bwMode="auto">
          <a:xfrm>
            <a:off x="240151" y="4325650"/>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2000" dirty="0" smtClean="0">
                <a:latin typeface="A-OTF 新ゴ Pro B" pitchFamily="34" charset="-128"/>
                <a:ea typeface="A-OTF 新ゴ Pro B" pitchFamily="34" charset="-128"/>
              </a:rPr>
              <a:t>4</a:t>
            </a:r>
            <a:r>
              <a:rPr kumimoji="1" lang="ja-JP" altLang="en-US" sz="2000" dirty="0" smtClean="0">
                <a:latin typeface="A-OTF 新ゴ Pro B" pitchFamily="34" charset="-128"/>
                <a:ea typeface="A-OTF 新ゴ Pro B" pitchFamily="34" charset="-128"/>
              </a:rPr>
              <a:t>位</a:t>
            </a:r>
          </a:p>
        </p:txBody>
      </p:sp>
      <p:sp>
        <p:nvSpPr>
          <p:cNvPr id="108" name="テキスト ボックス 107"/>
          <p:cNvSpPr txBox="1"/>
          <p:nvPr/>
        </p:nvSpPr>
        <p:spPr bwMode="auto">
          <a:xfrm>
            <a:off x="160324" y="4858391"/>
            <a:ext cx="1063558"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2000" dirty="0" smtClean="0">
                <a:latin typeface="A-OTF 新ゴ Pro B" pitchFamily="34" charset="-128"/>
                <a:ea typeface="A-OTF 新ゴ Pro B" pitchFamily="34" charset="-128"/>
              </a:rPr>
              <a:t>3</a:t>
            </a:r>
            <a:r>
              <a:rPr kumimoji="1" lang="ja-JP" altLang="en-US" sz="2000" dirty="0" smtClean="0">
                <a:latin typeface="A-OTF 新ゴ Pro B" pitchFamily="34" charset="-128"/>
                <a:ea typeface="A-OTF 新ゴ Pro B" pitchFamily="34" charset="-128"/>
              </a:rPr>
              <a:t>位</a:t>
            </a:r>
          </a:p>
        </p:txBody>
      </p:sp>
      <p:sp>
        <p:nvSpPr>
          <p:cNvPr id="109" name="テキスト ボックス 108"/>
          <p:cNvSpPr txBox="1"/>
          <p:nvPr/>
        </p:nvSpPr>
        <p:spPr bwMode="auto">
          <a:xfrm>
            <a:off x="160324" y="5323060"/>
            <a:ext cx="1063558"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2000" dirty="0" smtClean="0">
                <a:latin typeface="A-OTF 新ゴ Pro B" pitchFamily="34" charset="-128"/>
                <a:ea typeface="A-OTF 新ゴ Pro B" pitchFamily="34" charset="-128"/>
              </a:rPr>
              <a:t>2</a:t>
            </a:r>
            <a:r>
              <a:rPr kumimoji="1" lang="ja-JP" altLang="en-US" sz="2000" dirty="0" smtClean="0">
                <a:latin typeface="A-OTF 新ゴ Pro B" pitchFamily="34" charset="-128"/>
                <a:ea typeface="A-OTF 新ゴ Pro B" pitchFamily="34" charset="-128"/>
              </a:rPr>
              <a:t>位</a:t>
            </a:r>
          </a:p>
        </p:txBody>
      </p:sp>
      <p:sp>
        <p:nvSpPr>
          <p:cNvPr id="110" name="テキスト ボックス 109"/>
          <p:cNvSpPr txBox="1"/>
          <p:nvPr/>
        </p:nvSpPr>
        <p:spPr bwMode="auto">
          <a:xfrm>
            <a:off x="160324" y="5777643"/>
            <a:ext cx="1063558"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en-US" altLang="ja-JP" sz="2000" dirty="0" smtClean="0">
                <a:latin typeface="A-OTF 新ゴ Pro B" pitchFamily="34" charset="-128"/>
                <a:ea typeface="A-OTF 新ゴ Pro B" pitchFamily="34" charset="-128"/>
              </a:rPr>
              <a:t>1</a:t>
            </a:r>
            <a:r>
              <a:rPr kumimoji="1" lang="ja-JP" altLang="en-US" sz="2000" dirty="0" smtClean="0">
                <a:latin typeface="A-OTF 新ゴ Pro B" pitchFamily="34" charset="-128"/>
                <a:ea typeface="A-OTF 新ゴ Pro B" pitchFamily="34" charset="-128"/>
              </a:rPr>
              <a:t>位</a:t>
            </a:r>
          </a:p>
        </p:txBody>
      </p:sp>
      <p:sp>
        <p:nvSpPr>
          <p:cNvPr id="46" name="角丸四角形 45"/>
          <p:cNvSpPr/>
          <p:nvPr/>
        </p:nvSpPr>
        <p:spPr bwMode="auto">
          <a:xfrm>
            <a:off x="160323" y="2491359"/>
            <a:ext cx="9424551" cy="3982011"/>
          </a:xfrm>
          <a:prstGeom prst="roundRect">
            <a:avLst>
              <a:gd name="adj" fmla="val 7102"/>
            </a:avLst>
          </a:prstGeom>
          <a:noFill/>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schemeClr val="tx1">
                  <a:lumMod val="75000"/>
                  <a:lumOff val="25000"/>
                </a:schemeClr>
              </a:solidFill>
              <a:latin typeface="A-OTF 新ゴ Pro R" pitchFamily="34" charset="-128"/>
              <a:ea typeface="A-OTF 新ゴ Pro R" pitchFamily="34" charset="-128"/>
            </a:endParaRPr>
          </a:p>
        </p:txBody>
      </p:sp>
      <p:sp>
        <p:nvSpPr>
          <p:cNvPr id="3" name="テキスト ボックス 2"/>
          <p:cNvSpPr txBox="1"/>
          <p:nvPr/>
        </p:nvSpPr>
        <p:spPr bwMode="auto">
          <a:xfrm>
            <a:off x="5487649" y="1659716"/>
            <a:ext cx="4086156" cy="42240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108000" tIns="72000" rIns="108000" bIns="72000" rtlCol="0" anchor="ctr" anchorCtr="1">
            <a:spAutoFit/>
          </a:bodyPr>
          <a:lstStyle/>
          <a:p>
            <a:pPr>
              <a:buSzPct val="120000"/>
            </a:pPr>
            <a:r>
              <a:rPr kumimoji="1" lang="en-US" altLang="ja-JP" dirty="0" smtClean="0">
                <a:latin typeface="A-OTF 新ゴ Pro R" pitchFamily="34" charset="-128"/>
                <a:ea typeface="A-OTF 新ゴ Pro R" pitchFamily="34" charset="-128"/>
              </a:rPr>
              <a:t>1</a:t>
            </a:r>
            <a:r>
              <a:rPr kumimoji="1" lang="ja-JP" altLang="en-US" dirty="0" smtClean="0">
                <a:latin typeface="A-OTF 新ゴ Pro R" pitchFamily="34" charset="-128"/>
                <a:ea typeface="A-OTF 新ゴ Pro R" pitchFamily="34" charset="-128"/>
              </a:rPr>
              <a:t>位から８</a:t>
            </a:r>
            <a:r>
              <a:rPr lang="ja-JP" altLang="en-US" dirty="0" smtClean="0">
                <a:latin typeface="A-OTF 新ゴ Pro R" pitchFamily="34" charset="-128"/>
                <a:ea typeface="A-OTF 新ゴ Pro R" pitchFamily="34" charset="-128"/>
              </a:rPr>
              <a:t>位までをディズニーが独占</a:t>
            </a:r>
            <a:endParaRPr kumimoji="1" lang="ja-JP" altLang="en-US" dirty="0" smtClean="0">
              <a:latin typeface="A-OTF 新ゴ Pro R" pitchFamily="34" charset="-128"/>
              <a:ea typeface="A-OTF 新ゴ Pro R" pitchFamily="34" charset="-128"/>
            </a:endParaRPr>
          </a:p>
        </p:txBody>
      </p:sp>
      <p:sp>
        <p:nvSpPr>
          <p:cNvPr id="54" name="タイトル 1"/>
          <p:cNvSpPr>
            <a:spLocks noGrp="1"/>
          </p:cNvSpPr>
          <p:nvPr>
            <p:ph type="ctrTitle"/>
          </p:nvPr>
        </p:nvSpPr>
        <p:spPr>
          <a:xfrm>
            <a:off x="488949" y="0"/>
            <a:ext cx="9288463" cy="549275"/>
          </a:xfrm>
        </p:spPr>
        <p:txBody>
          <a:bodyPr/>
          <a:lstStyle/>
          <a:p>
            <a:r>
              <a:rPr lang="ja-JP" altLang="en-US" dirty="0"/>
              <a:t>ユーザーエクスペリエンスとは？ － ディズニー・テーマパーク</a:t>
            </a:r>
            <a:endParaRPr kumimoji="1" lang="ja-JP" altLang="en-US" dirty="0"/>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869" t="14712" r="11099" b="16840"/>
          <a:stretch/>
        </p:blipFill>
        <p:spPr bwMode="auto">
          <a:xfrm>
            <a:off x="7248790" y="3368429"/>
            <a:ext cx="2131136" cy="145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0617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ユーザーエクスペリエンスとは？ － ディズニー・テーマパーク</a:t>
            </a:r>
            <a:endParaRPr kumimoji="1" lang="ja-JP" altLang="en-US" dirty="0"/>
          </a:p>
        </p:txBody>
      </p:sp>
      <p:sp>
        <p:nvSpPr>
          <p:cNvPr id="10" name="角丸四角形 9"/>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schemeClr val="tx1">
                  <a:lumMod val="75000"/>
                  <a:lumOff val="25000"/>
                </a:schemeClr>
              </a:solidFill>
              <a:latin typeface="A-OTF 新ゴ Pro R" pitchFamily="34" charset="-128"/>
              <a:ea typeface="A-OTF 新ゴ Pro R" pitchFamily="34" charset="-128"/>
            </a:endParaRPr>
          </a:p>
        </p:txBody>
      </p:sp>
      <p:sp>
        <p:nvSpPr>
          <p:cNvPr id="11" name="テキスト ボックス 10"/>
          <p:cNvSpPr txBox="1"/>
          <p:nvPr/>
        </p:nvSpPr>
        <p:spPr bwMode="auto">
          <a:xfrm>
            <a:off x="1711773" y="889408"/>
            <a:ext cx="5894343" cy="650994"/>
          </a:xfrm>
          <a:prstGeom prst="rect">
            <a:avLst/>
          </a:prstGeom>
          <a:noFill/>
          <a:ln w="9525">
            <a:noFill/>
            <a:miter lim="800000"/>
            <a:headEnd/>
            <a:tailEnd/>
          </a:ln>
        </p:spPr>
        <p:txBody>
          <a:bodyPr wrap="none" lIns="108000" tIns="72000" rIns="108000" bIns="72000" rtlCol="0" anchor="ctr" anchorCtr="1">
            <a:spAutoFit/>
          </a:bodyPr>
          <a:lstStyle/>
          <a:p>
            <a:pPr>
              <a:lnSpc>
                <a:spcPct val="200000"/>
              </a:lnSpc>
              <a:buSzPct val="120000"/>
            </a:pPr>
            <a:r>
              <a:rPr lang="en-US" altLang="ja-JP" sz="2000" b="1" dirty="0" smtClean="0">
                <a:latin typeface="A-OTF 新ゴ Pro R" pitchFamily="34" charset="-128"/>
                <a:ea typeface="A-OTF 新ゴ Pro R" pitchFamily="34" charset="-128"/>
              </a:rPr>
              <a:t>Disney</a:t>
            </a:r>
            <a:r>
              <a:rPr lang="ja-JP" altLang="en-US" sz="2000" b="1" dirty="0" smtClean="0">
                <a:latin typeface="A-OTF 新ゴ Pro R" pitchFamily="34" charset="-128"/>
                <a:ea typeface="A-OTF 新ゴ Pro R" pitchFamily="34" charset="-128"/>
              </a:rPr>
              <a:t>　＝　世界トップの集客力・顧客満足度</a:t>
            </a:r>
            <a:endParaRPr lang="ja-JP" altLang="en-US" sz="2000" b="1" dirty="0">
              <a:latin typeface="A-OTF 新ゴ Pro R" pitchFamily="34" charset="-128"/>
              <a:ea typeface="A-OTF 新ゴ Pro R" pitchFamily="34" charset="-128"/>
            </a:endParaRPr>
          </a:p>
        </p:txBody>
      </p:sp>
      <p:sp>
        <p:nvSpPr>
          <p:cNvPr id="16" name="テキスト ボックス 15"/>
          <p:cNvSpPr txBox="1"/>
          <p:nvPr/>
        </p:nvSpPr>
        <p:spPr bwMode="auto">
          <a:xfrm>
            <a:off x="560388" y="2014914"/>
            <a:ext cx="8668453" cy="2213665"/>
          </a:xfrm>
          <a:prstGeom prst="rect">
            <a:avLst/>
          </a:prstGeom>
          <a:noFill/>
          <a:ln w="9525">
            <a:noFill/>
            <a:miter lim="800000"/>
            <a:headEnd/>
            <a:tailEnd/>
          </a:ln>
        </p:spPr>
        <p:txBody>
          <a:bodyPr wrap="square" lIns="108000" tIns="72000" rIns="108000" bIns="72000" rtlCol="0" anchor="ctr" anchorCtr="1">
            <a:spAutoFit/>
          </a:bodyPr>
          <a:lstStyle/>
          <a:p>
            <a:pPr>
              <a:lnSpc>
                <a:spcPct val="140000"/>
              </a:lnSpc>
              <a:buSzPct val="120000"/>
            </a:pPr>
            <a:r>
              <a:rPr lang="en-US" altLang="ja-JP" sz="2400" dirty="0" smtClean="0">
                <a:latin typeface="A-OTF 新ゴ Pro R" pitchFamily="34" charset="-128"/>
                <a:ea typeface="A-OTF 新ゴ Pro R" pitchFamily="34" charset="-128"/>
              </a:rPr>
              <a:t>Disney</a:t>
            </a:r>
            <a:r>
              <a:rPr lang="ja-JP" altLang="en-US" sz="2400" dirty="0">
                <a:latin typeface="A-OTF 新ゴ Pro R" pitchFamily="34" charset="-128"/>
                <a:ea typeface="A-OTF 新ゴ Pro R" pitchFamily="34" charset="-128"/>
              </a:rPr>
              <a:t>で</a:t>
            </a:r>
            <a:r>
              <a:rPr lang="ja-JP" altLang="en-US" sz="2400" dirty="0" smtClean="0">
                <a:latin typeface="A-OTF 新ゴ Pro R" pitchFamily="34" charset="-128"/>
                <a:ea typeface="A-OTF 新ゴ Pro R" pitchFamily="34" charset="-128"/>
              </a:rPr>
              <a:t>は、ゲスト</a:t>
            </a:r>
            <a:r>
              <a:rPr lang="en-US" altLang="ja-JP" sz="2400" dirty="0" smtClean="0">
                <a:latin typeface="A-OTF 新ゴ Pro R" pitchFamily="34" charset="-128"/>
                <a:ea typeface="A-OTF 新ゴ Pro R" pitchFamily="34" charset="-128"/>
              </a:rPr>
              <a:t>(</a:t>
            </a:r>
            <a:r>
              <a:rPr lang="ja-JP" altLang="en-US" sz="2400" dirty="0" smtClean="0">
                <a:latin typeface="A-OTF 新ゴ Pro R" pitchFamily="34" charset="-128"/>
                <a:ea typeface="A-OTF 新ゴ Pro R" pitchFamily="34" charset="-128"/>
              </a:rPr>
              <a:t>訪問客</a:t>
            </a:r>
            <a:r>
              <a:rPr lang="en-US" altLang="ja-JP" sz="2400" dirty="0" smtClean="0">
                <a:latin typeface="A-OTF 新ゴ Pro R" pitchFamily="34" charset="-128"/>
                <a:ea typeface="A-OTF 新ゴ Pro R" pitchFamily="34" charset="-128"/>
              </a:rPr>
              <a:t>)</a:t>
            </a:r>
            <a:r>
              <a:rPr lang="ja-JP" altLang="en-US" sz="2400" dirty="0" smtClean="0">
                <a:latin typeface="A-OTF 新ゴ Pro R" pitchFamily="34" charset="-128"/>
                <a:ea typeface="A-OTF 新ゴ Pro R" pitchFamily="34" charset="-128"/>
              </a:rPr>
              <a:t>のエクスペリエンス </a:t>
            </a:r>
            <a:r>
              <a:rPr lang="en-US" altLang="ja-JP" sz="2400" dirty="0" smtClean="0">
                <a:latin typeface="A-OTF 新ゴ Pro R" pitchFamily="34" charset="-128"/>
                <a:ea typeface="A-OTF 新ゴ Pro R" pitchFamily="34" charset="-128"/>
              </a:rPr>
              <a:t>(</a:t>
            </a:r>
            <a:r>
              <a:rPr lang="ja-JP" altLang="en-US" sz="2400" dirty="0" smtClean="0">
                <a:latin typeface="A-OTF 新ゴ Pro R" pitchFamily="34" charset="-128"/>
                <a:ea typeface="A-OTF 新ゴ Pro R" pitchFamily="34" charset="-128"/>
              </a:rPr>
              <a:t>体験</a:t>
            </a:r>
            <a:r>
              <a:rPr lang="en-US" altLang="ja-JP" sz="2400" dirty="0" smtClean="0">
                <a:latin typeface="A-OTF 新ゴ Pro R" pitchFamily="34" charset="-128"/>
                <a:ea typeface="A-OTF 新ゴ Pro R" pitchFamily="34" charset="-128"/>
              </a:rPr>
              <a:t>) </a:t>
            </a:r>
            <a:r>
              <a:rPr lang="ja-JP" altLang="en-US" sz="2400" dirty="0" smtClean="0">
                <a:latin typeface="A-OTF 新ゴ Pro R" pitchFamily="34" charset="-128"/>
                <a:ea typeface="A-OTF 新ゴ Pro R" pitchFamily="34" charset="-128"/>
              </a:rPr>
              <a:t>を最良のものにするというミッション・価値観を、キャスト（従業員）全員で共有し、それに従って行動できるよう、徹底した取り組みで知られています。</a:t>
            </a:r>
            <a:endParaRPr lang="en-US" altLang="ja-JP" sz="2400" dirty="0" smtClean="0">
              <a:latin typeface="A-OTF 新ゴ Pro R" pitchFamily="34" charset="-128"/>
              <a:ea typeface="A-OTF 新ゴ Pro R" pitchFamily="34" charset="-128"/>
            </a:endParaRPr>
          </a:p>
        </p:txBody>
      </p:sp>
    </p:spTree>
    <p:extLst>
      <p:ext uri="{BB962C8B-B14F-4D97-AF65-F5344CB8AC3E}">
        <p14:creationId xmlns:p14="http://schemas.microsoft.com/office/powerpoint/2010/main" val="3336797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bwMode="auto">
          <a:xfrm>
            <a:off x="488950" y="1878399"/>
            <a:ext cx="9117013" cy="4526396"/>
          </a:xfrm>
          <a:prstGeom prst="rect">
            <a:avLst/>
          </a:prstGeom>
          <a:solidFill>
            <a:schemeClr val="bg1">
              <a:lumMod val="9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p>
            <a:pPr algn="ctr">
              <a:defRPr/>
            </a:pPr>
            <a:endParaRPr lang="ja-JP" altLang="en-US" dirty="0">
              <a:solidFill>
                <a:schemeClr val="tx1"/>
              </a:solidFill>
              <a:latin typeface="ＭＳ Ｐゴシック" pitchFamily="50" charset="-128"/>
            </a:endParaRPr>
          </a:p>
        </p:txBody>
      </p:sp>
      <p:sp>
        <p:nvSpPr>
          <p:cNvPr id="3" name="テキスト ボックス 2"/>
          <p:cNvSpPr txBox="1"/>
          <p:nvPr/>
        </p:nvSpPr>
        <p:spPr bwMode="auto">
          <a:xfrm>
            <a:off x="662672" y="1892912"/>
            <a:ext cx="8943291" cy="834826"/>
          </a:xfrm>
          <a:prstGeom prst="rect">
            <a:avLst/>
          </a:prstGeom>
          <a:noFill/>
          <a:ln w="9525">
            <a:noFill/>
            <a:miter lim="800000"/>
            <a:headEnd/>
            <a:tailEnd/>
          </a:ln>
        </p:spPr>
        <p:txBody>
          <a:bodyPr wrap="square" lIns="108000" tIns="72000" rIns="108000" bIns="72000" rtlCol="0" anchor="ctr" anchorCtr="0">
            <a:spAutoFit/>
          </a:bodyPr>
          <a:lstStyle/>
          <a:p>
            <a:pPr>
              <a:lnSpc>
                <a:spcPct val="140000"/>
              </a:lnSpc>
              <a:buSzPct val="120000"/>
            </a:pPr>
            <a:r>
              <a:rPr lang="ja-JP" altLang="en-US" sz="1600" dirty="0" smtClean="0">
                <a:latin typeface="A-OTF 新ゴ Pro R" pitchFamily="34" charset="-128"/>
                <a:ea typeface="A-OTF 新ゴ Pro R" pitchFamily="34" charset="-128"/>
                <a:sym typeface="Wingdings 2"/>
              </a:rPr>
              <a:t></a:t>
            </a:r>
            <a:r>
              <a:rPr lang="ja-JP" altLang="en-US" sz="1600" dirty="0" smtClean="0">
                <a:latin typeface="A-OTF 新ゴ Pro R" pitchFamily="34" charset="-128"/>
                <a:ea typeface="A-OTF 新ゴ Pro R" pitchFamily="34" charset="-128"/>
              </a:rPr>
              <a:t>ディズニーの世界を演出するため、建物や設備、音楽、ショーなど、あらゆるものを、</a:t>
            </a:r>
            <a:endParaRPr lang="en-US" altLang="ja-JP" sz="1600" dirty="0" smtClean="0">
              <a:latin typeface="A-OTF 新ゴ Pro R" pitchFamily="34" charset="-128"/>
              <a:ea typeface="A-OTF 新ゴ Pro R" pitchFamily="34" charset="-128"/>
            </a:endParaRPr>
          </a:p>
          <a:p>
            <a:pPr>
              <a:lnSpc>
                <a:spcPct val="140000"/>
              </a:lnSpc>
              <a:buSzPct val="120000"/>
            </a:pPr>
            <a:r>
              <a:rPr lang="ja-JP" altLang="en-US" sz="1600" dirty="0">
                <a:latin typeface="A-OTF 新ゴ Pro R" pitchFamily="34" charset="-128"/>
                <a:ea typeface="A-OTF 新ゴ Pro R" pitchFamily="34" charset="-128"/>
              </a:rPr>
              <a:t>　</a:t>
            </a:r>
            <a:r>
              <a:rPr lang="ja-JP" altLang="en-US" sz="1600" dirty="0" smtClean="0">
                <a:latin typeface="A-OTF 新ゴ Pro R" pitchFamily="34" charset="-128"/>
                <a:ea typeface="A-OTF 新ゴ Pro R" pitchFamily="34" charset="-128"/>
              </a:rPr>
              <a:t>テーマやストーリーに基づき設計・構成する。</a:t>
            </a:r>
            <a:endParaRPr lang="en-US" altLang="ja-JP" sz="1600" dirty="0" smtClean="0">
              <a:latin typeface="A-OTF 新ゴ Pro R" pitchFamily="34" charset="-128"/>
              <a:ea typeface="A-OTF 新ゴ Pro R" pitchFamily="34" charset="-128"/>
            </a:endParaRPr>
          </a:p>
        </p:txBody>
      </p:sp>
      <p:sp>
        <p:nvSpPr>
          <p:cNvPr id="5" name="角丸四角形 4"/>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schemeClr val="tx1">
                  <a:lumMod val="75000"/>
                  <a:lumOff val="25000"/>
                </a:schemeClr>
              </a:solidFill>
              <a:latin typeface="A-OTF 新ゴ Pro R" pitchFamily="34" charset="-128"/>
              <a:ea typeface="A-OTF 新ゴ Pro R" pitchFamily="34" charset="-128"/>
            </a:endParaRPr>
          </a:p>
        </p:txBody>
      </p:sp>
      <p:sp>
        <p:nvSpPr>
          <p:cNvPr id="6" name="テキスト ボックス 5"/>
          <p:cNvSpPr txBox="1"/>
          <p:nvPr/>
        </p:nvSpPr>
        <p:spPr bwMode="auto">
          <a:xfrm>
            <a:off x="1711773" y="889408"/>
            <a:ext cx="6264636" cy="650994"/>
          </a:xfrm>
          <a:prstGeom prst="rect">
            <a:avLst/>
          </a:prstGeom>
          <a:noFill/>
          <a:ln w="9525">
            <a:noFill/>
            <a:miter lim="800000"/>
            <a:headEnd/>
            <a:tailEnd/>
          </a:ln>
        </p:spPr>
        <p:txBody>
          <a:bodyPr wrap="none" lIns="108000" tIns="72000" rIns="108000" bIns="72000" rtlCol="0" anchor="ctr" anchorCtr="1">
            <a:spAutoFit/>
          </a:bodyPr>
          <a:lstStyle/>
          <a:p>
            <a:pPr>
              <a:lnSpc>
                <a:spcPct val="200000"/>
              </a:lnSpc>
              <a:buSzPct val="120000"/>
            </a:pPr>
            <a:r>
              <a:rPr lang="ja-JP" altLang="en-US" sz="2000" b="1" dirty="0" smtClean="0">
                <a:latin typeface="A-OTF 新ゴ Pro R" pitchFamily="34" charset="-128"/>
                <a:ea typeface="A-OTF 新ゴ Pro R" pitchFamily="34" charset="-128"/>
              </a:rPr>
              <a:t>非日常空間・体験を創造するための、徹底した施策</a:t>
            </a:r>
            <a:endParaRPr lang="ja-JP" altLang="en-US" sz="2000" b="1" dirty="0">
              <a:latin typeface="A-OTF 新ゴ Pro R" pitchFamily="34" charset="-128"/>
              <a:ea typeface="A-OTF 新ゴ Pro R" pitchFamily="34" charset="-128"/>
            </a:endParaRPr>
          </a:p>
        </p:txBody>
      </p:sp>
      <p:sp>
        <p:nvSpPr>
          <p:cNvPr id="7" name="テキスト ボックス 6"/>
          <p:cNvSpPr txBox="1"/>
          <p:nvPr/>
        </p:nvSpPr>
        <p:spPr bwMode="auto">
          <a:xfrm>
            <a:off x="662672" y="4774640"/>
            <a:ext cx="8943291" cy="1524245"/>
          </a:xfrm>
          <a:prstGeom prst="rect">
            <a:avLst/>
          </a:prstGeom>
          <a:noFill/>
          <a:ln w="9525">
            <a:noFill/>
            <a:miter lim="800000"/>
            <a:headEnd/>
            <a:tailEnd/>
          </a:ln>
        </p:spPr>
        <p:txBody>
          <a:bodyPr wrap="square" lIns="108000" tIns="72000" rIns="108000" bIns="72000" rtlCol="0" anchor="ctr" anchorCtr="0">
            <a:spAutoFit/>
          </a:bodyPr>
          <a:lstStyle/>
          <a:p>
            <a:pPr>
              <a:lnSpc>
                <a:spcPct val="140000"/>
              </a:lnSpc>
              <a:buSzPct val="120000"/>
            </a:pPr>
            <a:r>
              <a:rPr lang="ja-JP" altLang="en-US" sz="1600" dirty="0">
                <a:latin typeface="A-OTF 新ゴ Pro R" pitchFamily="34" charset="-128"/>
                <a:ea typeface="A-OTF 新ゴ Pro R" pitchFamily="34" charset="-128"/>
                <a:sym typeface="Wingdings 2"/>
              </a:rPr>
              <a:t> </a:t>
            </a:r>
            <a:r>
              <a:rPr lang="en-US" altLang="ja-JP" sz="1600" dirty="0" smtClean="0">
                <a:latin typeface="A-OTF 新ゴ Pro R" pitchFamily="34" charset="-128"/>
                <a:ea typeface="A-OTF 新ゴ Pro R" pitchFamily="34" charset="-128"/>
              </a:rPr>
              <a:t>NG</a:t>
            </a:r>
            <a:r>
              <a:rPr lang="ja-JP" altLang="en-US" sz="1600" dirty="0">
                <a:latin typeface="A-OTF 新ゴ Pro R" pitchFamily="34" charset="-128"/>
                <a:ea typeface="A-OTF 新ゴ Pro R" pitchFamily="34" charset="-128"/>
              </a:rPr>
              <a:t>ワード： 「危険」「危ない</a:t>
            </a:r>
            <a:r>
              <a:rPr lang="ja-JP" altLang="en-US" sz="1600" dirty="0" smtClean="0">
                <a:latin typeface="A-OTF 新ゴ Pro R" pitchFamily="34" charset="-128"/>
                <a:ea typeface="A-OTF 新ゴ Pro R" pitchFamily="34" charset="-128"/>
              </a:rPr>
              <a:t>」</a:t>
            </a:r>
            <a:endParaRPr lang="en-US" altLang="ja-JP" sz="1600" dirty="0" smtClean="0">
              <a:latin typeface="A-OTF 新ゴ Pro R" pitchFamily="34" charset="-128"/>
              <a:ea typeface="A-OTF 新ゴ Pro R" pitchFamily="34" charset="-128"/>
            </a:endParaRPr>
          </a:p>
          <a:p>
            <a:pPr>
              <a:lnSpc>
                <a:spcPct val="140000"/>
              </a:lnSpc>
              <a:buSzPct val="120000"/>
            </a:pPr>
            <a:r>
              <a:rPr lang="ja-JP" altLang="en-US" sz="1600" dirty="0">
                <a:latin typeface="A-OTF 新ゴ Pro R" pitchFamily="34" charset="-128"/>
                <a:ea typeface="A-OTF 新ゴ Pro R" pitchFamily="34" charset="-128"/>
              </a:rPr>
              <a:t>　目当てのアトラクションに急ぐゲストに対し、 「走ると危ないですよ」ではなく、 </a:t>
            </a:r>
            <a:endParaRPr lang="en-US" altLang="ja-JP" sz="1600" dirty="0" smtClean="0">
              <a:latin typeface="A-OTF 新ゴ Pro R" pitchFamily="34" charset="-128"/>
              <a:ea typeface="A-OTF 新ゴ Pro R" pitchFamily="34" charset="-128"/>
            </a:endParaRPr>
          </a:p>
          <a:p>
            <a:pPr>
              <a:lnSpc>
                <a:spcPct val="140000"/>
              </a:lnSpc>
              <a:buSzPct val="120000"/>
            </a:pPr>
            <a:r>
              <a:rPr lang="ja-JP" altLang="en-US" sz="1600" dirty="0" smtClean="0">
                <a:latin typeface="A-OTF 新ゴ Pro R" pitchFamily="34" charset="-128"/>
                <a:ea typeface="A-OTF 新ゴ Pro R" pitchFamily="34" charset="-128"/>
              </a:rPr>
              <a:t>「</a:t>
            </a:r>
            <a:r>
              <a:rPr lang="ja-JP" altLang="en-US" sz="1600" dirty="0">
                <a:latin typeface="A-OTF 新ゴ Pro R" pitchFamily="34" charset="-128"/>
                <a:ea typeface="A-OTF 新ゴ Pro R" pitchFamily="34" charset="-128"/>
              </a:rPr>
              <a:t>ごゆっくりお進みください」と</a:t>
            </a:r>
            <a:r>
              <a:rPr lang="ja-JP" altLang="en-US" sz="1600" dirty="0" smtClean="0">
                <a:latin typeface="A-OTF 新ゴ Pro R" pitchFamily="34" charset="-128"/>
                <a:ea typeface="A-OTF 新ゴ Pro R" pitchFamily="34" charset="-128"/>
              </a:rPr>
              <a:t>案内する。「故障中」「テロ対策」「危険物持込み防止」</a:t>
            </a:r>
            <a:endParaRPr lang="en-US" altLang="ja-JP" sz="1600" dirty="0" smtClean="0">
              <a:latin typeface="A-OTF 新ゴ Pro R" pitchFamily="34" charset="-128"/>
              <a:ea typeface="A-OTF 新ゴ Pro R" pitchFamily="34" charset="-128"/>
            </a:endParaRPr>
          </a:p>
          <a:p>
            <a:pPr>
              <a:lnSpc>
                <a:spcPct val="140000"/>
              </a:lnSpc>
              <a:buSzPct val="120000"/>
            </a:pPr>
            <a:r>
              <a:rPr lang="ja-JP" altLang="en-US" sz="1600" dirty="0" smtClean="0">
                <a:latin typeface="A-OTF 新ゴ Pro R" pitchFamily="34" charset="-128"/>
                <a:ea typeface="A-OTF 新ゴ Pro R" pitchFamily="34" charset="-128"/>
              </a:rPr>
              <a:t>　といったワードも、非日常空間にはふさわしくないので使わない。</a:t>
            </a:r>
            <a:endParaRPr lang="en-US" altLang="ja-JP" sz="1600" dirty="0" smtClean="0">
              <a:latin typeface="A-OTF 新ゴ Pro R" pitchFamily="34" charset="-128"/>
              <a:ea typeface="A-OTF 新ゴ Pro R" pitchFamily="34" charset="-128"/>
            </a:endParaRPr>
          </a:p>
        </p:txBody>
      </p:sp>
      <p:sp>
        <p:nvSpPr>
          <p:cNvPr id="8" name="テキスト ボックス 7"/>
          <p:cNvSpPr txBox="1"/>
          <p:nvPr/>
        </p:nvSpPr>
        <p:spPr bwMode="auto">
          <a:xfrm>
            <a:off x="662672" y="2748298"/>
            <a:ext cx="8943291" cy="834826"/>
          </a:xfrm>
          <a:prstGeom prst="rect">
            <a:avLst/>
          </a:prstGeom>
          <a:noFill/>
          <a:ln w="9525">
            <a:noFill/>
            <a:miter lim="800000"/>
            <a:headEnd/>
            <a:tailEnd/>
          </a:ln>
        </p:spPr>
        <p:txBody>
          <a:bodyPr wrap="square" lIns="108000" tIns="72000" rIns="108000" bIns="72000" rtlCol="0" anchor="ctr" anchorCtr="0">
            <a:spAutoFit/>
          </a:bodyPr>
          <a:lstStyle/>
          <a:p>
            <a:pPr>
              <a:lnSpc>
                <a:spcPct val="140000"/>
              </a:lnSpc>
              <a:buSzPct val="120000"/>
            </a:pPr>
            <a:r>
              <a:rPr lang="ja-JP" altLang="en-US" sz="1600" dirty="0">
                <a:latin typeface="A-OTF 新ゴ Pro R" pitchFamily="34" charset="-128"/>
                <a:ea typeface="A-OTF 新ゴ Pro R" pitchFamily="34" charset="-128"/>
                <a:sym typeface="Wingdings 2"/>
              </a:rPr>
              <a:t></a:t>
            </a:r>
            <a:r>
              <a:rPr lang="ja-JP" altLang="en-US" sz="1600" dirty="0" smtClean="0">
                <a:latin typeface="A-OTF 新ゴ Pro R" pitchFamily="34" charset="-128"/>
                <a:ea typeface="A-OTF 新ゴ Pro R" pitchFamily="34" charset="-128"/>
              </a:rPr>
              <a:t>訪問客や従業員までも、そうした非日常空間を構成する要素とし、そのように扱う。</a:t>
            </a:r>
            <a:endParaRPr lang="en-US" altLang="ja-JP" sz="1600" dirty="0" smtClean="0">
              <a:latin typeface="A-OTF 新ゴ Pro R" pitchFamily="34" charset="-128"/>
              <a:ea typeface="A-OTF 新ゴ Pro R" pitchFamily="34" charset="-128"/>
            </a:endParaRPr>
          </a:p>
          <a:p>
            <a:pPr>
              <a:lnSpc>
                <a:spcPct val="140000"/>
              </a:lnSpc>
              <a:buSzPct val="120000"/>
            </a:pPr>
            <a:r>
              <a:rPr lang="ja-JP" altLang="en-US" sz="1600" dirty="0">
                <a:latin typeface="A-OTF 新ゴ Pro R" pitchFamily="34" charset="-128"/>
                <a:ea typeface="A-OTF 新ゴ Pro R" pitchFamily="34" charset="-128"/>
              </a:rPr>
              <a:t>　</a:t>
            </a:r>
            <a:r>
              <a:rPr lang="ja-JP" altLang="en-US" sz="1600" dirty="0" smtClean="0">
                <a:latin typeface="A-OTF 新ゴ Pro R" pitchFamily="34" charset="-128"/>
                <a:ea typeface="A-OTF 新ゴ Pro R" pitchFamily="34" charset="-128"/>
              </a:rPr>
              <a:t>例：訪問客を「ゲスト」、従業員を「キャスト」と呼ぶ。</a:t>
            </a:r>
            <a:endParaRPr lang="en-US" altLang="ja-JP" sz="1600" dirty="0" smtClean="0">
              <a:latin typeface="A-OTF 新ゴ Pro R" pitchFamily="34" charset="-128"/>
              <a:ea typeface="A-OTF 新ゴ Pro R" pitchFamily="34" charset="-128"/>
            </a:endParaRPr>
          </a:p>
        </p:txBody>
      </p:sp>
      <p:sp>
        <p:nvSpPr>
          <p:cNvPr id="10" name="テキスト ボックス 9"/>
          <p:cNvSpPr txBox="1"/>
          <p:nvPr/>
        </p:nvSpPr>
        <p:spPr bwMode="auto">
          <a:xfrm>
            <a:off x="662672" y="3595104"/>
            <a:ext cx="8943291" cy="1179536"/>
          </a:xfrm>
          <a:prstGeom prst="rect">
            <a:avLst/>
          </a:prstGeom>
          <a:noFill/>
          <a:ln w="9525">
            <a:noFill/>
            <a:miter lim="800000"/>
            <a:headEnd/>
            <a:tailEnd/>
          </a:ln>
        </p:spPr>
        <p:txBody>
          <a:bodyPr wrap="square" lIns="108000" tIns="72000" rIns="108000" bIns="72000" rtlCol="0" anchor="ctr" anchorCtr="0">
            <a:spAutoFit/>
          </a:bodyPr>
          <a:lstStyle/>
          <a:p>
            <a:pPr>
              <a:lnSpc>
                <a:spcPct val="140000"/>
              </a:lnSpc>
              <a:buSzPct val="120000"/>
            </a:pPr>
            <a:r>
              <a:rPr lang="ja-JP" altLang="en-US" sz="1600" dirty="0">
                <a:latin typeface="A-OTF 新ゴ Pro R" pitchFamily="34" charset="-128"/>
                <a:ea typeface="A-OTF 新ゴ Pro R" pitchFamily="34" charset="-128"/>
                <a:sym typeface="Wingdings 2"/>
              </a:rPr>
              <a:t> </a:t>
            </a:r>
            <a:r>
              <a:rPr lang="en-US" altLang="ja-JP" sz="1600" dirty="0" smtClean="0">
                <a:latin typeface="A-OTF 新ゴ Pro R" pitchFamily="34" charset="-128"/>
                <a:ea typeface="A-OTF 新ゴ Pro R" pitchFamily="34" charset="-128"/>
              </a:rPr>
              <a:t>NG</a:t>
            </a:r>
            <a:r>
              <a:rPr lang="ja-JP" altLang="en-US" sz="1600" dirty="0" smtClean="0">
                <a:latin typeface="A-OTF 新ゴ Pro R" pitchFamily="34" charset="-128"/>
                <a:ea typeface="A-OTF 新ゴ Pro R" pitchFamily="34" charset="-128"/>
              </a:rPr>
              <a:t>ワード：「いらっしゃいませ」</a:t>
            </a:r>
            <a:endParaRPr lang="en-US" altLang="ja-JP" sz="1600" dirty="0" smtClean="0">
              <a:latin typeface="A-OTF 新ゴ Pro R" pitchFamily="34" charset="-128"/>
              <a:ea typeface="A-OTF 新ゴ Pro R" pitchFamily="34" charset="-128"/>
            </a:endParaRPr>
          </a:p>
          <a:p>
            <a:pPr>
              <a:lnSpc>
                <a:spcPct val="140000"/>
              </a:lnSpc>
              <a:buSzPct val="120000"/>
            </a:pPr>
            <a:r>
              <a:rPr lang="ja-JP" altLang="en-US" sz="1600" dirty="0">
                <a:latin typeface="A-OTF 新ゴ Pro R" pitchFamily="34" charset="-128"/>
                <a:ea typeface="A-OTF 新ゴ Pro R" pitchFamily="34" charset="-128"/>
              </a:rPr>
              <a:t>　ゲスト・</a:t>
            </a:r>
            <a:r>
              <a:rPr lang="ja-JP" altLang="en-US" sz="1600" dirty="0" smtClean="0">
                <a:latin typeface="A-OTF 新ゴ Pro R" pitchFamily="34" charset="-128"/>
                <a:ea typeface="A-OTF 新ゴ Pro R" pitchFamily="34" charset="-128"/>
              </a:rPr>
              <a:t>キャスト双方</a:t>
            </a:r>
            <a:r>
              <a:rPr lang="ja-JP" altLang="en-US" sz="1600" dirty="0">
                <a:latin typeface="A-OTF 新ゴ Pro R" pitchFamily="34" charset="-128"/>
                <a:ea typeface="A-OTF 新ゴ Pro R" pitchFamily="34" charset="-128"/>
              </a:rPr>
              <a:t>の</a:t>
            </a:r>
            <a:r>
              <a:rPr lang="ja-JP" altLang="en-US" sz="1600" dirty="0" smtClean="0">
                <a:latin typeface="A-OTF 新ゴ Pro R" pitchFamily="34" charset="-128"/>
                <a:ea typeface="A-OTF 新ゴ Pro R" pitchFamily="34" charset="-128"/>
              </a:rPr>
              <a:t>コミュニケーションを大事にするため、「</a:t>
            </a:r>
            <a:r>
              <a:rPr lang="ja-JP" altLang="en-US" sz="1600" dirty="0">
                <a:latin typeface="A-OTF 新ゴ Pro R" pitchFamily="34" charset="-128"/>
                <a:ea typeface="A-OTF 新ゴ Pro R" pitchFamily="34" charset="-128"/>
              </a:rPr>
              <a:t>こんにちは</a:t>
            </a:r>
            <a:r>
              <a:rPr lang="ja-JP" altLang="en-US" sz="1600" dirty="0" smtClean="0">
                <a:latin typeface="A-OTF 新ゴ Pro R" pitchFamily="34" charset="-128"/>
                <a:ea typeface="A-OTF 新ゴ Pro R" pitchFamily="34" charset="-128"/>
              </a:rPr>
              <a:t>」が基本。</a:t>
            </a:r>
            <a:endParaRPr lang="en-US" altLang="ja-JP" sz="1600" dirty="0" smtClean="0">
              <a:latin typeface="A-OTF 新ゴ Pro R" pitchFamily="34" charset="-128"/>
              <a:ea typeface="A-OTF 新ゴ Pro R" pitchFamily="34" charset="-128"/>
            </a:endParaRPr>
          </a:p>
          <a:p>
            <a:pPr>
              <a:lnSpc>
                <a:spcPct val="140000"/>
              </a:lnSpc>
              <a:buSzPct val="120000"/>
            </a:pPr>
            <a:r>
              <a:rPr lang="ja-JP" altLang="en-US" sz="1600" dirty="0" smtClean="0">
                <a:latin typeface="A-OTF 新ゴ Pro R" pitchFamily="34" charset="-128"/>
                <a:ea typeface="A-OTF 新ゴ Pro R" pitchFamily="34" charset="-128"/>
              </a:rPr>
              <a:t>　相手</a:t>
            </a:r>
            <a:r>
              <a:rPr lang="ja-JP" altLang="en-US" sz="1600" dirty="0">
                <a:latin typeface="A-OTF 新ゴ Pro R" pitchFamily="34" charset="-128"/>
                <a:ea typeface="A-OTF 新ゴ Pro R" pitchFamily="34" charset="-128"/>
              </a:rPr>
              <a:t>の目を見て笑顔で挨拶しやすい言葉で、ゲストは挨拶を返すことも</a:t>
            </a:r>
            <a:r>
              <a:rPr lang="ja-JP" altLang="en-US" sz="1600" dirty="0" smtClean="0">
                <a:latin typeface="A-OTF 新ゴ Pro R" pitchFamily="34" charset="-128"/>
                <a:ea typeface="A-OTF 新ゴ Pro R" pitchFamily="34" charset="-128"/>
              </a:rPr>
              <a:t>出来る。</a:t>
            </a:r>
            <a:endParaRPr lang="en-US" altLang="ja-JP" sz="1600" dirty="0" smtClean="0">
              <a:latin typeface="A-OTF 新ゴ Pro R" pitchFamily="34" charset="-128"/>
              <a:ea typeface="A-OTF 新ゴ Pro R" pitchFamily="34" charset="-128"/>
            </a:endParaRPr>
          </a:p>
        </p:txBody>
      </p:sp>
      <p:sp>
        <p:nvSpPr>
          <p:cNvPr id="12" name="タイトル 1"/>
          <p:cNvSpPr>
            <a:spLocks noGrp="1"/>
          </p:cNvSpPr>
          <p:nvPr>
            <p:ph type="ctrTitle"/>
          </p:nvPr>
        </p:nvSpPr>
        <p:spPr>
          <a:xfrm>
            <a:off x="488949" y="0"/>
            <a:ext cx="9288463" cy="549275"/>
          </a:xfrm>
        </p:spPr>
        <p:txBody>
          <a:bodyPr/>
          <a:lstStyle/>
          <a:p>
            <a:r>
              <a:rPr lang="ja-JP" altLang="en-US" dirty="0"/>
              <a:t>ユーザーエクスペリエンスとは？ － ディズニー・テーマパーク</a:t>
            </a:r>
            <a:endParaRPr kumimoji="1" lang="ja-JP" altLang="en-US" dirty="0"/>
          </a:p>
        </p:txBody>
      </p:sp>
    </p:spTree>
    <p:extLst>
      <p:ext uri="{BB962C8B-B14F-4D97-AF65-F5344CB8AC3E}">
        <p14:creationId xmlns:p14="http://schemas.microsoft.com/office/powerpoint/2010/main" val="1759724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bwMode="auto">
          <a:xfrm>
            <a:off x="488950" y="3937733"/>
            <a:ext cx="9117013" cy="2467061"/>
          </a:xfrm>
          <a:prstGeom prst="rect">
            <a:avLst/>
          </a:prstGeom>
          <a:solidFill>
            <a:schemeClr val="bg1">
              <a:lumMod val="9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p>
            <a:pPr algn="ctr">
              <a:defRPr/>
            </a:pPr>
            <a:endParaRPr lang="ja-JP" altLang="en-US" dirty="0">
              <a:solidFill>
                <a:schemeClr val="tx1"/>
              </a:solidFill>
              <a:latin typeface="ＭＳ Ｐゴシック"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3295" y="277833"/>
            <a:ext cx="1874144" cy="187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タイトル 1"/>
          <p:cNvSpPr>
            <a:spLocks noGrp="1"/>
          </p:cNvSpPr>
          <p:nvPr>
            <p:ph type="ctrTitle"/>
          </p:nvPr>
        </p:nvSpPr>
        <p:spPr>
          <a:xfrm>
            <a:off x="488949" y="0"/>
            <a:ext cx="9288463" cy="549275"/>
          </a:xfrm>
        </p:spPr>
        <p:txBody>
          <a:bodyPr/>
          <a:lstStyle/>
          <a:p>
            <a:r>
              <a:rPr lang="ja-JP" altLang="en-US" dirty="0"/>
              <a:t>ユーザーエクスペリエンスとは？ － ディズニー・テーマパーク</a:t>
            </a:r>
            <a:endParaRPr kumimoji="1" lang="ja-JP" altLang="en-US" dirty="0"/>
          </a:p>
        </p:txBody>
      </p:sp>
      <p:sp>
        <p:nvSpPr>
          <p:cNvPr id="17" name="角丸四角形 16"/>
          <p:cNvSpPr/>
          <p:nvPr/>
        </p:nvSpPr>
        <p:spPr bwMode="auto">
          <a:xfrm>
            <a:off x="514675" y="850579"/>
            <a:ext cx="8876650" cy="905658"/>
          </a:xfrm>
          <a:prstGeom prst="roundRect">
            <a:avLst>
              <a:gd name="adj" fmla="val 7102"/>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schemeClr val="tx1">
                  <a:lumMod val="75000"/>
                  <a:lumOff val="25000"/>
                </a:schemeClr>
              </a:solidFill>
              <a:latin typeface="A-OTF 新ゴ Pro R" pitchFamily="34" charset="-128"/>
              <a:ea typeface="A-OTF 新ゴ Pro R" pitchFamily="34" charset="-128"/>
            </a:endParaRPr>
          </a:p>
        </p:txBody>
      </p:sp>
      <p:sp>
        <p:nvSpPr>
          <p:cNvPr id="18" name="テキスト ボックス 17"/>
          <p:cNvSpPr txBox="1"/>
          <p:nvPr/>
        </p:nvSpPr>
        <p:spPr bwMode="auto">
          <a:xfrm>
            <a:off x="2013756" y="834426"/>
            <a:ext cx="5910373" cy="760959"/>
          </a:xfrm>
          <a:prstGeom prst="rect">
            <a:avLst/>
          </a:prstGeom>
          <a:noFill/>
          <a:ln w="9525">
            <a:noFill/>
            <a:miter lim="800000"/>
            <a:headEnd/>
            <a:tailEnd/>
          </a:ln>
        </p:spPr>
        <p:txBody>
          <a:bodyPr wrap="none" lIns="108000" tIns="72000" rIns="108000" bIns="72000" rtlCol="0" anchor="ctr" anchorCtr="1">
            <a:spAutoFit/>
          </a:bodyPr>
          <a:lstStyle/>
          <a:p>
            <a:pPr>
              <a:lnSpc>
                <a:spcPct val="200000"/>
              </a:lnSpc>
              <a:buSzPct val="120000"/>
            </a:pPr>
            <a:r>
              <a:rPr lang="en-US" altLang="ja-JP" sz="2000" dirty="0" smtClean="0">
                <a:latin typeface="A-OTF 新ゴ Pro B" pitchFamily="34" charset="-128"/>
                <a:ea typeface="A-OTF 新ゴ Pro B" pitchFamily="34" charset="-128"/>
              </a:rPr>
              <a:t>SCSE</a:t>
            </a:r>
            <a:r>
              <a:rPr lang="ja-JP" altLang="en-US" sz="2000" dirty="0" smtClean="0">
                <a:latin typeface="A-OTF 新ゴ Pro R" pitchFamily="34" charset="-128"/>
                <a:ea typeface="A-OTF 新ゴ Pro R" pitchFamily="34" charset="-128"/>
              </a:rPr>
              <a:t>：エクスペリエンスのための「四つの鍵」</a:t>
            </a:r>
            <a:endParaRPr lang="ja-JP" altLang="en-US" sz="2000" dirty="0">
              <a:latin typeface="A-OTF 新ゴ Pro R" pitchFamily="34" charset="-128"/>
              <a:ea typeface="A-OTF 新ゴ Pro R" pitchFamily="34" charset="-128"/>
            </a:endParaRPr>
          </a:p>
        </p:txBody>
      </p:sp>
      <p:sp>
        <p:nvSpPr>
          <p:cNvPr id="20" name="テキスト ボックス 19"/>
          <p:cNvSpPr txBox="1"/>
          <p:nvPr/>
        </p:nvSpPr>
        <p:spPr bwMode="auto">
          <a:xfrm>
            <a:off x="474435" y="1791208"/>
            <a:ext cx="9033001" cy="2084399"/>
          </a:xfrm>
          <a:prstGeom prst="rect">
            <a:avLst/>
          </a:prstGeom>
          <a:noFill/>
          <a:ln w="9525">
            <a:noFill/>
            <a:miter lim="800000"/>
            <a:headEnd/>
            <a:tailEnd/>
          </a:ln>
        </p:spPr>
        <p:txBody>
          <a:bodyPr wrap="square" lIns="108000" tIns="72000" rIns="108000" bIns="72000" rtlCol="0" anchor="ctr" anchorCtr="1">
            <a:spAutoFit/>
          </a:bodyPr>
          <a:lstStyle/>
          <a:p>
            <a:pPr>
              <a:lnSpc>
                <a:spcPct val="140000"/>
              </a:lnSpc>
              <a:buSzPct val="120000"/>
            </a:pPr>
            <a:r>
              <a:rPr lang="ja-JP" altLang="en-US" dirty="0" smtClean="0">
                <a:latin typeface="A-OTF 新ゴ Pro R" pitchFamily="34" charset="-128"/>
                <a:ea typeface="A-OTF 新ゴ Pro R" pitchFamily="34" charset="-128"/>
              </a:rPr>
              <a:t>ディズニーテーマパーク</a:t>
            </a:r>
            <a:r>
              <a:rPr lang="ja-JP" altLang="en-US" dirty="0">
                <a:latin typeface="A-OTF 新ゴ Pro R" pitchFamily="34" charset="-128"/>
                <a:ea typeface="A-OTF 新ゴ Pro R" pitchFamily="34" charset="-128"/>
              </a:rPr>
              <a:t>では、</a:t>
            </a:r>
            <a:r>
              <a:rPr lang="en-US" altLang="ja-JP" dirty="0" smtClean="0">
                <a:latin typeface="A-OTF 新ゴ Pro R" pitchFamily="34" charset="-128"/>
                <a:ea typeface="A-OTF 新ゴ Pro R" pitchFamily="34" charset="-128"/>
              </a:rPr>
              <a:t>Safety  (</a:t>
            </a:r>
            <a:r>
              <a:rPr lang="ja-JP" altLang="en-US" dirty="0" smtClean="0">
                <a:latin typeface="A-OTF 新ゴ Pro R" pitchFamily="34" charset="-128"/>
                <a:ea typeface="A-OTF 新ゴ Pro R" pitchFamily="34" charset="-128"/>
              </a:rPr>
              <a:t>安全</a:t>
            </a:r>
            <a:r>
              <a:rPr lang="en-US" altLang="ja-JP" dirty="0" smtClean="0">
                <a:latin typeface="A-OTF 新ゴ Pro R" pitchFamily="34" charset="-128"/>
                <a:ea typeface="A-OTF 新ゴ Pro R" pitchFamily="34" charset="-128"/>
              </a:rPr>
              <a:t>)  / Courtesy  (</a:t>
            </a:r>
            <a:r>
              <a:rPr lang="ja-JP" altLang="en-US" dirty="0" smtClean="0">
                <a:latin typeface="A-OTF 新ゴ Pro R" pitchFamily="34" charset="-128"/>
                <a:ea typeface="A-OTF 新ゴ Pro R" pitchFamily="34" charset="-128"/>
              </a:rPr>
              <a:t>礼儀正しさ</a:t>
            </a:r>
            <a:r>
              <a:rPr lang="en-US" altLang="ja-JP" dirty="0" smtClean="0">
                <a:latin typeface="A-OTF 新ゴ Pro R" pitchFamily="34" charset="-128"/>
                <a:ea typeface="A-OTF 新ゴ Pro R" pitchFamily="34" charset="-128"/>
              </a:rPr>
              <a:t>)  /Show</a:t>
            </a:r>
            <a:r>
              <a:rPr lang="ja-JP" altLang="en-US" dirty="0" smtClean="0">
                <a:latin typeface="A-OTF 新ゴ Pro R" pitchFamily="34" charset="-128"/>
                <a:ea typeface="A-OTF 新ゴ Pro R" pitchFamily="34" charset="-128"/>
              </a:rPr>
              <a:t>（ショー）</a:t>
            </a:r>
            <a:r>
              <a:rPr lang="en-US" altLang="ja-JP" dirty="0" smtClean="0">
                <a:latin typeface="A-OTF 新ゴ Pro R" pitchFamily="34" charset="-128"/>
                <a:ea typeface="A-OTF 新ゴ Pro R" pitchFamily="34" charset="-128"/>
              </a:rPr>
              <a:t>/  Efficiency</a:t>
            </a:r>
            <a:r>
              <a:rPr lang="ja-JP" altLang="en-US" dirty="0">
                <a:latin typeface="A-OTF 新ゴ Pro R" pitchFamily="34" charset="-128"/>
                <a:ea typeface="A-OTF 新ゴ Pro R" pitchFamily="34" charset="-128"/>
              </a:rPr>
              <a:t>（効率）と</a:t>
            </a:r>
            <a:r>
              <a:rPr lang="ja-JP" altLang="en-US" dirty="0" smtClean="0">
                <a:latin typeface="A-OTF 新ゴ Pro R" pitchFamily="34" charset="-128"/>
                <a:ea typeface="A-OTF 新ゴ Pro R" pitchFamily="34" charset="-128"/>
              </a:rPr>
              <a:t>いう</a:t>
            </a:r>
            <a:r>
              <a:rPr lang="ja-JP" altLang="en-US" dirty="0">
                <a:latin typeface="A-OTF 新ゴ Pro R" pitchFamily="34" charset="-128"/>
                <a:ea typeface="A-OTF 新ゴ Pro R" pitchFamily="34" charset="-128"/>
              </a:rPr>
              <a:t>四つ</a:t>
            </a:r>
            <a:r>
              <a:rPr lang="ja-JP" altLang="en-US" dirty="0" smtClean="0">
                <a:latin typeface="A-OTF 新ゴ Pro R" pitchFamily="34" charset="-128"/>
                <a:ea typeface="A-OTF 新ゴ Pro R" pitchFamily="34" charset="-128"/>
              </a:rPr>
              <a:t>の</a:t>
            </a:r>
            <a:r>
              <a:rPr lang="ja-JP" altLang="en-US" dirty="0">
                <a:latin typeface="A-OTF 新ゴ Pro R" pitchFamily="34" charset="-128"/>
                <a:ea typeface="A-OTF 新ゴ Pro R" pitchFamily="34" charset="-128"/>
              </a:rPr>
              <a:t>行動基準を設けて</a:t>
            </a:r>
            <a:r>
              <a:rPr lang="ja-JP" altLang="en-US" dirty="0" smtClean="0">
                <a:latin typeface="A-OTF 新ゴ Pro R" pitchFamily="34" charset="-128"/>
                <a:ea typeface="A-OTF 新ゴ Pro R" pitchFamily="34" charset="-128"/>
              </a:rPr>
              <a:t>いるとされています。</a:t>
            </a:r>
            <a:endParaRPr lang="ja-JP" altLang="en-US" dirty="0">
              <a:latin typeface="A-OTF 新ゴ Pro R" pitchFamily="34" charset="-128"/>
              <a:ea typeface="A-OTF 新ゴ Pro R" pitchFamily="34" charset="-128"/>
            </a:endParaRPr>
          </a:p>
          <a:p>
            <a:pPr>
              <a:lnSpc>
                <a:spcPct val="140000"/>
              </a:lnSpc>
              <a:buSzPct val="120000"/>
            </a:pPr>
            <a:r>
              <a:rPr lang="ja-JP" altLang="en-US" dirty="0" smtClean="0">
                <a:latin typeface="A-OTF 新ゴ Pro R" pitchFamily="34" charset="-128"/>
                <a:ea typeface="A-OTF 新ゴ Pro R" pitchFamily="34" charset="-128"/>
              </a:rPr>
              <a:t>それぞれの行動基準は優先順に並べられています。頭文字</a:t>
            </a:r>
            <a:r>
              <a:rPr lang="ja-JP" altLang="en-US" dirty="0">
                <a:latin typeface="A-OTF 新ゴ Pro R" pitchFamily="34" charset="-128"/>
                <a:ea typeface="A-OTF 新ゴ Pro R" pitchFamily="34" charset="-128"/>
              </a:rPr>
              <a:t>をとって“</a:t>
            </a:r>
            <a:r>
              <a:rPr lang="en-US" altLang="ja-JP" dirty="0">
                <a:latin typeface="A-OTF 新ゴ Pro R" pitchFamily="34" charset="-128"/>
                <a:ea typeface="A-OTF 新ゴ Pro R" pitchFamily="34" charset="-128"/>
              </a:rPr>
              <a:t>SCSE”</a:t>
            </a:r>
            <a:r>
              <a:rPr lang="ja-JP" altLang="en-US" dirty="0">
                <a:latin typeface="A-OTF 新ゴ Pro R" pitchFamily="34" charset="-128"/>
                <a:ea typeface="A-OTF 新ゴ Pro R" pitchFamily="34" charset="-128"/>
              </a:rPr>
              <a:t>と</a:t>
            </a:r>
            <a:r>
              <a:rPr lang="ja-JP" altLang="en-US" dirty="0" smtClean="0">
                <a:latin typeface="A-OTF 新ゴ Pro R" pitchFamily="34" charset="-128"/>
                <a:ea typeface="A-OTF 新ゴ Pro R" pitchFamily="34" charset="-128"/>
              </a:rPr>
              <a:t>呼び、</a:t>
            </a:r>
            <a:endParaRPr lang="en-US" altLang="ja-JP" dirty="0" smtClean="0">
              <a:latin typeface="A-OTF 新ゴ Pro R" pitchFamily="34" charset="-128"/>
              <a:ea typeface="A-OTF 新ゴ Pro R" pitchFamily="34" charset="-128"/>
            </a:endParaRPr>
          </a:p>
          <a:p>
            <a:pPr>
              <a:lnSpc>
                <a:spcPct val="140000"/>
              </a:lnSpc>
              <a:buSzPct val="120000"/>
            </a:pPr>
            <a:r>
              <a:rPr lang="ja-JP" altLang="en-US" dirty="0" smtClean="0">
                <a:latin typeface="A-OTF 新ゴ Pro R" pitchFamily="34" charset="-128"/>
                <a:ea typeface="A-OTF 新ゴ Pro R" pitchFamily="34" charset="-128"/>
              </a:rPr>
              <a:t>その順位を守り行動することによって、ゲストのエクスペリエンスを最良のものにし、</a:t>
            </a:r>
            <a:endParaRPr lang="en-US" altLang="ja-JP" dirty="0" smtClean="0">
              <a:latin typeface="A-OTF 新ゴ Pro R" pitchFamily="34" charset="-128"/>
              <a:ea typeface="A-OTF 新ゴ Pro R" pitchFamily="34" charset="-128"/>
            </a:endParaRPr>
          </a:p>
          <a:p>
            <a:pPr>
              <a:lnSpc>
                <a:spcPct val="140000"/>
              </a:lnSpc>
              <a:buSzPct val="120000"/>
            </a:pPr>
            <a:r>
              <a:rPr lang="ja-JP" altLang="en-US" dirty="0" smtClean="0">
                <a:latin typeface="A-OTF 新ゴ Pro R" pitchFamily="34" charset="-128"/>
                <a:ea typeface="A-OTF 新ゴ Pro R" pitchFamily="34" charset="-128"/>
              </a:rPr>
              <a:t>幸福感を提供することが可能になるとしています。</a:t>
            </a:r>
            <a:endParaRPr lang="en-US" altLang="ja-JP" dirty="0" smtClean="0">
              <a:latin typeface="A-OTF 新ゴ Pro R" pitchFamily="34" charset="-128"/>
              <a:ea typeface="A-OTF 新ゴ Pro R" pitchFamily="34" charset="-128"/>
            </a:endParaRPr>
          </a:p>
        </p:txBody>
      </p:sp>
      <p:sp>
        <p:nvSpPr>
          <p:cNvPr id="21" name="テキスト ボックス 20"/>
          <p:cNvSpPr txBox="1"/>
          <p:nvPr/>
        </p:nvSpPr>
        <p:spPr bwMode="auto">
          <a:xfrm>
            <a:off x="514675" y="4064431"/>
            <a:ext cx="5363611" cy="2213665"/>
          </a:xfrm>
          <a:prstGeom prst="rect">
            <a:avLst/>
          </a:prstGeom>
          <a:noFill/>
          <a:ln w="9525">
            <a:noFill/>
            <a:miter lim="800000"/>
            <a:headEnd/>
            <a:tailEnd/>
          </a:ln>
        </p:spPr>
        <p:txBody>
          <a:bodyPr wrap="square" lIns="108000" tIns="72000" rIns="108000" bIns="72000" rtlCol="0" anchor="ctr" anchorCtr="0">
            <a:spAutoFit/>
          </a:bodyPr>
          <a:lstStyle/>
          <a:p>
            <a:pPr>
              <a:lnSpc>
                <a:spcPct val="140000"/>
              </a:lnSpc>
              <a:buSzPct val="120000"/>
            </a:pPr>
            <a:r>
              <a:rPr lang="ja-JP" altLang="en-US" sz="2400" dirty="0">
                <a:latin typeface="A-OTF 新ゴ Pro R" pitchFamily="34" charset="-128"/>
                <a:ea typeface="A-OTF 新ゴ Pro R" pitchFamily="34" charset="-128"/>
                <a:sym typeface="Wingdings 2"/>
              </a:rPr>
              <a:t> </a:t>
            </a:r>
            <a:r>
              <a:rPr lang="en-US" altLang="ja-JP" sz="2200" dirty="0" smtClean="0">
                <a:latin typeface="A-OTF 新ゴ Pro R" pitchFamily="34" charset="-128"/>
                <a:ea typeface="A-OTF 新ゴ Pro R" pitchFamily="34" charset="-128"/>
              </a:rPr>
              <a:t>Safety</a:t>
            </a:r>
            <a:r>
              <a:rPr lang="ja-JP" altLang="en-US" sz="2200" dirty="0">
                <a:latin typeface="A-OTF 新ゴ Pro R" pitchFamily="34" charset="-128"/>
                <a:ea typeface="A-OTF 新ゴ Pro R" pitchFamily="34" charset="-128"/>
              </a:rPr>
              <a:t>：</a:t>
            </a:r>
            <a:r>
              <a:rPr lang="ja-JP" altLang="en-US" sz="2200" dirty="0" smtClean="0">
                <a:latin typeface="A-OTF 新ゴ Pro R" pitchFamily="34" charset="-128"/>
                <a:ea typeface="A-OTF 新ゴ Pro R" pitchFamily="34" charset="-128"/>
              </a:rPr>
              <a:t>安全</a:t>
            </a:r>
            <a:endParaRPr lang="en-US" altLang="ja-JP" sz="2200" dirty="0" smtClean="0">
              <a:latin typeface="A-OTF 新ゴ Pro R" pitchFamily="34" charset="-128"/>
              <a:ea typeface="A-OTF 新ゴ Pro R" pitchFamily="34" charset="-128"/>
            </a:endParaRPr>
          </a:p>
          <a:p>
            <a:pPr>
              <a:lnSpc>
                <a:spcPct val="140000"/>
              </a:lnSpc>
              <a:buSzPct val="120000"/>
            </a:pPr>
            <a:r>
              <a:rPr lang="ja-JP" altLang="en-US" sz="2400" dirty="0">
                <a:latin typeface="A-OTF 新ゴ Pro R" pitchFamily="34" charset="-128"/>
                <a:ea typeface="A-OTF 新ゴ Pro R" pitchFamily="34" charset="-128"/>
                <a:sym typeface="Wingdings 2"/>
              </a:rPr>
              <a:t> </a:t>
            </a:r>
            <a:r>
              <a:rPr lang="en-US" altLang="ja-JP" sz="2200" dirty="0" smtClean="0">
                <a:latin typeface="A-OTF 新ゴ Pro R" pitchFamily="34" charset="-128"/>
                <a:ea typeface="A-OTF 新ゴ Pro R" pitchFamily="34" charset="-128"/>
              </a:rPr>
              <a:t>Courtesy</a:t>
            </a:r>
            <a:r>
              <a:rPr lang="ja-JP" altLang="en-US" sz="2200" dirty="0">
                <a:latin typeface="A-OTF 新ゴ Pro R" pitchFamily="34" charset="-128"/>
                <a:ea typeface="A-OTF 新ゴ Pro R" pitchFamily="34" charset="-128"/>
              </a:rPr>
              <a:t>：礼儀</a:t>
            </a:r>
            <a:r>
              <a:rPr lang="ja-JP" altLang="en-US" sz="2200" dirty="0" smtClean="0">
                <a:latin typeface="A-OTF 新ゴ Pro R" pitchFamily="34" charset="-128"/>
                <a:ea typeface="A-OTF 新ゴ Pro R" pitchFamily="34" charset="-128"/>
              </a:rPr>
              <a:t>正しさ</a:t>
            </a:r>
            <a:endParaRPr lang="en-US" altLang="ja-JP" sz="2200" dirty="0">
              <a:latin typeface="A-OTF 新ゴ Pro R" pitchFamily="34" charset="-128"/>
              <a:ea typeface="A-OTF 新ゴ Pro R" pitchFamily="34" charset="-128"/>
            </a:endParaRPr>
          </a:p>
          <a:p>
            <a:pPr>
              <a:lnSpc>
                <a:spcPct val="140000"/>
              </a:lnSpc>
              <a:buSzPct val="120000"/>
            </a:pPr>
            <a:r>
              <a:rPr lang="ja-JP" altLang="en-US" sz="2400" dirty="0">
                <a:latin typeface="A-OTF 新ゴ Pro R" pitchFamily="34" charset="-128"/>
                <a:ea typeface="A-OTF 新ゴ Pro R" pitchFamily="34" charset="-128"/>
                <a:sym typeface="Wingdings 2"/>
              </a:rPr>
              <a:t> </a:t>
            </a:r>
            <a:r>
              <a:rPr lang="en-US" altLang="ja-JP" sz="2200" dirty="0" smtClean="0">
                <a:latin typeface="A-OTF 新ゴ Pro R" pitchFamily="34" charset="-128"/>
                <a:ea typeface="A-OTF 新ゴ Pro R" pitchFamily="34" charset="-128"/>
              </a:rPr>
              <a:t>Show</a:t>
            </a:r>
            <a:r>
              <a:rPr lang="ja-JP" altLang="en-US" sz="2200" dirty="0">
                <a:latin typeface="A-OTF 新ゴ Pro R" pitchFamily="34" charset="-128"/>
                <a:ea typeface="A-OTF 新ゴ Pro R" pitchFamily="34" charset="-128"/>
              </a:rPr>
              <a:t>：ショー</a:t>
            </a:r>
            <a:endParaRPr lang="en-US" altLang="ja-JP" sz="2200" dirty="0">
              <a:latin typeface="A-OTF 新ゴ Pro R" pitchFamily="34" charset="-128"/>
              <a:ea typeface="A-OTF 新ゴ Pro R" pitchFamily="34" charset="-128"/>
            </a:endParaRPr>
          </a:p>
          <a:p>
            <a:pPr>
              <a:lnSpc>
                <a:spcPct val="140000"/>
              </a:lnSpc>
              <a:buSzPct val="120000"/>
            </a:pPr>
            <a:r>
              <a:rPr lang="ja-JP" altLang="en-US" sz="2400" dirty="0">
                <a:latin typeface="A-OTF 新ゴ Pro R" pitchFamily="34" charset="-128"/>
                <a:ea typeface="A-OTF 新ゴ Pro R" pitchFamily="34" charset="-128"/>
                <a:sym typeface="Wingdings 2"/>
              </a:rPr>
              <a:t> </a:t>
            </a:r>
            <a:r>
              <a:rPr lang="en-US" altLang="ja-JP" sz="2200" dirty="0" smtClean="0">
                <a:latin typeface="A-OTF 新ゴ Pro R" pitchFamily="34" charset="-128"/>
                <a:ea typeface="A-OTF 新ゴ Pro R" pitchFamily="34" charset="-128"/>
              </a:rPr>
              <a:t>Efficiency</a:t>
            </a:r>
            <a:r>
              <a:rPr lang="ja-JP" altLang="en-US" sz="2200" dirty="0">
                <a:latin typeface="A-OTF 新ゴ Pro R" pitchFamily="34" charset="-128"/>
                <a:ea typeface="A-OTF 新ゴ Pro R" pitchFamily="34" charset="-128"/>
              </a:rPr>
              <a:t>：</a:t>
            </a:r>
            <a:r>
              <a:rPr lang="ja-JP" altLang="en-US" sz="2200" dirty="0" smtClean="0">
                <a:latin typeface="A-OTF 新ゴ Pro R" pitchFamily="34" charset="-128"/>
                <a:ea typeface="A-OTF 新ゴ Pro R" pitchFamily="34" charset="-128"/>
              </a:rPr>
              <a:t>効率</a:t>
            </a:r>
            <a:endParaRPr lang="en-US" altLang="ja-JP" sz="2200" dirty="0">
              <a:latin typeface="A-OTF 新ゴ Pro R" pitchFamily="34" charset="-128"/>
              <a:ea typeface="A-OTF 新ゴ Pro R" pitchFamily="34" charset="-128"/>
            </a:endParaRPr>
          </a:p>
        </p:txBody>
      </p:sp>
    </p:spTree>
    <p:extLst>
      <p:ext uri="{BB962C8B-B14F-4D97-AF65-F5344CB8AC3E}">
        <p14:creationId xmlns:p14="http://schemas.microsoft.com/office/powerpoint/2010/main" val="39413422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a:spLocks noGrp="1"/>
          </p:cNvSpPr>
          <p:nvPr>
            <p:ph sz="half" idx="2"/>
          </p:nvPr>
        </p:nvSpPr>
        <p:spPr>
          <a:xfrm>
            <a:off x="428497" y="932723"/>
            <a:ext cx="2203496" cy="1056117"/>
          </a:xfrm>
          <a:noFill/>
          <a:ln w="19050">
            <a:noFill/>
          </a:ln>
        </p:spPr>
        <p:txBody>
          <a:bodyPr wrap="square" lIns="105597" tIns="53643" rIns="107287" bIns="53643">
            <a:noAutofit/>
          </a:bodyPr>
          <a:lstStyle/>
          <a:p>
            <a:pPr marL="0" indent="0">
              <a:lnSpc>
                <a:spcPct val="140000"/>
              </a:lnSpc>
              <a:spcBef>
                <a:spcPts val="704"/>
              </a:spcBef>
              <a:buNone/>
            </a:pPr>
            <a:r>
              <a:rPr lang="en-US" altLang="ja-JP" sz="3300" b="0" dirty="0">
                <a:cs typeface="メイリオ" pitchFamily="50" charset="-128"/>
              </a:rPr>
              <a:t>Innovation</a:t>
            </a:r>
            <a:endParaRPr lang="ja-JP" altLang="en-US" sz="3300" b="0" dirty="0"/>
          </a:p>
        </p:txBody>
      </p:sp>
      <p:sp>
        <p:nvSpPr>
          <p:cNvPr id="3" name="Rectangle 2"/>
          <p:cNvSpPr/>
          <p:nvPr/>
        </p:nvSpPr>
        <p:spPr>
          <a:xfrm>
            <a:off x="0" y="0"/>
            <a:ext cx="9906000" cy="65013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en-US"/>
          </a:p>
        </p:txBody>
      </p:sp>
      <p:sp>
        <p:nvSpPr>
          <p:cNvPr id="9" name="正方形/長方形 26"/>
          <p:cNvSpPr/>
          <p:nvPr/>
        </p:nvSpPr>
        <p:spPr bwMode="auto">
          <a:xfrm>
            <a:off x="5499061" y="5942623"/>
            <a:ext cx="4114466" cy="555791"/>
          </a:xfrm>
          <a:prstGeom prst="rect">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6716" tIns="126716" rIns="91429" bIns="45715" rtlCol="0" anchor="t"/>
          <a:lstStyle/>
          <a:p>
            <a:pPr algn="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出典：ガートナー　</a:t>
            </a:r>
            <a:r>
              <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The Nexus of Forces</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コンテンツ プレースホルダー 2"/>
          <p:cNvSpPr txBox="1">
            <a:spLocks/>
          </p:cNvSpPr>
          <p:nvPr/>
        </p:nvSpPr>
        <p:spPr>
          <a:xfrm>
            <a:off x="0" y="2468894"/>
            <a:ext cx="9906000" cy="1056117"/>
          </a:xfrm>
          <a:prstGeom prst="rect">
            <a:avLst/>
          </a:prstGeom>
          <a:noFill/>
          <a:ln w="19050">
            <a:noFill/>
          </a:ln>
        </p:spPr>
        <p:txBody>
          <a:bodyPr wrap="square" lIns="105597" tIns="53643" rIns="107287" bIns="53643">
            <a:noAutofit/>
          </a:bodyPr>
          <a:lstStyle>
            <a:lvl1pPr marL="361950" indent="-361950" algn="l" defTabSz="914400" rtl="0" eaLnBrk="1" latinLnBrk="0" hangingPunct="1">
              <a:lnSpc>
                <a:spcPct val="120000"/>
              </a:lnSpc>
              <a:spcBef>
                <a:spcPct val="20000"/>
              </a:spcBef>
              <a:buFont typeface="Wingdings" pitchFamily="2" charset="2"/>
              <a:buChar char="Ø"/>
              <a:defRPr kumimoji="1" sz="2400" b="1" kern="1200">
                <a:solidFill>
                  <a:schemeClr val="bg1"/>
                </a:solidFill>
                <a:latin typeface="メイリオ" pitchFamily="50" charset="-128"/>
                <a:ea typeface="メイリオ" pitchFamily="50" charset="-128"/>
                <a:cs typeface="+mn-cs"/>
              </a:defRPr>
            </a:lvl1pPr>
            <a:lvl2pPr marL="628650" indent="-266700" algn="l" defTabSz="914400" rtl="0" eaLnBrk="1" latinLnBrk="0" hangingPunct="1">
              <a:lnSpc>
                <a:spcPct val="120000"/>
              </a:lnSpc>
              <a:spcBef>
                <a:spcPct val="20000"/>
              </a:spcBef>
              <a:buFont typeface="Arial" pitchFamily="34" charset="0"/>
              <a:buChar char="–"/>
              <a:defRPr kumimoji="1" sz="2000" b="1" kern="1200">
                <a:solidFill>
                  <a:schemeClr val="bg1"/>
                </a:solidFill>
                <a:latin typeface="メイリオ" pitchFamily="50" charset="-128"/>
                <a:ea typeface="メイリオ" pitchFamily="50" charset="-128"/>
                <a:cs typeface="+mn-cs"/>
              </a:defRPr>
            </a:lvl2pPr>
            <a:lvl3pPr marL="809625" indent="-180975" algn="l" defTabSz="914400" rtl="0" eaLnBrk="1" latinLnBrk="0" hangingPunct="1">
              <a:lnSpc>
                <a:spcPct val="120000"/>
              </a:lnSpc>
              <a:spcBef>
                <a:spcPct val="20000"/>
              </a:spcBef>
              <a:buFont typeface="Arial" pitchFamily="34" charset="0"/>
              <a:buChar char="•"/>
              <a:defRPr kumimoji="1" sz="1600" b="0" kern="1200">
                <a:solidFill>
                  <a:schemeClr val="bg1"/>
                </a:solidFill>
                <a:latin typeface="メイリオ" pitchFamily="50" charset="-128"/>
                <a:ea typeface="メイリオ" pitchFamily="50" charset="-128"/>
                <a:cs typeface="+mn-cs"/>
              </a:defRPr>
            </a:lvl3pPr>
            <a:lvl4pPr marL="990600" indent="-180975" algn="l" defTabSz="914400" rtl="0" eaLnBrk="1" latinLnBrk="0" hangingPunct="1">
              <a:lnSpc>
                <a:spcPct val="120000"/>
              </a:lnSpc>
              <a:spcBef>
                <a:spcPct val="20000"/>
              </a:spcBef>
              <a:buFont typeface="Arial" pitchFamily="34" charset="0"/>
              <a:buChar char="–"/>
              <a:defRPr kumimoji="1" sz="1400" b="0" kern="1200">
                <a:solidFill>
                  <a:schemeClr val="bg1"/>
                </a:solidFill>
                <a:latin typeface="メイリオ" pitchFamily="50" charset="-128"/>
                <a:ea typeface="メイリオ" pitchFamily="50" charset="-128"/>
                <a:cs typeface="+mn-cs"/>
              </a:defRPr>
            </a:lvl4pPr>
            <a:lvl5pPr marL="990600" indent="-180975" algn="l" defTabSz="914400" rtl="0" eaLnBrk="1" latinLnBrk="0" hangingPunct="1">
              <a:lnSpc>
                <a:spcPct val="120000"/>
              </a:lnSpc>
              <a:spcBef>
                <a:spcPct val="20000"/>
              </a:spcBef>
              <a:buFont typeface="Arial" pitchFamily="34" charset="0"/>
              <a:buChar char="»"/>
              <a:defRPr kumimoji="1" sz="1400" b="0" kern="1200">
                <a:solidFill>
                  <a:schemeClr val="bg1"/>
                </a:solidFill>
                <a:latin typeface="メイリオ" pitchFamily="50" charset="-128"/>
                <a:ea typeface="メイリオ" pitchFamily="50" charset="-128"/>
                <a:cs typeface="+mn-cs"/>
              </a:defRPr>
            </a:lvl5pPr>
            <a:lvl6pPr marL="25146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9pPr>
          </a:lstStyle>
          <a:p>
            <a:pPr marL="0" indent="0" algn="ctr">
              <a:lnSpc>
                <a:spcPct val="140000"/>
              </a:lnSpc>
              <a:spcBef>
                <a:spcPts val="704"/>
              </a:spcBef>
              <a:buNone/>
            </a:pPr>
            <a:r>
              <a:rPr lang="ja-JP" altLang="en-US" sz="3300" b="0" dirty="0">
                <a:cs typeface="メイリオ" pitchFamily="50" charset="-128"/>
              </a:rPr>
              <a:t>この時代に必要な</a:t>
            </a:r>
            <a:r>
              <a:rPr lang="en-US" altLang="ja-JP" sz="3300" b="0" dirty="0">
                <a:cs typeface="メイリオ" pitchFamily="50" charset="-128"/>
              </a:rPr>
              <a:t>Innovation</a:t>
            </a:r>
            <a:r>
              <a:rPr lang="ja-JP" altLang="en-US" sz="3300" b="0" dirty="0">
                <a:cs typeface="メイリオ" pitchFamily="50" charset="-128"/>
              </a:rPr>
              <a:t>と</a:t>
            </a:r>
            <a:endParaRPr lang="en-US" altLang="ja-JP" sz="3300" b="0" dirty="0">
              <a:cs typeface="メイリオ" pitchFamily="50" charset="-128"/>
            </a:endParaRPr>
          </a:p>
          <a:p>
            <a:pPr marL="0" indent="0" algn="ctr">
              <a:lnSpc>
                <a:spcPct val="140000"/>
              </a:lnSpc>
              <a:spcBef>
                <a:spcPts val="704"/>
              </a:spcBef>
              <a:buNone/>
            </a:pPr>
            <a:r>
              <a:rPr lang="ja-JP" altLang="en-US" sz="3300" b="0" dirty="0"/>
              <a:t>実現するための</a:t>
            </a:r>
            <a:r>
              <a:rPr lang="en-US" altLang="ja-JP" sz="3300" b="0" dirty="0"/>
              <a:t>UX</a:t>
            </a:r>
            <a:r>
              <a:rPr lang="ja-JP" altLang="en-US" sz="3300" b="0" dirty="0"/>
              <a:t>思考</a:t>
            </a:r>
          </a:p>
        </p:txBody>
      </p:sp>
    </p:spTree>
    <p:extLst>
      <p:ext uri="{BB962C8B-B14F-4D97-AF65-F5344CB8AC3E}">
        <p14:creationId xmlns:p14="http://schemas.microsoft.com/office/powerpoint/2010/main" val="130182244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105244" y="-69810"/>
            <a:ext cx="10297144" cy="7344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p:cNvPicPr>
            <a:picLocks noChangeAspect="1"/>
          </p:cNvPicPr>
          <p:nvPr/>
        </p:nvPicPr>
        <p:blipFill rotWithShape="1">
          <a:blip r:embed="rId3"/>
          <a:srcRect b="18590"/>
          <a:stretch/>
        </p:blipFill>
        <p:spPr>
          <a:xfrm>
            <a:off x="4336694" y="3019690"/>
            <a:ext cx="1323361" cy="787103"/>
          </a:xfrm>
          <a:prstGeom prst="rect">
            <a:avLst/>
          </a:prstGeom>
        </p:spPr>
      </p:pic>
      <p:grpSp>
        <p:nvGrpSpPr>
          <p:cNvPr id="74" name="グループ化 73"/>
          <p:cNvGrpSpPr/>
          <p:nvPr/>
        </p:nvGrpSpPr>
        <p:grpSpPr>
          <a:xfrm>
            <a:off x="399435" y="1339586"/>
            <a:ext cx="9309530" cy="4249730"/>
            <a:chOff x="382057" y="926071"/>
            <a:chExt cx="11474981" cy="5238242"/>
          </a:xfrm>
        </p:grpSpPr>
        <p:pic>
          <p:nvPicPr>
            <p:cNvPr id="75" name="Picture 2" descr="Adob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2200" y="2308961"/>
              <a:ext cx="64611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6" descr="Can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5737" y="4369174"/>
              <a:ext cx="1085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8" descr="Designing The Future KDDI">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6515" y="3175046"/>
              <a:ext cx="755650" cy="35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10" descr="SONY">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9029" y="1365738"/>
              <a:ext cx="11906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2" descr="dentsu">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7944" y="5065492"/>
              <a:ext cx="12652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4" descr="http://www.canadahifi.com/images/uploads/hitachi_l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54449" y="1786632"/>
              <a:ext cx="1236843" cy="61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8" descr="FUJIFILM">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22683" y="5108397"/>
              <a:ext cx="1371801" cy="24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0" descr="http://mirai-tosyositu.jp/program/2008/01/07/Panasonic-Logo.jpg"/>
            <p:cNvPicPr>
              <a:picLocks noChangeAspect="1" noChangeArrowheads="1"/>
            </p:cNvPicPr>
            <p:nvPr/>
          </p:nvPicPr>
          <p:blipFill>
            <a:blip r:embed="rId16">
              <a:extLst>
                <a:ext uri="{28A0092B-C50C-407E-A947-70E740481C1C}">
                  <a14:useLocalDpi xmlns:a14="http://schemas.microsoft.com/office/drawing/2010/main" val="0"/>
                </a:ext>
              </a:extLst>
            </a:blip>
            <a:srcRect t="21169" b="23851"/>
            <a:stretch>
              <a:fillRect/>
            </a:stretch>
          </p:blipFill>
          <p:spPr bwMode="auto">
            <a:xfrm>
              <a:off x="2438685" y="1996396"/>
              <a:ext cx="1538685" cy="63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2" descr="Yahoo! JAPAN">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2588" y="2932849"/>
              <a:ext cx="1214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0881" y="2493313"/>
              <a:ext cx="9588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図 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783981" y="3540768"/>
              <a:ext cx="1785607" cy="38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1"/>
            <p:cNvPicPr>
              <a:picLocks noChangeAspect="1"/>
            </p:cNvPicPr>
            <p:nvPr/>
          </p:nvPicPr>
          <p:blipFill rotWithShape="1">
            <a:blip r:embed="rId21">
              <a:extLst>
                <a:ext uri="{28A0092B-C50C-407E-A947-70E740481C1C}">
                  <a14:useLocalDpi xmlns:a14="http://schemas.microsoft.com/office/drawing/2010/main" val="0"/>
                </a:ext>
              </a:extLst>
            </a:blip>
            <a:srcRect t="26997" b="24023"/>
            <a:stretch/>
          </p:blipFill>
          <p:spPr bwMode="auto">
            <a:xfrm>
              <a:off x="808351" y="1192438"/>
              <a:ext cx="1762125" cy="26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図 2"/>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081419" y="5708196"/>
              <a:ext cx="1476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図 4"/>
            <p:cNvPicPr>
              <a:picLocks noChangeAspect="1"/>
            </p:cNvPicPr>
            <p:nvPr/>
          </p:nvPicPr>
          <p:blipFill rotWithShape="1">
            <a:blip r:embed="rId23">
              <a:extLst>
                <a:ext uri="{28A0092B-C50C-407E-A947-70E740481C1C}">
                  <a14:useLocalDpi xmlns:a14="http://schemas.microsoft.com/office/drawing/2010/main" val="0"/>
                </a:ext>
              </a:extLst>
            </a:blip>
            <a:srcRect t="31978"/>
            <a:stretch/>
          </p:blipFill>
          <p:spPr bwMode="auto">
            <a:xfrm>
              <a:off x="9760488" y="1165714"/>
              <a:ext cx="1476375" cy="42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図 7"/>
            <p:cNvPicPr>
              <a:picLocks noChangeAspect="1"/>
            </p:cNvPicPr>
            <p:nvPr/>
          </p:nvPicPr>
          <p:blipFill rotWithShape="1">
            <a:blip r:embed="rId24">
              <a:extLst>
                <a:ext uri="{28A0092B-C50C-407E-A947-70E740481C1C}">
                  <a14:useLocalDpi xmlns:a14="http://schemas.microsoft.com/office/drawing/2010/main" val="0"/>
                </a:ext>
              </a:extLst>
            </a:blip>
            <a:srcRect t="-1" r="62732" b="-10415"/>
            <a:stretch/>
          </p:blipFill>
          <p:spPr bwMode="auto">
            <a:xfrm>
              <a:off x="1987109" y="4222044"/>
              <a:ext cx="930047" cy="48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図 24"/>
            <p:cNvPicPr>
              <a:picLocks noChangeAspect="1"/>
            </p:cNvPicPr>
            <p:nvPr/>
          </p:nvPicPr>
          <p:blipFill rotWithShape="1">
            <a:blip r:embed="rId25">
              <a:extLst>
                <a:ext uri="{28A0092B-C50C-407E-A947-70E740481C1C}">
                  <a14:useLocalDpi xmlns:a14="http://schemas.microsoft.com/office/drawing/2010/main" val="0"/>
                </a:ext>
              </a:extLst>
            </a:blip>
            <a:srcRect r="64895" b="-19373"/>
            <a:stretch/>
          </p:blipFill>
          <p:spPr bwMode="auto">
            <a:xfrm>
              <a:off x="3701133" y="2871904"/>
              <a:ext cx="835933" cy="25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26"/>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559230" y="5094514"/>
              <a:ext cx="1650461" cy="36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2" descr="AMADA"/>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56888" y="1885264"/>
              <a:ext cx="1200150" cy="27622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イオン"/>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599815" y="3509652"/>
              <a:ext cx="1169667" cy="350900"/>
            </a:xfrm>
            <a:prstGeom prst="rect">
              <a:avLst/>
            </a:prstGeom>
            <a:noFill/>
            <a:extLst>
              <a:ext uri="{909E8E84-426E-40DD-AFC4-6F175D3DCCD1}">
                <a14:hiddenFill xmlns:a14="http://schemas.microsoft.com/office/drawing/2010/main">
                  <a:solidFill>
                    <a:srgbClr val="FFFFFF"/>
                  </a:solidFill>
                </a14:hiddenFill>
              </a:ext>
            </a:extLst>
          </p:spPr>
        </p:pic>
        <p:pic>
          <p:nvPicPr>
            <p:cNvPr id="94" name="図 93"/>
            <p:cNvPicPr>
              <a:picLocks noChangeAspect="1"/>
            </p:cNvPicPr>
            <p:nvPr/>
          </p:nvPicPr>
          <p:blipFill>
            <a:blip r:embed="rId29"/>
            <a:stretch>
              <a:fillRect/>
            </a:stretch>
          </p:blipFill>
          <p:spPr>
            <a:xfrm>
              <a:off x="9847378" y="3800475"/>
              <a:ext cx="1438275" cy="781050"/>
            </a:xfrm>
            <a:prstGeom prst="rect">
              <a:avLst/>
            </a:prstGeom>
          </p:spPr>
        </p:pic>
        <p:pic>
          <p:nvPicPr>
            <p:cNvPr id="95" name="図 94"/>
            <p:cNvPicPr>
              <a:picLocks noChangeAspect="1"/>
            </p:cNvPicPr>
            <p:nvPr/>
          </p:nvPicPr>
          <p:blipFill>
            <a:blip r:embed="rId30"/>
            <a:stretch>
              <a:fillRect/>
            </a:stretch>
          </p:blipFill>
          <p:spPr>
            <a:xfrm>
              <a:off x="10407650" y="4857635"/>
              <a:ext cx="1017587" cy="446425"/>
            </a:xfrm>
            <a:prstGeom prst="rect">
              <a:avLst/>
            </a:prstGeom>
          </p:spPr>
        </p:pic>
        <p:pic>
          <p:nvPicPr>
            <p:cNvPr id="96" name="図 95"/>
            <p:cNvPicPr>
              <a:picLocks noChangeAspect="1"/>
            </p:cNvPicPr>
            <p:nvPr/>
          </p:nvPicPr>
          <p:blipFill>
            <a:blip r:embed="rId31"/>
            <a:stretch>
              <a:fillRect/>
            </a:stretch>
          </p:blipFill>
          <p:spPr>
            <a:xfrm>
              <a:off x="8504824" y="2687077"/>
              <a:ext cx="1101724" cy="431109"/>
            </a:xfrm>
            <a:prstGeom prst="rect">
              <a:avLst/>
            </a:prstGeom>
          </p:spPr>
        </p:pic>
        <p:pic>
          <p:nvPicPr>
            <p:cNvPr id="97" name="図 96"/>
            <p:cNvPicPr>
              <a:picLocks noChangeAspect="1"/>
            </p:cNvPicPr>
            <p:nvPr/>
          </p:nvPicPr>
          <p:blipFill rotWithShape="1">
            <a:blip r:embed="rId32"/>
            <a:srcRect l="10224" t="14376" r="9665" b="13964"/>
            <a:stretch/>
          </p:blipFill>
          <p:spPr>
            <a:xfrm>
              <a:off x="8819888" y="1857828"/>
              <a:ext cx="940600" cy="572253"/>
            </a:xfrm>
            <a:prstGeom prst="rect">
              <a:avLst/>
            </a:prstGeom>
          </p:spPr>
        </p:pic>
        <p:pic>
          <p:nvPicPr>
            <p:cNvPr id="98" name="図 97"/>
            <p:cNvPicPr>
              <a:picLocks noChangeAspect="1"/>
            </p:cNvPicPr>
            <p:nvPr/>
          </p:nvPicPr>
          <p:blipFill rotWithShape="1">
            <a:blip r:embed="rId33"/>
            <a:srcRect t="35714" b="37619"/>
            <a:stretch/>
          </p:blipFill>
          <p:spPr>
            <a:xfrm>
              <a:off x="6423210" y="926071"/>
              <a:ext cx="1487003" cy="396534"/>
            </a:xfrm>
            <a:prstGeom prst="rect">
              <a:avLst/>
            </a:prstGeom>
          </p:spPr>
        </p:pic>
        <p:pic>
          <p:nvPicPr>
            <p:cNvPr id="99" name="図 98"/>
            <p:cNvPicPr>
              <a:picLocks noChangeAspect="1"/>
            </p:cNvPicPr>
            <p:nvPr/>
          </p:nvPicPr>
          <p:blipFill>
            <a:blip r:embed="rId34"/>
            <a:stretch>
              <a:fillRect/>
            </a:stretch>
          </p:blipFill>
          <p:spPr>
            <a:xfrm>
              <a:off x="7576401" y="5718681"/>
              <a:ext cx="1299596" cy="335379"/>
            </a:xfrm>
            <a:prstGeom prst="rect">
              <a:avLst/>
            </a:prstGeom>
          </p:spPr>
        </p:pic>
        <p:pic>
          <p:nvPicPr>
            <p:cNvPr id="100" name="図 99"/>
            <p:cNvPicPr>
              <a:picLocks noChangeAspect="1"/>
            </p:cNvPicPr>
            <p:nvPr/>
          </p:nvPicPr>
          <p:blipFill>
            <a:blip r:embed="rId35"/>
            <a:stretch>
              <a:fillRect/>
            </a:stretch>
          </p:blipFill>
          <p:spPr>
            <a:xfrm>
              <a:off x="7157585" y="4284498"/>
              <a:ext cx="1068614" cy="213723"/>
            </a:xfrm>
            <a:prstGeom prst="rect">
              <a:avLst/>
            </a:prstGeom>
          </p:spPr>
        </p:pic>
        <p:pic>
          <p:nvPicPr>
            <p:cNvPr id="101" name="図 100"/>
            <p:cNvPicPr>
              <a:picLocks noChangeAspect="1"/>
            </p:cNvPicPr>
            <p:nvPr/>
          </p:nvPicPr>
          <p:blipFill>
            <a:blip r:embed="rId36"/>
            <a:stretch>
              <a:fillRect/>
            </a:stretch>
          </p:blipFill>
          <p:spPr>
            <a:xfrm>
              <a:off x="7529829" y="3190953"/>
              <a:ext cx="915533" cy="495288"/>
            </a:xfrm>
            <a:prstGeom prst="rect">
              <a:avLst/>
            </a:prstGeom>
          </p:spPr>
        </p:pic>
        <p:pic>
          <p:nvPicPr>
            <p:cNvPr id="102" name="図 101"/>
            <p:cNvPicPr>
              <a:picLocks noChangeAspect="1"/>
            </p:cNvPicPr>
            <p:nvPr/>
          </p:nvPicPr>
          <p:blipFill rotWithShape="1">
            <a:blip r:embed="rId37"/>
            <a:srcRect t="32489" b="35560"/>
            <a:stretch/>
          </p:blipFill>
          <p:spPr>
            <a:xfrm>
              <a:off x="7166712" y="1726178"/>
              <a:ext cx="1343025" cy="377372"/>
            </a:xfrm>
            <a:prstGeom prst="rect">
              <a:avLst/>
            </a:prstGeom>
          </p:spPr>
        </p:pic>
        <p:pic>
          <p:nvPicPr>
            <p:cNvPr id="103" name="図 102"/>
            <p:cNvPicPr>
              <a:picLocks noChangeAspect="1"/>
            </p:cNvPicPr>
            <p:nvPr/>
          </p:nvPicPr>
          <p:blipFill>
            <a:blip r:embed="rId38"/>
            <a:stretch>
              <a:fillRect/>
            </a:stretch>
          </p:blipFill>
          <p:spPr>
            <a:xfrm>
              <a:off x="5738525" y="5675573"/>
              <a:ext cx="1127803" cy="338341"/>
            </a:xfrm>
            <a:prstGeom prst="rect">
              <a:avLst/>
            </a:prstGeom>
          </p:spPr>
        </p:pic>
        <p:pic>
          <p:nvPicPr>
            <p:cNvPr id="104" name="図 103"/>
            <p:cNvPicPr>
              <a:picLocks noChangeAspect="1"/>
            </p:cNvPicPr>
            <p:nvPr/>
          </p:nvPicPr>
          <p:blipFill>
            <a:blip r:embed="rId39"/>
            <a:stretch>
              <a:fillRect/>
            </a:stretch>
          </p:blipFill>
          <p:spPr>
            <a:xfrm>
              <a:off x="5334911" y="999631"/>
              <a:ext cx="709611" cy="415198"/>
            </a:xfrm>
            <a:prstGeom prst="rect">
              <a:avLst/>
            </a:prstGeom>
          </p:spPr>
        </p:pic>
        <p:pic>
          <p:nvPicPr>
            <p:cNvPr id="105" name="図 104"/>
            <p:cNvPicPr>
              <a:picLocks noChangeAspect="1"/>
            </p:cNvPicPr>
            <p:nvPr/>
          </p:nvPicPr>
          <p:blipFill>
            <a:blip r:embed="rId40"/>
            <a:stretch>
              <a:fillRect/>
            </a:stretch>
          </p:blipFill>
          <p:spPr>
            <a:xfrm>
              <a:off x="7071792" y="2404493"/>
              <a:ext cx="1073264" cy="267720"/>
            </a:xfrm>
            <a:prstGeom prst="rect">
              <a:avLst/>
            </a:prstGeom>
          </p:spPr>
        </p:pic>
        <p:pic>
          <p:nvPicPr>
            <p:cNvPr id="106" name="図 105"/>
            <p:cNvPicPr>
              <a:picLocks noChangeAspect="1"/>
            </p:cNvPicPr>
            <p:nvPr/>
          </p:nvPicPr>
          <p:blipFill>
            <a:blip r:embed="rId41"/>
            <a:stretch>
              <a:fillRect/>
            </a:stretch>
          </p:blipFill>
          <p:spPr>
            <a:xfrm>
              <a:off x="5942564" y="1751106"/>
              <a:ext cx="762201" cy="481106"/>
            </a:xfrm>
            <a:prstGeom prst="rect">
              <a:avLst/>
            </a:prstGeom>
          </p:spPr>
        </p:pic>
        <p:pic>
          <p:nvPicPr>
            <p:cNvPr id="107" name="図 106"/>
            <p:cNvPicPr>
              <a:picLocks noChangeAspect="1"/>
            </p:cNvPicPr>
            <p:nvPr/>
          </p:nvPicPr>
          <p:blipFill rotWithShape="1">
            <a:blip r:embed="rId42"/>
            <a:srcRect l="9524" t="36310" r="7143" b="35119"/>
            <a:stretch/>
          </p:blipFill>
          <p:spPr>
            <a:xfrm>
              <a:off x="4947332" y="4485932"/>
              <a:ext cx="1555068" cy="399874"/>
            </a:xfrm>
            <a:prstGeom prst="rect">
              <a:avLst/>
            </a:prstGeom>
          </p:spPr>
        </p:pic>
        <p:pic>
          <p:nvPicPr>
            <p:cNvPr id="108" name="図 107"/>
            <p:cNvPicPr>
              <a:picLocks noChangeAspect="1"/>
            </p:cNvPicPr>
            <p:nvPr/>
          </p:nvPicPr>
          <p:blipFill>
            <a:blip r:embed="rId43"/>
            <a:stretch>
              <a:fillRect/>
            </a:stretch>
          </p:blipFill>
          <p:spPr>
            <a:xfrm>
              <a:off x="2621321" y="5813062"/>
              <a:ext cx="1752600" cy="323850"/>
            </a:xfrm>
            <a:prstGeom prst="rect">
              <a:avLst/>
            </a:prstGeom>
          </p:spPr>
        </p:pic>
        <p:pic>
          <p:nvPicPr>
            <p:cNvPr id="109" name="図 108"/>
            <p:cNvPicPr>
              <a:picLocks noChangeAspect="1"/>
            </p:cNvPicPr>
            <p:nvPr/>
          </p:nvPicPr>
          <p:blipFill>
            <a:blip r:embed="rId44"/>
            <a:stretch>
              <a:fillRect/>
            </a:stretch>
          </p:blipFill>
          <p:spPr>
            <a:xfrm>
              <a:off x="3588751" y="1015289"/>
              <a:ext cx="1131097" cy="351709"/>
            </a:xfrm>
            <a:prstGeom prst="rect">
              <a:avLst/>
            </a:prstGeom>
          </p:spPr>
        </p:pic>
        <p:pic>
          <p:nvPicPr>
            <p:cNvPr id="110" name="図 109"/>
            <p:cNvPicPr>
              <a:picLocks noChangeAspect="1"/>
            </p:cNvPicPr>
            <p:nvPr/>
          </p:nvPicPr>
          <p:blipFill>
            <a:blip r:embed="rId45"/>
            <a:stretch>
              <a:fillRect/>
            </a:stretch>
          </p:blipFill>
          <p:spPr>
            <a:xfrm>
              <a:off x="4375720" y="5150432"/>
              <a:ext cx="1566741" cy="321880"/>
            </a:xfrm>
            <a:prstGeom prst="rect">
              <a:avLst/>
            </a:prstGeom>
          </p:spPr>
        </p:pic>
        <p:pic>
          <p:nvPicPr>
            <p:cNvPr id="111" name="図 110"/>
            <p:cNvPicPr>
              <a:picLocks noChangeAspect="1"/>
            </p:cNvPicPr>
            <p:nvPr/>
          </p:nvPicPr>
          <p:blipFill>
            <a:blip r:embed="rId46"/>
            <a:stretch>
              <a:fillRect/>
            </a:stretch>
          </p:blipFill>
          <p:spPr>
            <a:xfrm>
              <a:off x="3676785" y="4154141"/>
              <a:ext cx="919617" cy="688825"/>
            </a:xfrm>
            <a:prstGeom prst="rect">
              <a:avLst/>
            </a:prstGeom>
          </p:spPr>
        </p:pic>
        <p:pic>
          <p:nvPicPr>
            <p:cNvPr id="112" name="図 111"/>
            <p:cNvPicPr>
              <a:picLocks noChangeAspect="1"/>
            </p:cNvPicPr>
            <p:nvPr/>
          </p:nvPicPr>
          <p:blipFill>
            <a:blip r:embed="rId47"/>
            <a:stretch>
              <a:fillRect/>
            </a:stretch>
          </p:blipFill>
          <p:spPr>
            <a:xfrm>
              <a:off x="1166262" y="5468887"/>
              <a:ext cx="695426" cy="695426"/>
            </a:xfrm>
            <a:prstGeom prst="rect">
              <a:avLst/>
            </a:prstGeom>
          </p:spPr>
        </p:pic>
        <p:pic>
          <p:nvPicPr>
            <p:cNvPr id="113" name="図 112"/>
            <p:cNvPicPr>
              <a:picLocks noChangeAspect="1"/>
            </p:cNvPicPr>
            <p:nvPr/>
          </p:nvPicPr>
          <p:blipFill rotWithShape="1">
            <a:blip r:embed="rId48"/>
            <a:srcRect l="10461" t="33050" r="7634" b="32640"/>
            <a:stretch/>
          </p:blipFill>
          <p:spPr>
            <a:xfrm>
              <a:off x="639806" y="4730844"/>
              <a:ext cx="1056878" cy="417835"/>
            </a:xfrm>
            <a:prstGeom prst="rect">
              <a:avLst/>
            </a:prstGeom>
          </p:spPr>
        </p:pic>
        <p:pic>
          <p:nvPicPr>
            <p:cNvPr id="114" name="Picture 2" descr="http://g-ec2.images-amazon.com/images/G/09/detail/review/kagome_logo._V167358122_.jp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382057" y="3303591"/>
              <a:ext cx="1541109" cy="76302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http://www.nistrans.com.my/j/images/honda.pn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570244" y="1739328"/>
              <a:ext cx="1541109" cy="32825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http://www.kbb-instal.pl/sites/default/files/1.%20fujitsu-logo.gif"/>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2633819" y="1436723"/>
              <a:ext cx="1096874" cy="526030"/>
            </a:xfrm>
            <a:prstGeom prst="rect">
              <a:avLst/>
            </a:prstGeom>
            <a:noFill/>
            <a:extLst>
              <a:ext uri="{909E8E84-426E-40DD-AFC4-6F175D3DCCD1}">
                <a14:hiddenFill xmlns:a14="http://schemas.microsoft.com/office/drawing/2010/main">
                  <a:solidFill>
                    <a:srgbClr val="FFFFFF"/>
                  </a:solidFill>
                </a14:hiddenFill>
              </a:ext>
            </a:extLst>
          </p:spPr>
        </p:pic>
      </p:grpSp>
      <p:sp>
        <p:nvSpPr>
          <p:cNvPr id="119" name="タイトル 1"/>
          <p:cNvSpPr>
            <a:spLocks noGrp="1"/>
          </p:cNvSpPr>
          <p:nvPr>
            <p:ph type="title"/>
          </p:nvPr>
        </p:nvSpPr>
        <p:spPr>
          <a:xfrm>
            <a:off x="79513" y="104193"/>
            <a:ext cx="1446230" cy="400110"/>
          </a:xfrm>
        </p:spPr>
        <p:txBody>
          <a:bodyPr/>
          <a:lstStyle/>
          <a:p>
            <a:r>
              <a:rPr lang="en-US" altLang="ja-JP" dirty="0" err="1" smtClean="0"/>
              <a:t>OurClient</a:t>
            </a:r>
            <a:endParaRPr kumimoji="1" lang="ja-JP" altLang="en-US" sz="3600" dirty="0"/>
          </a:p>
        </p:txBody>
      </p:sp>
    </p:spTree>
    <p:extLst>
      <p:ext uri="{BB962C8B-B14F-4D97-AF65-F5344CB8AC3E}">
        <p14:creationId xmlns:p14="http://schemas.microsoft.com/office/powerpoint/2010/main" val="32744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heel(1)">
                                      <p:cBhvr>
                                        <p:cTn id="7"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4" name="テキスト ボックス 3"/>
          <p:cNvSpPr txBox="1"/>
          <p:nvPr/>
        </p:nvSpPr>
        <p:spPr>
          <a:xfrm>
            <a:off x="413366" y="1485236"/>
            <a:ext cx="9079268" cy="3194721"/>
          </a:xfrm>
          <a:prstGeom prst="rect">
            <a:avLst/>
          </a:prstGeom>
          <a:noFill/>
        </p:spPr>
        <p:txBody>
          <a:bodyPr wrap="square" rtlCol="0">
            <a:spAutoFit/>
          </a:bodyPr>
          <a:lstStyle/>
          <a:p>
            <a:pPr>
              <a:lnSpc>
                <a:spcPct val="120000"/>
              </a:lnSpc>
            </a:pPr>
            <a:r>
              <a:rPr lang="ja-JP" altLang="en-US" sz="2800" dirty="0">
                <a:solidFill>
                  <a:schemeClr val="tx1">
                    <a:lumMod val="85000"/>
                    <a:lumOff val="15000"/>
                  </a:schemeClr>
                </a:solidFill>
                <a:latin typeface="A-OTF 新ゴ Pro M" pitchFamily="34" charset="-128"/>
                <a:ea typeface="A-OTF 新ゴ Pro M" pitchFamily="34" charset="-128"/>
              </a:rPr>
              <a:t>人々が暮らすさまざま場面にＵＸは存在します。</a:t>
            </a:r>
            <a:br>
              <a:rPr lang="ja-JP" altLang="en-US" sz="2800" dirty="0">
                <a:solidFill>
                  <a:schemeClr val="tx1">
                    <a:lumMod val="85000"/>
                    <a:lumOff val="15000"/>
                  </a:schemeClr>
                </a:solidFill>
                <a:latin typeface="A-OTF 新ゴ Pro M" pitchFamily="34" charset="-128"/>
                <a:ea typeface="A-OTF 新ゴ Pro M" pitchFamily="34" charset="-128"/>
              </a:rPr>
            </a:br>
            <a:r>
              <a:rPr lang="ja-JP" altLang="en-US" sz="2800" dirty="0" smtClean="0">
                <a:solidFill>
                  <a:schemeClr val="tx1">
                    <a:lumMod val="85000"/>
                    <a:lumOff val="15000"/>
                  </a:schemeClr>
                </a:solidFill>
                <a:latin typeface="A-OTF 新ゴ Pro M" pitchFamily="34" charset="-128"/>
                <a:ea typeface="A-OTF 新ゴ Pro M" pitchFamily="34" charset="-128"/>
              </a:rPr>
              <a:t>その成功例</a:t>
            </a:r>
            <a:r>
              <a:rPr lang="ja-JP" altLang="en-US" sz="2800" dirty="0">
                <a:solidFill>
                  <a:schemeClr val="tx1">
                    <a:lumMod val="85000"/>
                    <a:lumOff val="15000"/>
                  </a:schemeClr>
                </a:solidFill>
                <a:latin typeface="A-OTF 新ゴ Pro M" pitchFamily="34" charset="-128"/>
                <a:ea typeface="A-OTF 新ゴ Pro M" pitchFamily="34" charset="-128"/>
              </a:rPr>
              <a:t>をみる</a:t>
            </a:r>
            <a:r>
              <a:rPr lang="ja-JP" altLang="en-US" sz="2800" dirty="0" smtClean="0">
                <a:solidFill>
                  <a:schemeClr val="tx1">
                    <a:lumMod val="85000"/>
                    <a:lumOff val="15000"/>
                  </a:schemeClr>
                </a:solidFill>
                <a:latin typeface="A-OTF 新ゴ Pro M" pitchFamily="34" charset="-128"/>
                <a:ea typeface="A-OTF 新ゴ Pro M" pitchFamily="34" charset="-128"/>
              </a:rPr>
              <a:t>と、</a:t>
            </a:r>
            <a:r>
              <a:rPr lang="ja-JP" altLang="en-US" sz="2800" dirty="0" smtClean="0">
                <a:solidFill>
                  <a:schemeClr val="accent6">
                    <a:lumMod val="75000"/>
                  </a:schemeClr>
                </a:solidFill>
                <a:latin typeface="A-OTF 新ゴ Pro B" pitchFamily="34" charset="-128"/>
                <a:ea typeface="A-OTF 新ゴ Pro B" pitchFamily="34" charset="-128"/>
              </a:rPr>
              <a:t>ＵＸ</a:t>
            </a:r>
            <a:r>
              <a:rPr lang="ja-JP" altLang="en-US" sz="2800" dirty="0">
                <a:solidFill>
                  <a:schemeClr val="accent6">
                    <a:lumMod val="75000"/>
                  </a:schemeClr>
                </a:solidFill>
                <a:latin typeface="A-OTF 新ゴ Pro B" pitchFamily="34" charset="-128"/>
                <a:ea typeface="A-OTF 新ゴ Pro B" pitchFamily="34" charset="-128"/>
              </a:rPr>
              <a:t>はデザインや見た目ではなく人々の</a:t>
            </a:r>
            <a:r>
              <a:rPr lang="ja-JP" altLang="en-US" sz="2800" dirty="0">
                <a:solidFill>
                  <a:srgbClr val="C00000"/>
                </a:solidFill>
                <a:effectLst>
                  <a:outerShdw blurRad="38100" dist="38100" dir="2700000" algn="tl">
                    <a:srgbClr val="000000">
                      <a:alpha val="43137"/>
                    </a:srgbClr>
                  </a:outerShdw>
                </a:effectLst>
                <a:latin typeface="A-OTF 新ゴ Pro B" pitchFamily="34" charset="-128"/>
                <a:ea typeface="A-OTF 新ゴ Pro B" pitchFamily="34" charset="-128"/>
              </a:rPr>
              <a:t>行動そのもの</a:t>
            </a:r>
            <a:r>
              <a:rPr lang="ja-JP" altLang="en-US" sz="2800" dirty="0">
                <a:solidFill>
                  <a:schemeClr val="accent6">
                    <a:lumMod val="75000"/>
                  </a:schemeClr>
                </a:solidFill>
                <a:latin typeface="A-OTF 新ゴ Pro B" pitchFamily="34" charset="-128"/>
                <a:ea typeface="A-OTF 新ゴ Pro B" pitchFamily="34" charset="-128"/>
              </a:rPr>
              <a:t>を考えること</a:t>
            </a:r>
            <a:r>
              <a:rPr lang="ja-JP" altLang="en-US" sz="2800" dirty="0">
                <a:solidFill>
                  <a:schemeClr val="tx1">
                    <a:lumMod val="85000"/>
                    <a:lumOff val="15000"/>
                  </a:schemeClr>
                </a:solidFill>
                <a:latin typeface="A-OTF 新ゴ Pro M" pitchFamily="34" charset="-128"/>
                <a:ea typeface="A-OTF 新ゴ Pro M" pitchFamily="34" charset="-128"/>
              </a:rPr>
              <a:t>で</a:t>
            </a:r>
            <a:r>
              <a:rPr lang="ja-JP" altLang="en-US" sz="2800" dirty="0" smtClean="0">
                <a:solidFill>
                  <a:schemeClr val="tx1">
                    <a:lumMod val="85000"/>
                    <a:lumOff val="15000"/>
                  </a:schemeClr>
                </a:solidFill>
                <a:latin typeface="A-OTF 新ゴ Pro M" pitchFamily="34" charset="-128"/>
                <a:ea typeface="A-OTF 新ゴ Pro M" pitchFamily="34" charset="-128"/>
              </a:rPr>
              <a:t>あるとわかります</a:t>
            </a:r>
            <a:r>
              <a:rPr lang="ja-JP" altLang="en-US" sz="2800" dirty="0">
                <a:solidFill>
                  <a:schemeClr val="tx1">
                    <a:lumMod val="85000"/>
                    <a:lumOff val="15000"/>
                  </a:schemeClr>
                </a:solidFill>
                <a:latin typeface="A-OTF 新ゴ Pro M" pitchFamily="34" charset="-128"/>
                <a:ea typeface="A-OTF 新ゴ Pro M" pitchFamily="34" charset="-128"/>
              </a:rPr>
              <a:t>。</a:t>
            </a:r>
            <a:r>
              <a:rPr lang="ja-JP" altLang="en-US" sz="2800" dirty="0">
                <a:solidFill>
                  <a:schemeClr val="tx1">
                    <a:lumMod val="85000"/>
                    <a:lumOff val="15000"/>
                  </a:schemeClr>
                </a:solidFill>
                <a:latin typeface="A-OTF 新ゴ Pro B" pitchFamily="34" charset="-128"/>
                <a:ea typeface="A-OTF 新ゴ Pro B" pitchFamily="34" charset="-128"/>
              </a:rPr>
              <a:t/>
            </a:r>
            <a:br>
              <a:rPr lang="ja-JP" altLang="en-US" sz="2800" dirty="0">
                <a:solidFill>
                  <a:schemeClr val="tx1">
                    <a:lumMod val="85000"/>
                    <a:lumOff val="15000"/>
                  </a:schemeClr>
                </a:solidFill>
                <a:latin typeface="A-OTF 新ゴ Pro B" pitchFamily="34" charset="-128"/>
                <a:ea typeface="A-OTF 新ゴ Pro B" pitchFamily="34" charset="-128"/>
              </a:rPr>
            </a:br>
            <a:r>
              <a:rPr lang="ja-JP" altLang="en-US" sz="2800" dirty="0">
                <a:solidFill>
                  <a:schemeClr val="tx1">
                    <a:lumMod val="85000"/>
                    <a:lumOff val="15000"/>
                  </a:schemeClr>
                </a:solidFill>
                <a:latin typeface="A-OTF 新ゴ Pro M" pitchFamily="34" charset="-128"/>
                <a:ea typeface="A-OTF 新ゴ Pro M" pitchFamily="34" charset="-128"/>
              </a:rPr>
              <a:t/>
            </a:r>
            <a:br>
              <a:rPr lang="ja-JP" altLang="en-US" sz="2800" dirty="0">
                <a:solidFill>
                  <a:schemeClr val="tx1">
                    <a:lumMod val="85000"/>
                    <a:lumOff val="15000"/>
                  </a:schemeClr>
                </a:solidFill>
                <a:latin typeface="A-OTF 新ゴ Pro M" pitchFamily="34" charset="-128"/>
                <a:ea typeface="A-OTF 新ゴ Pro M" pitchFamily="34" charset="-128"/>
              </a:rPr>
            </a:br>
            <a:r>
              <a:rPr lang="ja-JP" altLang="en-US" sz="2800" dirty="0">
                <a:solidFill>
                  <a:schemeClr val="accent6">
                    <a:lumMod val="75000"/>
                  </a:schemeClr>
                </a:solidFill>
                <a:latin typeface="A-OTF 新ゴ Pro B" pitchFamily="34" charset="-128"/>
                <a:ea typeface="A-OTF 新ゴ Pro B" pitchFamily="34" charset="-128"/>
              </a:rPr>
              <a:t>「こう使うだろうな</a:t>
            </a:r>
            <a:r>
              <a:rPr lang="en-US" altLang="ja-JP" sz="2800" dirty="0">
                <a:solidFill>
                  <a:schemeClr val="accent6">
                    <a:lumMod val="75000"/>
                  </a:schemeClr>
                </a:solidFill>
                <a:latin typeface="A-OTF 新ゴ Pro B" pitchFamily="34" charset="-128"/>
                <a:ea typeface="A-OTF 新ゴ Pro B" pitchFamily="34" charset="-128"/>
              </a:rPr>
              <a:t>/</a:t>
            </a:r>
            <a:r>
              <a:rPr lang="ja-JP" altLang="en-US" sz="2800" dirty="0">
                <a:solidFill>
                  <a:schemeClr val="accent6">
                    <a:lumMod val="75000"/>
                  </a:schemeClr>
                </a:solidFill>
                <a:latin typeface="A-OTF 新ゴ Pro B" pitchFamily="34" charset="-128"/>
                <a:ea typeface="A-OTF 新ゴ Pro B" pitchFamily="34" charset="-128"/>
              </a:rPr>
              <a:t>こう使ったら</a:t>
            </a:r>
            <a:r>
              <a:rPr lang="ja-JP" altLang="en-US" sz="2800" dirty="0">
                <a:solidFill>
                  <a:srgbClr val="C00000"/>
                </a:solidFill>
                <a:effectLst>
                  <a:outerShdw blurRad="38100" dist="38100" dir="2700000" algn="tl">
                    <a:srgbClr val="000000">
                      <a:alpha val="43137"/>
                    </a:srgbClr>
                  </a:outerShdw>
                </a:effectLst>
                <a:latin typeface="A-OTF 新ゴ Pro B" pitchFamily="34" charset="-128"/>
                <a:ea typeface="A-OTF 新ゴ Pro B" pitchFamily="34" charset="-128"/>
              </a:rPr>
              <a:t>幸せ</a:t>
            </a:r>
            <a:r>
              <a:rPr lang="ja-JP" altLang="en-US" sz="2800" dirty="0">
                <a:solidFill>
                  <a:schemeClr val="accent6">
                    <a:lumMod val="75000"/>
                  </a:schemeClr>
                </a:solidFill>
                <a:latin typeface="A-OTF 新ゴ Pro B" pitchFamily="34" charset="-128"/>
                <a:ea typeface="A-OTF 新ゴ Pro B" pitchFamily="34" charset="-128"/>
              </a:rPr>
              <a:t>だろうな」</a:t>
            </a:r>
            <a:r>
              <a:rPr lang="ja-JP" altLang="en-US" sz="2800" dirty="0" smtClean="0">
                <a:solidFill>
                  <a:schemeClr val="tx1">
                    <a:lumMod val="85000"/>
                    <a:lumOff val="15000"/>
                  </a:schemeClr>
                </a:solidFill>
                <a:latin typeface="A-OTF 新ゴ Pro M" pitchFamily="34" charset="-128"/>
                <a:ea typeface="A-OTF 新ゴ Pro M" pitchFamily="34" charset="-128"/>
              </a:rPr>
              <a:t>を</a:t>
            </a:r>
            <a:endParaRPr lang="en-US" altLang="ja-JP" sz="2800" dirty="0" smtClean="0">
              <a:solidFill>
                <a:schemeClr val="tx1">
                  <a:lumMod val="85000"/>
                  <a:lumOff val="15000"/>
                </a:schemeClr>
              </a:solidFill>
              <a:latin typeface="A-OTF 新ゴ Pro M" pitchFamily="34" charset="-128"/>
              <a:ea typeface="A-OTF 新ゴ Pro M" pitchFamily="34" charset="-128"/>
            </a:endParaRPr>
          </a:p>
          <a:p>
            <a:pPr>
              <a:lnSpc>
                <a:spcPct val="120000"/>
              </a:lnSpc>
            </a:pPr>
            <a:r>
              <a:rPr lang="ja-JP" altLang="en-US" sz="2800" dirty="0" smtClean="0">
                <a:solidFill>
                  <a:srgbClr val="C00000"/>
                </a:solidFill>
                <a:latin typeface="A-OTF 新ゴ Pro M" pitchFamily="34" charset="-128"/>
                <a:ea typeface="A-OTF 新ゴ Pro M" pitchFamily="34" charset="-128"/>
              </a:rPr>
              <a:t>深く検討することが</a:t>
            </a:r>
            <a:r>
              <a:rPr lang="ja-JP" altLang="en-US" sz="2800" b="1" dirty="0" smtClean="0">
                <a:solidFill>
                  <a:srgbClr val="C00000"/>
                </a:solidFill>
                <a:effectLst>
                  <a:outerShdw blurRad="38100" dist="38100" dir="2700000" algn="tl">
                    <a:srgbClr val="000000">
                      <a:alpha val="43137"/>
                    </a:srgbClr>
                  </a:outerShdw>
                </a:effectLst>
                <a:latin typeface="A-OTF 新ゴ Pro M" pitchFamily="34" charset="-128"/>
                <a:ea typeface="A-OTF 新ゴ Pro M" pitchFamily="34" charset="-128"/>
              </a:rPr>
              <a:t>ポイント</a:t>
            </a:r>
            <a:r>
              <a:rPr lang="ja-JP" altLang="en-US" sz="2800" dirty="0" smtClean="0">
                <a:solidFill>
                  <a:srgbClr val="C00000"/>
                </a:solidFill>
                <a:latin typeface="A-OTF 新ゴ Pro M" pitchFamily="34" charset="-128"/>
                <a:ea typeface="A-OTF 新ゴ Pro M" pitchFamily="34" charset="-128"/>
              </a:rPr>
              <a:t>になります</a:t>
            </a:r>
            <a:r>
              <a:rPr lang="ja-JP" altLang="en-US" sz="2800" dirty="0" smtClean="0">
                <a:solidFill>
                  <a:schemeClr val="tx1">
                    <a:lumMod val="85000"/>
                    <a:lumOff val="15000"/>
                  </a:schemeClr>
                </a:solidFill>
                <a:latin typeface="A-OTF 新ゴ Pro M" pitchFamily="34" charset="-128"/>
                <a:ea typeface="A-OTF 新ゴ Pro M" pitchFamily="34" charset="-128"/>
              </a:rPr>
              <a:t>。</a:t>
            </a:r>
            <a:endParaRPr lang="en-US" altLang="ja-JP" sz="2800" dirty="0" smtClean="0">
              <a:solidFill>
                <a:schemeClr val="tx1">
                  <a:lumMod val="85000"/>
                  <a:lumOff val="15000"/>
                </a:schemeClr>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13155070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プロジェクトの流れ</a:t>
            </a:r>
            <a:endParaRPr kumimoji="1" lang="ja-JP" altLang="en-US" dirty="0"/>
          </a:p>
        </p:txBody>
      </p:sp>
      <p:pic>
        <p:nvPicPr>
          <p:cNvPr id="5122" name="Picture 2" descr="http://www.2ndfactory.com/service/rd/img/mainvisu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552575"/>
            <a:ext cx="8551350" cy="3049886"/>
          </a:xfrm>
          <a:prstGeom prst="rect">
            <a:avLst/>
          </a:prstGeom>
          <a:noFill/>
          <a:extLst>
            <a:ext uri="{909E8E84-426E-40DD-AFC4-6F175D3DCCD1}">
              <a14:hiddenFill xmlns:a14="http://schemas.microsoft.com/office/drawing/2010/main">
                <a:solidFill>
                  <a:srgbClr val="FFFFFF"/>
                </a:solidFill>
              </a14:hiddenFill>
            </a:ext>
          </a:extLst>
        </p:spPr>
      </p:pic>
      <p:sp>
        <p:nvSpPr>
          <p:cNvPr id="3" name="円/楕円 2"/>
          <p:cNvSpPr/>
          <p:nvPr/>
        </p:nvSpPr>
        <p:spPr bwMode="auto">
          <a:xfrm>
            <a:off x="8064500" y="3403600"/>
            <a:ext cx="850900" cy="850900"/>
          </a:xfrm>
          <a:prstGeom prst="ellipse">
            <a:avLst/>
          </a:prstGeom>
          <a:noFill/>
          <a:ln w="76200" cap="flat" cmpd="sng" algn="ctr">
            <a:solidFill>
              <a:srgbClr val="FA9500"/>
            </a:solidFill>
            <a:prstDash val="solid"/>
            <a:round/>
            <a:headEnd type="none" w="med" len="med"/>
            <a:tailEnd type="none" w="med" len="med"/>
          </a:ln>
          <a:effectLst/>
        </p:spPr>
        <p:txBody>
          <a:bodyPr rtlCol="0" anchor="ctr"/>
          <a:lstStyle/>
          <a:p>
            <a:pPr algn="ctr"/>
            <a:r>
              <a:rPr kumimoji="1" lang="ja-JP" altLang="en-US" sz="1600" dirty="0" smtClean="0">
                <a:solidFill>
                  <a:srgbClr val="F68D00"/>
                </a:solidFill>
                <a:latin typeface="A-OTF 新ゴ Pro B" pitchFamily="34" charset="-128"/>
                <a:ea typeface="A-OTF 新ゴ Pro B" pitchFamily="34" charset="-128"/>
              </a:rPr>
              <a:t>評価</a:t>
            </a:r>
            <a:endParaRPr kumimoji="1" lang="ja-JP" altLang="en-US" dirty="0">
              <a:solidFill>
                <a:srgbClr val="F68D00"/>
              </a:solidFill>
              <a:latin typeface="A-OTF 新ゴ Pro B" pitchFamily="34" charset="-128"/>
              <a:ea typeface="A-OTF 新ゴ Pro B" pitchFamily="34" charset="-128"/>
            </a:endParaRPr>
          </a:p>
        </p:txBody>
      </p:sp>
    </p:spTree>
    <p:extLst>
      <p:ext uri="{BB962C8B-B14F-4D97-AF65-F5344CB8AC3E}">
        <p14:creationId xmlns:p14="http://schemas.microsoft.com/office/powerpoint/2010/main" val="12995592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88949" y="292678"/>
            <a:ext cx="8748793" cy="6252294"/>
            <a:chOff x="803909" y="209551"/>
            <a:chExt cx="8748793" cy="6252294"/>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14225" b="14310"/>
            <a:stretch/>
          </p:blipFill>
          <p:spPr>
            <a:xfrm>
              <a:off x="803909" y="209551"/>
              <a:ext cx="8748793" cy="6252294"/>
            </a:xfrm>
            <a:prstGeom prst="rect">
              <a:avLst/>
            </a:prstGeom>
          </p:spPr>
        </p:pic>
        <p:sp>
          <p:nvSpPr>
            <p:cNvPr id="4" name="テキスト ボックス 3"/>
            <p:cNvSpPr txBox="1"/>
            <p:nvPr/>
          </p:nvSpPr>
          <p:spPr bwMode="auto">
            <a:xfrm>
              <a:off x="6473536" y="1907481"/>
              <a:ext cx="2746657" cy="351809"/>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ja-JP" altLang="en-US" sz="1200" dirty="0" smtClean="0">
                  <a:latin typeface="A-OTF 新ゴ Pro R" pitchFamily="34" charset="-128"/>
                  <a:ea typeface="A-OTF 新ゴ Pro R" pitchFamily="34" charset="-128"/>
                </a:rPr>
                <a:t>ユーザーインタビュー</a:t>
              </a:r>
            </a:p>
          </p:txBody>
        </p:sp>
      </p:grpSp>
      <p:sp>
        <p:nvSpPr>
          <p:cNvPr id="2" name="タイトル 1"/>
          <p:cNvSpPr>
            <a:spLocks noGrp="1"/>
          </p:cNvSpPr>
          <p:nvPr>
            <p:ph type="ctrTitle"/>
          </p:nvPr>
        </p:nvSpPr>
        <p:spPr/>
        <p:txBody>
          <a:bodyPr/>
          <a:lstStyle/>
          <a:p>
            <a:r>
              <a:rPr kumimoji="1" lang="ja-JP" altLang="en-US" dirty="0" smtClean="0"/>
              <a:t>２</a:t>
            </a:r>
            <a:r>
              <a:rPr kumimoji="1" lang="en-US" altLang="ja-JP" dirty="0" smtClean="0"/>
              <a:t>FC</a:t>
            </a:r>
            <a:r>
              <a:rPr kumimoji="1" lang="ja-JP" altLang="en-US" dirty="0" smtClean="0"/>
              <a:t>の</a:t>
            </a:r>
            <a:r>
              <a:rPr kumimoji="1" lang="en-US" altLang="ja-JP" dirty="0" smtClean="0"/>
              <a:t>UX</a:t>
            </a:r>
            <a:r>
              <a:rPr kumimoji="1" lang="ja-JP" altLang="en-US" dirty="0" smtClean="0"/>
              <a:t>検討プロセス</a:t>
            </a:r>
            <a:endParaRPr kumimoji="1" lang="ja-JP" altLang="en-US" dirty="0"/>
          </a:p>
        </p:txBody>
      </p:sp>
    </p:spTree>
    <p:extLst>
      <p:ext uri="{BB962C8B-B14F-4D97-AF65-F5344CB8AC3E}">
        <p14:creationId xmlns:p14="http://schemas.microsoft.com/office/powerpoint/2010/main" val="412048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2266950" y="2778672"/>
            <a:ext cx="7041941" cy="549275"/>
          </a:xfrm>
          <a:prstGeom prst="rect">
            <a:avLst/>
          </a:prstGeom>
        </p:spPr>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800" dirty="0" smtClean="0"/>
              <a:t>イノベーション</a:t>
            </a:r>
            <a:endParaRPr lang="ja-JP" altLang="en-US" sz="2800" dirty="0"/>
          </a:p>
        </p:txBody>
      </p:sp>
      <p:sp>
        <p:nvSpPr>
          <p:cNvPr id="4" name="テキスト ボックス 3"/>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112932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正方形/長方形 2"/>
          <p:cNvSpPr/>
          <p:nvPr/>
        </p:nvSpPr>
        <p:spPr>
          <a:xfrm>
            <a:off x="704849" y="773410"/>
            <a:ext cx="8543925" cy="3539430"/>
          </a:xfrm>
          <a:prstGeom prst="rect">
            <a:avLst/>
          </a:prstGeom>
        </p:spPr>
        <p:txBody>
          <a:bodyPr wrap="square">
            <a:spAutoFit/>
          </a:bodyPr>
          <a:lstStyle/>
          <a:p>
            <a:r>
              <a:rPr lang="en-US" altLang="ja-JP" sz="4000" dirty="0">
                <a:latin typeface="A-OTF 新ゴ Pro R" pitchFamily="34" charset="-128"/>
                <a:ea typeface="A-OTF 新ゴ Pro R" pitchFamily="34" charset="-128"/>
              </a:rPr>
              <a:t>2013</a:t>
            </a:r>
            <a:r>
              <a:rPr lang="ja-JP" altLang="en-US" sz="4000" dirty="0">
                <a:latin typeface="A-OTF 新ゴ Pro R" pitchFamily="34" charset="-128"/>
                <a:ea typeface="A-OTF 新ゴ Pro R" pitchFamily="34" charset="-128"/>
              </a:rPr>
              <a:t>年</a:t>
            </a:r>
            <a:r>
              <a:rPr lang="en-US" altLang="ja-JP" sz="4000" dirty="0">
                <a:latin typeface="A-OTF 新ゴ Pro R" pitchFamily="34" charset="-128"/>
                <a:ea typeface="A-OTF 新ゴ Pro R" pitchFamily="34" charset="-128"/>
              </a:rPr>
              <a:t>6</a:t>
            </a:r>
            <a:r>
              <a:rPr lang="ja-JP" altLang="en-US" sz="4000" dirty="0" smtClean="0">
                <a:latin typeface="A-OTF 新ゴ Pro R" pitchFamily="34" charset="-128"/>
                <a:ea typeface="A-OTF 新ゴ Pro R" pitchFamily="34" charset="-128"/>
              </a:rPr>
              <a:t>月</a:t>
            </a:r>
            <a:endParaRPr lang="en-US" altLang="ja-JP" sz="4000" dirty="0" smtClean="0">
              <a:latin typeface="A-OTF 新ゴ Pro R" pitchFamily="34" charset="-128"/>
              <a:ea typeface="A-OTF 新ゴ Pro R" pitchFamily="34" charset="-128"/>
            </a:endParaRPr>
          </a:p>
          <a:p>
            <a:r>
              <a:rPr lang="ja-JP" altLang="en-US" sz="3200" dirty="0" smtClean="0">
                <a:latin typeface="A-OTF 新ゴ Pro R" pitchFamily="34" charset="-128"/>
                <a:ea typeface="A-OTF 新ゴ Pro R" pitchFamily="34" charset="-128"/>
              </a:rPr>
              <a:t>アベノミクス</a:t>
            </a:r>
            <a:r>
              <a:rPr lang="ja-JP" altLang="en-US" sz="3200" dirty="0">
                <a:latin typeface="A-OTF 新ゴ Pro R" pitchFamily="34" charset="-128"/>
                <a:ea typeface="A-OTF 新ゴ Pro R" pitchFamily="34" charset="-128"/>
              </a:rPr>
              <a:t>の</a:t>
            </a:r>
            <a:r>
              <a:rPr lang="ja-JP" altLang="en-US" sz="3200" dirty="0" smtClean="0">
                <a:latin typeface="A-OTF 新ゴ Pro R" pitchFamily="34" charset="-128"/>
                <a:ea typeface="A-OTF 新ゴ Pro R" pitchFamily="34" charset="-128"/>
              </a:rPr>
              <a:t>三本目の矢である成長戦略</a:t>
            </a:r>
            <a:r>
              <a:rPr lang="ja-JP" altLang="en-US" sz="3200" dirty="0" smtClean="0">
                <a:latin typeface="A-OTF 新ゴ Pro U" pitchFamily="34" charset="-128"/>
                <a:ea typeface="A-OTF 新ゴ Pro U" pitchFamily="34" charset="-128"/>
              </a:rPr>
              <a:t>「日本</a:t>
            </a:r>
            <a:r>
              <a:rPr lang="ja-JP" altLang="en-US" sz="3200" dirty="0">
                <a:latin typeface="A-OTF 新ゴ Pro U" pitchFamily="34" charset="-128"/>
                <a:ea typeface="A-OTF 新ゴ Pro U" pitchFamily="34" charset="-128"/>
              </a:rPr>
              <a:t>再興</a:t>
            </a:r>
            <a:r>
              <a:rPr lang="ja-JP" altLang="en-US" sz="3200" dirty="0" smtClean="0">
                <a:latin typeface="A-OTF 新ゴ Pro U" pitchFamily="34" charset="-128"/>
                <a:ea typeface="A-OTF 新ゴ Pro U" pitchFamily="34" charset="-128"/>
              </a:rPr>
              <a:t>戦略－</a:t>
            </a:r>
            <a:r>
              <a:rPr lang="en-US" altLang="ja-JP" sz="3200" dirty="0" smtClean="0">
                <a:latin typeface="A-OTF 新ゴ Pro U" pitchFamily="34" charset="-128"/>
                <a:ea typeface="A-OTF 新ゴ Pro U" pitchFamily="34" charset="-128"/>
              </a:rPr>
              <a:t>JAPAN is BACK-</a:t>
            </a:r>
            <a:r>
              <a:rPr lang="ja-JP" altLang="en-US" sz="3200" dirty="0" smtClean="0">
                <a:latin typeface="A-OTF 新ゴ Pro U" pitchFamily="34" charset="-128"/>
                <a:ea typeface="A-OTF 新ゴ Pro U" pitchFamily="34" charset="-128"/>
              </a:rPr>
              <a:t>」</a:t>
            </a:r>
            <a:r>
              <a:rPr lang="ja-JP" altLang="en-US" sz="4000" dirty="0" smtClean="0">
                <a:latin typeface="A-OTF 新ゴ Pro R" pitchFamily="34" charset="-128"/>
                <a:ea typeface="A-OTF 新ゴ Pro R" pitchFamily="34" charset="-128"/>
              </a:rPr>
              <a:t>を閣議決定した。</a:t>
            </a:r>
            <a:r>
              <a:rPr lang="en-US" altLang="ja-JP" sz="4000" dirty="0" smtClean="0">
                <a:latin typeface="A-OTF 新ゴ Pro R" pitchFamily="34" charset="-128"/>
                <a:ea typeface="A-OTF 新ゴ Pro R" pitchFamily="34" charset="-128"/>
              </a:rPr>
              <a:t/>
            </a:r>
            <a:br>
              <a:rPr lang="en-US" altLang="ja-JP" sz="4000" dirty="0" smtClean="0">
                <a:latin typeface="A-OTF 新ゴ Pro R" pitchFamily="34" charset="-128"/>
                <a:ea typeface="A-OTF 新ゴ Pro R" pitchFamily="34" charset="-128"/>
              </a:rPr>
            </a:br>
            <a:r>
              <a:rPr lang="ja-JP" altLang="en-US" sz="3200" dirty="0" smtClean="0">
                <a:latin typeface="A-OTF 新ゴ Pro R" pitchFamily="34" charset="-128"/>
                <a:ea typeface="A-OTF 新ゴ Pro R" pitchFamily="34" charset="-128"/>
              </a:rPr>
              <a:t>９８ページで構成される文章には実に</a:t>
            </a:r>
            <a:r>
              <a:rPr lang="en-US" altLang="ja-JP" sz="4000" dirty="0" smtClean="0">
                <a:effectLst>
                  <a:outerShdw blurRad="38100" dist="38100" dir="2700000" algn="tl">
                    <a:srgbClr val="000000">
                      <a:alpha val="43137"/>
                    </a:srgbClr>
                  </a:outerShdw>
                </a:effectLst>
                <a:latin typeface="A-OTF 新ゴ Pro R" pitchFamily="34" charset="-128"/>
                <a:ea typeface="A-OTF 新ゴ Pro R" pitchFamily="34" charset="-128"/>
              </a:rPr>
              <a:t>44</a:t>
            </a:r>
            <a:r>
              <a:rPr lang="ja-JP" altLang="en-US" sz="4000" dirty="0" smtClean="0">
                <a:effectLst>
                  <a:outerShdw blurRad="38100" dist="38100" dir="2700000" algn="tl">
                    <a:srgbClr val="000000">
                      <a:alpha val="43137"/>
                    </a:srgbClr>
                  </a:outerShdw>
                </a:effectLst>
                <a:latin typeface="A-OTF 新ゴ Pro R" pitchFamily="34" charset="-128"/>
                <a:ea typeface="A-OTF 新ゴ Pro R" pitchFamily="34" charset="-128"/>
              </a:rPr>
              <a:t>回</a:t>
            </a:r>
            <a:r>
              <a:rPr lang="ja-JP" altLang="en-US" sz="3200" dirty="0" smtClean="0">
                <a:latin typeface="A-OTF 新ゴ Pro R" pitchFamily="34" charset="-128"/>
                <a:ea typeface="A-OTF 新ゴ Pro R" pitchFamily="34" charset="-128"/>
              </a:rPr>
              <a:t>も登場する言葉がある</a:t>
            </a:r>
            <a:endParaRPr lang="en-US" altLang="ja-JP" sz="3200" dirty="0" smtClean="0">
              <a:latin typeface="A-OTF 新ゴ Pro R" pitchFamily="34" charset="-128"/>
              <a:ea typeface="A-OTF 新ゴ Pro R" pitchFamily="34" charset="-128"/>
            </a:endParaRPr>
          </a:p>
        </p:txBody>
      </p:sp>
      <p:sp>
        <p:nvSpPr>
          <p:cNvPr id="4" name="角丸四角形 3"/>
          <p:cNvSpPr/>
          <p:nvPr/>
        </p:nvSpPr>
        <p:spPr>
          <a:xfrm>
            <a:off x="576263" y="4949814"/>
            <a:ext cx="8967366" cy="1143008"/>
          </a:xfrm>
          <a:prstGeom prst="roundRect">
            <a:avLst>
              <a:gd name="adj" fmla="val 70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4400" b="1" dirty="0" smtClean="0">
                <a:solidFill>
                  <a:prstClr val="white"/>
                </a:solidFill>
                <a:latin typeface="A-OTF 新ゴ Pro B" pitchFamily="34" charset="-128"/>
                <a:ea typeface="A-OTF 新ゴ Pro B" pitchFamily="34" charset="-128"/>
              </a:rPr>
              <a:t>イノベーション</a:t>
            </a:r>
            <a:endParaRPr lang="en-US" altLang="ja-JP" sz="4400" b="1" dirty="0" smtClean="0">
              <a:solidFill>
                <a:prstClr val="white"/>
              </a:solidFill>
              <a:latin typeface="A-OTF 新ゴ Pro B" pitchFamily="34" charset="-128"/>
              <a:ea typeface="A-OTF 新ゴ Pro B" pitchFamily="34" charset="-128"/>
            </a:endParaRPr>
          </a:p>
        </p:txBody>
      </p:sp>
    </p:spTree>
    <p:extLst>
      <p:ext uri="{BB962C8B-B14F-4D97-AF65-F5344CB8AC3E}">
        <p14:creationId xmlns:p14="http://schemas.microsoft.com/office/powerpoint/2010/main" val="82465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技術起点のイノベーションは限界に</a:t>
            </a:r>
            <a:endParaRPr kumimoji="1" lang="ja-JP" altLang="en-US" dirty="0"/>
          </a:p>
        </p:txBody>
      </p:sp>
      <p:sp>
        <p:nvSpPr>
          <p:cNvPr id="3" name="円/楕円 2"/>
          <p:cNvSpPr/>
          <p:nvPr/>
        </p:nvSpPr>
        <p:spPr bwMode="auto">
          <a:xfrm>
            <a:off x="704850" y="983046"/>
            <a:ext cx="8286750" cy="3827462"/>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 name="円/楕円 3"/>
          <p:cNvSpPr/>
          <p:nvPr/>
        </p:nvSpPr>
        <p:spPr bwMode="auto">
          <a:xfrm>
            <a:off x="704849" y="1496382"/>
            <a:ext cx="6392871" cy="2800790"/>
          </a:xfrm>
          <a:prstGeom prst="ellipse">
            <a:avLst/>
          </a:prstGeom>
          <a:solidFill>
            <a:schemeClr val="accent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 name="円/楕円 4"/>
          <p:cNvSpPr/>
          <p:nvPr/>
        </p:nvSpPr>
        <p:spPr bwMode="auto">
          <a:xfrm>
            <a:off x="704850" y="1902662"/>
            <a:ext cx="4538184" cy="1988231"/>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 name="円/楕円 5"/>
          <p:cNvSpPr/>
          <p:nvPr/>
        </p:nvSpPr>
        <p:spPr bwMode="auto">
          <a:xfrm>
            <a:off x="704850" y="2339276"/>
            <a:ext cx="2419817" cy="1115002"/>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rtlCol="0" anchor="ctr"/>
          <a:lstStyle/>
          <a:p>
            <a:pPr algn="ctr"/>
            <a:endParaRPr kumimoji="1" lang="ja-JP" altLang="en-US" dirty="0">
              <a:latin typeface="ＭＳ Ｐゴシック" pitchFamily="50" charset="-128"/>
              <a:ea typeface="ＭＳ Ｐゴシック" pitchFamily="50" charset="-128"/>
            </a:endParaRPr>
          </a:p>
        </p:txBody>
      </p:sp>
      <p:sp>
        <p:nvSpPr>
          <p:cNvPr id="7" name="テキスト ボックス 6"/>
          <p:cNvSpPr txBox="1"/>
          <p:nvPr/>
        </p:nvSpPr>
        <p:spPr bwMode="auto">
          <a:xfrm>
            <a:off x="1457364" y="2543999"/>
            <a:ext cx="968733"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kumimoji="1" lang="ja-JP" altLang="en-US" sz="2800" dirty="0" smtClean="0">
                <a:latin typeface="A-OTF 新ゴ Pro R" pitchFamily="34" charset="-128"/>
                <a:ea typeface="A-OTF 新ゴ Pro R" pitchFamily="34" charset="-128"/>
              </a:rPr>
              <a:t>技術</a:t>
            </a:r>
          </a:p>
        </p:txBody>
      </p:sp>
      <p:sp>
        <p:nvSpPr>
          <p:cNvPr id="8" name="テキスト ボックス 7"/>
          <p:cNvSpPr txBox="1"/>
          <p:nvPr/>
        </p:nvSpPr>
        <p:spPr bwMode="auto">
          <a:xfrm>
            <a:off x="3194223" y="2543999"/>
            <a:ext cx="968733"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kumimoji="1" lang="ja-JP" altLang="en-US" sz="2800" dirty="0" smtClean="0">
                <a:latin typeface="A-OTF 新ゴ Pro R" pitchFamily="34" charset="-128"/>
                <a:ea typeface="A-OTF 新ゴ Pro R" pitchFamily="34" charset="-128"/>
              </a:rPr>
              <a:t>市場</a:t>
            </a:r>
          </a:p>
        </p:txBody>
      </p:sp>
      <p:sp>
        <p:nvSpPr>
          <p:cNvPr id="9" name="テキスト ボックス 8"/>
          <p:cNvSpPr txBox="1"/>
          <p:nvPr/>
        </p:nvSpPr>
        <p:spPr bwMode="auto">
          <a:xfrm>
            <a:off x="5354463" y="2543999"/>
            <a:ext cx="968733"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kumimoji="1" lang="ja-JP" altLang="en-US" sz="2800" dirty="0" smtClean="0">
                <a:latin typeface="A-OTF 新ゴ Pro R" pitchFamily="34" charset="-128"/>
                <a:ea typeface="A-OTF 新ゴ Pro R" pitchFamily="34" charset="-128"/>
              </a:rPr>
              <a:t>産業</a:t>
            </a:r>
          </a:p>
        </p:txBody>
      </p:sp>
      <p:sp>
        <p:nvSpPr>
          <p:cNvPr id="10" name="テキスト ボックス 9"/>
          <p:cNvSpPr txBox="1"/>
          <p:nvPr/>
        </p:nvSpPr>
        <p:spPr bwMode="auto">
          <a:xfrm>
            <a:off x="7060580" y="2543999"/>
            <a:ext cx="1711788"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kumimoji="1" lang="ja-JP" altLang="en-US" sz="2800" dirty="0" smtClean="0">
                <a:solidFill>
                  <a:schemeClr val="bg1"/>
                </a:solidFill>
                <a:latin typeface="A-OTF 新ゴ Pro R" pitchFamily="34" charset="-128"/>
                <a:ea typeface="A-OTF 新ゴ Pro R" pitchFamily="34" charset="-128"/>
              </a:rPr>
              <a:t>人・社会</a:t>
            </a:r>
          </a:p>
        </p:txBody>
      </p:sp>
      <p:sp>
        <p:nvSpPr>
          <p:cNvPr id="11" name="右矢印 10"/>
          <p:cNvSpPr/>
          <p:nvPr/>
        </p:nvSpPr>
        <p:spPr bwMode="auto">
          <a:xfrm>
            <a:off x="863600" y="4901557"/>
            <a:ext cx="8128000" cy="990600"/>
          </a:xfrm>
          <a:prstGeom prst="rightArrow">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2400" dirty="0" smtClean="0">
                <a:latin typeface="A-OTF 新ゴ Pro M" pitchFamily="34" charset="-128"/>
                <a:ea typeface="A-OTF 新ゴ Pro M" pitchFamily="34" charset="-128"/>
              </a:rPr>
              <a:t>技術探求型イノベーション</a:t>
            </a:r>
            <a:endParaRPr kumimoji="1" lang="ja-JP" altLang="en-US" sz="2400" dirty="0">
              <a:latin typeface="A-OTF 新ゴ Pro M" pitchFamily="34" charset="-128"/>
              <a:ea typeface="A-OTF 新ゴ Pro M" pitchFamily="34" charset="-128"/>
            </a:endParaRPr>
          </a:p>
        </p:txBody>
      </p:sp>
      <p:sp>
        <p:nvSpPr>
          <p:cNvPr id="14" name="テキスト ボックス 13"/>
          <p:cNvSpPr txBox="1"/>
          <p:nvPr/>
        </p:nvSpPr>
        <p:spPr bwMode="auto">
          <a:xfrm>
            <a:off x="568609" y="6132228"/>
            <a:ext cx="4526981" cy="386241"/>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sz="1400" dirty="0" smtClean="0">
                <a:latin typeface="A-OTF 新ゴ Pro R" pitchFamily="34" charset="-128"/>
                <a:ea typeface="A-OTF 新ゴ Pro R" pitchFamily="34" charset="-128"/>
              </a:rPr>
              <a:t>出典：経済産業省「フロンティア人材研究会報告書」</a:t>
            </a:r>
          </a:p>
        </p:txBody>
      </p:sp>
    </p:spTree>
    <p:extLst>
      <p:ext uri="{BB962C8B-B14F-4D97-AF65-F5344CB8AC3E}">
        <p14:creationId xmlns:p14="http://schemas.microsoft.com/office/powerpoint/2010/main" val="115131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イノベーション＝技術革新？</a:t>
            </a:r>
            <a:endParaRPr kumimoji="1" lang="ja-JP" altLang="en-US" dirty="0"/>
          </a:p>
        </p:txBody>
      </p:sp>
      <p:sp>
        <p:nvSpPr>
          <p:cNvPr id="3" name="テキスト ボックス 2"/>
          <p:cNvSpPr txBox="1"/>
          <p:nvPr/>
        </p:nvSpPr>
        <p:spPr bwMode="auto">
          <a:xfrm>
            <a:off x="704850" y="698500"/>
            <a:ext cx="8425484" cy="6547159"/>
          </a:xfrm>
          <a:prstGeom prst="rect">
            <a:avLst/>
          </a:prstGeom>
          <a:noFill/>
          <a:ln w="9525">
            <a:noFill/>
            <a:miter lim="800000"/>
            <a:headEnd/>
            <a:tailEnd/>
          </a:ln>
        </p:spPr>
        <p:txBody>
          <a:bodyPr wrap="none" lIns="108000" tIns="72000" rIns="108000" bIns="72000" rtlCol="0" anchor="t" anchorCtr="0">
            <a:spAutoFit/>
          </a:bodyPr>
          <a:lstStyle/>
          <a:p>
            <a:pPr>
              <a:lnSpc>
                <a:spcPct val="130000"/>
              </a:lnSpc>
              <a:buSzPct val="120000"/>
            </a:pPr>
            <a:r>
              <a:rPr kumimoji="1" lang="ja-JP" altLang="en-US" sz="8000" dirty="0" smtClean="0">
                <a:latin typeface="A-OTF 新ゴ Pro R" pitchFamily="34" charset="-128"/>
                <a:ea typeface="A-OTF 新ゴ Pro R" pitchFamily="34" charset="-128"/>
              </a:rPr>
              <a:t>イノベーションは</a:t>
            </a:r>
            <a:endParaRPr kumimoji="1" lang="en-US" altLang="ja-JP" sz="8000" dirty="0" smtClean="0">
              <a:latin typeface="A-OTF 新ゴ Pro R" pitchFamily="34" charset="-128"/>
              <a:ea typeface="A-OTF 新ゴ Pro R" pitchFamily="34" charset="-128"/>
            </a:endParaRPr>
          </a:p>
          <a:p>
            <a:pPr>
              <a:lnSpc>
                <a:spcPct val="130000"/>
              </a:lnSpc>
              <a:buSzPct val="120000"/>
            </a:pPr>
            <a:r>
              <a:rPr kumimoji="1" lang="ja-JP" altLang="en-US" sz="8000" dirty="0" smtClean="0">
                <a:latin typeface="A-OTF 新ゴ Pro R" pitchFamily="34" charset="-128"/>
                <a:ea typeface="A-OTF 新ゴ Pro R" pitchFamily="34" charset="-128"/>
              </a:rPr>
              <a:t>技術革新</a:t>
            </a:r>
            <a:endParaRPr kumimoji="1" lang="en-US" altLang="ja-JP" sz="8000" dirty="0" smtClean="0">
              <a:latin typeface="A-OTF 新ゴ Pro R" pitchFamily="34" charset="-128"/>
              <a:ea typeface="A-OTF 新ゴ Pro R" pitchFamily="34" charset="-128"/>
            </a:endParaRPr>
          </a:p>
          <a:p>
            <a:pPr>
              <a:lnSpc>
                <a:spcPct val="130000"/>
              </a:lnSpc>
              <a:buSzPct val="120000"/>
            </a:pPr>
            <a:r>
              <a:rPr lang="ja-JP" altLang="en-US" sz="8000" dirty="0" smtClean="0">
                <a:latin typeface="A-OTF 新ゴ Pro R" pitchFamily="34" charset="-128"/>
                <a:ea typeface="A-OTF 新ゴ Pro R" pitchFamily="34" charset="-128"/>
              </a:rPr>
              <a:t>とはいえない時代</a:t>
            </a:r>
            <a:endParaRPr kumimoji="1" lang="en-US" altLang="ja-JP" sz="8000" dirty="0" smtClean="0">
              <a:latin typeface="A-OTF 新ゴ Pro R" pitchFamily="34" charset="-128"/>
              <a:ea typeface="A-OTF 新ゴ Pro R" pitchFamily="34" charset="-128"/>
            </a:endParaRPr>
          </a:p>
          <a:p>
            <a:pPr>
              <a:lnSpc>
                <a:spcPct val="130000"/>
              </a:lnSpc>
              <a:buSzPct val="120000"/>
            </a:pPr>
            <a:endParaRPr kumimoji="1" lang="ja-JP" altLang="en-US" sz="8000" dirty="0" smtClean="0">
              <a:latin typeface="A-OTF 新ゴ Pro R" pitchFamily="34" charset="-128"/>
              <a:ea typeface="A-OTF 新ゴ Pro R" pitchFamily="34" charset="-128"/>
            </a:endParaRPr>
          </a:p>
        </p:txBody>
      </p:sp>
      <p:sp>
        <p:nvSpPr>
          <p:cNvPr id="4" name="円/楕円 3"/>
          <p:cNvSpPr/>
          <p:nvPr/>
        </p:nvSpPr>
        <p:spPr bwMode="auto">
          <a:xfrm>
            <a:off x="1231900" y="2349500"/>
            <a:ext cx="177800" cy="177800"/>
          </a:xfrm>
          <a:prstGeom prst="ellipse">
            <a:avLst/>
          </a:prstGeom>
          <a:solidFill>
            <a:schemeClr val="tx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 name="円/楕円 4"/>
          <p:cNvSpPr/>
          <p:nvPr/>
        </p:nvSpPr>
        <p:spPr bwMode="auto">
          <a:xfrm>
            <a:off x="2216696" y="2349500"/>
            <a:ext cx="177800" cy="177800"/>
          </a:xfrm>
          <a:prstGeom prst="ellipse">
            <a:avLst/>
          </a:prstGeom>
          <a:solidFill>
            <a:schemeClr val="tx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004039426"/>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ユーザー起点のイノベーションに注目される時代に</a:t>
            </a:r>
            <a:endParaRPr kumimoji="1" lang="ja-JP" altLang="en-US" dirty="0"/>
          </a:p>
        </p:txBody>
      </p:sp>
      <p:sp>
        <p:nvSpPr>
          <p:cNvPr id="3" name="円/楕円 2"/>
          <p:cNvSpPr/>
          <p:nvPr/>
        </p:nvSpPr>
        <p:spPr bwMode="auto">
          <a:xfrm>
            <a:off x="704850" y="983046"/>
            <a:ext cx="8286750" cy="3827462"/>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 name="円/楕円 3"/>
          <p:cNvSpPr/>
          <p:nvPr/>
        </p:nvSpPr>
        <p:spPr bwMode="auto">
          <a:xfrm>
            <a:off x="704849" y="1496382"/>
            <a:ext cx="6392871" cy="2800790"/>
          </a:xfrm>
          <a:prstGeom prst="ellipse">
            <a:avLst/>
          </a:prstGeom>
          <a:solidFill>
            <a:schemeClr val="accent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 name="円/楕円 4"/>
          <p:cNvSpPr/>
          <p:nvPr/>
        </p:nvSpPr>
        <p:spPr bwMode="auto">
          <a:xfrm>
            <a:off x="704850" y="1902662"/>
            <a:ext cx="4538184" cy="1988231"/>
          </a:xfrm>
          <a:prstGeom prst="ellipse">
            <a:avLst/>
          </a:prstGeom>
          <a:solidFill>
            <a:schemeClr val="tx2">
              <a:lumMod val="40000"/>
              <a:lumOff val="60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 name="円/楕円 5"/>
          <p:cNvSpPr/>
          <p:nvPr/>
        </p:nvSpPr>
        <p:spPr bwMode="auto">
          <a:xfrm>
            <a:off x="704850" y="2339276"/>
            <a:ext cx="2419817" cy="1115002"/>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rtlCol="0" anchor="ctr"/>
          <a:lstStyle/>
          <a:p>
            <a:pPr algn="ctr"/>
            <a:endParaRPr kumimoji="1" lang="ja-JP" altLang="en-US" dirty="0">
              <a:latin typeface="ＭＳ Ｐゴシック" pitchFamily="50" charset="-128"/>
              <a:ea typeface="ＭＳ Ｐゴシック" pitchFamily="50" charset="-128"/>
            </a:endParaRPr>
          </a:p>
        </p:txBody>
      </p:sp>
      <p:sp>
        <p:nvSpPr>
          <p:cNvPr id="7" name="テキスト ボックス 6"/>
          <p:cNvSpPr txBox="1"/>
          <p:nvPr/>
        </p:nvSpPr>
        <p:spPr bwMode="auto">
          <a:xfrm>
            <a:off x="1457364" y="2543999"/>
            <a:ext cx="968733"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kumimoji="1" lang="ja-JP" altLang="en-US" sz="2800" dirty="0" smtClean="0">
                <a:latin typeface="A-OTF 新ゴ Pro R" pitchFamily="34" charset="-128"/>
                <a:ea typeface="A-OTF 新ゴ Pro R" pitchFamily="34" charset="-128"/>
              </a:rPr>
              <a:t>技術</a:t>
            </a:r>
          </a:p>
        </p:txBody>
      </p:sp>
      <p:sp>
        <p:nvSpPr>
          <p:cNvPr id="8" name="テキスト ボックス 7"/>
          <p:cNvSpPr txBox="1"/>
          <p:nvPr/>
        </p:nvSpPr>
        <p:spPr bwMode="auto">
          <a:xfrm>
            <a:off x="3194223" y="2543999"/>
            <a:ext cx="968733"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kumimoji="1" lang="ja-JP" altLang="en-US" sz="2800" dirty="0" smtClean="0">
                <a:latin typeface="A-OTF 新ゴ Pro R" pitchFamily="34" charset="-128"/>
                <a:ea typeface="A-OTF 新ゴ Pro R" pitchFamily="34" charset="-128"/>
              </a:rPr>
              <a:t>市場</a:t>
            </a:r>
          </a:p>
        </p:txBody>
      </p:sp>
      <p:sp>
        <p:nvSpPr>
          <p:cNvPr id="9" name="テキスト ボックス 8"/>
          <p:cNvSpPr txBox="1"/>
          <p:nvPr/>
        </p:nvSpPr>
        <p:spPr bwMode="auto">
          <a:xfrm>
            <a:off x="5354463" y="2543999"/>
            <a:ext cx="968733"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kumimoji="1" lang="ja-JP" altLang="en-US" sz="2800" dirty="0" smtClean="0">
                <a:latin typeface="A-OTF 新ゴ Pro R" pitchFamily="34" charset="-128"/>
                <a:ea typeface="A-OTF 新ゴ Pro R" pitchFamily="34" charset="-128"/>
              </a:rPr>
              <a:t>産業</a:t>
            </a:r>
          </a:p>
        </p:txBody>
      </p:sp>
      <p:sp>
        <p:nvSpPr>
          <p:cNvPr id="10" name="テキスト ボックス 9"/>
          <p:cNvSpPr txBox="1"/>
          <p:nvPr/>
        </p:nvSpPr>
        <p:spPr bwMode="auto">
          <a:xfrm>
            <a:off x="7060580" y="2543999"/>
            <a:ext cx="1711788"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kumimoji="1" lang="ja-JP" altLang="en-US" sz="2800" dirty="0" smtClean="0">
                <a:solidFill>
                  <a:schemeClr val="bg1"/>
                </a:solidFill>
                <a:latin typeface="A-OTF 新ゴ Pro R" pitchFamily="34" charset="-128"/>
                <a:ea typeface="A-OTF 新ゴ Pro R" pitchFamily="34" charset="-128"/>
              </a:rPr>
              <a:t>人・社会</a:t>
            </a:r>
          </a:p>
        </p:txBody>
      </p:sp>
      <p:sp>
        <p:nvSpPr>
          <p:cNvPr id="14" name="テキスト ボックス 13"/>
          <p:cNvSpPr txBox="1"/>
          <p:nvPr/>
        </p:nvSpPr>
        <p:spPr bwMode="auto">
          <a:xfrm>
            <a:off x="568609" y="6132228"/>
            <a:ext cx="4526981" cy="386241"/>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sz="1400" dirty="0" smtClean="0">
                <a:latin typeface="A-OTF 新ゴ Pro R" pitchFamily="34" charset="-128"/>
                <a:ea typeface="A-OTF 新ゴ Pro R" pitchFamily="34" charset="-128"/>
              </a:rPr>
              <a:t>出典：経済産業省「フロンティア人材研究会報告書」</a:t>
            </a:r>
          </a:p>
        </p:txBody>
      </p:sp>
      <p:sp>
        <p:nvSpPr>
          <p:cNvPr id="12" name="左矢印 11"/>
          <p:cNvSpPr/>
          <p:nvPr/>
        </p:nvSpPr>
        <p:spPr bwMode="auto">
          <a:xfrm>
            <a:off x="863600" y="5130157"/>
            <a:ext cx="8229600" cy="1002071"/>
          </a:xfrm>
          <a:prstGeom prst="lef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2400" dirty="0" smtClean="0">
                <a:latin typeface="A-OTF 新ゴ Pro B" pitchFamily="34" charset="-128"/>
                <a:ea typeface="A-OTF 新ゴ Pro B" pitchFamily="34" charset="-128"/>
              </a:rPr>
              <a:t>ユーザー起点イノベーション（体験革新）</a:t>
            </a:r>
            <a:endParaRPr kumimoji="1" lang="ja-JP" altLang="en-US" sz="2400" dirty="0">
              <a:latin typeface="A-OTF 新ゴ Pro B" pitchFamily="34" charset="-128"/>
              <a:ea typeface="A-OTF 新ゴ Pro B" pitchFamily="34" charset="-128"/>
            </a:endParaRPr>
          </a:p>
        </p:txBody>
      </p:sp>
    </p:spTree>
    <p:extLst>
      <p:ext uri="{BB962C8B-B14F-4D97-AF65-F5344CB8AC3E}">
        <p14:creationId xmlns:p14="http://schemas.microsoft.com/office/powerpoint/2010/main" val="188113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pic>
        <p:nvPicPr>
          <p:cNvPr id="4" name="コンテンツ プレースホルダー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572371"/>
            <a:ext cx="9906000" cy="7430371"/>
          </a:xfrm>
        </p:spPr>
      </p:pic>
      <p:sp>
        <p:nvSpPr>
          <p:cNvPr id="3" name="テキスト ボックス 2"/>
          <p:cNvSpPr txBox="1"/>
          <p:nvPr/>
        </p:nvSpPr>
        <p:spPr bwMode="auto">
          <a:xfrm>
            <a:off x="139700" y="6515797"/>
            <a:ext cx="9131300" cy="341037"/>
          </a:xfrm>
          <a:prstGeom prst="rect">
            <a:avLst/>
          </a:prstGeom>
          <a:noFill/>
          <a:ln w="9525">
            <a:noFill/>
            <a:miter lim="800000"/>
            <a:headEnd/>
            <a:tailEnd/>
          </a:ln>
        </p:spPr>
        <p:txBody>
          <a:bodyPr wrap="square" lIns="108000" tIns="72000" rIns="108000" bIns="72000" rtlCol="0" anchor="t" anchorCtr="0">
            <a:spAutoFit/>
          </a:bodyPr>
          <a:lstStyle/>
          <a:p>
            <a:pPr>
              <a:lnSpc>
                <a:spcPct val="130000"/>
              </a:lnSpc>
              <a:buSzPct val="120000"/>
            </a:pPr>
            <a:r>
              <a:rPr lang="ja-JP" altLang="en-US" sz="1100" dirty="0" smtClean="0"/>
              <a:t>出典：</a:t>
            </a:r>
            <a:r>
              <a:rPr lang="en-US" altLang="ja-JP" sz="1100" dirty="0" smtClean="0"/>
              <a:t>j</a:t>
            </a:r>
            <a:r>
              <a:rPr lang="ja-JP" altLang="en-US" sz="1100" dirty="0"/>
              <a:t>東京海上日動システムズ</a:t>
            </a:r>
            <a:r>
              <a:rPr lang="en-US" altLang="ja-JP" sz="1100" dirty="0"/>
              <a:t>(</a:t>
            </a:r>
            <a:r>
              <a:rPr lang="ja-JP" altLang="en-US" sz="1100" dirty="0"/>
              <a:t>株</a:t>
            </a:r>
            <a:r>
              <a:rPr lang="en-US" altLang="ja-JP" sz="1100" dirty="0"/>
              <a:t>)</a:t>
            </a:r>
            <a:r>
              <a:rPr lang="ja-JP" altLang="en-US" sz="1100" dirty="0"/>
              <a:t>　</a:t>
            </a:r>
            <a:r>
              <a:rPr lang="ja-JP" altLang="en-US" sz="1100" dirty="0" smtClean="0"/>
              <a:t>顧問　</a:t>
            </a:r>
            <a:r>
              <a:rPr lang="ja-JP" altLang="ja-JP" sz="1100" dirty="0" smtClean="0"/>
              <a:t>横塚裕志</a:t>
            </a:r>
            <a:r>
              <a:rPr lang="ja-JP" altLang="en-US" sz="1100" dirty="0" smtClean="0"/>
              <a:t>氏　</a:t>
            </a:r>
            <a:r>
              <a:rPr lang="en-US" altLang="ja-JP" sz="1100" dirty="0" smtClean="0"/>
              <a:t>JISA Doing</a:t>
            </a:r>
            <a:r>
              <a:rPr lang="ja-JP" altLang="en-US" sz="1100" dirty="0" smtClean="0"/>
              <a:t>スクール説明会資料より抜粋</a:t>
            </a:r>
            <a:endParaRPr kumimoji="1" lang="ja-JP" altLang="en-US" sz="1100" dirty="0" smtClean="0">
              <a:latin typeface="A-OTF 新ゴ Pro R" pitchFamily="34" charset="-128"/>
              <a:ea typeface="A-OTF 新ゴ Pro R" pitchFamily="34" charset="-128"/>
            </a:endParaRPr>
          </a:p>
        </p:txBody>
      </p:sp>
    </p:spTree>
    <p:extLst>
      <p:ext uri="{BB962C8B-B14F-4D97-AF65-F5344CB8AC3E}">
        <p14:creationId xmlns:p14="http://schemas.microsoft.com/office/powerpoint/2010/main" val="179410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イノベーション</a:t>
            </a:r>
            <a:endParaRPr kumimoji="1" lang="ja-JP" altLang="en-US" dirty="0"/>
          </a:p>
        </p:txBody>
      </p:sp>
      <p:sp>
        <p:nvSpPr>
          <p:cNvPr id="3" name="角丸四角形 2"/>
          <p:cNvSpPr/>
          <p:nvPr/>
        </p:nvSpPr>
        <p:spPr>
          <a:xfrm>
            <a:off x="452406" y="923914"/>
            <a:ext cx="8967366" cy="1143008"/>
          </a:xfrm>
          <a:prstGeom prst="roundRect">
            <a:avLst>
              <a:gd name="adj" fmla="val 70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4400" b="1" dirty="0" smtClean="0">
                <a:solidFill>
                  <a:prstClr val="white"/>
                </a:solidFill>
                <a:latin typeface="A-OTF 新ゴ Pro B" pitchFamily="34" charset="-128"/>
                <a:ea typeface="A-OTF 新ゴ Pro B" pitchFamily="34" charset="-128"/>
              </a:rPr>
              <a:t>イノベーションとは？</a:t>
            </a:r>
            <a:endParaRPr lang="en-US" altLang="ja-JP" sz="4400" b="1" dirty="0" smtClean="0">
              <a:solidFill>
                <a:prstClr val="white"/>
              </a:solidFill>
              <a:latin typeface="A-OTF 新ゴ Pro B" pitchFamily="34" charset="-128"/>
              <a:ea typeface="A-OTF 新ゴ Pro B" pitchFamily="34" charset="-128"/>
            </a:endParaRPr>
          </a:p>
        </p:txBody>
      </p:sp>
      <p:sp>
        <p:nvSpPr>
          <p:cNvPr id="4" name="テキスト ボックス 3"/>
          <p:cNvSpPr txBox="1"/>
          <p:nvPr/>
        </p:nvSpPr>
        <p:spPr>
          <a:xfrm>
            <a:off x="413366" y="2323016"/>
            <a:ext cx="9364046" cy="4025717"/>
          </a:xfrm>
          <a:prstGeom prst="rect">
            <a:avLst/>
          </a:prstGeom>
          <a:noFill/>
        </p:spPr>
        <p:txBody>
          <a:bodyPr wrap="square" rtlCol="0">
            <a:spAutoFit/>
          </a:bodyPr>
          <a:lstStyle/>
          <a:p>
            <a:r>
              <a:rPr lang="ja-JP" altLang="en-US" sz="2000" dirty="0" smtClean="0">
                <a:solidFill>
                  <a:prstClr val="black"/>
                </a:solidFill>
                <a:latin typeface="A-OTF 新ゴ Pro R" pitchFamily="34" charset="-128"/>
                <a:ea typeface="A-OTF 新ゴ Pro R" pitchFamily="34" charset="-128"/>
              </a:rPr>
              <a:t>オーストリア</a:t>
            </a:r>
            <a:r>
              <a:rPr lang="ja-JP" altLang="en-US" sz="2000" dirty="0">
                <a:solidFill>
                  <a:prstClr val="black"/>
                </a:solidFill>
                <a:latin typeface="A-OTF 新ゴ Pro R" pitchFamily="34" charset="-128"/>
                <a:ea typeface="A-OTF 新ゴ Pro R" pitchFamily="34" charset="-128"/>
              </a:rPr>
              <a:t>の経済学者、シュンペーターによって構築された理論</a:t>
            </a:r>
            <a:r>
              <a:rPr lang="ja-JP" altLang="en-US" sz="2000" dirty="0" smtClean="0">
                <a:solidFill>
                  <a:prstClr val="black"/>
                </a:solidFill>
                <a:latin typeface="A-OTF 新ゴ Pro R" pitchFamily="34" charset="-128"/>
                <a:ea typeface="A-OTF 新ゴ Pro R" pitchFamily="34" charset="-128"/>
              </a:rPr>
              <a:t>。</a:t>
            </a:r>
            <a:endParaRPr lang="en-US" altLang="ja-JP" sz="2000" dirty="0" smtClean="0">
              <a:solidFill>
                <a:prstClr val="black"/>
              </a:solidFill>
              <a:latin typeface="A-OTF 新ゴ Pro R" pitchFamily="34" charset="-128"/>
              <a:ea typeface="A-OTF 新ゴ Pro R" pitchFamily="34" charset="-128"/>
            </a:endParaRPr>
          </a:p>
          <a:p>
            <a:r>
              <a:rPr lang="ja-JP" altLang="en-US" sz="2000" dirty="0">
                <a:solidFill>
                  <a:prstClr val="black"/>
                </a:solidFill>
                <a:latin typeface="A-OTF 新ゴ Pro R" pitchFamily="34" charset="-128"/>
                <a:ea typeface="A-OTF 新ゴ Pro R" pitchFamily="34" charset="-128"/>
              </a:rPr>
              <a:t>物事の「新機軸」「新しい切り口」「新しい捉え方」「新しい活用法</a:t>
            </a:r>
            <a:r>
              <a:rPr lang="ja-JP" altLang="en-US" sz="2000" dirty="0" smtClean="0">
                <a:solidFill>
                  <a:prstClr val="black"/>
                </a:solidFill>
                <a:latin typeface="A-OTF 新ゴ Pro R" pitchFamily="34" charset="-128"/>
                <a:ea typeface="A-OTF 新ゴ Pro R" pitchFamily="34" charset="-128"/>
              </a:rPr>
              <a:t>」</a:t>
            </a:r>
            <a:endParaRPr lang="en-US" altLang="ja-JP" sz="2000" dirty="0" smtClean="0">
              <a:solidFill>
                <a:prstClr val="black"/>
              </a:solidFill>
              <a:latin typeface="A-OTF 新ゴ Pro R" pitchFamily="34" charset="-128"/>
              <a:ea typeface="A-OTF 新ゴ Pro R" pitchFamily="34" charset="-128"/>
            </a:endParaRPr>
          </a:p>
          <a:p>
            <a:r>
              <a:rPr lang="ja-JP" altLang="en-US" sz="2000" dirty="0" smtClean="0">
                <a:solidFill>
                  <a:prstClr val="black"/>
                </a:solidFill>
                <a:latin typeface="A-OTF 新ゴ Pro R" pitchFamily="34" charset="-128"/>
                <a:ea typeface="A-OTF 新ゴ Pro R" pitchFamily="34" charset="-128"/>
              </a:rPr>
              <a:t>（</a:t>
            </a:r>
            <a:r>
              <a:rPr lang="ja-JP" altLang="en-US" sz="2000" dirty="0">
                <a:solidFill>
                  <a:prstClr val="black"/>
                </a:solidFill>
                <a:latin typeface="A-OTF 新ゴ Pro R" pitchFamily="34" charset="-128"/>
                <a:ea typeface="A-OTF 新ゴ Pro R" pitchFamily="34" charset="-128"/>
              </a:rPr>
              <a:t>を創造する行為）の</a:t>
            </a:r>
            <a:r>
              <a:rPr lang="ja-JP" altLang="en-US" sz="2000" dirty="0" smtClean="0">
                <a:solidFill>
                  <a:prstClr val="black"/>
                </a:solidFill>
                <a:latin typeface="A-OTF 新ゴ Pro R" pitchFamily="34" charset="-128"/>
                <a:ea typeface="A-OTF 新ゴ Pro R" pitchFamily="34" charset="-128"/>
              </a:rPr>
              <a:t>こととされる。</a:t>
            </a:r>
            <a:endParaRPr lang="en-US" altLang="ja-JP" sz="2000" dirty="0" smtClean="0">
              <a:solidFill>
                <a:prstClr val="black"/>
              </a:solidFill>
              <a:latin typeface="A-OTF 新ゴ Pro R" pitchFamily="34" charset="-128"/>
              <a:ea typeface="A-OTF 新ゴ Pro R" pitchFamily="34" charset="-128"/>
            </a:endParaRPr>
          </a:p>
          <a:p>
            <a:endParaRPr lang="en-US" altLang="ja-JP" dirty="0">
              <a:solidFill>
                <a:prstClr val="black"/>
              </a:solidFill>
              <a:latin typeface="A-OTF 新ゴ Pro R" pitchFamily="34" charset="-128"/>
              <a:ea typeface="A-OTF 新ゴ Pro R" pitchFamily="34" charset="-128"/>
            </a:endParaRPr>
          </a:p>
          <a:p>
            <a:pPr>
              <a:lnSpc>
                <a:spcPct val="120000"/>
              </a:lnSpc>
            </a:pPr>
            <a:r>
              <a:rPr lang="ja-JP" altLang="en-US" sz="2800" dirty="0" smtClean="0">
                <a:solidFill>
                  <a:schemeClr val="accent6">
                    <a:lumMod val="75000"/>
                  </a:schemeClr>
                </a:solidFill>
                <a:latin typeface="A-OTF 新ゴ Pro B" pitchFamily="34" charset="-128"/>
                <a:ea typeface="A-OTF 新ゴ Pro B" pitchFamily="34" charset="-128"/>
              </a:rPr>
              <a:t>さまざまな要素</a:t>
            </a:r>
            <a:r>
              <a:rPr lang="ja-JP" altLang="en-US" sz="2800" dirty="0">
                <a:solidFill>
                  <a:schemeClr val="accent6">
                    <a:lumMod val="75000"/>
                  </a:schemeClr>
                </a:solidFill>
                <a:latin typeface="A-OTF 新ゴ Pro B" pitchFamily="34" charset="-128"/>
                <a:ea typeface="A-OTF 新ゴ Pro B" pitchFamily="34" charset="-128"/>
              </a:rPr>
              <a:t>を全く</a:t>
            </a:r>
            <a:r>
              <a:rPr lang="ja-JP" altLang="en-US" sz="2800" dirty="0">
                <a:solidFill>
                  <a:schemeClr val="accent2"/>
                </a:solidFill>
                <a:latin typeface="A-OTF 新ゴ Pro B" pitchFamily="34" charset="-128"/>
                <a:ea typeface="A-OTF 新ゴ Pro B" pitchFamily="34" charset="-128"/>
              </a:rPr>
              <a:t>新たな組み合わせ</a:t>
            </a:r>
            <a:r>
              <a:rPr lang="ja-JP" altLang="en-US" sz="2800" dirty="0">
                <a:solidFill>
                  <a:schemeClr val="accent6">
                    <a:lumMod val="75000"/>
                  </a:schemeClr>
                </a:solidFill>
                <a:latin typeface="A-OTF 新ゴ Pro B" pitchFamily="34" charset="-128"/>
                <a:ea typeface="A-OTF 新ゴ Pro B" pitchFamily="34" charset="-128"/>
              </a:rPr>
              <a:t>で結合</a:t>
            </a:r>
            <a:r>
              <a:rPr lang="ja-JP" altLang="en-US" sz="2800" dirty="0" smtClean="0">
                <a:solidFill>
                  <a:schemeClr val="accent6">
                    <a:lumMod val="75000"/>
                  </a:schemeClr>
                </a:solidFill>
                <a:latin typeface="A-OTF 新ゴ Pro B" pitchFamily="34" charset="-128"/>
                <a:ea typeface="A-OTF 新ゴ Pro B" pitchFamily="34" charset="-128"/>
              </a:rPr>
              <a:t>して</a:t>
            </a:r>
            <a:endParaRPr lang="en-US" altLang="ja-JP" sz="2800" dirty="0" smtClean="0">
              <a:solidFill>
                <a:schemeClr val="accent6">
                  <a:lumMod val="75000"/>
                </a:schemeClr>
              </a:solidFill>
              <a:latin typeface="A-OTF 新ゴ Pro B" pitchFamily="34" charset="-128"/>
              <a:ea typeface="A-OTF 新ゴ Pro B" pitchFamily="34" charset="-128"/>
            </a:endParaRPr>
          </a:p>
          <a:p>
            <a:pPr>
              <a:lnSpc>
                <a:spcPct val="120000"/>
              </a:lnSpc>
            </a:pPr>
            <a:r>
              <a:rPr lang="ja-JP" altLang="en-US" sz="2800" dirty="0" smtClean="0">
                <a:solidFill>
                  <a:schemeClr val="tx2"/>
                </a:solidFill>
                <a:effectLst>
                  <a:outerShdw blurRad="38100" dist="38100" dir="2700000" algn="tl">
                    <a:srgbClr val="000000">
                      <a:alpha val="43137"/>
                    </a:srgbClr>
                  </a:outerShdw>
                </a:effectLst>
                <a:latin typeface="A-OTF 新ゴ Pro B" pitchFamily="34" charset="-128"/>
                <a:ea typeface="A-OTF 新ゴ Pro B" pitchFamily="34" charset="-128"/>
              </a:rPr>
              <a:t>新たな</a:t>
            </a:r>
            <a:r>
              <a:rPr lang="ja-JP" altLang="en-US" sz="4400" dirty="0">
                <a:solidFill>
                  <a:schemeClr val="tx2"/>
                </a:solidFill>
                <a:effectLst>
                  <a:outerShdw blurRad="38100" dist="38100" dir="2700000" algn="tl">
                    <a:srgbClr val="000000">
                      <a:alpha val="43137"/>
                    </a:srgbClr>
                  </a:outerShdw>
                </a:effectLst>
                <a:latin typeface="A-OTF 新ゴ Pro B" pitchFamily="34" charset="-128"/>
                <a:ea typeface="A-OTF 新ゴ Pro B" pitchFamily="34" charset="-128"/>
              </a:rPr>
              <a:t>価値</a:t>
            </a:r>
            <a:r>
              <a:rPr lang="ja-JP" altLang="en-US" sz="2800" dirty="0" smtClean="0">
                <a:solidFill>
                  <a:schemeClr val="tx2"/>
                </a:solidFill>
                <a:effectLst>
                  <a:outerShdw blurRad="38100" dist="38100" dir="2700000" algn="tl">
                    <a:srgbClr val="000000">
                      <a:alpha val="43137"/>
                    </a:srgbClr>
                  </a:outerShdw>
                </a:effectLst>
                <a:latin typeface="A-OTF 新ゴ Pro B" pitchFamily="34" charset="-128"/>
                <a:ea typeface="A-OTF 新ゴ Pro B" pitchFamily="34" charset="-128"/>
              </a:rPr>
              <a:t>を</a:t>
            </a:r>
            <a:r>
              <a:rPr lang="ja-JP" altLang="en-US" sz="4400" dirty="0" smtClean="0">
                <a:solidFill>
                  <a:schemeClr val="tx2"/>
                </a:solidFill>
                <a:effectLst>
                  <a:outerShdw blurRad="38100" dist="38100" dir="2700000" algn="tl">
                    <a:srgbClr val="000000">
                      <a:alpha val="43137"/>
                    </a:srgbClr>
                  </a:outerShdw>
                </a:effectLst>
                <a:latin typeface="A-OTF 新ゴ Pro B" pitchFamily="34" charset="-128"/>
                <a:ea typeface="A-OTF 新ゴ Pro B" pitchFamily="34" charset="-128"/>
              </a:rPr>
              <a:t>創造</a:t>
            </a:r>
            <a:r>
              <a:rPr lang="ja-JP" altLang="en-US" dirty="0" smtClean="0">
                <a:solidFill>
                  <a:prstClr val="black"/>
                </a:solidFill>
                <a:latin typeface="A-OTF 新ゴ Pro R" pitchFamily="34" charset="-128"/>
                <a:ea typeface="A-OTF 新ゴ Pro R" pitchFamily="34" charset="-128"/>
              </a:rPr>
              <a:t>したり、</a:t>
            </a:r>
            <a:endParaRPr lang="en-US" altLang="ja-JP" dirty="0" smtClean="0">
              <a:solidFill>
                <a:prstClr val="black"/>
              </a:solidFill>
              <a:latin typeface="A-OTF 新ゴ Pro R" pitchFamily="34" charset="-128"/>
              <a:ea typeface="A-OTF 新ゴ Pro R" pitchFamily="34" charset="-128"/>
            </a:endParaRPr>
          </a:p>
          <a:p>
            <a:pPr>
              <a:lnSpc>
                <a:spcPct val="120000"/>
              </a:lnSpc>
            </a:pPr>
            <a:r>
              <a:rPr lang="ja-JP" altLang="en-US" sz="2800" dirty="0" smtClean="0">
                <a:solidFill>
                  <a:schemeClr val="accent6">
                    <a:lumMod val="75000"/>
                  </a:schemeClr>
                </a:solidFill>
                <a:latin typeface="A-OTF 新ゴ Pro B" pitchFamily="34" charset="-128"/>
                <a:ea typeface="A-OTF 新ゴ Pro B" pitchFamily="34" charset="-128"/>
              </a:rPr>
              <a:t>人間</a:t>
            </a:r>
            <a:r>
              <a:rPr lang="ja-JP" altLang="en-US" sz="2800" dirty="0">
                <a:solidFill>
                  <a:schemeClr val="accent6">
                    <a:lumMod val="75000"/>
                  </a:schemeClr>
                </a:solidFill>
                <a:latin typeface="A-OTF 新ゴ Pro B" pitchFamily="34" charset="-128"/>
                <a:ea typeface="A-OTF 新ゴ Pro B" pitchFamily="34" charset="-128"/>
              </a:rPr>
              <a:t>の</a:t>
            </a:r>
            <a:r>
              <a:rPr lang="ja-JP" altLang="en-US" sz="3600" dirty="0">
                <a:solidFill>
                  <a:schemeClr val="accent6">
                    <a:lumMod val="75000"/>
                  </a:schemeClr>
                </a:solidFill>
                <a:latin typeface="A-OTF 新ゴ Pro B" pitchFamily="34" charset="-128"/>
                <a:ea typeface="A-OTF 新ゴ Pro B" pitchFamily="34" charset="-128"/>
              </a:rPr>
              <a:t>行動・習慣・</a:t>
            </a:r>
            <a:r>
              <a:rPr lang="ja-JP" altLang="en-US" sz="3600" dirty="0" smtClean="0">
                <a:solidFill>
                  <a:schemeClr val="accent6">
                    <a:lumMod val="75000"/>
                  </a:schemeClr>
                </a:solidFill>
                <a:latin typeface="A-OTF 新ゴ Pro B" pitchFamily="34" charset="-128"/>
                <a:ea typeface="A-OTF 新ゴ Pro B" pitchFamily="34" charset="-128"/>
              </a:rPr>
              <a:t>価値観・利用の方法</a:t>
            </a:r>
            <a:r>
              <a:rPr lang="ja-JP" altLang="en-US" sz="2400" dirty="0" smtClean="0">
                <a:solidFill>
                  <a:schemeClr val="accent6">
                    <a:lumMod val="75000"/>
                  </a:schemeClr>
                </a:solidFill>
                <a:latin typeface="A-OTF 新ゴ Pro B" pitchFamily="34" charset="-128"/>
                <a:ea typeface="A-OTF 新ゴ Pro B" pitchFamily="34" charset="-128"/>
              </a:rPr>
              <a:t>にまでも</a:t>
            </a:r>
            <a:endParaRPr lang="en-US" altLang="ja-JP" sz="2400" dirty="0" smtClean="0">
              <a:solidFill>
                <a:schemeClr val="accent6">
                  <a:lumMod val="75000"/>
                </a:schemeClr>
              </a:solidFill>
              <a:latin typeface="A-OTF 新ゴ Pro B" pitchFamily="34" charset="-128"/>
              <a:ea typeface="A-OTF 新ゴ Pro B" pitchFamily="34" charset="-128"/>
            </a:endParaRPr>
          </a:p>
          <a:p>
            <a:pPr>
              <a:lnSpc>
                <a:spcPct val="120000"/>
              </a:lnSpc>
            </a:pPr>
            <a:r>
              <a:rPr lang="ja-JP" altLang="en-US" sz="3600" dirty="0" smtClean="0">
                <a:solidFill>
                  <a:schemeClr val="accent2"/>
                </a:solidFill>
                <a:effectLst>
                  <a:outerShdw blurRad="38100" dist="38100" dir="2700000" algn="tl">
                    <a:srgbClr val="000000">
                      <a:alpha val="43137"/>
                    </a:srgbClr>
                  </a:outerShdw>
                </a:effectLst>
                <a:latin typeface="A-OTF 新ゴ Pro B" pitchFamily="34" charset="-128"/>
                <a:ea typeface="A-OTF 新ゴ Pro B" pitchFamily="34" charset="-128"/>
              </a:rPr>
              <a:t>不可逆</a:t>
            </a:r>
            <a:r>
              <a:rPr lang="ja-JP" altLang="en-US" sz="3600" dirty="0">
                <a:solidFill>
                  <a:schemeClr val="accent2"/>
                </a:solidFill>
                <a:effectLst>
                  <a:outerShdw blurRad="38100" dist="38100" dir="2700000" algn="tl">
                    <a:srgbClr val="000000">
                      <a:alpha val="43137"/>
                    </a:srgbClr>
                  </a:outerShdw>
                </a:effectLst>
                <a:latin typeface="A-OTF 新ゴ Pro B" pitchFamily="34" charset="-128"/>
                <a:ea typeface="A-OTF 新ゴ Pro B" pitchFamily="34" charset="-128"/>
              </a:rPr>
              <a:t>の変化を</a:t>
            </a:r>
            <a:r>
              <a:rPr lang="ja-JP" altLang="en-US" sz="3600" dirty="0" smtClean="0">
                <a:solidFill>
                  <a:schemeClr val="accent2"/>
                </a:solidFill>
                <a:effectLst>
                  <a:outerShdw blurRad="38100" dist="38100" dir="2700000" algn="tl">
                    <a:srgbClr val="000000">
                      <a:alpha val="43137"/>
                    </a:srgbClr>
                  </a:outerShdw>
                </a:effectLst>
                <a:latin typeface="A-OTF 新ゴ Pro B" pitchFamily="34" charset="-128"/>
                <a:ea typeface="A-OTF 新ゴ Pro B" pitchFamily="34" charset="-128"/>
              </a:rPr>
              <a:t>もたらす</a:t>
            </a:r>
            <a:r>
              <a:rPr lang="ja-JP" altLang="en-US" dirty="0" smtClean="0">
                <a:solidFill>
                  <a:prstClr val="black"/>
                </a:solidFill>
                <a:latin typeface="A-OTF 新ゴ Pro R" pitchFamily="34" charset="-128"/>
                <a:ea typeface="A-OTF 新ゴ Pro R" pitchFamily="34" charset="-128"/>
              </a:rPr>
              <a:t>もの、とされています。</a:t>
            </a:r>
            <a:endParaRPr lang="en-US" altLang="ja-JP" dirty="0" smtClean="0">
              <a:solidFill>
                <a:prstClr val="black"/>
              </a:solidFill>
              <a:latin typeface="A-OTF 新ゴ Pro R" pitchFamily="34" charset="-128"/>
              <a:ea typeface="A-OTF 新ゴ Pro R" pitchFamily="34" charset="-128"/>
            </a:endParaRPr>
          </a:p>
        </p:txBody>
      </p:sp>
    </p:spTree>
    <p:extLst>
      <p:ext uri="{BB962C8B-B14F-4D97-AF65-F5344CB8AC3E}">
        <p14:creationId xmlns:p14="http://schemas.microsoft.com/office/powerpoint/2010/main" val="3069004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事例：進研ゼミ赤ペン先生ネット返却サービス（動く指導）</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866774"/>
            <a:ext cx="8144934" cy="458152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80" r="16484"/>
          <a:stretch/>
        </p:blipFill>
        <p:spPr bwMode="auto">
          <a:xfrm>
            <a:off x="5512838" y="2909887"/>
            <a:ext cx="4074075" cy="33004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13185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不可逆をもたらした例 </a:t>
            </a:r>
            <a:endParaRPr kumimoji="1" lang="ja-JP" altLang="en-US" dirty="0"/>
          </a:p>
        </p:txBody>
      </p:sp>
      <p:pic>
        <p:nvPicPr>
          <p:cNvPr id="5122" name="Picture 2" descr="C:\Users\hikari_akiyama.2NDFACTORY\Desktop\suica_c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929" y="1868033"/>
            <a:ext cx="485775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pingmag.jp/site/wp-content/uploads/2013/04/sugo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929" y="1868032"/>
            <a:ext cx="4864246"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64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不可逆をもたらした</a:t>
            </a:r>
            <a:r>
              <a:rPr lang="ja-JP" altLang="en-US" dirty="0" smtClean="0"/>
              <a:t>例</a:t>
            </a:r>
            <a:endParaRPr kumimoji="1" lang="ja-JP" altLang="en-US" dirty="0"/>
          </a:p>
        </p:txBody>
      </p:sp>
      <p:pic>
        <p:nvPicPr>
          <p:cNvPr id="9" name="Picture 13" descr="ワンタッチで改札を通過できます。【タッチ＆ゴー】-図"/>
          <p:cNvPicPr>
            <a:picLocks noChangeAspect="1" noChangeArrowheads="1"/>
          </p:cNvPicPr>
          <p:nvPr/>
        </p:nvPicPr>
        <p:blipFill rotWithShape="1">
          <a:blip r:embed="rId2">
            <a:extLst>
              <a:ext uri="{28A0092B-C50C-407E-A947-70E740481C1C}">
                <a14:useLocalDpi xmlns:a14="http://schemas.microsoft.com/office/drawing/2010/main" val="0"/>
              </a:ext>
            </a:extLst>
          </a:blip>
          <a:srcRect l="5089" r="61648" b="16438"/>
          <a:stretch/>
        </p:blipFill>
        <p:spPr bwMode="auto">
          <a:xfrm>
            <a:off x="653143" y="1211895"/>
            <a:ext cx="3831771" cy="3349922"/>
          </a:xfrm>
          <a:prstGeom prst="rect">
            <a:avLst/>
          </a:prstGeom>
          <a:noFill/>
          <a:extLst>
            <a:ext uri="{909E8E84-426E-40DD-AFC4-6F175D3DCCD1}">
              <a14:hiddenFill xmlns:a14="http://schemas.microsoft.com/office/drawing/2010/main">
                <a:solidFill>
                  <a:srgbClr val="FFFFFF"/>
                </a:solidFill>
              </a14:hiddenFill>
            </a:ext>
          </a:extLst>
        </p:spPr>
      </p:pic>
      <p:sp>
        <p:nvSpPr>
          <p:cNvPr id="3" name="角丸四角形 2"/>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a:solidFill>
                  <a:schemeClr val="tx1">
                    <a:lumMod val="85000"/>
                    <a:lumOff val="15000"/>
                  </a:schemeClr>
                </a:solidFill>
                <a:latin typeface="A-OTF 新ゴ Pro M" pitchFamily="34" charset="-128"/>
                <a:ea typeface="A-OTF 新ゴ Pro M" pitchFamily="34" charset="-128"/>
              </a:rPr>
              <a:t>毎日のうんざり解消　広がる便利の輪</a:t>
            </a:r>
            <a:endParaRPr lang="en-US" altLang="ja-JP" sz="2200" dirty="0">
              <a:solidFill>
                <a:schemeClr val="tx1">
                  <a:lumMod val="85000"/>
                  <a:lumOff val="15000"/>
                </a:schemeClr>
              </a:solidFill>
              <a:latin typeface="A-OTF 新ゴ Pro M" pitchFamily="34" charset="-128"/>
              <a:ea typeface="A-OTF 新ゴ Pro M" pitchFamily="34" charset="-128"/>
            </a:endParaRPr>
          </a:p>
        </p:txBody>
      </p:sp>
      <p:pic>
        <p:nvPicPr>
          <p:cNvPr id="10" name="Picture 15" descr="ペンギンの毎日は、がぜんスムーズになりました。もう並ばなくていいし、とにかく、自由にかんたんにスイスイできるようになりました。-イラスト"/>
          <p:cNvPicPr>
            <a:picLocks noChangeAspect="1" noChangeArrowheads="1"/>
          </p:cNvPicPr>
          <p:nvPr/>
        </p:nvPicPr>
        <p:blipFill rotWithShape="1">
          <a:blip r:embed="rId3">
            <a:extLst>
              <a:ext uri="{28A0092B-C50C-407E-A947-70E740481C1C}">
                <a14:useLocalDpi xmlns:a14="http://schemas.microsoft.com/office/drawing/2010/main" val="0"/>
              </a:ext>
            </a:extLst>
          </a:blip>
          <a:srcRect l="73023" r="-3766"/>
          <a:stretch/>
        </p:blipFill>
        <p:spPr bwMode="auto">
          <a:xfrm>
            <a:off x="7603741" y="1695937"/>
            <a:ext cx="1787584" cy="2643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ペンギンの毎日は、がぜんスムーズになりました。もう並ばなくていいし、とにかく、自由にかんたんにスイスイできるようになりました。-イラスト"/>
          <p:cNvPicPr>
            <a:picLocks noChangeAspect="1" noChangeArrowheads="1"/>
          </p:cNvPicPr>
          <p:nvPr/>
        </p:nvPicPr>
        <p:blipFill rotWithShape="1">
          <a:blip r:embed="rId3">
            <a:extLst>
              <a:ext uri="{28A0092B-C50C-407E-A947-70E740481C1C}">
                <a14:useLocalDpi xmlns:a14="http://schemas.microsoft.com/office/drawing/2010/main" val="0"/>
              </a:ext>
            </a:extLst>
          </a:blip>
          <a:srcRect r="45192"/>
          <a:stretch/>
        </p:blipFill>
        <p:spPr bwMode="auto">
          <a:xfrm>
            <a:off x="4953000" y="2000736"/>
            <a:ext cx="3186955" cy="264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687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Sony</a:t>
            </a:r>
            <a:r>
              <a:rPr kumimoji="1" lang="ja-JP" altLang="en-US" dirty="0" smtClean="0"/>
              <a:t>ウォークマンと</a:t>
            </a:r>
            <a:r>
              <a:rPr lang="en-US" altLang="ja-JP" dirty="0" smtClean="0"/>
              <a:t>iPod</a:t>
            </a:r>
            <a:endParaRPr kumimoji="1" lang="ja-JP" altLang="en-US" dirty="0"/>
          </a:p>
        </p:txBody>
      </p:sp>
      <p:pic>
        <p:nvPicPr>
          <p:cNvPr id="4100" name="Picture 4" descr="C:\Users\hikari_akiyama.2NDFACTORY\Desktop\82956889.jpg"/>
          <p:cNvPicPr>
            <a:picLocks noChangeAspect="1" noChangeArrowheads="1"/>
          </p:cNvPicPr>
          <p:nvPr/>
        </p:nvPicPr>
        <p:blipFill rotWithShape="1">
          <a:blip r:embed="rId2">
            <a:extLst>
              <a:ext uri="{28A0092B-C50C-407E-A947-70E740481C1C}">
                <a14:useLocalDpi xmlns:a14="http://schemas.microsoft.com/office/drawing/2010/main" val="0"/>
              </a:ext>
            </a:extLst>
          </a:blip>
          <a:srcRect t="9450" r="5346"/>
          <a:stretch/>
        </p:blipFill>
        <p:spPr bwMode="auto">
          <a:xfrm>
            <a:off x="2361290" y="1335316"/>
            <a:ext cx="4562024" cy="2923834"/>
          </a:xfrm>
          <a:prstGeom prst="rect">
            <a:avLst/>
          </a:prstGeom>
          <a:noFill/>
          <a:effectLst>
            <a:glow rad="139700">
              <a:schemeClr val="bg1"/>
            </a:glow>
          </a:effectLst>
          <a:extLst>
            <a:ext uri="{909E8E84-426E-40DD-AFC4-6F175D3DCCD1}">
              <a14:hiddenFill xmlns:a14="http://schemas.microsoft.com/office/drawing/2010/main">
                <a:solidFill>
                  <a:srgbClr val="FFFFFF"/>
                </a:solidFill>
              </a14:hiddenFill>
            </a:ext>
          </a:extLst>
        </p:spPr>
      </p:pic>
      <p:sp>
        <p:nvSpPr>
          <p:cNvPr id="9" name="角丸四角形 8"/>
          <p:cNvSpPr/>
          <p:nvPr/>
        </p:nvSpPr>
        <p:spPr bwMode="auto">
          <a:xfrm>
            <a:off x="742950" y="4590370"/>
            <a:ext cx="8401050" cy="1111476"/>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800" dirty="0" smtClean="0">
                <a:solidFill>
                  <a:schemeClr val="tx1">
                    <a:lumMod val="85000"/>
                    <a:lumOff val="15000"/>
                  </a:schemeClr>
                </a:solidFill>
                <a:latin typeface="A-OTF 新ゴ Pro M" pitchFamily="34" charset="-128"/>
                <a:ea typeface="A-OTF 新ゴ Pro M" pitchFamily="34" charset="-128"/>
              </a:rPr>
              <a:t>音楽を「持ち歩く」ライフスタイル</a:t>
            </a:r>
            <a:endParaRPr lang="en-US" altLang="ja-JP" sz="2800" dirty="0" smtClean="0">
              <a:solidFill>
                <a:schemeClr val="tx1">
                  <a:lumMod val="85000"/>
                  <a:lumOff val="15000"/>
                </a:schemeClr>
              </a:solidFill>
              <a:latin typeface="A-OTF 新ゴ Pro M" pitchFamily="34" charset="-128"/>
              <a:ea typeface="A-OTF 新ゴ Pro M" pitchFamily="34" charset="-128"/>
            </a:endParaRPr>
          </a:p>
          <a:p>
            <a:pPr algn="ctr">
              <a:buSzPct val="120000"/>
              <a:defRPr/>
            </a:pPr>
            <a:r>
              <a:rPr lang="ja-JP" altLang="en-US" sz="2800" dirty="0" smtClean="0">
                <a:solidFill>
                  <a:schemeClr val="tx1">
                    <a:lumMod val="85000"/>
                    <a:lumOff val="15000"/>
                  </a:schemeClr>
                </a:solidFill>
                <a:latin typeface="A-OTF 新ゴ Pro M" pitchFamily="34" charset="-128"/>
                <a:ea typeface="A-OTF 新ゴ Pro M" pitchFamily="34" charset="-128"/>
              </a:rPr>
              <a:t>外でも楽しめる、音楽体験の提供</a:t>
            </a:r>
            <a:endParaRPr lang="en-US" altLang="ja-JP" sz="2800" dirty="0">
              <a:solidFill>
                <a:schemeClr val="tx1">
                  <a:lumMod val="85000"/>
                  <a:lumOff val="15000"/>
                </a:schemeClr>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38371939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816194" cy="549275"/>
          </a:xfrm>
        </p:spPr>
        <p:txBody>
          <a:bodyPr>
            <a:normAutofit/>
          </a:bodyPr>
          <a:lstStyle/>
          <a:p>
            <a:r>
              <a:rPr lang="ja-JP" altLang="en-US" dirty="0"/>
              <a:t>現代のイノベーション － </a:t>
            </a:r>
            <a:r>
              <a:rPr lang="en-US" altLang="ja-JP" dirty="0"/>
              <a:t>iPod, iTunes, Music Store</a:t>
            </a:r>
            <a:endParaRPr kumimoji="1" lang="ja-JP" altLang="en-US" dirty="0"/>
          </a:p>
        </p:txBody>
      </p:sp>
      <p:pic>
        <p:nvPicPr>
          <p:cNvPr id="5123" name="Picture 3" descr="C:\Users\hikari_akiyama.2NDFACTORY\Desktop\silver_image2_20111004.jpg"/>
          <p:cNvPicPr>
            <a:picLocks noChangeAspect="1" noChangeArrowheads="1"/>
          </p:cNvPicPr>
          <p:nvPr/>
        </p:nvPicPr>
        <p:blipFill rotWithShape="1">
          <a:blip r:embed="rId2">
            <a:extLst>
              <a:ext uri="{28A0092B-C50C-407E-A947-70E740481C1C}">
                <a14:useLocalDpi xmlns:a14="http://schemas.microsoft.com/office/drawing/2010/main" val="0"/>
              </a:ext>
            </a:extLst>
          </a:blip>
          <a:srcRect r="64827" b="12004"/>
          <a:stretch/>
        </p:blipFill>
        <p:spPr bwMode="auto">
          <a:xfrm>
            <a:off x="3592287" y="1033689"/>
            <a:ext cx="276497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5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10353222" cy="549275"/>
          </a:xfrm>
        </p:spPr>
        <p:txBody>
          <a:bodyPr>
            <a:normAutofit/>
          </a:bodyPr>
          <a:lstStyle/>
          <a:p>
            <a:r>
              <a:rPr lang="ja-JP" altLang="en-US" dirty="0" smtClean="0"/>
              <a:t>現代のイノベーション </a:t>
            </a:r>
            <a:r>
              <a:rPr lang="ja-JP" altLang="en-US" dirty="0"/>
              <a:t>－ </a:t>
            </a:r>
            <a:r>
              <a:rPr lang="en-US" altLang="ja-JP" dirty="0" smtClean="0"/>
              <a:t>iPod, iTunes, Music Store</a:t>
            </a:r>
            <a:endParaRPr kumimoji="1" lang="ja-JP" altLang="en-US" dirty="0"/>
          </a:p>
        </p:txBody>
      </p:sp>
      <p:pic>
        <p:nvPicPr>
          <p:cNvPr id="4099" name="Picture 3" descr="C:\Users\hikari_akiyama.2NDFACTORY\Desktop\image1_20111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88" r="12929"/>
          <a:stretch/>
        </p:blipFill>
        <p:spPr bwMode="auto">
          <a:xfrm>
            <a:off x="488949" y="1771175"/>
            <a:ext cx="3449744" cy="34581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hikari_akiyama.2NDFACTORY\Desktop\introduction5-itu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292" y="2754507"/>
            <a:ext cx="3549877" cy="259459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hikari_akiyama.2NDFACTORY\Desktop\img_1494714_60726870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1198" y="1088311"/>
            <a:ext cx="3554454" cy="253488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bwMode="auto">
          <a:xfrm>
            <a:off x="3596597" y="2754506"/>
            <a:ext cx="1562100" cy="1218777"/>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6200" dirty="0" smtClean="0">
                <a:solidFill>
                  <a:prstClr val="black"/>
                </a:solidFill>
                <a:latin typeface="A-OTF 新ゴ Pro H" pitchFamily="34" charset="-128"/>
                <a:ea typeface="A-OTF 新ゴ Pro H" pitchFamily="34" charset="-128"/>
              </a:rPr>
              <a:t>+</a:t>
            </a:r>
            <a:endParaRPr lang="ja-JP" altLang="en-US" sz="6200" dirty="0" smtClean="0">
              <a:solidFill>
                <a:prstClr val="black"/>
              </a:solidFill>
              <a:latin typeface="A-OTF 新ゴ Pro H" pitchFamily="34" charset="-128"/>
              <a:ea typeface="A-OTF 新ゴ Pro H" pitchFamily="34" charset="-128"/>
            </a:endParaRPr>
          </a:p>
        </p:txBody>
      </p:sp>
      <p:sp>
        <p:nvSpPr>
          <p:cNvPr id="10" name="角丸四角形 9"/>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smtClean="0">
                <a:solidFill>
                  <a:prstClr val="black">
                    <a:lumMod val="85000"/>
                    <a:lumOff val="15000"/>
                  </a:prstClr>
                </a:solidFill>
                <a:latin typeface="A-OTF 新ゴ Pro M" pitchFamily="34" charset="-128"/>
                <a:ea typeface="A-OTF 新ゴ Pro M" pitchFamily="34" charset="-128"/>
              </a:rPr>
              <a:t>ハード、ソフト、サービス</a:t>
            </a:r>
            <a:r>
              <a:rPr lang="ja-JP" altLang="en-US" sz="2200" dirty="0">
                <a:solidFill>
                  <a:prstClr val="black">
                    <a:lumMod val="85000"/>
                    <a:lumOff val="15000"/>
                  </a:prstClr>
                </a:solidFill>
                <a:latin typeface="A-OTF 新ゴ Pro M" pitchFamily="34" charset="-128"/>
                <a:ea typeface="A-OTF 新ゴ Pro M" pitchFamily="34" charset="-128"/>
              </a:rPr>
              <a:t>の</a:t>
            </a:r>
            <a:r>
              <a:rPr lang="ja-JP" altLang="en-US" sz="2200" dirty="0" smtClean="0">
                <a:solidFill>
                  <a:prstClr val="black">
                    <a:lumMod val="85000"/>
                    <a:lumOff val="15000"/>
                  </a:prstClr>
                </a:solidFill>
                <a:latin typeface="A-OTF 新ゴ Pro M" pitchFamily="34" charset="-128"/>
                <a:ea typeface="A-OTF 新ゴ Pro M" pitchFamily="34" charset="-128"/>
              </a:rPr>
              <a:t>融合によって実現した</a:t>
            </a:r>
            <a:endParaRPr lang="en-US" altLang="ja-JP" sz="2200" dirty="0" smtClean="0">
              <a:solidFill>
                <a:prstClr val="black">
                  <a:lumMod val="85000"/>
                  <a:lumOff val="15000"/>
                </a:prstClr>
              </a:solidFill>
              <a:latin typeface="A-OTF 新ゴ Pro M" pitchFamily="34" charset="-128"/>
              <a:ea typeface="A-OTF 新ゴ Pro M" pitchFamily="34" charset="-128"/>
            </a:endParaRPr>
          </a:p>
          <a:p>
            <a:pPr algn="ctr">
              <a:buSzPct val="120000"/>
              <a:defRPr/>
            </a:pPr>
            <a:r>
              <a:rPr lang="ja-JP" altLang="en-US" sz="2200" dirty="0" smtClean="0">
                <a:solidFill>
                  <a:prstClr val="black">
                    <a:lumMod val="85000"/>
                    <a:lumOff val="15000"/>
                  </a:prstClr>
                </a:solidFill>
                <a:latin typeface="A-OTF 新ゴ Pro M" pitchFamily="34" charset="-128"/>
                <a:ea typeface="A-OTF 新ゴ Pro M" pitchFamily="34" charset="-128"/>
              </a:rPr>
              <a:t>新しいエンターテインメント体験</a:t>
            </a:r>
            <a:endParaRPr lang="en-US" altLang="ja-JP" sz="2200" dirty="0" smtClean="0">
              <a:solidFill>
                <a:prstClr val="black">
                  <a:lumMod val="85000"/>
                  <a:lumOff val="15000"/>
                </a:prstClr>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251409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965461" y="1074935"/>
            <a:ext cx="3042338" cy="2112235"/>
          </a:xfrm>
          <a:prstGeom prst="roundRect">
            <a:avLst>
              <a:gd name="adj" fmla="val 644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kumimoji="1" lang="ja-JP" altLang="en-US" sz="2400" dirty="0" smtClean="0">
                <a:latin typeface="A-OTF 新ゴ Pro M" pitchFamily="34" charset="-128"/>
                <a:ea typeface="A-OTF 新ゴ Pro M" pitchFamily="34" charset="-128"/>
                <a:cs typeface="メイリオ" panose="020B0604030504040204" pitchFamily="50" charset="-128"/>
              </a:rPr>
              <a:t>プレミアム</a:t>
            </a:r>
            <a:endParaRPr kumimoji="1" lang="ja-JP" altLang="en-US" sz="2400" dirty="0">
              <a:latin typeface="A-OTF 新ゴ Pro M" pitchFamily="34" charset="-128"/>
              <a:ea typeface="A-OTF 新ゴ Pro M" pitchFamily="34" charset="-128"/>
              <a:cs typeface="メイリオ" panose="020B0604030504040204" pitchFamily="50" charset="-128"/>
            </a:endParaRPr>
          </a:p>
        </p:txBody>
      </p:sp>
      <p:sp>
        <p:nvSpPr>
          <p:cNvPr id="33" name="角丸四角形 32"/>
          <p:cNvSpPr/>
          <p:nvPr/>
        </p:nvSpPr>
        <p:spPr>
          <a:xfrm>
            <a:off x="1965461" y="3248653"/>
            <a:ext cx="3042338" cy="2112235"/>
          </a:xfrm>
          <a:prstGeom prst="roundRect">
            <a:avLst>
              <a:gd name="adj" fmla="val 64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kumimoji="1" lang="ja-JP" altLang="en-US" sz="2400" dirty="0" smtClean="0">
                <a:latin typeface="A-OTF 新ゴ Pro M" pitchFamily="34" charset="-128"/>
                <a:ea typeface="A-OTF 新ゴ Pro M" pitchFamily="34" charset="-128"/>
                <a:cs typeface="メイリオ" panose="020B0604030504040204" pitchFamily="50" charset="-128"/>
              </a:rPr>
              <a:t>コモディティ</a:t>
            </a:r>
            <a:endParaRPr kumimoji="1" lang="ja-JP" altLang="en-US" sz="2400" dirty="0">
              <a:latin typeface="A-OTF 新ゴ Pro M" pitchFamily="34" charset="-128"/>
              <a:ea typeface="A-OTF 新ゴ Pro M" pitchFamily="34" charset="-128"/>
              <a:cs typeface="メイリオ" panose="020B0604030504040204" pitchFamily="50" charset="-128"/>
            </a:endParaRPr>
          </a:p>
        </p:txBody>
      </p:sp>
      <p:sp>
        <p:nvSpPr>
          <p:cNvPr id="34" name="角丸四角形 33"/>
          <p:cNvSpPr/>
          <p:nvPr/>
        </p:nvSpPr>
        <p:spPr>
          <a:xfrm>
            <a:off x="5112908" y="1074935"/>
            <a:ext cx="3042338" cy="2112235"/>
          </a:xfrm>
          <a:prstGeom prst="roundRect">
            <a:avLst>
              <a:gd name="adj" fmla="val 6446"/>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kumimoji="1" lang="ja-JP" altLang="en-US" sz="2400" dirty="0" smtClean="0">
                <a:latin typeface="A-OTF 新ゴ Pro M" pitchFamily="34" charset="-128"/>
                <a:ea typeface="A-OTF 新ゴ Pro M" pitchFamily="34" charset="-128"/>
                <a:cs typeface="メイリオ" panose="020B0604030504040204" pitchFamily="50" charset="-128"/>
              </a:rPr>
              <a:t>プロダクト</a:t>
            </a:r>
            <a:endParaRPr kumimoji="1" lang="en-US" altLang="ja-JP" sz="2400" dirty="0" smtClean="0">
              <a:latin typeface="A-OTF 新ゴ Pro M" pitchFamily="34" charset="-128"/>
              <a:ea typeface="A-OTF 新ゴ Pro M" pitchFamily="34" charset="-128"/>
              <a:cs typeface="メイリオ" panose="020B0604030504040204" pitchFamily="50" charset="-128"/>
            </a:endParaRPr>
          </a:p>
          <a:p>
            <a:pPr algn="ctr"/>
            <a:r>
              <a:rPr kumimoji="1" lang="ja-JP" altLang="en-US" sz="2400" dirty="0" smtClean="0">
                <a:latin typeface="A-OTF 新ゴ Pro M" pitchFamily="34" charset="-128"/>
                <a:ea typeface="A-OTF 新ゴ Pro M" pitchFamily="34" charset="-128"/>
                <a:cs typeface="メイリオ" panose="020B0604030504040204" pitchFamily="50" charset="-128"/>
              </a:rPr>
              <a:t>イノベーション</a:t>
            </a:r>
            <a:endParaRPr kumimoji="1" lang="ja-JP" altLang="en-US" sz="2400" dirty="0">
              <a:latin typeface="A-OTF 新ゴ Pro M" pitchFamily="34" charset="-128"/>
              <a:ea typeface="A-OTF 新ゴ Pro M" pitchFamily="34" charset="-128"/>
              <a:cs typeface="メイリオ" panose="020B0604030504040204" pitchFamily="50" charset="-128"/>
            </a:endParaRPr>
          </a:p>
        </p:txBody>
      </p:sp>
      <p:sp>
        <p:nvSpPr>
          <p:cNvPr id="35" name="角丸四角形 34"/>
          <p:cNvSpPr/>
          <p:nvPr/>
        </p:nvSpPr>
        <p:spPr>
          <a:xfrm>
            <a:off x="5112908" y="3248653"/>
            <a:ext cx="3042338" cy="2112235"/>
          </a:xfrm>
          <a:prstGeom prst="roundRect">
            <a:avLst>
              <a:gd name="adj" fmla="val 644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kumimoji="1" lang="ja-JP" altLang="en-US" sz="2400" dirty="0" smtClean="0">
                <a:latin typeface="A-OTF 新ゴ Pro M" pitchFamily="34" charset="-128"/>
                <a:ea typeface="A-OTF 新ゴ Pro M" pitchFamily="34" charset="-128"/>
                <a:cs typeface="メイリオ" panose="020B0604030504040204" pitchFamily="50" charset="-128"/>
              </a:rPr>
              <a:t>プロセス</a:t>
            </a:r>
            <a:endParaRPr kumimoji="1" lang="en-US" altLang="ja-JP" sz="2400" dirty="0" smtClean="0">
              <a:latin typeface="A-OTF 新ゴ Pro M" pitchFamily="34" charset="-128"/>
              <a:ea typeface="A-OTF 新ゴ Pro M" pitchFamily="34" charset="-128"/>
              <a:cs typeface="メイリオ" panose="020B0604030504040204" pitchFamily="50" charset="-128"/>
            </a:endParaRPr>
          </a:p>
          <a:p>
            <a:pPr algn="ctr"/>
            <a:r>
              <a:rPr kumimoji="1" lang="ja-JP" altLang="en-US" sz="2400" dirty="0" smtClean="0">
                <a:latin typeface="A-OTF 新ゴ Pro M" pitchFamily="34" charset="-128"/>
                <a:ea typeface="A-OTF 新ゴ Pro M" pitchFamily="34" charset="-128"/>
                <a:cs typeface="メイリオ" panose="020B0604030504040204" pitchFamily="50" charset="-128"/>
              </a:rPr>
              <a:t>イノベーション</a:t>
            </a:r>
            <a:endParaRPr kumimoji="1" lang="ja-JP" altLang="en-US" sz="2400" dirty="0">
              <a:latin typeface="A-OTF 新ゴ Pro M" pitchFamily="34" charset="-128"/>
              <a:ea typeface="A-OTF 新ゴ Pro M" pitchFamily="34" charset="-128"/>
              <a:cs typeface="メイリオ" panose="020B0604030504040204" pitchFamily="50" charset="-128"/>
            </a:endParaRPr>
          </a:p>
        </p:txBody>
      </p:sp>
      <p:cxnSp>
        <p:nvCxnSpPr>
          <p:cNvPr id="6" name="直線矢印コネクタ 5"/>
          <p:cNvCxnSpPr/>
          <p:nvPr/>
        </p:nvCxnSpPr>
        <p:spPr>
          <a:xfrm flipV="1">
            <a:off x="1674439" y="1074936"/>
            <a:ext cx="0" cy="4512501"/>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直線矢印コネクタ 35"/>
          <p:cNvCxnSpPr/>
          <p:nvPr/>
        </p:nvCxnSpPr>
        <p:spPr>
          <a:xfrm>
            <a:off x="1674439" y="5587437"/>
            <a:ext cx="6864763"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9" name="テキスト ボックス 18"/>
          <p:cNvSpPr txBox="1"/>
          <p:nvPr/>
        </p:nvSpPr>
        <p:spPr>
          <a:xfrm>
            <a:off x="1072599" y="1758195"/>
            <a:ext cx="647557" cy="2830233"/>
          </a:xfrm>
          <a:prstGeom prst="rect">
            <a:avLst/>
          </a:prstGeom>
          <a:noFill/>
        </p:spPr>
        <p:txBody>
          <a:bodyPr vert="eaVert" wrap="none" lIns="107287" tIns="53643" rIns="107287" bIns="53643" rtlCol="0" anchor="ctr" anchorCtr="0">
            <a:spAutoFit/>
          </a:bodyPr>
          <a:lstStyle/>
          <a:p>
            <a:r>
              <a:rPr lang="ja-JP" altLang="en-US" sz="2800" dirty="0">
                <a:latin typeface="+mn-ea"/>
                <a:ea typeface="+mn-ea"/>
                <a:cs typeface="メイリオ" pitchFamily="50" charset="-128"/>
              </a:rPr>
              <a:t>プロダクト差別化</a:t>
            </a:r>
          </a:p>
        </p:txBody>
      </p:sp>
      <p:sp>
        <p:nvSpPr>
          <p:cNvPr id="20" name="テキスト ボックス 19"/>
          <p:cNvSpPr txBox="1"/>
          <p:nvPr/>
        </p:nvSpPr>
        <p:spPr>
          <a:xfrm>
            <a:off x="3729794" y="5729044"/>
            <a:ext cx="2730178" cy="539221"/>
          </a:xfrm>
          <a:prstGeom prst="rect">
            <a:avLst/>
          </a:prstGeom>
          <a:noFill/>
        </p:spPr>
        <p:txBody>
          <a:bodyPr wrap="none" lIns="107287" tIns="53643" rIns="107287" bIns="53643" rtlCol="0" anchor="ctr" anchorCtr="0">
            <a:spAutoFit/>
          </a:bodyPr>
          <a:lstStyle/>
          <a:p>
            <a:r>
              <a:rPr lang="ja-JP" altLang="en-US" sz="2800" dirty="0">
                <a:latin typeface="A-OTF 新ゴ Pro M" pitchFamily="34" charset="-128"/>
                <a:ea typeface="A-OTF 新ゴ Pro M" pitchFamily="34" charset="-128"/>
                <a:cs typeface="メイリオ" pitchFamily="50" charset="-128"/>
              </a:rPr>
              <a:t>イノベーション</a:t>
            </a:r>
          </a:p>
        </p:txBody>
      </p:sp>
      <p:sp>
        <p:nvSpPr>
          <p:cNvPr id="16" name="タイトル 1"/>
          <p:cNvSpPr txBox="1">
            <a:spLocks/>
          </p:cNvSpPr>
          <p:nvPr/>
        </p:nvSpPr>
        <p:spPr>
          <a:xfrm>
            <a:off x="488949" y="0"/>
            <a:ext cx="9288463" cy="549275"/>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l"/>
            <a:r>
              <a:rPr lang="ja-JP" altLang="en-US" sz="2400" dirty="0" smtClean="0">
                <a:latin typeface="A-OTF 新ゴ Pro M" pitchFamily="34" charset="-128"/>
                <a:ea typeface="A-OTF 新ゴ Pro M" pitchFamily="34" charset="-128"/>
              </a:rPr>
              <a:t>仕組みを作るという発想</a:t>
            </a:r>
            <a:endParaRPr lang="ja-JP" altLang="en-US" sz="2400" dirty="0">
              <a:latin typeface="A-OTF 新ゴ Pro M" pitchFamily="34" charset="-128"/>
              <a:ea typeface="A-OTF 新ゴ Pro M" pitchFamily="34" charset="-128"/>
            </a:endParaRPr>
          </a:p>
        </p:txBody>
      </p:sp>
      <p:sp>
        <p:nvSpPr>
          <p:cNvPr id="3" name="円/楕円 2"/>
          <p:cNvSpPr/>
          <p:nvPr/>
        </p:nvSpPr>
        <p:spPr bwMode="auto">
          <a:xfrm>
            <a:off x="2923827" y="4640034"/>
            <a:ext cx="1577144" cy="581025"/>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dirty="0">
                <a:solidFill>
                  <a:schemeClr val="bg1"/>
                </a:solidFill>
                <a:latin typeface="ＭＳ Ｐゴシック" pitchFamily="50" charset="-128"/>
                <a:ea typeface="ＭＳ Ｐゴシック" pitchFamily="50" charset="-128"/>
              </a:rPr>
              <a:t>大衆車</a:t>
            </a:r>
            <a:endParaRPr kumimoji="1" lang="ja-JP" altLang="en-US" dirty="0">
              <a:solidFill>
                <a:schemeClr val="bg1"/>
              </a:solidFill>
              <a:latin typeface="ＭＳ Ｐゴシック" pitchFamily="50" charset="-128"/>
              <a:ea typeface="ＭＳ Ｐゴシック" pitchFamily="50" charset="-128"/>
            </a:endParaRPr>
          </a:p>
        </p:txBody>
      </p:sp>
      <p:sp>
        <p:nvSpPr>
          <p:cNvPr id="15" name="円/楕円 14"/>
          <p:cNvSpPr/>
          <p:nvPr/>
        </p:nvSpPr>
        <p:spPr bwMode="auto">
          <a:xfrm>
            <a:off x="2416999" y="2576411"/>
            <a:ext cx="2590800" cy="581025"/>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smtClean="0">
                <a:solidFill>
                  <a:schemeClr val="bg1"/>
                </a:solidFill>
                <a:latin typeface="ＭＳ Ｐゴシック" pitchFamily="50" charset="-128"/>
                <a:ea typeface="ＭＳ Ｐゴシック" pitchFamily="50" charset="-128"/>
              </a:rPr>
              <a:t>フェラーリ</a:t>
            </a:r>
            <a:endParaRPr kumimoji="1" lang="ja-JP" altLang="en-US" dirty="0">
              <a:solidFill>
                <a:schemeClr val="bg1"/>
              </a:solidFill>
              <a:latin typeface="ＭＳ Ｐゴシック" pitchFamily="50" charset="-128"/>
              <a:ea typeface="ＭＳ Ｐゴシック" pitchFamily="50" charset="-128"/>
            </a:endParaRPr>
          </a:p>
        </p:txBody>
      </p:sp>
      <p:sp>
        <p:nvSpPr>
          <p:cNvPr id="18" name="円/楕円 17"/>
          <p:cNvSpPr/>
          <p:nvPr/>
        </p:nvSpPr>
        <p:spPr bwMode="auto">
          <a:xfrm>
            <a:off x="6459972" y="4723619"/>
            <a:ext cx="1577144" cy="581025"/>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dirty="0" smtClean="0">
                <a:solidFill>
                  <a:schemeClr val="bg1"/>
                </a:solidFill>
                <a:latin typeface="ＭＳ Ｐゴシック" pitchFamily="50" charset="-128"/>
                <a:ea typeface="ＭＳ Ｐゴシック" pitchFamily="50" charset="-128"/>
              </a:rPr>
              <a:t>Amazon</a:t>
            </a:r>
            <a:endParaRPr kumimoji="1" lang="ja-JP" altLang="en-US" dirty="0">
              <a:solidFill>
                <a:schemeClr val="bg1"/>
              </a:solidFill>
              <a:latin typeface="ＭＳ Ｐゴシック" pitchFamily="50" charset="-128"/>
              <a:ea typeface="ＭＳ Ｐゴシック" pitchFamily="50" charset="-128"/>
            </a:endParaRPr>
          </a:p>
        </p:txBody>
      </p:sp>
      <p:sp>
        <p:nvSpPr>
          <p:cNvPr id="21" name="円/楕円 20"/>
          <p:cNvSpPr/>
          <p:nvPr/>
        </p:nvSpPr>
        <p:spPr bwMode="auto">
          <a:xfrm>
            <a:off x="5631120" y="2576410"/>
            <a:ext cx="3646229" cy="581025"/>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smtClean="0">
                <a:solidFill>
                  <a:schemeClr val="bg1"/>
                </a:solidFill>
                <a:latin typeface="ＭＳ Ｐゴシック" pitchFamily="50" charset="-128"/>
                <a:ea typeface="ＭＳ Ｐゴシック" pitchFamily="50" charset="-128"/>
              </a:rPr>
              <a:t>スマホ</a:t>
            </a:r>
            <a:r>
              <a:rPr kumimoji="1" lang="en-US" altLang="ja-JP" dirty="0" smtClean="0">
                <a:solidFill>
                  <a:schemeClr val="bg1"/>
                </a:solidFill>
                <a:latin typeface="ＭＳ Ｐゴシック" pitchFamily="50" charset="-128"/>
                <a:ea typeface="ＭＳ Ｐゴシック" pitchFamily="50" charset="-128"/>
              </a:rPr>
              <a:t>+</a:t>
            </a:r>
            <a:r>
              <a:rPr lang="ja-JP" altLang="en-US" dirty="0">
                <a:solidFill>
                  <a:schemeClr val="bg1"/>
                </a:solidFill>
                <a:latin typeface="ＭＳ Ｐゴシック" pitchFamily="50" charset="-128"/>
                <a:ea typeface="ＭＳ Ｐゴシック" pitchFamily="50" charset="-128"/>
              </a:rPr>
              <a:t>アプリ</a:t>
            </a:r>
            <a:r>
              <a:rPr kumimoji="1" lang="en-US" altLang="ja-JP" dirty="0" smtClean="0">
                <a:solidFill>
                  <a:schemeClr val="bg1"/>
                </a:solidFill>
                <a:latin typeface="ＭＳ Ｐゴシック" pitchFamily="50" charset="-128"/>
                <a:ea typeface="ＭＳ Ｐゴシック" pitchFamily="50" charset="-128"/>
              </a:rPr>
              <a:t>+</a:t>
            </a:r>
            <a:r>
              <a:rPr lang="ja-JP" altLang="en-US" dirty="0">
                <a:solidFill>
                  <a:schemeClr val="bg1"/>
                </a:solidFill>
                <a:latin typeface="ＭＳ Ｐゴシック" pitchFamily="50" charset="-128"/>
                <a:ea typeface="ＭＳ Ｐゴシック" pitchFamily="50" charset="-128"/>
              </a:rPr>
              <a:t>サービス</a:t>
            </a:r>
            <a:endParaRPr kumimoji="1" lang="en-US" altLang="ja-JP" dirty="0" smtClean="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332617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4" grpId="0" animBg="1"/>
      <p:bldP spid="35" grpId="0" animBg="1"/>
      <p:bldP spid="3" grpId="0" animBg="1"/>
      <p:bldP spid="15" grpId="0" animBg="1"/>
      <p:bldP spid="18" grpId="0" animBg="1"/>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2266950" y="2778672"/>
            <a:ext cx="7041941" cy="549275"/>
          </a:xfrm>
          <a:prstGeom prst="rect">
            <a:avLst/>
          </a:prstGeom>
        </p:spPr>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800" dirty="0" smtClean="0"/>
              <a:t>ソフトウェアに</a:t>
            </a:r>
            <a:r>
              <a:rPr lang="ja-JP" altLang="en-US" sz="2800" smtClean="0"/>
              <a:t>おける</a:t>
            </a:r>
            <a:r>
              <a:rPr lang="en-US" altLang="ja-JP" sz="2800" smtClean="0"/>
              <a:t>UX/UI</a:t>
            </a:r>
            <a:endParaRPr lang="ja-JP" altLang="en-US" sz="2800" dirty="0"/>
          </a:p>
        </p:txBody>
      </p:sp>
      <p:sp>
        <p:nvSpPr>
          <p:cNvPr id="4" name="テキスト ボックス 3"/>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3430472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ソフトウェアにおけるエクスペリエンス</a:t>
            </a:r>
            <a:r>
              <a:rPr lang="ja-JP" altLang="en-US" dirty="0"/>
              <a:t>の３領域</a:t>
            </a:r>
            <a:endParaRPr kumimoji="1" lang="ja-JP" altLang="en-US" dirty="0"/>
          </a:p>
        </p:txBody>
      </p:sp>
      <p:pic>
        <p:nvPicPr>
          <p:cNvPr id="3" name="図 2" descr="xdbalance.png"/>
          <p:cNvPicPr>
            <a:picLocks noChangeAspect="1"/>
          </p:cNvPicPr>
          <p:nvPr/>
        </p:nvPicPr>
        <p:blipFill rotWithShape="1">
          <a:blip r:embed="rId2" cstate="print"/>
          <a:srcRect l="54200" r="12764"/>
          <a:stretch/>
        </p:blipFill>
        <p:spPr>
          <a:xfrm>
            <a:off x="5207726" y="1186543"/>
            <a:ext cx="4378100" cy="4532085"/>
          </a:xfrm>
          <a:prstGeom prst="rect">
            <a:avLst/>
          </a:prstGeom>
        </p:spPr>
      </p:pic>
      <p:pic>
        <p:nvPicPr>
          <p:cNvPr id="4" name="図 3" descr="xdbalance.png"/>
          <p:cNvPicPr>
            <a:picLocks noChangeAspect="1"/>
          </p:cNvPicPr>
          <p:nvPr/>
        </p:nvPicPr>
        <p:blipFill rotWithShape="1">
          <a:blip r:embed="rId2" cstate="print"/>
          <a:srcRect l="12485" r="56762"/>
          <a:stretch/>
        </p:blipFill>
        <p:spPr>
          <a:xfrm>
            <a:off x="257672" y="1186543"/>
            <a:ext cx="4075568" cy="4532085"/>
          </a:xfrm>
          <a:prstGeom prst="rect">
            <a:avLst/>
          </a:prstGeom>
        </p:spPr>
      </p:pic>
      <p:sp>
        <p:nvSpPr>
          <p:cNvPr id="6" name="右矢印 5"/>
          <p:cNvSpPr/>
          <p:nvPr/>
        </p:nvSpPr>
        <p:spPr bwMode="auto">
          <a:xfrm>
            <a:off x="4386216" y="3212191"/>
            <a:ext cx="822965" cy="800101"/>
          </a:xfrm>
          <a:prstGeom prst="rightArrow">
            <a:avLst>
              <a:gd name="adj1" fmla="val 50000"/>
              <a:gd name="adj2" fmla="val 59070"/>
            </a:avLst>
          </a:prstGeom>
          <a:solidFill>
            <a:schemeClr val="accent1">
              <a:lumMod val="60000"/>
              <a:lumOff val="40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 name="角丸四角形 8"/>
          <p:cNvSpPr/>
          <p:nvPr/>
        </p:nvSpPr>
        <p:spPr bwMode="auto">
          <a:xfrm>
            <a:off x="302190" y="5257800"/>
            <a:ext cx="4154240" cy="990600"/>
          </a:xfrm>
          <a:prstGeom prst="roundRect">
            <a:avLst/>
          </a:prstGeom>
          <a:gradFill>
            <a:gsLst>
              <a:gs pos="27000">
                <a:srgbClr val="002060"/>
              </a:gs>
              <a:gs pos="100000">
                <a:srgbClr val="2E62A2"/>
              </a:gs>
            </a:gsLs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latin typeface="A-OTF 新ゴ Pro M" pitchFamily="34" charset="-128"/>
                <a:ea typeface="A-OTF 新ゴ Pro M" pitchFamily="34" charset="-128"/>
              </a:rPr>
              <a:t>バランスが悪い</a:t>
            </a:r>
            <a:endParaRPr lang="en-US" altLang="ja-JP" sz="2800" dirty="0" smtClean="0">
              <a:latin typeface="A-OTF 新ゴ Pro M" pitchFamily="34" charset="-128"/>
              <a:ea typeface="A-OTF 新ゴ Pro M" pitchFamily="34" charset="-128"/>
            </a:endParaRPr>
          </a:p>
          <a:p>
            <a:pPr algn="ctr"/>
            <a:r>
              <a:rPr lang="ja-JP" altLang="en-US" sz="2800" dirty="0" smtClean="0">
                <a:latin typeface="A-OTF 新ゴ Pro M" pitchFamily="34" charset="-128"/>
                <a:ea typeface="A-OTF 新ゴ Pro M" pitchFamily="34" charset="-128"/>
              </a:rPr>
              <a:t>エクスペリエンス提供</a:t>
            </a:r>
            <a:endParaRPr lang="ja-JP" altLang="en-US" sz="2800" dirty="0">
              <a:latin typeface="A-OTF 新ゴ Pro M" pitchFamily="34" charset="-128"/>
              <a:ea typeface="A-OTF 新ゴ Pro M" pitchFamily="34" charset="-128"/>
            </a:endParaRPr>
          </a:p>
        </p:txBody>
      </p:sp>
      <p:sp>
        <p:nvSpPr>
          <p:cNvPr id="10" name="角丸四角形 9"/>
          <p:cNvSpPr/>
          <p:nvPr/>
        </p:nvSpPr>
        <p:spPr bwMode="auto">
          <a:xfrm>
            <a:off x="5319656" y="5257800"/>
            <a:ext cx="4154240" cy="990600"/>
          </a:xfrm>
          <a:prstGeom prst="roundRect">
            <a:avLst/>
          </a:prstGeom>
          <a:gradFill>
            <a:gsLst>
              <a:gs pos="27000">
                <a:srgbClr val="002060"/>
              </a:gs>
              <a:gs pos="100000">
                <a:srgbClr val="2E62A2"/>
              </a:gs>
            </a:gsLs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smtClean="0">
                <a:latin typeface="A-OTF 新ゴ Pro M" pitchFamily="34" charset="-128"/>
                <a:ea typeface="A-OTF 新ゴ Pro M" pitchFamily="34" charset="-128"/>
              </a:rPr>
              <a:t>バランスの良い</a:t>
            </a:r>
            <a:endParaRPr lang="en-US" altLang="ja-JP" sz="2800" dirty="0" smtClean="0">
              <a:latin typeface="A-OTF 新ゴ Pro M" pitchFamily="34" charset="-128"/>
              <a:ea typeface="A-OTF 新ゴ Pro M" pitchFamily="34" charset="-128"/>
            </a:endParaRPr>
          </a:p>
          <a:p>
            <a:pPr algn="ctr"/>
            <a:r>
              <a:rPr lang="ja-JP" altLang="en-US" sz="2800" dirty="0" smtClean="0">
                <a:latin typeface="A-OTF 新ゴ Pro M" pitchFamily="34" charset="-128"/>
                <a:ea typeface="A-OTF 新ゴ Pro M" pitchFamily="34" charset="-128"/>
              </a:rPr>
              <a:t>エクスペリエンス提供</a:t>
            </a:r>
            <a:endParaRPr lang="ja-JP" altLang="en-US" sz="2800" dirty="0">
              <a:latin typeface="A-OTF 新ゴ Pro M" pitchFamily="34" charset="-128"/>
              <a:ea typeface="A-OTF 新ゴ Pro M" pitchFamily="34" charset="-128"/>
            </a:endParaRPr>
          </a:p>
        </p:txBody>
      </p:sp>
    </p:spTree>
    <p:extLst>
      <p:ext uri="{BB962C8B-B14F-4D97-AF65-F5344CB8AC3E}">
        <p14:creationId xmlns:p14="http://schemas.microsoft.com/office/powerpoint/2010/main" val="22914513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a:t>
            </a:r>
            <a:r>
              <a:rPr lang="ja-JP" altLang="en-US" dirty="0" smtClean="0"/>
              <a:t>領域：３つの</a:t>
            </a:r>
            <a:r>
              <a:rPr lang="ja-JP" altLang="en-US" dirty="0"/>
              <a:t>要素</a:t>
            </a:r>
            <a:endParaRPr kumimoji="1" lang="ja-JP" altLang="en-US" dirty="0"/>
          </a:p>
        </p:txBody>
      </p:sp>
      <p:sp>
        <p:nvSpPr>
          <p:cNvPr id="14" name="正方形/長方形 13"/>
          <p:cNvSpPr/>
          <p:nvPr/>
        </p:nvSpPr>
        <p:spPr bwMode="auto">
          <a:xfrm>
            <a:off x="5207726" y="822960"/>
            <a:ext cx="4378100" cy="4282440"/>
          </a:xfrm>
          <a:prstGeom prst="rect">
            <a:avLst/>
          </a:prstGeom>
          <a:solidFill>
            <a:schemeClr val="bg1">
              <a:alpha val="28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3" name="正方形/長方形 22"/>
          <p:cNvSpPr/>
          <p:nvPr/>
        </p:nvSpPr>
        <p:spPr bwMode="auto">
          <a:xfrm>
            <a:off x="257672" y="5105400"/>
            <a:ext cx="9084013" cy="914400"/>
          </a:xfrm>
          <a:prstGeom prst="rect">
            <a:avLst/>
          </a:prstGeom>
          <a:solidFill>
            <a:schemeClr val="bg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pic>
        <p:nvPicPr>
          <p:cNvPr id="24" name="図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039" y="718311"/>
            <a:ext cx="5823762" cy="5432479"/>
          </a:xfrm>
          <a:prstGeom prst="rect">
            <a:avLst/>
          </a:prstGeom>
        </p:spPr>
      </p:pic>
      <p:sp>
        <p:nvSpPr>
          <p:cNvPr id="25" name="テキスト ボックス 24"/>
          <p:cNvSpPr txBox="1"/>
          <p:nvPr/>
        </p:nvSpPr>
        <p:spPr bwMode="auto">
          <a:xfrm>
            <a:off x="4209147" y="1079237"/>
            <a:ext cx="1603104" cy="50550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dirty="0" smtClean="0">
                <a:solidFill>
                  <a:schemeClr val="tx1">
                    <a:lumMod val="85000"/>
                    <a:lumOff val="15000"/>
                  </a:schemeClr>
                </a:solidFill>
                <a:latin typeface="A-OTF 新ゴ Pro L" pitchFamily="34" charset="-128"/>
                <a:ea typeface="A-OTF 新ゴ Pro L" pitchFamily="34" charset="-128"/>
              </a:rPr>
              <a:t>ビジネス領域</a:t>
            </a:r>
          </a:p>
        </p:txBody>
      </p:sp>
      <p:sp>
        <p:nvSpPr>
          <p:cNvPr id="26" name="テキスト ボックス 25"/>
          <p:cNvSpPr txBox="1"/>
          <p:nvPr/>
        </p:nvSpPr>
        <p:spPr bwMode="auto">
          <a:xfrm>
            <a:off x="2089127" y="5487942"/>
            <a:ext cx="1603104" cy="454722"/>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dirty="0" smtClean="0">
                <a:solidFill>
                  <a:schemeClr val="tx1">
                    <a:lumMod val="85000"/>
                    <a:lumOff val="15000"/>
                  </a:schemeClr>
                </a:solidFill>
                <a:latin typeface="A-OTF 新ゴ Pro L" pitchFamily="34" charset="-128"/>
                <a:ea typeface="A-OTF 新ゴ Pro L" pitchFamily="34" charset="-128"/>
              </a:rPr>
              <a:t>システム領域</a:t>
            </a:r>
          </a:p>
        </p:txBody>
      </p:sp>
      <p:grpSp>
        <p:nvGrpSpPr>
          <p:cNvPr id="28" name="グループ化 27"/>
          <p:cNvGrpSpPr/>
          <p:nvPr/>
        </p:nvGrpSpPr>
        <p:grpSpPr>
          <a:xfrm>
            <a:off x="4202742" y="2472254"/>
            <a:ext cx="3728915" cy="3304009"/>
            <a:chOff x="2351139" y="1058007"/>
            <a:chExt cx="5246284" cy="4648473"/>
          </a:xfrm>
        </p:grpSpPr>
        <p:sp>
          <p:nvSpPr>
            <p:cNvPr id="29" name="円/楕円 28"/>
            <p:cNvSpPr/>
            <p:nvPr/>
          </p:nvSpPr>
          <p:spPr bwMode="auto">
            <a:xfrm>
              <a:off x="3460311" y="1058007"/>
              <a:ext cx="2957819" cy="2957819"/>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31" name="円/楕円 30"/>
            <p:cNvSpPr/>
            <p:nvPr/>
          </p:nvSpPr>
          <p:spPr bwMode="auto">
            <a:xfrm>
              <a:off x="2474216" y="2748661"/>
              <a:ext cx="2957818" cy="2957819"/>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32" name="円/楕円 31"/>
            <p:cNvSpPr/>
            <p:nvPr/>
          </p:nvSpPr>
          <p:spPr bwMode="auto">
            <a:xfrm>
              <a:off x="4639604" y="2748661"/>
              <a:ext cx="2957819" cy="2957819"/>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33" name="テキスト ボックス 32"/>
            <p:cNvSpPr txBox="1"/>
            <p:nvPr/>
          </p:nvSpPr>
          <p:spPr bwMode="auto">
            <a:xfrm>
              <a:off x="4963877" y="3844261"/>
              <a:ext cx="2562697" cy="897402"/>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a:latin typeface="A-OTF 新ゴ Pro M" pitchFamily="34" charset="-128"/>
                  <a:ea typeface="A-OTF 新ゴ Pro M" pitchFamily="34" charset="-128"/>
                </a:rPr>
                <a:t>グラフィック</a:t>
              </a:r>
              <a:endParaRPr lang="en-US" altLang="ja-JP" sz="1600" dirty="0">
                <a:latin typeface="A-OTF 新ゴ Pro M" pitchFamily="34" charset="-128"/>
                <a:ea typeface="A-OTF 新ゴ Pro M" pitchFamily="34" charset="-128"/>
              </a:endParaRPr>
            </a:p>
            <a:p>
              <a:pPr algn="ctr"/>
              <a:r>
                <a:rPr lang="ja-JP" altLang="en-US" sz="1600" dirty="0">
                  <a:latin typeface="A-OTF 新ゴ Pro M" pitchFamily="34" charset="-128"/>
                  <a:ea typeface="A-OTF 新ゴ Pro M" pitchFamily="34" charset="-128"/>
                </a:rPr>
                <a:t>デザイン</a:t>
              </a:r>
            </a:p>
          </p:txBody>
        </p:sp>
        <p:sp>
          <p:nvSpPr>
            <p:cNvPr id="34" name="テキスト ボックス 33"/>
            <p:cNvSpPr txBox="1"/>
            <p:nvPr/>
          </p:nvSpPr>
          <p:spPr bwMode="auto">
            <a:xfrm>
              <a:off x="3856217" y="1904132"/>
              <a:ext cx="2260360" cy="550989"/>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smtClean="0">
                  <a:latin typeface="A-OTF 新ゴ Pro M" pitchFamily="34" charset="-128"/>
                  <a:ea typeface="A-OTF 新ゴ Pro M" pitchFamily="34" charset="-128"/>
                </a:rPr>
                <a:t>情報デザイン</a:t>
              </a:r>
              <a:endParaRPr lang="ja-JP" altLang="en-US" sz="1600" dirty="0">
                <a:latin typeface="A-OTF 新ゴ Pro M" pitchFamily="34" charset="-128"/>
                <a:ea typeface="A-OTF 新ゴ Pro M" pitchFamily="34" charset="-128"/>
              </a:endParaRPr>
            </a:p>
          </p:txBody>
        </p:sp>
        <p:sp>
          <p:nvSpPr>
            <p:cNvPr id="30" name="テキスト ボックス 29"/>
            <p:cNvSpPr txBox="1"/>
            <p:nvPr/>
          </p:nvSpPr>
          <p:spPr bwMode="auto">
            <a:xfrm>
              <a:off x="2351139" y="3839507"/>
              <a:ext cx="2805709" cy="897402"/>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a:latin typeface="A-OTF 新ゴ Pro M" pitchFamily="34" charset="-128"/>
                  <a:ea typeface="A-OTF 新ゴ Pro M" pitchFamily="34" charset="-128"/>
                </a:rPr>
                <a:t>インタラクション</a:t>
              </a:r>
              <a:endParaRPr lang="en-US" altLang="ja-JP" sz="1600" dirty="0">
                <a:latin typeface="A-OTF 新ゴ Pro M" pitchFamily="34" charset="-128"/>
                <a:ea typeface="A-OTF 新ゴ Pro M" pitchFamily="34" charset="-128"/>
              </a:endParaRPr>
            </a:p>
            <a:p>
              <a:pPr algn="ctr"/>
              <a:r>
                <a:rPr lang="ja-JP" altLang="en-US" sz="1600" dirty="0" smtClean="0">
                  <a:latin typeface="A-OTF 新ゴ Pro M" pitchFamily="34" charset="-128"/>
                  <a:ea typeface="A-OTF 新ゴ Pro M" pitchFamily="34" charset="-128"/>
                </a:rPr>
                <a:t>デザイン</a:t>
              </a:r>
              <a:endParaRPr lang="ja-JP" altLang="en-US" sz="1600" dirty="0">
                <a:latin typeface="A-OTF 新ゴ Pro M" pitchFamily="34" charset="-128"/>
                <a:ea typeface="A-OTF 新ゴ Pro M" pitchFamily="34" charset="-128"/>
              </a:endParaRPr>
            </a:p>
          </p:txBody>
        </p:sp>
      </p:grpSp>
      <p:sp>
        <p:nvSpPr>
          <p:cNvPr id="27" name="テキスト ボックス 26"/>
          <p:cNvSpPr txBox="1"/>
          <p:nvPr/>
        </p:nvSpPr>
        <p:spPr bwMode="auto">
          <a:xfrm>
            <a:off x="5905098" y="5696068"/>
            <a:ext cx="2757266" cy="454722"/>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dirty="0" smtClean="0">
                <a:solidFill>
                  <a:schemeClr val="tx1">
                    <a:lumMod val="85000"/>
                    <a:lumOff val="15000"/>
                  </a:schemeClr>
                </a:solidFill>
                <a:latin typeface="A-OTF 新ゴ Pro L" pitchFamily="34" charset="-128"/>
                <a:ea typeface="A-OTF 新ゴ Pro L" pitchFamily="34" charset="-128"/>
              </a:rPr>
              <a:t>プレゼンテーション領域</a:t>
            </a:r>
          </a:p>
        </p:txBody>
      </p:sp>
    </p:spTree>
    <p:extLst>
      <p:ext uri="{BB962C8B-B14F-4D97-AF65-F5344CB8AC3E}">
        <p14:creationId xmlns:p14="http://schemas.microsoft.com/office/powerpoint/2010/main" val="277871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541" y="-2142324"/>
            <a:ext cx="9310962" cy="8685383"/>
          </a:xfrm>
          <a:prstGeom prst="rect">
            <a:avLst/>
          </a:prstGeom>
        </p:spPr>
      </p:pic>
      <p:sp>
        <p:nvSpPr>
          <p:cNvPr id="2" name="タイトル 1"/>
          <p:cNvSpPr>
            <a:spLocks noGrp="1"/>
          </p:cNvSpPr>
          <p:nvPr>
            <p:ph type="ctrTitle"/>
          </p:nvPr>
        </p:nvSpPr>
        <p:spPr>
          <a:xfrm>
            <a:off x="488949" y="0"/>
            <a:ext cx="9417051" cy="549275"/>
          </a:xfrm>
        </p:spPr>
        <p:txBody>
          <a:bodyPr>
            <a:normAutofit/>
          </a:bodyPr>
          <a:lstStyle/>
          <a:p>
            <a:r>
              <a:rPr lang="ja-JP" altLang="en-US" dirty="0"/>
              <a:t>プレゼンテーション領域：３つの要素</a:t>
            </a:r>
            <a:endParaRPr kumimoji="1" lang="ja-JP" altLang="en-US" dirty="0"/>
          </a:p>
        </p:txBody>
      </p:sp>
      <p:sp>
        <p:nvSpPr>
          <p:cNvPr id="3" name="円/楕円 2"/>
          <p:cNvSpPr/>
          <p:nvPr/>
        </p:nvSpPr>
        <p:spPr bwMode="auto">
          <a:xfrm>
            <a:off x="3449163" y="1056310"/>
            <a:ext cx="2998858" cy="2998858"/>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5" name="円/楕円 4"/>
          <p:cNvSpPr/>
          <p:nvPr/>
        </p:nvSpPr>
        <p:spPr bwMode="auto">
          <a:xfrm>
            <a:off x="2243471" y="2770422"/>
            <a:ext cx="2998858" cy="2998858"/>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4" name="円/楕円 3"/>
          <p:cNvSpPr/>
          <p:nvPr/>
        </p:nvSpPr>
        <p:spPr bwMode="auto">
          <a:xfrm>
            <a:off x="4644818" y="2770421"/>
            <a:ext cx="2998858" cy="2998858"/>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6" name="テキスト ボックス 5"/>
          <p:cNvSpPr txBox="1"/>
          <p:nvPr/>
        </p:nvSpPr>
        <p:spPr bwMode="auto">
          <a:xfrm>
            <a:off x="1866900" y="3997755"/>
            <a:ext cx="2954842" cy="884070"/>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400" dirty="0">
                <a:latin typeface="A-OTF 新ゴ Pro M" pitchFamily="34" charset="-128"/>
                <a:ea typeface="A-OTF 新ゴ Pro M" pitchFamily="34" charset="-128"/>
              </a:rPr>
              <a:t>インタラクション</a:t>
            </a:r>
            <a:endParaRPr lang="en-US" altLang="ja-JP" sz="2400" dirty="0">
              <a:latin typeface="A-OTF 新ゴ Pro M" pitchFamily="34" charset="-128"/>
              <a:ea typeface="A-OTF 新ゴ Pro M" pitchFamily="34" charset="-128"/>
            </a:endParaRPr>
          </a:p>
          <a:p>
            <a:pPr algn="ctr"/>
            <a:r>
              <a:rPr lang="ja-JP" altLang="en-US" sz="2400" dirty="0" smtClean="0">
                <a:latin typeface="A-OTF 新ゴ Pro M" pitchFamily="34" charset="-128"/>
                <a:ea typeface="A-OTF 新ゴ Pro M" pitchFamily="34" charset="-128"/>
              </a:rPr>
              <a:t>デザイン</a:t>
            </a:r>
            <a:endParaRPr lang="ja-JP" altLang="en-US" sz="2400" dirty="0">
              <a:latin typeface="A-OTF 新ゴ Pro M" pitchFamily="34" charset="-128"/>
              <a:ea typeface="A-OTF 新ゴ Pro M" pitchFamily="34" charset="-128"/>
            </a:endParaRPr>
          </a:p>
        </p:txBody>
      </p:sp>
      <p:sp>
        <p:nvSpPr>
          <p:cNvPr id="7" name="テキスト ボックス 6"/>
          <p:cNvSpPr txBox="1"/>
          <p:nvPr/>
        </p:nvSpPr>
        <p:spPr bwMode="auto">
          <a:xfrm>
            <a:off x="5038669" y="3919566"/>
            <a:ext cx="2417372" cy="1006708"/>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400" dirty="0">
                <a:latin typeface="A-OTF 新ゴ Pro M" pitchFamily="34" charset="-128"/>
                <a:ea typeface="A-OTF 新ゴ Pro M" pitchFamily="34" charset="-128"/>
              </a:rPr>
              <a:t>グラフィック</a:t>
            </a:r>
            <a:endParaRPr lang="en-US" altLang="ja-JP" sz="2400" dirty="0">
              <a:latin typeface="A-OTF 新ゴ Pro M" pitchFamily="34" charset="-128"/>
              <a:ea typeface="A-OTF 新ゴ Pro M" pitchFamily="34" charset="-128"/>
            </a:endParaRPr>
          </a:p>
          <a:p>
            <a:pPr algn="ctr"/>
            <a:r>
              <a:rPr lang="ja-JP" altLang="en-US" sz="2400" dirty="0">
                <a:latin typeface="A-OTF 新ゴ Pro M" pitchFamily="34" charset="-128"/>
                <a:ea typeface="A-OTF 新ゴ Pro M" pitchFamily="34" charset="-128"/>
              </a:rPr>
              <a:t>デザイン</a:t>
            </a:r>
          </a:p>
        </p:txBody>
      </p:sp>
      <p:sp>
        <p:nvSpPr>
          <p:cNvPr id="11" name="テキスト ボックス 10"/>
          <p:cNvSpPr txBox="1"/>
          <p:nvPr/>
        </p:nvSpPr>
        <p:spPr bwMode="auto">
          <a:xfrm>
            <a:off x="3756485" y="1900102"/>
            <a:ext cx="2467026" cy="586142"/>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400" dirty="0" smtClean="0">
                <a:latin typeface="A-OTF 新ゴ Pro M" pitchFamily="34" charset="-128"/>
                <a:ea typeface="A-OTF 新ゴ Pro M" pitchFamily="34" charset="-128"/>
              </a:rPr>
              <a:t>情報デザイン</a:t>
            </a:r>
            <a:endParaRPr lang="ja-JP" altLang="en-US" sz="2400" dirty="0">
              <a:latin typeface="A-OTF 新ゴ Pro M" pitchFamily="34" charset="-128"/>
              <a:ea typeface="A-OTF 新ゴ Pro M" pitchFamily="34" charset="-128"/>
            </a:endParaRPr>
          </a:p>
        </p:txBody>
      </p:sp>
    </p:spTree>
    <p:extLst>
      <p:ext uri="{BB962C8B-B14F-4D97-AF65-F5344CB8AC3E}">
        <p14:creationId xmlns:p14="http://schemas.microsoft.com/office/powerpoint/2010/main" val="127647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事例：</a:t>
            </a:r>
            <a:r>
              <a:rPr kumimoji="1" lang="en-US" altLang="ja-JP" dirty="0" smtClean="0"/>
              <a:t>JAL</a:t>
            </a:r>
            <a:r>
              <a:rPr kumimoji="1" lang="ja-JP" altLang="en-US" dirty="0" smtClean="0"/>
              <a:t>国内線　自動チェックイン・発券機</a:t>
            </a:r>
            <a:endParaRPr kumimoji="1" lang="ja-JP" altLang="en-US" dirty="0"/>
          </a:p>
        </p:txBody>
      </p:sp>
      <p:pic>
        <p:nvPicPr>
          <p:cNvPr id="2050" name="Picture 2" descr="http://www.jal.co.jp/dom/service/checkin/img/top_bg_cap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b="3508"/>
          <a:stretch/>
        </p:blipFill>
        <p:spPr bwMode="auto">
          <a:xfrm>
            <a:off x="374650" y="604848"/>
            <a:ext cx="3921125" cy="22701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www.jal.co.jp/dom/service/checkin/img/top_checkin_img01.jpg"/>
          <p:cNvPicPr>
            <a:picLocks noChangeAspect="1" noChangeArrowheads="1"/>
          </p:cNvPicPr>
          <p:nvPr/>
        </p:nvPicPr>
        <p:blipFill rotWithShape="1">
          <a:blip r:embed="rId3">
            <a:extLst>
              <a:ext uri="{28A0092B-C50C-407E-A947-70E740481C1C}">
                <a14:useLocalDpi xmlns:a14="http://schemas.microsoft.com/office/drawing/2010/main" val="0"/>
              </a:ext>
            </a:extLst>
          </a:blip>
          <a:srcRect b="22005"/>
          <a:stretch/>
        </p:blipFill>
        <p:spPr bwMode="auto">
          <a:xfrm>
            <a:off x="1976434" y="1368436"/>
            <a:ext cx="6153150" cy="3354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4" descr="http://www.jal.co.jp/dom/service/checkin/img/top_pic_benri.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436" y="4507151"/>
            <a:ext cx="2212977" cy="17573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www.jal.co.jp/dom/service/checkin/img/top_receipt_img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4497289"/>
            <a:ext cx="5073650" cy="17672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www.jal.co.jp/dom/service/checkin/img/top_checkin_img02.jpg"/>
          <p:cNvPicPr>
            <a:picLocks noChangeAspect="1" noChangeArrowheads="1"/>
          </p:cNvPicPr>
          <p:nvPr/>
        </p:nvPicPr>
        <p:blipFill rotWithShape="1">
          <a:blip r:embed="rId6">
            <a:extLst>
              <a:ext uri="{28A0092B-C50C-407E-A947-70E740481C1C}">
                <a14:useLocalDpi xmlns:a14="http://schemas.microsoft.com/office/drawing/2010/main" val="0"/>
              </a:ext>
            </a:extLst>
          </a:blip>
          <a:srcRect l="36816" t="38409" r="36105"/>
          <a:stretch/>
        </p:blipFill>
        <p:spPr bwMode="auto">
          <a:xfrm>
            <a:off x="7258050" y="655643"/>
            <a:ext cx="2295526" cy="14255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199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a:t>
            </a:r>
            <a:r>
              <a:rPr lang="ja-JP" altLang="en-US" dirty="0" smtClean="0"/>
              <a:t>：情報デザイン</a:t>
            </a:r>
            <a:endParaRPr kumimoji="1" lang="ja-JP" altLang="en-US" dirty="0"/>
          </a:p>
        </p:txBody>
      </p:sp>
      <p:sp>
        <p:nvSpPr>
          <p:cNvPr id="7" name="Text Box 4"/>
          <p:cNvSpPr txBox="1">
            <a:spLocks noChangeArrowheads="1"/>
          </p:cNvSpPr>
          <p:nvPr/>
        </p:nvSpPr>
        <p:spPr bwMode="auto">
          <a:xfrm>
            <a:off x="4881383" y="1530038"/>
            <a:ext cx="464736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solidFill>
                  <a:prstClr val="black"/>
                </a:solidFill>
                <a:latin typeface="A-OTF 新ゴ Pro M" pitchFamily="34" charset="-128"/>
                <a:ea typeface="A-OTF 新ゴ Pro M" pitchFamily="34" charset="-128"/>
              </a:rPr>
              <a:t>・</a:t>
            </a:r>
            <a:r>
              <a:rPr lang="ja-JP" altLang="en-US" sz="2400" dirty="0" smtClean="0">
                <a:solidFill>
                  <a:prstClr val="black"/>
                </a:solidFill>
                <a:latin typeface="A-OTF 新ゴ Pro M" pitchFamily="34" charset="-128"/>
                <a:ea typeface="A-OTF 新ゴ Pro M" pitchFamily="34" charset="-128"/>
              </a:rPr>
              <a:t>戦略立案</a:t>
            </a:r>
            <a:endParaRPr lang="ja-JP" altLang="en-US" sz="2400" dirty="0">
              <a:solidFill>
                <a:prstClr val="black"/>
              </a:solidFill>
              <a:latin typeface="A-OTF 新ゴ Pro M" pitchFamily="34" charset="-128"/>
              <a:ea typeface="A-OTF 新ゴ Pro M" pitchFamily="34" charset="-128"/>
            </a:endParaRPr>
          </a:p>
          <a:p>
            <a:r>
              <a:rPr lang="ja-JP" altLang="en-US" sz="2400" dirty="0">
                <a:solidFill>
                  <a:prstClr val="black"/>
                </a:solidFill>
                <a:latin typeface="A-OTF 新ゴ Pro M" pitchFamily="34" charset="-128"/>
                <a:ea typeface="A-OTF 新ゴ Pro M" pitchFamily="34" charset="-128"/>
              </a:rPr>
              <a:t>・コンセプト</a:t>
            </a:r>
          </a:p>
          <a:p>
            <a:r>
              <a:rPr lang="ja-JP" altLang="en-US" sz="2400" dirty="0">
                <a:solidFill>
                  <a:prstClr val="black"/>
                </a:solidFill>
                <a:latin typeface="A-OTF 新ゴ Pro M" pitchFamily="34" charset="-128"/>
                <a:ea typeface="A-OTF 新ゴ Pro M" pitchFamily="34" charset="-128"/>
              </a:rPr>
              <a:t>・調査</a:t>
            </a:r>
            <a:r>
              <a:rPr lang="en-US" altLang="ja-JP" sz="2400" dirty="0">
                <a:solidFill>
                  <a:prstClr val="black"/>
                </a:solidFill>
                <a:latin typeface="A-OTF 新ゴ Pro M" pitchFamily="34" charset="-128"/>
                <a:ea typeface="A-OTF 新ゴ Pro M" pitchFamily="34" charset="-128"/>
              </a:rPr>
              <a:t>/</a:t>
            </a:r>
            <a:r>
              <a:rPr lang="ja-JP" altLang="en-US" sz="2400" dirty="0">
                <a:solidFill>
                  <a:prstClr val="black"/>
                </a:solidFill>
                <a:latin typeface="A-OTF 新ゴ Pro M" pitchFamily="34" charset="-128"/>
                <a:ea typeface="A-OTF 新ゴ Pro M" pitchFamily="34" charset="-128"/>
              </a:rPr>
              <a:t>分析</a:t>
            </a:r>
          </a:p>
          <a:p>
            <a:r>
              <a:rPr lang="ja-JP" altLang="en-US" sz="2400" dirty="0">
                <a:solidFill>
                  <a:prstClr val="black"/>
                </a:solidFill>
                <a:latin typeface="A-OTF 新ゴ Pro M" pitchFamily="34" charset="-128"/>
                <a:ea typeface="A-OTF 新ゴ Pro M" pitchFamily="34" charset="-128"/>
              </a:rPr>
              <a:t>・情報</a:t>
            </a:r>
            <a:r>
              <a:rPr lang="ja-JP" altLang="en-US" sz="2400" dirty="0" smtClean="0">
                <a:solidFill>
                  <a:prstClr val="black"/>
                </a:solidFill>
                <a:latin typeface="A-OTF 新ゴ Pro M" pitchFamily="34" charset="-128"/>
                <a:ea typeface="A-OTF 新ゴ Pro M" pitchFamily="34" charset="-128"/>
              </a:rPr>
              <a:t>分類</a:t>
            </a:r>
            <a:endParaRPr lang="en-US" altLang="ja-JP" sz="2400" dirty="0" smtClean="0">
              <a:solidFill>
                <a:prstClr val="black"/>
              </a:solidFill>
              <a:latin typeface="A-OTF 新ゴ Pro M" pitchFamily="34" charset="-128"/>
              <a:ea typeface="A-OTF 新ゴ Pro M" pitchFamily="34" charset="-128"/>
            </a:endParaRPr>
          </a:p>
          <a:p>
            <a:r>
              <a:rPr lang="ja-JP" altLang="en-US" sz="2400" dirty="0" smtClean="0">
                <a:solidFill>
                  <a:prstClr val="black"/>
                </a:solidFill>
                <a:latin typeface="A-OTF 新ゴ Pro M" pitchFamily="34" charset="-128"/>
                <a:ea typeface="A-OTF 新ゴ Pro M" pitchFamily="34" charset="-128"/>
              </a:rPr>
              <a:t>・シナリオ</a:t>
            </a:r>
            <a:endParaRPr lang="ja-JP" altLang="en-US" sz="2400" dirty="0">
              <a:solidFill>
                <a:prstClr val="black"/>
              </a:solidFill>
              <a:latin typeface="A-OTF 新ゴ Pro M" pitchFamily="34" charset="-128"/>
              <a:ea typeface="A-OTF 新ゴ Pro M" pitchFamily="34" charset="-128"/>
            </a:endParaRPr>
          </a:p>
          <a:p>
            <a:r>
              <a:rPr lang="ja-JP" altLang="en-US" sz="2400" dirty="0">
                <a:solidFill>
                  <a:prstClr val="black"/>
                </a:solidFill>
                <a:latin typeface="A-OTF 新ゴ Pro M" pitchFamily="34" charset="-128"/>
                <a:ea typeface="A-OTF 新ゴ Pro M" pitchFamily="34" charset="-128"/>
              </a:rPr>
              <a:t>・画面遷移</a:t>
            </a:r>
          </a:p>
          <a:p>
            <a:r>
              <a:rPr lang="ja-JP" altLang="en-US" sz="2400" dirty="0">
                <a:solidFill>
                  <a:prstClr val="black"/>
                </a:solidFill>
                <a:latin typeface="A-OTF 新ゴ Pro M" pitchFamily="34" charset="-128"/>
                <a:ea typeface="A-OTF 新ゴ Pro M" pitchFamily="34" charset="-128"/>
              </a:rPr>
              <a:t>・ラベリング</a:t>
            </a:r>
          </a:p>
          <a:p>
            <a:r>
              <a:rPr lang="ja-JP" altLang="en-US" sz="2400" dirty="0">
                <a:solidFill>
                  <a:prstClr val="black"/>
                </a:solidFill>
                <a:latin typeface="A-OTF 新ゴ Pro M" pitchFamily="34" charset="-128"/>
                <a:ea typeface="A-OTF 新ゴ Pro M" pitchFamily="34" charset="-128"/>
              </a:rPr>
              <a:t>・レイアウト</a:t>
            </a:r>
          </a:p>
          <a:p>
            <a:r>
              <a:rPr lang="ja-JP" altLang="en-US" sz="2400" dirty="0">
                <a:solidFill>
                  <a:prstClr val="black"/>
                </a:solidFill>
                <a:latin typeface="A-OTF 新ゴ Pro M" pitchFamily="34" charset="-128"/>
                <a:ea typeface="A-OTF 新ゴ Pro M" pitchFamily="34" charset="-128"/>
              </a:rPr>
              <a:t>・ペーパープロトタイピング</a:t>
            </a:r>
          </a:p>
        </p:txBody>
      </p:sp>
      <p:sp>
        <p:nvSpPr>
          <p:cNvPr id="8" name="角丸四角形 7"/>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smtClean="0">
                <a:solidFill>
                  <a:prstClr val="black">
                    <a:lumMod val="85000"/>
                    <a:lumOff val="15000"/>
                  </a:prstClr>
                </a:solidFill>
                <a:latin typeface="A-OTF 新ゴ Pro M" pitchFamily="34" charset="-128"/>
                <a:ea typeface="A-OTF 新ゴ Pro M" pitchFamily="34" charset="-128"/>
              </a:rPr>
              <a:t>価値を生み出し、その情報が伝わりやすくなることを目指す</a:t>
            </a:r>
            <a:endParaRPr lang="en-US" altLang="ja-JP" sz="2200" dirty="0">
              <a:solidFill>
                <a:prstClr val="black">
                  <a:lumMod val="85000"/>
                  <a:lumOff val="15000"/>
                </a:prstClr>
              </a:solidFill>
              <a:latin typeface="A-OTF 新ゴ Pro M" pitchFamily="34" charset="-128"/>
              <a:ea typeface="A-OTF 新ゴ Pro M" pitchFamily="34" charset="-128"/>
            </a:endParaRPr>
          </a:p>
        </p:txBody>
      </p:sp>
      <p:sp>
        <p:nvSpPr>
          <p:cNvPr id="9" name="円/楕円 8"/>
          <p:cNvSpPr/>
          <p:nvPr/>
        </p:nvSpPr>
        <p:spPr bwMode="auto">
          <a:xfrm>
            <a:off x="1543025" y="1289154"/>
            <a:ext cx="2153413" cy="2153413"/>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sz="1700" dirty="0">
              <a:solidFill>
                <a:prstClr val="white"/>
              </a:solidFill>
              <a:latin typeface="A-OTF 新ゴ Pro M" pitchFamily="34" charset="-128"/>
              <a:ea typeface="A-OTF 新ゴ Pro M" pitchFamily="34" charset="-128"/>
            </a:endParaRPr>
          </a:p>
        </p:txBody>
      </p:sp>
      <p:sp>
        <p:nvSpPr>
          <p:cNvPr id="10" name="円/楕円 9"/>
          <p:cNvSpPr/>
          <p:nvPr/>
        </p:nvSpPr>
        <p:spPr bwMode="auto">
          <a:xfrm>
            <a:off x="688337" y="2470963"/>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11" name="テキスト ボックス 10"/>
          <p:cNvSpPr txBox="1"/>
          <p:nvPr/>
        </p:nvSpPr>
        <p:spPr bwMode="auto">
          <a:xfrm>
            <a:off x="161555" y="3446362"/>
            <a:ext cx="2427696" cy="699404"/>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dirty="0">
                <a:solidFill>
                  <a:prstClr val="black">
                    <a:lumMod val="65000"/>
                    <a:lumOff val="35000"/>
                  </a:prstClr>
                </a:solidFill>
                <a:latin typeface="A-OTF 新ゴ Pro M" pitchFamily="34" charset="-128"/>
                <a:ea typeface="A-OTF 新ゴ Pro M" pitchFamily="34" charset="-128"/>
              </a:rPr>
              <a:t>インタラクション</a:t>
            </a:r>
            <a:endParaRPr lang="en-US" altLang="ja-JP" dirty="0">
              <a:solidFill>
                <a:prstClr val="black">
                  <a:lumMod val="65000"/>
                  <a:lumOff val="35000"/>
                </a:prstClr>
              </a:solidFill>
              <a:latin typeface="A-OTF 新ゴ Pro M" pitchFamily="34" charset="-128"/>
              <a:ea typeface="A-OTF 新ゴ Pro M" pitchFamily="34" charset="-128"/>
            </a:endParaRPr>
          </a:p>
          <a:p>
            <a:pPr algn="ctr"/>
            <a:r>
              <a:rPr lang="ja-JP" altLang="en-US" dirty="0" smtClean="0">
                <a:solidFill>
                  <a:prstClr val="black">
                    <a:lumMod val="65000"/>
                    <a:lumOff val="35000"/>
                  </a:prstClr>
                </a:solidFill>
                <a:latin typeface="A-OTF 新ゴ Pro M" pitchFamily="34" charset="-128"/>
                <a:ea typeface="A-OTF 新ゴ Pro M" pitchFamily="34" charset="-128"/>
              </a:rPr>
              <a:t>デザイン</a:t>
            </a:r>
            <a:endParaRPr lang="ja-JP" altLang="en-US" dirty="0">
              <a:solidFill>
                <a:prstClr val="black">
                  <a:lumMod val="65000"/>
                  <a:lumOff val="35000"/>
                </a:prstClr>
              </a:solidFill>
              <a:latin typeface="A-OTF 新ゴ Pro M" pitchFamily="34" charset="-128"/>
              <a:ea typeface="A-OTF 新ゴ Pro M" pitchFamily="34" charset="-128"/>
            </a:endParaRPr>
          </a:p>
        </p:txBody>
      </p:sp>
      <p:sp>
        <p:nvSpPr>
          <p:cNvPr id="12" name="テキスト ボックス 11"/>
          <p:cNvSpPr txBox="1"/>
          <p:nvPr/>
        </p:nvSpPr>
        <p:spPr bwMode="auto">
          <a:xfrm>
            <a:off x="2989424" y="3443025"/>
            <a:ext cx="1891959" cy="699404"/>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dirty="0">
                <a:solidFill>
                  <a:prstClr val="black">
                    <a:lumMod val="65000"/>
                    <a:lumOff val="35000"/>
                  </a:prstClr>
                </a:solidFill>
                <a:latin typeface="A-OTF 新ゴ Pro M" pitchFamily="34" charset="-128"/>
                <a:ea typeface="A-OTF 新ゴ Pro M" pitchFamily="34" charset="-128"/>
              </a:rPr>
              <a:t>グラフィック</a:t>
            </a:r>
            <a:endParaRPr lang="en-US" altLang="ja-JP" dirty="0">
              <a:solidFill>
                <a:prstClr val="black">
                  <a:lumMod val="65000"/>
                  <a:lumOff val="35000"/>
                </a:prstClr>
              </a:solidFill>
              <a:latin typeface="A-OTF 新ゴ Pro M" pitchFamily="34" charset="-128"/>
              <a:ea typeface="A-OTF 新ゴ Pro M" pitchFamily="34" charset="-128"/>
            </a:endParaRPr>
          </a:p>
          <a:p>
            <a:pPr algn="ctr"/>
            <a:r>
              <a:rPr lang="ja-JP" altLang="en-US" dirty="0">
                <a:solidFill>
                  <a:prstClr val="black">
                    <a:lumMod val="65000"/>
                    <a:lumOff val="35000"/>
                  </a:prstClr>
                </a:solidFill>
                <a:latin typeface="A-OTF 新ゴ Pro M" pitchFamily="34" charset="-128"/>
                <a:ea typeface="A-OTF 新ゴ Pro M" pitchFamily="34" charset="-128"/>
              </a:rPr>
              <a:t>デザイン</a:t>
            </a:r>
          </a:p>
        </p:txBody>
      </p:sp>
      <p:sp>
        <p:nvSpPr>
          <p:cNvPr id="13" name="テキスト ボックス 12"/>
          <p:cNvSpPr txBox="1"/>
          <p:nvPr/>
        </p:nvSpPr>
        <p:spPr bwMode="auto">
          <a:xfrm>
            <a:off x="1676405" y="1688557"/>
            <a:ext cx="1891958" cy="1007181"/>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800" dirty="0" smtClean="0">
                <a:solidFill>
                  <a:prstClr val="black"/>
                </a:solidFill>
                <a:latin typeface="A-OTF 新ゴ Pro M" pitchFamily="34" charset="-128"/>
                <a:ea typeface="A-OTF 新ゴ Pro M" pitchFamily="34" charset="-128"/>
              </a:rPr>
              <a:t>情報</a:t>
            </a:r>
            <a:endParaRPr lang="en-US" altLang="ja-JP" sz="2800" dirty="0" smtClean="0">
              <a:solidFill>
                <a:prstClr val="black"/>
              </a:solidFill>
              <a:latin typeface="A-OTF 新ゴ Pro M" pitchFamily="34" charset="-128"/>
              <a:ea typeface="A-OTF 新ゴ Pro M" pitchFamily="34" charset="-128"/>
            </a:endParaRPr>
          </a:p>
          <a:p>
            <a:pPr algn="ctr"/>
            <a:r>
              <a:rPr lang="ja-JP" altLang="en-US" sz="2800" dirty="0" smtClean="0">
                <a:solidFill>
                  <a:prstClr val="black"/>
                </a:solidFill>
                <a:latin typeface="A-OTF 新ゴ Pro M" pitchFamily="34" charset="-128"/>
                <a:ea typeface="A-OTF 新ゴ Pro M" pitchFamily="34" charset="-128"/>
              </a:rPr>
              <a:t>デザイン</a:t>
            </a:r>
            <a:endParaRPr lang="ja-JP" altLang="en-US" sz="2800" dirty="0">
              <a:solidFill>
                <a:prstClr val="black"/>
              </a:solidFill>
              <a:latin typeface="A-OTF 新ゴ Pro M" pitchFamily="34" charset="-128"/>
              <a:ea typeface="A-OTF 新ゴ Pro M" pitchFamily="34" charset="-128"/>
            </a:endParaRPr>
          </a:p>
        </p:txBody>
      </p:sp>
      <p:sp>
        <p:nvSpPr>
          <p:cNvPr id="14" name="円/楕円 13"/>
          <p:cNvSpPr/>
          <p:nvPr/>
        </p:nvSpPr>
        <p:spPr bwMode="auto">
          <a:xfrm>
            <a:off x="2382725" y="2470963"/>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12218769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a:t>
            </a:r>
            <a:r>
              <a:rPr kumimoji="1" lang="ja-JP" altLang="en-US" dirty="0" smtClean="0"/>
              <a:t>ガスコンロがあります</a:t>
            </a:r>
            <a:endParaRPr kumimoji="1" lang="ja-JP" altLang="en-US"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975" y="1514475"/>
            <a:ext cx="4210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96370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a:t>
            </a:r>
            <a:r>
              <a:rPr lang="ja-JP" altLang="en-US" dirty="0" smtClean="0"/>
              <a:t>さあ！この火を</a:t>
            </a:r>
            <a:r>
              <a:rPr lang="ja-JP" altLang="en-US" dirty="0"/>
              <a:t>消す</a:t>
            </a:r>
            <a:r>
              <a:rPr lang="ja-JP" altLang="en-US" dirty="0" smtClean="0"/>
              <a:t>には</a:t>
            </a:r>
            <a:r>
              <a:rPr lang="ja-JP" altLang="en-US" dirty="0"/>
              <a:t>どのつまみを回しますか？</a:t>
            </a:r>
            <a:endParaRPr kumimoji="1" lang="ja-JP" alt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975" y="1514475"/>
            <a:ext cx="4210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243691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a:t>
            </a:r>
            <a:r>
              <a:rPr lang="ja-JP" altLang="en-US" dirty="0" smtClean="0"/>
              <a:t>さあ</a:t>
            </a:r>
            <a:r>
              <a:rPr lang="ja-JP" altLang="en-US" dirty="0"/>
              <a:t>！この火を消すにはどのつまみを回しますか</a:t>
            </a:r>
            <a:r>
              <a:rPr lang="ja-JP" altLang="en-US" dirty="0" smtClean="0"/>
              <a:t>？ </a:t>
            </a:r>
            <a:endParaRPr kumimoji="1" lang="ja-JP" alt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975" y="1514475"/>
            <a:ext cx="4210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9" name="グループ化 18"/>
          <p:cNvGrpSpPr/>
          <p:nvPr/>
        </p:nvGrpSpPr>
        <p:grpSpPr>
          <a:xfrm>
            <a:off x="3051178" y="5096787"/>
            <a:ext cx="3811350" cy="523220"/>
            <a:chOff x="3051178" y="5096787"/>
            <a:chExt cx="3811350" cy="523220"/>
          </a:xfrm>
          <a:effectLst>
            <a:glow rad="228600">
              <a:schemeClr val="bg1">
                <a:alpha val="40000"/>
              </a:schemeClr>
            </a:glow>
          </a:effectLst>
        </p:grpSpPr>
        <p:sp>
          <p:nvSpPr>
            <p:cNvPr id="4" name="テキスト ボックス 3"/>
            <p:cNvSpPr txBox="1">
              <a:spLocks noChangeArrowheads="1"/>
            </p:cNvSpPr>
            <p:nvPr/>
          </p:nvSpPr>
          <p:spPr bwMode="auto">
            <a:xfrm>
              <a:off x="3051178" y="5096787"/>
              <a:ext cx="911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ja-JP" altLang="en-US" sz="2800" dirty="0" smtClean="0">
                  <a:solidFill>
                    <a:prstClr val="black"/>
                  </a:solidFill>
                  <a:latin typeface="A-OTF 新ゴ Pro B" pitchFamily="34" charset="-128"/>
                  <a:ea typeface="A-OTF 新ゴ Pro B" pitchFamily="34" charset="-128"/>
                </a:rPr>
                <a:t>１</a:t>
              </a:r>
              <a:endParaRPr lang="en-US" altLang="ja-JP" sz="2800" dirty="0">
                <a:solidFill>
                  <a:prstClr val="black"/>
                </a:solidFill>
                <a:latin typeface="A-OTF 新ゴ Pro B" pitchFamily="34" charset="-128"/>
                <a:ea typeface="A-OTF 新ゴ Pro B" pitchFamily="34" charset="-128"/>
              </a:endParaRPr>
            </a:p>
          </p:txBody>
        </p:sp>
        <p:sp>
          <p:nvSpPr>
            <p:cNvPr id="6" name="テキスト ボックス 5"/>
            <p:cNvSpPr txBox="1">
              <a:spLocks noChangeArrowheads="1"/>
            </p:cNvSpPr>
            <p:nvPr/>
          </p:nvSpPr>
          <p:spPr bwMode="auto">
            <a:xfrm>
              <a:off x="4041778" y="5096787"/>
              <a:ext cx="911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en-US" altLang="ja-JP" sz="2800" dirty="0" smtClean="0">
                  <a:solidFill>
                    <a:prstClr val="black"/>
                  </a:solidFill>
                  <a:latin typeface="A-OTF 新ゴ Pro B" pitchFamily="34" charset="-128"/>
                  <a:ea typeface="A-OTF 新ゴ Pro B" pitchFamily="34" charset="-128"/>
                </a:rPr>
                <a:t>2</a:t>
              </a:r>
              <a:endParaRPr lang="en-US" altLang="ja-JP" sz="2800" dirty="0">
                <a:solidFill>
                  <a:prstClr val="black"/>
                </a:solidFill>
                <a:latin typeface="A-OTF 新ゴ Pro B" pitchFamily="34" charset="-128"/>
                <a:ea typeface="A-OTF 新ゴ Pro B" pitchFamily="34" charset="-128"/>
              </a:endParaRPr>
            </a:p>
          </p:txBody>
        </p:sp>
        <p:sp>
          <p:nvSpPr>
            <p:cNvPr id="7" name="テキスト ボックス 6"/>
            <p:cNvSpPr txBox="1">
              <a:spLocks noChangeArrowheads="1"/>
            </p:cNvSpPr>
            <p:nvPr/>
          </p:nvSpPr>
          <p:spPr bwMode="auto">
            <a:xfrm>
              <a:off x="5011056" y="5096787"/>
              <a:ext cx="911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en-US" altLang="ja-JP" sz="2800" dirty="0" smtClean="0">
                  <a:solidFill>
                    <a:prstClr val="black"/>
                  </a:solidFill>
                  <a:latin typeface="A-OTF 新ゴ Pro B" pitchFamily="34" charset="-128"/>
                  <a:ea typeface="A-OTF 新ゴ Pro B" pitchFamily="34" charset="-128"/>
                </a:rPr>
                <a:t>3</a:t>
              </a:r>
              <a:endParaRPr lang="en-US" altLang="ja-JP" sz="2800" dirty="0">
                <a:solidFill>
                  <a:prstClr val="black"/>
                </a:solidFill>
                <a:latin typeface="A-OTF 新ゴ Pro B" pitchFamily="34" charset="-128"/>
                <a:ea typeface="A-OTF 新ゴ Pro B" pitchFamily="34" charset="-128"/>
              </a:endParaRPr>
            </a:p>
          </p:txBody>
        </p:sp>
        <p:sp>
          <p:nvSpPr>
            <p:cNvPr id="8" name="テキスト ボックス 7"/>
            <p:cNvSpPr txBox="1">
              <a:spLocks noChangeArrowheads="1"/>
            </p:cNvSpPr>
            <p:nvPr/>
          </p:nvSpPr>
          <p:spPr bwMode="auto">
            <a:xfrm>
              <a:off x="5951306" y="5096787"/>
              <a:ext cx="911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en-US" altLang="ja-JP" sz="2800" dirty="0" smtClean="0">
                  <a:solidFill>
                    <a:prstClr val="black"/>
                  </a:solidFill>
                  <a:latin typeface="A-OTF 新ゴ Pro B" pitchFamily="34" charset="-128"/>
                  <a:ea typeface="A-OTF 新ゴ Pro B" pitchFamily="34" charset="-128"/>
                </a:rPr>
                <a:t>4</a:t>
              </a:r>
              <a:endParaRPr lang="en-US" altLang="ja-JP" sz="2800" dirty="0">
                <a:solidFill>
                  <a:prstClr val="black"/>
                </a:solidFill>
                <a:latin typeface="A-OTF 新ゴ Pro B" pitchFamily="34" charset="-128"/>
                <a:ea typeface="A-OTF 新ゴ Pro B" pitchFamily="34" charset="-128"/>
              </a:endParaRPr>
            </a:p>
          </p:txBody>
        </p:sp>
      </p:grpSp>
    </p:spTree>
    <p:extLst>
      <p:ext uri="{BB962C8B-B14F-4D97-AF65-F5344CB8AC3E}">
        <p14:creationId xmlns:p14="http://schemas.microsoft.com/office/powerpoint/2010/main" val="26043047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対応づけの例</a:t>
            </a:r>
            <a:endParaRPr kumimoji="1" lang="ja-JP" altLang="en-US" dirty="0"/>
          </a:p>
        </p:txBody>
      </p:sp>
      <p:pic>
        <p:nvPicPr>
          <p:cNvPr id="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975" y="1514475"/>
            <a:ext cx="4210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 name="正方形/長方形 60"/>
          <p:cNvSpPr/>
          <p:nvPr/>
        </p:nvSpPr>
        <p:spPr bwMode="auto">
          <a:xfrm>
            <a:off x="3267075" y="1769752"/>
            <a:ext cx="3371850" cy="2238375"/>
          </a:xfrm>
          <a:prstGeom prst="rect">
            <a:avLst/>
          </a:prstGeom>
          <a:solidFill>
            <a:srgbClr val="8C8C8C"/>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nvGrpSpPr>
          <p:cNvPr id="65" name="グループ化 64"/>
          <p:cNvGrpSpPr/>
          <p:nvPr/>
        </p:nvGrpSpPr>
        <p:grpSpPr>
          <a:xfrm>
            <a:off x="3907681" y="1904206"/>
            <a:ext cx="757237" cy="757237"/>
            <a:chOff x="5523706" y="1904206"/>
            <a:chExt cx="757237" cy="757237"/>
          </a:xfrm>
        </p:grpSpPr>
        <p:sp>
          <p:nvSpPr>
            <p:cNvPr id="64" name="円/楕円 63"/>
            <p:cNvSpPr/>
            <p:nvPr/>
          </p:nvSpPr>
          <p:spPr bwMode="auto">
            <a:xfrm>
              <a:off x="5523706" y="1904206"/>
              <a:ext cx="757237" cy="757237"/>
            </a:xfrm>
            <a:prstGeom prst="ellipse">
              <a:avLst/>
            </a:prstGeom>
            <a:solidFill>
              <a:srgbClr val="686868"/>
            </a:solidFill>
            <a:ln w="19050"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3" name="円/楕円 62"/>
            <p:cNvSpPr/>
            <p:nvPr/>
          </p:nvSpPr>
          <p:spPr bwMode="auto">
            <a:xfrm>
              <a:off x="5613400" y="1993900"/>
              <a:ext cx="577850" cy="577850"/>
            </a:xfrm>
            <a:prstGeom prst="ellips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6" name="グループ化 65"/>
          <p:cNvGrpSpPr/>
          <p:nvPr/>
        </p:nvGrpSpPr>
        <p:grpSpPr>
          <a:xfrm>
            <a:off x="5234832" y="1904206"/>
            <a:ext cx="757237" cy="757237"/>
            <a:chOff x="5523706" y="1904206"/>
            <a:chExt cx="757237" cy="757237"/>
          </a:xfrm>
        </p:grpSpPr>
        <p:sp>
          <p:nvSpPr>
            <p:cNvPr id="67" name="円/楕円 66"/>
            <p:cNvSpPr/>
            <p:nvPr/>
          </p:nvSpPr>
          <p:spPr bwMode="auto">
            <a:xfrm>
              <a:off x="5523706" y="1904206"/>
              <a:ext cx="757237" cy="757237"/>
            </a:xfrm>
            <a:prstGeom prst="ellipse">
              <a:avLst/>
            </a:prstGeom>
            <a:solidFill>
              <a:srgbClr val="686868"/>
            </a:solidFill>
            <a:ln w="19050"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8" name="円/楕円 67"/>
            <p:cNvSpPr/>
            <p:nvPr/>
          </p:nvSpPr>
          <p:spPr bwMode="auto">
            <a:xfrm>
              <a:off x="5613400" y="1993900"/>
              <a:ext cx="577850" cy="577850"/>
            </a:xfrm>
            <a:prstGeom prst="ellips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9" name="グループ化 68"/>
          <p:cNvGrpSpPr/>
          <p:nvPr/>
        </p:nvGrpSpPr>
        <p:grpSpPr>
          <a:xfrm>
            <a:off x="3240137" y="3050381"/>
            <a:ext cx="757237" cy="757237"/>
            <a:chOff x="5523706" y="1904206"/>
            <a:chExt cx="757237" cy="757237"/>
          </a:xfrm>
        </p:grpSpPr>
        <p:sp>
          <p:nvSpPr>
            <p:cNvPr id="70" name="円/楕円 69"/>
            <p:cNvSpPr/>
            <p:nvPr/>
          </p:nvSpPr>
          <p:spPr bwMode="auto">
            <a:xfrm>
              <a:off x="5523706" y="1904206"/>
              <a:ext cx="757237" cy="757237"/>
            </a:xfrm>
            <a:prstGeom prst="ellipse">
              <a:avLst/>
            </a:prstGeom>
            <a:solidFill>
              <a:srgbClr val="686868"/>
            </a:solidFill>
            <a:ln w="19050"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1" name="円/楕円 70"/>
            <p:cNvSpPr/>
            <p:nvPr/>
          </p:nvSpPr>
          <p:spPr bwMode="auto">
            <a:xfrm>
              <a:off x="5613400" y="1993900"/>
              <a:ext cx="577850" cy="577850"/>
            </a:xfrm>
            <a:prstGeom prst="ellips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72" name="グループ化 71"/>
          <p:cNvGrpSpPr/>
          <p:nvPr/>
        </p:nvGrpSpPr>
        <p:grpSpPr>
          <a:xfrm>
            <a:off x="5902375" y="3050381"/>
            <a:ext cx="757237" cy="757237"/>
            <a:chOff x="5523706" y="1904206"/>
            <a:chExt cx="757237" cy="757237"/>
          </a:xfrm>
        </p:grpSpPr>
        <p:sp>
          <p:nvSpPr>
            <p:cNvPr id="73" name="円/楕円 72"/>
            <p:cNvSpPr/>
            <p:nvPr/>
          </p:nvSpPr>
          <p:spPr bwMode="auto">
            <a:xfrm>
              <a:off x="5523706" y="1904206"/>
              <a:ext cx="757237" cy="757237"/>
            </a:xfrm>
            <a:prstGeom prst="ellipse">
              <a:avLst/>
            </a:prstGeom>
            <a:solidFill>
              <a:srgbClr val="686868"/>
            </a:solidFill>
            <a:ln w="19050"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4" name="円/楕円 73"/>
            <p:cNvSpPr/>
            <p:nvPr/>
          </p:nvSpPr>
          <p:spPr bwMode="auto">
            <a:xfrm>
              <a:off x="5613400" y="1993900"/>
              <a:ext cx="577850" cy="577850"/>
            </a:xfrm>
            <a:prstGeom prst="ellips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cxnSp>
        <p:nvCxnSpPr>
          <p:cNvPr id="76" name="直線矢印コネクタ 75"/>
          <p:cNvCxnSpPr>
            <a:stCxn id="70" idx="4"/>
          </p:cNvCxnSpPr>
          <p:nvPr/>
        </p:nvCxnSpPr>
        <p:spPr>
          <a:xfrm flipH="1">
            <a:off x="3505200" y="3807618"/>
            <a:ext cx="113556" cy="738982"/>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stCxn id="64" idx="4"/>
          </p:cNvCxnSpPr>
          <p:nvPr/>
        </p:nvCxnSpPr>
        <p:spPr>
          <a:xfrm>
            <a:off x="4286300" y="2661443"/>
            <a:ext cx="158700" cy="1885157"/>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a:stCxn id="73" idx="4"/>
          </p:cNvCxnSpPr>
          <p:nvPr/>
        </p:nvCxnSpPr>
        <p:spPr>
          <a:xfrm>
            <a:off x="6280994" y="3807618"/>
            <a:ext cx="132506" cy="738982"/>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5435600" y="2661443"/>
            <a:ext cx="177850" cy="1885157"/>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2482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認知心理学の立場から</a:t>
            </a:r>
            <a:endParaRPr kumimoji="1" lang="ja-JP" altLang="en-US" dirty="0"/>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450293210"/>
              </p:ext>
            </p:extLst>
          </p:nvPr>
        </p:nvGraphicFramePr>
        <p:xfrm>
          <a:off x="998307" y="714375"/>
          <a:ext cx="8001000" cy="5514975"/>
        </p:xfrm>
        <a:graphic>
          <a:graphicData uri="http://schemas.openxmlformats.org/presentationml/2006/ole">
            <mc:AlternateContent xmlns:mc="http://schemas.openxmlformats.org/markup-compatibility/2006">
              <mc:Choice xmlns:v="urn:schemas-microsoft-com:vml" Requires="v">
                <p:oleObj spid="_x0000_s1127" r:id="rId3" imgW="9320635" imgH="6425397" progId="">
                  <p:embed/>
                </p:oleObj>
              </mc:Choice>
              <mc:Fallback>
                <p:oleObj r:id="rId3" imgW="9320635" imgH="642539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307" y="714375"/>
                        <a:ext cx="8001000" cy="5514975"/>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961112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とあるホテルにて</a:t>
            </a:r>
            <a:r>
              <a:rPr lang="en-US" altLang="ja-JP" dirty="0" smtClean="0"/>
              <a:t>…</a:t>
            </a:r>
            <a:endParaRPr kumimoji="1" lang="ja-JP" altLang="en-US" dirty="0"/>
          </a:p>
        </p:txBody>
      </p:sp>
      <p:pic>
        <p:nvPicPr>
          <p:cNvPr id="3" name="図 4" descr="P10208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3462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1"/>
          <p:cNvSpPr txBox="1">
            <a:spLocks/>
          </p:cNvSpPr>
          <p:nvPr/>
        </p:nvSpPr>
        <p:spPr>
          <a:xfrm>
            <a:off x="2656116" y="1057048"/>
            <a:ext cx="4717143" cy="549275"/>
          </a:xfrm>
          <a:prstGeom prst="rect">
            <a:avLst/>
          </a:prstGeom>
        </p:spPr>
        <p:style>
          <a:lnRef idx="1">
            <a:schemeClr val="accent5"/>
          </a:lnRef>
          <a:fillRef idx="2">
            <a:schemeClr val="accent5"/>
          </a:fillRef>
          <a:effectRef idx="1">
            <a:schemeClr val="accent5"/>
          </a:effectRef>
          <a:fontRef idx="minor">
            <a:schemeClr val="dk1"/>
          </a:fontRef>
        </p:style>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ctr"/>
            <a:r>
              <a:rPr lang="ja-JP" altLang="en-US" dirty="0" smtClean="0">
                <a:solidFill>
                  <a:prstClr val="black"/>
                </a:solidFill>
              </a:rPr>
              <a:t>冷蔵庫</a:t>
            </a:r>
            <a:endParaRPr lang="ja-JP" altLang="en-US" dirty="0">
              <a:solidFill>
                <a:prstClr val="black"/>
              </a:solidFill>
            </a:endParaRPr>
          </a:p>
        </p:txBody>
      </p:sp>
    </p:spTree>
    <p:extLst>
      <p:ext uri="{BB962C8B-B14F-4D97-AF65-F5344CB8AC3E}">
        <p14:creationId xmlns:p14="http://schemas.microsoft.com/office/powerpoint/2010/main" val="19078735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冷蔵庫のドアを開けてみましょう！</a:t>
            </a:r>
            <a:endParaRPr kumimoji="1" lang="ja-JP" altLang="en-US" dirty="0"/>
          </a:p>
        </p:txBody>
      </p:sp>
      <p:pic>
        <p:nvPicPr>
          <p:cNvPr id="3" name="図 4" descr="P10208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3462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1"/>
          <p:cNvSpPr txBox="1">
            <a:spLocks/>
          </p:cNvSpPr>
          <p:nvPr/>
        </p:nvSpPr>
        <p:spPr>
          <a:xfrm>
            <a:off x="2656116" y="1057048"/>
            <a:ext cx="4717143" cy="549275"/>
          </a:xfrm>
          <a:prstGeom prst="rect">
            <a:avLst/>
          </a:prstGeom>
        </p:spPr>
        <p:style>
          <a:lnRef idx="1">
            <a:schemeClr val="accent5"/>
          </a:lnRef>
          <a:fillRef idx="2">
            <a:schemeClr val="accent5"/>
          </a:fillRef>
          <a:effectRef idx="1">
            <a:schemeClr val="accent5"/>
          </a:effectRef>
          <a:fontRef idx="minor">
            <a:schemeClr val="dk1"/>
          </a:fontRef>
        </p:style>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ctr"/>
            <a:r>
              <a:rPr lang="ja-JP" altLang="en-US" dirty="0" smtClean="0">
                <a:solidFill>
                  <a:prstClr val="black"/>
                </a:solidFill>
              </a:rPr>
              <a:t>冷蔵庫</a:t>
            </a:r>
            <a:endParaRPr lang="ja-JP" altLang="en-US" dirty="0">
              <a:solidFill>
                <a:prstClr val="black"/>
              </a:solidFill>
            </a:endParaRPr>
          </a:p>
        </p:txBody>
      </p:sp>
      <p:grpSp>
        <p:nvGrpSpPr>
          <p:cNvPr id="5" name="グループ化 4"/>
          <p:cNvGrpSpPr/>
          <p:nvPr/>
        </p:nvGrpSpPr>
        <p:grpSpPr>
          <a:xfrm>
            <a:off x="3642867" y="2820671"/>
            <a:ext cx="2932316" cy="523220"/>
            <a:chOff x="2935066" y="5096787"/>
            <a:chExt cx="2932316" cy="523220"/>
          </a:xfrm>
          <a:effectLst>
            <a:glow rad="228600">
              <a:schemeClr val="bg1">
                <a:alpha val="64000"/>
              </a:schemeClr>
            </a:glow>
          </a:effectLst>
        </p:grpSpPr>
        <p:sp>
          <p:nvSpPr>
            <p:cNvPr id="6" name="テキスト ボックス 5"/>
            <p:cNvSpPr txBox="1">
              <a:spLocks noChangeArrowheads="1"/>
            </p:cNvSpPr>
            <p:nvPr/>
          </p:nvSpPr>
          <p:spPr bwMode="auto">
            <a:xfrm>
              <a:off x="2935066" y="5096787"/>
              <a:ext cx="911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ja-JP" altLang="en-US" sz="2800" dirty="0" smtClean="0">
                  <a:solidFill>
                    <a:prstClr val="black"/>
                  </a:solidFill>
                  <a:latin typeface="A-OTF 新ゴ Pro B" pitchFamily="34" charset="-128"/>
                  <a:ea typeface="A-OTF 新ゴ Pro B" pitchFamily="34" charset="-128"/>
                </a:rPr>
                <a:t>左</a:t>
              </a:r>
              <a:endParaRPr lang="en-US" altLang="ja-JP" sz="2800" dirty="0">
                <a:solidFill>
                  <a:prstClr val="black"/>
                </a:solidFill>
                <a:latin typeface="A-OTF 新ゴ Pro B" pitchFamily="34" charset="-128"/>
                <a:ea typeface="A-OTF 新ゴ Pro B" pitchFamily="34" charset="-128"/>
              </a:endParaRPr>
            </a:p>
          </p:txBody>
        </p:sp>
        <p:sp>
          <p:nvSpPr>
            <p:cNvPr id="7" name="テキスト ボックス 6"/>
            <p:cNvSpPr txBox="1">
              <a:spLocks noChangeArrowheads="1"/>
            </p:cNvSpPr>
            <p:nvPr/>
          </p:nvSpPr>
          <p:spPr bwMode="auto">
            <a:xfrm>
              <a:off x="4956160" y="5096787"/>
              <a:ext cx="911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ja-JP" altLang="en-US" sz="2800" dirty="0">
                  <a:solidFill>
                    <a:prstClr val="black"/>
                  </a:solidFill>
                  <a:latin typeface="A-OTF 新ゴ Pro B" pitchFamily="34" charset="-128"/>
                  <a:ea typeface="A-OTF 新ゴ Pro B" pitchFamily="34" charset="-128"/>
                </a:rPr>
                <a:t>右</a:t>
              </a:r>
              <a:endParaRPr lang="en-US" altLang="ja-JP" sz="2800" dirty="0">
                <a:solidFill>
                  <a:prstClr val="black"/>
                </a:solidFill>
                <a:latin typeface="A-OTF 新ゴ Pro B" pitchFamily="34" charset="-128"/>
                <a:ea typeface="A-OTF 新ゴ Pro B" pitchFamily="34" charset="-128"/>
              </a:endParaRPr>
            </a:p>
          </p:txBody>
        </p:sp>
      </p:grpSp>
    </p:spTree>
    <p:extLst>
      <p:ext uri="{BB962C8B-B14F-4D97-AF65-F5344CB8AC3E}">
        <p14:creationId xmlns:p14="http://schemas.microsoft.com/office/powerpoint/2010/main" val="34141345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a:t>
            </a:r>
            <a:r>
              <a:rPr lang="ja-JP" altLang="en-US" dirty="0" smtClean="0"/>
              <a:t>：</a:t>
            </a:r>
            <a:r>
              <a:rPr lang="ja-JP" altLang="en-US" dirty="0"/>
              <a:t>インタラクション</a:t>
            </a:r>
            <a:r>
              <a:rPr lang="ja-JP" altLang="en-US" dirty="0" smtClean="0"/>
              <a:t>デザイン</a:t>
            </a:r>
            <a:endParaRPr kumimoji="1" lang="ja-JP" altLang="en-US" dirty="0"/>
          </a:p>
        </p:txBody>
      </p:sp>
      <p:sp>
        <p:nvSpPr>
          <p:cNvPr id="3" name="Text Box 4"/>
          <p:cNvSpPr txBox="1">
            <a:spLocks noChangeArrowheads="1"/>
          </p:cNvSpPr>
          <p:nvPr/>
        </p:nvSpPr>
        <p:spPr bwMode="auto">
          <a:xfrm>
            <a:off x="4814364" y="1974065"/>
            <a:ext cx="507914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latin typeface="A-OTF 新ゴ Pro M" pitchFamily="34" charset="-128"/>
                <a:ea typeface="A-OTF 新ゴ Pro M" pitchFamily="34" charset="-128"/>
              </a:rPr>
              <a:t>・最適なフィードバック</a:t>
            </a:r>
          </a:p>
          <a:p>
            <a:r>
              <a:rPr lang="ja-JP" altLang="en-US" sz="2400" dirty="0">
                <a:latin typeface="A-OTF 新ゴ Pro M" pitchFamily="34" charset="-128"/>
                <a:ea typeface="A-OTF 新ゴ Pro M" pitchFamily="34" charset="-128"/>
              </a:rPr>
              <a:t>・</a:t>
            </a:r>
            <a:r>
              <a:rPr lang="ja-JP" altLang="en-US" sz="2400" dirty="0" smtClean="0">
                <a:latin typeface="A-OTF 新ゴ Pro M" pitchFamily="34" charset="-128"/>
                <a:ea typeface="A-OTF 新ゴ Pro M" pitchFamily="34" charset="-128"/>
              </a:rPr>
              <a:t>動き </a:t>
            </a:r>
            <a:r>
              <a:rPr lang="en-US" altLang="ja-JP" sz="2400" dirty="0">
                <a:latin typeface="A-OTF 新ゴ Pro M" pitchFamily="34" charset="-128"/>
                <a:ea typeface="A-OTF 新ゴ Pro M" pitchFamily="34" charset="-128"/>
              </a:rPr>
              <a:t>-</a:t>
            </a:r>
            <a:r>
              <a:rPr lang="en-US" altLang="ja-JP" sz="2400" dirty="0" smtClean="0">
                <a:latin typeface="A-OTF 新ゴ Pro M" pitchFamily="34" charset="-128"/>
                <a:ea typeface="A-OTF 新ゴ Pro M" pitchFamily="34" charset="-128"/>
              </a:rPr>
              <a:t> </a:t>
            </a:r>
            <a:r>
              <a:rPr lang="ja-JP" altLang="en-US" sz="2400" dirty="0" smtClean="0">
                <a:latin typeface="A-OTF 新ゴ Pro M" pitchFamily="34" charset="-128"/>
                <a:ea typeface="A-OTF 新ゴ Pro M" pitchFamily="34" charset="-128"/>
              </a:rPr>
              <a:t>情報を関連付ける</a:t>
            </a:r>
            <a:endParaRPr lang="en-US" altLang="ja-JP" sz="2400" dirty="0" smtClean="0">
              <a:latin typeface="A-OTF 新ゴ Pro M" pitchFamily="34" charset="-128"/>
              <a:ea typeface="A-OTF 新ゴ Pro M" pitchFamily="34" charset="-128"/>
            </a:endParaRPr>
          </a:p>
          <a:p>
            <a:r>
              <a:rPr lang="ja-JP" altLang="en-US" sz="2400" dirty="0" smtClean="0">
                <a:latin typeface="A-OTF 新ゴ Pro M" pitchFamily="34" charset="-128"/>
                <a:ea typeface="A-OTF 新ゴ Pro M" pitchFamily="34" charset="-128"/>
              </a:rPr>
              <a:t>・動き </a:t>
            </a:r>
            <a:r>
              <a:rPr lang="en-US" altLang="ja-JP" sz="2400" dirty="0" smtClean="0">
                <a:latin typeface="A-OTF 新ゴ Pro M" pitchFamily="34" charset="-128"/>
                <a:ea typeface="A-OTF 新ゴ Pro M" pitchFamily="34" charset="-128"/>
              </a:rPr>
              <a:t>– </a:t>
            </a:r>
            <a:r>
              <a:rPr lang="ja-JP" altLang="en-US" sz="2400" dirty="0" smtClean="0">
                <a:latin typeface="A-OTF 新ゴ Pro M" pitchFamily="34" charset="-128"/>
                <a:ea typeface="A-OTF 新ゴ Pro M" pitchFamily="34" charset="-128"/>
              </a:rPr>
              <a:t>コンセプトを表現する</a:t>
            </a:r>
            <a:r>
              <a:rPr lang="en-US" altLang="ja-JP" sz="2400" dirty="0" smtClean="0">
                <a:latin typeface="A-OTF 新ゴ Pro M" pitchFamily="34" charset="-128"/>
                <a:ea typeface="A-OTF 新ゴ Pro M" pitchFamily="34" charset="-128"/>
              </a:rPr>
              <a:t> </a:t>
            </a:r>
            <a:endParaRPr lang="ja-JP" altLang="en-US" sz="2400" dirty="0">
              <a:latin typeface="A-OTF 新ゴ Pro M" pitchFamily="34" charset="-128"/>
              <a:ea typeface="A-OTF 新ゴ Pro M" pitchFamily="34" charset="-128"/>
            </a:endParaRPr>
          </a:p>
          <a:p>
            <a:r>
              <a:rPr lang="ja-JP" altLang="en-US" sz="2400" dirty="0">
                <a:latin typeface="A-OTF 新ゴ Pro M" pitchFamily="34" charset="-128"/>
                <a:ea typeface="A-OTF 新ゴ Pro M" pitchFamily="34" charset="-128"/>
              </a:rPr>
              <a:t>・アニメーションの利用</a:t>
            </a:r>
          </a:p>
          <a:p>
            <a:r>
              <a:rPr lang="ja-JP" altLang="en-US" sz="2400" dirty="0" smtClean="0">
                <a:latin typeface="A-OTF 新ゴ Pro M" pitchFamily="34" charset="-128"/>
                <a:ea typeface="A-OTF 新ゴ Pro M" pitchFamily="34" charset="-128"/>
              </a:rPr>
              <a:t>・</a:t>
            </a:r>
            <a:r>
              <a:rPr lang="ja-JP" altLang="en-US" sz="2400" dirty="0">
                <a:latin typeface="A-OTF 新ゴ Pro M" pitchFamily="34" charset="-128"/>
                <a:ea typeface="A-OTF 新ゴ Pro M" pitchFamily="34" charset="-128"/>
              </a:rPr>
              <a:t>入力</a:t>
            </a:r>
            <a:r>
              <a:rPr lang="ja-JP" altLang="en-US" sz="2400" dirty="0" smtClean="0">
                <a:latin typeface="A-OTF 新ゴ Pro M" pitchFamily="34" charset="-128"/>
                <a:ea typeface="A-OTF 新ゴ Pro M" pitchFamily="34" charset="-128"/>
              </a:rPr>
              <a:t>補助などのユーザー支援</a:t>
            </a:r>
            <a:endParaRPr lang="ja-JP" altLang="en-US" sz="2400" dirty="0">
              <a:latin typeface="A-OTF 新ゴ Pro M" pitchFamily="34" charset="-128"/>
              <a:ea typeface="A-OTF 新ゴ Pro M" pitchFamily="34" charset="-128"/>
            </a:endParaRPr>
          </a:p>
        </p:txBody>
      </p:sp>
      <p:sp>
        <p:nvSpPr>
          <p:cNvPr id="4" name="角丸四角形 3"/>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smtClean="0">
                <a:solidFill>
                  <a:schemeClr val="tx1">
                    <a:lumMod val="85000"/>
                    <a:lumOff val="15000"/>
                  </a:schemeClr>
                </a:solidFill>
                <a:latin typeface="A-OTF 新ゴ Pro M" pitchFamily="34" charset="-128"/>
                <a:ea typeface="A-OTF 新ゴ Pro M" pitchFamily="34" charset="-128"/>
              </a:rPr>
              <a:t>対話性の向上を目指す</a:t>
            </a:r>
            <a:endParaRPr lang="en-US" altLang="ja-JP" sz="2200" dirty="0">
              <a:solidFill>
                <a:schemeClr val="tx1">
                  <a:lumMod val="85000"/>
                  <a:lumOff val="15000"/>
                </a:schemeClr>
              </a:solidFill>
              <a:latin typeface="A-OTF 新ゴ Pro M" pitchFamily="34" charset="-128"/>
              <a:ea typeface="A-OTF 新ゴ Pro M" pitchFamily="34" charset="-128"/>
            </a:endParaRPr>
          </a:p>
        </p:txBody>
      </p:sp>
      <p:sp>
        <p:nvSpPr>
          <p:cNvPr id="6" name="円/楕円 5"/>
          <p:cNvSpPr/>
          <p:nvPr/>
        </p:nvSpPr>
        <p:spPr bwMode="auto">
          <a:xfrm>
            <a:off x="703327" y="2470963"/>
            <a:ext cx="2153413" cy="2153413"/>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sz="1700" dirty="0">
              <a:latin typeface="A-OTF 新ゴ Pro M" pitchFamily="34" charset="-128"/>
              <a:ea typeface="A-OTF 新ゴ Pro M" pitchFamily="34" charset="-128"/>
            </a:endParaRPr>
          </a:p>
        </p:txBody>
      </p:sp>
      <p:sp>
        <p:nvSpPr>
          <p:cNvPr id="7" name="テキスト ボックス 6"/>
          <p:cNvSpPr txBox="1"/>
          <p:nvPr/>
        </p:nvSpPr>
        <p:spPr bwMode="auto">
          <a:xfrm>
            <a:off x="0" y="3140046"/>
            <a:ext cx="3185160" cy="1007181"/>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800" dirty="0">
                <a:latin typeface="A-OTF 新ゴ Pro M" pitchFamily="34" charset="-128"/>
                <a:ea typeface="A-OTF 新ゴ Pro M" pitchFamily="34" charset="-128"/>
              </a:rPr>
              <a:t>インタラクション</a:t>
            </a:r>
            <a:endParaRPr lang="en-US" altLang="ja-JP" sz="2800" dirty="0">
              <a:latin typeface="A-OTF 新ゴ Pro M" pitchFamily="34" charset="-128"/>
              <a:ea typeface="A-OTF 新ゴ Pro M" pitchFamily="34" charset="-128"/>
            </a:endParaRPr>
          </a:p>
          <a:p>
            <a:pPr algn="ctr"/>
            <a:r>
              <a:rPr lang="ja-JP" altLang="en-US" sz="2800" dirty="0" smtClean="0">
                <a:latin typeface="A-OTF 新ゴ Pro M" pitchFamily="34" charset="-128"/>
                <a:ea typeface="A-OTF 新ゴ Pro M" pitchFamily="34" charset="-128"/>
              </a:rPr>
              <a:t>デザイン</a:t>
            </a:r>
            <a:endParaRPr lang="ja-JP" altLang="en-US" sz="2800" dirty="0">
              <a:latin typeface="A-OTF 新ゴ Pro M" pitchFamily="34" charset="-128"/>
              <a:ea typeface="A-OTF 新ゴ Pro M" pitchFamily="34" charset="-128"/>
            </a:endParaRPr>
          </a:p>
        </p:txBody>
      </p:sp>
      <p:sp>
        <p:nvSpPr>
          <p:cNvPr id="8" name="テキスト ボックス 7"/>
          <p:cNvSpPr txBox="1"/>
          <p:nvPr/>
        </p:nvSpPr>
        <p:spPr bwMode="auto">
          <a:xfrm>
            <a:off x="2747978" y="3367541"/>
            <a:ext cx="1891959" cy="545516"/>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300" dirty="0">
                <a:solidFill>
                  <a:schemeClr val="tx1">
                    <a:lumMod val="65000"/>
                    <a:lumOff val="35000"/>
                  </a:schemeClr>
                </a:solidFill>
                <a:latin typeface="A-OTF 新ゴ Pro M" pitchFamily="34" charset="-128"/>
                <a:ea typeface="A-OTF 新ゴ Pro M" pitchFamily="34" charset="-128"/>
              </a:rPr>
              <a:t>グラフィック</a:t>
            </a:r>
            <a:endParaRPr lang="en-US" altLang="ja-JP" sz="1300" dirty="0">
              <a:solidFill>
                <a:schemeClr val="tx1">
                  <a:lumMod val="65000"/>
                  <a:lumOff val="35000"/>
                </a:schemeClr>
              </a:solidFill>
              <a:latin typeface="A-OTF 新ゴ Pro M" pitchFamily="34" charset="-128"/>
              <a:ea typeface="A-OTF 新ゴ Pro M" pitchFamily="34" charset="-128"/>
            </a:endParaRPr>
          </a:p>
          <a:p>
            <a:pPr algn="ctr"/>
            <a:r>
              <a:rPr lang="ja-JP" altLang="en-US" sz="1300" dirty="0">
                <a:solidFill>
                  <a:schemeClr val="tx1">
                    <a:lumMod val="65000"/>
                    <a:lumOff val="35000"/>
                  </a:schemeClr>
                </a:solidFill>
                <a:latin typeface="A-OTF 新ゴ Pro M" pitchFamily="34" charset="-128"/>
                <a:ea typeface="A-OTF 新ゴ Pro M" pitchFamily="34" charset="-128"/>
              </a:rPr>
              <a:t>デザイン</a:t>
            </a:r>
          </a:p>
        </p:txBody>
      </p:sp>
      <p:sp>
        <p:nvSpPr>
          <p:cNvPr id="9" name="テキスト ボックス 8"/>
          <p:cNvSpPr txBox="1"/>
          <p:nvPr/>
        </p:nvSpPr>
        <p:spPr bwMode="auto">
          <a:xfrm>
            <a:off x="1691395" y="2019416"/>
            <a:ext cx="1891958" cy="345461"/>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300" dirty="0" smtClean="0">
                <a:solidFill>
                  <a:schemeClr val="tx1">
                    <a:lumMod val="65000"/>
                    <a:lumOff val="35000"/>
                  </a:schemeClr>
                </a:solidFill>
                <a:latin typeface="A-OTF 新ゴ Pro M" pitchFamily="34" charset="-128"/>
                <a:ea typeface="A-OTF 新ゴ Pro M" pitchFamily="34" charset="-128"/>
              </a:rPr>
              <a:t>情報デザイン</a:t>
            </a:r>
            <a:endParaRPr lang="ja-JP" altLang="en-US" sz="1300" dirty="0">
              <a:solidFill>
                <a:schemeClr val="tx1">
                  <a:lumMod val="65000"/>
                  <a:lumOff val="35000"/>
                </a:schemeClr>
              </a:solidFill>
              <a:latin typeface="A-OTF 新ゴ Pro M" pitchFamily="34" charset="-128"/>
              <a:ea typeface="A-OTF 新ゴ Pro M" pitchFamily="34" charset="-128"/>
            </a:endParaRPr>
          </a:p>
        </p:txBody>
      </p:sp>
      <p:sp>
        <p:nvSpPr>
          <p:cNvPr id="10" name="円/楕円 9"/>
          <p:cNvSpPr/>
          <p:nvPr/>
        </p:nvSpPr>
        <p:spPr bwMode="auto">
          <a:xfrm>
            <a:off x="2397715" y="2470963"/>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11" name="円/楕円 10"/>
          <p:cNvSpPr/>
          <p:nvPr/>
        </p:nvSpPr>
        <p:spPr bwMode="auto">
          <a:xfrm>
            <a:off x="1540544" y="1289154"/>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Tree>
    <p:extLst>
      <p:ext uri="{BB962C8B-B14F-4D97-AF65-F5344CB8AC3E}">
        <p14:creationId xmlns:p14="http://schemas.microsoft.com/office/powerpoint/2010/main" val="42712391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プレゼンテーション領域：インタラクションデザイン</a:t>
            </a:r>
            <a:endParaRPr kumimoji="1" lang="ja-JP" altLang="en-US" dirty="0"/>
          </a:p>
        </p:txBody>
      </p:sp>
      <p:sp>
        <p:nvSpPr>
          <p:cNvPr id="8" name="角丸四角形 7"/>
          <p:cNvSpPr/>
          <p:nvPr/>
        </p:nvSpPr>
        <p:spPr bwMode="auto">
          <a:xfrm>
            <a:off x="514675" y="2415666"/>
            <a:ext cx="8876650" cy="126821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r>
              <a:rPr lang="en-US" altLang="ja-JP" sz="3600" dirty="0">
                <a:latin typeface="A-OTF 新ゴ Pro R" pitchFamily="34" charset="-128"/>
                <a:ea typeface="A-OTF 新ゴ Pro R" pitchFamily="34" charset="-128"/>
              </a:rPr>
              <a:t>Interaction :   </a:t>
            </a:r>
            <a:r>
              <a:rPr lang="ja-JP" altLang="en-US" sz="3600" dirty="0">
                <a:latin typeface="A-OTF 新ゴ Pro R" pitchFamily="34" charset="-128"/>
                <a:ea typeface="A-OTF 新ゴ Pro R" pitchFamily="34" charset="-128"/>
              </a:rPr>
              <a:t>相互に作用すること</a:t>
            </a:r>
          </a:p>
        </p:txBody>
      </p:sp>
    </p:spTree>
    <p:extLst>
      <p:ext uri="{BB962C8B-B14F-4D97-AF65-F5344CB8AC3E}">
        <p14:creationId xmlns:p14="http://schemas.microsoft.com/office/powerpoint/2010/main" val="635426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266951" y="2778672"/>
            <a:ext cx="5086350" cy="549275"/>
          </a:xfrm>
          <a:prstGeom prst="rect">
            <a:avLst/>
          </a:prstGeom>
        </p:spPr>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en-US" altLang="ja-JP" sz="2800" dirty="0" err="1" smtClean="0"/>
              <a:t>BigPicture</a:t>
            </a:r>
            <a:endParaRPr lang="ja-JP" altLang="en-US" sz="2800" dirty="0"/>
          </a:p>
        </p:txBody>
      </p:sp>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r>
              <a:rPr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2946569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プレゼンテーション領域：インタラクションデザイン</a:t>
            </a:r>
            <a:endParaRPr kumimoji="1" lang="ja-JP" altLang="en-US" dirty="0"/>
          </a:p>
        </p:txBody>
      </p:sp>
      <p:pic>
        <p:nvPicPr>
          <p:cNvPr id="4" name="Picture 2" descr="C:\Users\hikari_akiyama.2NDFACTORY\Desktop\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49" y="3366230"/>
            <a:ext cx="2692400" cy="26170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ikari_akiyama.2NDFACTORY\Desktop\headph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985" y="3184112"/>
            <a:ext cx="2518075" cy="2697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ikari_akiyama.2NDFACTORY\AppData\Local\Microsoft\Windows\Temporary Internet Files\Content.IE5\5T9NEH14\MC90043259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773" y="3104939"/>
            <a:ext cx="2856281" cy="285628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754123" y="1253918"/>
            <a:ext cx="7816851" cy="646331"/>
          </a:xfrm>
          <a:prstGeom prst="rect">
            <a:avLst/>
          </a:prstGeom>
          <a:noFill/>
        </p:spPr>
        <p:txBody>
          <a:bodyPr wrap="square" rtlCol="0">
            <a:spAutoFit/>
          </a:bodyPr>
          <a:lstStyle/>
          <a:p>
            <a:r>
              <a:rPr lang="ja-JP" altLang="en-US" sz="3600" dirty="0" smtClean="0">
                <a:latin typeface="A-OTF 新ゴ Pro R" pitchFamily="34" charset="-128"/>
                <a:ea typeface="A-OTF 新ゴ Pro R" pitchFamily="34" charset="-128"/>
                <a:sym typeface="Wingdings 2"/>
              </a:rPr>
              <a:t></a:t>
            </a:r>
            <a:r>
              <a:rPr lang="ja-JP" altLang="en-US" sz="3600" dirty="0" smtClean="0">
                <a:latin typeface="A-OTF 新ゴ Pro R" pitchFamily="34" charset="-128"/>
                <a:ea typeface="A-OTF 新ゴ Pro R" pitchFamily="34" charset="-128"/>
              </a:rPr>
              <a:t>相互に作用しないモノの例</a:t>
            </a:r>
            <a:endParaRPr kumimoji="1" lang="ja-JP" altLang="en-US" sz="3600" dirty="0">
              <a:latin typeface="A-OTF 新ゴ Pro R" pitchFamily="34" charset="-128"/>
              <a:ea typeface="A-OTF 新ゴ Pro R" pitchFamily="34" charset="-128"/>
            </a:endParaRPr>
          </a:p>
        </p:txBody>
      </p:sp>
    </p:spTree>
    <p:extLst>
      <p:ext uri="{BB962C8B-B14F-4D97-AF65-F5344CB8AC3E}">
        <p14:creationId xmlns:p14="http://schemas.microsoft.com/office/powerpoint/2010/main" val="26833180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プレゼンテーション領域：インタラクションデザイン</a:t>
            </a:r>
            <a:endParaRPr kumimoji="1" lang="ja-JP" altLang="en-US" dirty="0"/>
          </a:p>
        </p:txBody>
      </p:sp>
      <p:sp>
        <p:nvSpPr>
          <p:cNvPr id="4" name="テキスト ボックス 3"/>
          <p:cNvSpPr txBox="1"/>
          <p:nvPr/>
        </p:nvSpPr>
        <p:spPr>
          <a:xfrm>
            <a:off x="3969187" y="1886201"/>
            <a:ext cx="2113670" cy="4081117"/>
          </a:xfrm>
          <a:prstGeom prst="rect">
            <a:avLst/>
          </a:prstGeom>
          <a:noFill/>
        </p:spPr>
        <p:txBody>
          <a:bodyPr wrap="square" rtlCol="0">
            <a:spAutoFit/>
          </a:bodyPr>
          <a:lstStyle/>
          <a:p>
            <a:pPr>
              <a:lnSpc>
                <a:spcPct val="120000"/>
              </a:lnSpc>
            </a:pPr>
            <a:r>
              <a:rPr lang="ja-JP" altLang="en-US" sz="3600" dirty="0" smtClean="0">
                <a:latin typeface="A-OTF 新ゴ Pro R" pitchFamily="34" charset="-128"/>
                <a:ea typeface="A-OTF 新ゴ Pro R" pitchFamily="34" charset="-128"/>
                <a:sym typeface="Wingdings 2"/>
              </a:rPr>
              <a:t> </a:t>
            </a:r>
            <a:r>
              <a:rPr lang="ja-JP" altLang="en-US" sz="3600" dirty="0" smtClean="0">
                <a:latin typeface="A-OTF 新ゴ Pro R" pitchFamily="34" charset="-128"/>
                <a:ea typeface="A-OTF 新ゴ Pro R" pitchFamily="34" charset="-128"/>
              </a:rPr>
              <a:t>動き</a:t>
            </a:r>
            <a:endParaRPr lang="en-US" altLang="ja-JP" sz="3600" dirty="0" smtClean="0">
              <a:latin typeface="A-OTF 新ゴ Pro R" pitchFamily="34" charset="-128"/>
              <a:ea typeface="A-OTF 新ゴ Pro R" pitchFamily="34" charset="-128"/>
            </a:endParaRPr>
          </a:p>
          <a:p>
            <a:pPr>
              <a:lnSpc>
                <a:spcPct val="120000"/>
              </a:lnSpc>
            </a:pPr>
            <a:r>
              <a:rPr lang="ja-JP" altLang="en-US" sz="3600" dirty="0" smtClean="0">
                <a:latin typeface="A-OTF 新ゴ Pro R" pitchFamily="34" charset="-128"/>
                <a:ea typeface="A-OTF 新ゴ Pro R" pitchFamily="34" charset="-128"/>
                <a:sym typeface="Wingdings 2"/>
              </a:rPr>
              <a:t> </a:t>
            </a:r>
            <a:r>
              <a:rPr kumimoji="1" lang="ja-JP" altLang="en-US" sz="3600" dirty="0" smtClean="0">
                <a:latin typeface="A-OTF 新ゴ Pro R" pitchFamily="34" charset="-128"/>
                <a:ea typeface="A-OTF 新ゴ Pro R" pitchFamily="34" charset="-128"/>
              </a:rPr>
              <a:t>空間</a:t>
            </a:r>
            <a:endParaRPr kumimoji="1" lang="en-US" altLang="ja-JP" sz="3600" dirty="0" smtClean="0">
              <a:latin typeface="A-OTF 新ゴ Pro R" pitchFamily="34" charset="-128"/>
              <a:ea typeface="A-OTF 新ゴ Pro R" pitchFamily="34" charset="-128"/>
            </a:endParaRPr>
          </a:p>
          <a:p>
            <a:pPr>
              <a:lnSpc>
                <a:spcPct val="120000"/>
              </a:lnSpc>
            </a:pPr>
            <a:r>
              <a:rPr lang="ja-JP" altLang="en-US" sz="3600" dirty="0" smtClean="0">
                <a:latin typeface="A-OTF 新ゴ Pro R" pitchFamily="34" charset="-128"/>
                <a:ea typeface="A-OTF 新ゴ Pro R" pitchFamily="34" charset="-128"/>
                <a:sym typeface="Wingdings 2"/>
              </a:rPr>
              <a:t> </a:t>
            </a:r>
            <a:r>
              <a:rPr kumimoji="1" lang="ja-JP" altLang="en-US" sz="3600" dirty="0" smtClean="0">
                <a:latin typeface="A-OTF 新ゴ Pro R" pitchFamily="34" charset="-128"/>
                <a:ea typeface="A-OTF 新ゴ Pro R" pitchFamily="34" charset="-128"/>
              </a:rPr>
              <a:t>時間</a:t>
            </a:r>
            <a:endParaRPr kumimoji="1" lang="en-US" altLang="ja-JP" sz="3600" dirty="0" smtClean="0">
              <a:latin typeface="A-OTF 新ゴ Pro R" pitchFamily="34" charset="-128"/>
              <a:ea typeface="A-OTF 新ゴ Pro R" pitchFamily="34" charset="-128"/>
            </a:endParaRPr>
          </a:p>
          <a:p>
            <a:pPr>
              <a:lnSpc>
                <a:spcPct val="120000"/>
              </a:lnSpc>
            </a:pPr>
            <a:r>
              <a:rPr lang="ja-JP" altLang="en-US" sz="3600" dirty="0" smtClean="0">
                <a:latin typeface="A-OTF 新ゴ Pro R" pitchFamily="34" charset="-128"/>
                <a:ea typeface="A-OTF 新ゴ Pro R" pitchFamily="34" charset="-128"/>
                <a:sym typeface="Wingdings 2"/>
              </a:rPr>
              <a:t> </a:t>
            </a:r>
            <a:r>
              <a:rPr kumimoji="1" lang="ja-JP" altLang="en-US" sz="3600" dirty="0" smtClean="0">
                <a:latin typeface="A-OTF 新ゴ Pro R" pitchFamily="34" charset="-128"/>
                <a:ea typeface="A-OTF 新ゴ Pro R" pitchFamily="34" charset="-128"/>
              </a:rPr>
              <a:t>外観</a:t>
            </a:r>
            <a:endParaRPr kumimoji="1" lang="en-US" altLang="ja-JP" sz="3600" dirty="0" smtClean="0">
              <a:latin typeface="A-OTF 新ゴ Pro R" pitchFamily="34" charset="-128"/>
              <a:ea typeface="A-OTF 新ゴ Pro R" pitchFamily="34" charset="-128"/>
            </a:endParaRPr>
          </a:p>
          <a:p>
            <a:pPr>
              <a:lnSpc>
                <a:spcPct val="120000"/>
              </a:lnSpc>
            </a:pPr>
            <a:r>
              <a:rPr lang="ja-JP" altLang="en-US" sz="3600" dirty="0" smtClean="0">
                <a:latin typeface="A-OTF 新ゴ Pro R" pitchFamily="34" charset="-128"/>
                <a:ea typeface="A-OTF 新ゴ Pro R" pitchFamily="34" charset="-128"/>
                <a:sym typeface="Wingdings 2"/>
              </a:rPr>
              <a:t> </a:t>
            </a:r>
            <a:r>
              <a:rPr lang="ja-JP" altLang="en-US" sz="3600" dirty="0" smtClean="0">
                <a:latin typeface="A-OTF 新ゴ Pro R" pitchFamily="34" charset="-128"/>
                <a:ea typeface="A-OTF 新ゴ Pro R" pitchFamily="34" charset="-128"/>
              </a:rPr>
              <a:t>感触</a:t>
            </a:r>
            <a:endParaRPr lang="en-US" altLang="ja-JP" sz="3600" dirty="0" smtClean="0">
              <a:latin typeface="A-OTF 新ゴ Pro R" pitchFamily="34" charset="-128"/>
              <a:ea typeface="A-OTF 新ゴ Pro R" pitchFamily="34" charset="-128"/>
            </a:endParaRPr>
          </a:p>
          <a:p>
            <a:pPr>
              <a:lnSpc>
                <a:spcPct val="120000"/>
              </a:lnSpc>
            </a:pPr>
            <a:r>
              <a:rPr lang="ja-JP" altLang="en-US" sz="3600" dirty="0" smtClean="0">
                <a:latin typeface="A-OTF 新ゴ Pro R" pitchFamily="34" charset="-128"/>
                <a:ea typeface="A-OTF 新ゴ Pro R" pitchFamily="34" charset="-128"/>
                <a:sym typeface="Wingdings 2"/>
              </a:rPr>
              <a:t> </a:t>
            </a:r>
            <a:r>
              <a:rPr kumimoji="1" lang="ja-JP" altLang="en-US" sz="3600" dirty="0" smtClean="0">
                <a:latin typeface="A-OTF 新ゴ Pro R" pitchFamily="34" charset="-128"/>
                <a:ea typeface="A-OTF 新ゴ Pro R" pitchFamily="34" charset="-128"/>
              </a:rPr>
              <a:t>音</a:t>
            </a:r>
            <a:endParaRPr kumimoji="1" lang="ja-JP" altLang="en-US" sz="3600" dirty="0">
              <a:latin typeface="A-OTF 新ゴ Pro R" pitchFamily="34" charset="-128"/>
              <a:ea typeface="A-OTF 新ゴ Pro R" pitchFamily="34" charset="-128"/>
            </a:endParaRPr>
          </a:p>
        </p:txBody>
      </p:sp>
      <p:sp>
        <p:nvSpPr>
          <p:cNvPr id="5" name="テキスト ボックス 4"/>
          <p:cNvSpPr txBox="1"/>
          <p:nvPr/>
        </p:nvSpPr>
        <p:spPr>
          <a:xfrm>
            <a:off x="1117597" y="1069604"/>
            <a:ext cx="7816851" cy="646331"/>
          </a:xfrm>
          <a:prstGeom prst="rect">
            <a:avLst/>
          </a:prstGeom>
          <a:noFill/>
        </p:spPr>
        <p:txBody>
          <a:bodyPr wrap="square" rtlCol="0">
            <a:spAutoFit/>
          </a:bodyPr>
          <a:lstStyle/>
          <a:p>
            <a:pPr algn="ctr"/>
            <a:r>
              <a:rPr lang="ja-JP" altLang="en-US" sz="3600" dirty="0" smtClean="0">
                <a:latin typeface="A-OTF 新ゴ Pro R" pitchFamily="34" charset="-128"/>
                <a:ea typeface="A-OTF 新ゴ Pro R" pitchFamily="34" charset="-128"/>
              </a:rPr>
              <a:t>＜インタラクションの基本</a:t>
            </a:r>
            <a:r>
              <a:rPr lang="ja-JP" altLang="en-US" sz="3600" dirty="0">
                <a:latin typeface="A-OTF 新ゴ Pro R" pitchFamily="34" charset="-128"/>
                <a:ea typeface="A-OTF 新ゴ Pro R" pitchFamily="34" charset="-128"/>
              </a:rPr>
              <a:t>要素＞</a:t>
            </a:r>
            <a:endParaRPr lang="en-US" altLang="ja-JP" sz="3600" dirty="0">
              <a:latin typeface="A-OTF 新ゴ Pro R" pitchFamily="34" charset="-128"/>
              <a:ea typeface="A-OTF 新ゴ Pro R" pitchFamily="34" charset="-128"/>
            </a:endParaRPr>
          </a:p>
        </p:txBody>
      </p:sp>
    </p:spTree>
    <p:extLst>
      <p:ext uri="{BB962C8B-B14F-4D97-AF65-F5344CB8AC3E}">
        <p14:creationId xmlns:p14="http://schemas.microsoft.com/office/powerpoint/2010/main" val="23897120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p:cNvSpPr/>
          <p:nvPr/>
        </p:nvSpPr>
        <p:spPr bwMode="auto">
          <a:xfrm>
            <a:off x="2397715" y="2470963"/>
            <a:ext cx="2153413" cy="2153413"/>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sz="1700" dirty="0">
              <a:latin typeface="A-OTF 新ゴ Pro M" pitchFamily="34" charset="-128"/>
              <a:ea typeface="A-OTF 新ゴ Pro M" pitchFamily="34" charset="-128"/>
            </a:endParaRPr>
          </a:p>
        </p:txBody>
      </p:sp>
      <p:sp>
        <p:nvSpPr>
          <p:cNvPr id="2" name="タイトル 1"/>
          <p:cNvSpPr>
            <a:spLocks noGrp="1"/>
          </p:cNvSpPr>
          <p:nvPr>
            <p:ph type="ctrTitle"/>
          </p:nvPr>
        </p:nvSpPr>
        <p:spPr/>
        <p:txBody>
          <a:bodyPr/>
          <a:lstStyle/>
          <a:p>
            <a:r>
              <a:rPr lang="ja-JP" altLang="en-US" dirty="0"/>
              <a:t>プレゼンテーション</a:t>
            </a:r>
            <a:r>
              <a:rPr lang="ja-JP" altLang="en-US"/>
              <a:t>領域</a:t>
            </a:r>
            <a:r>
              <a:rPr lang="ja-JP" altLang="en-US" smtClean="0"/>
              <a:t>：グラフィックデザイン</a:t>
            </a:r>
            <a:endParaRPr kumimoji="1" lang="ja-JP" altLang="en-US" dirty="0"/>
          </a:p>
        </p:txBody>
      </p:sp>
      <p:sp>
        <p:nvSpPr>
          <p:cNvPr id="4" name="円/楕円 3"/>
          <p:cNvSpPr/>
          <p:nvPr/>
        </p:nvSpPr>
        <p:spPr bwMode="auto">
          <a:xfrm>
            <a:off x="703327" y="2470963"/>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5" name="テキスト ボックス 4"/>
          <p:cNvSpPr txBox="1"/>
          <p:nvPr/>
        </p:nvSpPr>
        <p:spPr bwMode="auto">
          <a:xfrm>
            <a:off x="437581" y="3293935"/>
            <a:ext cx="2427696" cy="699404"/>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dirty="0">
                <a:solidFill>
                  <a:schemeClr val="tx1">
                    <a:lumMod val="65000"/>
                    <a:lumOff val="35000"/>
                  </a:schemeClr>
                </a:solidFill>
                <a:latin typeface="A-OTF 新ゴ Pro M" pitchFamily="34" charset="-128"/>
                <a:ea typeface="A-OTF 新ゴ Pro M" pitchFamily="34" charset="-128"/>
              </a:rPr>
              <a:t>インタラクション</a:t>
            </a:r>
            <a:endParaRPr lang="en-US" altLang="ja-JP" dirty="0">
              <a:solidFill>
                <a:schemeClr val="tx1">
                  <a:lumMod val="65000"/>
                  <a:lumOff val="35000"/>
                </a:schemeClr>
              </a:solidFill>
              <a:latin typeface="A-OTF 新ゴ Pro M" pitchFamily="34" charset="-128"/>
              <a:ea typeface="A-OTF 新ゴ Pro M" pitchFamily="34" charset="-128"/>
            </a:endParaRPr>
          </a:p>
          <a:p>
            <a:pPr algn="ctr"/>
            <a:r>
              <a:rPr lang="ja-JP" altLang="en-US" dirty="0" smtClean="0">
                <a:solidFill>
                  <a:schemeClr val="tx1">
                    <a:lumMod val="65000"/>
                    <a:lumOff val="35000"/>
                  </a:schemeClr>
                </a:solidFill>
                <a:latin typeface="A-OTF 新ゴ Pro M" pitchFamily="34" charset="-128"/>
                <a:ea typeface="A-OTF 新ゴ Pro M" pitchFamily="34" charset="-128"/>
              </a:rPr>
              <a:t>デザイン</a:t>
            </a:r>
            <a:endParaRPr lang="ja-JP" altLang="en-US" dirty="0">
              <a:solidFill>
                <a:schemeClr val="tx1">
                  <a:lumMod val="65000"/>
                  <a:lumOff val="35000"/>
                </a:schemeClr>
              </a:solidFill>
              <a:latin typeface="A-OTF 新ゴ Pro M" pitchFamily="34" charset="-128"/>
              <a:ea typeface="A-OTF 新ゴ Pro M" pitchFamily="34" charset="-128"/>
            </a:endParaRPr>
          </a:p>
        </p:txBody>
      </p:sp>
      <p:sp>
        <p:nvSpPr>
          <p:cNvPr id="6" name="テキスト ボックス 5"/>
          <p:cNvSpPr txBox="1"/>
          <p:nvPr/>
        </p:nvSpPr>
        <p:spPr bwMode="auto">
          <a:xfrm>
            <a:off x="2523074" y="3136709"/>
            <a:ext cx="2617512" cy="1007181"/>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800" dirty="0">
                <a:latin typeface="A-OTF 新ゴ Pro M" pitchFamily="34" charset="-128"/>
                <a:ea typeface="A-OTF 新ゴ Pro M" pitchFamily="34" charset="-128"/>
              </a:rPr>
              <a:t>グラフィック</a:t>
            </a:r>
            <a:endParaRPr lang="en-US" altLang="ja-JP" sz="2800" dirty="0">
              <a:latin typeface="A-OTF 新ゴ Pro M" pitchFamily="34" charset="-128"/>
              <a:ea typeface="A-OTF 新ゴ Pro M" pitchFamily="34" charset="-128"/>
            </a:endParaRPr>
          </a:p>
          <a:p>
            <a:pPr algn="ctr"/>
            <a:r>
              <a:rPr lang="ja-JP" altLang="en-US" sz="2800" dirty="0">
                <a:latin typeface="A-OTF 新ゴ Pro M" pitchFamily="34" charset="-128"/>
                <a:ea typeface="A-OTF 新ゴ Pro M" pitchFamily="34" charset="-128"/>
              </a:rPr>
              <a:t>デザイン</a:t>
            </a:r>
          </a:p>
        </p:txBody>
      </p:sp>
      <p:sp>
        <p:nvSpPr>
          <p:cNvPr id="7" name="テキスト ボックス 6"/>
          <p:cNvSpPr txBox="1"/>
          <p:nvPr/>
        </p:nvSpPr>
        <p:spPr bwMode="auto">
          <a:xfrm>
            <a:off x="1691395" y="1980945"/>
            <a:ext cx="1891958" cy="422405"/>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dirty="0" smtClean="0">
                <a:solidFill>
                  <a:schemeClr val="tx1">
                    <a:lumMod val="65000"/>
                    <a:lumOff val="35000"/>
                  </a:schemeClr>
                </a:solidFill>
                <a:latin typeface="A-OTF 新ゴ Pro M" pitchFamily="34" charset="-128"/>
                <a:ea typeface="A-OTF 新ゴ Pro M" pitchFamily="34" charset="-128"/>
              </a:rPr>
              <a:t>情報デザイン</a:t>
            </a:r>
            <a:endParaRPr lang="ja-JP" altLang="en-US" dirty="0">
              <a:solidFill>
                <a:schemeClr val="tx1">
                  <a:lumMod val="65000"/>
                  <a:lumOff val="35000"/>
                </a:schemeClr>
              </a:solidFill>
              <a:latin typeface="A-OTF 新ゴ Pro M" pitchFamily="34" charset="-128"/>
              <a:ea typeface="A-OTF 新ゴ Pro M" pitchFamily="34" charset="-128"/>
            </a:endParaRPr>
          </a:p>
        </p:txBody>
      </p:sp>
      <p:sp>
        <p:nvSpPr>
          <p:cNvPr id="9" name="円/楕円 8"/>
          <p:cNvSpPr/>
          <p:nvPr/>
        </p:nvSpPr>
        <p:spPr bwMode="auto">
          <a:xfrm>
            <a:off x="1558014" y="1288170"/>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kumimoji="1" lang="ja-JP" altLang="en-US" sz="1700" dirty="0">
              <a:latin typeface="A-OTF 新ゴ Pro M" pitchFamily="34" charset="-128"/>
              <a:ea typeface="A-OTF 新ゴ Pro M" pitchFamily="34" charset="-128"/>
            </a:endParaRPr>
          </a:p>
        </p:txBody>
      </p:sp>
      <p:sp>
        <p:nvSpPr>
          <p:cNvPr id="10" name="角丸四角形 9"/>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smtClean="0">
                <a:solidFill>
                  <a:schemeClr val="tx1">
                    <a:lumMod val="85000"/>
                    <a:lumOff val="15000"/>
                  </a:schemeClr>
                </a:solidFill>
                <a:latin typeface="A-OTF 新ゴ Pro M" pitchFamily="34" charset="-128"/>
                <a:ea typeface="A-OTF 新ゴ Pro M" pitchFamily="34" charset="-128"/>
              </a:rPr>
              <a:t>視覚的な要素すべての調和を目指す</a:t>
            </a:r>
            <a:endParaRPr lang="en-US" altLang="ja-JP" sz="2200" dirty="0">
              <a:solidFill>
                <a:schemeClr val="tx1">
                  <a:lumMod val="85000"/>
                  <a:lumOff val="15000"/>
                </a:schemeClr>
              </a:solidFill>
              <a:latin typeface="A-OTF 新ゴ Pro M" pitchFamily="34" charset="-128"/>
              <a:ea typeface="A-OTF 新ゴ Pro M" pitchFamily="34" charset="-128"/>
            </a:endParaRPr>
          </a:p>
        </p:txBody>
      </p:sp>
      <p:sp>
        <p:nvSpPr>
          <p:cNvPr id="11" name="Text Box 4"/>
          <p:cNvSpPr txBox="1">
            <a:spLocks noChangeArrowheads="1"/>
          </p:cNvSpPr>
          <p:nvPr/>
        </p:nvSpPr>
        <p:spPr bwMode="auto">
          <a:xfrm>
            <a:off x="5365490" y="2276475"/>
            <a:ext cx="34337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smtClean="0">
                <a:latin typeface="A-OTF 新ゴ Pro M" pitchFamily="34" charset="-128"/>
                <a:ea typeface="A-OTF 新ゴ Pro M" pitchFamily="34" charset="-128"/>
              </a:rPr>
              <a:t>・地と図</a:t>
            </a:r>
            <a:endParaRPr lang="en-US" altLang="ja-JP" sz="2400" dirty="0" smtClean="0">
              <a:latin typeface="A-OTF 新ゴ Pro M" pitchFamily="34" charset="-128"/>
              <a:ea typeface="A-OTF 新ゴ Pro M" pitchFamily="34" charset="-128"/>
            </a:endParaRPr>
          </a:p>
          <a:p>
            <a:r>
              <a:rPr lang="ja-JP" altLang="en-US" sz="2400" dirty="0" smtClean="0">
                <a:latin typeface="A-OTF 新ゴ Pro M" pitchFamily="34" charset="-128"/>
                <a:ea typeface="A-OTF 新ゴ Pro M" pitchFamily="34" charset="-128"/>
              </a:rPr>
              <a:t>・</a:t>
            </a:r>
            <a:r>
              <a:rPr lang="ja-JP" altLang="en-US" sz="2400" dirty="0">
                <a:latin typeface="A-OTF 新ゴ Pro M" pitchFamily="34" charset="-128"/>
                <a:ea typeface="A-OTF 新ゴ Pro M" pitchFamily="34" charset="-128"/>
              </a:rPr>
              <a:t>色／形／質感</a:t>
            </a:r>
          </a:p>
          <a:p>
            <a:r>
              <a:rPr lang="ja-JP" altLang="en-US" sz="2400" dirty="0">
                <a:latin typeface="A-OTF 新ゴ Pro M" pitchFamily="34" charset="-128"/>
                <a:ea typeface="A-OTF 新ゴ Pro M" pitchFamily="34" charset="-128"/>
              </a:rPr>
              <a:t>・可視性／可読性</a:t>
            </a:r>
          </a:p>
          <a:p>
            <a:r>
              <a:rPr lang="ja-JP" altLang="en-US" sz="2400" dirty="0">
                <a:latin typeface="A-OTF 新ゴ Pro M" pitchFamily="34" charset="-128"/>
                <a:ea typeface="A-OTF 新ゴ Pro M" pitchFamily="34" charset="-128"/>
              </a:rPr>
              <a:t>・</a:t>
            </a:r>
            <a:r>
              <a:rPr lang="ja-JP" altLang="en-US" sz="2400" dirty="0" smtClean="0">
                <a:latin typeface="A-OTF 新ゴ Pro M" pitchFamily="34" charset="-128"/>
                <a:ea typeface="A-OTF 新ゴ Pro M" pitchFamily="34" charset="-128"/>
              </a:rPr>
              <a:t>アイコンデザイン</a:t>
            </a:r>
            <a:endParaRPr lang="en-US" altLang="ja-JP" sz="2400" dirty="0" smtClean="0">
              <a:latin typeface="A-OTF 新ゴ Pro M" pitchFamily="34" charset="-128"/>
              <a:ea typeface="A-OTF 新ゴ Pro M" pitchFamily="34" charset="-128"/>
            </a:endParaRPr>
          </a:p>
          <a:p>
            <a:r>
              <a:rPr lang="ja-JP" altLang="en-US" sz="2400" dirty="0" smtClean="0">
                <a:latin typeface="A-OTF 新ゴ Pro M" pitchFamily="34" charset="-128"/>
                <a:ea typeface="A-OTF 新ゴ Pro M" pitchFamily="34" charset="-128"/>
              </a:rPr>
              <a:t>・パーツデザイン</a:t>
            </a:r>
            <a:endParaRPr lang="ja-JP" altLang="en-US" sz="2400" dirty="0">
              <a:latin typeface="A-OTF 新ゴ Pro M" pitchFamily="34" charset="-128"/>
              <a:ea typeface="A-OTF 新ゴ Pro M" pitchFamily="34" charset="-128"/>
            </a:endParaRPr>
          </a:p>
        </p:txBody>
      </p:sp>
    </p:spTree>
    <p:extLst>
      <p:ext uri="{BB962C8B-B14F-4D97-AF65-F5344CB8AC3E}">
        <p14:creationId xmlns:p14="http://schemas.microsoft.com/office/powerpoint/2010/main" val="27638234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dirty="0" smtClean="0"/>
              <a:t>UI</a:t>
            </a:r>
            <a:r>
              <a:rPr kumimoji="1" lang="ja-JP" altLang="en-US" dirty="0" smtClean="0"/>
              <a:t>の変遷： </a:t>
            </a:r>
            <a:r>
              <a:rPr kumimoji="1" lang="en-US" altLang="ja-JP" dirty="0" smtClean="0"/>
              <a:t>1.  </a:t>
            </a:r>
            <a:r>
              <a:rPr kumimoji="1" lang="ja-JP" altLang="en-US" dirty="0" smtClean="0"/>
              <a:t>パンチカード</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smtClean="0">
                <a:solidFill>
                  <a:schemeClr val="tx1">
                    <a:lumMod val="85000"/>
                    <a:lumOff val="15000"/>
                  </a:schemeClr>
                </a:solidFill>
                <a:latin typeface="A-OTF 新ゴ Pro M" pitchFamily="34" charset="-128"/>
                <a:ea typeface="A-OTF 新ゴ Pro M" pitchFamily="34" charset="-128"/>
              </a:rPr>
              <a:t>パンチカードとは？</a:t>
            </a:r>
            <a:endParaRPr lang="en-US" altLang="ja-JP" sz="2200" dirty="0">
              <a:solidFill>
                <a:schemeClr val="tx1">
                  <a:lumMod val="85000"/>
                  <a:lumOff val="15000"/>
                </a:schemeClr>
              </a:solidFill>
              <a:latin typeface="A-OTF 新ゴ Pro M" pitchFamily="34" charset="-128"/>
              <a:ea typeface="A-OTF 新ゴ Pro M" pitchFamily="34" charset="-128"/>
            </a:endParaRPr>
          </a:p>
        </p:txBody>
      </p:sp>
      <p:sp>
        <p:nvSpPr>
          <p:cNvPr id="7" name="テキスト ボックス 6"/>
          <p:cNvSpPr txBox="1"/>
          <p:nvPr/>
        </p:nvSpPr>
        <p:spPr>
          <a:xfrm>
            <a:off x="413366" y="1862608"/>
            <a:ext cx="9079268" cy="584775"/>
          </a:xfrm>
          <a:prstGeom prst="rect">
            <a:avLst/>
          </a:prstGeom>
          <a:noFill/>
        </p:spPr>
        <p:txBody>
          <a:bodyPr wrap="square" rtlCol="0">
            <a:spAutoFit/>
          </a:bodyPr>
          <a:lstStyle/>
          <a:p>
            <a:r>
              <a:rPr lang="ja-JP" altLang="en-US" sz="1600" dirty="0">
                <a:latin typeface="A-OTF 新ゴ Pro R" pitchFamily="34" charset="-128"/>
                <a:ea typeface="A-OTF 新ゴ Pro R" pitchFamily="34" charset="-128"/>
              </a:rPr>
              <a:t>パンチカードとは、厚手の紙に穴を開けることで、その位置や有無から情報を記録するメディア</a:t>
            </a:r>
            <a:r>
              <a:rPr lang="ja-JP" altLang="en-US" sz="1600" dirty="0" smtClean="0">
                <a:latin typeface="A-OTF 新ゴ Pro R" pitchFamily="34" charset="-128"/>
                <a:ea typeface="A-OTF 新ゴ Pro R" pitchFamily="34" charset="-128"/>
              </a:rPr>
              <a:t>。</a:t>
            </a:r>
            <a:endParaRPr lang="en-US" altLang="ja-JP" sz="1600" dirty="0" smtClean="0">
              <a:latin typeface="A-OTF 新ゴ Pro R" pitchFamily="34" charset="-128"/>
              <a:ea typeface="A-OTF 新ゴ Pro R" pitchFamily="34" charset="-128"/>
            </a:endParaRPr>
          </a:p>
          <a:p>
            <a:r>
              <a:rPr kumimoji="1" lang="ja-JP" altLang="en-US" sz="1600" dirty="0" smtClean="0">
                <a:latin typeface="A-OTF 新ゴ Pro R" pitchFamily="34" charset="-128"/>
                <a:ea typeface="A-OTF 新ゴ Pro R" pitchFamily="34" charset="-128"/>
              </a:rPr>
              <a:t>起源はフランスの織物職人が開発した、パンチカードによる自動織物システムです。</a:t>
            </a:r>
            <a:endParaRPr kumimoji="1" lang="ja-JP" altLang="en-US" sz="1600" dirty="0">
              <a:latin typeface="A-OTF 新ゴ Pro R" pitchFamily="34" charset="-128"/>
              <a:ea typeface="A-OTF 新ゴ Pro R" pitchFamily="34" charset="-128"/>
            </a:endParaRPr>
          </a:p>
        </p:txBody>
      </p:sp>
      <p:pic>
        <p:nvPicPr>
          <p:cNvPr id="1026" name="Picture 2" descr="C:\Users\hikari_akiyama.2NDFACTORY\Desktop\img_742960_24323381_0.jpg"/>
          <p:cNvPicPr>
            <a:picLocks noChangeAspect="1" noChangeArrowheads="1"/>
          </p:cNvPicPr>
          <p:nvPr/>
        </p:nvPicPr>
        <p:blipFill rotWithShape="1">
          <a:blip r:embed="rId2">
            <a:extLst>
              <a:ext uri="{28A0092B-C50C-407E-A947-70E740481C1C}">
                <a14:useLocalDpi xmlns:a14="http://schemas.microsoft.com/office/drawing/2010/main" val="0"/>
              </a:ext>
            </a:extLst>
          </a:blip>
          <a:srcRect t="18292" b="15490"/>
          <a:stretch/>
        </p:blipFill>
        <p:spPr bwMode="auto">
          <a:xfrm>
            <a:off x="1433059" y="2688702"/>
            <a:ext cx="7188426" cy="356695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bwMode="auto">
          <a:xfrm>
            <a:off x="8998859" y="3828955"/>
            <a:ext cx="525886" cy="55821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108000" tIns="72000" rIns="108000" bIns="72000" rtlCol="0" anchor="ctr" anchorCtr="1">
            <a:spAutoFit/>
          </a:bodyPr>
          <a:lstStyle/>
          <a:p>
            <a:pPr>
              <a:lnSpc>
                <a:spcPct val="130000"/>
              </a:lnSpc>
              <a:buSzPct val="120000"/>
            </a:pPr>
            <a:r>
              <a:rPr kumimoji="1" lang="ja-JP" altLang="en-US" sz="2400" dirty="0" smtClean="0">
                <a:solidFill>
                  <a:srgbClr val="C00000"/>
                </a:solidFill>
                <a:latin typeface="A-OTF 新ゴ Pro R" pitchFamily="34" charset="-128"/>
                <a:ea typeface="A-OTF 新ゴ Pro R" pitchFamily="34" charset="-128"/>
              </a:rPr>
              <a:t>紙</a:t>
            </a:r>
          </a:p>
        </p:txBody>
      </p:sp>
      <p:sp>
        <p:nvSpPr>
          <p:cNvPr id="8" name="テキスト ボックス 7"/>
          <p:cNvSpPr txBox="1"/>
          <p:nvPr/>
        </p:nvSpPr>
        <p:spPr bwMode="auto">
          <a:xfrm>
            <a:off x="8998859" y="5106212"/>
            <a:ext cx="525886" cy="55821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108000" tIns="72000" rIns="108000" bIns="72000" rtlCol="0" anchor="ctr" anchorCtr="1">
            <a:spAutoFit/>
          </a:bodyPr>
          <a:lstStyle/>
          <a:p>
            <a:pPr>
              <a:lnSpc>
                <a:spcPct val="130000"/>
              </a:lnSpc>
              <a:buSzPct val="120000"/>
            </a:pPr>
            <a:r>
              <a:rPr kumimoji="1" lang="ja-JP" altLang="en-US" sz="2400" dirty="0" smtClean="0">
                <a:solidFill>
                  <a:srgbClr val="C00000"/>
                </a:solidFill>
                <a:latin typeface="A-OTF 新ゴ Pro R" pitchFamily="34" charset="-128"/>
                <a:ea typeface="A-OTF 新ゴ Pro R" pitchFamily="34" charset="-128"/>
              </a:rPr>
              <a:t>穴</a:t>
            </a:r>
          </a:p>
        </p:txBody>
      </p:sp>
      <p:cxnSp>
        <p:nvCxnSpPr>
          <p:cNvPr id="6" name="直線矢印コネクタ 5"/>
          <p:cNvCxnSpPr>
            <a:stCxn id="4" idx="1"/>
          </p:cNvCxnSpPr>
          <p:nvPr/>
        </p:nvCxnSpPr>
        <p:spPr>
          <a:xfrm flipH="1">
            <a:off x="7968343" y="4108061"/>
            <a:ext cx="1030516" cy="27910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円/楕円 8"/>
          <p:cNvSpPr/>
          <p:nvPr/>
        </p:nvSpPr>
        <p:spPr bwMode="auto">
          <a:xfrm>
            <a:off x="6865257" y="5385317"/>
            <a:ext cx="348343" cy="449425"/>
          </a:xfrm>
          <a:prstGeom prst="ellipse">
            <a:avLst/>
          </a:prstGeom>
          <a:noFill/>
          <a:ln w="38100" cap="flat" cmpd="sng" algn="ctr">
            <a:solidFill>
              <a:srgbClr val="C00000"/>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cxnSp>
        <p:nvCxnSpPr>
          <p:cNvPr id="11" name="直線矢印コネクタ 10"/>
          <p:cNvCxnSpPr>
            <a:endCxn id="9" idx="6"/>
          </p:cNvCxnSpPr>
          <p:nvPr/>
        </p:nvCxnSpPr>
        <p:spPr>
          <a:xfrm flipH="1">
            <a:off x="7213600" y="5385317"/>
            <a:ext cx="1785259" cy="2247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560990" y="145869"/>
            <a:ext cx="2734835" cy="295466"/>
          </a:xfrm>
          <a:prstGeom prst="rect">
            <a:avLst/>
          </a:prstGeom>
          <a:noFill/>
        </p:spPr>
        <p:txBody>
          <a:bodyPr wrap="square" rtlCol="0">
            <a:spAutoFit/>
          </a:bodyPr>
          <a:lstStyle/>
          <a:p>
            <a:pPr>
              <a:lnSpc>
                <a:spcPct val="110000"/>
              </a:lnSpc>
            </a:pPr>
            <a:r>
              <a:rPr kumimoji="1" lang="ja-JP" altLang="en-US" sz="1200" dirty="0" smtClean="0">
                <a:latin typeface="A-OTF 新ゴ Pro R" pitchFamily="34" charset="-128"/>
                <a:ea typeface="A-OTF 新ゴ Pro R" pitchFamily="34" charset="-128"/>
              </a:rPr>
              <a:t>（</a:t>
            </a:r>
            <a:r>
              <a:rPr kumimoji="1" lang="en-US" altLang="ja-JP" sz="1200" dirty="0" smtClean="0">
                <a:latin typeface="A-OTF 新ゴ Pro R" pitchFamily="34" charset="-128"/>
                <a:ea typeface="A-OTF 新ゴ Pro R" pitchFamily="34" charset="-128"/>
              </a:rPr>
              <a:t>1940</a:t>
            </a:r>
            <a:r>
              <a:rPr kumimoji="1" lang="ja-JP" altLang="en-US" sz="1200" dirty="0" smtClean="0">
                <a:latin typeface="A-OTF 新ゴ Pro R" pitchFamily="34" charset="-128"/>
                <a:ea typeface="A-OTF 新ゴ Pro R" pitchFamily="34" charset="-128"/>
              </a:rPr>
              <a:t>年代～</a:t>
            </a:r>
            <a:r>
              <a:rPr kumimoji="1" lang="en-US" altLang="ja-JP" sz="1200" dirty="0" smtClean="0">
                <a:latin typeface="A-OTF 新ゴ Pro R" pitchFamily="34" charset="-128"/>
                <a:ea typeface="A-OTF 新ゴ Pro R" pitchFamily="34" charset="-128"/>
              </a:rPr>
              <a:t>1960</a:t>
            </a:r>
            <a:r>
              <a:rPr kumimoji="1" lang="ja-JP" altLang="en-US" sz="1200" dirty="0" smtClean="0">
                <a:latin typeface="A-OTF 新ゴ Pro R" pitchFamily="34" charset="-128"/>
                <a:ea typeface="A-OTF 新ゴ Pro R" pitchFamily="34" charset="-128"/>
              </a:rPr>
              <a:t>年代）</a:t>
            </a:r>
            <a:endParaRPr kumimoji="1" lang="ja-JP" altLang="en-US" sz="1200" dirty="0">
              <a:latin typeface="A-OTF 新ゴ Pro R" pitchFamily="34" charset="-128"/>
              <a:ea typeface="A-OTF 新ゴ Pro R" pitchFamily="34" charset="-128"/>
            </a:endParaRPr>
          </a:p>
        </p:txBody>
      </p:sp>
    </p:spTree>
    <p:extLst>
      <p:ext uri="{BB962C8B-B14F-4D97-AF65-F5344CB8AC3E}">
        <p14:creationId xmlns:p14="http://schemas.microsoft.com/office/powerpoint/2010/main" val="1767704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dirty="0"/>
              <a:t>UI</a:t>
            </a:r>
            <a:r>
              <a:rPr lang="ja-JP" altLang="en-US" dirty="0"/>
              <a:t>の変遷： </a:t>
            </a:r>
            <a:r>
              <a:rPr lang="en-US" altLang="ja-JP" dirty="0"/>
              <a:t>1.  </a:t>
            </a:r>
            <a:r>
              <a:rPr lang="ja-JP" altLang="en-US" dirty="0"/>
              <a:t>パンチカード</a:t>
            </a:r>
            <a:endParaRPr kumimoji="1" lang="ja-JP" altLang="en-US" dirty="0"/>
          </a:p>
        </p:txBody>
      </p:sp>
      <p:pic>
        <p:nvPicPr>
          <p:cNvPr id="2050" name="Picture 2" descr="C:\Users\hikari_akiyama.2NDFACTORY\Desktop\punchta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863" y="4803695"/>
            <a:ext cx="4060678" cy="11174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ikari_akiyama.2NDFACTORY\Desktop\Lochkarte_Tanzorg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20" y="1231475"/>
            <a:ext cx="3491743" cy="4655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ikari_akiyama.2NDFACTORY\Desktop\cardta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2383" y="1231475"/>
            <a:ext cx="4105502" cy="3225979"/>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07093" y="814260"/>
            <a:ext cx="3673023" cy="338554"/>
          </a:xfrm>
          <a:prstGeom prst="rect">
            <a:avLst/>
          </a:prstGeom>
          <a:noFill/>
        </p:spPr>
        <p:txBody>
          <a:bodyPr wrap="square" rtlCol="0">
            <a:spAutoFit/>
          </a:bodyPr>
          <a:lstStyle/>
          <a:p>
            <a:r>
              <a:rPr kumimoji="1" lang="ja-JP" altLang="en-US" sz="1600" dirty="0" smtClean="0">
                <a:latin typeface="A-OTF 新ゴ Pro R" pitchFamily="34" charset="-128"/>
                <a:ea typeface="A-OTF 新ゴ Pro R" pitchFamily="34" charset="-128"/>
              </a:rPr>
              <a:t>・オルガン用パンチカードシステム</a:t>
            </a:r>
            <a:endParaRPr kumimoji="1" lang="ja-JP" altLang="en-US" sz="1600" dirty="0">
              <a:latin typeface="A-OTF 新ゴ Pro R" pitchFamily="34" charset="-128"/>
              <a:ea typeface="A-OTF 新ゴ Pro R" pitchFamily="34" charset="-128"/>
            </a:endParaRPr>
          </a:p>
        </p:txBody>
      </p:sp>
      <p:sp>
        <p:nvSpPr>
          <p:cNvPr id="12" name="テキスト ボックス 11"/>
          <p:cNvSpPr txBox="1"/>
          <p:nvPr/>
        </p:nvSpPr>
        <p:spPr>
          <a:xfrm>
            <a:off x="4791757" y="814260"/>
            <a:ext cx="3673023" cy="338554"/>
          </a:xfrm>
          <a:prstGeom prst="rect">
            <a:avLst/>
          </a:prstGeom>
          <a:noFill/>
        </p:spPr>
        <p:txBody>
          <a:bodyPr wrap="square" rtlCol="0">
            <a:spAutoFit/>
          </a:bodyPr>
          <a:lstStyle/>
          <a:p>
            <a:r>
              <a:rPr kumimoji="1" lang="ja-JP" altLang="en-US" sz="1600" dirty="0" smtClean="0">
                <a:latin typeface="A-OTF 新ゴ Pro R" pitchFamily="34" charset="-128"/>
                <a:ea typeface="A-OTF 新ゴ Pro R" pitchFamily="34" charset="-128"/>
              </a:rPr>
              <a:t>・紙テープ式</a:t>
            </a:r>
            <a:endParaRPr kumimoji="1" lang="ja-JP" altLang="en-US" sz="1600" dirty="0">
              <a:latin typeface="A-OTF 新ゴ Pro R" pitchFamily="34" charset="-128"/>
              <a:ea typeface="A-OTF 新ゴ Pro R" pitchFamily="34" charset="-128"/>
            </a:endParaRPr>
          </a:p>
        </p:txBody>
      </p:sp>
      <p:sp>
        <p:nvSpPr>
          <p:cNvPr id="13" name="テキスト ボックス 12"/>
          <p:cNvSpPr txBox="1"/>
          <p:nvPr/>
        </p:nvSpPr>
        <p:spPr>
          <a:xfrm>
            <a:off x="4560990" y="145869"/>
            <a:ext cx="2734835" cy="295466"/>
          </a:xfrm>
          <a:prstGeom prst="rect">
            <a:avLst/>
          </a:prstGeom>
          <a:noFill/>
        </p:spPr>
        <p:txBody>
          <a:bodyPr wrap="square" rtlCol="0">
            <a:spAutoFit/>
          </a:bodyPr>
          <a:lstStyle/>
          <a:p>
            <a:pPr>
              <a:lnSpc>
                <a:spcPct val="110000"/>
              </a:lnSpc>
            </a:pPr>
            <a:r>
              <a:rPr kumimoji="1" lang="ja-JP" altLang="en-US" sz="1200" dirty="0" smtClean="0">
                <a:latin typeface="A-OTF 新ゴ Pro R" pitchFamily="34" charset="-128"/>
                <a:ea typeface="A-OTF 新ゴ Pro R" pitchFamily="34" charset="-128"/>
              </a:rPr>
              <a:t>（</a:t>
            </a:r>
            <a:r>
              <a:rPr kumimoji="1" lang="en-US" altLang="ja-JP" sz="1200" dirty="0" smtClean="0">
                <a:latin typeface="A-OTF 新ゴ Pro R" pitchFamily="34" charset="-128"/>
                <a:ea typeface="A-OTF 新ゴ Pro R" pitchFamily="34" charset="-128"/>
              </a:rPr>
              <a:t>1940</a:t>
            </a:r>
            <a:r>
              <a:rPr kumimoji="1" lang="ja-JP" altLang="en-US" sz="1200" dirty="0" smtClean="0">
                <a:latin typeface="A-OTF 新ゴ Pro R" pitchFamily="34" charset="-128"/>
                <a:ea typeface="A-OTF 新ゴ Pro R" pitchFamily="34" charset="-128"/>
              </a:rPr>
              <a:t>年代～</a:t>
            </a:r>
            <a:r>
              <a:rPr kumimoji="1" lang="en-US" altLang="ja-JP" sz="1200" dirty="0" smtClean="0">
                <a:latin typeface="A-OTF 新ゴ Pro R" pitchFamily="34" charset="-128"/>
                <a:ea typeface="A-OTF 新ゴ Pro R" pitchFamily="34" charset="-128"/>
              </a:rPr>
              <a:t>1960</a:t>
            </a:r>
            <a:r>
              <a:rPr kumimoji="1" lang="ja-JP" altLang="en-US" sz="1200" dirty="0" smtClean="0">
                <a:latin typeface="A-OTF 新ゴ Pro R" pitchFamily="34" charset="-128"/>
                <a:ea typeface="A-OTF 新ゴ Pro R" pitchFamily="34" charset="-128"/>
              </a:rPr>
              <a:t>年代）</a:t>
            </a:r>
            <a:endParaRPr kumimoji="1" lang="ja-JP" altLang="en-US" sz="1200" dirty="0">
              <a:latin typeface="A-OTF 新ゴ Pro R" pitchFamily="34" charset="-128"/>
              <a:ea typeface="A-OTF 新ゴ Pro R" pitchFamily="34" charset="-128"/>
            </a:endParaRPr>
          </a:p>
        </p:txBody>
      </p:sp>
    </p:spTree>
    <p:extLst>
      <p:ext uri="{BB962C8B-B14F-4D97-AF65-F5344CB8AC3E}">
        <p14:creationId xmlns:p14="http://schemas.microsoft.com/office/powerpoint/2010/main" val="9546945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dirty="0"/>
              <a:t>UI</a:t>
            </a:r>
            <a:r>
              <a:rPr lang="ja-JP" altLang="en-US" dirty="0"/>
              <a:t>の変遷： </a:t>
            </a:r>
            <a:r>
              <a:rPr lang="en-US" altLang="ja-JP" dirty="0"/>
              <a:t>1.  </a:t>
            </a:r>
            <a:r>
              <a:rPr lang="ja-JP" altLang="en-US" dirty="0"/>
              <a:t>パンチカード</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smtClean="0">
                <a:solidFill>
                  <a:schemeClr val="tx1">
                    <a:lumMod val="85000"/>
                    <a:lumOff val="15000"/>
                  </a:schemeClr>
                </a:solidFill>
                <a:latin typeface="A-OTF 新ゴ Pro M" pitchFamily="34" charset="-128"/>
                <a:ea typeface="A-OTF 新ゴ Pro M" pitchFamily="34" charset="-128"/>
              </a:rPr>
              <a:t>手作業からパンチカードへ</a:t>
            </a:r>
            <a:endParaRPr lang="en-US" altLang="ja-JP" sz="2200" dirty="0">
              <a:solidFill>
                <a:schemeClr val="tx1">
                  <a:lumMod val="85000"/>
                  <a:lumOff val="15000"/>
                </a:schemeClr>
              </a:solidFill>
              <a:latin typeface="A-OTF 新ゴ Pro M" pitchFamily="34" charset="-128"/>
              <a:ea typeface="A-OTF 新ゴ Pro M" pitchFamily="34" charset="-128"/>
            </a:endParaRPr>
          </a:p>
        </p:txBody>
      </p:sp>
      <p:sp>
        <p:nvSpPr>
          <p:cNvPr id="7" name="テキスト ボックス 6"/>
          <p:cNvSpPr txBox="1"/>
          <p:nvPr/>
        </p:nvSpPr>
        <p:spPr>
          <a:xfrm>
            <a:off x="514675" y="1833580"/>
            <a:ext cx="8876650" cy="1717393"/>
          </a:xfrm>
          <a:prstGeom prst="rect">
            <a:avLst/>
          </a:prstGeom>
          <a:noFill/>
        </p:spPr>
        <p:txBody>
          <a:bodyPr wrap="square" rtlCol="0">
            <a:spAutoFit/>
          </a:bodyPr>
          <a:lstStyle/>
          <a:p>
            <a:pPr>
              <a:lnSpc>
                <a:spcPct val="110000"/>
              </a:lnSpc>
            </a:pPr>
            <a:r>
              <a:rPr kumimoji="1" lang="en-US" altLang="ja-JP" sz="1600" dirty="0" smtClean="0">
                <a:latin typeface="A-OTF 新ゴ Pro R" pitchFamily="34" charset="-128"/>
                <a:ea typeface="A-OTF 新ゴ Pro R" pitchFamily="34" charset="-128"/>
              </a:rPr>
              <a:t>1800</a:t>
            </a:r>
            <a:r>
              <a:rPr lang="ja-JP" altLang="en-US" sz="1600" dirty="0">
                <a:latin typeface="A-OTF 新ゴ Pro R" pitchFamily="34" charset="-128"/>
                <a:ea typeface="A-OTF 新ゴ Pro R" pitchFamily="34" charset="-128"/>
              </a:rPr>
              <a:t>年代後半、アメリカのハーマン・</a:t>
            </a:r>
            <a:r>
              <a:rPr lang="ja-JP" altLang="en-US" sz="1600" dirty="0" smtClean="0">
                <a:latin typeface="A-OTF 新ゴ Pro R" pitchFamily="34" charset="-128"/>
                <a:ea typeface="A-OTF 新ゴ Pro R" pitchFamily="34" charset="-128"/>
              </a:rPr>
              <a:t>ホレリスは大学卒業後、</a:t>
            </a:r>
            <a:r>
              <a:rPr lang="ja-JP" altLang="en-US" sz="1600" dirty="0">
                <a:latin typeface="A-OTF 新ゴ Pro R" pitchFamily="34" charset="-128"/>
                <a:ea typeface="A-OTF 新ゴ Pro R" pitchFamily="34" charset="-128"/>
              </a:rPr>
              <a:t>アメリカ国勢調査局に勤務し</a:t>
            </a:r>
          </a:p>
          <a:p>
            <a:pPr>
              <a:lnSpc>
                <a:spcPct val="110000"/>
              </a:lnSpc>
            </a:pPr>
            <a:r>
              <a:rPr lang="ja-JP" altLang="en-US" sz="1600" dirty="0">
                <a:latin typeface="A-OTF 新ゴ Pro R" pitchFamily="34" charset="-128"/>
                <a:ea typeface="A-OTF 新ゴ Pro R" pitchFamily="34" charset="-128"/>
              </a:rPr>
              <a:t>ました。そこで何年かかっても終了しない集計作業の実態を目にし、大学時代に取得していたパンチカードでのデータ記述の特許を応用し、統計作業を効率化するためのシステム（</a:t>
            </a:r>
            <a:r>
              <a:rPr lang="ja-JP" altLang="en-US" sz="1600" dirty="0" smtClean="0">
                <a:latin typeface="A-OTF 新ゴ Pro R" pitchFamily="34" charset="-128"/>
                <a:ea typeface="A-OTF 新ゴ Pro R" pitchFamily="34" charset="-128"/>
              </a:rPr>
              <a:t>タビュレーティングマシン：下図）</a:t>
            </a:r>
            <a:r>
              <a:rPr lang="ja-JP" altLang="en-US" sz="1600" dirty="0">
                <a:latin typeface="A-OTF 新ゴ Pro R" pitchFamily="34" charset="-128"/>
                <a:ea typeface="A-OTF 新ゴ Pro R" pitchFamily="34" charset="-128"/>
              </a:rPr>
              <a:t>を</a:t>
            </a:r>
            <a:r>
              <a:rPr lang="ja-JP" altLang="en-US" sz="1600" dirty="0" smtClean="0">
                <a:latin typeface="A-OTF 新ゴ Pro R" pitchFamily="34" charset="-128"/>
                <a:ea typeface="A-OTF 新ゴ Pro R" pitchFamily="34" charset="-128"/>
              </a:rPr>
              <a:t>発明。このシステムは</a:t>
            </a:r>
            <a:r>
              <a:rPr kumimoji="1" lang="ja-JP" altLang="en-US" sz="1600" dirty="0" smtClean="0">
                <a:latin typeface="A-OTF 新ゴ Pro R" pitchFamily="34" charset="-128"/>
                <a:ea typeface="A-OTF 新ゴ Pro R" pitchFamily="34" charset="-128"/>
              </a:rPr>
              <a:t>わずか２年で統計作業を終了し、その圧倒的な処理能力は周囲を</a:t>
            </a:r>
            <a:r>
              <a:rPr lang="ja-JP" altLang="en-US" sz="1600" dirty="0" smtClean="0">
                <a:latin typeface="A-OTF 新ゴ Pro R" pitchFamily="34" charset="-128"/>
                <a:ea typeface="A-OTF 新ゴ Pro R" pitchFamily="34" charset="-128"/>
              </a:rPr>
              <a:t>驚かせました。</a:t>
            </a:r>
            <a:endParaRPr lang="en-US" altLang="ja-JP" sz="1600" dirty="0" smtClean="0">
              <a:latin typeface="A-OTF 新ゴ Pro R" pitchFamily="34" charset="-128"/>
              <a:ea typeface="A-OTF 新ゴ Pro R" pitchFamily="34" charset="-128"/>
            </a:endParaRPr>
          </a:p>
          <a:p>
            <a:pPr>
              <a:lnSpc>
                <a:spcPct val="110000"/>
              </a:lnSpc>
            </a:pPr>
            <a:r>
              <a:rPr kumimoji="1" lang="ja-JP" altLang="en-US" sz="1600" dirty="0" smtClean="0">
                <a:latin typeface="A-OTF 新ゴ Pro R" pitchFamily="34" charset="-128"/>
                <a:ea typeface="A-OTF 新ゴ Pro R" pitchFamily="34" charset="-128"/>
              </a:rPr>
              <a:t>その後、初期のコンピュータでも、パンチカードが長く使用されることになりました。</a:t>
            </a:r>
            <a:endParaRPr kumimoji="1" lang="ja-JP" altLang="en-US" sz="1600" dirty="0">
              <a:latin typeface="A-OTF 新ゴ Pro R" pitchFamily="34" charset="-128"/>
              <a:ea typeface="A-OTF 新ゴ Pro R" pitchFamily="34" charset="-128"/>
            </a:endParaRPr>
          </a:p>
        </p:txBody>
      </p:sp>
      <p:pic>
        <p:nvPicPr>
          <p:cNvPr id="3074" name="Picture 2" descr="C:\Users\hikari_akiyama.2NDFACTORY\Desktop\tabulating_mach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062" y="3702429"/>
            <a:ext cx="2906486" cy="24995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739" y="3846280"/>
            <a:ext cx="3406980" cy="235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4560990" y="145869"/>
            <a:ext cx="2734835" cy="295466"/>
          </a:xfrm>
          <a:prstGeom prst="rect">
            <a:avLst/>
          </a:prstGeom>
          <a:noFill/>
        </p:spPr>
        <p:txBody>
          <a:bodyPr wrap="square" rtlCol="0">
            <a:spAutoFit/>
          </a:bodyPr>
          <a:lstStyle/>
          <a:p>
            <a:pPr>
              <a:lnSpc>
                <a:spcPct val="110000"/>
              </a:lnSpc>
            </a:pPr>
            <a:r>
              <a:rPr kumimoji="1" lang="ja-JP" altLang="en-US" sz="1200" dirty="0" smtClean="0">
                <a:latin typeface="A-OTF 新ゴ Pro R" pitchFamily="34" charset="-128"/>
                <a:ea typeface="A-OTF 新ゴ Pro R" pitchFamily="34" charset="-128"/>
              </a:rPr>
              <a:t>（</a:t>
            </a:r>
            <a:r>
              <a:rPr kumimoji="1" lang="en-US" altLang="ja-JP" sz="1200" dirty="0" smtClean="0">
                <a:latin typeface="A-OTF 新ゴ Pro R" pitchFamily="34" charset="-128"/>
                <a:ea typeface="A-OTF 新ゴ Pro R" pitchFamily="34" charset="-128"/>
              </a:rPr>
              <a:t>1940</a:t>
            </a:r>
            <a:r>
              <a:rPr kumimoji="1" lang="ja-JP" altLang="en-US" sz="1200" dirty="0" smtClean="0">
                <a:latin typeface="A-OTF 新ゴ Pro R" pitchFamily="34" charset="-128"/>
                <a:ea typeface="A-OTF 新ゴ Pro R" pitchFamily="34" charset="-128"/>
              </a:rPr>
              <a:t>年代～</a:t>
            </a:r>
            <a:r>
              <a:rPr kumimoji="1" lang="en-US" altLang="ja-JP" sz="1200" dirty="0" smtClean="0">
                <a:latin typeface="A-OTF 新ゴ Pro R" pitchFamily="34" charset="-128"/>
                <a:ea typeface="A-OTF 新ゴ Pro R" pitchFamily="34" charset="-128"/>
              </a:rPr>
              <a:t>1960</a:t>
            </a:r>
            <a:r>
              <a:rPr kumimoji="1" lang="ja-JP" altLang="en-US" sz="1200" dirty="0" smtClean="0">
                <a:latin typeface="A-OTF 新ゴ Pro R" pitchFamily="34" charset="-128"/>
                <a:ea typeface="A-OTF 新ゴ Pro R" pitchFamily="34" charset="-128"/>
              </a:rPr>
              <a:t>年代）</a:t>
            </a:r>
            <a:endParaRPr kumimoji="1" lang="ja-JP" altLang="en-US" sz="1200" dirty="0">
              <a:latin typeface="A-OTF 新ゴ Pro R" pitchFamily="34" charset="-128"/>
              <a:ea typeface="A-OTF 新ゴ Pro R" pitchFamily="34" charset="-128"/>
            </a:endParaRPr>
          </a:p>
        </p:txBody>
      </p:sp>
    </p:spTree>
    <p:extLst>
      <p:ext uri="{BB962C8B-B14F-4D97-AF65-F5344CB8AC3E}">
        <p14:creationId xmlns:p14="http://schemas.microsoft.com/office/powerpoint/2010/main" val="21274336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417051" cy="549275"/>
          </a:xfrm>
        </p:spPr>
        <p:txBody>
          <a:bodyPr>
            <a:normAutofit/>
          </a:bodyPr>
          <a:lstStyle/>
          <a:p>
            <a:r>
              <a:rPr lang="en-US" altLang="ja-JP" dirty="0"/>
              <a:t>UI</a:t>
            </a:r>
            <a:r>
              <a:rPr lang="ja-JP" altLang="en-US" dirty="0"/>
              <a:t>の変遷： </a:t>
            </a:r>
            <a:r>
              <a:rPr lang="en-US" altLang="ja-JP" dirty="0" smtClean="0"/>
              <a:t>2. CUI(character-based </a:t>
            </a:r>
            <a:r>
              <a:rPr lang="en-US" altLang="ja-JP" dirty="0"/>
              <a:t>user interface)</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en-US" altLang="ja-JP" sz="2200" dirty="0" smtClean="0">
                <a:solidFill>
                  <a:schemeClr val="tx1">
                    <a:lumMod val="85000"/>
                    <a:lumOff val="15000"/>
                  </a:schemeClr>
                </a:solidFill>
                <a:latin typeface="A-OTF 新ゴ Pro M" pitchFamily="34" charset="-128"/>
                <a:ea typeface="A-OTF 新ゴ Pro M" pitchFamily="34" charset="-128"/>
              </a:rPr>
              <a:t>CUI</a:t>
            </a:r>
            <a:r>
              <a:rPr lang="ja-JP" altLang="en-US" sz="2200" dirty="0" smtClean="0">
                <a:solidFill>
                  <a:schemeClr val="tx1">
                    <a:lumMod val="85000"/>
                    <a:lumOff val="15000"/>
                  </a:schemeClr>
                </a:solidFill>
                <a:latin typeface="A-OTF 新ゴ Pro M" pitchFamily="34" charset="-128"/>
                <a:ea typeface="A-OTF 新ゴ Pro M" pitchFamily="34" charset="-128"/>
              </a:rPr>
              <a:t>とは？</a:t>
            </a:r>
            <a:endParaRPr lang="en-US" altLang="ja-JP" sz="2200" dirty="0">
              <a:solidFill>
                <a:schemeClr val="tx1">
                  <a:lumMod val="85000"/>
                  <a:lumOff val="15000"/>
                </a:schemeClr>
              </a:solidFill>
              <a:latin typeface="A-OTF 新ゴ Pro M" pitchFamily="34" charset="-128"/>
              <a:ea typeface="A-OTF 新ゴ Pro M" pitchFamily="34" charset="-128"/>
            </a:endParaRPr>
          </a:p>
        </p:txBody>
      </p:sp>
      <p:sp>
        <p:nvSpPr>
          <p:cNvPr id="4" name="テキスト ボックス 3"/>
          <p:cNvSpPr txBox="1"/>
          <p:nvPr/>
        </p:nvSpPr>
        <p:spPr>
          <a:xfrm>
            <a:off x="413366" y="1862608"/>
            <a:ext cx="9079268" cy="830997"/>
          </a:xfrm>
          <a:prstGeom prst="rect">
            <a:avLst/>
          </a:prstGeom>
          <a:noFill/>
        </p:spPr>
        <p:txBody>
          <a:bodyPr wrap="square" rtlCol="0">
            <a:spAutoFit/>
          </a:bodyPr>
          <a:lstStyle/>
          <a:p>
            <a:r>
              <a:rPr lang="en-US" altLang="ja-JP" sz="1600" dirty="0" smtClean="0">
                <a:latin typeface="A-OTF 新ゴ Pro R" pitchFamily="34" charset="-128"/>
                <a:ea typeface="A-OTF 新ゴ Pro R" pitchFamily="34" charset="-128"/>
              </a:rPr>
              <a:t>CUI(Character-based </a:t>
            </a:r>
            <a:r>
              <a:rPr lang="en-US" altLang="ja-JP" sz="1600" dirty="0">
                <a:latin typeface="A-OTF 新ゴ Pro R" pitchFamily="34" charset="-128"/>
                <a:ea typeface="A-OTF 新ゴ Pro R" pitchFamily="34" charset="-128"/>
              </a:rPr>
              <a:t>user </a:t>
            </a:r>
            <a:r>
              <a:rPr lang="en-US" altLang="ja-JP" sz="1600" dirty="0" smtClean="0">
                <a:latin typeface="A-OTF 新ゴ Pro R" pitchFamily="34" charset="-128"/>
                <a:ea typeface="A-OTF 新ゴ Pro R" pitchFamily="34" charset="-128"/>
              </a:rPr>
              <a:t>interface:</a:t>
            </a:r>
            <a:r>
              <a:rPr lang="ja-JP" altLang="en-US" sz="1600" dirty="0" smtClean="0">
                <a:latin typeface="A-OTF 新ゴ Pro R" pitchFamily="34" charset="-128"/>
                <a:ea typeface="A-OTF 新ゴ Pro R" pitchFamily="34" charset="-128"/>
              </a:rPr>
              <a:t>キャラクターベースト・ユーザーインターフェース）とは、「キャラクター」、つまり文字によって操作を行うインターフェースで、コマンドラインインターフェースとも呼ばれます。キーボードとモニタによる、文字のみで行う</a:t>
            </a:r>
            <a:r>
              <a:rPr lang="en-US" altLang="ja-JP" sz="1600" dirty="0" smtClean="0">
                <a:latin typeface="A-OTF 新ゴ Pro R" pitchFamily="34" charset="-128"/>
                <a:ea typeface="A-OTF 新ゴ Pro R" pitchFamily="34" charset="-128"/>
              </a:rPr>
              <a:t>UI</a:t>
            </a:r>
            <a:r>
              <a:rPr lang="ja-JP" altLang="en-US" sz="1600" dirty="0" smtClean="0">
                <a:latin typeface="A-OTF 新ゴ Pro R" pitchFamily="34" charset="-128"/>
                <a:ea typeface="A-OTF 新ゴ Pro R" pitchFamily="34" charset="-128"/>
              </a:rPr>
              <a:t>です。</a:t>
            </a:r>
            <a:endParaRPr lang="en-US" altLang="ja-JP" sz="1600" dirty="0" smtClean="0">
              <a:latin typeface="A-OTF 新ゴ Pro R" pitchFamily="34" charset="-128"/>
              <a:ea typeface="A-OTF 新ゴ Pro R" pitchFamily="34" charset="-128"/>
            </a:endParaRPr>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02" t="4406" r="3130" b="40856"/>
          <a:stretch/>
        </p:blipFill>
        <p:spPr bwMode="auto">
          <a:xfrm>
            <a:off x="948871" y="2903763"/>
            <a:ext cx="8084457" cy="342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2516432" y="463570"/>
            <a:ext cx="2734835" cy="295466"/>
          </a:xfrm>
          <a:prstGeom prst="rect">
            <a:avLst/>
          </a:prstGeom>
          <a:noFill/>
        </p:spPr>
        <p:txBody>
          <a:bodyPr wrap="square" rtlCol="0">
            <a:spAutoFit/>
          </a:bodyPr>
          <a:lstStyle/>
          <a:p>
            <a:pPr>
              <a:lnSpc>
                <a:spcPct val="110000"/>
              </a:lnSpc>
            </a:pPr>
            <a:r>
              <a:rPr kumimoji="1" lang="ja-JP" altLang="en-US" sz="1200" dirty="0" smtClean="0">
                <a:latin typeface="A-OTF 新ゴ Pro R" pitchFamily="34" charset="-128"/>
                <a:ea typeface="A-OTF 新ゴ Pro R" pitchFamily="34" charset="-128"/>
              </a:rPr>
              <a:t>（</a:t>
            </a:r>
            <a:r>
              <a:rPr kumimoji="1" lang="en-US" altLang="ja-JP" sz="1200" dirty="0" smtClean="0">
                <a:latin typeface="A-OTF 新ゴ Pro R" pitchFamily="34" charset="-128"/>
                <a:ea typeface="A-OTF 新ゴ Pro R" pitchFamily="34" charset="-128"/>
              </a:rPr>
              <a:t>1970</a:t>
            </a:r>
            <a:r>
              <a:rPr kumimoji="1" lang="ja-JP" altLang="en-US" sz="1200" dirty="0" smtClean="0">
                <a:latin typeface="A-OTF 新ゴ Pro R" pitchFamily="34" charset="-128"/>
                <a:ea typeface="A-OTF 新ゴ Pro R" pitchFamily="34" charset="-128"/>
              </a:rPr>
              <a:t>年代～</a:t>
            </a:r>
            <a:r>
              <a:rPr kumimoji="1" lang="en-US" altLang="ja-JP" sz="1200" dirty="0" smtClean="0">
                <a:latin typeface="A-OTF 新ゴ Pro R" pitchFamily="34" charset="-128"/>
                <a:ea typeface="A-OTF 新ゴ Pro R" pitchFamily="34" charset="-128"/>
              </a:rPr>
              <a:t>19</a:t>
            </a:r>
            <a:r>
              <a:rPr kumimoji="1" lang="ja-JP" altLang="en-US" sz="1200" dirty="0" smtClean="0">
                <a:latin typeface="A-OTF 新ゴ Pro R" pitchFamily="34" charset="-128"/>
                <a:ea typeface="A-OTF 新ゴ Pro R" pitchFamily="34" charset="-128"/>
              </a:rPr>
              <a:t>８</a:t>
            </a:r>
            <a:r>
              <a:rPr kumimoji="1" lang="en-US" altLang="ja-JP" sz="1200" dirty="0" smtClean="0">
                <a:latin typeface="A-OTF 新ゴ Pro R" pitchFamily="34" charset="-128"/>
                <a:ea typeface="A-OTF 新ゴ Pro R" pitchFamily="34" charset="-128"/>
              </a:rPr>
              <a:t>0</a:t>
            </a:r>
            <a:r>
              <a:rPr kumimoji="1" lang="ja-JP" altLang="en-US" sz="1200" dirty="0" smtClean="0">
                <a:latin typeface="A-OTF 新ゴ Pro R" pitchFamily="34" charset="-128"/>
                <a:ea typeface="A-OTF 新ゴ Pro R" pitchFamily="34" charset="-128"/>
              </a:rPr>
              <a:t>年代初頭）</a:t>
            </a:r>
            <a:endParaRPr kumimoji="1" lang="ja-JP" altLang="en-US" sz="1200" dirty="0">
              <a:latin typeface="A-OTF 新ゴ Pro R" pitchFamily="34" charset="-128"/>
              <a:ea typeface="A-OTF 新ゴ Pro R" pitchFamily="34" charset="-128"/>
            </a:endParaRPr>
          </a:p>
        </p:txBody>
      </p:sp>
    </p:spTree>
    <p:extLst>
      <p:ext uri="{BB962C8B-B14F-4D97-AF65-F5344CB8AC3E}">
        <p14:creationId xmlns:p14="http://schemas.microsoft.com/office/powerpoint/2010/main" val="32094670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smtClean="0"/>
              <a:t>3</a:t>
            </a:r>
            <a:r>
              <a:rPr lang="en-US" altLang="ja-JP" dirty="0"/>
              <a:t>. GUI(Graphical User </a:t>
            </a:r>
            <a:r>
              <a:rPr lang="en-US" altLang="ja-JP" dirty="0" smtClean="0"/>
              <a:t>Interface)</a:t>
            </a:r>
            <a:endParaRPr kumimoji="1" lang="ja-JP" altLang="en-US" dirty="0"/>
          </a:p>
        </p:txBody>
      </p:sp>
      <p:sp>
        <p:nvSpPr>
          <p:cNvPr id="5" name="角丸四角形 4"/>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en-US" altLang="ja-JP" sz="2200" dirty="0" smtClean="0">
                <a:solidFill>
                  <a:schemeClr val="tx1">
                    <a:lumMod val="85000"/>
                    <a:lumOff val="15000"/>
                  </a:schemeClr>
                </a:solidFill>
                <a:latin typeface="A-OTF 新ゴ Pro M" pitchFamily="34" charset="-128"/>
                <a:ea typeface="A-OTF 新ゴ Pro M" pitchFamily="34" charset="-128"/>
              </a:rPr>
              <a:t>GUI</a:t>
            </a:r>
            <a:r>
              <a:rPr lang="ja-JP" altLang="en-US" sz="2200" dirty="0" smtClean="0">
                <a:solidFill>
                  <a:schemeClr val="tx1">
                    <a:lumMod val="85000"/>
                    <a:lumOff val="15000"/>
                  </a:schemeClr>
                </a:solidFill>
                <a:latin typeface="A-OTF 新ゴ Pro M" pitchFamily="34" charset="-128"/>
                <a:ea typeface="A-OTF 新ゴ Pro M" pitchFamily="34" charset="-128"/>
              </a:rPr>
              <a:t>とは？</a:t>
            </a:r>
            <a:endParaRPr lang="en-US" altLang="ja-JP" sz="2200" dirty="0">
              <a:solidFill>
                <a:schemeClr val="tx1">
                  <a:lumMod val="85000"/>
                  <a:lumOff val="15000"/>
                </a:schemeClr>
              </a:solidFill>
              <a:latin typeface="A-OTF 新ゴ Pro M" pitchFamily="34" charset="-128"/>
              <a:ea typeface="A-OTF 新ゴ Pro M" pitchFamily="34" charset="-128"/>
            </a:endParaRPr>
          </a:p>
        </p:txBody>
      </p:sp>
      <p:sp>
        <p:nvSpPr>
          <p:cNvPr id="6" name="テキスト ボックス 5"/>
          <p:cNvSpPr txBox="1"/>
          <p:nvPr/>
        </p:nvSpPr>
        <p:spPr>
          <a:xfrm>
            <a:off x="514675" y="1820517"/>
            <a:ext cx="8876650" cy="1446550"/>
          </a:xfrm>
          <a:prstGeom prst="rect">
            <a:avLst/>
          </a:prstGeom>
          <a:noFill/>
        </p:spPr>
        <p:txBody>
          <a:bodyPr wrap="square" rtlCol="0">
            <a:spAutoFit/>
          </a:bodyPr>
          <a:lstStyle/>
          <a:p>
            <a:pPr>
              <a:lnSpc>
                <a:spcPct val="110000"/>
              </a:lnSpc>
            </a:pPr>
            <a:r>
              <a:rPr lang="ja-JP" altLang="en-US" sz="1600" dirty="0" smtClean="0">
                <a:latin typeface="A-OTF 新ゴ Pro R" pitchFamily="34" charset="-128"/>
                <a:ea typeface="A-OTF 新ゴ Pro R" pitchFamily="34" charset="-128"/>
              </a:rPr>
              <a:t>画面上のグラフィックス（ウィンドウ、ボタン、アイコンなど）とポインティングデバイス（マウスなど）によって、直感的</a:t>
            </a:r>
            <a:r>
              <a:rPr lang="ja-JP" altLang="en-US" sz="1600" dirty="0">
                <a:latin typeface="A-OTF 新ゴ Pro R" pitchFamily="34" charset="-128"/>
                <a:ea typeface="A-OTF 新ゴ Pro R" pitchFamily="34" charset="-128"/>
              </a:rPr>
              <a:t>な操作を提供する</a:t>
            </a:r>
            <a:r>
              <a:rPr lang="ja-JP" altLang="en-US" sz="1600" dirty="0" smtClean="0">
                <a:latin typeface="A-OTF 新ゴ Pro R" pitchFamily="34" charset="-128"/>
                <a:ea typeface="A-OTF 新ゴ Pro R" pitchFamily="34" charset="-128"/>
              </a:rPr>
              <a:t>ユーザインタフェースのことで、現在の主流となっているインターフェースです。</a:t>
            </a:r>
            <a:endParaRPr lang="en-US" altLang="ja-JP" sz="1600" dirty="0" smtClean="0">
              <a:latin typeface="A-OTF 新ゴ Pro R" pitchFamily="34" charset="-128"/>
              <a:ea typeface="A-OTF 新ゴ Pro R" pitchFamily="34" charset="-128"/>
            </a:endParaRPr>
          </a:p>
          <a:p>
            <a:pPr>
              <a:lnSpc>
                <a:spcPct val="110000"/>
              </a:lnSpc>
            </a:pPr>
            <a:r>
              <a:rPr lang="en-US" altLang="ja-JP" sz="1600" dirty="0" smtClean="0">
                <a:latin typeface="A-OTF 新ゴ Pro R" pitchFamily="34" charset="-128"/>
                <a:ea typeface="A-OTF 新ゴ Pro R" pitchFamily="34" charset="-128"/>
              </a:rPr>
              <a:t>GUI</a:t>
            </a:r>
            <a:r>
              <a:rPr lang="ja-JP" altLang="en-US" sz="1600" dirty="0" smtClean="0">
                <a:latin typeface="A-OTF 新ゴ Pro R" pitchFamily="34" charset="-128"/>
                <a:ea typeface="A-OTF 新ゴ Pro R" pitchFamily="34" charset="-128"/>
              </a:rPr>
              <a:t>は</a:t>
            </a:r>
            <a:r>
              <a:rPr lang="en-US" altLang="ja-JP" sz="1600" dirty="0" smtClean="0">
                <a:latin typeface="A-OTF 新ゴ Pro R" pitchFamily="34" charset="-128"/>
                <a:ea typeface="A-OTF 新ゴ Pro R" pitchFamily="34" charset="-128"/>
              </a:rPr>
              <a:t>CUI</a:t>
            </a:r>
            <a:r>
              <a:rPr lang="ja-JP" altLang="en-US" sz="1600" dirty="0" smtClean="0">
                <a:latin typeface="A-OTF 新ゴ Pro R" pitchFamily="34" charset="-128"/>
                <a:ea typeface="A-OTF 新ゴ Pro R" pitchFamily="34" charset="-128"/>
              </a:rPr>
              <a:t>などに比べ知識のないユーザーでも操作が直感的で簡単なため、その後ＰＣが一般ユーザーに急速に普及するきっかけとなりました。</a:t>
            </a:r>
            <a:endParaRPr kumimoji="1" lang="ja-JP" altLang="en-US" sz="1600" dirty="0">
              <a:latin typeface="A-OTF 新ゴ Pro R" pitchFamily="34" charset="-128"/>
              <a:ea typeface="A-OTF 新ゴ Pro R" pitchFamily="34" charset="-128"/>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855" y="3379322"/>
            <a:ext cx="4669631" cy="311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7327921" y="145869"/>
            <a:ext cx="2578079" cy="295466"/>
          </a:xfrm>
          <a:prstGeom prst="rect">
            <a:avLst/>
          </a:prstGeom>
          <a:noFill/>
        </p:spPr>
        <p:txBody>
          <a:bodyPr wrap="square" rtlCol="0">
            <a:spAutoFit/>
          </a:bodyPr>
          <a:lstStyle/>
          <a:p>
            <a:pPr>
              <a:lnSpc>
                <a:spcPct val="110000"/>
              </a:lnSpc>
            </a:pPr>
            <a:r>
              <a:rPr kumimoji="1" lang="ja-JP" altLang="en-US" sz="1200" dirty="0" smtClean="0">
                <a:latin typeface="A-OTF 新ゴ Pro R" pitchFamily="34" charset="-128"/>
                <a:ea typeface="A-OTF 新ゴ Pro R" pitchFamily="34" charset="-128"/>
              </a:rPr>
              <a:t>（</a:t>
            </a:r>
            <a:r>
              <a:rPr kumimoji="1" lang="en-US" altLang="ja-JP" sz="1200" dirty="0" smtClean="0">
                <a:latin typeface="A-OTF 新ゴ Pro R" pitchFamily="34" charset="-128"/>
                <a:ea typeface="A-OTF 新ゴ Pro R" pitchFamily="34" charset="-128"/>
              </a:rPr>
              <a:t>1980</a:t>
            </a:r>
            <a:r>
              <a:rPr kumimoji="1" lang="ja-JP" altLang="en-US" sz="1200" dirty="0" smtClean="0">
                <a:latin typeface="A-OTF 新ゴ Pro R" pitchFamily="34" charset="-128"/>
                <a:ea typeface="A-OTF 新ゴ Pro R" pitchFamily="34" charset="-128"/>
              </a:rPr>
              <a:t>年代中頃～）</a:t>
            </a:r>
            <a:endParaRPr kumimoji="1" lang="ja-JP" altLang="en-US" sz="1200" dirty="0">
              <a:latin typeface="A-OTF 新ゴ Pro R" pitchFamily="34" charset="-128"/>
              <a:ea typeface="A-OTF 新ゴ Pro R" pitchFamily="34" charset="-128"/>
            </a:endParaRPr>
          </a:p>
        </p:txBody>
      </p:sp>
    </p:spTree>
    <p:extLst>
      <p:ext uri="{BB962C8B-B14F-4D97-AF65-F5344CB8AC3E}">
        <p14:creationId xmlns:p14="http://schemas.microsoft.com/office/powerpoint/2010/main" val="41853013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smtClean="0"/>
              <a:t>4. NUI(Natural User Interface)</a:t>
            </a:r>
            <a:endParaRPr kumimoji="1" lang="ja-JP" altLang="en-US" dirty="0"/>
          </a:p>
        </p:txBody>
      </p:sp>
      <p:pic>
        <p:nvPicPr>
          <p:cNvPr id="6147" name="Picture 3" descr="C:\Users\hikari_akiyama.2NDFACTORY\Desktop\www.totalvideogames.com_71534_Kinect Joy Ride AviatorRanch_Mult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542" y="1847850"/>
            <a:ext cx="6544915" cy="4627599"/>
          </a:xfrm>
          <a:prstGeom prst="rect">
            <a:avLst/>
          </a:prstGeom>
          <a:noFill/>
          <a:extLst>
            <a:ext uri="{909E8E84-426E-40DD-AFC4-6F175D3DCCD1}">
              <a14:hiddenFill xmlns:a14="http://schemas.microsoft.com/office/drawing/2010/main">
                <a:solidFill>
                  <a:srgbClr val="FFFFFF"/>
                </a:solidFill>
              </a14:hiddenFill>
            </a:ext>
          </a:extLst>
        </p:spPr>
      </p:pic>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en-US" altLang="ja-JP" sz="2200" dirty="0" smtClean="0">
                <a:solidFill>
                  <a:schemeClr val="tx1">
                    <a:lumMod val="85000"/>
                    <a:lumOff val="15000"/>
                  </a:schemeClr>
                </a:solidFill>
                <a:latin typeface="A-OTF 新ゴ Pro M" pitchFamily="34" charset="-128"/>
                <a:ea typeface="A-OTF 新ゴ Pro M" pitchFamily="34" charset="-128"/>
              </a:rPr>
              <a:t>NUI</a:t>
            </a:r>
            <a:r>
              <a:rPr lang="ja-JP" altLang="en-US" sz="2200" dirty="0" smtClean="0">
                <a:solidFill>
                  <a:schemeClr val="tx1">
                    <a:lumMod val="85000"/>
                    <a:lumOff val="15000"/>
                  </a:schemeClr>
                </a:solidFill>
                <a:latin typeface="A-OTF 新ゴ Pro M" pitchFamily="34" charset="-128"/>
                <a:ea typeface="A-OTF 新ゴ Pro M" pitchFamily="34" charset="-128"/>
              </a:rPr>
              <a:t>とは？</a:t>
            </a:r>
            <a:endParaRPr lang="en-US" altLang="ja-JP" sz="2200" dirty="0">
              <a:solidFill>
                <a:schemeClr val="tx1">
                  <a:lumMod val="85000"/>
                  <a:lumOff val="15000"/>
                </a:schemeClr>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14882608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例えば</a:t>
            </a:r>
            <a:endParaRPr kumimoji="1" lang="ja-JP" altLang="en-US" dirty="0"/>
          </a:p>
        </p:txBody>
      </p:sp>
      <p:pic>
        <p:nvPicPr>
          <p:cNvPr id="5" name="Picture 4"/>
          <p:cNvPicPr>
            <a:picLocks noChangeAspect="1" noChangeArrowheads="1"/>
          </p:cNvPicPr>
          <p:nvPr/>
        </p:nvPicPr>
        <p:blipFill>
          <a:blip r:embed="rId2" cstate="print"/>
          <a:srcRect/>
          <a:stretch>
            <a:fillRect/>
          </a:stretch>
        </p:blipFill>
        <p:spPr bwMode="auto">
          <a:xfrm>
            <a:off x="1371928" y="1017995"/>
            <a:ext cx="2940992" cy="2180096"/>
          </a:xfrm>
          <a:prstGeom prst="rect">
            <a:avLst/>
          </a:prstGeom>
          <a:noFill/>
          <a:ln w="9525">
            <a:noFill/>
            <a:miter lim="800000"/>
            <a:headEnd/>
            <a:tailEnd/>
          </a:ln>
        </p:spPr>
      </p:pic>
      <p:sp>
        <p:nvSpPr>
          <p:cNvPr id="6" name="テキスト ボックス 5"/>
          <p:cNvSpPr txBox="1"/>
          <p:nvPr/>
        </p:nvSpPr>
        <p:spPr>
          <a:xfrm>
            <a:off x="1234113" y="3225096"/>
            <a:ext cx="3185487" cy="369332"/>
          </a:xfrm>
          <a:prstGeom prst="rect">
            <a:avLst/>
          </a:prstGeom>
          <a:noFill/>
        </p:spPr>
        <p:txBody>
          <a:bodyPr wrap="none" rtlCol="0" anchor="ctr" anchorCtr="0">
            <a:spAutoFit/>
          </a:bodyPr>
          <a:lstStyle/>
          <a:p>
            <a:r>
              <a:rPr lang="ja-JP" altLang="en-US" dirty="0">
                <a:latin typeface="A-OTF 新ゴ Pro R" pitchFamily="34" charset="-128"/>
                <a:ea typeface="A-OTF 新ゴ Pro R" pitchFamily="34" charset="-128"/>
                <a:cs typeface="メイリオ" pitchFamily="50" charset="-128"/>
              </a:rPr>
              <a:t>目</a:t>
            </a:r>
            <a:r>
              <a:rPr lang="ja-JP" altLang="en-US" dirty="0" smtClean="0">
                <a:latin typeface="A-OTF 新ゴ Pro R" pitchFamily="34" charset="-128"/>
                <a:ea typeface="A-OTF 新ゴ Pro R" pitchFamily="34" charset="-128"/>
                <a:cs typeface="メイリオ" pitchFamily="50" charset="-128"/>
              </a:rPr>
              <a:t>に見えるものに直接触れる</a:t>
            </a:r>
            <a:endParaRPr kumimoji="1" lang="ja-JP" altLang="en-US" dirty="0" smtClean="0">
              <a:latin typeface="A-OTF 新ゴ Pro R" pitchFamily="34" charset="-128"/>
              <a:ea typeface="A-OTF 新ゴ Pro R" pitchFamily="34" charset="-128"/>
              <a:cs typeface="メイリオ" pitchFamily="50" charset="-128"/>
            </a:endParaRPr>
          </a:p>
        </p:txBody>
      </p:sp>
      <p:pic>
        <p:nvPicPr>
          <p:cNvPr id="8" name="Picture 9"/>
          <p:cNvPicPr>
            <a:picLocks noChangeAspect="1" noChangeArrowheads="1"/>
          </p:cNvPicPr>
          <p:nvPr/>
        </p:nvPicPr>
        <p:blipFill>
          <a:blip r:embed="rId3" cstate="print"/>
          <a:srcRect/>
          <a:stretch>
            <a:fillRect/>
          </a:stretch>
        </p:blipFill>
        <p:spPr bwMode="auto">
          <a:xfrm>
            <a:off x="1453894" y="3834466"/>
            <a:ext cx="2741459" cy="2056095"/>
          </a:xfrm>
          <a:prstGeom prst="rect">
            <a:avLst/>
          </a:prstGeom>
          <a:noFill/>
          <a:ln w="9525">
            <a:noFill/>
            <a:miter lim="800000"/>
            <a:headEnd/>
            <a:tailEnd/>
          </a:ln>
        </p:spPr>
      </p:pic>
      <p:sp>
        <p:nvSpPr>
          <p:cNvPr id="9" name="テキスト ボックス 8"/>
          <p:cNvSpPr txBox="1"/>
          <p:nvPr/>
        </p:nvSpPr>
        <p:spPr>
          <a:xfrm>
            <a:off x="1046768" y="6006279"/>
            <a:ext cx="3647152" cy="369332"/>
          </a:xfrm>
          <a:prstGeom prst="rect">
            <a:avLst/>
          </a:prstGeom>
          <a:noFill/>
        </p:spPr>
        <p:txBody>
          <a:bodyPr wrap="none" rtlCol="0" anchor="ctr" anchorCtr="0">
            <a:spAutoFit/>
          </a:bodyPr>
          <a:lstStyle/>
          <a:p>
            <a:r>
              <a:rPr lang="ja-JP" altLang="en-US" dirty="0" smtClean="0">
                <a:latin typeface="A-OTF 新ゴ Pro R" pitchFamily="34" charset="-128"/>
                <a:ea typeface="A-OTF 新ゴ Pro R" pitchFamily="34" charset="-128"/>
                <a:cs typeface="メイリオ" pitchFamily="50" charset="-128"/>
              </a:rPr>
              <a:t>現実世界同様にペンで文字を書く</a:t>
            </a:r>
            <a:endParaRPr kumimoji="1" lang="ja-JP" altLang="en-US" dirty="0" smtClean="0">
              <a:latin typeface="A-OTF 新ゴ Pro R" pitchFamily="34" charset="-128"/>
              <a:ea typeface="A-OTF 新ゴ Pro R" pitchFamily="34" charset="-128"/>
              <a:cs typeface="メイリオ" pitchFamily="50" charset="-128"/>
            </a:endParaRPr>
          </a:p>
        </p:txBody>
      </p:sp>
      <p:pic>
        <p:nvPicPr>
          <p:cNvPr id="11" name="Picture 10"/>
          <p:cNvPicPr>
            <a:picLocks noChangeAspect="1" noChangeArrowheads="1"/>
          </p:cNvPicPr>
          <p:nvPr/>
        </p:nvPicPr>
        <p:blipFill>
          <a:blip r:embed="rId4" cstate="print"/>
          <a:srcRect/>
          <a:stretch>
            <a:fillRect/>
          </a:stretch>
        </p:blipFill>
        <p:spPr bwMode="auto">
          <a:xfrm>
            <a:off x="5049448" y="1051561"/>
            <a:ext cx="3609989" cy="2177010"/>
          </a:xfrm>
          <a:prstGeom prst="rect">
            <a:avLst/>
          </a:prstGeom>
          <a:noFill/>
          <a:ln w="9525">
            <a:noFill/>
            <a:miter lim="800000"/>
            <a:headEnd/>
            <a:tailEnd/>
          </a:ln>
        </p:spPr>
      </p:pic>
      <p:sp>
        <p:nvSpPr>
          <p:cNvPr id="12" name="テキスト ボックス 11"/>
          <p:cNvSpPr txBox="1"/>
          <p:nvPr/>
        </p:nvSpPr>
        <p:spPr>
          <a:xfrm>
            <a:off x="5700289" y="3225096"/>
            <a:ext cx="2262158" cy="369332"/>
          </a:xfrm>
          <a:prstGeom prst="rect">
            <a:avLst/>
          </a:prstGeom>
          <a:noFill/>
        </p:spPr>
        <p:txBody>
          <a:bodyPr wrap="none" rtlCol="0" anchor="ctr" anchorCtr="0">
            <a:spAutoFit/>
          </a:bodyPr>
          <a:lstStyle/>
          <a:p>
            <a:r>
              <a:rPr kumimoji="1" lang="ja-JP" altLang="en-US" dirty="0" smtClean="0">
                <a:latin typeface="A-OTF 新ゴ Pro R" pitchFamily="34" charset="-128"/>
                <a:ea typeface="A-OTF 新ゴ Pro R" pitchFamily="34" charset="-128"/>
                <a:cs typeface="メイリオ" pitchFamily="50" charset="-128"/>
              </a:rPr>
              <a:t>現実世界同様に会話</a:t>
            </a:r>
          </a:p>
        </p:txBody>
      </p:sp>
      <p:pic>
        <p:nvPicPr>
          <p:cNvPr id="14" name="Picture 3"/>
          <p:cNvPicPr>
            <a:picLocks noChangeAspect="1" noChangeArrowheads="1"/>
          </p:cNvPicPr>
          <p:nvPr/>
        </p:nvPicPr>
        <p:blipFill>
          <a:blip r:embed="rId5" cstate="print"/>
          <a:srcRect/>
          <a:stretch>
            <a:fillRect/>
          </a:stretch>
        </p:blipFill>
        <p:spPr bwMode="auto">
          <a:xfrm>
            <a:off x="5049449" y="3834467"/>
            <a:ext cx="3655278" cy="2056094"/>
          </a:xfrm>
          <a:prstGeom prst="rect">
            <a:avLst/>
          </a:prstGeom>
          <a:noFill/>
          <a:ln w="9525">
            <a:noFill/>
            <a:miter lim="800000"/>
            <a:headEnd/>
            <a:tailEnd/>
          </a:ln>
        </p:spPr>
      </p:pic>
      <p:sp>
        <p:nvSpPr>
          <p:cNvPr id="15" name="テキスト ボックス 14"/>
          <p:cNvSpPr txBox="1"/>
          <p:nvPr/>
        </p:nvSpPr>
        <p:spPr>
          <a:xfrm>
            <a:off x="5146282" y="6006279"/>
            <a:ext cx="3416320" cy="369332"/>
          </a:xfrm>
          <a:prstGeom prst="rect">
            <a:avLst/>
          </a:prstGeom>
          <a:noFill/>
        </p:spPr>
        <p:txBody>
          <a:bodyPr wrap="none" rtlCol="0" anchor="ctr" anchorCtr="0">
            <a:spAutoFit/>
          </a:bodyPr>
          <a:lstStyle/>
          <a:p>
            <a:r>
              <a:rPr kumimoji="1" lang="ja-JP" altLang="en-US" dirty="0" smtClean="0">
                <a:latin typeface="A-OTF 新ゴ Pro R" pitchFamily="34" charset="-128"/>
                <a:ea typeface="A-OTF 新ゴ Pro R" pitchFamily="34" charset="-128"/>
                <a:cs typeface="メイリオ" pitchFamily="50" charset="-128"/>
              </a:rPr>
              <a:t>現実世界同様に身振り／手振り</a:t>
            </a:r>
          </a:p>
        </p:txBody>
      </p:sp>
    </p:spTree>
    <p:extLst>
      <p:ext uri="{BB962C8B-B14F-4D97-AF65-F5344CB8AC3E}">
        <p14:creationId xmlns:p14="http://schemas.microsoft.com/office/powerpoint/2010/main" val="714936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ikari_akiyama.2NDFACTORY\Desktop\img\qdr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39" t="14964" r="1012" b="10057"/>
          <a:stretch/>
        </p:blipFill>
        <p:spPr bwMode="auto">
          <a:xfrm>
            <a:off x="-819641" y="-34656"/>
            <a:ext cx="11389265" cy="689265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59816" y="25844"/>
            <a:ext cx="9049005" cy="576064"/>
          </a:xfrm>
          <a:prstGeom prst="rect">
            <a:avLst/>
          </a:prstGeom>
          <a:noFill/>
        </p:spPr>
        <p:txBody>
          <a:bodyPr wrap="square" rtlCol="0" anchor="t" anchorCtr="0">
            <a:noAutofit/>
          </a:bodyPr>
          <a:lstStyle/>
          <a:p>
            <a:pPr algn="r">
              <a:lnSpc>
                <a:spcPct val="150000"/>
              </a:lnSpc>
            </a:pPr>
            <a:r>
              <a:rPr lang="en-US" altLang="ja-JP" sz="1200" dirty="0">
                <a:solidFill>
                  <a:schemeClr val="tx1">
                    <a:lumMod val="75000"/>
                    <a:lumOff val="25000"/>
                  </a:schemeClr>
                </a:solidFill>
                <a:latin typeface="A-OTF 新ゴ Pro M" pitchFamily="34" charset="-128"/>
                <a:ea typeface="A-OTF 新ゴ Pro M" pitchFamily="34" charset="-128"/>
                <a:cs typeface="メイリオ" pitchFamily="50" charset="-128"/>
              </a:rPr>
              <a:t>http://www.qdrum.co.za/</a:t>
            </a:r>
            <a:endParaRPr lang="en-US" altLang="ja-JP" sz="1200" dirty="0" smtClean="0">
              <a:solidFill>
                <a:schemeClr val="tx1">
                  <a:lumMod val="75000"/>
                  <a:lumOff val="25000"/>
                </a:schemeClr>
              </a:solidFill>
              <a:latin typeface="A-OTF 新ゴ Pro M" pitchFamily="34" charset="-128"/>
              <a:ea typeface="A-OTF 新ゴ Pro M" pitchFamily="34" charset="-128"/>
              <a:cs typeface="メイリオ" pitchFamily="50" charset="-128"/>
            </a:endParaRPr>
          </a:p>
        </p:txBody>
      </p:sp>
    </p:spTree>
    <p:extLst>
      <p:ext uri="{BB962C8B-B14F-4D97-AF65-F5344CB8AC3E}">
        <p14:creationId xmlns:p14="http://schemas.microsoft.com/office/powerpoint/2010/main" val="3709112089"/>
      </p:ext>
    </p:extLst>
  </p:cSld>
  <p:clrMapOvr>
    <a:masterClrMapping/>
  </p:clrMapOvr>
  <p:transition spd="slow">
    <p:pull/>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a:t>4. NUI(Natural User </a:t>
            </a:r>
            <a:r>
              <a:rPr lang="en-US" altLang="ja-JP" dirty="0" smtClean="0"/>
              <a:t>Interface</a:t>
            </a:r>
            <a:r>
              <a:rPr lang="en-US" altLang="ja-JP" dirty="0"/>
              <a:t>)</a:t>
            </a:r>
            <a:endParaRPr kumimoji="1" lang="ja-JP" altLang="en-US" dirty="0"/>
          </a:p>
        </p:txBody>
      </p:sp>
      <p:grpSp>
        <p:nvGrpSpPr>
          <p:cNvPr id="4" name="グループ化 3"/>
          <p:cNvGrpSpPr/>
          <p:nvPr/>
        </p:nvGrpSpPr>
        <p:grpSpPr>
          <a:xfrm>
            <a:off x="3731296" y="1386411"/>
            <a:ext cx="2456026" cy="3151409"/>
            <a:chOff x="3347864" y="1284827"/>
            <a:chExt cx="2456026" cy="2626174"/>
          </a:xfrm>
        </p:grpSpPr>
        <p:pic>
          <p:nvPicPr>
            <p:cNvPr id="5" name="Picture 2" descr="C:\Users\ihara\Pictures\2fc\sozai\マウスカーソル.gif"/>
            <p:cNvPicPr>
              <a:picLocks noChangeAspect="1" noChangeArrowheads="1"/>
            </p:cNvPicPr>
            <p:nvPr/>
          </p:nvPicPr>
          <p:blipFill>
            <a:blip r:embed="rId2" cstate="print"/>
            <a:srcRect/>
            <a:stretch>
              <a:fillRect/>
            </a:stretch>
          </p:blipFill>
          <p:spPr bwMode="auto">
            <a:xfrm>
              <a:off x="4705781" y="1284827"/>
              <a:ext cx="528655" cy="440547"/>
            </a:xfrm>
            <a:prstGeom prst="rect">
              <a:avLst/>
            </a:prstGeom>
            <a:noFill/>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505100"/>
              <a:ext cx="12080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C:\Users\ihara\Desktop\800px-CLI-GUI-NUI.png"/>
            <p:cNvPicPr>
              <a:picLocks noChangeAspect="1" noChangeArrowheads="1"/>
            </p:cNvPicPr>
            <p:nvPr/>
          </p:nvPicPr>
          <p:blipFill rotWithShape="1">
            <a:blip r:embed="rId4" cstate="print"/>
            <a:srcRect l="33404" t="15659" r="33192" b="17790"/>
            <a:stretch/>
          </p:blipFill>
          <p:spPr bwMode="auto">
            <a:xfrm>
              <a:off x="3347864" y="1882353"/>
              <a:ext cx="2456026" cy="2028648"/>
            </a:xfrm>
            <a:prstGeom prst="rect">
              <a:avLst/>
            </a:prstGeom>
            <a:noFill/>
            <a:ln>
              <a:noFill/>
            </a:ln>
          </p:spPr>
        </p:pic>
      </p:grpSp>
      <p:grpSp>
        <p:nvGrpSpPr>
          <p:cNvPr id="8" name="グループ化 7"/>
          <p:cNvGrpSpPr/>
          <p:nvPr/>
        </p:nvGrpSpPr>
        <p:grpSpPr>
          <a:xfrm>
            <a:off x="1275282" y="1400751"/>
            <a:ext cx="2410151" cy="3137069"/>
            <a:chOff x="891849" y="1296777"/>
            <a:chExt cx="2410151" cy="2614224"/>
          </a:xfrm>
        </p:grpSpPr>
        <p:pic>
          <p:nvPicPr>
            <p:cNvPr id="9" name="Picture 8" descr="C:\Users\ihara\Desktop\800px-CLI-GUI-NUI.png"/>
            <p:cNvPicPr>
              <a:picLocks noChangeAspect="1" noChangeArrowheads="1"/>
            </p:cNvPicPr>
            <p:nvPr/>
          </p:nvPicPr>
          <p:blipFill rotWithShape="1">
            <a:blip r:embed="rId4" cstate="print"/>
            <a:srcRect t="15659" r="67220" b="17790"/>
            <a:stretch/>
          </p:blipFill>
          <p:spPr bwMode="auto">
            <a:xfrm>
              <a:off x="891849" y="1882353"/>
              <a:ext cx="2410151" cy="2028648"/>
            </a:xfrm>
            <a:prstGeom prst="rect">
              <a:avLst/>
            </a:prstGeom>
            <a:noFill/>
            <a:ln>
              <a:noFill/>
            </a:ln>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849" y="1296777"/>
              <a:ext cx="18002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 name="カギ線コネクタ 11"/>
          <p:cNvCxnSpPr>
            <a:stCxn id="14" idx="2"/>
            <a:endCxn id="19" idx="0"/>
          </p:cNvCxnSpPr>
          <p:nvPr/>
        </p:nvCxnSpPr>
        <p:spPr>
          <a:xfrm rot="5400000">
            <a:off x="5721958" y="3501623"/>
            <a:ext cx="948792" cy="2486708"/>
          </a:xfrm>
          <a:prstGeom prst="bentConnector3">
            <a:avLst>
              <a:gd name="adj1" fmla="val 50000"/>
            </a:avLst>
          </a:prstGeom>
          <a:ln>
            <a:solidFill>
              <a:schemeClr val="accent4">
                <a:lumMod val="75000"/>
              </a:schemeClr>
            </a:solidFill>
            <a:headEnd type="ova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107560" y="2455979"/>
            <a:ext cx="2664296" cy="1814602"/>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p:cNvGrpSpPr/>
          <p:nvPr/>
        </p:nvGrpSpPr>
        <p:grpSpPr>
          <a:xfrm>
            <a:off x="6179568" y="1372609"/>
            <a:ext cx="2427808" cy="3165212"/>
            <a:chOff x="5796136" y="1273324"/>
            <a:chExt cx="2427808" cy="2637677"/>
          </a:xfrm>
        </p:grpSpPr>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4138" y="1273325"/>
              <a:ext cx="11049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245" b="11088"/>
            <a:stretch/>
          </p:blipFill>
          <p:spPr bwMode="auto">
            <a:xfrm>
              <a:off x="7082481" y="1273324"/>
              <a:ext cx="957263"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descr="C:\Users\ihara\Desktop\800px-CLI-GUI-NUI.png"/>
            <p:cNvPicPr>
              <a:picLocks noChangeAspect="1" noChangeArrowheads="1"/>
            </p:cNvPicPr>
            <p:nvPr/>
          </p:nvPicPr>
          <p:blipFill rotWithShape="1">
            <a:blip r:embed="rId4" cstate="print"/>
            <a:srcRect l="66980" t="15659" b="17790"/>
            <a:stretch/>
          </p:blipFill>
          <p:spPr bwMode="auto">
            <a:xfrm>
              <a:off x="5796136" y="1882353"/>
              <a:ext cx="2427808" cy="2028648"/>
            </a:xfrm>
            <a:prstGeom prst="rect">
              <a:avLst/>
            </a:prstGeom>
            <a:noFill/>
            <a:ln>
              <a:noFill/>
            </a:ln>
          </p:spPr>
        </p:pic>
      </p:grpSp>
      <p:sp>
        <p:nvSpPr>
          <p:cNvPr id="19" name="角丸四角形 18"/>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200" dirty="0" smtClean="0">
                <a:solidFill>
                  <a:schemeClr val="tx1">
                    <a:lumMod val="85000"/>
                    <a:lumOff val="15000"/>
                  </a:schemeClr>
                </a:solidFill>
                <a:latin typeface="A-OTF 新ゴ Pro M" pitchFamily="34" charset="-128"/>
                <a:ea typeface="A-OTF 新ゴ Pro M" pitchFamily="34" charset="-128"/>
              </a:rPr>
              <a:t>人間</a:t>
            </a:r>
            <a:r>
              <a:rPr lang="ja-JP" altLang="en-US" sz="2200" dirty="0">
                <a:solidFill>
                  <a:schemeClr val="tx1">
                    <a:lumMod val="85000"/>
                    <a:lumOff val="15000"/>
                  </a:schemeClr>
                </a:solidFill>
                <a:latin typeface="A-OTF 新ゴ Pro M" pitchFamily="34" charset="-128"/>
                <a:ea typeface="A-OTF 新ゴ Pro M" pitchFamily="34" charset="-128"/>
              </a:rPr>
              <a:t>の自然な行為を用いたユーザーインターフェイス</a:t>
            </a:r>
            <a:endParaRPr lang="en-US" altLang="ja-JP" sz="2200" dirty="0" smtClean="0">
              <a:solidFill>
                <a:schemeClr val="tx1">
                  <a:lumMod val="85000"/>
                  <a:lumOff val="15000"/>
                </a:schemeClr>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255540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NUI</a:t>
            </a:r>
            <a:r>
              <a:rPr kumimoji="1" lang="ja-JP" altLang="en-US" dirty="0" smtClean="0"/>
              <a:t>のビジョン</a:t>
            </a:r>
            <a:endParaRPr kumimoji="1" lang="ja-JP" altLang="en-US" dirty="0"/>
          </a:p>
        </p:txBody>
      </p:sp>
      <p:sp>
        <p:nvSpPr>
          <p:cNvPr id="3" name="Text Box 30"/>
          <p:cNvSpPr txBox="1">
            <a:spLocks noChangeArrowheads="1"/>
          </p:cNvSpPr>
          <p:nvPr/>
        </p:nvSpPr>
        <p:spPr bwMode="auto">
          <a:xfrm>
            <a:off x="666720" y="1214422"/>
            <a:ext cx="8848725" cy="2185214"/>
          </a:xfrm>
          <a:prstGeom prst="rect">
            <a:avLst/>
          </a:prstGeom>
          <a:noFill/>
          <a:ln w="12700">
            <a:noFill/>
            <a:miter lim="800000"/>
            <a:headEnd/>
            <a:tailEnd/>
          </a:ln>
        </p:spPr>
        <p:txBody>
          <a:bodyPr>
            <a:spAutoFit/>
          </a:bodyPr>
          <a:lstStyle/>
          <a:p>
            <a:r>
              <a:rPr lang="ja-JP" altLang="en-US" sz="4400" dirty="0" smtClean="0">
                <a:solidFill>
                  <a:srgbClr val="FF0000"/>
                </a:solidFill>
                <a:latin typeface="A-OTF 新ゴ Pro B" pitchFamily="34" charset="-128"/>
                <a:ea typeface="A-OTF 新ゴ Pro B" pitchFamily="34" charset="-128"/>
                <a:cs typeface="A-OTF 見出ミンMA31 Pro MA31" pitchFamily="18" charset="-128"/>
              </a:rPr>
              <a:t>人々</a:t>
            </a:r>
            <a:r>
              <a:rPr lang="ja-JP" altLang="en-US" sz="2800" dirty="0" smtClean="0">
                <a:solidFill>
                  <a:srgbClr val="FF0000"/>
                </a:solidFill>
                <a:latin typeface="A-OTF 新ゴ Pro B" pitchFamily="34" charset="-128"/>
                <a:ea typeface="A-OTF 新ゴ Pro B" pitchFamily="34" charset="-128"/>
                <a:cs typeface="A-OTF 見出ミンMA31 Pro MA31" pitchFamily="18" charset="-128"/>
              </a:rPr>
              <a:t>の</a:t>
            </a:r>
            <a:r>
              <a:rPr lang="ja-JP" altLang="en-US" sz="4400" dirty="0" smtClean="0">
                <a:solidFill>
                  <a:srgbClr val="FF0000"/>
                </a:solidFill>
                <a:latin typeface="A-OTF 新ゴ Pro B" pitchFamily="34" charset="-128"/>
                <a:ea typeface="A-OTF 新ゴ Pro B" pitchFamily="34" charset="-128"/>
                <a:cs typeface="A-OTF 見出ミンMA31 Pro MA31" pitchFamily="18" charset="-128"/>
              </a:rPr>
              <a:t>自然</a:t>
            </a:r>
            <a:r>
              <a:rPr lang="ja-JP" altLang="en-US" sz="4400" dirty="0">
                <a:solidFill>
                  <a:srgbClr val="FF0000"/>
                </a:solidFill>
                <a:latin typeface="A-OTF 新ゴ Pro B" pitchFamily="34" charset="-128"/>
                <a:ea typeface="A-OTF 新ゴ Pro B" pitchFamily="34" charset="-128"/>
                <a:cs typeface="A-OTF 見出ミンMA31 Pro MA31" pitchFamily="18" charset="-128"/>
              </a:rPr>
              <a:t>な</a:t>
            </a:r>
            <a:r>
              <a:rPr lang="ja-JP" altLang="en-US" sz="2800" dirty="0">
                <a:latin typeface="A-OTF 新ゴ Pro B" pitchFamily="34" charset="-128"/>
                <a:ea typeface="A-OTF 新ゴ Pro B" pitchFamily="34" charset="-128"/>
                <a:cs typeface="A-OTF 見出ミンMA31 Pro MA31" pitchFamily="18" charset="-128"/>
              </a:rPr>
              <a:t>入力に</a:t>
            </a:r>
            <a:r>
              <a:rPr lang="ja-JP" altLang="en-US" sz="2800" dirty="0" smtClean="0">
                <a:latin typeface="A-OTF 新ゴ Pro B" pitchFamily="34" charset="-128"/>
                <a:ea typeface="A-OTF 新ゴ Pro B" pitchFamily="34" charset="-128"/>
                <a:cs typeface="A-OTF 見出ミンMA31 Pro MA31" pitchFamily="18" charset="-128"/>
              </a:rPr>
              <a:t>よって</a:t>
            </a:r>
            <a:endParaRPr lang="en-US" altLang="ja-JP" sz="2800" dirty="0" smtClean="0">
              <a:latin typeface="A-OTF 新ゴ Pro B" pitchFamily="34" charset="-128"/>
              <a:ea typeface="A-OTF 新ゴ Pro B" pitchFamily="34" charset="-128"/>
              <a:cs typeface="A-OTF 見出ミンMA31 Pro MA31" pitchFamily="18" charset="-128"/>
            </a:endParaRPr>
          </a:p>
          <a:p>
            <a:r>
              <a:rPr lang="ja-JP" altLang="en-US" sz="4400" dirty="0" smtClean="0">
                <a:solidFill>
                  <a:srgbClr val="FF0000"/>
                </a:solidFill>
                <a:latin typeface="A-OTF 新ゴ Pro B" pitchFamily="34" charset="-128"/>
                <a:ea typeface="A-OTF 新ゴ Pro B" pitchFamily="34" charset="-128"/>
                <a:cs typeface="A-OTF 見出ミンMA31 Pro MA31" pitchFamily="18" charset="-128"/>
              </a:rPr>
              <a:t>直観的</a:t>
            </a:r>
            <a:r>
              <a:rPr lang="ja-JP" altLang="en-US" sz="2800" dirty="0">
                <a:latin typeface="A-OTF 新ゴ Pro B" pitchFamily="34" charset="-128"/>
                <a:ea typeface="A-OTF 新ゴ Pro B" pitchFamily="34" charset="-128"/>
                <a:cs typeface="A-OTF 見出ミンMA31 Pro MA31" pitchFamily="18" charset="-128"/>
              </a:rPr>
              <a:t>にあるいは</a:t>
            </a:r>
            <a:r>
              <a:rPr lang="ja-JP" altLang="en-US" sz="4800" dirty="0">
                <a:solidFill>
                  <a:srgbClr val="FF0000"/>
                </a:solidFill>
                <a:latin typeface="A-OTF 新ゴ Pro B" pitchFamily="34" charset="-128"/>
                <a:ea typeface="A-OTF 新ゴ Pro B" pitchFamily="34" charset="-128"/>
                <a:cs typeface="A-OTF 見出ミンMA31 Pro MA31" pitchFamily="18" charset="-128"/>
              </a:rPr>
              <a:t>本能的</a:t>
            </a:r>
            <a:r>
              <a:rPr lang="ja-JP" altLang="en-US" sz="2800" dirty="0" smtClean="0">
                <a:latin typeface="A-OTF 新ゴ Pro B" pitchFamily="34" charset="-128"/>
                <a:ea typeface="A-OTF 新ゴ Pro B" pitchFamily="34" charset="-128"/>
                <a:cs typeface="A-OTF 見出ミンMA31 Pro MA31" pitchFamily="18" charset="-128"/>
              </a:rPr>
              <a:t>で</a:t>
            </a:r>
            <a:endParaRPr lang="en-US" altLang="ja-JP" sz="2800" dirty="0" smtClean="0">
              <a:latin typeface="A-OTF 新ゴ Pro B" pitchFamily="34" charset="-128"/>
              <a:ea typeface="A-OTF 新ゴ Pro B" pitchFamily="34" charset="-128"/>
              <a:cs typeface="A-OTF 見出ミンMA31 Pro MA31" pitchFamily="18" charset="-128"/>
            </a:endParaRPr>
          </a:p>
          <a:p>
            <a:r>
              <a:rPr lang="ja-JP" altLang="en-US" sz="4400" dirty="0" smtClean="0">
                <a:solidFill>
                  <a:srgbClr val="FF0000"/>
                </a:solidFill>
                <a:latin typeface="A-OTF 新ゴ Pro B" pitchFamily="34" charset="-128"/>
                <a:ea typeface="A-OTF 新ゴ Pro B" pitchFamily="34" charset="-128"/>
                <a:cs typeface="A-OTF 見出ミンMA31 Pro MA31" pitchFamily="18" charset="-128"/>
              </a:rPr>
              <a:t>とぎれ</a:t>
            </a:r>
            <a:r>
              <a:rPr lang="ja-JP" altLang="en-US" sz="4400" dirty="0">
                <a:solidFill>
                  <a:srgbClr val="FF0000"/>
                </a:solidFill>
                <a:latin typeface="A-OTF 新ゴ Pro B" pitchFamily="34" charset="-128"/>
                <a:ea typeface="A-OTF 新ゴ Pro B" pitchFamily="34" charset="-128"/>
                <a:cs typeface="A-OTF 見出ミンMA31 Pro MA31" pitchFamily="18" charset="-128"/>
              </a:rPr>
              <a:t>のない体験</a:t>
            </a:r>
            <a:r>
              <a:rPr lang="ja-JP" altLang="en-US" sz="2800" dirty="0">
                <a:latin typeface="A-OTF 新ゴ Pro B" pitchFamily="34" charset="-128"/>
                <a:ea typeface="A-OTF 新ゴ Pro B" pitchFamily="34" charset="-128"/>
                <a:cs typeface="A-OTF 見出ミンMA31 Pro MA31" pitchFamily="18" charset="-128"/>
              </a:rPr>
              <a:t>を提供する</a:t>
            </a:r>
            <a:r>
              <a:rPr lang="ja-JP" altLang="en-US" sz="2800" dirty="0" smtClean="0">
                <a:latin typeface="A-OTF 新ゴ Pro B" pitchFamily="34" charset="-128"/>
                <a:ea typeface="A-OTF 新ゴ Pro B" pitchFamily="34" charset="-128"/>
                <a:cs typeface="A-OTF 見出ミンMA31 Pro MA31" pitchFamily="18" charset="-128"/>
              </a:rPr>
              <a:t>こと</a:t>
            </a:r>
            <a:endParaRPr lang="en-US" altLang="ja-JP" sz="2800" dirty="0">
              <a:latin typeface="A-OTF 新ゴ Pro B" pitchFamily="34" charset="-128"/>
              <a:ea typeface="A-OTF 新ゴ Pro B" pitchFamily="34" charset="-128"/>
              <a:cs typeface="A-OTF 見出ミンMA31 Pro MA31" pitchFamily="18" charset="-128"/>
            </a:endParaRPr>
          </a:p>
        </p:txBody>
      </p:sp>
      <p:sp>
        <p:nvSpPr>
          <p:cNvPr id="4" name="正方形/長方形 8"/>
          <p:cNvSpPr>
            <a:spLocks noChangeArrowheads="1"/>
          </p:cNvSpPr>
          <p:nvPr/>
        </p:nvSpPr>
        <p:spPr bwMode="auto">
          <a:xfrm>
            <a:off x="666720" y="3775590"/>
            <a:ext cx="8576757" cy="2308324"/>
          </a:xfrm>
          <a:prstGeom prst="rect">
            <a:avLst/>
          </a:prstGeom>
          <a:solidFill>
            <a:schemeClr val="tx1"/>
          </a:solidFill>
          <a:ln w="9525">
            <a:noFill/>
            <a:miter lim="800000"/>
            <a:headEnd/>
            <a:tailEnd/>
          </a:ln>
        </p:spPr>
        <p:txBody>
          <a:bodyPr wrap="square">
            <a:spAutoFit/>
          </a:bodyPr>
          <a:lstStyle/>
          <a:p>
            <a:pPr algn="ctr">
              <a:lnSpc>
                <a:spcPct val="150000"/>
              </a:lnSpc>
            </a:pPr>
            <a:r>
              <a:rPr lang="ja-JP" altLang="en-US" sz="2400" dirty="0">
                <a:solidFill>
                  <a:schemeClr val="bg1"/>
                </a:solidFill>
                <a:latin typeface="メイリオ" pitchFamily="50" charset="-128"/>
                <a:ea typeface="メイリオ" pitchFamily="50" charset="-128"/>
                <a:cs typeface="メイリオ" pitchFamily="50" charset="-128"/>
              </a:rPr>
              <a:t>人々が</a:t>
            </a:r>
            <a:r>
              <a:rPr lang="ja-JP" altLang="en-US" sz="2400" dirty="0" smtClean="0">
                <a:solidFill>
                  <a:schemeClr val="bg1"/>
                </a:solidFill>
                <a:latin typeface="メイリオ" pitchFamily="50" charset="-128"/>
                <a:ea typeface="メイリオ" pitchFamily="50" charset="-128"/>
                <a:cs typeface="メイリオ" pitchFamily="50" charset="-128"/>
              </a:rPr>
              <a:t>コンピューターを</a:t>
            </a:r>
            <a:r>
              <a:rPr lang="ja-JP" altLang="en-US" sz="2400" dirty="0">
                <a:solidFill>
                  <a:schemeClr val="bg1"/>
                </a:solidFill>
                <a:latin typeface="メイリオ" pitchFamily="50" charset="-128"/>
                <a:ea typeface="メイリオ" pitchFamily="50" charset="-128"/>
                <a:cs typeface="メイリオ" pitchFamily="50" charset="-128"/>
              </a:rPr>
              <a:t>学ばなければ</a:t>
            </a:r>
            <a:r>
              <a:rPr lang="ja-JP" altLang="en-US" sz="2400" dirty="0" smtClean="0">
                <a:solidFill>
                  <a:schemeClr val="bg1"/>
                </a:solidFill>
                <a:latin typeface="メイリオ" pitchFamily="50" charset="-128"/>
                <a:ea typeface="メイリオ" pitchFamily="50" charset="-128"/>
                <a:cs typeface="メイリオ" pitchFamily="50" charset="-128"/>
              </a:rPr>
              <a:t>ならなかった</a:t>
            </a:r>
            <a:endParaRPr lang="ja-JP" altLang="en-US" sz="2400" dirty="0">
              <a:solidFill>
                <a:schemeClr val="bg1"/>
              </a:solidFill>
              <a:latin typeface="メイリオ" pitchFamily="50" charset="-128"/>
              <a:ea typeface="メイリオ" pitchFamily="50" charset="-128"/>
              <a:cs typeface="メイリオ" pitchFamily="50" charset="-128"/>
            </a:endParaRPr>
          </a:p>
          <a:p>
            <a:pPr algn="ctr">
              <a:lnSpc>
                <a:spcPct val="150000"/>
              </a:lnSpc>
            </a:pPr>
            <a:r>
              <a:rPr lang="ja-JP" altLang="en-US" sz="2400" dirty="0" smtClean="0">
                <a:solidFill>
                  <a:schemeClr val="bg1"/>
                </a:solidFill>
                <a:latin typeface="メイリオ" pitchFamily="50" charset="-128"/>
                <a:ea typeface="メイリオ" pitchFamily="50" charset="-128"/>
                <a:cs typeface="メイリオ" pitchFamily="50" charset="-128"/>
              </a:rPr>
              <a:t>目指す</a:t>
            </a:r>
            <a:r>
              <a:rPr lang="ja-JP" altLang="en-US" sz="2400" dirty="0">
                <a:solidFill>
                  <a:schemeClr val="bg1"/>
                </a:solidFill>
                <a:latin typeface="メイリオ" pitchFamily="50" charset="-128"/>
                <a:ea typeface="メイリオ" pitchFamily="50" charset="-128"/>
                <a:cs typeface="メイリオ" pitchFamily="50" charset="-128"/>
              </a:rPr>
              <a:t>のは自然なエクスペリエンス</a:t>
            </a:r>
            <a:r>
              <a:rPr lang="ja-JP" altLang="en-US" sz="2400" dirty="0" smtClean="0">
                <a:solidFill>
                  <a:schemeClr val="bg1"/>
                </a:solidFill>
                <a:latin typeface="メイリオ" pitchFamily="50" charset="-128"/>
                <a:ea typeface="メイリオ" pitchFamily="50" charset="-128"/>
                <a:cs typeface="メイリオ" pitchFamily="50" charset="-128"/>
              </a:rPr>
              <a:t>、</a:t>
            </a:r>
            <a:endParaRPr lang="en-US" altLang="ja-JP" sz="2400" dirty="0" smtClean="0">
              <a:solidFill>
                <a:schemeClr val="bg1"/>
              </a:solidFill>
              <a:latin typeface="メイリオ" pitchFamily="50" charset="-128"/>
              <a:ea typeface="メイリオ" pitchFamily="50" charset="-128"/>
              <a:cs typeface="メイリオ" pitchFamily="50" charset="-128"/>
            </a:endParaRPr>
          </a:p>
          <a:p>
            <a:pPr algn="ctr">
              <a:lnSpc>
                <a:spcPct val="150000"/>
              </a:lnSpc>
            </a:pPr>
            <a:r>
              <a:rPr lang="ja-JP" altLang="en-US" sz="2400" dirty="0" smtClean="0">
                <a:solidFill>
                  <a:schemeClr val="bg1"/>
                </a:solidFill>
                <a:latin typeface="メイリオ" pitchFamily="50" charset="-128"/>
                <a:ea typeface="メイリオ" pitchFamily="50" charset="-128"/>
                <a:cs typeface="メイリオ" pitchFamily="50" charset="-128"/>
              </a:rPr>
              <a:t>自然</a:t>
            </a:r>
            <a:r>
              <a:rPr lang="ja-JP" altLang="en-US" sz="2400" dirty="0">
                <a:solidFill>
                  <a:schemeClr val="bg1"/>
                </a:solidFill>
                <a:latin typeface="メイリオ" pitchFamily="50" charset="-128"/>
                <a:ea typeface="メイリオ" pitchFamily="50" charset="-128"/>
                <a:cs typeface="メイリオ" pitchFamily="50" charset="-128"/>
              </a:rPr>
              <a:t>なコンピューティング</a:t>
            </a:r>
          </a:p>
          <a:p>
            <a:pPr algn="ctr">
              <a:lnSpc>
                <a:spcPct val="150000"/>
              </a:lnSpc>
            </a:pPr>
            <a:r>
              <a:rPr lang="ja-JP" altLang="en-US" sz="2400" b="1" dirty="0" smtClean="0">
                <a:solidFill>
                  <a:srgbClr val="FFFF00"/>
                </a:solidFill>
                <a:latin typeface="メイリオ" pitchFamily="50" charset="-128"/>
                <a:ea typeface="メイリオ" pitchFamily="50" charset="-128"/>
                <a:cs typeface="メイリオ" pitchFamily="50" charset="-128"/>
              </a:rPr>
              <a:t>コンピューター</a:t>
            </a:r>
            <a:r>
              <a:rPr lang="ja-JP" altLang="en-US" sz="2400" b="1" dirty="0">
                <a:solidFill>
                  <a:srgbClr val="FFFF00"/>
                </a:solidFill>
                <a:latin typeface="メイリオ" pitchFamily="50" charset="-128"/>
                <a:ea typeface="メイリオ" pitchFamily="50" charset="-128"/>
                <a:cs typeface="メイリオ" pitchFamily="50" charset="-128"/>
              </a:rPr>
              <a:t>自身が、人々の</a:t>
            </a:r>
            <a:r>
              <a:rPr lang="ja-JP" altLang="en-US" sz="2400" b="1" dirty="0" smtClean="0">
                <a:solidFill>
                  <a:srgbClr val="FFFF00"/>
                </a:solidFill>
                <a:latin typeface="メイリオ" pitchFamily="50" charset="-128"/>
                <a:ea typeface="メイリオ" pitchFamily="50" charset="-128"/>
                <a:cs typeface="メイリオ" pitchFamily="50" charset="-128"/>
              </a:rPr>
              <a:t>言葉や動作を</a:t>
            </a:r>
            <a:r>
              <a:rPr lang="ja-JP" altLang="en-US" sz="2400" b="1" dirty="0">
                <a:solidFill>
                  <a:srgbClr val="FFFF00"/>
                </a:solidFill>
                <a:latin typeface="メイリオ" pitchFamily="50" charset="-128"/>
                <a:ea typeface="メイリオ" pitchFamily="50" charset="-128"/>
                <a:cs typeface="メイリオ" pitchFamily="50" charset="-128"/>
              </a:rPr>
              <a:t>学ぶ時代が来た</a:t>
            </a:r>
          </a:p>
        </p:txBody>
      </p:sp>
    </p:spTree>
    <p:extLst>
      <p:ext uri="{BB962C8B-B14F-4D97-AF65-F5344CB8AC3E}">
        <p14:creationId xmlns:p14="http://schemas.microsoft.com/office/powerpoint/2010/main" val="133684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デバイス・ハードウェアの進化とユーザー体験の変化</a:t>
            </a:r>
          </a:p>
        </p:txBody>
      </p:sp>
      <p:pic>
        <p:nvPicPr>
          <p:cNvPr id="6" name="Picture 2"/>
          <p:cNvPicPr>
            <a:picLocks noChangeAspect="1" noChangeArrowheads="1"/>
          </p:cNvPicPr>
          <p:nvPr/>
        </p:nvPicPr>
        <p:blipFill>
          <a:blip r:embed="rId2" cstate="print"/>
          <a:srcRect/>
          <a:stretch>
            <a:fillRect/>
          </a:stretch>
        </p:blipFill>
        <p:spPr bwMode="auto">
          <a:xfrm>
            <a:off x="1208583" y="1301796"/>
            <a:ext cx="3046109" cy="3046109"/>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726125" y="1580750"/>
            <a:ext cx="3006180" cy="3006180"/>
          </a:xfrm>
          <a:prstGeom prst="rect">
            <a:avLst/>
          </a:prstGeom>
          <a:noFill/>
          <a:ln w="9525">
            <a:noFill/>
            <a:miter lim="800000"/>
            <a:headEnd/>
            <a:tailEnd/>
          </a:ln>
          <a:effectLst/>
        </p:spPr>
      </p:pic>
      <p:pic>
        <p:nvPicPr>
          <p:cNvPr id="8" name="Picture 5"/>
          <p:cNvPicPr>
            <a:picLocks noChangeAspect="1" noChangeArrowheads="1"/>
          </p:cNvPicPr>
          <p:nvPr/>
        </p:nvPicPr>
        <p:blipFill>
          <a:blip r:embed="rId4" cstate="print"/>
          <a:srcRect/>
          <a:stretch>
            <a:fillRect/>
          </a:stretch>
        </p:blipFill>
        <p:spPr bwMode="auto">
          <a:xfrm rot="1318621">
            <a:off x="2307199" y="2488503"/>
            <a:ext cx="4327454" cy="3248088"/>
          </a:xfrm>
          <a:prstGeom prst="rect">
            <a:avLst/>
          </a:prstGeom>
          <a:noFill/>
          <a:ln w="9525">
            <a:noFill/>
            <a:miter lim="800000"/>
            <a:headEnd/>
            <a:tailEnd/>
          </a:ln>
          <a:effectLst/>
        </p:spPr>
      </p:pic>
    </p:spTree>
    <p:extLst>
      <p:ext uri="{BB962C8B-B14F-4D97-AF65-F5344CB8AC3E}">
        <p14:creationId xmlns:p14="http://schemas.microsoft.com/office/powerpoint/2010/main" val="570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デバイス・ハードウェアの進化とユーザー体験の変化</a:t>
            </a:r>
            <a:endParaRPr kumimoji="1" lang="ja-JP" altLang="en-US" dirty="0"/>
          </a:p>
        </p:txBody>
      </p:sp>
      <p:pic>
        <p:nvPicPr>
          <p:cNvPr id="3" name="Picture 2" descr="https://itnp.net/kiji_images/58bef5266d72c1c2df7b6ae0286501d4.jpg"/>
          <p:cNvPicPr>
            <a:picLocks noChangeAspect="1" noChangeArrowheads="1"/>
          </p:cNvPicPr>
          <p:nvPr/>
        </p:nvPicPr>
        <p:blipFill>
          <a:blip r:embed="rId2" cstate="print"/>
          <a:srcRect/>
          <a:stretch>
            <a:fillRect/>
          </a:stretch>
        </p:blipFill>
        <p:spPr bwMode="auto">
          <a:xfrm>
            <a:off x="5707996" y="762115"/>
            <a:ext cx="4069416" cy="3156058"/>
          </a:xfrm>
          <a:prstGeom prst="rect">
            <a:avLst/>
          </a:prstGeom>
          <a:noFill/>
        </p:spPr>
      </p:pic>
      <p:sp>
        <p:nvSpPr>
          <p:cNvPr id="4" name="角丸四角形 3"/>
          <p:cNvSpPr/>
          <p:nvPr/>
        </p:nvSpPr>
        <p:spPr>
          <a:xfrm>
            <a:off x="339924" y="5066914"/>
            <a:ext cx="9288463"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smtClean="0">
                <a:effectLst>
                  <a:outerShdw blurRad="38100" dist="38100" dir="2700000" algn="tl">
                    <a:srgbClr val="000000">
                      <a:alpha val="43137"/>
                    </a:srgbClr>
                  </a:outerShdw>
                </a:effectLst>
                <a:latin typeface="A-OTF 新ゴ Pro B" pitchFamily="34" charset="-128"/>
                <a:ea typeface="A-OTF 新ゴ Pro B" pitchFamily="34" charset="-128"/>
              </a:rPr>
              <a:t>ユーザーを取り巻くインタフェースは急速に進化</a:t>
            </a:r>
            <a:endParaRPr kumimoji="1" lang="en-US" altLang="ja-JP" sz="3200" b="1" dirty="0" smtClean="0">
              <a:effectLst>
                <a:outerShdw blurRad="38100" dist="38100" dir="2700000" algn="tl">
                  <a:srgbClr val="000000">
                    <a:alpha val="43137"/>
                  </a:srgbClr>
                </a:outerShdw>
              </a:effectLst>
              <a:latin typeface="A-OTF 新ゴ Pro B" pitchFamily="34" charset="-128"/>
              <a:ea typeface="A-OTF 新ゴ Pro B" pitchFamily="34" charset="-128"/>
            </a:endParaRPr>
          </a:p>
        </p:txBody>
      </p:sp>
      <p:pic>
        <p:nvPicPr>
          <p:cNvPr id="5" name="Picture 2"/>
          <p:cNvPicPr>
            <a:picLocks noChangeAspect="1" noChangeArrowheads="1"/>
          </p:cNvPicPr>
          <p:nvPr/>
        </p:nvPicPr>
        <p:blipFill>
          <a:blip r:embed="rId3" cstate="print"/>
          <a:srcRect/>
          <a:stretch>
            <a:fillRect/>
          </a:stretch>
        </p:blipFill>
        <p:spPr bwMode="auto">
          <a:xfrm>
            <a:off x="653037" y="957852"/>
            <a:ext cx="2595728" cy="2576211"/>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5558971" y="3771362"/>
            <a:ext cx="3981688" cy="1076560"/>
          </a:xfrm>
          <a:prstGeom prst="rect">
            <a:avLst/>
          </a:prstGeom>
          <a:noFill/>
          <a:ln w="9525">
            <a:noFill/>
            <a:miter lim="800000"/>
            <a:headEnd/>
            <a:tailEnd/>
          </a:ln>
          <a:effectLst/>
        </p:spPr>
      </p:pic>
      <p:pic>
        <p:nvPicPr>
          <p:cNvPr id="7" name="Picture 3"/>
          <p:cNvPicPr>
            <a:picLocks noChangeAspect="1" noChangeArrowheads="1"/>
          </p:cNvPicPr>
          <p:nvPr/>
        </p:nvPicPr>
        <p:blipFill>
          <a:blip r:embed="rId5" cstate="print"/>
          <a:srcRect/>
          <a:stretch>
            <a:fillRect/>
          </a:stretch>
        </p:blipFill>
        <p:spPr bwMode="auto">
          <a:xfrm>
            <a:off x="339924" y="3112562"/>
            <a:ext cx="2777002" cy="1723993"/>
          </a:xfrm>
          <a:prstGeom prst="rect">
            <a:avLst/>
          </a:prstGeom>
          <a:noFill/>
          <a:ln w="9525">
            <a:noFill/>
            <a:miter lim="800000"/>
            <a:headEnd/>
            <a:tailEnd/>
          </a:ln>
          <a:effectLst/>
        </p:spPr>
      </p:pic>
      <p:pic>
        <p:nvPicPr>
          <p:cNvPr id="8" name="Picture 4"/>
          <p:cNvPicPr>
            <a:picLocks noChangeAspect="1" noChangeArrowheads="1"/>
          </p:cNvPicPr>
          <p:nvPr/>
        </p:nvPicPr>
        <p:blipFill>
          <a:blip r:embed="rId6" cstate="print"/>
          <a:srcRect/>
          <a:stretch>
            <a:fillRect/>
          </a:stretch>
        </p:blipFill>
        <p:spPr bwMode="auto">
          <a:xfrm>
            <a:off x="3440786" y="1885634"/>
            <a:ext cx="2064064" cy="1798468"/>
          </a:xfrm>
          <a:prstGeom prst="rect">
            <a:avLst/>
          </a:prstGeom>
          <a:noFill/>
          <a:ln w="9525">
            <a:noFill/>
            <a:miter lim="800000"/>
            <a:headEnd/>
            <a:tailEnd/>
          </a:ln>
          <a:effectLst/>
        </p:spPr>
      </p:pic>
    </p:spTree>
    <p:extLst>
      <p:ext uri="{BB962C8B-B14F-4D97-AF65-F5344CB8AC3E}">
        <p14:creationId xmlns:p14="http://schemas.microsoft.com/office/powerpoint/2010/main" val="259524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これまでの</a:t>
            </a:r>
            <a:r>
              <a:rPr kumimoji="1" lang="en-US" altLang="ja-JP" dirty="0" smtClean="0"/>
              <a:t>UI</a:t>
            </a:r>
            <a:endParaRPr kumimoji="1" lang="ja-JP" altLang="en-US" dirty="0"/>
          </a:p>
        </p:txBody>
      </p:sp>
      <p:sp>
        <p:nvSpPr>
          <p:cNvPr id="18" name="コンテンツ プレースホルダ 4"/>
          <p:cNvSpPr txBox="1">
            <a:spLocks/>
          </p:cNvSpPr>
          <p:nvPr/>
        </p:nvSpPr>
        <p:spPr>
          <a:xfrm>
            <a:off x="488949" y="908050"/>
            <a:ext cx="8642350" cy="572464"/>
          </a:xfrm>
          <a:prstGeom prst="rect">
            <a:avLst/>
          </a:prstGeom>
        </p:spPr>
        <p:txBody>
          <a:bodyPr wrap="square">
            <a:spAutoFit/>
          </a:bodyPr>
          <a:lstStyle/>
          <a:p>
            <a:pPr marR="0" lvl="0" algn="l" defTabSz="914400" rtl="0" eaLnBrk="1" fontAlgn="auto" latinLnBrk="0" hangingPunct="1">
              <a:lnSpc>
                <a:spcPct val="130000"/>
              </a:lnSpc>
              <a:spcBef>
                <a:spcPct val="20000"/>
              </a:spcBef>
              <a:spcAft>
                <a:spcPts val="0"/>
              </a:spcAft>
              <a:buClrTx/>
              <a:buSzTx/>
              <a:tabLst/>
              <a:defRPr/>
            </a:pPr>
            <a:r>
              <a:rPr lang="ja-JP" altLang="en-US" sz="2400" b="1" dirty="0" smtClean="0">
                <a:solidFill>
                  <a:schemeClr val="tx1">
                    <a:lumMod val="85000"/>
                    <a:lumOff val="15000"/>
                  </a:schemeClr>
                </a:solidFill>
                <a:latin typeface="A-OTF 新ゴ Pro M" pitchFamily="34" charset="-128"/>
                <a:ea typeface="A-OTF 新ゴ Pro M" pitchFamily="34" charset="-128"/>
              </a:rPr>
              <a:t>これまでの </a:t>
            </a:r>
            <a:r>
              <a:rPr lang="en-US" altLang="ja-JP" sz="2400" b="1" dirty="0" smtClean="0">
                <a:solidFill>
                  <a:schemeClr val="tx1">
                    <a:lumMod val="85000"/>
                    <a:lumOff val="15000"/>
                  </a:schemeClr>
                </a:solidFill>
                <a:latin typeface="A-OTF 新ゴ Pro M" pitchFamily="34" charset="-128"/>
                <a:ea typeface="A-OTF 新ゴ Pro M" pitchFamily="34" charset="-128"/>
              </a:rPr>
              <a:t>UI</a:t>
            </a:r>
            <a:r>
              <a:rPr lang="ja-JP" altLang="en-US" sz="2400" b="1" dirty="0" smtClean="0">
                <a:solidFill>
                  <a:schemeClr val="tx1">
                    <a:lumMod val="85000"/>
                    <a:lumOff val="15000"/>
                  </a:schemeClr>
                </a:solidFill>
                <a:latin typeface="A-OTF 新ゴ Pro M" pitchFamily="34" charset="-128"/>
                <a:ea typeface="A-OTF 新ゴ Pro M" pitchFamily="34" charset="-128"/>
              </a:rPr>
              <a:t> 操作は、間接的でした。</a:t>
            </a:r>
            <a:endParaRPr lang="en-US" altLang="ja-JP" sz="2400" b="1" dirty="0" smtClean="0">
              <a:solidFill>
                <a:schemeClr val="tx1">
                  <a:lumMod val="85000"/>
                  <a:lumOff val="15000"/>
                </a:schemeClr>
              </a:solidFill>
              <a:latin typeface="A-OTF 新ゴ Pro M" pitchFamily="34" charset="-128"/>
              <a:ea typeface="A-OTF 新ゴ Pro M" pitchFamily="34" charset="-128"/>
            </a:endParaRPr>
          </a:p>
        </p:txBody>
      </p:sp>
      <p:sp>
        <p:nvSpPr>
          <p:cNvPr id="20" name="テキスト ボックス 19"/>
          <p:cNvSpPr txBox="1"/>
          <p:nvPr/>
        </p:nvSpPr>
        <p:spPr>
          <a:xfrm>
            <a:off x="403214" y="2745174"/>
            <a:ext cx="2024913" cy="584775"/>
          </a:xfrm>
          <a:prstGeom prst="rect">
            <a:avLst/>
          </a:prstGeom>
          <a:noFill/>
        </p:spPr>
        <p:txBody>
          <a:bodyPr wrap="none" rtlCol="0" anchor="ctr" anchorCtr="0">
            <a:spAutoFit/>
          </a:bodyPr>
          <a:lstStyle/>
          <a:p>
            <a:r>
              <a:rPr kumimoji="1" lang="en-US" altLang="ja-JP" sz="32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rPr>
              <a:t>HUMAN</a:t>
            </a:r>
            <a:endParaRPr kumimoji="1" lang="ja-JP" altLang="en-US" sz="32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endParaRPr>
          </a:p>
        </p:txBody>
      </p:sp>
      <p:pic>
        <p:nvPicPr>
          <p:cNvPr id="21" name="Picture 3" descr="C:\Users\ihara\Desktop\people.png"/>
          <p:cNvPicPr>
            <a:picLocks noChangeAspect="1" noChangeArrowheads="1"/>
          </p:cNvPicPr>
          <p:nvPr/>
        </p:nvPicPr>
        <p:blipFill>
          <a:blip r:embed="rId2" cstate="print"/>
          <a:srcRect/>
          <a:stretch>
            <a:fillRect/>
          </a:stretch>
        </p:blipFill>
        <p:spPr bwMode="auto">
          <a:xfrm>
            <a:off x="1094202" y="3456627"/>
            <a:ext cx="642938" cy="1614488"/>
          </a:xfrm>
          <a:prstGeom prst="rect">
            <a:avLst/>
          </a:prstGeom>
          <a:noFill/>
        </p:spPr>
      </p:pic>
      <p:sp>
        <p:nvSpPr>
          <p:cNvPr id="23" name="テキスト ボックス 22"/>
          <p:cNvSpPr txBox="1"/>
          <p:nvPr/>
        </p:nvSpPr>
        <p:spPr>
          <a:xfrm>
            <a:off x="2620126" y="2837508"/>
            <a:ext cx="2042547" cy="400110"/>
          </a:xfrm>
          <a:prstGeom prst="rect">
            <a:avLst/>
          </a:prstGeom>
          <a:noFill/>
        </p:spPr>
        <p:txBody>
          <a:bodyPr wrap="none" rtlCol="0" anchor="ctr" anchorCtr="0">
            <a:spAutoFit/>
          </a:bodyPr>
          <a:lstStyle/>
          <a:p>
            <a:r>
              <a:rPr kumimoji="1" lang="en-US" altLang="ja-JP" sz="20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rPr>
              <a:t>CONTROLER</a:t>
            </a:r>
            <a:endParaRPr kumimoji="1" lang="ja-JP" altLang="en-US" sz="20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endParaRPr>
          </a:p>
        </p:txBody>
      </p:sp>
      <p:pic>
        <p:nvPicPr>
          <p:cNvPr id="2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28835" y="3566770"/>
            <a:ext cx="1625131" cy="1402746"/>
          </a:xfrm>
          <a:prstGeom prst="rect">
            <a:avLst/>
          </a:prstGeom>
          <a:noFill/>
          <a:ln w="9525">
            <a:noFill/>
            <a:miter lim="800000"/>
            <a:headEnd/>
            <a:tailEnd/>
          </a:ln>
        </p:spPr>
      </p:pic>
      <p:sp>
        <p:nvSpPr>
          <p:cNvPr id="25" name="右矢印 24"/>
          <p:cNvSpPr/>
          <p:nvPr/>
        </p:nvSpPr>
        <p:spPr>
          <a:xfrm>
            <a:off x="2321529" y="4090046"/>
            <a:ext cx="436247" cy="42862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OTF 新ゴ Pro B" pitchFamily="34" charset="-128"/>
              <a:ea typeface="A-OTF 新ゴ Pro B" pitchFamily="34" charset="-128"/>
            </a:endParaRPr>
          </a:p>
        </p:txBody>
      </p:sp>
      <p:sp>
        <p:nvSpPr>
          <p:cNvPr id="27" name="テキスト ボックス 26"/>
          <p:cNvSpPr txBox="1"/>
          <p:nvPr/>
        </p:nvSpPr>
        <p:spPr>
          <a:xfrm>
            <a:off x="5127310" y="2543372"/>
            <a:ext cx="1638590" cy="1015663"/>
          </a:xfrm>
          <a:prstGeom prst="rect">
            <a:avLst/>
          </a:prstGeom>
          <a:noFill/>
        </p:spPr>
        <p:txBody>
          <a:bodyPr wrap="none" rtlCol="0" anchor="ctr" anchorCtr="0">
            <a:spAutoFit/>
          </a:bodyPr>
          <a:lstStyle/>
          <a:p>
            <a:r>
              <a:rPr kumimoji="1" lang="en-US" altLang="ja-JP" sz="20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rPr>
              <a:t>POINTING</a:t>
            </a:r>
          </a:p>
          <a:p>
            <a:r>
              <a:rPr lang="en-US" altLang="ja-JP" sz="20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rPr>
              <a:t>CURSOR</a:t>
            </a:r>
          </a:p>
          <a:p>
            <a:r>
              <a:rPr lang="en-US" altLang="ja-JP" sz="20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rPr>
              <a:t>(FOCUS)</a:t>
            </a:r>
            <a:endParaRPr kumimoji="1" lang="ja-JP" altLang="en-US" sz="20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endParaRPr>
          </a:p>
        </p:txBody>
      </p:sp>
      <p:pic>
        <p:nvPicPr>
          <p:cNvPr id="28" name="Picture 2" descr="C:\Users\ihara\Pictures\2fc\sozai\マウスカーソル.gif"/>
          <p:cNvPicPr>
            <a:picLocks noChangeAspect="1" noChangeArrowheads="1"/>
          </p:cNvPicPr>
          <p:nvPr/>
        </p:nvPicPr>
        <p:blipFill>
          <a:blip r:embed="rId4" cstate="print"/>
          <a:srcRect/>
          <a:stretch>
            <a:fillRect/>
          </a:stretch>
        </p:blipFill>
        <p:spPr bwMode="auto">
          <a:xfrm>
            <a:off x="5482669" y="3732855"/>
            <a:ext cx="857250" cy="857250"/>
          </a:xfrm>
          <a:prstGeom prst="rect">
            <a:avLst/>
          </a:prstGeom>
          <a:noFill/>
        </p:spPr>
      </p:pic>
      <p:sp>
        <p:nvSpPr>
          <p:cNvPr id="29" name="右矢印 28"/>
          <p:cNvSpPr/>
          <p:nvPr/>
        </p:nvSpPr>
        <p:spPr>
          <a:xfrm>
            <a:off x="4541838" y="4090045"/>
            <a:ext cx="436247" cy="42862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OTF 新ゴ Pro B" pitchFamily="34" charset="-128"/>
              <a:ea typeface="A-OTF 新ゴ Pro B" pitchFamily="34" charset="-128"/>
            </a:endParaRPr>
          </a:p>
        </p:txBody>
      </p:sp>
      <p:sp>
        <p:nvSpPr>
          <p:cNvPr id="31" name="テキスト ボックス 30"/>
          <p:cNvSpPr txBox="1"/>
          <p:nvPr/>
        </p:nvSpPr>
        <p:spPr>
          <a:xfrm>
            <a:off x="8041476" y="2745177"/>
            <a:ext cx="671979" cy="584775"/>
          </a:xfrm>
          <a:prstGeom prst="rect">
            <a:avLst/>
          </a:prstGeom>
          <a:noFill/>
        </p:spPr>
        <p:txBody>
          <a:bodyPr wrap="none" rtlCol="0" anchor="ctr" anchorCtr="0">
            <a:spAutoFit/>
          </a:bodyPr>
          <a:lstStyle/>
          <a:p>
            <a:r>
              <a:rPr kumimoji="1" lang="en-US" altLang="ja-JP" sz="32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rPr>
              <a:t>UI</a:t>
            </a:r>
            <a:endParaRPr kumimoji="1" lang="ja-JP" altLang="en-US" sz="3200" dirty="0" smtClean="0">
              <a:solidFill>
                <a:schemeClr val="tx1">
                  <a:lumMod val="75000"/>
                  <a:lumOff val="25000"/>
                </a:schemeClr>
              </a:solidFill>
              <a:latin typeface="A-OTF 新ゴ Pro B" pitchFamily="34" charset="-128"/>
              <a:ea typeface="A-OTF 新ゴ Pro B" pitchFamily="34" charset="-128"/>
              <a:cs typeface="A-OTF 太ミンA101 Pro Bold" pitchFamily="18" charset="-128"/>
            </a:endParaRPr>
          </a:p>
        </p:txBody>
      </p:sp>
      <p:pic>
        <p:nvPicPr>
          <p:cNvPr id="32" name="Picture 4"/>
          <p:cNvPicPr>
            <a:picLocks noChangeAspect="1" noChangeArrowheads="1"/>
          </p:cNvPicPr>
          <p:nvPr/>
        </p:nvPicPr>
        <p:blipFill>
          <a:blip r:embed="rId5" cstate="print"/>
          <a:srcRect/>
          <a:stretch>
            <a:fillRect/>
          </a:stretch>
        </p:blipFill>
        <p:spPr bwMode="auto">
          <a:xfrm>
            <a:off x="7485123" y="3633773"/>
            <a:ext cx="1784687" cy="1338516"/>
          </a:xfrm>
          <a:prstGeom prst="rect">
            <a:avLst/>
          </a:prstGeom>
          <a:noFill/>
          <a:ln w="9525">
            <a:noFill/>
            <a:miter lim="800000"/>
            <a:headEnd/>
            <a:tailEnd/>
          </a:ln>
        </p:spPr>
      </p:pic>
      <p:sp>
        <p:nvSpPr>
          <p:cNvPr id="33" name="右矢印 32"/>
          <p:cNvSpPr/>
          <p:nvPr/>
        </p:nvSpPr>
        <p:spPr>
          <a:xfrm>
            <a:off x="6461914" y="4090045"/>
            <a:ext cx="436247" cy="42862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OTF 新ゴ Pro B" pitchFamily="34" charset="-128"/>
              <a:ea typeface="A-OTF 新ゴ Pro B" pitchFamily="34" charset="-128"/>
            </a:endParaRPr>
          </a:p>
        </p:txBody>
      </p:sp>
    </p:spTree>
    <p:extLst>
      <p:ext uri="{BB962C8B-B14F-4D97-AF65-F5344CB8AC3E}">
        <p14:creationId xmlns:p14="http://schemas.microsoft.com/office/powerpoint/2010/main" val="24026827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これからの</a:t>
            </a:r>
            <a:r>
              <a:rPr kumimoji="1" lang="en-US" altLang="ja-JP" dirty="0" smtClean="0"/>
              <a:t>UI(NUI)</a:t>
            </a:r>
            <a:endParaRPr kumimoji="1" lang="ja-JP" altLang="en-US" dirty="0"/>
          </a:p>
        </p:txBody>
      </p:sp>
      <p:sp>
        <p:nvSpPr>
          <p:cNvPr id="3" name="コンテンツ プレースホルダ 4"/>
          <p:cNvSpPr txBox="1">
            <a:spLocks/>
          </p:cNvSpPr>
          <p:nvPr/>
        </p:nvSpPr>
        <p:spPr>
          <a:xfrm>
            <a:off x="250825" y="908050"/>
            <a:ext cx="8642350" cy="757130"/>
          </a:xfrm>
          <a:prstGeom prst="rect">
            <a:avLst/>
          </a:prstGeom>
        </p:spPr>
        <p:txBody>
          <a:bodyPr wrap="square">
            <a:spAutoFit/>
          </a:bodyPr>
          <a:lstStyle/>
          <a:p>
            <a:pPr lvl="0" fontAlgn="auto">
              <a:lnSpc>
                <a:spcPct val="120000"/>
              </a:lnSpc>
              <a:spcBef>
                <a:spcPct val="20000"/>
              </a:spcBef>
              <a:spcAft>
                <a:spcPts val="0"/>
              </a:spcAft>
              <a:defRPr/>
            </a:pPr>
            <a:r>
              <a:rPr lang="ja-JP" altLang="en-US" b="1" dirty="0" smtClean="0">
                <a:solidFill>
                  <a:schemeClr val="tx1">
                    <a:lumMod val="65000"/>
                    <a:lumOff val="35000"/>
                  </a:schemeClr>
                </a:solidFill>
                <a:latin typeface="A-OTF 新ゴ Pro M" pitchFamily="34" charset="-128"/>
                <a:ea typeface="A-OTF 新ゴ Pro M" pitchFamily="34" charset="-128"/>
              </a:rPr>
              <a:t>スマートフォンやスレート</a:t>
            </a:r>
            <a:r>
              <a:rPr lang="en-US" altLang="ja-JP" b="1" dirty="0" smtClean="0">
                <a:solidFill>
                  <a:schemeClr val="tx1">
                    <a:lumMod val="65000"/>
                    <a:lumOff val="35000"/>
                  </a:schemeClr>
                </a:solidFill>
                <a:latin typeface="A-OTF 新ゴ Pro M" pitchFamily="34" charset="-128"/>
                <a:ea typeface="A-OTF 新ゴ Pro M" pitchFamily="34" charset="-128"/>
              </a:rPr>
              <a:t>PC</a:t>
            </a:r>
            <a:r>
              <a:rPr lang="ja-JP" altLang="en-US" b="1" dirty="0" err="1" smtClean="0">
                <a:solidFill>
                  <a:schemeClr val="tx1">
                    <a:lumMod val="65000"/>
                    <a:lumOff val="35000"/>
                  </a:schemeClr>
                </a:solidFill>
                <a:latin typeface="A-OTF 新ゴ Pro M" pitchFamily="34" charset="-128"/>
                <a:ea typeface="A-OTF 新ゴ Pro M" pitchFamily="34" charset="-128"/>
              </a:rPr>
              <a:t>、</a:t>
            </a:r>
            <a:r>
              <a:rPr lang="en-US" altLang="ja-JP" b="1" dirty="0" smtClean="0">
                <a:solidFill>
                  <a:schemeClr val="tx1">
                    <a:lumMod val="65000"/>
                    <a:lumOff val="35000"/>
                  </a:schemeClr>
                </a:solidFill>
                <a:latin typeface="A-OTF 新ゴ Pro M" pitchFamily="34" charset="-128"/>
                <a:ea typeface="A-OTF 新ゴ Pro M" pitchFamily="34" charset="-128"/>
              </a:rPr>
              <a:t>Kinect</a:t>
            </a:r>
            <a:r>
              <a:rPr lang="ja-JP" altLang="en-US" b="1" dirty="0">
                <a:solidFill>
                  <a:schemeClr val="tx1">
                    <a:lumMod val="65000"/>
                    <a:lumOff val="35000"/>
                  </a:schemeClr>
                </a:solidFill>
                <a:latin typeface="A-OTF 新ゴ Pro M" pitchFamily="34" charset="-128"/>
                <a:ea typeface="A-OTF 新ゴ Pro M" pitchFamily="34" charset="-128"/>
              </a:rPr>
              <a:t>など</a:t>
            </a:r>
            <a:r>
              <a:rPr lang="ja-JP" altLang="en-US" b="1" dirty="0" smtClean="0">
                <a:solidFill>
                  <a:schemeClr val="tx1">
                    <a:lumMod val="65000"/>
                    <a:lumOff val="35000"/>
                  </a:schemeClr>
                </a:solidFill>
                <a:latin typeface="A-OTF 新ゴ Pro M" pitchFamily="34" charset="-128"/>
                <a:ea typeface="A-OTF 新ゴ Pro M" pitchFamily="34" charset="-128"/>
              </a:rPr>
              <a:t>では、人がダイレクトに操作する</a:t>
            </a:r>
            <a:r>
              <a:rPr lang="en-US" altLang="ja-JP" b="1" dirty="0">
                <a:solidFill>
                  <a:schemeClr val="tx1">
                    <a:lumMod val="65000"/>
                    <a:lumOff val="35000"/>
                  </a:schemeClr>
                </a:solidFill>
                <a:latin typeface="A-OTF 新ゴ Pro M" pitchFamily="34" charset="-128"/>
                <a:ea typeface="A-OTF 新ゴ Pro M" pitchFamily="34" charset="-128"/>
              </a:rPr>
              <a:t>UI</a:t>
            </a:r>
            <a:r>
              <a:rPr lang="ja-JP" altLang="en-US" b="1" dirty="0">
                <a:solidFill>
                  <a:schemeClr val="tx1">
                    <a:lumMod val="65000"/>
                    <a:lumOff val="35000"/>
                  </a:schemeClr>
                </a:solidFill>
                <a:latin typeface="A-OTF 新ゴ Pro M" pitchFamily="34" charset="-128"/>
                <a:ea typeface="A-OTF 新ゴ Pro M" pitchFamily="34" charset="-128"/>
              </a:rPr>
              <a:t> </a:t>
            </a:r>
            <a:r>
              <a:rPr lang="en-US" altLang="ja-JP" b="1" dirty="0" smtClean="0">
                <a:solidFill>
                  <a:schemeClr val="tx1">
                    <a:lumMod val="65000"/>
                    <a:lumOff val="35000"/>
                  </a:schemeClr>
                </a:solidFill>
                <a:latin typeface="A-OTF 新ゴ Pro M" pitchFamily="34" charset="-128"/>
                <a:ea typeface="A-OTF 新ゴ Pro M" pitchFamily="34" charset="-128"/>
              </a:rPr>
              <a:t>(NUI)</a:t>
            </a:r>
            <a:r>
              <a:rPr lang="ja-JP" altLang="en-US" b="1" dirty="0" smtClean="0">
                <a:solidFill>
                  <a:schemeClr val="tx1">
                    <a:lumMod val="65000"/>
                    <a:lumOff val="35000"/>
                  </a:schemeClr>
                </a:solidFill>
                <a:latin typeface="A-OTF 新ゴ Pro M" pitchFamily="34" charset="-128"/>
                <a:ea typeface="A-OTF 新ゴ Pro M" pitchFamily="34" charset="-128"/>
              </a:rPr>
              <a:t>が採用されています。</a:t>
            </a:r>
            <a:endParaRPr lang="en-US" altLang="ja-JP" b="1" dirty="0" smtClean="0">
              <a:solidFill>
                <a:schemeClr val="tx1">
                  <a:lumMod val="65000"/>
                  <a:lumOff val="35000"/>
                </a:schemeClr>
              </a:solidFill>
              <a:latin typeface="A-OTF 新ゴ Pro M" pitchFamily="34" charset="-128"/>
              <a:ea typeface="A-OTF 新ゴ Pro M" pitchFamily="34" charset="-128"/>
            </a:endParaRPr>
          </a:p>
        </p:txBody>
      </p:sp>
      <p:pic>
        <p:nvPicPr>
          <p:cNvPr id="8" name="Picture 3" descr="C:\Users\ihara\Desktop\people.png"/>
          <p:cNvPicPr>
            <a:picLocks noChangeAspect="1" noChangeArrowheads="1"/>
          </p:cNvPicPr>
          <p:nvPr/>
        </p:nvPicPr>
        <p:blipFill>
          <a:blip r:embed="rId2" cstate="print"/>
          <a:srcRect/>
          <a:stretch>
            <a:fillRect/>
          </a:stretch>
        </p:blipFill>
        <p:spPr bwMode="auto">
          <a:xfrm>
            <a:off x="1094202" y="3456626"/>
            <a:ext cx="642938" cy="1614488"/>
          </a:xfrm>
          <a:prstGeom prst="rect">
            <a:avLst/>
          </a:prstGeom>
          <a:noFill/>
        </p:spPr>
      </p:pic>
      <p:pic>
        <p:nvPicPr>
          <p:cNvPr id="9" name="Picture 4"/>
          <p:cNvPicPr>
            <a:picLocks noChangeAspect="1" noChangeArrowheads="1"/>
          </p:cNvPicPr>
          <p:nvPr/>
        </p:nvPicPr>
        <p:blipFill>
          <a:blip r:embed="rId3" cstate="print"/>
          <a:srcRect/>
          <a:stretch>
            <a:fillRect/>
          </a:stretch>
        </p:blipFill>
        <p:spPr bwMode="auto">
          <a:xfrm>
            <a:off x="7485121" y="3633772"/>
            <a:ext cx="1784687" cy="1338516"/>
          </a:xfrm>
          <a:prstGeom prst="rect">
            <a:avLst/>
          </a:prstGeom>
          <a:noFill/>
          <a:ln w="9525">
            <a:noFill/>
            <a:miter lim="800000"/>
            <a:headEnd/>
            <a:tailEnd/>
          </a:ln>
        </p:spPr>
      </p:pic>
      <p:sp>
        <p:nvSpPr>
          <p:cNvPr id="10" name="右矢印 9"/>
          <p:cNvSpPr/>
          <p:nvPr/>
        </p:nvSpPr>
        <p:spPr>
          <a:xfrm>
            <a:off x="1996440" y="4090044"/>
            <a:ext cx="5273040" cy="42862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201568" y="3692623"/>
            <a:ext cx="1148071" cy="369332"/>
          </a:xfrm>
          <a:prstGeom prst="rect">
            <a:avLst/>
          </a:prstGeom>
          <a:noFill/>
        </p:spPr>
        <p:txBody>
          <a:bodyPr wrap="none" rtlCol="0" anchor="ctr" anchorCtr="0">
            <a:spAutoFit/>
          </a:bodyPr>
          <a:lstStyle/>
          <a:p>
            <a:r>
              <a:rPr kumimoji="1" lang="en-US" altLang="ja-JP" dirty="0" smtClean="0">
                <a:solidFill>
                  <a:schemeClr val="bg1">
                    <a:lumMod val="50000"/>
                  </a:schemeClr>
                </a:solidFill>
                <a:latin typeface="A-OTF 新ゴ Pro B" pitchFamily="34" charset="-128"/>
                <a:ea typeface="A-OTF 新ゴ Pro B" pitchFamily="34" charset="-128"/>
                <a:cs typeface="メイリオ" pitchFamily="50" charset="-128"/>
              </a:rPr>
              <a:t>TOUCH</a:t>
            </a:r>
            <a:endParaRPr kumimoji="1" lang="ja-JP" altLang="en-US" dirty="0" smtClean="0">
              <a:solidFill>
                <a:schemeClr val="bg1">
                  <a:lumMod val="50000"/>
                </a:schemeClr>
              </a:solidFill>
              <a:latin typeface="A-OTF 新ゴ Pro B" pitchFamily="34" charset="-128"/>
              <a:ea typeface="A-OTF 新ゴ Pro B" pitchFamily="34" charset="-128"/>
              <a:cs typeface="メイリオ" pitchFamily="50" charset="-128"/>
            </a:endParaRPr>
          </a:p>
        </p:txBody>
      </p:sp>
      <p:sp>
        <p:nvSpPr>
          <p:cNvPr id="12" name="テキスト ボックス 11"/>
          <p:cNvSpPr txBox="1"/>
          <p:nvPr/>
        </p:nvSpPr>
        <p:spPr>
          <a:xfrm>
            <a:off x="3272100" y="4546755"/>
            <a:ext cx="1007007" cy="369332"/>
          </a:xfrm>
          <a:prstGeom prst="rect">
            <a:avLst/>
          </a:prstGeom>
          <a:noFill/>
        </p:spPr>
        <p:txBody>
          <a:bodyPr wrap="none" rtlCol="0" anchor="ctr" anchorCtr="0">
            <a:spAutoFit/>
          </a:bodyPr>
          <a:lstStyle/>
          <a:p>
            <a:r>
              <a:rPr kumimoji="1" lang="en-US" altLang="ja-JP" smtClean="0">
                <a:solidFill>
                  <a:schemeClr val="bg1">
                    <a:lumMod val="50000"/>
                  </a:schemeClr>
                </a:solidFill>
                <a:latin typeface="A-OTF 新ゴ Pro B" pitchFamily="34" charset="-128"/>
                <a:ea typeface="A-OTF 新ゴ Pro B" pitchFamily="34" charset="-128"/>
                <a:cs typeface="メイリオ" pitchFamily="50" charset="-128"/>
              </a:rPr>
              <a:t>VOICE</a:t>
            </a:r>
            <a:endParaRPr kumimoji="1" lang="ja-JP" altLang="en-US" smtClean="0">
              <a:solidFill>
                <a:schemeClr val="bg1">
                  <a:lumMod val="50000"/>
                </a:schemeClr>
              </a:solidFill>
              <a:latin typeface="A-OTF 新ゴ Pro B" pitchFamily="34" charset="-128"/>
              <a:ea typeface="A-OTF 新ゴ Pro B" pitchFamily="34" charset="-128"/>
              <a:cs typeface="メイリオ" pitchFamily="50" charset="-128"/>
            </a:endParaRPr>
          </a:p>
        </p:txBody>
      </p:sp>
      <p:sp>
        <p:nvSpPr>
          <p:cNvPr id="13" name="テキスト ボックス 12"/>
          <p:cNvSpPr txBox="1"/>
          <p:nvPr/>
        </p:nvSpPr>
        <p:spPr>
          <a:xfrm>
            <a:off x="4646695" y="3692623"/>
            <a:ext cx="1484702" cy="369332"/>
          </a:xfrm>
          <a:prstGeom prst="rect">
            <a:avLst/>
          </a:prstGeom>
          <a:noFill/>
        </p:spPr>
        <p:txBody>
          <a:bodyPr wrap="none" rtlCol="0" anchor="ctr" anchorCtr="0">
            <a:spAutoFit/>
          </a:bodyPr>
          <a:lstStyle/>
          <a:p>
            <a:r>
              <a:rPr kumimoji="1" lang="en-US" altLang="ja-JP" dirty="0" smtClean="0">
                <a:solidFill>
                  <a:schemeClr val="bg1">
                    <a:lumMod val="50000"/>
                  </a:schemeClr>
                </a:solidFill>
                <a:latin typeface="A-OTF 新ゴ Pro B" pitchFamily="34" charset="-128"/>
                <a:ea typeface="A-OTF 新ゴ Pro B" pitchFamily="34" charset="-128"/>
                <a:cs typeface="メイリオ" pitchFamily="50" charset="-128"/>
              </a:rPr>
              <a:t>GESTURE</a:t>
            </a:r>
            <a:endParaRPr kumimoji="1" lang="ja-JP" altLang="en-US" dirty="0" smtClean="0">
              <a:solidFill>
                <a:schemeClr val="bg1">
                  <a:lumMod val="50000"/>
                </a:schemeClr>
              </a:solidFill>
              <a:latin typeface="A-OTF 新ゴ Pro B" pitchFamily="34" charset="-128"/>
              <a:ea typeface="A-OTF 新ゴ Pro B" pitchFamily="34" charset="-128"/>
              <a:cs typeface="メイリオ" pitchFamily="50" charset="-128"/>
            </a:endParaRPr>
          </a:p>
        </p:txBody>
      </p:sp>
      <p:sp>
        <p:nvSpPr>
          <p:cNvPr id="14" name="テキスト ボックス 13"/>
          <p:cNvSpPr txBox="1"/>
          <p:nvPr/>
        </p:nvSpPr>
        <p:spPr>
          <a:xfrm>
            <a:off x="4612231" y="4546755"/>
            <a:ext cx="1553630" cy="369332"/>
          </a:xfrm>
          <a:prstGeom prst="rect">
            <a:avLst/>
          </a:prstGeom>
          <a:noFill/>
        </p:spPr>
        <p:txBody>
          <a:bodyPr wrap="none" rtlCol="0" anchor="ctr" anchorCtr="0">
            <a:spAutoFit/>
          </a:bodyPr>
          <a:lstStyle/>
          <a:p>
            <a:r>
              <a:rPr kumimoji="1" lang="en-US" altLang="ja-JP" dirty="0" smtClean="0">
                <a:solidFill>
                  <a:schemeClr val="bg1">
                    <a:lumMod val="50000"/>
                  </a:schemeClr>
                </a:solidFill>
                <a:latin typeface="A-OTF 新ゴ Pro B" pitchFamily="34" charset="-128"/>
                <a:ea typeface="A-OTF 新ゴ Pro B" pitchFamily="34" charset="-128"/>
                <a:cs typeface="メイリオ" pitchFamily="50" charset="-128"/>
              </a:rPr>
              <a:t>TANGIBLE</a:t>
            </a:r>
            <a:endParaRPr kumimoji="1" lang="ja-JP" altLang="en-US" dirty="0" smtClean="0">
              <a:solidFill>
                <a:schemeClr val="bg1">
                  <a:lumMod val="50000"/>
                </a:schemeClr>
              </a:solidFill>
              <a:latin typeface="A-OTF 新ゴ Pro B" pitchFamily="34" charset="-128"/>
              <a:ea typeface="A-OTF 新ゴ Pro B" pitchFamily="34" charset="-128"/>
              <a:cs typeface="メイリオ" pitchFamily="50" charset="-128"/>
            </a:endParaRPr>
          </a:p>
        </p:txBody>
      </p:sp>
      <p:sp>
        <p:nvSpPr>
          <p:cNvPr id="15" name="テキスト ボックス 14"/>
          <p:cNvSpPr txBox="1"/>
          <p:nvPr/>
        </p:nvSpPr>
        <p:spPr>
          <a:xfrm>
            <a:off x="403214" y="2745174"/>
            <a:ext cx="2024913" cy="584775"/>
          </a:xfrm>
          <a:prstGeom prst="rect">
            <a:avLst/>
          </a:prstGeom>
          <a:noFill/>
        </p:spPr>
        <p:txBody>
          <a:bodyPr wrap="none" rtlCol="0" anchor="ctr" anchorCtr="0">
            <a:spAutoFit/>
          </a:bodyPr>
          <a:lstStyle/>
          <a:p>
            <a:r>
              <a:rPr kumimoji="1" lang="en-US" altLang="ja-JP" sz="3200" dirty="0" smtClean="0">
                <a:solidFill>
                  <a:schemeClr val="tx2"/>
                </a:solidFill>
                <a:latin typeface="A-OTF 新ゴ Pro B" pitchFamily="34" charset="-128"/>
                <a:ea typeface="A-OTF 新ゴ Pro B" pitchFamily="34" charset="-128"/>
                <a:cs typeface="A-OTF 太ミンA101 Pro Bold" pitchFamily="18" charset="-128"/>
              </a:rPr>
              <a:t>HUMAN</a:t>
            </a:r>
            <a:endParaRPr kumimoji="1" lang="ja-JP" altLang="en-US" sz="3200" dirty="0" smtClean="0">
              <a:solidFill>
                <a:schemeClr val="tx2"/>
              </a:solidFill>
              <a:latin typeface="A-OTF 新ゴ Pro B" pitchFamily="34" charset="-128"/>
              <a:ea typeface="A-OTF 新ゴ Pro B" pitchFamily="34" charset="-128"/>
              <a:cs typeface="A-OTF 太ミンA101 Pro Bold" pitchFamily="18" charset="-128"/>
            </a:endParaRPr>
          </a:p>
        </p:txBody>
      </p:sp>
      <p:sp>
        <p:nvSpPr>
          <p:cNvPr id="16" name="テキスト ボックス 15"/>
          <p:cNvSpPr txBox="1"/>
          <p:nvPr/>
        </p:nvSpPr>
        <p:spPr>
          <a:xfrm>
            <a:off x="2620126" y="2837508"/>
            <a:ext cx="2042547" cy="400110"/>
          </a:xfrm>
          <a:prstGeom prst="rect">
            <a:avLst/>
          </a:prstGeom>
          <a:noFill/>
        </p:spPr>
        <p:txBody>
          <a:bodyPr wrap="none" rtlCol="0" anchor="ctr" anchorCtr="0">
            <a:spAutoFit/>
          </a:bodyPr>
          <a:lstStyle/>
          <a:p>
            <a:r>
              <a:rPr kumimoji="1" lang="en-US" altLang="ja-JP" sz="2000" dirty="0" smtClean="0">
                <a:solidFill>
                  <a:schemeClr val="bg1">
                    <a:lumMod val="85000"/>
                  </a:schemeClr>
                </a:solidFill>
                <a:latin typeface="A-OTF 新ゴ Pro B" pitchFamily="34" charset="-128"/>
                <a:ea typeface="A-OTF 新ゴ Pro B" pitchFamily="34" charset="-128"/>
                <a:cs typeface="A-OTF 太ミンA101 Pro Bold" pitchFamily="18" charset="-128"/>
              </a:rPr>
              <a:t>CONTROLER</a:t>
            </a:r>
            <a:endParaRPr kumimoji="1" lang="ja-JP" altLang="en-US" sz="2000" dirty="0" smtClean="0">
              <a:solidFill>
                <a:schemeClr val="bg1">
                  <a:lumMod val="85000"/>
                </a:schemeClr>
              </a:solidFill>
              <a:latin typeface="A-OTF 新ゴ Pro B" pitchFamily="34" charset="-128"/>
              <a:ea typeface="A-OTF 新ゴ Pro B" pitchFamily="34" charset="-128"/>
              <a:cs typeface="A-OTF 太ミンA101 Pro Bold" pitchFamily="18" charset="-128"/>
            </a:endParaRPr>
          </a:p>
        </p:txBody>
      </p:sp>
      <p:sp>
        <p:nvSpPr>
          <p:cNvPr id="17" name="テキスト ボックス 16"/>
          <p:cNvSpPr txBox="1"/>
          <p:nvPr/>
        </p:nvSpPr>
        <p:spPr>
          <a:xfrm>
            <a:off x="5127310" y="2543372"/>
            <a:ext cx="1638590" cy="1015663"/>
          </a:xfrm>
          <a:prstGeom prst="rect">
            <a:avLst/>
          </a:prstGeom>
          <a:noFill/>
        </p:spPr>
        <p:txBody>
          <a:bodyPr wrap="none" rtlCol="0" anchor="ctr" anchorCtr="0">
            <a:spAutoFit/>
          </a:bodyPr>
          <a:lstStyle/>
          <a:p>
            <a:r>
              <a:rPr kumimoji="1" lang="en-US" altLang="ja-JP" sz="2000" dirty="0" smtClean="0">
                <a:solidFill>
                  <a:schemeClr val="bg1">
                    <a:lumMod val="85000"/>
                  </a:schemeClr>
                </a:solidFill>
                <a:latin typeface="A-OTF 新ゴ Pro B" pitchFamily="34" charset="-128"/>
                <a:ea typeface="A-OTF 新ゴ Pro B" pitchFamily="34" charset="-128"/>
                <a:cs typeface="A-OTF 太ミンA101 Pro Bold" pitchFamily="18" charset="-128"/>
              </a:rPr>
              <a:t>POINTING</a:t>
            </a:r>
          </a:p>
          <a:p>
            <a:r>
              <a:rPr lang="en-US" altLang="ja-JP" sz="2000" dirty="0" smtClean="0">
                <a:solidFill>
                  <a:schemeClr val="bg1">
                    <a:lumMod val="85000"/>
                  </a:schemeClr>
                </a:solidFill>
                <a:latin typeface="A-OTF 新ゴ Pro B" pitchFamily="34" charset="-128"/>
                <a:ea typeface="A-OTF 新ゴ Pro B" pitchFamily="34" charset="-128"/>
                <a:cs typeface="A-OTF 太ミンA101 Pro Bold" pitchFamily="18" charset="-128"/>
              </a:rPr>
              <a:t>CURSOR</a:t>
            </a:r>
          </a:p>
          <a:p>
            <a:r>
              <a:rPr lang="en-US" altLang="ja-JP" sz="2000" dirty="0" smtClean="0">
                <a:solidFill>
                  <a:schemeClr val="bg1">
                    <a:lumMod val="85000"/>
                  </a:schemeClr>
                </a:solidFill>
                <a:latin typeface="A-OTF 新ゴ Pro B" pitchFamily="34" charset="-128"/>
                <a:ea typeface="A-OTF 新ゴ Pro B" pitchFamily="34" charset="-128"/>
                <a:cs typeface="A-OTF 太ミンA101 Pro Bold" pitchFamily="18" charset="-128"/>
              </a:rPr>
              <a:t>(FOCUS)</a:t>
            </a:r>
            <a:endParaRPr kumimoji="1" lang="ja-JP" altLang="en-US" sz="2000" dirty="0" smtClean="0">
              <a:solidFill>
                <a:schemeClr val="bg1">
                  <a:lumMod val="85000"/>
                </a:schemeClr>
              </a:solidFill>
              <a:latin typeface="A-OTF 新ゴ Pro B" pitchFamily="34" charset="-128"/>
              <a:ea typeface="A-OTF 新ゴ Pro B" pitchFamily="34" charset="-128"/>
              <a:cs typeface="A-OTF 太ミンA101 Pro Bold" pitchFamily="18" charset="-128"/>
            </a:endParaRPr>
          </a:p>
        </p:txBody>
      </p:sp>
      <p:sp>
        <p:nvSpPr>
          <p:cNvPr id="18" name="テキスト ボックス 17"/>
          <p:cNvSpPr txBox="1"/>
          <p:nvPr/>
        </p:nvSpPr>
        <p:spPr>
          <a:xfrm>
            <a:off x="8041476" y="2745177"/>
            <a:ext cx="671979" cy="584775"/>
          </a:xfrm>
          <a:prstGeom prst="rect">
            <a:avLst/>
          </a:prstGeom>
          <a:noFill/>
        </p:spPr>
        <p:txBody>
          <a:bodyPr wrap="none" rtlCol="0" anchor="ctr" anchorCtr="0">
            <a:spAutoFit/>
          </a:bodyPr>
          <a:lstStyle/>
          <a:p>
            <a:r>
              <a:rPr kumimoji="1" lang="en-US" altLang="ja-JP" sz="3200" dirty="0" smtClean="0">
                <a:solidFill>
                  <a:schemeClr val="tx2"/>
                </a:solidFill>
                <a:latin typeface="A-OTF 新ゴ Pro B" pitchFamily="34" charset="-128"/>
                <a:ea typeface="A-OTF 新ゴ Pro B" pitchFamily="34" charset="-128"/>
                <a:cs typeface="A-OTF 太ミンA101 Pro Bold" pitchFamily="18" charset="-128"/>
              </a:rPr>
              <a:t>UI</a:t>
            </a:r>
            <a:endParaRPr kumimoji="1" lang="ja-JP" altLang="en-US" sz="3200" dirty="0" smtClean="0">
              <a:solidFill>
                <a:schemeClr val="tx2"/>
              </a:solidFill>
              <a:latin typeface="A-OTF 新ゴ Pro B" pitchFamily="34" charset="-128"/>
              <a:ea typeface="A-OTF 新ゴ Pro B" pitchFamily="34" charset="-128"/>
              <a:cs typeface="A-OTF 太ミンA101 Pro Bold" pitchFamily="18" charset="-128"/>
            </a:endParaRPr>
          </a:p>
        </p:txBody>
      </p:sp>
    </p:spTree>
    <p:extLst>
      <p:ext uri="{BB962C8B-B14F-4D97-AF65-F5344CB8AC3E}">
        <p14:creationId xmlns:p14="http://schemas.microsoft.com/office/powerpoint/2010/main" val="25058160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a:t>4. NUI(Natural User </a:t>
            </a:r>
            <a:r>
              <a:rPr lang="en-US" altLang="ja-JP" dirty="0" smtClean="0"/>
              <a:t>Interface</a:t>
            </a:r>
            <a:r>
              <a:rPr lang="en-US" altLang="ja-JP" dirty="0"/>
              <a:t>)</a:t>
            </a:r>
            <a:endParaRPr kumimoji="1" lang="ja-JP" altLang="en-US" dirty="0"/>
          </a:p>
        </p:txBody>
      </p:sp>
      <p:pic>
        <p:nvPicPr>
          <p:cNvPr id="5125" name="Picture 5" descr="C:\Users\hikari_akiyama.2NDFACTORY\Desktop\touch.png"/>
          <p:cNvPicPr>
            <a:picLocks noChangeAspect="1" noChangeArrowheads="1"/>
          </p:cNvPicPr>
          <p:nvPr/>
        </p:nvPicPr>
        <p:blipFill rotWithShape="1">
          <a:blip r:embed="rId2">
            <a:extLst>
              <a:ext uri="{28A0092B-C50C-407E-A947-70E740481C1C}">
                <a14:useLocalDpi xmlns:a14="http://schemas.microsoft.com/office/drawing/2010/main" val="0"/>
              </a:ext>
            </a:extLst>
          </a:blip>
          <a:srcRect b="66500"/>
          <a:stretch/>
        </p:blipFill>
        <p:spPr bwMode="auto">
          <a:xfrm>
            <a:off x="584199" y="1087755"/>
            <a:ext cx="882015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hikari_akiyama.2NDFACTORY\Desktop\touch.png"/>
          <p:cNvPicPr>
            <a:picLocks noChangeAspect="1" noChangeArrowheads="1"/>
          </p:cNvPicPr>
          <p:nvPr/>
        </p:nvPicPr>
        <p:blipFill rotWithShape="1">
          <a:blip r:embed="rId2">
            <a:extLst>
              <a:ext uri="{28A0092B-C50C-407E-A947-70E740481C1C}">
                <a14:useLocalDpi xmlns:a14="http://schemas.microsoft.com/office/drawing/2010/main" val="0"/>
              </a:ext>
            </a:extLst>
          </a:blip>
          <a:srcRect t="66125" b="-125"/>
          <a:stretch/>
        </p:blipFill>
        <p:spPr bwMode="auto">
          <a:xfrm>
            <a:off x="584199" y="3609975"/>
            <a:ext cx="8820150" cy="259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9557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a:t>4. NUI(Natural User </a:t>
            </a:r>
            <a:r>
              <a:rPr lang="en-US" altLang="ja-JP" dirty="0" smtClean="0"/>
              <a:t>Interface</a:t>
            </a:r>
            <a:r>
              <a:rPr lang="en-US" altLang="ja-JP" dirty="0"/>
              <a:t>)</a:t>
            </a:r>
            <a:endParaRPr kumimoji="1" lang="ja-JP" altLang="en-US" dirty="0"/>
          </a:p>
        </p:txBody>
      </p:sp>
      <p:pic>
        <p:nvPicPr>
          <p:cNvPr id="6146" name="Picture 2" descr="C:\Users\hikari_akiyama.2NDFACTORY\Desktop\surface2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480" y="3629194"/>
            <a:ext cx="4297680" cy="261218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ikari_akiyama.2NDFACTORY\Desktop\img_stsp_02b.png"/>
          <p:cNvPicPr>
            <a:picLocks noChangeAspect="1" noChangeArrowheads="1"/>
          </p:cNvPicPr>
          <p:nvPr/>
        </p:nvPicPr>
        <p:blipFill rotWithShape="1">
          <a:blip r:embed="rId3">
            <a:extLst>
              <a:ext uri="{28A0092B-C50C-407E-A947-70E740481C1C}">
                <a14:useLocalDpi xmlns:a14="http://schemas.microsoft.com/office/drawing/2010/main" val="0"/>
              </a:ext>
            </a:extLst>
          </a:blip>
          <a:srcRect b="12077"/>
          <a:stretch/>
        </p:blipFill>
        <p:spPr bwMode="auto">
          <a:xfrm>
            <a:off x="595629" y="1036521"/>
            <a:ext cx="3880487" cy="19100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ikari_akiyama.2NDFACTORY\Desktop\overview_multitouch_20111004.jpg"/>
          <p:cNvPicPr>
            <a:picLocks noChangeAspect="1" noChangeArrowheads="1"/>
          </p:cNvPicPr>
          <p:nvPr/>
        </p:nvPicPr>
        <p:blipFill rotWithShape="1">
          <a:blip r:embed="rId4">
            <a:extLst>
              <a:ext uri="{28A0092B-C50C-407E-A947-70E740481C1C}">
                <a14:useLocalDpi xmlns:a14="http://schemas.microsoft.com/office/drawing/2010/main" val="0"/>
              </a:ext>
            </a:extLst>
          </a:blip>
          <a:srcRect r="38350" b="6714"/>
          <a:stretch/>
        </p:blipFill>
        <p:spPr bwMode="auto">
          <a:xfrm>
            <a:off x="1103946" y="3324390"/>
            <a:ext cx="3138171" cy="32217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hikari_akiyama.2NDFACTORY\Desktop\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718" y="945045"/>
            <a:ext cx="38100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009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245378" y="1677988"/>
            <a:ext cx="10934582" cy="442951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kumimoji="1" lang="ja-JP" altLang="en-US" sz="1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3" name="正方形/長方形 12"/>
          <p:cNvSpPr/>
          <p:nvPr/>
        </p:nvSpPr>
        <p:spPr bwMode="auto">
          <a:xfrm>
            <a:off x="423178" y="2331176"/>
            <a:ext cx="2542386" cy="1744559"/>
          </a:xfrm>
          <a:prstGeom prst="rect">
            <a:avLst/>
          </a:prstGeom>
          <a:solidFill>
            <a:schemeClr val="bg1"/>
          </a:solidFill>
          <a:ln w="28575">
            <a:solidFill>
              <a:schemeClr val="accent6">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endParaRPr kumimoji="1" lang="ja-JP" altLang="en-US" sz="1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80236" name="Picture 12" descr="\\192.168.11.190\d2\_common\素材集\シルエット素材集\JPEG\p10_p49\p010_011_01.jpg"/>
          <p:cNvPicPr>
            <a:picLocks noChangeAspect="1" noChangeArrowheads="1"/>
          </p:cNvPicPr>
          <p:nvPr/>
        </p:nvPicPr>
        <p:blipFill>
          <a:blip r:embed="rId2" cstate="print">
            <a:clrChange>
              <a:clrFrom>
                <a:srgbClr val="FFFFFE"/>
              </a:clrFrom>
              <a:clrTo>
                <a:srgbClr val="FFFFF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359" y="4108898"/>
            <a:ext cx="10257566" cy="1527175"/>
          </a:xfrm>
          <a:prstGeom prst="rect">
            <a:avLst/>
          </a:prstGeom>
          <a:noFill/>
          <a:extLst>
            <a:ext uri="{909E8E84-426E-40DD-AFC4-6F175D3DCCD1}">
              <a14:hiddenFill xmlns:a14="http://schemas.microsoft.com/office/drawing/2010/main">
                <a:solidFill>
                  <a:srgbClr val="FFFFFF"/>
                </a:solidFill>
              </a14:hiddenFill>
            </a:ext>
          </a:extLst>
        </p:spPr>
      </p:pic>
      <p:sp>
        <p:nvSpPr>
          <p:cNvPr id="8" name="円/楕円 7"/>
          <p:cNvSpPr/>
          <p:nvPr/>
        </p:nvSpPr>
        <p:spPr>
          <a:xfrm>
            <a:off x="1832654" y="1999668"/>
            <a:ext cx="7878875" cy="7272808"/>
          </a:xfrm>
          <a:prstGeom prst="ellipse">
            <a:avLst/>
          </a:prstGeom>
          <a:gradFill flip="none" rotWithShape="1">
            <a:gsLst>
              <a:gs pos="0">
                <a:schemeClr val="accent3"/>
              </a:gs>
              <a:gs pos="51000">
                <a:schemeClr val="accent6">
                  <a:lumMod val="20000"/>
                  <a:lumOff val="80000"/>
                  <a:alpha val="0"/>
                </a:schemeClr>
              </a:gs>
              <a:gs pos="100000">
                <a:schemeClr val="accent6">
                  <a:lumMod val="20000"/>
                  <a:lumOff val="80000"/>
                  <a:alpha val="0"/>
                </a:schemeClr>
              </a:gs>
            </a:gsLst>
            <a:lin ang="54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 name="円/楕円 6"/>
          <p:cNvSpPr/>
          <p:nvPr/>
        </p:nvSpPr>
        <p:spPr>
          <a:xfrm>
            <a:off x="1832654" y="5348040"/>
            <a:ext cx="7878875" cy="57606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0230" name="Picture 6" descr="Silhouette Phone : スタジオ白い背景で音楽全長シルエットを聞いて1白人男性のテキストメッセージングの電話 ストックフォト"/>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70836" y="4002708"/>
            <a:ext cx="116601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80233" name="Picture 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78" y="2502721"/>
            <a:ext cx="2497167" cy="156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5008478" y="1981442"/>
            <a:ext cx="1596372" cy="1015663"/>
          </a:xfrm>
          <a:prstGeom prst="rect">
            <a:avLst/>
          </a:prstGeom>
        </p:spPr>
        <p:txBody>
          <a:bodyPr wrap="square">
            <a:spAutoFit/>
          </a:bodyPr>
          <a:lstStyle/>
          <a:p>
            <a:pPr algn="ctr"/>
            <a:r>
              <a:rPr lang="en-US" altLang="ja-JP" sz="6000" b="1" dirty="0" smtClean="0">
                <a:solidFill>
                  <a:schemeClr val="bg1"/>
                </a:solidFill>
                <a:ea typeface="ヒラギノ角ゴ Pro W6" pitchFamily="34" charset="-128"/>
              </a:rPr>
              <a:t>UX</a:t>
            </a:r>
            <a:endParaRPr lang="ja-JP" altLang="en-US" sz="6000" b="1" dirty="0">
              <a:solidFill>
                <a:schemeClr val="bg1"/>
              </a:solidFill>
              <a:ea typeface="ヒラギノ角ゴ Pro W6" pitchFamily="34" charset="-128"/>
            </a:endParaRPr>
          </a:p>
        </p:txBody>
      </p:sp>
      <p:cxnSp>
        <p:nvCxnSpPr>
          <p:cNvPr id="11" name="直線コネクタ 10"/>
          <p:cNvCxnSpPr/>
          <p:nvPr/>
        </p:nvCxnSpPr>
        <p:spPr>
          <a:xfrm>
            <a:off x="2965564" y="2331176"/>
            <a:ext cx="1088281" cy="2105937"/>
          </a:xfrm>
          <a:prstGeom prst="line">
            <a:avLst/>
          </a:prstGeom>
          <a:ln w="28575">
            <a:solidFill>
              <a:schemeClr val="accent6">
                <a:lumMod val="75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18" name="直線コネクタ 17"/>
          <p:cNvCxnSpPr/>
          <p:nvPr/>
        </p:nvCxnSpPr>
        <p:spPr>
          <a:xfrm flipH="1" flipV="1">
            <a:off x="423179" y="4064628"/>
            <a:ext cx="3630666" cy="588511"/>
          </a:xfrm>
          <a:prstGeom prst="line">
            <a:avLst/>
          </a:prstGeom>
          <a:ln w="28575">
            <a:solidFill>
              <a:schemeClr val="accent6">
                <a:lumMod val="75000"/>
              </a:schemeClr>
            </a:solidFill>
            <a:prstDash val="dash"/>
          </a:ln>
        </p:spPr>
        <p:style>
          <a:lnRef idx="1">
            <a:schemeClr val="accent6"/>
          </a:lnRef>
          <a:fillRef idx="0">
            <a:schemeClr val="accent6"/>
          </a:fillRef>
          <a:effectRef idx="0">
            <a:schemeClr val="accent6"/>
          </a:effectRef>
          <a:fontRef idx="minor">
            <a:schemeClr val="tx1"/>
          </a:fontRef>
        </p:style>
      </p:cxnSp>
      <p:pic>
        <p:nvPicPr>
          <p:cNvPr id="180234" name="Picture 10" descr="\\192.168.11.190\d2\_common\素材集\シルエット素材集\JPEG\p50_p99\p052_0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00"/>
          <a:stretch/>
        </p:blipFill>
        <p:spPr bwMode="auto">
          <a:xfrm>
            <a:off x="5588708" y="4002708"/>
            <a:ext cx="66418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80235" name="Picture 11" descr="\\192.168.11.190\d2\_common\素材集\シルエット素材集\JPEG\p50_p99\p067_04.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3068" y="3873755"/>
            <a:ext cx="1691060" cy="1858106"/>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2318002" y="2392459"/>
            <a:ext cx="591829" cy="523220"/>
          </a:xfrm>
          <a:prstGeom prst="rect">
            <a:avLst/>
          </a:prstGeom>
        </p:spPr>
        <p:txBody>
          <a:bodyPr wrap="none">
            <a:spAutoFit/>
          </a:bodyPr>
          <a:lstStyle/>
          <a:p>
            <a:r>
              <a:rPr lang="en-US" altLang="ja-JP" sz="2800" dirty="0" smtClean="0">
                <a:solidFill>
                  <a:schemeClr val="accent6"/>
                </a:solidFill>
                <a:latin typeface="A-OTF 新ゴ Pro M" pitchFamily="34" charset="-128"/>
                <a:ea typeface="A-OTF 新ゴ Pro M" pitchFamily="34" charset="-128"/>
              </a:rPr>
              <a:t>UI</a:t>
            </a:r>
            <a:endParaRPr lang="ja-JP" altLang="en-US" sz="2800" dirty="0">
              <a:solidFill>
                <a:schemeClr val="accent6"/>
              </a:solidFill>
              <a:latin typeface="A-OTF 新ゴ Pro M" pitchFamily="34" charset="-128"/>
              <a:ea typeface="A-OTF 新ゴ Pro M" pitchFamily="34" charset="-128"/>
            </a:endParaRPr>
          </a:p>
        </p:txBody>
      </p:sp>
      <p:sp>
        <p:nvSpPr>
          <p:cNvPr id="38" name="タイトル 1"/>
          <p:cNvSpPr txBox="1">
            <a:spLocks/>
          </p:cNvSpPr>
          <p:nvPr/>
        </p:nvSpPr>
        <p:spPr>
          <a:xfrm>
            <a:off x="488949" y="0"/>
            <a:ext cx="9288463" cy="549275"/>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l"/>
            <a:r>
              <a:rPr lang="en-US" altLang="ja-JP" sz="2400" dirty="0" smtClean="0">
                <a:latin typeface="A-OTF 新ゴ Pro M" pitchFamily="34" charset="-128"/>
                <a:ea typeface="A-OTF 新ゴ Pro M" pitchFamily="34" charset="-128"/>
              </a:rPr>
              <a:t>UX</a:t>
            </a:r>
            <a:r>
              <a:rPr lang="ja-JP" altLang="en-US" sz="2400" dirty="0" smtClean="0">
                <a:latin typeface="A-OTF 新ゴ Pro M" pitchFamily="34" charset="-128"/>
                <a:ea typeface="A-OTF 新ゴ Pro M" pitchFamily="34" charset="-128"/>
              </a:rPr>
              <a:t>と</a:t>
            </a:r>
            <a:r>
              <a:rPr lang="en-US" altLang="ja-JP" sz="2400" dirty="0" smtClean="0">
                <a:latin typeface="A-OTF 新ゴ Pro M" pitchFamily="34" charset="-128"/>
                <a:ea typeface="A-OTF 新ゴ Pro M" pitchFamily="34" charset="-128"/>
              </a:rPr>
              <a:t>UI</a:t>
            </a:r>
            <a:r>
              <a:rPr lang="ja-JP" altLang="en-US" sz="2400" dirty="0" smtClean="0">
                <a:latin typeface="A-OTF 新ゴ Pro M" pitchFamily="34" charset="-128"/>
                <a:ea typeface="A-OTF 新ゴ Pro M" pitchFamily="34" charset="-128"/>
              </a:rPr>
              <a:t>の違い</a:t>
            </a:r>
            <a:endParaRPr lang="ja-JP" altLang="en-US" sz="2400" dirty="0">
              <a:latin typeface="A-OTF 新ゴ Pro M" pitchFamily="34" charset="-128"/>
              <a:ea typeface="A-OTF 新ゴ Pro M" pitchFamily="34" charset="-128"/>
            </a:endParaRPr>
          </a:p>
        </p:txBody>
      </p:sp>
    </p:spTree>
    <p:extLst>
      <p:ext uri="{BB962C8B-B14F-4D97-AF65-F5344CB8AC3E}">
        <p14:creationId xmlns:p14="http://schemas.microsoft.com/office/powerpoint/2010/main" val="277335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230"/>
                                        </p:tgtEl>
                                        <p:attrNameLst>
                                          <p:attrName>style.visibility</p:attrName>
                                        </p:attrNameLst>
                                      </p:cBhvr>
                                      <p:to>
                                        <p:strVal val="visible"/>
                                      </p:to>
                                    </p:set>
                                    <p:animEffect transition="in" filter="fade">
                                      <p:cBhvr>
                                        <p:cTn id="7" dur="500"/>
                                        <p:tgtEl>
                                          <p:spTgt spid="1802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0234"/>
                                        </p:tgtEl>
                                        <p:attrNameLst>
                                          <p:attrName>style.visibility</p:attrName>
                                        </p:attrNameLst>
                                      </p:cBhvr>
                                      <p:to>
                                        <p:strVal val="visible"/>
                                      </p:to>
                                    </p:set>
                                    <p:animEffect transition="in" filter="fade">
                                      <p:cBhvr>
                                        <p:cTn id="25" dur="500"/>
                                        <p:tgtEl>
                                          <p:spTgt spid="1802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0235"/>
                                        </p:tgtEl>
                                        <p:attrNameLst>
                                          <p:attrName>style.visibility</p:attrName>
                                        </p:attrNameLst>
                                      </p:cBhvr>
                                      <p:to>
                                        <p:strVal val="visible"/>
                                      </p:to>
                                    </p:set>
                                    <p:animEffect transition="in" filter="fade">
                                      <p:cBhvr>
                                        <p:cTn id="30" dur="500"/>
                                        <p:tgtEl>
                                          <p:spTgt spid="1802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0236"/>
                                        </p:tgtEl>
                                        <p:attrNameLst>
                                          <p:attrName>style.visibility</p:attrName>
                                        </p:attrNameLst>
                                      </p:cBhvr>
                                      <p:to>
                                        <p:strVal val="visible"/>
                                      </p:to>
                                    </p:set>
                                    <p:animEffect transition="in" filter="fade">
                                      <p:cBhvr>
                                        <p:cTn id="35" dur="500"/>
                                        <p:tgtEl>
                                          <p:spTgt spid="1802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5" grpId="0"/>
      <p:bldP spid="2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reenupgrader.com/files/2008/09/image150.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51"/>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フッター プレースホルダー 3"/>
          <p:cNvSpPr>
            <a:spLocks noGrp="1"/>
          </p:cNvSpPr>
          <p:nvPr>
            <p:ph type="ftr" sz="quarter" idx="11"/>
          </p:nvPr>
        </p:nvSpPr>
        <p:spPr/>
        <p:txBody>
          <a:bodyPr/>
          <a:lstStyle/>
          <a:p>
            <a:endParaRPr lang="ja-JP" altLang="en-US" dirty="0"/>
          </a:p>
        </p:txBody>
      </p:sp>
      <p:sp>
        <p:nvSpPr>
          <p:cNvPr id="5" name="スライド番号プレースホルダー 4"/>
          <p:cNvSpPr>
            <a:spLocks noGrp="1"/>
          </p:cNvSpPr>
          <p:nvPr>
            <p:ph type="sldNum" sz="quarter" idx="12"/>
          </p:nvPr>
        </p:nvSpPr>
        <p:spPr>
          <a:xfrm>
            <a:off x="9491663" y="6378580"/>
            <a:ext cx="2228850" cy="365125"/>
          </a:xfrm>
        </p:spPr>
        <p:txBody>
          <a:bodyPr/>
          <a:lstStyle/>
          <a:p>
            <a:fld id="{5755BF08-4514-40A8-8444-76BB0DF6F556}" type="slidenum">
              <a:rPr lang="ja-JP" altLang="en-US" smtClean="0"/>
              <a:pPr/>
              <a:t>98</a:t>
            </a:fld>
            <a:endParaRPr lang="ja-JP" altLang="en-US" dirty="0"/>
          </a:p>
        </p:txBody>
      </p:sp>
      <p:sp>
        <p:nvSpPr>
          <p:cNvPr id="19" name="正方形/長方形 18"/>
          <p:cNvSpPr/>
          <p:nvPr/>
        </p:nvSpPr>
        <p:spPr>
          <a:xfrm>
            <a:off x="26533" y="6632807"/>
            <a:ext cx="3190521" cy="215444"/>
          </a:xfrm>
          <a:prstGeom prst="rect">
            <a:avLst/>
          </a:prstGeom>
        </p:spPr>
        <p:txBody>
          <a:bodyPr wrap="square">
            <a:spAutoFit/>
          </a:bodyPr>
          <a:lstStyle/>
          <a:p>
            <a:r>
              <a:rPr lang="en-US" altLang="ja-JP" sz="800" dirty="0"/>
              <a:t>http://www.qdrum.co.za/</a:t>
            </a:r>
          </a:p>
        </p:txBody>
      </p:sp>
      <p:sp>
        <p:nvSpPr>
          <p:cNvPr id="6" name="四角形吹き出し 5"/>
          <p:cNvSpPr/>
          <p:nvPr/>
        </p:nvSpPr>
        <p:spPr>
          <a:xfrm>
            <a:off x="3896962" y="1634924"/>
            <a:ext cx="1048090" cy="620485"/>
          </a:xfrm>
          <a:prstGeom prst="wedgeRectCallout">
            <a:avLst>
              <a:gd name="adj1" fmla="val -9440"/>
              <a:gd name="adj2" fmla="val 96710"/>
            </a:avLst>
          </a:prstGeom>
          <a:solidFill>
            <a:srgbClr val="2B4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t>UI</a:t>
            </a:r>
            <a:endParaRPr kumimoji="1" lang="ja-JP" altLang="en-US" sz="2800" dirty="0"/>
          </a:p>
        </p:txBody>
      </p:sp>
      <p:sp>
        <p:nvSpPr>
          <p:cNvPr id="7" name="四角形吹き出し 6"/>
          <p:cNvSpPr/>
          <p:nvPr/>
        </p:nvSpPr>
        <p:spPr>
          <a:xfrm>
            <a:off x="1895834" y="2950561"/>
            <a:ext cx="1048090" cy="620485"/>
          </a:xfrm>
          <a:prstGeom prst="wedgeRectCallout">
            <a:avLst>
              <a:gd name="adj1" fmla="val 28535"/>
              <a:gd name="adj2" fmla="val -82237"/>
            </a:avLst>
          </a:prstGeom>
          <a:solidFill>
            <a:srgbClr val="2B4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t>User</a:t>
            </a:r>
            <a:endParaRPr kumimoji="1" lang="ja-JP" altLang="en-US" sz="2800" dirty="0"/>
          </a:p>
        </p:txBody>
      </p:sp>
      <p:sp>
        <p:nvSpPr>
          <p:cNvPr id="27" name="四角形吹き出し 26"/>
          <p:cNvSpPr/>
          <p:nvPr/>
        </p:nvSpPr>
        <p:spPr>
          <a:xfrm>
            <a:off x="6742978" y="2676644"/>
            <a:ext cx="1380772" cy="620485"/>
          </a:xfrm>
          <a:prstGeom prst="wedgeRectCallout">
            <a:avLst>
              <a:gd name="adj1" fmla="val -9440"/>
              <a:gd name="adj2" fmla="val 96710"/>
            </a:avLst>
          </a:prstGeom>
          <a:solidFill>
            <a:srgbClr val="2B4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t>Product</a:t>
            </a:r>
            <a:endParaRPr kumimoji="1" lang="ja-JP" altLang="en-US" sz="2800" dirty="0"/>
          </a:p>
        </p:txBody>
      </p:sp>
      <p:sp>
        <p:nvSpPr>
          <p:cNvPr id="26" name="四角形吹き出し 25"/>
          <p:cNvSpPr/>
          <p:nvPr/>
        </p:nvSpPr>
        <p:spPr>
          <a:xfrm>
            <a:off x="325293" y="1966713"/>
            <a:ext cx="1048090" cy="620485"/>
          </a:xfrm>
          <a:prstGeom prst="wedgeRectCallout">
            <a:avLst>
              <a:gd name="adj1" fmla="val 28535"/>
              <a:gd name="adj2" fmla="val -82237"/>
            </a:avLst>
          </a:prstGeom>
          <a:solidFill>
            <a:srgbClr val="2B4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t>UX</a:t>
            </a:r>
            <a:endParaRPr kumimoji="1" lang="ja-JP" altLang="en-US" sz="2800" dirty="0"/>
          </a:p>
        </p:txBody>
      </p:sp>
      <p:grpSp>
        <p:nvGrpSpPr>
          <p:cNvPr id="3" name="グループ化 2"/>
          <p:cNvGrpSpPr/>
          <p:nvPr/>
        </p:nvGrpSpPr>
        <p:grpSpPr>
          <a:xfrm>
            <a:off x="818186" y="497712"/>
            <a:ext cx="3507629" cy="1307939"/>
            <a:chOff x="818186" y="497712"/>
            <a:chExt cx="3507629" cy="1307939"/>
          </a:xfrm>
        </p:grpSpPr>
        <p:sp>
          <p:nvSpPr>
            <p:cNvPr id="8" name="円/楕円 7"/>
            <p:cNvSpPr/>
            <p:nvPr/>
          </p:nvSpPr>
          <p:spPr>
            <a:xfrm>
              <a:off x="924080" y="681835"/>
              <a:ext cx="997788" cy="1006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1999280" y="659756"/>
              <a:ext cx="944643" cy="1006998"/>
            </a:xfrm>
            <a:prstGeom prst="ellipse">
              <a:avLst/>
            </a:prstGeom>
            <a:noFill/>
            <a:ln w="28575">
              <a:solidFill>
                <a:srgbClr val="E82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818186" y="497712"/>
              <a:ext cx="3507629" cy="1307939"/>
            </a:xfrm>
            <a:prstGeom prst="roundRect">
              <a:avLst>
                <a:gd name="adj" fmla="val 50000"/>
              </a:avLst>
            </a:prstGeom>
            <a:noFill/>
            <a:ln w="57150">
              <a:solidFill>
                <a:srgbClr val="E823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201258" y="681835"/>
              <a:ext cx="997788" cy="1006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ハート 1"/>
            <p:cNvSpPr/>
            <p:nvPr/>
          </p:nvSpPr>
          <p:spPr bwMode="auto">
            <a:xfrm>
              <a:off x="3382537" y="898507"/>
              <a:ext cx="611784" cy="611784"/>
            </a:xfrm>
            <a:prstGeom prst="heart">
              <a:avLst/>
            </a:prstGeom>
            <a:solidFill>
              <a:srgbClr val="FBABDB"/>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20" name="ハート 19"/>
          <p:cNvSpPr/>
          <p:nvPr/>
        </p:nvSpPr>
        <p:spPr bwMode="auto">
          <a:xfrm>
            <a:off x="1117082" y="898507"/>
            <a:ext cx="611784" cy="611784"/>
          </a:xfrm>
          <a:prstGeom prst="heart">
            <a:avLst/>
          </a:prstGeom>
          <a:solidFill>
            <a:srgbClr val="FBABDB"/>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6275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7" grpId="0" animBg="1"/>
      <p:bldP spid="26" grpId="0" animBg="1"/>
    </p:bldLst>
  </p:timing>
</p:sld>
</file>

<file path=ppt/theme/theme1.xml><?xml version="1.0" encoding="utf-8"?>
<a:theme xmlns:a="http://schemas.openxmlformats.org/drawingml/2006/main" name="2f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nchor="ctr" anchorCtr="0">
        <a:noAutofit/>
      </a:bodyPr>
      <a:lstStyle>
        <a:defPPr>
          <a:defRPr kumimoji="1" sz="2400" smtClean="0">
            <a:latin typeface="A-OTF 新ゴ Pro M" pitchFamily="34" charset="-128"/>
            <a:ea typeface="A-OTF 新ゴ Pro M" pitchFamily="34" charset="-128"/>
          </a:defRPr>
        </a:defPPr>
      </a:lstStyle>
    </a:txDef>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2f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nchor="ctr" anchorCtr="0">
        <a:noAutofit/>
      </a:bodyPr>
      <a:lstStyle>
        <a:defPPr>
          <a:defRPr kumimoji="1" sz="2400" smtClean="0">
            <a:latin typeface="A-OTF 新ゴ Pro M" pitchFamily="34" charset="-128"/>
            <a:ea typeface="A-OTF 新ゴ Pro M" pitchFamily="34" charset="-128"/>
          </a:defRPr>
        </a:defPPr>
      </a:lstStyle>
    </a:txDef>
  </a:objectDefaults>
  <a:extraClrSchemeLst/>
</a:theme>
</file>

<file path=ppt/theme/theme3.xml><?xml version="1.0" encoding="utf-8"?>
<a:theme xmlns:a="http://schemas.openxmlformats.org/drawingml/2006/main" name="スライドマスタ_本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rtlCol="0" anchor="ctr"/>
      <a:lstStyle>
        <a:defPPr algn="ctr">
          <a:defRPr kumimoji="1">
            <a:latin typeface="ＭＳ Ｐゴシック" pitchFamily="50" charset="-128"/>
            <a:ea typeface="ＭＳ Ｐゴシック" pitchFamily="50" charset="-128"/>
          </a:defRPr>
        </a:defPPr>
      </a:lstStyle>
    </a:spDef>
    <a:txDef>
      <a:spPr bwMode="auto">
        <a:noFill/>
        <a:ln w="9525">
          <a:noFill/>
          <a:miter lim="800000"/>
          <a:headEnd/>
          <a:tailEnd/>
        </a:ln>
      </a:spPr>
      <a:bodyPr wrap="square" lIns="108000" tIns="72000" rIns="108000" bIns="72000" rtlCol="0" anchor="t" anchorCtr="0">
        <a:spAutoFit/>
      </a:bodyPr>
      <a:lstStyle>
        <a:defPPr>
          <a:lnSpc>
            <a:spcPct val="130000"/>
          </a:lnSpc>
          <a:buSzPct val="120000"/>
          <a:defRPr sz="2800" dirty="0" smtClean="0">
            <a:latin typeface="A-OTF 新ゴ Pro R" pitchFamily="34" charset="-128"/>
            <a:ea typeface="A-OTF 新ゴ Pro R" pitchFamily="34" charset="-128"/>
          </a:defRPr>
        </a:defPPr>
      </a:lstStyle>
    </a:txDef>
  </a:objectDefaults>
  <a:extraClrSchemeLst/>
</a:theme>
</file>

<file path=ppt/theme/theme4.xml><?xml version="1.0" encoding="utf-8"?>
<a:theme xmlns:a="http://schemas.openxmlformats.org/drawingml/2006/main" name="2FCプレゼン・セミナー用">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イリオ">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スライドマスタ_本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kumimoji="1" sz="1000" smtClean="0">
            <a:latin typeface="+mn-ea"/>
          </a:defRPr>
        </a:defPPr>
      </a:lstStyle>
    </a:txDef>
  </a:objectDefaults>
  <a:extraClrSchemeLst/>
</a:theme>
</file>

<file path=ppt/theme/theme6.xml><?xml version="1.0" encoding="utf-8"?>
<a:theme xmlns:a="http://schemas.openxmlformats.org/drawingml/2006/main" name="2fc_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nchor="ctr" anchorCtr="0">
        <a:spAutoFit/>
      </a:bodyPr>
      <a:lstStyle>
        <a:defPPr>
          <a:defRPr kumimoji="1" sz="1200" smtClean="0">
            <a:latin typeface="メイリオ" pitchFamily="50" charset="-128"/>
            <a:ea typeface="メイリオ" pitchFamily="50" charset="-128"/>
            <a:cs typeface="メイリオ" pitchFamily="50" charset="-128"/>
          </a:defRPr>
        </a:defPPr>
      </a:lstStyle>
    </a:txDef>
  </a:objectDefaults>
  <a:extraClrSchemeLst/>
</a:theme>
</file>

<file path=ppt/theme/theme7.xml><?xml version="1.0" encoding="utf-8"?>
<a:theme xmlns:a="http://schemas.openxmlformats.org/drawingml/2006/main" name="2_スライドマスタ_本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ln w="19050">
          <a:solidFill>
            <a:schemeClr val="accent6"/>
          </a:solidFill>
        </a:ln>
      </a:spPr>
      <a:bodyPr wrap="square" rtlCol="0">
        <a:normAutofit/>
      </a:bodyPr>
      <a:lstStyle>
        <a:defPPr>
          <a:lnSpc>
            <a:spcPct val="130000"/>
          </a:lnSpc>
          <a:defRPr sz="800" smtClean="0">
            <a:latin typeface="+mn-ea"/>
          </a:defRPr>
        </a:defPPr>
      </a:lstStyle>
    </a:txDef>
  </a:objectDefaults>
  <a:extraClrSchemeLst/>
</a:theme>
</file>

<file path=ppt/theme/theme8.xml><?xml version="1.0" encoding="utf-8"?>
<a:theme xmlns:a="http://schemas.openxmlformats.org/drawingml/2006/main" name="3_スライドマスタ_本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a:spPr>
      <a:bodyPr/>
      <a:lstStyle>
        <a:defPPr algn="ctr">
          <a:defRPr>
            <a:latin typeface="ＭＳ Ｐゴシック" pitchFamily="50" charset="-128"/>
            <a:ea typeface="ＭＳ Ｐゴシック" pitchFamily="50" charset="-128"/>
          </a:defRPr>
        </a:defPPr>
      </a:lstStyle>
    </a:spDef>
    <a:txDef>
      <a:spPr bwMode="auto">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a:spPr>
      <a:bodyPr wrap="square" lIns="108000" tIns="72000" rIns="108000" bIns="72000" anchor="ctr" anchorCtr="1">
        <a:spAutoFit/>
      </a:bodyPr>
      <a:lstStyle>
        <a:defPPr>
          <a:lnSpc>
            <a:spcPct val="130000"/>
          </a:lnSpc>
          <a:buSzPct val="120000"/>
          <a:defRPr sz="1600" dirty="0" smtClean="0">
            <a:latin typeface="A-OTF 新ゴ Pro R" pitchFamily="34" charset="-128"/>
            <a:ea typeface="A-OTF 新ゴ Pro R" pitchFamily="34" charset="-128"/>
          </a:defRPr>
        </a:defPPr>
      </a:lstStyle>
    </a:txDef>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2fc_template</Template>
  <TotalTime>59439</TotalTime>
  <Words>4999</Words>
  <Application>Microsoft Office PowerPoint</Application>
  <PresentationFormat>A4 210 x 297 mm</PresentationFormat>
  <Paragraphs>660</Paragraphs>
  <Slides>109</Slides>
  <Notes>29</Notes>
  <HiddenSlides>0</HiddenSlides>
  <MMClips>0</MMClips>
  <ScaleCrop>false</ScaleCrop>
  <HeadingPairs>
    <vt:vector size="6" baseType="variant">
      <vt:variant>
        <vt:lpstr>テーマ</vt:lpstr>
      </vt:variant>
      <vt:variant>
        <vt:i4>8</vt:i4>
      </vt:variant>
      <vt:variant>
        <vt:lpstr>埋め込まれた OLE サーバー</vt:lpstr>
      </vt:variant>
      <vt:variant>
        <vt:i4>0</vt:i4>
      </vt:variant>
      <vt:variant>
        <vt:lpstr>スライド タイトル</vt:lpstr>
      </vt:variant>
      <vt:variant>
        <vt:i4>109</vt:i4>
      </vt:variant>
    </vt:vector>
  </HeadingPairs>
  <TitlesOfParts>
    <vt:vector size="117" baseType="lpstr">
      <vt:lpstr>2fc_template</vt:lpstr>
      <vt:lpstr>2_2fc_template</vt:lpstr>
      <vt:lpstr>スライドマスタ_本文</vt:lpstr>
      <vt:lpstr>2FCプレゼン・セミナー用</vt:lpstr>
      <vt:lpstr>1_スライドマスタ_本文</vt:lpstr>
      <vt:lpstr>2fc_template2</vt:lpstr>
      <vt:lpstr>2_スライドマスタ_本文</vt:lpstr>
      <vt:lpstr>3_スライドマスタ_本文</vt:lpstr>
      <vt:lpstr>PowerPoint プレゼンテーション</vt:lpstr>
      <vt:lpstr>PowerPoint プレゼンテーション</vt:lpstr>
      <vt:lpstr>2ndFACTORY</vt:lpstr>
      <vt:lpstr>サ－ビスコンセプト</vt:lpstr>
      <vt:lpstr>OurClient</vt:lpstr>
      <vt:lpstr>事例：進研ゼミ赤ペン先生ネット返却サービス（動く指導）</vt:lpstr>
      <vt:lpstr>事例：JAL国内線　自動チェックイン・発券機</vt:lpstr>
      <vt:lpstr>PowerPoint プレゼンテーション</vt:lpstr>
      <vt:lpstr>PowerPoint プレゼンテーション</vt:lpstr>
      <vt:lpstr>PowerPoint プレゼンテーション</vt:lpstr>
      <vt:lpstr>PowerPoint プレゼンテーション</vt:lpstr>
      <vt:lpstr>Designの語源</vt:lpstr>
      <vt:lpstr>Big Picture</vt:lpstr>
      <vt:lpstr>Big Picture</vt:lpstr>
      <vt:lpstr>Big Picture</vt:lpstr>
      <vt:lpstr>「モノ」側の背景</vt:lpstr>
      <vt:lpstr>「コト」側の背景</vt:lpstr>
      <vt:lpstr>多様化するユーザーに対して価値を作り出す手法が求められている</vt:lpstr>
      <vt:lpstr>PowerPoint プレゼンテーション</vt:lpstr>
      <vt:lpstr>PowerPoint プレゼンテーション</vt:lpstr>
      <vt:lpstr>本セミナーのゴール</vt:lpstr>
      <vt:lpstr>PowerPoint プレゼンテーション</vt:lpstr>
      <vt:lpstr>リーダーズキャンプ 平成23・24 リーダー育成＋震災復興支援</vt:lpstr>
      <vt:lpstr>情報デザイン教育　次世代リーダー教育</vt:lpstr>
      <vt:lpstr>PBL（Project Based Learning) MASH UP 2012/2013</vt:lpstr>
      <vt:lpstr>新たな知識＋体験＝学習意欲が増す・自信につながる</vt:lpstr>
      <vt:lpstr>正解ではなくプロセスを教える</vt:lpstr>
      <vt:lpstr>個ではなくチームで学ぶ（学びあう）</vt:lpstr>
      <vt:lpstr>少子化問題</vt:lpstr>
      <vt:lpstr>大学入試改革:新テスト導入を答申　思考力や主体性重視に</vt:lpstr>
      <vt:lpstr>大学入試一変、教育界動く　一発勝負から総合評価へ</vt:lpstr>
      <vt:lpstr>PowerPoint プレゼンテーション</vt:lpstr>
      <vt:lpstr>UXが注目される時代</vt:lpstr>
      <vt:lpstr>ユーザーエクスペリエンスとは？</vt:lpstr>
      <vt:lpstr>日立のＵＸの説明が大変わかりやすい</vt:lpstr>
      <vt:lpstr>HCD:人間中心設計</vt:lpstr>
      <vt:lpstr>HCD:人間中心設計プロセス</vt:lpstr>
      <vt:lpstr>利用シーン検討漏れのバッドUX事例</vt:lpstr>
      <vt:lpstr>ユーザーエクスペリエンスとは？ － スターバックスコーヒー</vt:lpstr>
      <vt:lpstr>PowerPoint プレゼンテーション</vt:lpstr>
      <vt:lpstr>ユーザーエクスペリエンスとは？ － スターバックスコーヒー</vt:lpstr>
      <vt:lpstr>ユーザーエクスペリエンスとは？ － スターバックスコーヒー</vt:lpstr>
      <vt:lpstr>ユーザーエクスペリエンスとは？ － ディズニー・テーマパーク</vt:lpstr>
      <vt:lpstr>ユーザーエクスペリエンスとは？ － ディズニー・テーマパーク</vt:lpstr>
      <vt:lpstr>ユーザーエクスペリエンスとは？ － ディズニー・テーマパーク</vt:lpstr>
      <vt:lpstr>ユーザーエクスペリエンスとは？ － ディズニー・テーマパーク</vt:lpstr>
      <vt:lpstr>ユーザーエクスペリエンスとは？ － ディズニー・テーマパーク</vt:lpstr>
      <vt:lpstr>ユーザーエクスペリエンスとは？ － ディズニー・テーマパーク</vt:lpstr>
      <vt:lpstr>PowerPoint プレゼンテーション</vt:lpstr>
      <vt:lpstr>PowerPoint プレゼンテーション</vt:lpstr>
      <vt:lpstr>プロジェクトの流れ</vt:lpstr>
      <vt:lpstr>２FCのUX検討プロセス</vt:lpstr>
      <vt:lpstr>PowerPoint プレゼンテーション</vt:lpstr>
      <vt:lpstr>PowerPoint プレゼンテーション</vt:lpstr>
      <vt:lpstr>技術起点のイノベーションは限界に</vt:lpstr>
      <vt:lpstr>イノベーション＝技術革新？</vt:lpstr>
      <vt:lpstr>ユーザー起点のイノベーションに注目される時代に</vt:lpstr>
      <vt:lpstr>PowerPoint プレゼンテーション</vt:lpstr>
      <vt:lpstr>イノベーション</vt:lpstr>
      <vt:lpstr>不可逆をもたらした例 </vt:lpstr>
      <vt:lpstr>不可逆をもたらした例</vt:lpstr>
      <vt:lpstr>SonyウォークマンとiPod</vt:lpstr>
      <vt:lpstr>現代のイノベーション － iPod, iTunes, Music Store</vt:lpstr>
      <vt:lpstr>現代のイノベーション － iPod, iTunes, Music Store</vt:lpstr>
      <vt:lpstr>PowerPoint プレゼンテーション</vt:lpstr>
      <vt:lpstr>PowerPoint プレゼンテーション</vt:lpstr>
      <vt:lpstr>ソフトウェアにおけるエクスペリエンスの３領域</vt:lpstr>
      <vt:lpstr>プレゼンテーション領域：３つの要素</vt:lpstr>
      <vt:lpstr>プレゼンテーション領域：３つの要素</vt:lpstr>
      <vt:lpstr>プレゼンテーション領域：情報デザイン</vt:lpstr>
      <vt:lpstr> ガスコンロがあります</vt:lpstr>
      <vt:lpstr> さあ！この火を消すにはどのつまみを回しますか？</vt:lpstr>
      <vt:lpstr> さあ！この火を消すにはどのつまみを回しますか？ </vt:lpstr>
      <vt:lpstr>対応づけの例</vt:lpstr>
      <vt:lpstr>認知心理学の立場から</vt:lpstr>
      <vt:lpstr>とあるホテルにて…</vt:lpstr>
      <vt:lpstr>冷蔵庫のドアを開けてみましょう！</vt:lpstr>
      <vt:lpstr>プレゼンテーション領域：インタラクションデザイン</vt:lpstr>
      <vt:lpstr>プレゼンテーション領域：インタラクションデザイン</vt:lpstr>
      <vt:lpstr>プレゼンテーション領域：インタラクションデザイン</vt:lpstr>
      <vt:lpstr>プレゼンテーション領域：インタラクションデザイン</vt:lpstr>
      <vt:lpstr>プレゼンテーション領域：グラフィックデザイン</vt:lpstr>
      <vt:lpstr>UIの変遷： 1.  パンチカード</vt:lpstr>
      <vt:lpstr>UIの変遷： 1.  パンチカード</vt:lpstr>
      <vt:lpstr>UIの変遷： 1.  パンチカード</vt:lpstr>
      <vt:lpstr>UIの変遷： 2. CUI(character-based user interface)</vt:lpstr>
      <vt:lpstr>UIの変遷： 3. GUI(Graphical User Interface)</vt:lpstr>
      <vt:lpstr>UIの変遷： 4. NUI(Natural User Interface)</vt:lpstr>
      <vt:lpstr>例えば</vt:lpstr>
      <vt:lpstr>UIの変遷： 4. NUI(Natural User Interface)</vt:lpstr>
      <vt:lpstr>NUIのビジョン</vt:lpstr>
      <vt:lpstr>デバイス・ハードウェアの進化とユーザー体験の変化</vt:lpstr>
      <vt:lpstr>デバイス・ハードウェアの進化とユーザー体験の変化</vt:lpstr>
      <vt:lpstr>これまでのUI</vt:lpstr>
      <vt:lpstr>これからのUI(NUI)</vt:lpstr>
      <vt:lpstr>UIの変遷： 4. NUI(Natural User Interface)</vt:lpstr>
      <vt:lpstr>UIの変遷： 4. NUI(Natural User Interface)</vt:lpstr>
      <vt:lpstr>PowerPoint プレゼンテーション</vt:lpstr>
      <vt:lpstr>PowerPoint プレゼンテーション</vt:lpstr>
      <vt:lpstr>イノベーションとユーザビリティ</vt:lpstr>
      <vt:lpstr>ユーザビリティ</vt:lpstr>
      <vt:lpstr>PowerPoint プレゼンテーション</vt:lpstr>
      <vt:lpstr>マインドマップ</vt:lpstr>
      <vt:lpstr>マインドマップ例</vt:lpstr>
      <vt:lpstr>マインドマップの特徴</vt:lpstr>
      <vt:lpstr>描き方：基本ルール</vt:lpstr>
      <vt:lpstr>マインドマップ例</vt:lpstr>
      <vt:lpstr>マインドマップ演習</vt:lpstr>
      <vt:lpstr>スコアリング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提案資料</dc:title>
  <dc:creator>2ndFACTORY LTD., CO.</dc:creator>
  <cp:lastModifiedBy>saito</cp:lastModifiedBy>
  <cp:revision>6810</cp:revision>
  <cp:lastPrinted>2014-05-20T11:50:55Z</cp:lastPrinted>
  <dcterms:created xsi:type="dcterms:W3CDTF">2007-12-25T04:10:44Z</dcterms:created>
  <dcterms:modified xsi:type="dcterms:W3CDTF">2014-12-23T20:14:18Z</dcterms:modified>
</cp:coreProperties>
</file>