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73" r:id="rId2"/>
    <p:sldId id="257" r:id="rId3"/>
    <p:sldId id="274" r:id="rId4"/>
    <p:sldId id="258" r:id="rId5"/>
    <p:sldId id="259" r:id="rId6"/>
    <p:sldId id="262"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15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DB6183-90E3-5646-8E73-AC39E5AF2A44}" type="datetimeFigureOut">
              <a:rPr kumimoji="1" lang="ja-JP" altLang="en-US" smtClean="0"/>
              <a:t>2014/12/25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D0BD79-26D3-4E4D-B56D-A719252B8445}" type="slidenum">
              <a:rPr kumimoji="1" lang="ja-JP" altLang="en-US" smtClean="0"/>
              <a:t>‹#›</a:t>
            </a:fld>
            <a:endParaRPr kumimoji="1" lang="ja-JP" altLang="en-US"/>
          </a:p>
        </p:txBody>
      </p:sp>
    </p:spTree>
    <p:extLst>
      <p:ext uri="{BB962C8B-B14F-4D97-AF65-F5344CB8AC3E}">
        <p14:creationId xmlns:p14="http://schemas.microsoft.com/office/powerpoint/2010/main" val="1176621844"/>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04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7917E283-F5C1-43AD-BAC1-7C12B44399E4}" type="slidenum">
              <a:rPr lang="ja-JP" altLang="en-US" smtClean="0"/>
              <a:pPr>
                <a:defRPr/>
              </a:pPr>
              <a:t>1</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10</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11</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12</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13</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14</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16</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17</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18</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19</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6CA8ED00-9A27-4B16-87E6-3B71D12D060B}" type="slidenum">
              <a:rPr lang="ja-JP" altLang="en-US" smtClean="0"/>
              <a:pPr>
                <a:defRPr/>
              </a:pPr>
              <a:t>2</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20</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21</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6CA8ED00-9A27-4B16-87E6-3B71D12D060B}" type="slidenum">
              <a:rPr lang="ja-JP" altLang="en-US" smtClean="0"/>
              <a:pPr>
                <a:defRPr/>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2739B405-E3A1-450B-A51C-6DEF761A61DD}" type="slidenum">
              <a:rPr lang="ja-JP" altLang="en-US" smtClean="0"/>
              <a:pPr>
                <a:defRPr/>
              </a:pPr>
              <a:t>8</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56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6CA8ED00-9A27-4B16-87E6-3B71D12D060B}" type="slidenum">
              <a:rPr lang="ja-JP" altLang="en-US" smtClean="0"/>
              <a:pPr>
                <a:defRPr/>
              </a:pPr>
              <a:t>9</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194268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375250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1252718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srcRect/>
          <a:stretch>
            <a:fillRect/>
          </a:stretch>
        </p:blipFill>
        <p:spPr bwMode="auto">
          <a:xfrm>
            <a:off x="8215313" y="207963"/>
            <a:ext cx="723900" cy="149225"/>
          </a:xfrm>
          <a:prstGeom prst="rect">
            <a:avLst/>
          </a:prstGeom>
          <a:noFill/>
          <a:ln w="9525">
            <a:noFill/>
            <a:miter lim="800000"/>
            <a:headEnd/>
            <a:tailEnd/>
          </a:ln>
        </p:spPr>
      </p:pic>
      <p:cxnSp>
        <p:nvCxnSpPr>
          <p:cNvPr id="4" name="直線コネクタ 3"/>
          <p:cNvCxnSpPr/>
          <p:nvPr userDrawn="1"/>
        </p:nvCxnSpPr>
        <p:spPr>
          <a:xfrm>
            <a:off x="142875" y="6350000"/>
            <a:ext cx="8858250" cy="1588"/>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userDrawn="1"/>
        </p:nvCxnSpPr>
        <p:spPr>
          <a:xfrm>
            <a:off x="142875" y="500063"/>
            <a:ext cx="8858250" cy="158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57176" y="71414"/>
            <a:ext cx="8158162" cy="428620"/>
          </a:xfrm>
        </p:spPr>
        <p:txBody>
          <a:bodyPr>
            <a:normAutofit/>
          </a:bodyPr>
          <a:lstStyle>
            <a:lvl1pPr algn="l">
              <a:defRPr sz="1600" b="1">
                <a:latin typeface="A-OTF 新ゴ Pro R" pitchFamily="34" charset="-128"/>
                <a:ea typeface="A-OTF 新ゴ Pro R" pitchFamily="34" charset="-128"/>
              </a:defRPr>
            </a:lvl1pPr>
          </a:lstStyle>
          <a:p>
            <a:r>
              <a:rPr lang="ja-JP" altLang="en-US" smtClean="0"/>
              <a:t>マスタ タイトルの書式設定</a:t>
            </a:r>
            <a:endParaRPr lang="ja-JP" altLang="en-US"/>
          </a:p>
        </p:txBody>
      </p:sp>
      <p:sp>
        <p:nvSpPr>
          <p:cNvPr id="6" name="フッター プレースホルダ 3"/>
          <p:cNvSpPr>
            <a:spLocks noGrp="1"/>
          </p:cNvSpPr>
          <p:nvPr>
            <p:ph type="ftr" sz="quarter" idx="10"/>
          </p:nvPr>
        </p:nvSpPr>
        <p:spPr>
          <a:xfrm>
            <a:off x="104775" y="6421438"/>
            <a:ext cx="2895600" cy="365125"/>
          </a:xfrm>
        </p:spPr>
        <p:txBody>
          <a:bodyPr/>
          <a:lstStyle>
            <a:lvl1pPr algn="l">
              <a:defRPr sz="800">
                <a:latin typeface="Arial" pitchFamily="34" charset="0"/>
                <a:cs typeface="Arial" pitchFamily="34" charset="0"/>
              </a:defRPr>
            </a:lvl1pPr>
          </a:lstStyle>
          <a:p>
            <a:pPr>
              <a:defRPr/>
            </a:pPr>
            <a:r>
              <a:rPr lang="en-US" altLang="ja-JP"/>
              <a:t>Copyright © 2009 cshool inc. All Rights Reserved.</a:t>
            </a:r>
            <a:endParaRPr lang="ja-JP" altLang="en-US" dirty="0"/>
          </a:p>
        </p:txBody>
      </p:sp>
      <p:sp>
        <p:nvSpPr>
          <p:cNvPr id="7" name="スライド番号プレースホルダ 4"/>
          <p:cNvSpPr>
            <a:spLocks noGrp="1"/>
          </p:cNvSpPr>
          <p:nvPr>
            <p:ph type="sldNum" sz="quarter" idx="11"/>
          </p:nvPr>
        </p:nvSpPr>
        <p:spPr>
          <a:xfrm>
            <a:off x="8315325" y="6419850"/>
            <a:ext cx="685800" cy="365125"/>
          </a:xfrm>
        </p:spPr>
        <p:txBody>
          <a:bodyPr/>
          <a:lstStyle>
            <a:lvl1pPr>
              <a:defRPr sz="1000">
                <a:latin typeface="Arial" pitchFamily="34" charset="0"/>
                <a:cs typeface="Arial" pitchFamily="34" charset="0"/>
              </a:defRPr>
            </a:lvl1pPr>
          </a:lstStyle>
          <a:p>
            <a:pPr>
              <a:defRPr/>
            </a:pPr>
            <a:fld id="{B5EF548F-DF4E-426A-9900-28B6F4E34FB1}" type="slidenum">
              <a:rPr lang="ja-JP" altLang="en-US"/>
              <a:pPr>
                <a:defRPr/>
              </a:pPr>
              <a:t>‹#›</a:t>
            </a:fld>
            <a:endParaRPr lang="ja-JP" altLang="en-US"/>
          </a:p>
        </p:txBody>
      </p:sp>
    </p:spTree>
    <p:extLst>
      <p:ext uri="{BB962C8B-B14F-4D97-AF65-F5344CB8AC3E}">
        <p14:creationId xmlns:p14="http://schemas.microsoft.com/office/powerpoint/2010/main" val="179645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191160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2678788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150982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72778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2615672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65433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2104515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E4488A-8345-7842-9B09-654069A9881D}" type="datetimeFigureOut">
              <a:rPr kumimoji="1" lang="ja-JP" altLang="en-US" smtClean="0"/>
              <a:t>2014/12/25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10493055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4488A-8345-7842-9B09-654069A9881D}" type="datetimeFigureOut">
              <a:rPr kumimoji="1" lang="ja-JP" altLang="en-US" smtClean="0"/>
              <a:t>2014/12/25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377D4-3D02-B943-AB95-17C8BDF1B567}" type="slidenum">
              <a:rPr kumimoji="1" lang="ja-JP" altLang="en-US" smtClean="0"/>
              <a:t>‹#›</a:t>
            </a:fld>
            <a:endParaRPr kumimoji="1" lang="ja-JP" altLang="en-US"/>
          </a:p>
        </p:txBody>
      </p:sp>
    </p:spTree>
    <p:extLst>
      <p:ext uri="{BB962C8B-B14F-4D97-AF65-F5344CB8AC3E}">
        <p14:creationId xmlns:p14="http://schemas.microsoft.com/office/powerpoint/2010/main" val="1919284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hyperlink" Target="http://ja.wikipedia.org/wiki/%E3%83%95%E3%82%A1%E3%82%B7%E3%83%AA%E3%83%86%E3%83%BC%E3%82%BF%E3%83%BC"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ctrTitle"/>
          </p:nvPr>
        </p:nvSpPr>
        <p:spPr>
          <a:xfrm>
            <a:off x="1169901" y="2924944"/>
            <a:ext cx="6804198" cy="898525"/>
          </a:xfrm>
        </p:spPr>
        <p:txBody>
          <a:bodyPr>
            <a:normAutofit fontScale="90000"/>
          </a:bodyPr>
          <a:lstStyle/>
          <a:p>
            <a:pPr eaLnBrk="1" hangingPunct="1">
              <a:lnSpc>
                <a:spcPct val="120000"/>
              </a:lnSpc>
            </a:pPr>
            <a:r>
              <a:rPr lang="ja-JP" altLang="en-US" sz="3200" dirty="0" smtClean="0">
                <a:latin typeface="A-OTF 新ゴ Pro R" pitchFamily="34" charset="-128"/>
                <a:ea typeface="A-OTF 新ゴ Pro R" pitchFamily="34" charset="-128"/>
              </a:rPr>
              <a:t>過去の取り組みから学んだ、</a:t>
            </a:r>
            <a:r>
              <a:rPr lang="en-US" altLang="ja-JP" sz="3200" dirty="0" smtClean="0">
                <a:latin typeface="A-OTF 新ゴ Pro R" pitchFamily="34" charset="-128"/>
                <a:ea typeface="A-OTF 新ゴ Pro R" pitchFamily="34" charset="-128"/>
              </a:rPr>
              <a:t/>
            </a:r>
            <a:br>
              <a:rPr lang="en-US" altLang="ja-JP" sz="3200" dirty="0" smtClean="0">
                <a:latin typeface="A-OTF 新ゴ Pro R" pitchFamily="34" charset="-128"/>
                <a:ea typeface="A-OTF 新ゴ Pro R" pitchFamily="34" charset="-128"/>
              </a:rPr>
            </a:br>
            <a:r>
              <a:rPr lang="ja-JP" altLang="en-US" sz="3200" dirty="0" smtClean="0">
                <a:latin typeface="A-OTF 新ゴ Pro R" pitchFamily="34" charset="-128"/>
                <a:ea typeface="A-OTF 新ゴ Pro R" pitchFamily="34" charset="-128"/>
              </a:rPr>
              <a:t>アイデア創造型授業</a:t>
            </a:r>
            <a:r>
              <a:rPr lang="ja-JP" altLang="en-US" sz="3200" dirty="0" smtClean="0">
                <a:latin typeface="A-OTF 新ゴ Pro R" pitchFamily="34" charset="-128"/>
                <a:ea typeface="A-OTF 新ゴ Pro R" pitchFamily="34" charset="-128"/>
              </a:rPr>
              <a:t>実施</a:t>
            </a:r>
            <a:r>
              <a:rPr lang="ja-JP" altLang="en-US" sz="3200" dirty="0" smtClean="0">
                <a:latin typeface="A-OTF 新ゴ Pro R" pitchFamily="34" charset="-128"/>
                <a:ea typeface="A-OTF 新ゴ Pro R" pitchFamily="34" charset="-128"/>
              </a:rPr>
              <a:t>のポイント</a:t>
            </a:r>
          </a:p>
        </p:txBody>
      </p:sp>
      <p:sp>
        <p:nvSpPr>
          <p:cNvPr id="8" name="スライド番号プレースホルダ 7"/>
          <p:cNvSpPr>
            <a:spLocks noGrp="1"/>
          </p:cNvSpPr>
          <p:nvPr>
            <p:ph type="sldNum" sz="quarter" idx="12"/>
          </p:nvPr>
        </p:nvSpPr>
        <p:spPr/>
        <p:txBody>
          <a:bodyPr/>
          <a:lstStyle/>
          <a:p>
            <a:pPr>
              <a:defRPr/>
            </a:pPr>
            <a:fld id="{DAD53489-23E1-46F3-AD6C-AB1EDD602BDE}" type="slidenum">
              <a:rPr lang="ja-JP" altLang="en-US"/>
              <a:pPr>
                <a:defRPr/>
              </a:pPr>
              <a:t>1</a:t>
            </a:fld>
            <a:endParaRPr lang="ja-JP" altLang="en-US" dirty="0"/>
          </a:p>
        </p:txBody>
      </p:sp>
      <p:sp>
        <p:nvSpPr>
          <p:cNvPr id="9" name="フッター プレースホルダ 8"/>
          <p:cNvSpPr>
            <a:spLocks noGrp="1"/>
          </p:cNvSpPr>
          <p:nvPr>
            <p:ph type="ftr" sz="quarter" idx="11"/>
          </p:nvPr>
        </p:nvSpPr>
        <p:spPr>
          <a:xfrm>
            <a:off x="2705100" y="6356350"/>
            <a:ext cx="3733800" cy="365125"/>
          </a:xfrm>
        </p:spPr>
        <p:txBody>
          <a:bodyPr/>
          <a:lstStyle/>
          <a:p>
            <a:pPr>
              <a:defRPr/>
            </a:pPr>
            <a:r>
              <a:rPr lang="en-US" altLang="ja-JP" sz="1000" dirty="0">
                <a:latin typeface="Arial" pitchFamily="34" charset="0"/>
                <a:cs typeface="Arial" pitchFamily="34" charset="0"/>
              </a:rPr>
              <a:t>Copyright © </a:t>
            </a:r>
            <a:r>
              <a:rPr lang="en-US" altLang="ja-JP" sz="1000" dirty="0" smtClean="0">
                <a:latin typeface="Arial" pitchFamily="34" charset="0"/>
                <a:cs typeface="Arial" pitchFamily="34" charset="0"/>
              </a:rPr>
              <a:t>2013 </a:t>
            </a:r>
            <a:r>
              <a:rPr lang="en-US" altLang="ja-JP" sz="1000" dirty="0" err="1">
                <a:latin typeface="Arial" pitchFamily="34" charset="0"/>
                <a:cs typeface="Arial" pitchFamily="34" charset="0"/>
              </a:rPr>
              <a:t>cshool</a:t>
            </a:r>
            <a:r>
              <a:rPr lang="en-US" altLang="ja-JP" sz="1000" dirty="0">
                <a:latin typeface="Arial" pitchFamily="34" charset="0"/>
                <a:cs typeface="Arial" pitchFamily="34" charset="0"/>
              </a:rPr>
              <a:t> inc. All Rights Reserved.</a:t>
            </a:r>
            <a:endParaRPr lang="ja-JP" altLang="en-US" sz="1000" dirty="0">
              <a:latin typeface="Arial" pitchFamily="34" charset="0"/>
              <a:cs typeface="Arial" pitchFamily="34" charset="0"/>
            </a:endParaRPr>
          </a:p>
        </p:txBody>
      </p:sp>
      <p:pic>
        <p:nvPicPr>
          <p:cNvPr id="4102" name="Picture 6"/>
          <p:cNvPicPr>
            <a:picLocks noChangeAspect="1" noChangeArrowheads="1"/>
          </p:cNvPicPr>
          <p:nvPr/>
        </p:nvPicPr>
        <p:blipFill>
          <a:blip r:embed="rId3" cstate="print"/>
          <a:srcRect/>
          <a:stretch>
            <a:fillRect/>
          </a:stretch>
        </p:blipFill>
        <p:spPr bwMode="auto">
          <a:xfrm>
            <a:off x="3946525" y="5301208"/>
            <a:ext cx="1250950" cy="258763"/>
          </a:xfrm>
          <a:prstGeom prst="rect">
            <a:avLst/>
          </a:prstGeom>
          <a:noFill/>
          <a:ln w="9525">
            <a:noFill/>
            <a:miter lim="800000"/>
            <a:headEnd/>
            <a:tailEnd/>
          </a:ln>
        </p:spPr>
      </p:pic>
      <p:sp>
        <p:nvSpPr>
          <p:cNvPr id="4103" name="テキスト ボックス 3"/>
          <p:cNvSpPr txBox="1">
            <a:spLocks noChangeArrowheads="1"/>
          </p:cNvSpPr>
          <p:nvPr/>
        </p:nvSpPr>
        <p:spPr bwMode="auto">
          <a:xfrm>
            <a:off x="3465513" y="4603194"/>
            <a:ext cx="2212975" cy="553998"/>
          </a:xfrm>
          <a:prstGeom prst="rect">
            <a:avLst/>
          </a:prstGeom>
          <a:noFill/>
          <a:ln w="9525">
            <a:noFill/>
            <a:miter lim="800000"/>
            <a:headEnd/>
            <a:tailEnd/>
          </a:ln>
        </p:spPr>
        <p:txBody>
          <a:bodyPr>
            <a:spAutoFit/>
          </a:bodyPr>
          <a:lstStyle/>
          <a:p>
            <a:pPr algn="ctr"/>
            <a:r>
              <a:rPr lang="ja-JP" altLang="en-US" dirty="0" smtClean="0">
                <a:latin typeface="A-OTF 新ゴ Pro R" pitchFamily="34" charset="-128"/>
                <a:ea typeface="A-OTF 新ゴ Pro R" pitchFamily="34" charset="-128"/>
              </a:rPr>
              <a:t>上泉 洋介</a:t>
            </a:r>
            <a:endParaRPr lang="en-US" altLang="ja-JP" dirty="0" smtClean="0">
              <a:latin typeface="A-OTF 新ゴ Pro R" pitchFamily="34" charset="-128"/>
              <a:ea typeface="A-OTF 新ゴ Pro R" pitchFamily="34" charset="-128"/>
            </a:endParaRPr>
          </a:p>
          <a:p>
            <a:pPr algn="ctr"/>
            <a:r>
              <a:rPr lang="en-US" altLang="ja-JP" sz="1200" dirty="0" smtClean="0">
                <a:latin typeface="A-OTF 新ゴ Pro R" pitchFamily="34" charset="-128"/>
                <a:ea typeface="A-OTF 新ゴ Pro R" pitchFamily="34" charset="-128"/>
              </a:rPr>
              <a:t>(</a:t>
            </a:r>
            <a:r>
              <a:rPr lang="ja-JP" altLang="en-US" sz="1200" dirty="0" smtClean="0">
                <a:latin typeface="A-OTF 新ゴ Pro R" pitchFamily="34" charset="-128"/>
                <a:ea typeface="A-OTF 新ゴ Pro R" pitchFamily="34" charset="-128"/>
              </a:rPr>
              <a:t>株式</a:t>
            </a:r>
            <a:r>
              <a:rPr lang="ja-JP" altLang="en-US" sz="1200" dirty="0">
                <a:latin typeface="A-OTF 新ゴ Pro R" pitchFamily="34" charset="-128"/>
                <a:ea typeface="A-OTF 新ゴ Pro R" pitchFamily="34" charset="-128"/>
              </a:rPr>
              <a:t>会社</a:t>
            </a:r>
            <a:r>
              <a:rPr lang="ja-JP" altLang="en-US" sz="1200" dirty="0" smtClean="0">
                <a:latin typeface="A-OTF 新ゴ Pro R" pitchFamily="34" charset="-128"/>
                <a:ea typeface="A-OTF 新ゴ Pro R" pitchFamily="34" charset="-128"/>
              </a:rPr>
              <a:t>クスール</a:t>
            </a:r>
            <a:r>
              <a:rPr lang="en-US" altLang="ja-JP" sz="1200" dirty="0" smtClean="0">
                <a:latin typeface="A-OTF 新ゴ Pro R" pitchFamily="34" charset="-128"/>
                <a:ea typeface="A-OTF 新ゴ Pro R" pitchFamily="34" charset="-128"/>
              </a:rPr>
              <a:t>)</a:t>
            </a:r>
            <a:endParaRPr lang="ja-JP" altLang="en-US" sz="1200" dirty="0">
              <a:latin typeface="A-OTF 新ゴ Pro R" pitchFamily="34" charset="-128"/>
              <a:ea typeface="A-OTF 新ゴ Pro R" pitchFamily="34" charset="-128"/>
            </a:endParaRPr>
          </a:p>
        </p:txBody>
      </p:sp>
    </p:spTree>
    <p:extLst>
      <p:ext uri="{BB962C8B-B14F-4D97-AF65-F5344CB8AC3E}">
        <p14:creationId xmlns:p14="http://schemas.microsoft.com/office/powerpoint/2010/main" val="5055094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(1-1)  </a:t>
            </a:r>
            <a:r>
              <a:rPr lang="ja-JP" altLang="en-US" b="0" dirty="0" smtClean="0"/>
              <a:t>プロジェクトを始める前に</a:t>
            </a:r>
            <a:r>
              <a:rPr lang="en-US" altLang="ja-JP" b="0" dirty="0" smtClean="0"/>
              <a:t>(1)</a:t>
            </a:r>
            <a:endParaRPr lang="ja-JP" altLang="en-US" b="0" dirty="0" smtClean="0"/>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10</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ja-JP" altLang="en-US" sz="2800" dirty="0" smtClean="0">
                <a:solidFill>
                  <a:prstClr val="black"/>
                </a:solidFill>
                <a:latin typeface="A-OTF 新ゴ Pro R" pitchFamily="34" charset="-128"/>
                <a:ea typeface="A-OTF 新ゴ Pro R" pitchFamily="34" charset="-128"/>
              </a:rPr>
              <a:t>「ゴール」と「学んで欲しいこと」を共有する。</a:t>
            </a:r>
            <a:endParaRPr lang="ja-JP" altLang="en-US" sz="28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7" y="2276872"/>
            <a:ext cx="8496945" cy="2351139"/>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設定は様々ですが、ある程度の期間は必要です。全体的に中だるみしてしまったり、初期の情報デザイン手法の授業の中で、生徒が「そもそもこれって何のためにやってるんだっけ？」と思うことも出てきます。</a:t>
            </a: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endParaRPr lang="en-US" altLang="ja-JP" sz="2000" dirty="0">
              <a:solidFill>
                <a:prstClr val="black"/>
              </a:solidFill>
              <a:latin typeface="A-OTF 新ゴ Pro R" pitchFamily="34" charset="-128"/>
              <a:ea typeface="A-OTF 新ゴ Pro R" pitchFamily="34" charset="-128"/>
            </a:endParaRPr>
          </a:p>
          <a:p>
            <a:pPr>
              <a:lnSpc>
                <a:spcPct val="120000"/>
              </a:lnSpc>
              <a:buSzPct val="120000"/>
            </a:pPr>
            <a:r>
              <a:rPr lang="ja-JP" altLang="en-US" sz="2000" dirty="0" smtClean="0">
                <a:solidFill>
                  <a:prstClr val="black"/>
                </a:solidFill>
                <a:latin typeface="A-OTF 新ゴ Pro R" pitchFamily="34" charset="-128"/>
                <a:ea typeface="A-OTF 新ゴ Pro R" pitchFamily="34" charset="-128"/>
              </a:rPr>
              <a:t>そうなったときの拠り所として、プロジェクトの「ゴール」と「それを通じて身に付けてほしいこと」の２点を、しっかり説明しましょう。</a:t>
            </a:r>
            <a:endParaRPr lang="en-US" altLang="ja-JP" sz="20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10317808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(1-2)  </a:t>
            </a:r>
            <a:r>
              <a:rPr lang="ja-JP" altLang="en-US" b="0" dirty="0" smtClean="0"/>
              <a:t>プロジェクトを始める前に</a:t>
            </a:r>
            <a:r>
              <a:rPr lang="en-US" altLang="ja-JP" b="0" dirty="0" smtClean="0"/>
              <a:t>(2)</a:t>
            </a:r>
            <a:endParaRPr lang="ja-JP" altLang="en-US" b="0" dirty="0" smtClean="0"/>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11</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ja-JP" altLang="en-US" sz="3200" dirty="0" smtClean="0">
                <a:solidFill>
                  <a:prstClr val="black"/>
                </a:solidFill>
                <a:latin typeface="A-OTF 新ゴ Pro R" pitchFamily="34" charset="-128"/>
                <a:ea typeface="A-OTF 新ゴ Pro R" pitchFamily="34" charset="-128"/>
              </a:rPr>
              <a:t>正解はない、ということ。</a:t>
            </a:r>
            <a:endParaRPr lang="ja-JP" altLang="en-US" sz="32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7" y="2276872"/>
            <a:ext cx="8496945" cy="1243143"/>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新しい</a:t>
            </a:r>
            <a:r>
              <a:rPr lang="ja-JP" altLang="en-US" sz="2000" dirty="0" smtClean="0">
                <a:solidFill>
                  <a:prstClr val="black"/>
                </a:solidFill>
                <a:latin typeface="A-OTF 新ゴ Pro R" pitchFamily="34" charset="-128"/>
                <a:ea typeface="A-OTF 新ゴ Pro R" pitchFamily="34" charset="-128"/>
              </a:rPr>
              <a:t>コト／モノ</a:t>
            </a:r>
            <a:r>
              <a:rPr lang="ja-JP" altLang="en-US" sz="2000" dirty="0" smtClean="0">
                <a:solidFill>
                  <a:prstClr val="black"/>
                </a:solidFill>
                <a:latin typeface="A-OTF 新ゴ Pro R" pitchFamily="34" charset="-128"/>
                <a:ea typeface="A-OTF 新ゴ Pro R" pitchFamily="34" charset="-128"/>
              </a:rPr>
              <a:t>を</a:t>
            </a:r>
            <a:r>
              <a:rPr lang="ja-JP" altLang="en-US" sz="2000" dirty="0" smtClean="0">
                <a:solidFill>
                  <a:prstClr val="black"/>
                </a:solidFill>
                <a:latin typeface="A-OTF 新ゴ Pro R" pitchFamily="34" charset="-128"/>
                <a:ea typeface="A-OTF 新ゴ Pro R" pitchFamily="34" charset="-128"/>
              </a:rPr>
              <a:t>生み出す」ということは、そこには正解がない、ということになります。</a:t>
            </a:r>
            <a:r>
              <a:rPr lang="ja-JP" altLang="en-US" sz="2000" u="sng" dirty="0" smtClean="0">
                <a:solidFill>
                  <a:prstClr val="black"/>
                </a:solidFill>
                <a:latin typeface="A-OTF 新ゴ Pro R" pitchFamily="34" charset="-128"/>
                <a:ea typeface="A-OTF 新ゴ Pro R" pitchFamily="34" charset="-128"/>
              </a:rPr>
              <a:t>自由に、クリエイティブに発想</a:t>
            </a:r>
            <a:r>
              <a:rPr lang="ja-JP" altLang="en-US" sz="2000" dirty="0" smtClean="0">
                <a:solidFill>
                  <a:prstClr val="black"/>
                </a:solidFill>
                <a:latin typeface="A-OTF 新ゴ Pro R" pitchFamily="34" charset="-128"/>
                <a:ea typeface="A-OTF 新ゴ Pro R" pitchFamily="34" charset="-128"/>
              </a:rPr>
              <a:t>し、それを形にさせるために、このキーワードもしっかり共有しておきましょう。</a:t>
            </a:r>
            <a:endParaRPr lang="en-US" altLang="ja-JP" sz="2000" dirty="0" smtClean="0">
              <a:solidFill>
                <a:prstClr val="black"/>
              </a:solidFill>
              <a:latin typeface="A-OTF 新ゴ Pro R" pitchFamily="34" charset="-128"/>
              <a:ea typeface="A-OTF 新ゴ Pro R" pitchFamily="34" charset="-128"/>
            </a:endParaRPr>
          </a:p>
        </p:txBody>
      </p:sp>
      <p:sp>
        <p:nvSpPr>
          <p:cNvPr id="12" name="正方形/長方形 11"/>
          <p:cNvSpPr/>
          <p:nvPr/>
        </p:nvSpPr>
        <p:spPr bwMode="auto">
          <a:xfrm>
            <a:off x="323527" y="3717032"/>
            <a:ext cx="8496945" cy="2448271"/>
          </a:xfrm>
          <a:prstGeom prst="rect">
            <a:avLst/>
          </a:prstGeom>
          <a:gradFill>
            <a:gsLst>
              <a:gs pos="0">
                <a:schemeClr val="bg1">
                  <a:lumMod val="95000"/>
                </a:schemeClr>
              </a:gs>
              <a:gs pos="50000">
                <a:schemeClr val="bg1">
                  <a:lumMod val="95000"/>
                  <a:alpha val="50000"/>
                </a:schemeClr>
              </a:gs>
              <a:gs pos="100000">
                <a:schemeClr val="bg1">
                  <a:lumMod val="95000"/>
                </a:schemeClr>
              </a:gs>
            </a:gsLst>
            <a:lin ang="0" scaled="0"/>
          </a:gradFill>
          <a:ln w="9525" cap="flat" cmpd="sng" algn="ctr">
            <a:noFill/>
            <a:prstDash val="solid"/>
            <a:round/>
            <a:headEnd type="none" w="med" len="med"/>
            <a:tailEnd type="none" w="med" len="med"/>
          </a:ln>
          <a:effectLst/>
        </p:spPr>
        <p:txBody>
          <a:bodyPr rtlCol="0" anchor="ctr"/>
          <a:lstStyle/>
          <a:p>
            <a:pPr algn="ctr"/>
            <a:endParaRPr lang="ja-JP" altLang="en-US">
              <a:solidFill>
                <a:prstClr val="black"/>
              </a:solidFill>
              <a:latin typeface="ＭＳ Ｐゴシック" pitchFamily="50" charset="-128"/>
              <a:ea typeface="ＭＳ Ｐゴシック" pitchFamily="50" charset="-128"/>
            </a:endParaRPr>
          </a:p>
        </p:txBody>
      </p:sp>
      <p:sp>
        <p:nvSpPr>
          <p:cNvPr id="13" name="テキスト ボックス 12"/>
          <p:cNvSpPr txBox="1"/>
          <p:nvPr/>
        </p:nvSpPr>
        <p:spPr bwMode="auto">
          <a:xfrm>
            <a:off x="323528" y="3767905"/>
            <a:ext cx="3295875" cy="453183"/>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ja-JP" altLang="en-US" sz="1600" dirty="0" smtClean="0">
                <a:solidFill>
                  <a:prstClr val="black"/>
                </a:solidFill>
                <a:latin typeface="A-OTF 新ゴ Pro R" pitchFamily="34" charset="-128"/>
                <a:ea typeface="A-OTF 新ゴ Pro R" pitchFamily="34" charset="-128"/>
              </a:rPr>
              <a:t>＜ここで共有しておきたいこと＞</a:t>
            </a:r>
          </a:p>
        </p:txBody>
      </p:sp>
      <p:sp>
        <p:nvSpPr>
          <p:cNvPr id="14" name="テキスト ボックス 13"/>
          <p:cNvSpPr txBox="1"/>
          <p:nvPr/>
        </p:nvSpPr>
        <p:spPr bwMode="auto">
          <a:xfrm>
            <a:off x="539552" y="4199719"/>
            <a:ext cx="7866767" cy="1733533"/>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ja-JP" altLang="en-US" sz="1600" dirty="0" smtClean="0">
                <a:solidFill>
                  <a:prstClr val="black"/>
                </a:solidFill>
                <a:latin typeface="A-OTF 新ゴ Pro R" pitchFamily="34" charset="-128"/>
                <a:ea typeface="A-OTF 新ゴ Pro R" pitchFamily="34" charset="-128"/>
              </a:rPr>
              <a:t>・新しいコト／モノを生み出す、ということ</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600" dirty="0" smtClean="0">
                <a:solidFill>
                  <a:prstClr val="black"/>
                </a:solidFill>
                <a:latin typeface="A-OTF 新ゴ Pro R" pitchFamily="34" charset="-128"/>
                <a:ea typeface="A-OTF 新ゴ Pro R" pitchFamily="34" charset="-128"/>
              </a:rPr>
              <a:t>・正解はないし、講師も</a:t>
            </a:r>
            <a:r>
              <a:rPr lang="en-US" altLang="ja-JP" sz="1600" dirty="0" smtClean="0">
                <a:solidFill>
                  <a:prstClr val="black"/>
                </a:solidFill>
                <a:latin typeface="A-OTF 新ゴ Pro R" pitchFamily="34" charset="-128"/>
                <a:ea typeface="A-OTF 新ゴ Pro R" pitchFamily="34" charset="-128"/>
              </a:rPr>
              <a:t>100</a:t>
            </a:r>
            <a:r>
              <a:rPr lang="ja-JP" altLang="en-US" sz="1600" dirty="0" smtClean="0">
                <a:solidFill>
                  <a:prstClr val="black"/>
                </a:solidFill>
                <a:latin typeface="A-OTF 新ゴ Pro R" pitchFamily="34" charset="-128"/>
                <a:ea typeface="A-OTF 新ゴ Pro R" pitchFamily="34" charset="-128"/>
              </a:rPr>
              <a:t>点満点の答えを持っているわけではない、ということ</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ja-JP" altLang="ja-JP" sz="1600" dirty="0">
                <a:solidFill>
                  <a:prstClr val="black"/>
                </a:solidFill>
                <a:latin typeface="A-OTF 新ゴ Pro R" pitchFamily="34" charset="-128"/>
                <a:ea typeface="A-OTF 新ゴ Pro R" pitchFamily="34" charset="-128"/>
              </a:rPr>
              <a:t>　</a:t>
            </a:r>
            <a:r>
              <a:rPr lang="en-US" altLang="ja-JP" sz="1600" dirty="0" smtClean="0">
                <a:solidFill>
                  <a:prstClr val="black"/>
                </a:solidFill>
                <a:latin typeface="A-OTF 新ゴ Pro R" pitchFamily="34" charset="-128"/>
                <a:ea typeface="A-OTF 新ゴ Pro R" pitchFamily="34" charset="-128"/>
              </a:rPr>
              <a:t>(</a:t>
            </a:r>
            <a:r>
              <a:rPr lang="ja-JP" altLang="en-US" sz="1600" dirty="0" smtClean="0">
                <a:solidFill>
                  <a:prstClr val="black"/>
                </a:solidFill>
                <a:latin typeface="A-OTF 新ゴ Pro R" pitchFamily="34" charset="-128"/>
                <a:ea typeface="A-OTF 新ゴ Pro R" pitchFamily="34" charset="-128"/>
              </a:rPr>
              <a:t>だから一緒に考えて、生み出そう！というスタンス</a:t>
            </a:r>
            <a:r>
              <a:rPr lang="en-US" altLang="ja-JP" sz="1600" dirty="0" smtClean="0">
                <a:solidFill>
                  <a:prstClr val="black"/>
                </a:solidFill>
                <a:latin typeface="A-OTF 新ゴ Pro R" pitchFamily="34" charset="-128"/>
                <a:ea typeface="A-OTF 新ゴ Pro R" pitchFamily="34" charset="-128"/>
              </a:rPr>
              <a:t>)</a:t>
            </a:r>
          </a:p>
          <a:p>
            <a:pPr>
              <a:lnSpc>
                <a:spcPct val="130000"/>
              </a:lnSpc>
              <a:buSzPct val="120000"/>
            </a:pPr>
            <a:r>
              <a:rPr lang="ja-JP" altLang="en-US" sz="1600" dirty="0" smtClean="0">
                <a:solidFill>
                  <a:prstClr val="black"/>
                </a:solidFill>
                <a:latin typeface="A-OTF 新ゴ Pro R" pitchFamily="34" charset="-128"/>
                <a:ea typeface="A-OTF 新ゴ Pro R" pitchFamily="34" charset="-128"/>
              </a:rPr>
              <a:t>・何のために「情報デザイン」の手法を学ぶのか、ということ</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600" dirty="0" smtClean="0">
                <a:solidFill>
                  <a:prstClr val="black"/>
                </a:solidFill>
                <a:latin typeface="A-OTF 新ゴ Pro R" pitchFamily="34" charset="-128"/>
                <a:ea typeface="A-OTF 新ゴ Pro R" pitchFamily="34" charset="-128"/>
              </a:rPr>
              <a:t>・考えること</a:t>
            </a:r>
            <a:r>
              <a:rPr lang="en-US" altLang="ja-JP" sz="1600" dirty="0" smtClean="0">
                <a:solidFill>
                  <a:prstClr val="black"/>
                </a:solidFill>
                <a:latin typeface="A-OTF 新ゴ Pro R" pitchFamily="34" charset="-128"/>
                <a:ea typeface="A-OTF 新ゴ Pro R" pitchFamily="34" charset="-128"/>
              </a:rPr>
              <a:t>(</a:t>
            </a:r>
            <a:r>
              <a:rPr lang="ja-JP" altLang="en-US" sz="1600" dirty="0" smtClean="0">
                <a:solidFill>
                  <a:prstClr val="black"/>
                </a:solidFill>
                <a:latin typeface="A-OTF 新ゴ Pro R" pitchFamily="34" charset="-128"/>
                <a:ea typeface="A-OTF 新ゴ Pro R" pitchFamily="34" charset="-128"/>
              </a:rPr>
              <a:t>「なぜ？」を繰り返すこと</a:t>
            </a:r>
            <a:r>
              <a:rPr lang="en-US" altLang="ja-JP" sz="1600" dirty="0" smtClean="0">
                <a:solidFill>
                  <a:prstClr val="black"/>
                </a:solidFill>
                <a:latin typeface="A-OTF 新ゴ Pro R" pitchFamily="34" charset="-128"/>
                <a:ea typeface="A-OTF 新ゴ Pro R" pitchFamily="34" charset="-128"/>
              </a:rPr>
              <a:t>)</a:t>
            </a:r>
            <a:r>
              <a:rPr lang="ja-JP" altLang="en-US" sz="1600" dirty="0" smtClean="0">
                <a:solidFill>
                  <a:prstClr val="black"/>
                </a:solidFill>
                <a:latin typeface="A-OTF 新ゴ Pro R" pitchFamily="34" charset="-128"/>
                <a:ea typeface="A-OTF 新ゴ Pro R" pitchFamily="34" charset="-128"/>
              </a:rPr>
              <a:t>が大切、ということ、など</a:t>
            </a:r>
            <a:endParaRPr lang="en-US" altLang="ja-JP" sz="16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3409477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(1-3)  </a:t>
            </a:r>
            <a:r>
              <a:rPr lang="ja-JP" altLang="en-US" b="0" dirty="0" smtClean="0"/>
              <a:t>プロジェクトを始める前に</a:t>
            </a:r>
            <a:r>
              <a:rPr lang="en-US" altLang="ja-JP" b="0" dirty="0" smtClean="0"/>
              <a:t>(3)</a:t>
            </a:r>
            <a:endParaRPr lang="ja-JP" altLang="en-US" b="0" dirty="0" smtClean="0"/>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12</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ja-JP" altLang="en-US" sz="3200" dirty="0" smtClean="0">
                <a:solidFill>
                  <a:prstClr val="black"/>
                </a:solidFill>
                <a:latin typeface="A-OTF 新ゴ Pro R" pitchFamily="34" charset="-128"/>
                <a:ea typeface="A-OTF 新ゴ Pro R" pitchFamily="34" charset="-128"/>
              </a:rPr>
              <a:t>コミュニケーション、コミュニケーション</a:t>
            </a:r>
            <a:endParaRPr lang="ja-JP" altLang="en-US" sz="32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7" y="2276872"/>
            <a:ext cx="8496945" cy="2720470"/>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プロジェクトを進める上で、生徒同士のチーム内コミュニケーションも大切ですし、講師がファシリテーションを行う際にも、講師</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生徒間のコミュニケーションがとても大切になります。</a:t>
            </a: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endParaRPr lang="en-US" altLang="ja-JP" sz="2000" dirty="0">
              <a:solidFill>
                <a:prstClr val="black"/>
              </a:solidFill>
              <a:latin typeface="A-OTF 新ゴ Pro R" pitchFamily="34" charset="-128"/>
              <a:ea typeface="A-OTF 新ゴ Pro R" pitchFamily="34" charset="-128"/>
            </a:endParaRPr>
          </a:p>
          <a:p>
            <a:pPr>
              <a:lnSpc>
                <a:spcPct val="120000"/>
              </a:lnSpc>
              <a:buSzPct val="120000"/>
            </a:pPr>
            <a:r>
              <a:rPr lang="ja-JP" altLang="en-US" sz="2000" dirty="0" smtClean="0">
                <a:solidFill>
                  <a:prstClr val="black"/>
                </a:solidFill>
                <a:latin typeface="A-OTF 新ゴ Pro R" pitchFamily="34" charset="-128"/>
                <a:ea typeface="A-OTF 新ゴ Pro R" pitchFamily="34" charset="-128"/>
              </a:rPr>
              <a:t>自由なアイデアが出やすくなるよう、積極的にコミュニケーションを取り、生徒との距離感を縮めていくと、雰囲気も良くなり、アウトプットのクオリティも上がります。</a:t>
            </a:r>
            <a:endParaRPr lang="en-US" altLang="ja-JP" sz="20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28988317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(2)  </a:t>
            </a:r>
            <a:r>
              <a:rPr lang="ja-JP" altLang="en-US" b="0" dirty="0" smtClean="0"/>
              <a:t>テーマ設定</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13</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ja-JP" altLang="en-US" sz="3200" dirty="0" smtClean="0">
                <a:solidFill>
                  <a:prstClr val="black"/>
                </a:solidFill>
                <a:latin typeface="A-OTF 新ゴ Pro R" pitchFamily="34" charset="-128"/>
                <a:ea typeface="A-OTF 新ゴ Pro R" pitchFamily="34" charset="-128"/>
              </a:rPr>
              <a:t>テーマはなるべく身近なものを！</a:t>
            </a:r>
            <a:endParaRPr lang="ja-JP" altLang="en-US" sz="32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7" y="2276872"/>
            <a:ext cx="8496945" cy="1981807"/>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選挙権のない学生に対して「インターネット＋選挙」というテーマを設定すると、投票の経験がない学生は「自分事」として考えられません。</a:t>
            </a: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r>
              <a:rPr lang="ja-JP" altLang="en-US" sz="2000" dirty="0" smtClean="0">
                <a:solidFill>
                  <a:prstClr val="black"/>
                </a:solidFill>
                <a:latin typeface="A-OTF 新ゴ Pro R" pitchFamily="34" charset="-128"/>
                <a:ea typeface="A-OTF 新ゴ Pro R" pitchFamily="34" charset="-128"/>
              </a:rPr>
              <a:t>テーマ設定は、学生が興味があり、身近で、ちょっと楽しい未来を思い描けるものがよいでしょう。</a:t>
            </a:r>
            <a:endParaRPr lang="en-US" altLang="ja-JP" sz="2000" dirty="0" smtClean="0">
              <a:solidFill>
                <a:prstClr val="black"/>
              </a:solidFill>
              <a:latin typeface="A-OTF 新ゴ Pro R" pitchFamily="34" charset="-128"/>
              <a:ea typeface="A-OTF 新ゴ Pro R" pitchFamily="34" charset="-128"/>
            </a:endParaRPr>
          </a:p>
        </p:txBody>
      </p:sp>
      <p:sp>
        <p:nvSpPr>
          <p:cNvPr id="12" name="正方形/長方形 11"/>
          <p:cNvSpPr/>
          <p:nvPr/>
        </p:nvSpPr>
        <p:spPr bwMode="auto">
          <a:xfrm>
            <a:off x="323527" y="4365104"/>
            <a:ext cx="8496945" cy="1834662"/>
          </a:xfrm>
          <a:prstGeom prst="rect">
            <a:avLst/>
          </a:prstGeom>
          <a:gradFill>
            <a:gsLst>
              <a:gs pos="0">
                <a:schemeClr val="bg1">
                  <a:lumMod val="95000"/>
                </a:schemeClr>
              </a:gs>
              <a:gs pos="50000">
                <a:schemeClr val="bg1">
                  <a:lumMod val="95000"/>
                  <a:alpha val="50000"/>
                </a:schemeClr>
              </a:gs>
              <a:gs pos="100000">
                <a:schemeClr val="bg1">
                  <a:lumMod val="95000"/>
                </a:schemeClr>
              </a:gs>
            </a:gsLst>
            <a:lin ang="0" scaled="0"/>
          </a:gradFill>
          <a:ln w="9525" cap="flat" cmpd="sng" algn="ctr">
            <a:noFill/>
            <a:prstDash val="solid"/>
            <a:round/>
            <a:headEnd type="none" w="med" len="med"/>
            <a:tailEnd type="none" w="med" len="med"/>
          </a:ln>
          <a:effectLst/>
        </p:spPr>
        <p:txBody>
          <a:bodyPr rtlCol="0" anchor="ctr"/>
          <a:lstStyle/>
          <a:p>
            <a:pPr algn="ctr"/>
            <a:endParaRPr lang="ja-JP" altLang="en-US">
              <a:solidFill>
                <a:prstClr val="black"/>
              </a:solidFill>
              <a:latin typeface="ＭＳ Ｐゴシック" pitchFamily="50" charset="-128"/>
              <a:ea typeface="ＭＳ Ｐゴシック" pitchFamily="50" charset="-128"/>
            </a:endParaRPr>
          </a:p>
        </p:txBody>
      </p:sp>
      <p:sp>
        <p:nvSpPr>
          <p:cNvPr id="13" name="テキスト ボックス 12"/>
          <p:cNvSpPr txBox="1"/>
          <p:nvPr/>
        </p:nvSpPr>
        <p:spPr bwMode="auto">
          <a:xfrm>
            <a:off x="323528" y="4343969"/>
            <a:ext cx="1859584" cy="453183"/>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ja-JP" altLang="en-US" sz="1600" dirty="0" smtClean="0">
                <a:solidFill>
                  <a:prstClr val="black"/>
                </a:solidFill>
                <a:latin typeface="A-OTF 新ゴ Pro R" pitchFamily="34" charset="-128"/>
                <a:ea typeface="A-OTF 新ゴ Pro R" pitchFamily="34" charset="-128"/>
              </a:rPr>
              <a:t>＜テーマ設定例＞</a:t>
            </a:r>
          </a:p>
        </p:txBody>
      </p:sp>
      <p:sp>
        <p:nvSpPr>
          <p:cNvPr id="14" name="テキスト ボックス 13"/>
          <p:cNvSpPr txBox="1"/>
          <p:nvPr/>
        </p:nvSpPr>
        <p:spPr bwMode="auto">
          <a:xfrm>
            <a:off x="539552" y="4709116"/>
            <a:ext cx="5552903" cy="1413446"/>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ja-JP" altLang="en-US" sz="1600" dirty="0" smtClean="0">
                <a:solidFill>
                  <a:prstClr val="black"/>
                </a:solidFill>
                <a:latin typeface="A-OTF 新ゴ Pro R" pitchFamily="34" charset="-128"/>
                <a:ea typeface="A-OTF 新ゴ Pro R" pitchFamily="34" charset="-128"/>
              </a:rPr>
              <a:t>・近所の商店街を、デザインで活性化しよう！</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600" dirty="0" smtClean="0">
                <a:solidFill>
                  <a:prstClr val="black"/>
                </a:solidFill>
                <a:latin typeface="A-OTF 新ゴ Pro R" pitchFamily="34" charset="-128"/>
                <a:ea typeface="A-OTF 新ゴ Pro R" pitchFamily="34" charset="-128"/>
              </a:rPr>
              <a:t>・スマートフォン</a:t>
            </a:r>
            <a:r>
              <a:rPr lang="en-US" altLang="ja-JP" sz="1600" dirty="0" smtClean="0">
                <a:solidFill>
                  <a:prstClr val="black"/>
                </a:solidFill>
                <a:latin typeface="A-OTF 新ゴ Pro R" pitchFamily="34" charset="-128"/>
                <a:ea typeface="A-OTF 新ゴ Pro R" pitchFamily="34" charset="-128"/>
              </a:rPr>
              <a:t>×</a:t>
            </a:r>
            <a:r>
              <a:rPr lang="ja-JP" altLang="en-US" sz="1600" dirty="0" smtClean="0">
                <a:solidFill>
                  <a:prstClr val="black"/>
                </a:solidFill>
                <a:latin typeface="A-OTF 新ゴ Pro R" pitchFamily="34" charset="-128"/>
                <a:ea typeface="A-OTF 新ゴ Pro R" pitchFamily="34" charset="-128"/>
              </a:rPr>
              <a:t>電車通学で新しい価値を生み出そう！</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600" dirty="0" smtClean="0">
                <a:solidFill>
                  <a:prstClr val="black"/>
                </a:solidFill>
                <a:latin typeface="A-OTF 新ゴ Pro R" pitchFamily="34" charset="-128"/>
                <a:ea typeface="A-OTF 新ゴ Pro R" pitchFamily="34" charset="-128"/>
              </a:rPr>
              <a:t>・新しい文房具を生み出そう！</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600" dirty="0" smtClean="0">
                <a:solidFill>
                  <a:prstClr val="black"/>
                </a:solidFill>
                <a:latin typeface="A-OTF 新ゴ Pro R" pitchFamily="34" charset="-128"/>
                <a:ea typeface="A-OTF 新ゴ Pro R" pitchFamily="34" charset="-128"/>
              </a:rPr>
              <a:t>・学校の</a:t>
            </a:r>
            <a:r>
              <a:rPr lang="en-US" altLang="ja-JP" sz="1600" dirty="0" smtClean="0">
                <a:solidFill>
                  <a:prstClr val="black"/>
                </a:solidFill>
                <a:latin typeface="A-OTF 新ゴ Pro R" pitchFamily="34" charset="-128"/>
                <a:ea typeface="A-OTF 新ゴ Pro R" pitchFamily="34" charset="-128"/>
              </a:rPr>
              <a:t>Web</a:t>
            </a:r>
            <a:r>
              <a:rPr lang="ja-JP" altLang="en-US" sz="1600" dirty="0" smtClean="0">
                <a:solidFill>
                  <a:prstClr val="black"/>
                </a:solidFill>
                <a:latin typeface="A-OTF 新ゴ Pro R" pitchFamily="34" charset="-128"/>
                <a:ea typeface="A-OTF 新ゴ Pro R" pitchFamily="34" charset="-128"/>
              </a:rPr>
              <a:t>サイトをリニューアルしよう！</a:t>
            </a:r>
            <a:endParaRPr lang="en-US" altLang="ja-JP" sz="16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34933823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(3)  </a:t>
            </a:r>
            <a:r>
              <a:rPr lang="ja-JP" altLang="en-US" b="0" dirty="0" smtClean="0"/>
              <a:t>チームビルディング</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14</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ja-JP" altLang="en-US" sz="3200" dirty="0" smtClean="0">
                <a:solidFill>
                  <a:prstClr val="black"/>
                </a:solidFill>
                <a:latin typeface="A-OTF 新ゴ Pro R" pitchFamily="34" charset="-128"/>
                <a:ea typeface="A-OTF 新ゴ Pro R" pitchFamily="34" charset="-128"/>
              </a:rPr>
              <a:t>最低限のバランスを。</a:t>
            </a:r>
            <a:endParaRPr lang="ja-JP" altLang="en-US" sz="32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7" y="2276872"/>
            <a:ext cx="8496945" cy="3459134"/>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キーパーソン</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リーダー格・気配りができそうな人</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を各チームに配置できればベターです。また、プロトタイプ制作等、成果物に対してデザインやプログラミングスキルが必要とされるプロジェクトでは、チーム間でそれを得意とする人の配置が偏らない配慮が必要です。人数は</a:t>
            </a:r>
            <a:r>
              <a:rPr lang="en-US" altLang="ja-JP" sz="2000" dirty="0" smtClean="0">
                <a:solidFill>
                  <a:prstClr val="black"/>
                </a:solidFill>
                <a:latin typeface="A-OTF 新ゴ Pro R" pitchFamily="34" charset="-128"/>
                <a:ea typeface="A-OTF 新ゴ Pro R" pitchFamily="34" charset="-128"/>
              </a:rPr>
              <a:t>5</a:t>
            </a:r>
            <a:r>
              <a:rPr lang="ja-JP" altLang="en-US" sz="2000" dirty="0" smtClean="0">
                <a:solidFill>
                  <a:prstClr val="black"/>
                </a:solidFill>
                <a:latin typeface="A-OTF 新ゴ Pro R" pitchFamily="34" charset="-128"/>
                <a:ea typeface="A-OTF 新ゴ Pro R" pitchFamily="34" charset="-128"/>
              </a:rPr>
              <a:t>名ぐらいが理想、多くても</a:t>
            </a:r>
            <a:r>
              <a:rPr lang="en-US" altLang="ja-JP" sz="2000" dirty="0" smtClean="0">
                <a:solidFill>
                  <a:prstClr val="black"/>
                </a:solidFill>
                <a:latin typeface="A-OTF 新ゴ Pro R" pitchFamily="34" charset="-128"/>
                <a:ea typeface="A-OTF 新ゴ Pro R" pitchFamily="34" charset="-128"/>
              </a:rPr>
              <a:t>7</a:t>
            </a:r>
            <a:r>
              <a:rPr lang="ja-JP" altLang="en-US" sz="2000" dirty="0" smtClean="0">
                <a:solidFill>
                  <a:prstClr val="black"/>
                </a:solidFill>
                <a:latin typeface="A-OTF 新ゴ Pro R" pitchFamily="34" charset="-128"/>
                <a:ea typeface="A-OTF 新ゴ Pro R" pitchFamily="34" charset="-128"/>
              </a:rPr>
              <a:t>名が</a:t>
            </a:r>
            <a:r>
              <a:rPr lang="en-US" altLang="ja-JP" sz="2000" dirty="0" smtClean="0">
                <a:solidFill>
                  <a:prstClr val="black"/>
                </a:solidFill>
                <a:latin typeface="A-OTF 新ゴ Pro R" pitchFamily="34" charset="-128"/>
                <a:ea typeface="A-OTF 新ゴ Pro R" pitchFamily="34" charset="-128"/>
              </a:rPr>
              <a:t>MAX</a:t>
            </a:r>
            <a:r>
              <a:rPr lang="ja-JP" altLang="en-US" sz="2000" dirty="0" smtClean="0">
                <a:solidFill>
                  <a:prstClr val="black"/>
                </a:solidFill>
                <a:latin typeface="A-OTF 新ゴ Pro R" pitchFamily="34" charset="-128"/>
                <a:ea typeface="A-OTF 新ゴ Pro R" pitchFamily="34" charset="-128"/>
              </a:rPr>
              <a:t>。</a:t>
            </a: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endParaRPr lang="en-US" altLang="ja-JP" sz="2000" dirty="0">
              <a:solidFill>
                <a:prstClr val="black"/>
              </a:solidFill>
              <a:latin typeface="A-OTF 新ゴ Pro R" pitchFamily="34" charset="-128"/>
              <a:ea typeface="A-OTF 新ゴ Pro R" pitchFamily="34" charset="-128"/>
            </a:endParaRPr>
          </a:p>
          <a:p>
            <a:pPr>
              <a:lnSpc>
                <a:spcPct val="120000"/>
              </a:lnSpc>
              <a:buSzPct val="120000"/>
            </a:pPr>
            <a:r>
              <a:rPr lang="ja-JP" altLang="en-US" sz="2000" dirty="0" smtClean="0">
                <a:solidFill>
                  <a:prstClr val="black"/>
                </a:solidFill>
                <a:latin typeface="A-OTF 新ゴ Pro R" pitchFamily="34" charset="-128"/>
                <a:ea typeface="A-OTF 新ゴ Pro R" pitchFamily="34" charset="-128"/>
              </a:rPr>
              <a:t>そのような配慮が出来ない場合でも、自然とリーダーが生まれたりすることもありますし、合意形成の難しさを実感してもらうのも、</a:t>
            </a:r>
            <a:r>
              <a:rPr lang="en-US" altLang="ja-JP" sz="2000" dirty="0" smtClean="0">
                <a:solidFill>
                  <a:prstClr val="black"/>
                </a:solidFill>
                <a:latin typeface="A-OTF 新ゴ Pro R" pitchFamily="34" charset="-128"/>
                <a:ea typeface="A-OTF 新ゴ Pro R" pitchFamily="34" charset="-128"/>
              </a:rPr>
              <a:t>PBL</a:t>
            </a:r>
            <a:r>
              <a:rPr lang="ja-JP" altLang="en-US" sz="2000" dirty="0" smtClean="0">
                <a:solidFill>
                  <a:prstClr val="black"/>
                </a:solidFill>
                <a:latin typeface="A-OTF 新ゴ Pro R" pitchFamily="34" charset="-128"/>
                <a:ea typeface="A-OTF 新ゴ Pro R" pitchFamily="34" charset="-128"/>
              </a:rPr>
              <a:t>の一つの効能なのではないかと考えます。</a:t>
            </a:r>
            <a:endParaRPr lang="en-US" altLang="ja-JP" sz="20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36332747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(4)  </a:t>
            </a:r>
            <a:r>
              <a:rPr lang="ja-JP" altLang="en-US" b="0" dirty="0" smtClean="0"/>
              <a:t>進捗管理</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15</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ja-JP" altLang="en-US" sz="3200" dirty="0" smtClean="0">
                <a:solidFill>
                  <a:prstClr val="black"/>
                </a:solidFill>
                <a:latin typeface="A-OTF 新ゴ Pro R" pitchFamily="34" charset="-128"/>
                <a:ea typeface="A-OTF 新ゴ Pro R" pitchFamily="34" charset="-128"/>
              </a:rPr>
              <a:t>スケジュールを意識させる。</a:t>
            </a:r>
            <a:endParaRPr lang="ja-JP" altLang="en-US" sz="32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7" y="2276872"/>
            <a:ext cx="8496945" cy="2351139"/>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プロジェクトの進行管理は、チームに任せっきりにはせず、基本的には講師が行うほうがよいでしょう。</a:t>
            </a: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r>
              <a:rPr lang="ja-JP" altLang="en-US" sz="2000" dirty="0" smtClean="0">
                <a:solidFill>
                  <a:prstClr val="black"/>
                </a:solidFill>
                <a:latin typeface="A-OTF 新ゴ Pro R" pitchFamily="34" charset="-128"/>
                <a:ea typeface="A-OTF 新ゴ Pro R" pitchFamily="34" charset="-128"/>
              </a:rPr>
              <a:t>最終日</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納期</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に何が必要かを常に生徒に意識させ、そこから落とし込んだスケジュールに対しての進捗を毎回</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授業</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チェックして、中だるみしないようにしましょう。</a:t>
            </a:r>
            <a:endParaRPr lang="en-US" altLang="ja-JP" sz="20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396931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(5)  </a:t>
            </a:r>
            <a:r>
              <a:rPr lang="ja-JP" altLang="en-US" b="0" dirty="0" smtClean="0"/>
              <a:t>ファシリテーション</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16</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ja-JP" altLang="en-US" sz="3200" dirty="0" smtClean="0">
                <a:solidFill>
                  <a:prstClr val="black"/>
                </a:solidFill>
                <a:latin typeface="A-OTF 新ゴ Pro R" pitchFamily="34" charset="-128"/>
                <a:ea typeface="A-OTF 新ゴ Pro R" pitchFamily="34" charset="-128"/>
              </a:rPr>
              <a:t>まずは講師がやってみる。</a:t>
            </a:r>
            <a:endParaRPr lang="en-US" altLang="ja-JP" sz="3200" dirty="0" smtClean="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7" y="2276872"/>
            <a:ext cx="8496945" cy="2351139"/>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グループワークにおけるファシリテーションは円滑な議論を進める上では大切ですが、いきなり学生がやろうとするのはハードルが高いです。</a:t>
            </a: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r>
              <a:rPr lang="ja-JP" altLang="en-US" sz="2000" dirty="0" smtClean="0">
                <a:solidFill>
                  <a:prstClr val="black"/>
                </a:solidFill>
                <a:latin typeface="A-OTF 新ゴ Pro R" pitchFamily="34" charset="-128"/>
                <a:ea typeface="A-OTF 新ゴ Pro R" pitchFamily="34" charset="-128"/>
              </a:rPr>
              <a:t>まずは講師が全グループのファシリテーションを担当し、議論の活性化、円滑化を目指しましょう。生徒がひと通りのプロセスを経験した後、次のプロジェクトでは生徒に任せてみる、というステップがベターです。</a:t>
            </a:r>
            <a:endParaRPr lang="en-US" altLang="ja-JP" sz="2000" dirty="0" smtClean="0">
              <a:solidFill>
                <a:prstClr val="black"/>
              </a:solidFill>
              <a:latin typeface="A-OTF 新ゴ Pro R" pitchFamily="34" charset="-128"/>
              <a:ea typeface="A-OTF 新ゴ Pro R" pitchFamily="34" charset="-128"/>
            </a:endParaRPr>
          </a:p>
        </p:txBody>
      </p:sp>
      <p:sp>
        <p:nvSpPr>
          <p:cNvPr id="8" name="テキスト ボックス 7"/>
          <p:cNvSpPr txBox="1"/>
          <p:nvPr/>
        </p:nvSpPr>
        <p:spPr bwMode="auto">
          <a:xfrm>
            <a:off x="323528" y="4941168"/>
            <a:ext cx="8399836" cy="1297260"/>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en-US" altLang="ja-JP" sz="1400" dirty="0">
                <a:solidFill>
                  <a:prstClr val="black"/>
                </a:solidFill>
                <a:latin typeface="A-OTF 新ゴ Pro R" pitchFamily="34" charset="-128"/>
                <a:ea typeface="A-OTF 新ゴ Pro R" pitchFamily="34" charset="-128"/>
              </a:rPr>
              <a:t>[</a:t>
            </a:r>
            <a:r>
              <a:rPr lang="ja-JP" altLang="en-US" sz="1400" dirty="0" smtClean="0">
                <a:solidFill>
                  <a:prstClr val="black"/>
                </a:solidFill>
                <a:latin typeface="A-OTF 新ゴ Pro R" pitchFamily="34" charset="-128"/>
                <a:ea typeface="A-OTF 新ゴ Pro R" pitchFamily="34" charset="-128"/>
              </a:rPr>
              <a:t>ファシリテーター</a:t>
            </a:r>
            <a:r>
              <a:rPr lang="ja-JP" altLang="en-US" sz="1400" dirty="0">
                <a:solidFill>
                  <a:prstClr val="black"/>
                </a:solidFill>
                <a:latin typeface="A-OTF 新ゴ Pro R" pitchFamily="34" charset="-128"/>
                <a:ea typeface="A-OTF 新ゴ Pro R" pitchFamily="34" charset="-128"/>
              </a:rPr>
              <a:t>（英語</a:t>
            </a:r>
            <a:r>
              <a:rPr lang="en-US" altLang="ja-JP" sz="1400" dirty="0">
                <a:solidFill>
                  <a:prstClr val="black"/>
                </a:solidFill>
                <a:latin typeface="A-OTF 新ゴ Pro R" pitchFamily="34" charset="-128"/>
                <a:ea typeface="A-OTF 新ゴ Pro R" pitchFamily="34" charset="-128"/>
              </a:rPr>
              <a:t>: facilitator</a:t>
            </a:r>
            <a:r>
              <a:rPr lang="ja-JP" altLang="en-US" sz="1400" dirty="0" smtClean="0">
                <a:solidFill>
                  <a:prstClr val="black"/>
                </a:solidFill>
                <a:latin typeface="A-OTF 新ゴ Pro R" pitchFamily="34" charset="-128"/>
                <a:ea typeface="A-OTF 新ゴ Pro R" pitchFamily="34" charset="-128"/>
              </a:rPr>
              <a:t>）</a:t>
            </a:r>
            <a:r>
              <a:rPr lang="en-US" altLang="ja-JP" sz="1400" dirty="0" smtClean="0">
                <a:solidFill>
                  <a:prstClr val="black"/>
                </a:solidFill>
                <a:latin typeface="A-OTF 新ゴ Pro R" pitchFamily="34" charset="-128"/>
                <a:ea typeface="A-OTF 新ゴ Pro R" pitchFamily="34" charset="-128"/>
              </a:rPr>
              <a:t>]</a:t>
            </a:r>
          </a:p>
          <a:p>
            <a:pPr>
              <a:lnSpc>
                <a:spcPct val="130000"/>
              </a:lnSpc>
              <a:buSzPct val="120000"/>
            </a:pPr>
            <a:r>
              <a:rPr lang="ja-JP" altLang="en-US" sz="1100" dirty="0" smtClean="0">
                <a:solidFill>
                  <a:prstClr val="black"/>
                </a:solidFill>
                <a:latin typeface="A-OTF 新ゴ Pro R" pitchFamily="34" charset="-128"/>
                <a:ea typeface="A-OTF 新ゴ Pro R" pitchFamily="34" charset="-128"/>
              </a:rPr>
              <a:t>会議</a:t>
            </a:r>
            <a:r>
              <a:rPr lang="ja-JP" altLang="en-US" sz="1100" dirty="0">
                <a:solidFill>
                  <a:prstClr val="black"/>
                </a:solidFill>
                <a:latin typeface="A-OTF 新ゴ Pro R" pitchFamily="34" charset="-128"/>
                <a:ea typeface="A-OTF 新ゴ Pro R" pitchFamily="34" charset="-128"/>
              </a:rPr>
              <a:t>やミーティング</a:t>
            </a:r>
            <a:r>
              <a:rPr lang="ja-JP" altLang="en-US" sz="1100" dirty="0" smtClean="0">
                <a:solidFill>
                  <a:prstClr val="black"/>
                </a:solidFill>
                <a:latin typeface="A-OTF 新ゴ Pro R" pitchFamily="34" charset="-128"/>
                <a:ea typeface="A-OTF 新ゴ Pro R" pitchFamily="34" charset="-128"/>
              </a:rPr>
              <a:t>、ワークショップ</a:t>
            </a:r>
            <a:r>
              <a:rPr lang="ja-JP" altLang="en-US" sz="1100" dirty="0">
                <a:solidFill>
                  <a:prstClr val="black"/>
                </a:solidFill>
                <a:latin typeface="A-OTF 新ゴ Pro R" pitchFamily="34" charset="-128"/>
                <a:ea typeface="A-OTF 新ゴ Pro R" pitchFamily="34" charset="-128"/>
              </a:rPr>
              <a:t>などにおいて、議論に</a:t>
            </a:r>
            <a:r>
              <a:rPr lang="ja-JP" altLang="en-US" sz="1100" dirty="0" smtClean="0">
                <a:solidFill>
                  <a:prstClr val="black"/>
                </a:solidFill>
                <a:latin typeface="A-OTF 新ゴ Pro R" pitchFamily="34" charset="-128"/>
                <a:ea typeface="A-OTF 新ゴ Pro R" pitchFamily="34" charset="-128"/>
              </a:rPr>
              <a:t>対して中立</a:t>
            </a:r>
            <a:r>
              <a:rPr lang="ja-JP" altLang="en-US" sz="1100" dirty="0">
                <a:solidFill>
                  <a:prstClr val="black"/>
                </a:solidFill>
                <a:latin typeface="A-OTF 新ゴ Pro R" pitchFamily="34" charset="-128"/>
                <a:ea typeface="A-OTF 新ゴ Pro R" pitchFamily="34" charset="-128"/>
              </a:rPr>
              <a:t>な立場を保ちながら話し合いに介入し</a:t>
            </a:r>
            <a:r>
              <a:rPr lang="ja-JP" altLang="en-US" sz="1100" dirty="0" smtClean="0">
                <a:solidFill>
                  <a:prstClr val="black"/>
                </a:solidFill>
                <a:latin typeface="A-OTF 新ゴ Pro R" pitchFamily="34" charset="-128"/>
                <a:ea typeface="A-OTF 新ゴ Pro R" pitchFamily="34" charset="-128"/>
              </a:rPr>
              <a:t>、議論</a:t>
            </a:r>
            <a:r>
              <a:rPr lang="ja-JP" altLang="en-US" sz="1100" dirty="0">
                <a:solidFill>
                  <a:prstClr val="black"/>
                </a:solidFill>
                <a:latin typeface="A-OTF 新ゴ Pro R" pitchFamily="34" charset="-128"/>
                <a:ea typeface="A-OTF 新ゴ Pro R" pitchFamily="34" charset="-128"/>
              </a:rPr>
              <a:t>をスムーズ</a:t>
            </a:r>
            <a:r>
              <a:rPr lang="ja-JP" altLang="en-US" sz="1100" dirty="0" smtClean="0">
                <a:solidFill>
                  <a:prstClr val="black"/>
                </a:solidFill>
                <a:latin typeface="A-OTF 新ゴ Pro R" pitchFamily="34" charset="-128"/>
                <a:ea typeface="A-OTF 新ゴ Pro R" pitchFamily="34" charset="-128"/>
              </a:rPr>
              <a:t>に</a:t>
            </a:r>
            <a:endParaRPr lang="en-US" altLang="ja-JP" sz="11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100" dirty="0" smtClean="0">
                <a:solidFill>
                  <a:prstClr val="black"/>
                </a:solidFill>
                <a:latin typeface="A-OTF 新ゴ Pro R" pitchFamily="34" charset="-128"/>
                <a:ea typeface="A-OTF 新ゴ Pro R" pitchFamily="34" charset="-128"/>
              </a:rPr>
              <a:t>調整しながら</a:t>
            </a:r>
            <a:r>
              <a:rPr lang="ja-JP" altLang="en-US" sz="1100" dirty="0">
                <a:solidFill>
                  <a:prstClr val="black"/>
                </a:solidFill>
                <a:latin typeface="A-OTF 新ゴ Pro R" pitchFamily="34" charset="-128"/>
                <a:ea typeface="A-OTF 新ゴ Pro R" pitchFamily="34" charset="-128"/>
              </a:rPr>
              <a:t>合意形成や相互理解に向けて深い議論がなされるよう調整する役割を負った人</a:t>
            </a:r>
            <a:r>
              <a:rPr lang="ja-JP" altLang="en-US" sz="1100" dirty="0" smtClean="0">
                <a:solidFill>
                  <a:prstClr val="black"/>
                </a:solidFill>
                <a:latin typeface="A-OTF 新ゴ Pro R" pitchFamily="34" charset="-128"/>
                <a:ea typeface="A-OTF 新ゴ Pro R" pitchFamily="34" charset="-128"/>
              </a:rPr>
              <a:t>。</a:t>
            </a:r>
            <a:endParaRPr lang="en-US" altLang="ja-JP" sz="1100" dirty="0" smtClean="0">
              <a:solidFill>
                <a:prstClr val="black"/>
              </a:solidFill>
              <a:latin typeface="A-OTF 新ゴ Pro R" pitchFamily="34" charset="-128"/>
              <a:ea typeface="A-OTF 新ゴ Pro R" pitchFamily="34" charset="-128"/>
            </a:endParaRPr>
          </a:p>
          <a:p>
            <a:pPr>
              <a:lnSpc>
                <a:spcPct val="130000"/>
              </a:lnSpc>
              <a:buSzPct val="120000"/>
            </a:pPr>
            <a:endParaRPr lang="en-US" altLang="ja-JP" sz="1100" dirty="0">
              <a:solidFill>
                <a:prstClr val="black"/>
              </a:solidFill>
              <a:latin typeface="A-OTF 新ゴ Pro R" pitchFamily="34" charset="-128"/>
              <a:ea typeface="A-OTF 新ゴ Pro R" pitchFamily="34" charset="-128"/>
            </a:endParaRPr>
          </a:p>
          <a:p>
            <a:pPr>
              <a:lnSpc>
                <a:spcPct val="130000"/>
              </a:lnSpc>
              <a:buSzPct val="120000"/>
            </a:pPr>
            <a:r>
              <a:rPr lang="ja-JP" altLang="en-US" sz="1100" dirty="0" smtClean="0">
                <a:solidFill>
                  <a:prstClr val="black"/>
                </a:solidFill>
                <a:latin typeface="A-OTF 新ゴ Pro R" pitchFamily="34" charset="-128"/>
                <a:ea typeface="A-OTF 新ゴ Pro R" pitchFamily="34" charset="-128"/>
              </a:rPr>
              <a:t>出典：</a:t>
            </a:r>
            <a:r>
              <a:rPr lang="en-US" altLang="ja-JP" sz="1100" dirty="0" err="1" smtClean="0">
                <a:solidFill>
                  <a:prstClr val="black"/>
                </a:solidFill>
                <a:latin typeface="A-OTF 新ゴ Pro R" pitchFamily="34" charset="-128"/>
                <a:ea typeface="A-OTF 新ゴ Pro R" pitchFamily="34" charset="-128"/>
              </a:rPr>
              <a:t>wikipedia</a:t>
            </a:r>
            <a:r>
              <a:rPr lang="ja-JP" altLang="en-US" sz="1100" dirty="0" smtClean="0">
                <a:solidFill>
                  <a:prstClr val="black"/>
                </a:solidFill>
                <a:latin typeface="A-OTF 新ゴ Pro R" pitchFamily="34" charset="-128"/>
                <a:ea typeface="A-OTF 新ゴ Pro R" pitchFamily="34" charset="-128"/>
              </a:rPr>
              <a:t>より</a:t>
            </a:r>
            <a:r>
              <a:rPr lang="en-US" altLang="ja-JP" sz="1100" dirty="0">
                <a:solidFill>
                  <a:prstClr val="black"/>
                </a:solidFill>
                <a:latin typeface="A-OTF 新ゴ Pro R" pitchFamily="34" charset="-128"/>
                <a:ea typeface="A-OTF 新ゴ Pro R" pitchFamily="34" charset="-128"/>
              </a:rPr>
              <a:t> </a:t>
            </a:r>
            <a:r>
              <a:rPr lang="en-US" altLang="ja-JP" sz="1100" dirty="0" smtClean="0">
                <a:solidFill>
                  <a:prstClr val="black"/>
                </a:solidFill>
                <a:latin typeface="A-OTF 新ゴ Pro R" pitchFamily="34" charset="-128"/>
                <a:ea typeface="A-OTF 新ゴ Pro R" pitchFamily="34" charset="-128"/>
              </a:rPr>
              <a:t>( </a:t>
            </a:r>
            <a:r>
              <a:rPr lang="en-US" altLang="ja-JP" sz="1100" dirty="0" smtClean="0">
                <a:solidFill>
                  <a:prstClr val="black"/>
                </a:solidFill>
                <a:latin typeface="A-OTF 新ゴ Pro R" pitchFamily="34" charset="-128"/>
                <a:ea typeface="A-OTF 新ゴ Pro R" pitchFamily="34" charset="-128"/>
                <a:hlinkClick r:id="rId3"/>
              </a:rPr>
              <a:t>http</a:t>
            </a:r>
            <a:r>
              <a:rPr lang="en-US" altLang="ja-JP" sz="1100" dirty="0">
                <a:solidFill>
                  <a:prstClr val="black"/>
                </a:solidFill>
                <a:latin typeface="A-OTF 新ゴ Pro R" pitchFamily="34" charset="-128"/>
                <a:ea typeface="A-OTF 新ゴ Pro R" pitchFamily="34" charset="-128"/>
                <a:hlinkClick r:id="rId3"/>
              </a:rPr>
              <a:t>://ja.wikipedia.org/wiki/</a:t>
            </a:r>
            <a:r>
              <a:rPr lang="ja-JP" altLang="en-US" sz="1100" dirty="0" smtClean="0">
                <a:solidFill>
                  <a:prstClr val="black"/>
                </a:solidFill>
                <a:latin typeface="A-OTF 新ゴ Pro R" pitchFamily="34" charset="-128"/>
                <a:ea typeface="A-OTF 新ゴ Pro R" pitchFamily="34" charset="-128"/>
                <a:hlinkClick r:id="rId3"/>
              </a:rPr>
              <a:t>ファシリテーター</a:t>
            </a:r>
            <a:r>
              <a:rPr lang="en-US" altLang="ja-JP" sz="1100" dirty="0" smtClean="0">
                <a:solidFill>
                  <a:prstClr val="black"/>
                </a:solidFill>
                <a:latin typeface="A-OTF 新ゴ Pro R" pitchFamily="34" charset="-128"/>
                <a:ea typeface="A-OTF 新ゴ Pro R" pitchFamily="34" charset="-128"/>
              </a:rPr>
              <a:t> )</a:t>
            </a:r>
            <a:endParaRPr lang="ja-JP" altLang="en-US" sz="11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259392440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補足：ファシリテーターのスタンス</a:t>
            </a:r>
            <a:endParaRPr lang="ja-JP" altLang="en-US" b="0" dirty="0" smtClean="0"/>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17</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grpSp>
        <p:nvGrpSpPr>
          <p:cNvPr id="5" name="図形グループ 4"/>
          <p:cNvGrpSpPr/>
          <p:nvPr/>
        </p:nvGrpSpPr>
        <p:grpSpPr>
          <a:xfrm>
            <a:off x="1704651" y="1100035"/>
            <a:ext cx="635020" cy="655128"/>
            <a:chOff x="1406115" y="2608281"/>
            <a:chExt cx="895831" cy="924197"/>
          </a:xfrm>
        </p:grpSpPr>
        <p:sp>
          <p:nvSpPr>
            <p:cNvPr id="3" name="二等辺三角形 2"/>
            <p:cNvSpPr/>
            <p:nvPr/>
          </p:nvSpPr>
          <p:spPr>
            <a:xfrm>
              <a:off x="1406115" y="3022168"/>
              <a:ext cx="895831" cy="510310"/>
            </a:xfrm>
            <a:prstGeom prst="triangle">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円/楕円 1"/>
            <p:cNvSpPr/>
            <p:nvPr/>
          </p:nvSpPr>
          <p:spPr>
            <a:xfrm>
              <a:off x="1576210" y="2608281"/>
              <a:ext cx="544302" cy="544302"/>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3" name="図形グループ 12"/>
          <p:cNvGrpSpPr/>
          <p:nvPr/>
        </p:nvGrpSpPr>
        <p:grpSpPr>
          <a:xfrm>
            <a:off x="7866412" y="4652606"/>
            <a:ext cx="635020" cy="655128"/>
            <a:chOff x="1406115" y="2608281"/>
            <a:chExt cx="895831" cy="924197"/>
          </a:xfrm>
        </p:grpSpPr>
        <p:sp>
          <p:nvSpPr>
            <p:cNvPr id="14" name="二等辺三角形 13"/>
            <p:cNvSpPr/>
            <p:nvPr/>
          </p:nvSpPr>
          <p:spPr>
            <a:xfrm>
              <a:off x="1406115" y="3022168"/>
              <a:ext cx="895831" cy="510310"/>
            </a:xfrm>
            <a:prstGeom prst="triangle">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1576210" y="2608281"/>
              <a:ext cx="544302" cy="544302"/>
            </a:xfrm>
            <a:prstGeom prst="ellipse">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2" name="図形グループ 11"/>
          <p:cNvGrpSpPr/>
          <p:nvPr/>
        </p:nvGrpSpPr>
        <p:grpSpPr>
          <a:xfrm>
            <a:off x="894963" y="2431659"/>
            <a:ext cx="2254396" cy="655128"/>
            <a:chOff x="1110423" y="2261559"/>
            <a:chExt cx="2254396" cy="655128"/>
          </a:xfrm>
          <a:solidFill>
            <a:schemeClr val="bg1">
              <a:lumMod val="65000"/>
            </a:schemeClr>
          </a:solidFill>
        </p:grpSpPr>
        <p:grpSp>
          <p:nvGrpSpPr>
            <p:cNvPr id="16" name="図形グループ 15"/>
            <p:cNvGrpSpPr/>
            <p:nvPr/>
          </p:nvGrpSpPr>
          <p:grpSpPr>
            <a:xfrm>
              <a:off x="1110423" y="2261559"/>
              <a:ext cx="635020" cy="655128"/>
              <a:chOff x="1406115" y="2608281"/>
              <a:chExt cx="895831" cy="924197"/>
            </a:xfrm>
            <a:grpFill/>
          </p:grpSpPr>
          <p:sp>
            <p:nvSpPr>
              <p:cNvPr id="17" name="二等辺三角形 16"/>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9" name="図形グループ 18"/>
            <p:cNvGrpSpPr/>
            <p:nvPr/>
          </p:nvGrpSpPr>
          <p:grpSpPr>
            <a:xfrm>
              <a:off x="1920111" y="2261559"/>
              <a:ext cx="635020" cy="655128"/>
              <a:chOff x="1406115" y="2608281"/>
              <a:chExt cx="895831" cy="924197"/>
            </a:xfrm>
            <a:grpFill/>
          </p:grpSpPr>
          <p:sp>
            <p:nvSpPr>
              <p:cNvPr id="20" name="二等辺三角形 19"/>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2" name="図形グループ 21"/>
            <p:cNvGrpSpPr/>
            <p:nvPr/>
          </p:nvGrpSpPr>
          <p:grpSpPr>
            <a:xfrm>
              <a:off x="2729799" y="2261559"/>
              <a:ext cx="635020" cy="655128"/>
              <a:chOff x="1406115" y="2608281"/>
              <a:chExt cx="895831" cy="924197"/>
            </a:xfrm>
            <a:grpFill/>
          </p:grpSpPr>
          <p:sp>
            <p:nvSpPr>
              <p:cNvPr id="23" name="二等辺三角形 22"/>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26" name="図形グループ 25"/>
          <p:cNvGrpSpPr/>
          <p:nvPr/>
        </p:nvGrpSpPr>
        <p:grpSpPr>
          <a:xfrm>
            <a:off x="894963" y="3512997"/>
            <a:ext cx="2254396" cy="655128"/>
            <a:chOff x="1110423" y="2261559"/>
            <a:chExt cx="2254396" cy="655128"/>
          </a:xfrm>
          <a:solidFill>
            <a:schemeClr val="bg1">
              <a:lumMod val="65000"/>
            </a:schemeClr>
          </a:solidFill>
        </p:grpSpPr>
        <p:grpSp>
          <p:nvGrpSpPr>
            <p:cNvPr id="27" name="図形グループ 26"/>
            <p:cNvGrpSpPr/>
            <p:nvPr/>
          </p:nvGrpSpPr>
          <p:grpSpPr>
            <a:xfrm>
              <a:off x="1110423" y="2261559"/>
              <a:ext cx="635020" cy="655128"/>
              <a:chOff x="1406115" y="2608281"/>
              <a:chExt cx="895831" cy="924197"/>
            </a:xfrm>
            <a:grpFill/>
          </p:grpSpPr>
          <p:sp>
            <p:nvSpPr>
              <p:cNvPr id="34" name="二等辺三角形 33"/>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8" name="図形グループ 27"/>
            <p:cNvGrpSpPr/>
            <p:nvPr/>
          </p:nvGrpSpPr>
          <p:grpSpPr>
            <a:xfrm>
              <a:off x="1920111" y="2261559"/>
              <a:ext cx="635020" cy="655128"/>
              <a:chOff x="1406115" y="2608281"/>
              <a:chExt cx="895831" cy="924197"/>
            </a:xfrm>
            <a:grpFill/>
          </p:grpSpPr>
          <p:sp>
            <p:nvSpPr>
              <p:cNvPr id="32" name="二等辺三角形 31"/>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9" name="図形グループ 28"/>
            <p:cNvGrpSpPr/>
            <p:nvPr/>
          </p:nvGrpSpPr>
          <p:grpSpPr>
            <a:xfrm>
              <a:off x="2729799" y="2261559"/>
              <a:ext cx="635020" cy="655128"/>
              <a:chOff x="1406115" y="2608281"/>
              <a:chExt cx="895831" cy="924197"/>
            </a:xfrm>
            <a:grpFill/>
          </p:grpSpPr>
          <p:sp>
            <p:nvSpPr>
              <p:cNvPr id="30" name="二等辺三角形 29"/>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36" name="図形グループ 35"/>
          <p:cNvGrpSpPr/>
          <p:nvPr/>
        </p:nvGrpSpPr>
        <p:grpSpPr>
          <a:xfrm>
            <a:off x="894963" y="4594335"/>
            <a:ext cx="2254396" cy="655128"/>
            <a:chOff x="1110423" y="2261559"/>
            <a:chExt cx="2254396" cy="655128"/>
          </a:xfrm>
          <a:solidFill>
            <a:schemeClr val="bg1">
              <a:lumMod val="65000"/>
            </a:schemeClr>
          </a:solidFill>
        </p:grpSpPr>
        <p:grpSp>
          <p:nvGrpSpPr>
            <p:cNvPr id="37" name="図形グループ 36"/>
            <p:cNvGrpSpPr/>
            <p:nvPr/>
          </p:nvGrpSpPr>
          <p:grpSpPr>
            <a:xfrm>
              <a:off x="1110423" y="2261559"/>
              <a:ext cx="635020" cy="655128"/>
              <a:chOff x="1406115" y="2608281"/>
              <a:chExt cx="895831" cy="924197"/>
            </a:xfrm>
            <a:grpFill/>
          </p:grpSpPr>
          <p:sp>
            <p:nvSpPr>
              <p:cNvPr id="44" name="二等辺三角形 43"/>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38" name="図形グループ 37"/>
            <p:cNvGrpSpPr/>
            <p:nvPr/>
          </p:nvGrpSpPr>
          <p:grpSpPr>
            <a:xfrm>
              <a:off x="1920111" y="2261559"/>
              <a:ext cx="635020" cy="655128"/>
              <a:chOff x="1406115" y="2608281"/>
              <a:chExt cx="895831" cy="924197"/>
            </a:xfrm>
            <a:grpFill/>
          </p:grpSpPr>
          <p:sp>
            <p:nvSpPr>
              <p:cNvPr id="42" name="二等辺三角形 41"/>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39" name="図形グループ 38"/>
            <p:cNvGrpSpPr/>
            <p:nvPr/>
          </p:nvGrpSpPr>
          <p:grpSpPr>
            <a:xfrm>
              <a:off x="2729799" y="2261559"/>
              <a:ext cx="635020" cy="655128"/>
              <a:chOff x="1406115" y="2608281"/>
              <a:chExt cx="895831" cy="924197"/>
            </a:xfrm>
            <a:grpFill/>
          </p:grpSpPr>
          <p:sp>
            <p:nvSpPr>
              <p:cNvPr id="40" name="二等辺三角形 39"/>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cxnSp>
        <p:nvCxnSpPr>
          <p:cNvPr id="46" name="直線矢印コネクタ 45"/>
          <p:cNvCxnSpPr>
            <a:stCxn id="3" idx="3"/>
            <a:endCxn id="18" idx="0"/>
          </p:cNvCxnSpPr>
          <p:nvPr/>
        </p:nvCxnSpPr>
        <p:spPr>
          <a:xfrm flipH="1">
            <a:off x="1208455" y="1755163"/>
            <a:ext cx="813706" cy="6764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直線矢印コネクタ 47"/>
          <p:cNvCxnSpPr>
            <a:stCxn id="3" idx="3"/>
            <a:endCxn id="21" idx="0"/>
          </p:cNvCxnSpPr>
          <p:nvPr/>
        </p:nvCxnSpPr>
        <p:spPr>
          <a:xfrm flipH="1">
            <a:off x="2018143" y="1755163"/>
            <a:ext cx="4018" cy="6764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直線矢印コネクタ 50"/>
          <p:cNvCxnSpPr>
            <a:stCxn id="3" idx="3"/>
            <a:endCxn id="24" idx="0"/>
          </p:cNvCxnSpPr>
          <p:nvPr/>
        </p:nvCxnSpPr>
        <p:spPr>
          <a:xfrm>
            <a:off x="2022161" y="1755163"/>
            <a:ext cx="805670" cy="6764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直線矢印コネクタ 53"/>
          <p:cNvCxnSpPr>
            <a:stCxn id="3" idx="3"/>
            <a:endCxn id="35" idx="0"/>
          </p:cNvCxnSpPr>
          <p:nvPr/>
        </p:nvCxnSpPr>
        <p:spPr>
          <a:xfrm flipH="1">
            <a:off x="1208455" y="1755163"/>
            <a:ext cx="813706" cy="1757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7" name="直線矢印コネクタ 56"/>
          <p:cNvCxnSpPr>
            <a:stCxn id="3" idx="3"/>
            <a:endCxn id="33" idx="0"/>
          </p:cNvCxnSpPr>
          <p:nvPr/>
        </p:nvCxnSpPr>
        <p:spPr>
          <a:xfrm flipH="1">
            <a:off x="2018143" y="1755163"/>
            <a:ext cx="4018" cy="17578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直線矢印コネクタ 59"/>
          <p:cNvCxnSpPr>
            <a:endCxn id="31" idx="0"/>
          </p:cNvCxnSpPr>
          <p:nvPr/>
        </p:nvCxnSpPr>
        <p:spPr>
          <a:xfrm>
            <a:off x="2022161" y="2050003"/>
            <a:ext cx="805670" cy="14629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直線矢印コネクタ 62"/>
          <p:cNvCxnSpPr>
            <a:endCxn id="45" idx="0"/>
          </p:cNvCxnSpPr>
          <p:nvPr/>
        </p:nvCxnSpPr>
        <p:spPr>
          <a:xfrm flipH="1">
            <a:off x="1208455" y="2050003"/>
            <a:ext cx="809688" cy="25443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6" name="直線矢印コネクタ 65"/>
          <p:cNvCxnSpPr>
            <a:endCxn id="43" idx="0"/>
          </p:cNvCxnSpPr>
          <p:nvPr/>
        </p:nvCxnSpPr>
        <p:spPr>
          <a:xfrm flipH="1">
            <a:off x="2018143" y="2050003"/>
            <a:ext cx="4018" cy="25443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9" name="直線矢印コネクタ 68"/>
          <p:cNvCxnSpPr>
            <a:stCxn id="3" idx="3"/>
            <a:endCxn id="41" idx="0"/>
          </p:cNvCxnSpPr>
          <p:nvPr/>
        </p:nvCxnSpPr>
        <p:spPr>
          <a:xfrm>
            <a:off x="2022161" y="1755163"/>
            <a:ext cx="805670" cy="28391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74" name="図形グループ 73"/>
          <p:cNvGrpSpPr/>
          <p:nvPr/>
        </p:nvGrpSpPr>
        <p:grpSpPr>
          <a:xfrm>
            <a:off x="4882358" y="1359249"/>
            <a:ext cx="635020" cy="655128"/>
            <a:chOff x="1406115" y="2608281"/>
            <a:chExt cx="895831" cy="924197"/>
          </a:xfrm>
          <a:solidFill>
            <a:schemeClr val="bg1">
              <a:lumMod val="65000"/>
            </a:schemeClr>
          </a:solidFill>
        </p:grpSpPr>
        <p:sp>
          <p:nvSpPr>
            <p:cNvPr id="81" name="二等辺三角形 80"/>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2" name="円/楕円 81"/>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5" name="図形グループ 74"/>
          <p:cNvGrpSpPr/>
          <p:nvPr/>
        </p:nvGrpSpPr>
        <p:grpSpPr>
          <a:xfrm>
            <a:off x="6149354" y="1031685"/>
            <a:ext cx="635020" cy="655128"/>
            <a:chOff x="1406115" y="2608281"/>
            <a:chExt cx="895831" cy="924197"/>
          </a:xfrm>
          <a:solidFill>
            <a:schemeClr val="bg1">
              <a:lumMod val="65000"/>
            </a:schemeClr>
          </a:solidFill>
        </p:grpSpPr>
        <p:sp>
          <p:nvSpPr>
            <p:cNvPr id="79" name="二等辺三角形 78"/>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円/楕円 79"/>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6" name="図形グループ 75"/>
          <p:cNvGrpSpPr/>
          <p:nvPr/>
        </p:nvGrpSpPr>
        <p:grpSpPr>
          <a:xfrm>
            <a:off x="7295514" y="1124131"/>
            <a:ext cx="635020" cy="655128"/>
            <a:chOff x="1406115" y="2608281"/>
            <a:chExt cx="895831" cy="924197"/>
          </a:xfrm>
          <a:solidFill>
            <a:schemeClr val="bg1">
              <a:lumMod val="65000"/>
            </a:schemeClr>
          </a:solidFill>
        </p:grpSpPr>
        <p:sp>
          <p:nvSpPr>
            <p:cNvPr id="77" name="二等辺三角形 76"/>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84" name="図形グループ 83"/>
          <p:cNvGrpSpPr/>
          <p:nvPr/>
        </p:nvGrpSpPr>
        <p:grpSpPr>
          <a:xfrm>
            <a:off x="5238054" y="2474762"/>
            <a:ext cx="635020" cy="655128"/>
            <a:chOff x="1406115" y="2608281"/>
            <a:chExt cx="895831" cy="924197"/>
          </a:xfrm>
          <a:solidFill>
            <a:schemeClr val="bg1">
              <a:lumMod val="65000"/>
            </a:schemeClr>
          </a:solidFill>
        </p:grpSpPr>
        <p:sp>
          <p:nvSpPr>
            <p:cNvPr id="91" name="二等辺三角形 90"/>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2" name="円/楕円 91"/>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85" name="図形グループ 84"/>
          <p:cNvGrpSpPr/>
          <p:nvPr/>
        </p:nvGrpSpPr>
        <p:grpSpPr>
          <a:xfrm>
            <a:off x="6295878" y="2362930"/>
            <a:ext cx="635020" cy="655128"/>
            <a:chOff x="1406115" y="2608281"/>
            <a:chExt cx="895831" cy="924197"/>
          </a:xfrm>
          <a:solidFill>
            <a:schemeClr val="bg1">
              <a:lumMod val="65000"/>
            </a:schemeClr>
          </a:solidFill>
        </p:grpSpPr>
        <p:sp>
          <p:nvSpPr>
            <p:cNvPr id="89" name="二等辺三角形 88"/>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0" name="円/楕円 89"/>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86" name="図形グループ 85"/>
          <p:cNvGrpSpPr/>
          <p:nvPr/>
        </p:nvGrpSpPr>
        <p:grpSpPr>
          <a:xfrm>
            <a:off x="7322350" y="2304659"/>
            <a:ext cx="635020" cy="655128"/>
            <a:chOff x="1406115" y="2608281"/>
            <a:chExt cx="895831" cy="924197"/>
          </a:xfrm>
          <a:solidFill>
            <a:schemeClr val="bg1">
              <a:lumMod val="65000"/>
            </a:schemeClr>
          </a:solidFill>
        </p:grpSpPr>
        <p:sp>
          <p:nvSpPr>
            <p:cNvPr id="87" name="二等辺三角形 86"/>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8" name="円/楕円 87"/>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94" name="図形グループ 93"/>
          <p:cNvGrpSpPr/>
          <p:nvPr/>
        </p:nvGrpSpPr>
        <p:grpSpPr>
          <a:xfrm>
            <a:off x="5161692" y="3763945"/>
            <a:ext cx="635020" cy="655128"/>
            <a:chOff x="1406115" y="2608281"/>
            <a:chExt cx="895831" cy="924197"/>
          </a:xfrm>
          <a:solidFill>
            <a:schemeClr val="bg1">
              <a:lumMod val="65000"/>
            </a:schemeClr>
          </a:solidFill>
        </p:grpSpPr>
        <p:sp>
          <p:nvSpPr>
            <p:cNvPr id="101" name="二等辺三角形 100"/>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95" name="図形グループ 94"/>
          <p:cNvGrpSpPr/>
          <p:nvPr/>
        </p:nvGrpSpPr>
        <p:grpSpPr>
          <a:xfrm>
            <a:off x="6466864" y="3412560"/>
            <a:ext cx="635020" cy="655128"/>
            <a:chOff x="1406115" y="2608281"/>
            <a:chExt cx="895831" cy="924197"/>
          </a:xfrm>
          <a:solidFill>
            <a:schemeClr val="bg1">
              <a:lumMod val="65000"/>
            </a:schemeClr>
          </a:solidFill>
        </p:grpSpPr>
        <p:sp>
          <p:nvSpPr>
            <p:cNvPr id="99" name="二等辺三角形 98"/>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96" name="図形グループ 95"/>
          <p:cNvGrpSpPr/>
          <p:nvPr/>
        </p:nvGrpSpPr>
        <p:grpSpPr>
          <a:xfrm>
            <a:off x="7749674" y="3504873"/>
            <a:ext cx="635020" cy="655128"/>
            <a:chOff x="1406115" y="2608281"/>
            <a:chExt cx="895831" cy="924197"/>
          </a:xfrm>
          <a:solidFill>
            <a:schemeClr val="bg1">
              <a:lumMod val="65000"/>
            </a:schemeClr>
          </a:solidFill>
        </p:grpSpPr>
        <p:sp>
          <p:nvSpPr>
            <p:cNvPr id="97" name="二等辺三角形 96"/>
            <p:cNvSpPr/>
            <p:nvPr/>
          </p:nvSpPr>
          <p:spPr>
            <a:xfrm>
              <a:off x="1406115" y="3022168"/>
              <a:ext cx="895831" cy="510310"/>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8" name="円/楕円 97"/>
            <p:cNvSpPr/>
            <p:nvPr/>
          </p:nvSpPr>
          <p:spPr>
            <a:xfrm>
              <a:off x="1576210" y="2608281"/>
              <a:ext cx="544302" cy="544302"/>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13319" name="直線矢印コネクタ 13318"/>
          <p:cNvCxnSpPr>
            <a:stCxn id="80" idx="3"/>
            <a:endCxn id="82" idx="6"/>
          </p:cNvCxnSpPr>
          <p:nvPr/>
        </p:nvCxnSpPr>
        <p:spPr>
          <a:xfrm flipH="1">
            <a:off x="5388767" y="1361016"/>
            <a:ext cx="937665" cy="19115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5" name="直線矢印コネクタ 104"/>
          <p:cNvCxnSpPr>
            <a:stCxn id="80" idx="6"/>
          </p:cNvCxnSpPr>
          <p:nvPr/>
        </p:nvCxnSpPr>
        <p:spPr>
          <a:xfrm>
            <a:off x="6655763" y="1224603"/>
            <a:ext cx="957261" cy="13641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8" name="直線矢印コネクタ 107"/>
          <p:cNvCxnSpPr>
            <a:stCxn id="79" idx="3"/>
            <a:endCxn id="90" idx="0"/>
          </p:cNvCxnSpPr>
          <p:nvPr/>
        </p:nvCxnSpPr>
        <p:spPr>
          <a:xfrm>
            <a:off x="6466864" y="1686813"/>
            <a:ext cx="142506" cy="67611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11" name="直線矢印コネクタ 110"/>
          <p:cNvCxnSpPr>
            <a:stCxn id="77" idx="3"/>
            <a:endCxn id="88" idx="0"/>
          </p:cNvCxnSpPr>
          <p:nvPr/>
        </p:nvCxnSpPr>
        <p:spPr>
          <a:xfrm>
            <a:off x="7613024" y="1779259"/>
            <a:ext cx="22818" cy="525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14" name="直線矢印コネクタ 113"/>
          <p:cNvCxnSpPr>
            <a:stCxn id="87" idx="3"/>
            <a:endCxn id="98" idx="0"/>
          </p:cNvCxnSpPr>
          <p:nvPr/>
        </p:nvCxnSpPr>
        <p:spPr>
          <a:xfrm>
            <a:off x="7639860" y="2959787"/>
            <a:ext cx="423306" cy="545086"/>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17" name="直線矢印コネクタ 116"/>
          <p:cNvCxnSpPr>
            <a:stCxn id="97" idx="1"/>
            <a:endCxn id="100" idx="6"/>
          </p:cNvCxnSpPr>
          <p:nvPr/>
        </p:nvCxnSpPr>
        <p:spPr>
          <a:xfrm flipH="1" flipV="1">
            <a:off x="6973273" y="3605478"/>
            <a:ext cx="935156" cy="37365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1" name="直線矢印コネクタ 120"/>
          <p:cNvCxnSpPr>
            <a:stCxn id="100" idx="2"/>
            <a:endCxn id="102" idx="6"/>
          </p:cNvCxnSpPr>
          <p:nvPr/>
        </p:nvCxnSpPr>
        <p:spPr>
          <a:xfrm flipH="1">
            <a:off x="5668101" y="3605478"/>
            <a:ext cx="919337" cy="35138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4" name="直線矢印コネクタ 123"/>
          <p:cNvCxnSpPr>
            <a:stCxn id="91" idx="3"/>
            <a:endCxn id="102" idx="0"/>
          </p:cNvCxnSpPr>
          <p:nvPr/>
        </p:nvCxnSpPr>
        <p:spPr>
          <a:xfrm flipH="1">
            <a:off x="5475184" y="3129890"/>
            <a:ext cx="80380" cy="63405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7" name="直線矢印コネクタ 126"/>
          <p:cNvCxnSpPr>
            <a:stCxn id="81" idx="3"/>
            <a:endCxn id="92" idx="0"/>
          </p:cNvCxnSpPr>
          <p:nvPr/>
        </p:nvCxnSpPr>
        <p:spPr>
          <a:xfrm>
            <a:off x="5199868" y="2014377"/>
            <a:ext cx="351678" cy="46038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30" name="直線矢印コネクタ 129"/>
          <p:cNvCxnSpPr>
            <a:stCxn id="89" idx="3"/>
            <a:endCxn id="102" idx="7"/>
          </p:cNvCxnSpPr>
          <p:nvPr/>
        </p:nvCxnSpPr>
        <p:spPr>
          <a:xfrm flipH="1">
            <a:off x="5611597" y="3018058"/>
            <a:ext cx="1001791" cy="80239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34" name="直線矢印コネクタ 133"/>
          <p:cNvCxnSpPr>
            <a:stCxn id="90" idx="2"/>
            <a:endCxn id="92" idx="6"/>
          </p:cNvCxnSpPr>
          <p:nvPr/>
        </p:nvCxnSpPr>
        <p:spPr>
          <a:xfrm flipH="1">
            <a:off x="5744463" y="2555848"/>
            <a:ext cx="671989" cy="11183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37" name="直線矢印コネクタ 136"/>
          <p:cNvCxnSpPr>
            <a:stCxn id="90" idx="1"/>
            <a:endCxn id="81" idx="4"/>
          </p:cNvCxnSpPr>
          <p:nvPr/>
        </p:nvCxnSpPr>
        <p:spPr>
          <a:xfrm flipH="1" flipV="1">
            <a:off x="5517378" y="2014377"/>
            <a:ext cx="955578" cy="40505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40" name="直線矢印コネクタ 139"/>
          <p:cNvCxnSpPr>
            <a:stCxn id="77" idx="2"/>
            <a:endCxn id="90" idx="7"/>
          </p:cNvCxnSpPr>
          <p:nvPr/>
        </p:nvCxnSpPr>
        <p:spPr>
          <a:xfrm flipH="1">
            <a:off x="6745783" y="1779259"/>
            <a:ext cx="549731" cy="64017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43" name="直線矢印コネクタ 142"/>
          <p:cNvCxnSpPr>
            <a:stCxn id="88" idx="2"/>
            <a:endCxn id="90" idx="6"/>
          </p:cNvCxnSpPr>
          <p:nvPr/>
        </p:nvCxnSpPr>
        <p:spPr>
          <a:xfrm flipH="1">
            <a:off x="6802287" y="2497577"/>
            <a:ext cx="640637" cy="5827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46" name="直線矢印コネクタ 145"/>
          <p:cNvCxnSpPr>
            <a:stCxn id="89" idx="3"/>
            <a:endCxn id="98" idx="2"/>
          </p:cNvCxnSpPr>
          <p:nvPr/>
        </p:nvCxnSpPr>
        <p:spPr>
          <a:xfrm>
            <a:off x="6613388" y="3018058"/>
            <a:ext cx="1256860" cy="67973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50" name="直線矢印コネクタ 149"/>
          <p:cNvCxnSpPr>
            <a:stCxn id="89" idx="3"/>
            <a:endCxn id="100" idx="0"/>
          </p:cNvCxnSpPr>
          <p:nvPr/>
        </p:nvCxnSpPr>
        <p:spPr>
          <a:xfrm>
            <a:off x="6613388" y="3018058"/>
            <a:ext cx="166968" cy="39450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53" name="直線矢印コネクタ 152"/>
          <p:cNvCxnSpPr>
            <a:endCxn id="101" idx="1"/>
          </p:cNvCxnSpPr>
          <p:nvPr/>
        </p:nvCxnSpPr>
        <p:spPr>
          <a:xfrm>
            <a:off x="5161692" y="2050003"/>
            <a:ext cx="158755" cy="218820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56" name="直線矢印コネクタ 155"/>
          <p:cNvCxnSpPr>
            <a:stCxn id="79" idx="4"/>
            <a:endCxn id="88" idx="1"/>
          </p:cNvCxnSpPr>
          <p:nvPr/>
        </p:nvCxnSpPr>
        <p:spPr>
          <a:xfrm>
            <a:off x="6784374" y="1686813"/>
            <a:ext cx="715054" cy="6743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59" name="直線矢印コネクタ 158"/>
          <p:cNvCxnSpPr>
            <a:stCxn id="79" idx="2"/>
            <a:endCxn id="92" idx="7"/>
          </p:cNvCxnSpPr>
          <p:nvPr/>
        </p:nvCxnSpPr>
        <p:spPr>
          <a:xfrm flipH="1">
            <a:off x="5687959" y="1686813"/>
            <a:ext cx="461395" cy="84445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62" name="直線矢印コネクタ 161"/>
          <p:cNvCxnSpPr>
            <a:stCxn id="97" idx="2"/>
            <a:endCxn id="101" idx="4"/>
          </p:cNvCxnSpPr>
          <p:nvPr/>
        </p:nvCxnSpPr>
        <p:spPr>
          <a:xfrm flipH="1">
            <a:off x="5796712" y="4160001"/>
            <a:ext cx="1952962" cy="25907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65" name="直線矢印コネクタ 164"/>
          <p:cNvCxnSpPr>
            <a:stCxn id="77" idx="4"/>
            <a:endCxn id="98" idx="7"/>
          </p:cNvCxnSpPr>
          <p:nvPr/>
        </p:nvCxnSpPr>
        <p:spPr>
          <a:xfrm>
            <a:off x="7930534" y="1779259"/>
            <a:ext cx="269045" cy="178211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22" name="テキスト ボックス 121"/>
          <p:cNvSpPr txBox="1"/>
          <p:nvPr/>
        </p:nvSpPr>
        <p:spPr>
          <a:xfrm>
            <a:off x="1704651" y="5307734"/>
            <a:ext cx="646331" cy="276999"/>
          </a:xfrm>
          <a:prstGeom prst="rect">
            <a:avLst/>
          </a:prstGeom>
          <a:noFill/>
        </p:spPr>
        <p:txBody>
          <a:bodyPr wrap="none" rtlCol="0">
            <a:spAutoFit/>
          </a:bodyPr>
          <a:lstStyle/>
          <a:p>
            <a:r>
              <a:rPr lang="ja-JP" altLang="en-US" sz="1200" dirty="0" smtClean="0">
                <a:latin typeface="A-OTF 新ゴ Pro R"/>
                <a:ea typeface="A-OTF 新ゴ Pro R"/>
                <a:cs typeface="A-OTF 新ゴ Pro R"/>
              </a:rPr>
              <a:t>参加者</a:t>
            </a:r>
            <a:endParaRPr kumimoji="1" lang="ja-JP" altLang="en-US" sz="1200" dirty="0">
              <a:latin typeface="A-OTF 新ゴ Pro R"/>
              <a:ea typeface="A-OTF 新ゴ Pro R"/>
              <a:cs typeface="A-OTF 新ゴ Pro R"/>
            </a:endParaRPr>
          </a:p>
        </p:txBody>
      </p:sp>
      <p:sp>
        <p:nvSpPr>
          <p:cNvPr id="170" name="テキスト ボックス 169"/>
          <p:cNvSpPr txBox="1"/>
          <p:nvPr/>
        </p:nvSpPr>
        <p:spPr>
          <a:xfrm>
            <a:off x="8199579" y="2310146"/>
            <a:ext cx="646331" cy="276999"/>
          </a:xfrm>
          <a:prstGeom prst="rect">
            <a:avLst/>
          </a:prstGeom>
          <a:noFill/>
        </p:spPr>
        <p:txBody>
          <a:bodyPr wrap="none" rtlCol="0">
            <a:spAutoFit/>
          </a:bodyPr>
          <a:lstStyle/>
          <a:p>
            <a:r>
              <a:rPr lang="ja-JP" altLang="en-US" sz="1200" dirty="0" smtClean="0">
                <a:latin typeface="A-OTF 新ゴ Pro R"/>
                <a:ea typeface="A-OTF 新ゴ Pro R"/>
                <a:cs typeface="A-OTF 新ゴ Pro R"/>
              </a:rPr>
              <a:t>参加者</a:t>
            </a:r>
            <a:endParaRPr kumimoji="1" lang="ja-JP" altLang="en-US" sz="1200" dirty="0">
              <a:latin typeface="A-OTF 新ゴ Pro R"/>
              <a:ea typeface="A-OTF 新ゴ Pro R"/>
              <a:cs typeface="A-OTF 新ゴ Pro R"/>
            </a:endParaRPr>
          </a:p>
        </p:txBody>
      </p:sp>
      <p:sp>
        <p:nvSpPr>
          <p:cNvPr id="171" name="テキスト ボックス 170"/>
          <p:cNvSpPr txBox="1"/>
          <p:nvPr/>
        </p:nvSpPr>
        <p:spPr>
          <a:xfrm>
            <a:off x="7367032" y="5460134"/>
            <a:ext cx="1633781" cy="307777"/>
          </a:xfrm>
          <a:prstGeom prst="rect">
            <a:avLst/>
          </a:prstGeom>
          <a:noFill/>
        </p:spPr>
        <p:txBody>
          <a:bodyPr wrap="none" rtlCol="0">
            <a:spAutoFit/>
          </a:bodyPr>
          <a:lstStyle/>
          <a:p>
            <a:r>
              <a:rPr kumimoji="1" lang="ja-JP" altLang="en-US" sz="1400" dirty="0" smtClean="0">
                <a:latin typeface="A-OTF 新ゴ Pro R"/>
                <a:ea typeface="A-OTF 新ゴ Pro R"/>
                <a:cs typeface="A-OTF 新ゴ Pro R"/>
              </a:rPr>
              <a:t>ファシリテーター</a:t>
            </a:r>
            <a:endParaRPr kumimoji="1" lang="ja-JP" altLang="en-US" sz="1400" dirty="0">
              <a:latin typeface="A-OTF 新ゴ Pro R"/>
              <a:ea typeface="A-OTF 新ゴ Pro R"/>
              <a:cs typeface="A-OTF 新ゴ Pro R"/>
            </a:endParaRPr>
          </a:p>
        </p:txBody>
      </p:sp>
      <p:sp>
        <p:nvSpPr>
          <p:cNvPr id="172" name="テキスト ボックス 171"/>
          <p:cNvSpPr txBox="1"/>
          <p:nvPr/>
        </p:nvSpPr>
        <p:spPr>
          <a:xfrm>
            <a:off x="2344082" y="1254924"/>
            <a:ext cx="1633781" cy="307777"/>
          </a:xfrm>
          <a:prstGeom prst="rect">
            <a:avLst/>
          </a:prstGeom>
          <a:noFill/>
        </p:spPr>
        <p:txBody>
          <a:bodyPr wrap="none" rtlCol="0">
            <a:spAutoFit/>
          </a:bodyPr>
          <a:lstStyle/>
          <a:p>
            <a:r>
              <a:rPr lang="ja-JP" altLang="en-US" sz="1400" dirty="0" smtClean="0">
                <a:latin typeface="A-OTF 新ゴ Pro R"/>
                <a:ea typeface="A-OTF 新ゴ Pro R"/>
                <a:cs typeface="A-OTF 新ゴ Pro R"/>
              </a:rPr>
              <a:t>インストラクター</a:t>
            </a:r>
            <a:endParaRPr lang="en-US" altLang="ja-JP" sz="1400" dirty="0">
              <a:latin typeface="A-OTF 新ゴ Pro R"/>
              <a:ea typeface="A-OTF 新ゴ Pro R"/>
              <a:cs typeface="A-OTF 新ゴ Pro R"/>
            </a:endParaRPr>
          </a:p>
        </p:txBody>
      </p:sp>
      <p:sp>
        <p:nvSpPr>
          <p:cNvPr id="173" name="テキスト ボックス 172"/>
          <p:cNvSpPr txBox="1"/>
          <p:nvPr/>
        </p:nvSpPr>
        <p:spPr bwMode="auto">
          <a:xfrm>
            <a:off x="584396" y="5941908"/>
            <a:ext cx="5105754" cy="318531"/>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ja-JP" altLang="en-US" sz="900" dirty="0" smtClean="0">
                <a:solidFill>
                  <a:prstClr val="black"/>
                </a:solidFill>
                <a:latin typeface="A-OTF 新ゴ Pro R" pitchFamily="34" charset="-128"/>
                <a:ea typeface="A-OTF 新ゴ Pro R" pitchFamily="34" charset="-128"/>
              </a:rPr>
              <a:t>出典</a:t>
            </a:r>
            <a:r>
              <a:rPr lang="ja-JP" altLang="en-US" sz="900" dirty="0" smtClean="0">
                <a:solidFill>
                  <a:prstClr val="black"/>
                </a:solidFill>
                <a:latin typeface="A-OTF 新ゴ Pro R" pitchFamily="34" charset="-128"/>
                <a:ea typeface="A-OTF 新ゴ Pro R" pitchFamily="34" charset="-128"/>
              </a:rPr>
              <a:t>：</a:t>
            </a:r>
            <a:r>
              <a:rPr lang="ja-JP" altLang="en-US" sz="900" dirty="0" smtClean="0">
                <a:solidFill>
                  <a:prstClr val="black"/>
                </a:solidFill>
                <a:latin typeface="A-OTF 新ゴ Pro R" pitchFamily="34" charset="-128"/>
                <a:ea typeface="A-OTF 新ゴ Pro R" pitchFamily="34" charset="-128"/>
              </a:rPr>
              <a:t>堀</a:t>
            </a:r>
            <a:r>
              <a:rPr lang="en-US" altLang="ja-JP" sz="900" dirty="0" smtClean="0">
                <a:solidFill>
                  <a:prstClr val="black"/>
                </a:solidFill>
                <a:latin typeface="A-OTF 新ゴ Pro R" pitchFamily="34" charset="-128"/>
                <a:ea typeface="A-OTF 新ゴ Pro R" pitchFamily="34" charset="-128"/>
              </a:rPr>
              <a:t> </a:t>
            </a:r>
            <a:r>
              <a:rPr lang="ja-JP" altLang="en-US" sz="900" dirty="0" smtClean="0">
                <a:solidFill>
                  <a:prstClr val="black"/>
                </a:solidFill>
                <a:latin typeface="A-OTF 新ゴ Pro R" pitchFamily="34" charset="-128"/>
                <a:ea typeface="A-OTF 新ゴ Pro R" pitchFamily="34" charset="-128"/>
              </a:rPr>
              <a:t>公俊</a:t>
            </a:r>
            <a:r>
              <a:rPr lang="en-US" altLang="ja-JP" sz="900" dirty="0" smtClean="0">
                <a:solidFill>
                  <a:prstClr val="black"/>
                </a:solidFill>
                <a:latin typeface="A-OTF 新ゴ Pro R" pitchFamily="34" charset="-128"/>
                <a:ea typeface="A-OTF 新ゴ Pro R" pitchFamily="34" charset="-128"/>
              </a:rPr>
              <a:t> + </a:t>
            </a:r>
            <a:r>
              <a:rPr lang="ja-JP" altLang="en-US" sz="900" dirty="0" smtClean="0">
                <a:solidFill>
                  <a:prstClr val="black"/>
                </a:solidFill>
                <a:latin typeface="A-OTF 新ゴ Pro R" pitchFamily="34" charset="-128"/>
                <a:ea typeface="A-OTF 新ゴ Pro R" pitchFamily="34" charset="-128"/>
              </a:rPr>
              <a:t>加留部</a:t>
            </a:r>
            <a:r>
              <a:rPr lang="en-US" altLang="ja-JP" sz="900" dirty="0" smtClean="0">
                <a:solidFill>
                  <a:prstClr val="black"/>
                </a:solidFill>
                <a:latin typeface="A-OTF 新ゴ Pro R" pitchFamily="34" charset="-128"/>
                <a:ea typeface="A-OTF 新ゴ Pro R" pitchFamily="34" charset="-128"/>
              </a:rPr>
              <a:t> </a:t>
            </a:r>
            <a:r>
              <a:rPr lang="ja-JP" altLang="en-US" sz="900" dirty="0" smtClean="0">
                <a:solidFill>
                  <a:prstClr val="black"/>
                </a:solidFill>
                <a:latin typeface="A-OTF 新ゴ Pro R" pitchFamily="34" charset="-128"/>
                <a:ea typeface="A-OTF 新ゴ Pro R" pitchFamily="34" charset="-128"/>
              </a:rPr>
              <a:t>貴行</a:t>
            </a:r>
            <a:r>
              <a:rPr lang="en-US" altLang="ja-JP" sz="900" dirty="0" smtClean="0">
                <a:solidFill>
                  <a:prstClr val="black"/>
                </a:solidFill>
                <a:latin typeface="A-OTF 新ゴ Pro R" pitchFamily="34" charset="-128"/>
                <a:ea typeface="A-OTF 新ゴ Pro R" pitchFamily="34" charset="-128"/>
              </a:rPr>
              <a:t> </a:t>
            </a:r>
            <a:r>
              <a:rPr lang="en-US" altLang="ja-JP" sz="900" dirty="0" smtClean="0">
                <a:solidFill>
                  <a:prstClr val="black"/>
                </a:solidFill>
                <a:latin typeface="A-OTF 新ゴ Pro R" pitchFamily="34" charset="-128"/>
                <a:ea typeface="A-OTF 新ゴ Pro R" pitchFamily="34" charset="-128"/>
              </a:rPr>
              <a:t>『</a:t>
            </a:r>
            <a:r>
              <a:rPr lang="ja-JP" altLang="en-US" sz="900" dirty="0" smtClean="0">
                <a:solidFill>
                  <a:prstClr val="black"/>
                </a:solidFill>
                <a:latin typeface="A-OTF 新ゴ Pro R" pitchFamily="34" charset="-128"/>
                <a:ea typeface="A-OTF 新ゴ Pro R" pitchFamily="34" charset="-128"/>
              </a:rPr>
              <a:t>教育研修ファシリテーター</a:t>
            </a:r>
            <a:r>
              <a:rPr lang="en-US" altLang="ja-JP" sz="900" dirty="0" smtClean="0">
                <a:solidFill>
                  <a:prstClr val="black"/>
                </a:solidFill>
                <a:latin typeface="A-OTF 新ゴ Pro R" pitchFamily="34" charset="-128"/>
                <a:ea typeface="A-OTF 新ゴ Pro R" pitchFamily="34" charset="-128"/>
              </a:rPr>
              <a:t>』(</a:t>
            </a:r>
            <a:r>
              <a:rPr lang="ja-JP" altLang="en-US" sz="900" dirty="0" smtClean="0">
                <a:solidFill>
                  <a:prstClr val="black"/>
                </a:solidFill>
                <a:latin typeface="A-OTF 新ゴ Pro R" pitchFamily="34" charset="-128"/>
                <a:ea typeface="A-OTF 新ゴ Pro R" pitchFamily="34" charset="-128"/>
              </a:rPr>
              <a:t>日本経済新聞社</a:t>
            </a:r>
            <a:r>
              <a:rPr lang="ja-JP" altLang="en-US" sz="900" dirty="0" smtClean="0">
                <a:solidFill>
                  <a:prstClr val="black"/>
                </a:solidFill>
                <a:latin typeface="A-OTF 新ゴ Pro R" pitchFamily="34" charset="-128"/>
                <a:ea typeface="A-OTF 新ゴ Pro R" pitchFamily="34" charset="-128"/>
              </a:rPr>
              <a:t>、</a:t>
            </a:r>
            <a:r>
              <a:rPr lang="en-US" altLang="ja-JP" sz="900" dirty="0" smtClean="0">
                <a:solidFill>
                  <a:prstClr val="black"/>
                </a:solidFill>
                <a:latin typeface="A-OTF 新ゴ Pro R" pitchFamily="34" charset="-128"/>
                <a:ea typeface="A-OTF 新ゴ Pro R" pitchFamily="34" charset="-128"/>
              </a:rPr>
              <a:t>2010</a:t>
            </a:r>
            <a:r>
              <a:rPr lang="ja-JP" altLang="en-US" sz="900" dirty="0" smtClean="0">
                <a:solidFill>
                  <a:prstClr val="black"/>
                </a:solidFill>
                <a:latin typeface="A-OTF 新ゴ Pro R" pitchFamily="34" charset="-128"/>
                <a:ea typeface="A-OTF 新ゴ Pro R" pitchFamily="34" charset="-128"/>
              </a:rPr>
              <a:t>年</a:t>
            </a:r>
            <a:r>
              <a:rPr lang="en-US" altLang="ja-JP" sz="900" dirty="0" smtClean="0">
                <a:solidFill>
                  <a:prstClr val="black"/>
                </a:solidFill>
                <a:latin typeface="A-OTF 新ゴ Pro R" pitchFamily="34" charset="-128"/>
                <a:ea typeface="A-OTF 新ゴ Pro R" pitchFamily="34" charset="-128"/>
              </a:rPr>
              <a:t>) </a:t>
            </a:r>
            <a:r>
              <a:rPr lang="en-US" altLang="ja-JP" sz="900" dirty="0" smtClean="0">
                <a:solidFill>
                  <a:prstClr val="black"/>
                </a:solidFill>
                <a:latin typeface="A-OTF 新ゴ Pro R" pitchFamily="34" charset="-128"/>
                <a:ea typeface="A-OTF 新ゴ Pro R" pitchFamily="34" charset="-128"/>
              </a:rPr>
              <a:t>p29</a:t>
            </a:r>
            <a:endParaRPr lang="ja-JP" altLang="en-US" sz="9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1083920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補足</a:t>
            </a:r>
            <a:r>
              <a:rPr lang="ja-JP" altLang="en-US" b="0" dirty="0" smtClean="0"/>
              <a:t>：ファシリテーターの心得</a:t>
            </a:r>
            <a:r>
              <a:rPr lang="en-US" altLang="ja-JP" b="0" dirty="0" smtClean="0"/>
              <a:t>(</a:t>
            </a:r>
            <a:r>
              <a:rPr lang="ja-JP" altLang="en-US" b="0" dirty="0" smtClean="0"/>
              <a:t>経験則として</a:t>
            </a:r>
            <a:r>
              <a:rPr lang="en-US" altLang="ja-JP" b="0" dirty="0" smtClean="0"/>
              <a:t>)</a:t>
            </a:r>
            <a:endParaRPr lang="ja-JP" altLang="en-US" b="0" dirty="0" smtClean="0"/>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18</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4" name="テキスト ボックス 3"/>
          <p:cNvSpPr txBox="1"/>
          <p:nvPr/>
        </p:nvSpPr>
        <p:spPr>
          <a:xfrm>
            <a:off x="430906" y="901385"/>
            <a:ext cx="6814686" cy="5055230"/>
          </a:xfrm>
          <a:prstGeom prst="rect">
            <a:avLst/>
          </a:prstGeom>
          <a:noFill/>
        </p:spPr>
        <p:txBody>
          <a:bodyPr wrap="none" rtlCol="0">
            <a:spAutoFit/>
          </a:bodyPr>
          <a:lstStyle/>
          <a:p>
            <a:pPr marL="285750" indent="-285750">
              <a:lnSpc>
                <a:spcPct val="150000"/>
              </a:lnSpc>
              <a:buFont typeface="Arial"/>
              <a:buChar char="•"/>
            </a:pPr>
            <a:r>
              <a:rPr kumimoji="1" lang="ja-JP" altLang="en-US" dirty="0" smtClean="0">
                <a:latin typeface="A-OTF 新ゴ Pro R"/>
                <a:ea typeface="A-OTF 新ゴ Pro R"/>
                <a:cs typeface="A-OTF 新ゴ Pro R"/>
              </a:rPr>
              <a:t>正解はない。</a:t>
            </a:r>
            <a:endParaRPr kumimoji="1"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予定調和もない。</a:t>
            </a:r>
            <a:endParaRPr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「教える」より「導く」。アウトプットは参加者が出すもの。</a:t>
            </a:r>
            <a:endParaRPr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ゴールはしっかり抑え、ブラさない。</a:t>
            </a:r>
            <a:endParaRPr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「場を作る」ことを意識する。</a:t>
            </a:r>
            <a:endParaRPr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俯瞰する、</a:t>
            </a:r>
            <a:r>
              <a:rPr lang="ja-JP" altLang="en-US" dirty="0" smtClean="0">
                <a:latin typeface="A-OTF 新ゴ Pro R"/>
                <a:ea typeface="A-OTF 新ゴ Pro R"/>
                <a:cs typeface="A-OTF 新ゴ Pro R"/>
              </a:rPr>
              <a:t>わかりやすくする、整理をする、共有する。</a:t>
            </a:r>
            <a:endParaRPr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バランスを見る。</a:t>
            </a:r>
            <a:endParaRPr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ヒントを出す。言い方を変えてみる。</a:t>
            </a:r>
            <a:endParaRPr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止まっ</a:t>
            </a:r>
            <a:r>
              <a:rPr lang="ja-JP" altLang="en-US" dirty="0" smtClean="0">
                <a:latin typeface="A-OTF 新ゴ Pro R"/>
                <a:ea typeface="A-OTF 新ゴ Pro R"/>
                <a:cs typeface="A-OTF 新ゴ Pro R"/>
              </a:rPr>
              <a:t>ていた</a:t>
            </a:r>
            <a:r>
              <a:rPr lang="ja-JP" altLang="en-US" dirty="0" smtClean="0">
                <a:latin typeface="A-OTF 新ゴ Pro R"/>
                <a:ea typeface="A-OTF 新ゴ Pro R"/>
                <a:cs typeface="A-OTF 新ゴ Pro R"/>
              </a:rPr>
              <a:t>ら</a:t>
            </a:r>
            <a:r>
              <a:rPr lang="ja-JP" altLang="en-US" dirty="0">
                <a:latin typeface="A-OTF 新ゴ Pro R"/>
                <a:ea typeface="A-OTF 新ゴ Pro R"/>
                <a:cs typeface="A-OTF 新ゴ Pro R"/>
              </a:rPr>
              <a:t>手を入れる。</a:t>
            </a:r>
            <a:endParaRPr lang="en-US" altLang="ja-JP" dirty="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場がノッている時は、手を出さない勇気も必要。</a:t>
            </a:r>
            <a:endParaRPr lang="en-US" altLang="ja-JP" dirty="0" smtClean="0">
              <a:latin typeface="A-OTF 新ゴ Pro R"/>
              <a:ea typeface="A-OTF 新ゴ Pro R"/>
              <a:cs typeface="A-OTF 新ゴ Pro R"/>
            </a:endParaRPr>
          </a:p>
          <a:p>
            <a:pPr marL="285750" indent="-285750">
              <a:lnSpc>
                <a:spcPct val="150000"/>
              </a:lnSpc>
              <a:buFont typeface="Arial"/>
              <a:buChar char="•"/>
            </a:pPr>
            <a:r>
              <a:rPr kumimoji="1" lang="ja-JP" altLang="en-US" dirty="0" smtClean="0">
                <a:latin typeface="A-OTF 新ゴ Pro R"/>
                <a:ea typeface="A-OTF 新ゴ Pro R"/>
                <a:cs typeface="A-OTF 新ゴ Pro R"/>
              </a:rPr>
              <a:t>待つこと。参加者の自発性を促進させること。</a:t>
            </a:r>
            <a:endParaRPr kumimoji="1" lang="en-US" altLang="ja-JP" dirty="0" smtClean="0">
              <a:latin typeface="A-OTF 新ゴ Pro R"/>
              <a:ea typeface="A-OTF 新ゴ Pro R"/>
              <a:cs typeface="A-OTF 新ゴ Pro R"/>
            </a:endParaRPr>
          </a:p>
          <a:p>
            <a:pPr marL="285750" indent="-285750">
              <a:lnSpc>
                <a:spcPct val="150000"/>
              </a:lnSpc>
              <a:buFont typeface="Arial"/>
              <a:buChar char="•"/>
            </a:pPr>
            <a:r>
              <a:rPr lang="ja-JP" altLang="en-US" dirty="0" smtClean="0">
                <a:latin typeface="A-OTF 新ゴ Pro R"/>
                <a:ea typeface="A-OTF 新ゴ Pro R"/>
                <a:cs typeface="A-OTF 新ゴ Pro R"/>
              </a:rPr>
              <a:t>時には自分が場を支配する決断も。</a:t>
            </a:r>
            <a:endParaRPr lang="en-US" altLang="ja-JP" dirty="0" smtClean="0">
              <a:latin typeface="A-OTF 新ゴ Pro R"/>
              <a:ea typeface="A-OTF 新ゴ Pro R"/>
              <a:cs typeface="A-OTF 新ゴ Pro R"/>
            </a:endParaRPr>
          </a:p>
        </p:txBody>
      </p:sp>
    </p:spTree>
    <p:extLst>
      <p:ext uri="{BB962C8B-B14F-4D97-AF65-F5344CB8AC3E}">
        <p14:creationId xmlns:p14="http://schemas.microsoft.com/office/powerpoint/2010/main" val="19536490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(7-1)  </a:t>
            </a:r>
            <a:r>
              <a:rPr lang="ja-JP" altLang="en-US" b="0" dirty="0" smtClean="0"/>
              <a:t>評価のポイント：講師編</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19</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en-US" altLang="ja-JP" sz="3200" dirty="0" smtClean="0">
                <a:solidFill>
                  <a:prstClr val="black"/>
                </a:solidFill>
                <a:latin typeface="A-OTF 新ゴ Pro R" pitchFamily="34" charset="-128"/>
                <a:ea typeface="A-OTF 新ゴ Pro R" pitchFamily="34" charset="-128"/>
              </a:rPr>
              <a:t>1) </a:t>
            </a:r>
            <a:r>
              <a:rPr lang="ja-JP" altLang="en-US" sz="3200" dirty="0" smtClean="0">
                <a:solidFill>
                  <a:prstClr val="black"/>
                </a:solidFill>
                <a:latin typeface="A-OTF 新ゴ Pro R" pitchFamily="34" charset="-128"/>
                <a:ea typeface="A-OTF 新ゴ Pro R" pitchFamily="34" charset="-128"/>
              </a:rPr>
              <a:t>プロセスと成長を見る</a:t>
            </a:r>
            <a:endParaRPr lang="ja-JP" altLang="en-US" sz="32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8" y="2276872"/>
            <a:ext cx="8496945" cy="2055673"/>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成績をつけるための相対的評価だけではなく、生徒一人ひとりが、</a:t>
            </a: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r>
              <a:rPr lang="ja-JP" altLang="ja-JP" sz="2400" dirty="0" smtClean="0">
                <a:solidFill>
                  <a:prstClr val="black"/>
                </a:solidFill>
                <a:latin typeface="A-OTF 新ゴ Pro R" pitchFamily="34" charset="-128"/>
                <a:ea typeface="A-OTF 新ゴ Pro R" pitchFamily="34" charset="-128"/>
              </a:rPr>
              <a:t>　</a:t>
            </a:r>
            <a:r>
              <a:rPr lang="ja-JP" altLang="en-US" sz="2400" dirty="0" smtClean="0">
                <a:solidFill>
                  <a:prstClr val="black"/>
                </a:solidFill>
                <a:latin typeface="A-OTF 新ゴ Pro R" pitchFamily="34" charset="-128"/>
                <a:ea typeface="A-OTF 新ゴ Pro R" pitchFamily="34" charset="-128"/>
              </a:rPr>
              <a:t>「どんなプロセスを踏んで、どのように成長したか」</a:t>
            </a: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endParaRPr lang="en-US" altLang="ja-JP" sz="2000" dirty="0" smtClean="0">
              <a:solidFill>
                <a:prstClr val="black"/>
              </a:solidFill>
              <a:latin typeface="A-OTF 新ゴ Pro R" pitchFamily="34" charset="-128"/>
              <a:ea typeface="A-OTF 新ゴ Pro R" pitchFamily="34" charset="-128"/>
            </a:endParaRPr>
          </a:p>
          <a:p>
            <a:pPr>
              <a:lnSpc>
                <a:spcPct val="120000"/>
              </a:lnSpc>
              <a:buSzPct val="120000"/>
            </a:pPr>
            <a:r>
              <a:rPr lang="ja-JP" altLang="en-US" sz="2000" dirty="0" smtClean="0">
                <a:solidFill>
                  <a:prstClr val="black"/>
                </a:solidFill>
                <a:latin typeface="A-OTF 新ゴ Pro R" pitchFamily="34" charset="-128"/>
                <a:ea typeface="A-OTF 新ゴ Pro R" pitchFamily="34" charset="-128"/>
              </a:rPr>
              <a:t>という点を個別に評価してあげて欲しいです。</a:t>
            </a:r>
            <a:endParaRPr lang="en-US" altLang="ja-JP" sz="2000" dirty="0">
              <a:solidFill>
                <a:prstClr val="black"/>
              </a:solidFill>
              <a:latin typeface="A-OTF 新ゴ Pro R" pitchFamily="34" charset="-128"/>
              <a:ea typeface="A-OTF 新ゴ Pro R" pitchFamily="34" charset="-128"/>
            </a:endParaRPr>
          </a:p>
        </p:txBody>
      </p:sp>
      <p:sp>
        <p:nvSpPr>
          <p:cNvPr id="12" name="正方形/長方形 11"/>
          <p:cNvSpPr/>
          <p:nvPr/>
        </p:nvSpPr>
        <p:spPr bwMode="auto">
          <a:xfrm>
            <a:off x="323527" y="4509120"/>
            <a:ext cx="8496945" cy="1690646"/>
          </a:xfrm>
          <a:prstGeom prst="rect">
            <a:avLst/>
          </a:prstGeom>
          <a:gradFill>
            <a:gsLst>
              <a:gs pos="0">
                <a:schemeClr val="bg1">
                  <a:lumMod val="95000"/>
                </a:schemeClr>
              </a:gs>
              <a:gs pos="50000">
                <a:schemeClr val="bg1">
                  <a:lumMod val="95000"/>
                  <a:alpha val="50000"/>
                </a:schemeClr>
              </a:gs>
              <a:gs pos="100000">
                <a:schemeClr val="bg1">
                  <a:lumMod val="95000"/>
                </a:schemeClr>
              </a:gs>
            </a:gsLst>
            <a:lin ang="0" scaled="0"/>
          </a:gradFill>
          <a:ln w="9525" cap="flat" cmpd="sng" algn="ctr">
            <a:noFill/>
            <a:prstDash val="solid"/>
            <a:round/>
            <a:headEnd type="none" w="med" len="med"/>
            <a:tailEnd type="none" w="med" len="med"/>
          </a:ln>
          <a:effectLst/>
        </p:spPr>
        <p:txBody>
          <a:bodyPr rtlCol="0" anchor="ctr"/>
          <a:lstStyle/>
          <a:p>
            <a:pPr algn="ctr"/>
            <a:endParaRPr lang="ja-JP" altLang="en-US">
              <a:solidFill>
                <a:prstClr val="black"/>
              </a:solidFill>
              <a:latin typeface="ＭＳ Ｐゴシック" pitchFamily="50" charset="-128"/>
              <a:ea typeface="ＭＳ Ｐゴシック" pitchFamily="50" charset="-128"/>
            </a:endParaRPr>
          </a:p>
        </p:txBody>
      </p:sp>
      <p:sp>
        <p:nvSpPr>
          <p:cNvPr id="13" name="テキスト ボックス 12"/>
          <p:cNvSpPr txBox="1"/>
          <p:nvPr/>
        </p:nvSpPr>
        <p:spPr bwMode="auto">
          <a:xfrm>
            <a:off x="323528" y="4526457"/>
            <a:ext cx="3629300" cy="414711"/>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ja-JP" altLang="en-US" sz="1400" dirty="0" smtClean="0">
                <a:solidFill>
                  <a:prstClr val="black"/>
                </a:solidFill>
                <a:latin typeface="A-OTF 新ゴ Pro R" pitchFamily="34" charset="-128"/>
                <a:ea typeface="A-OTF 新ゴ Pro R" pitchFamily="34" charset="-128"/>
              </a:rPr>
              <a:t>＜プロセス・成長軸での評価ポイント例＞</a:t>
            </a:r>
          </a:p>
        </p:txBody>
      </p:sp>
      <p:sp>
        <p:nvSpPr>
          <p:cNvPr id="14" name="テキスト ボックス 13"/>
          <p:cNvSpPr txBox="1"/>
          <p:nvPr/>
        </p:nvSpPr>
        <p:spPr bwMode="auto">
          <a:xfrm>
            <a:off x="611560" y="4910363"/>
            <a:ext cx="4526981" cy="1254941"/>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ja-JP" altLang="en-US" sz="1400" dirty="0" smtClean="0">
                <a:solidFill>
                  <a:prstClr val="black"/>
                </a:solidFill>
                <a:latin typeface="A-OTF 新ゴ Pro R" pitchFamily="34" charset="-128"/>
                <a:ea typeface="A-OTF 新ゴ Pro R" pitchFamily="34" charset="-128"/>
              </a:rPr>
              <a:t>・チーム作業ができていたか</a:t>
            </a:r>
            <a:endParaRPr lang="en-US" altLang="ja-JP" sz="14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400" dirty="0" smtClean="0">
                <a:solidFill>
                  <a:prstClr val="black"/>
                </a:solidFill>
                <a:latin typeface="A-OTF 新ゴ Pro R" pitchFamily="34" charset="-128"/>
                <a:ea typeface="A-OTF 新ゴ Pro R" pitchFamily="34" charset="-128"/>
              </a:rPr>
              <a:t>・</a:t>
            </a:r>
            <a:r>
              <a:rPr lang="en-US" altLang="ja-JP" sz="1400" dirty="0" smtClean="0">
                <a:solidFill>
                  <a:prstClr val="black"/>
                </a:solidFill>
                <a:latin typeface="A-OTF 新ゴ Pro R" pitchFamily="34" charset="-128"/>
                <a:ea typeface="A-OTF 新ゴ Pro R" pitchFamily="34" charset="-128"/>
              </a:rPr>
              <a:t>(</a:t>
            </a:r>
            <a:r>
              <a:rPr lang="ja-JP" altLang="en-US" sz="1400" dirty="0" smtClean="0">
                <a:solidFill>
                  <a:prstClr val="black"/>
                </a:solidFill>
                <a:latin typeface="A-OTF 新ゴ Pro R" pitchFamily="34" charset="-128"/>
                <a:ea typeface="A-OTF 新ゴ Pro R" pitchFamily="34" charset="-128"/>
              </a:rPr>
              <a:t>全体・個別</a:t>
            </a:r>
            <a:r>
              <a:rPr lang="en-US" altLang="ja-JP" sz="1400" dirty="0" smtClean="0">
                <a:solidFill>
                  <a:prstClr val="black"/>
                </a:solidFill>
                <a:latin typeface="A-OTF 新ゴ Pro R" pitchFamily="34" charset="-128"/>
                <a:ea typeface="A-OTF 新ゴ Pro R" pitchFamily="34" charset="-128"/>
              </a:rPr>
              <a:t>)</a:t>
            </a:r>
            <a:r>
              <a:rPr lang="ja-JP" altLang="en-US" sz="1400" dirty="0" smtClean="0">
                <a:solidFill>
                  <a:prstClr val="black"/>
                </a:solidFill>
                <a:latin typeface="A-OTF 新ゴ Pro R" pitchFamily="34" charset="-128"/>
                <a:ea typeface="A-OTF 新ゴ Pro R" pitchFamily="34" charset="-128"/>
              </a:rPr>
              <a:t>目標に対する到達度</a:t>
            </a:r>
            <a:endParaRPr lang="en-US" altLang="ja-JP" sz="14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400" dirty="0" smtClean="0">
                <a:solidFill>
                  <a:prstClr val="black"/>
                </a:solidFill>
                <a:latin typeface="A-OTF 新ゴ Pro R" pitchFamily="34" charset="-128"/>
                <a:ea typeface="A-OTF 新ゴ Pro R" pitchFamily="34" charset="-128"/>
              </a:rPr>
              <a:t>・自己を客観視できるようになったか</a:t>
            </a:r>
            <a:endParaRPr lang="en-US" altLang="ja-JP" sz="14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400" dirty="0" smtClean="0">
                <a:solidFill>
                  <a:prstClr val="black"/>
                </a:solidFill>
                <a:latin typeface="A-OTF 新ゴ Pro R" pitchFamily="34" charset="-128"/>
                <a:ea typeface="A-OTF 新ゴ Pro R" pitchFamily="34" charset="-128"/>
              </a:rPr>
              <a:t>・学習した情報デザインスキルを活用できたか、など</a:t>
            </a:r>
            <a:endParaRPr lang="en-US" altLang="ja-JP" sz="14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4183820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1"/>
          </p:nvPr>
        </p:nvSpPr>
        <p:spPr/>
        <p:txBody>
          <a:bodyPr/>
          <a:lstStyle/>
          <a:p>
            <a:pPr>
              <a:defRPr/>
            </a:pPr>
            <a:fld id="{0C0B5974-75E4-487D-8CF3-D1944733B5EF}" type="slidenum">
              <a:rPr lang="ja-JP" altLang="en-US"/>
              <a:pPr>
                <a:defRPr/>
              </a:pPr>
              <a:t>2</a:t>
            </a:fld>
            <a:endParaRPr lang="ja-JP" altLang="en-US"/>
          </a:p>
        </p:txBody>
      </p:sp>
      <p:sp>
        <p:nvSpPr>
          <p:cNvPr id="5123" name="テキスト ボックス 36"/>
          <p:cNvSpPr txBox="1">
            <a:spLocks noChangeArrowheads="1"/>
          </p:cNvSpPr>
          <p:nvPr/>
        </p:nvSpPr>
        <p:spPr bwMode="auto">
          <a:xfrm>
            <a:off x="214313" y="3167390"/>
            <a:ext cx="8572500" cy="523220"/>
          </a:xfrm>
          <a:prstGeom prst="rect">
            <a:avLst/>
          </a:prstGeom>
          <a:noFill/>
          <a:ln w="9525">
            <a:noFill/>
            <a:miter lim="800000"/>
            <a:headEnd/>
            <a:tailEnd/>
          </a:ln>
        </p:spPr>
        <p:txBody>
          <a:bodyPr>
            <a:spAutoFit/>
          </a:bodyPr>
          <a:lstStyle/>
          <a:p>
            <a:r>
              <a:rPr lang="ja-JP" altLang="en-US" sz="2800" dirty="0" smtClean="0">
                <a:latin typeface="A-OTF 新ゴ Pro M" pitchFamily="34" charset="-128"/>
                <a:ea typeface="A-OTF 新ゴ Pro M" pitchFamily="34" charset="-128"/>
              </a:rPr>
              <a:t>の前に・・</a:t>
            </a:r>
            <a:endParaRPr lang="en-US" altLang="ja-JP" sz="2800" dirty="0" smtClean="0">
              <a:latin typeface="A-OTF 新ゴ Pro M" pitchFamily="34" charset="-128"/>
              <a:ea typeface="A-OTF 新ゴ Pro M" pitchFamily="34" charset="-128"/>
            </a:endParaRPr>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Tree>
    <p:extLst>
      <p:ext uri="{BB962C8B-B14F-4D97-AF65-F5344CB8AC3E}">
        <p14:creationId xmlns:p14="http://schemas.microsoft.com/office/powerpoint/2010/main" val="169855939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(7-2)  </a:t>
            </a:r>
            <a:r>
              <a:rPr lang="ja-JP" altLang="en-US" b="0" dirty="0" smtClean="0"/>
              <a:t>評価のポイント：講師編</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20</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en-US" altLang="ja-JP" sz="3200" dirty="0">
                <a:solidFill>
                  <a:prstClr val="black"/>
                </a:solidFill>
                <a:latin typeface="A-OTF 新ゴ Pro R" pitchFamily="34" charset="-128"/>
                <a:ea typeface="A-OTF 新ゴ Pro R" pitchFamily="34" charset="-128"/>
              </a:rPr>
              <a:t>2</a:t>
            </a:r>
            <a:r>
              <a:rPr lang="en-US" altLang="ja-JP" sz="3200" dirty="0" smtClean="0">
                <a:solidFill>
                  <a:prstClr val="black"/>
                </a:solidFill>
                <a:latin typeface="A-OTF 新ゴ Pro R" pitchFamily="34" charset="-128"/>
                <a:ea typeface="A-OTF 新ゴ Pro R" pitchFamily="34" charset="-128"/>
              </a:rPr>
              <a:t>) </a:t>
            </a:r>
            <a:r>
              <a:rPr lang="ja-JP" altLang="en-US" sz="3200" dirty="0" smtClean="0">
                <a:solidFill>
                  <a:prstClr val="black"/>
                </a:solidFill>
                <a:latin typeface="A-OTF 新ゴ Pro R" pitchFamily="34" charset="-128"/>
                <a:ea typeface="A-OTF 新ゴ Pro R" pitchFamily="34" charset="-128"/>
              </a:rPr>
              <a:t>最終成果物に対する評価</a:t>
            </a:r>
            <a:endParaRPr lang="ja-JP" altLang="en-US" sz="32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8" y="2276872"/>
            <a:ext cx="8496945" cy="873811"/>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最終成果物</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プレゼンテーション、発表資料、プロトタイプなど</a:t>
            </a:r>
            <a:r>
              <a:rPr lang="en-US" altLang="ja-JP" sz="2000" dirty="0" smtClean="0">
                <a:solidFill>
                  <a:prstClr val="black"/>
                </a:solidFill>
                <a:latin typeface="A-OTF 新ゴ Pro R" pitchFamily="34" charset="-128"/>
                <a:ea typeface="A-OTF 新ゴ Pro R" pitchFamily="34" charset="-128"/>
              </a:rPr>
              <a:t>)</a:t>
            </a:r>
            <a:r>
              <a:rPr lang="ja-JP" altLang="en-US" sz="2000" dirty="0" smtClean="0">
                <a:solidFill>
                  <a:prstClr val="black"/>
                </a:solidFill>
                <a:latin typeface="A-OTF 新ゴ Pro R" pitchFamily="34" charset="-128"/>
                <a:ea typeface="A-OTF 新ゴ Pro R" pitchFamily="34" charset="-128"/>
              </a:rPr>
              <a:t>に対する評価については、以下の観点を応用するのが良いのでは、と思います。</a:t>
            </a:r>
            <a:endParaRPr lang="en-US" altLang="ja-JP" sz="2000" dirty="0">
              <a:solidFill>
                <a:prstClr val="black"/>
              </a:solidFill>
              <a:latin typeface="A-OTF 新ゴ Pro R" pitchFamily="34" charset="-128"/>
              <a:ea typeface="A-OTF 新ゴ Pro R" pitchFamily="34" charset="-128"/>
            </a:endParaRPr>
          </a:p>
        </p:txBody>
      </p:sp>
      <p:sp>
        <p:nvSpPr>
          <p:cNvPr id="15" name="角丸四角形 14"/>
          <p:cNvSpPr/>
          <p:nvPr/>
        </p:nvSpPr>
        <p:spPr bwMode="auto">
          <a:xfrm>
            <a:off x="233772" y="3284984"/>
            <a:ext cx="2736304" cy="2232248"/>
          </a:xfrm>
          <a:prstGeom prst="roundRect">
            <a:avLst>
              <a:gd name="adj" fmla="val 7102"/>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buSzPct val="120000"/>
              <a:defRPr/>
            </a:pPr>
            <a:endParaRPr lang="en-US" altLang="ja-JP" sz="2400"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326866" y="3382628"/>
            <a:ext cx="2550117" cy="47842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1400" dirty="0" smtClean="0">
                <a:solidFill>
                  <a:prstClr val="white"/>
                </a:solidFill>
                <a:latin typeface="A-OTF 新ゴ Pro M"/>
                <a:ea typeface="A-OTF 新ゴ Pro M"/>
                <a:cs typeface="A-OTF 新ゴ Pro M"/>
              </a:rPr>
              <a:t>「論理的思考力」評価</a:t>
            </a:r>
            <a:endParaRPr lang="ja-JP" altLang="en-US" sz="1400" dirty="0">
              <a:solidFill>
                <a:prstClr val="white"/>
              </a:solidFill>
              <a:latin typeface="A-OTF 新ゴ Pro M"/>
              <a:ea typeface="A-OTF 新ゴ Pro M"/>
              <a:cs typeface="A-OTF 新ゴ Pro M"/>
            </a:endParaRPr>
          </a:p>
        </p:txBody>
      </p:sp>
      <p:sp>
        <p:nvSpPr>
          <p:cNvPr id="17" name="テキスト ボックス 16"/>
          <p:cNvSpPr txBox="1"/>
          <p:nvPr/>
        </p:nvSpPr>
        <p:spPr bwMode="auto">
          <a:xfrm>
            <a:off x="465565" y="3861048"/>
            <a:ext cx="2378243" cy="1499623"/>
          </a:xfrm>
          <a:prstGeom prst="rect">
            <a:avLst/>
          </a:prstGeom>
          <a:noFill/>
          <a:ln w="9525">
            <a:noFill/>
            <a:miter lim="800000"/>
            <a:headEnd/>
            <a:tailEnd/>
          </a:ln>
        </p:spPr>
        <p:txBody>
          <a:bodyPr wrap="square" lIns="108000" tIns="72000" rIns="108000" bIns="72000" rtlCol="0" anchor="ctr" anchorCtr="0">
            <a:spAutoFit/>
          </a:bodyPr>
          <a:lstStyle/>
          <a:p>
            <a:pPr>
              <a:buSzPct val="120000"/>
              <a:defRPr/>
            </a:pPr>
            <a:r>
              <a:rPr lang="ja-JP" altLang="en-US" sz="1100" dirty="0" smtClean="0">
                <a:solidFill>
                  <a:prstClr val="black">
                    <a:lumMod val="85000"/>
                    <a:lumOff val="15000"/>
                  </a:prstClr>
                </a:solidFill>
                <a:latin typeface="A-OTF 新ゴ Pro R"/>
                <a:ea typeface="A-OTF 新ゴ Pro R"/>
                <a:cs typeface="A-OTF 新ゴ Pro R"/>
              </a:rPr>
              <a:t>伝えたいことは明確か</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展開がぶれずに組み立てられているか</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概念図、グラフなどビジュアル表現の工夫</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わかりやすい表現、簡潔な文章、収斂性</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社会的にも役立つ内容か</a:t>
            </a:r>
            <a:endParaRPr lang="en-US" altLang="ja-JP" sz="1100" dirty="0">
              <a:solidFill>
                <a:prstClr val="black">
                  <a:lumMod val="85000"/>
                  <a:lumOff val="15000"/>
                </a:prstClr>
              </a:solidFill>
              <a:latin typeface="A-OTF 新ゴ Pro R"/>
              <a:ea typeface="A-OTF 新ゴ Pro R"/>
              <a:cs typeface="A-OTF 新ゴ Pro R"/>
            </a:endParaRPr>
          </a:p>
        </p:txBody>
      </p:sp>
      <p:sp>
        <p:nvSpPr>
          <p:cNvPr id="18" name="角丸四角形 17"/>
          <p:cNvSpPr/>
          <p:nvPr/>
        </p:nvSpPr>
        <p:spPr bwMode="auto">
          <a:xfrm>
            <a:off x="3150096" y="3284984"/>
            <a:ext cx="2736304" cy="2232248"/>
          </a:xfrm>
          <a:prstGeom prst="roundRect">
            <a:avLst>
              <a:gd name="adj" fmla="val 7102"/>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buSzPct val="120000"/>
              <a:defRPr/>
            </a:pPr>
            <a:endParaRPr lang="en-US" altLang="ja-JP" sz="2400"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19" name="角丸四角形 18"/>
          <p:cNvSpPr/>
          <p:nvPr/>
        </p:nvSpPr>
        <p:spPr>
          <a:xfrm>
            <a:off x="3246019" y="3382628"/>
            <a:ext cx="2550117" cy="47842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1400" dirty="0" smtClean="0">
                <a:solidFill>
                  <a:prstClr val="white"/>
                </a:solidFill>
                <a:latin typeface="A-OTF 新ゴ Pro M"/>
                <a:ea typeface="A-OTF 新ゴ Pro M"/>
                <a:cs typeface="A-OTF 新ゴ Pro M"/>
              </a:rPr>
              <a:t>「課題解決力」評価</a:t>
            </a:r>
            <a:endParaRPr lang="ja-JP" altLang="en-US" sz="1400" dirty="0">
              <a:solidFill>
                <a:prstClr val="white"/>
              </a:solidFill>
              <a:latin typeface="A-OTF 新ゴ Pro M"/>
              <a:ea typeface="A-OTF 新ゴ Pro M"/>
              <a:cs typeface="A-OTF 新ゴ Pro M"/>
            </a:endParaRPr>
          </a:p>
        </p:txBody>
      </p:sp>
      <p:sp>
        <p:nvSpPr>
          <p:cNvPr id="20" name="テキスト ボックス 19"/>
          <p:cNvSpPr txBox="1"/>
          <p:nvPr/>
        </p:nvSpPr>
        <p:spPr bwMode="auto">
          <a:xfrm>
            <a:off x="3379401" y="3861048"/>
            <a:ext cx="2416735" cy="1499623"/>
          </a:xfrm>
          <a:prstGeom prst="rect">
            <a:avLst/>
          </a:prstGeom>
          <a:noFill/>
          <a:ln w="9525">
            <a:noFill/>
            <a:miter lim="800000"/>
            <a:headEnd/>
            <a:tailEnd/>
          </a:ln>
        </p:spPr>
        <p:txBody>
          <a:bodyPr wrap="square" lIns="108000" tIns="72000" rIns="108000" bIns="72000" rtlCol="0" anchor="ctr" anchorCtr="0">
            <a:spAutoFit/>
          </a:bodyPr>
          <a:lstStyle/>
          <a:p>
            <a:pPr>
              <a:buSzPct val="120000"/>
              <a:defRPr/>
            </a:pPr>
            <a:r>
              <a:rPr lang="ja-JP" altLang="en-US" sz="1100" dirty="0" smtClean="0">
                <a:solidFill>
                  <a:prstClr val="black">
                    <a:lumMod val="85000"/>
                    <a:lumOff val="15000"/>
                  </a:prstClr>
                </a:solidFill>
                <a:latin typeface="A-OTF 新ゴ Pro R"/>
                <a:ea typeface="A-OTF 新ゴ Pro R"/>
                <a:cs typeface="A-OTF 新ゴ Pro R"/>
              </a:rPr>
              <a:t>現状から必要な情報が獲得できているか</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自分が見出した課題のエビデンスはあるか</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原因の妥当性はあるか</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原因を取り除く解決策になっているか</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現実にできる具体的な解決策か？</a:t>
            </a:r>
            <a:endParaRPr lang="en-US" altLang="ja-JP" sz="1100" dirty="0">
              <a:solidFill>
                <a:prstClr val="black">
                  <a:lumMod val="85000"/>
                  <a:lumOff val="15000"/>
                </a:prstClr>
              </a:solidFill>
              <a:latin typeface="A-OTF 新ゴ Pro R"/>
              <a:ea typeface="A-OTF 新ゴ Pro R"/>
              <a:cs typeface="A-OTF 新ゴ Pro R"/>
            </a:endParaRPr>
          </a:p>
        </p:txBody>
      </p:sp>
      <p:sp>
        <p:nvSpPr>
          <p:cNvPr id="21" name="角丸四角形 20"/>
          <p:cNvSpPr/>
          <p:nvPr/>
        </p:nvSpPr>
        <p:spPr bwMode="auto">
          <a:xfrm>
            <a:off x="6066420" y="3284984"/>
            <a:ext cx="2736304" cy="2232248"/>
          </a:xfrm>
          <a:prstGeom prst="roundRect">
            <a:avLst>
              <a:gd name="adj" fmla="val 7102"/>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buSzPct val="120000"/>
              <a:defRPr/>
            </a:pPr>
            <a:endParaRPr lang="en-US" altLang="ja-JP" sz="2400"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22" name="角丸四角形 21"/>
          <p:cNvSpPr/>
          <p:nvPr/>
        </p:nvSpPr>
        <p:spPr>
          <a:xfrm>
            <a:off x="6159514" y="3382628"/>
            <a:ext cx="2550117" cy="47842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1400" dirty="0" smtClean="0">
                <a:solidFill>
                  <a:prstClr val="white"/>
                </a:solidFill>
                <a:latin typeface="A-OTF 新ゴ Pro M"/>
                <a:ea typeface="A-OTF 新ゴ Pro M"/>
                <a:cs typeface="A-OTF 新ゴ Pro M"/>
              </a:rPr>
              <a:t>「コンピテンシー」評価</a:t>
            </a:r>
            <a:endParaRPr lang="ja-JP" altLang="en-US" sz="1400" dirty="0">
              <a:solidFill>
                <a:prstClr val="white"/>
              </a:solidFill>
              <a:latin typeface="A-OTF 新ゴ Pro M"/>
              <a:ea typeface="A-OTF 新ゴ Pro M"/>
              <a:cs typeface="A-OTF 新ゴ Pro M"/>
            </a:endParaRPr>
          </a:p>
        </p:txBody>
      </p:sp>
      <p:sp>
        <p:nvSpPr>
          <p:cNvPr id="23" name="テキスト ボックス 22"/>
          <p:cNvSpPr txBox="1"/>
          <p:nvPr/>
        </p:nvSpPr>
        <p:spPr bwMode="auto">
          <a:xfrm>
            <a:off x="6298213" y="3861048"/>
            <a:ext cx="2522259" cy="1161069"/>
          </a:xfrm>
          <a:prstGeom prst="rect">
            <a:avLst/>
          </a:prstGeom>
          <a:noFill/>
          <a:ln w="9525">
            <a:noFill/>
            <a:miter lim="800000"/>
            <a:headEnd/>
            <a:tailEnd/>
          </a:ln>
        </p:spPr>
        <p:txBody>
          <a:bodyPr wrap="square" lIns="108000" tIns="72000" rIns="108000" bIns="72000" rtlCol="0" anchor="ctr" anchorCtr="0">
            <a:spAutoFit/>
          </a:bodyPr>
          <a:lstStyle/>
          <a:p>
            <a:pPr>
              <a:buSzPct val="120000"/>
              <a:defRPr/>
            </a:pPr>
            <a:r>
              <a:rPr lang="ja-JP" altLang="en-US" sz="1100" dirty="0" smtClean="0">
                <a:solidFill>
                  <a:prstClr val="black">
                    <a:lumMod val="85000"/>
                    <a:lumOff val="15000"/>
                  </a:prstClr>
                </a:solidFill>
                <a:latin typeface="A-OTF 新ゴ Pro R"/>
                <a:ea typeface="A-OTF 新ゴ Pro R"/>
                <a:cs typeface="A-OTF 新ゴ Pro R"/>
              </a:rPr>
              <a:t>題材の機能・働き・現状を理解しているか？</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題材の機能をいかした提案になっているか？</a:t>
            </a: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ja-JP" altLang="en-US" sz="1100" dirty="0" smtClean="0">
                <a:solidFill>
                  <a:prstClr val="black">
                    <a:lumMod val="85000"/>
                    <a:lumOff val="15000"/>
                  </a:prstClr>
                </a:solidFill>
                <a:latin typeface="A-OTF 新ゴ Pro R"/>
                <a:ea typeface="A-OTF 新ゴ Pro R"/>
                <a:cs typeface="A-OTF 新ゴ Pro R"/>
              </a:rPr>
              <a:t>リアリティ：現実のなかで役立つ提案か？</a:t>
            </a:r>
            <a:endParaRPr lang="en-US" altLang="ja-JP" sz="1100" dirty="0" smtClean="0">
              <a:solidFill>
                <a:prstClr val="black">
                  <a:lumMod val="85000"/>
                  <a:lumOff val="15000"/>
                </a:prstClr>
              </a:solidFill>
              <a:latin typeface="A-OTF 新ゴ Pro R"/>
              <a:ea typeface="A-OTF 新ゴ Pro R"/>
              <a:cs typeface="A-OTF 新ゴ Pro R"/>
            </a:endParaRPr>
          </a:p>
        </p:txBody>
      </p:sp>
      <p:sp>
        <p:nvSpPr>
          <p:cNvPr id="24" name="テキスト ボックス 23"/>
          <p:cNvSpPr txBox="1"/>
          <p:nvPr/>
        </p:nvSpPr>
        <p:spPr bwMode="auto">
          <a:xfrm>
            <a:off x="179512" y="5630626"/>
            <a:ext cx="8130532" cy="597068"/>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en-US" altLang="ja-JP" sz="1200" dirty="0">
                <a:solidFill>
                  <a:prstClr val="black"/>
                </a:solidFill>
                <a:latin typeface="A-OTF 新ゴ Pro R" pitchFamily="34" charset="-128"/>
                <a:ea typeface="A-OTF 新ゴ Pro R" pitchFamily="34" charset="-128"/>
              </a:rPr>
              <a:t>※</a:t>
            </a:r>
            <a:r>
              <a:rPr lang="ja-JP" altLang="en-US" sz="1200" dirty="0">
                <a:solidFill>
                  <a:prstClr val="black"/>
                </a:solidFill>
                <a:latin typeface="A-OTF 新ゴ Pro R" pitchFamily="34" charset="-128"/>
                <a:ea typeface="A-OTF 新ゴ Pro R" pitchFamily="34" charset="-128"/>
              </a:rPr>
              <a:t>コンピテンシー：自ら習得したスキルを</a:t>
            </a:r>
            <a:r>
              <a:rPr lang="en-US" altLang="ja-JP" sz="1200" dirty="0">
                <a:solidFill>
                  <a:prstClr val="black"/>
                </a:solidFill>
                <a:latin typeface="A-OTF 新ゴ Pro R" pitchFamily="34" charset="-128"/>
                <a:ea typeface="A-OTF 新ゴ Pro R" pitchFamily="34" charset="-128"/>
              </a:rPr>
              <a:t>”</a:t>
            </a:r>
            <a:r>
              <a:rPr lang="ja-JP" altLang="en-US" sz="1200" dirty="0">
                <a:solidFill>
                  <a:prstClr val="black"/>
                </a:solidFill>
                <a:latin typeface="A-OTF 新ゴ Pro R" pitchFamily="34" charset="-128"/>
                <a:ea typeface="A-OTF 新ゴ Pro R" pitchFamily="34" charset="-128"/>
              </a:rPr>
              <a:t>活かして</a:t>
            </a:r>
            <a:r>
              <a:rPr lang="en-US" altLang="ja-JP" sz="1200" dirty="0">
                <a:solidFill>
                  <a:prstClr val="black"/>
                </a:solidFill>
                <a:latin typeface="A-OTF 新ゴ Pro R" pitchFamily="34" charset="-128"/>
                <a:ea typeface="A-OTF 新ゴ Pro R" pitchFamily="34" charset="-128"/>
              </a:rPr>
              <a:t>”</a:t>
            </a:r>
            <a:r>
              <a:rPr lang="ja-JP" altLang="en-US" sz="1200" dirty="0">
                <a:solidFill>
                  <a:prstClr val="black"/>
                </a:solidFill>
                <a:latin typeface="A-OTF 新ゴ Pro R" pitchFamily="34" charset="-128"/>
                <a:ea typeface="A-OTF 新ゴ Pro R" pitchFamily="34" charset="-128"/>
              </a:rPr>
              <a:t>効果を上げることができる実践力、活用力、</a:t>
            </a:r>
            <a:r>
              <a:rPr lang="ja-JP" altLang="en-US" sz="1200" dirty="0" smtClean="0">
                <a:solidFill>
                  <a:prstClr val="black"/>
                </a:solidFill>
                <a:latin typeface="A-OTF 新ゴ Pro R" pitchFamily="34" charset="-128"/>
                <a:ea typeface="A-OTF 新ゴ Pro R" pitchFamily="34" charset="-128"/>
              </a:rPr>
              <a:t>応用力</a:t>
            </a:r>
            <a:endParaRPr lang="en-US" altLang="ja-JP" sz="1200" dirty="0" smtClean="0">
              <a:solidFill>
                <a:prstClr val="black"/>
              </a:solidFill>
              <a:latin typeface="A-OTF 新ゴ Pro R" pitchFamily="34" charset="-128"/>
              <a:ea typeface="A-OTF 新ゴ Pro R" pitchFamily="34" charset="-128"/>
            </a:endParaRPr>
          </a:p>
          <a:p>
            <a:pPr>
              <a:lnSpc>
                <a:spcPct val="130000"/>
              </a:lnSpc>
              <a:buSzPct val="120000"/>
            </a:pPr>
            <a:r>
              <a:rPr lang="ja-JP" altLang="en-US" sz="1100" dirty="0" smtClean="0">
                <a:solidFill>
                  <a:prstClr val="black"/>
                </a:solidFill>
                <a:latin typeface="A-OTF 新ゴ Pro R" pitchFamily="34" charset="-128"/>
                <a:ea typeface="A-OTF 新ゴ Pro R" pitchFamily="34" charset="-128"/>
              </a:rPr>
              <a:t>出典：鈴木</a:t>
            </a:r>
            <a:r>
              <a:rPr lang="en-US" altLang="ja-JP" sz="1100" dirty="0" smtClean="0">
                <a:solidFill>
                  <a:prstClr val="black"/>
                </a:solidFill>
                <a:latin typeface="A-OTF 新ゴ Pro R" pitchFamily="34" charset="-128"/>
                <a:ea typeface="A-OTF 新ゴ Pro R" pitchFamily="34" charset="-128"/>
              </a:rPr>
              <a:t> </a:t>
            </a:r>
            <a:r>
              <a:rPr lang="ja-JP" altLang="en-US" sz="1100" dirty="0" smtClean="0">
                <a:solidFill>
                  <a:prstClr val="black"/>
                </a:solidFill>
                <a:latin typeface="A-OTF 新ゴ Pro R" pitchFamily="34" charset="-128"/>
                <a:ea typeface="A-OTF 新ゴ Pro R" pitchFamily="34" charset="-128"/>
              </a:rPr>
              <a:t>敏恵</a:t>
            </a:r>
            <a:r>
              <a:rPr lang="en-US" altLang="ja-JP" sz="1100" dirty="0" smtClean="0">
                <a:solidFill>
                  <a:prstClr val="black"/>
                </a:solidFill>
                <a:latin typeface="A-OTF 新ゴ Pro R" pitchFamily="34" charset="-128"/>
                <a:ea typeface="A-OTF 新ゴ Pro R" pitchFamily="34" charset="-128"/>
              </a:rPr>
              <a:t>『</a:t>
            </a:r>
            <a:r>
              <a:rPr lang="ja-JP" altLang="en-US" sz="1100" dirty="0" smtClean="0">
                <a:solidFill>
                  <a:prstClr val="black"/>
                </a:solidFill>
                <a:latin typeface="A-OTF 新ゴ Pro R" pitchFamily="34" charset="-128"/>
                <a:ea typeface="A-OTF 新ゴ Pro R" pitchFamily="34" charset="-128"/>
              </a:rPr>
              <a:t>課題解決力と論理的思考力が身につく</a:t>
            </a:r>
            <a:r>
              <a:rPr lang="en-US" altLang="ja-JP" sz="1100" dirty="0" smtClean="0">
                <a:solidFill>
                  <a:prstClr val="black"/>
                </a:solidFill>
                <a:latin typeface="A-OTF 新ゴ Pro R" pitchFamily="34" charset="-128"/>
                <a:ea typeface="A-OTF 新ゴ Pro R" pitchFamily="34" charset="-128"/>
              </a:rPr>
              <a:t> </a:t>
            </a:r>
            <a:r>
              <a:rPr lang="ja-JP" altLang="en-US" sz="1100" dirty="0" smtClean="0">
                <a:solidFill>
                  <a:prstClr val="black"/>
                </a:solidFill>
                <a:latin typeface="A-OTF 新ゴ Pro R" pitchFamily="34" charset="-128"/>
                <a:ea typeface="A-OTF 新ゴ Pro R" pitchFamily="34" charset="-128"/>
              </a:rPr>
              <a:t>プロジェクト学習の基本と手法</a:t>
            </a:r>
            <a:r>
              <a:rPr lang="en-US" altLang="ja-JP" sz="1100" dirty="0" smtClean="0">
                <a:solidFill>
                  <a:prstClr val="black"/>
                </a:solidFill>
                <a:latin typeface="A-OTF 新ゴ Pro R" pitchFamily="34" charset="-128"/>
                <a:ea typeface="A-OTF 新ゴ Pro R" pitchFamily="34" charset="-128"/>
              </a:rPr>
              <a:t>』(</a:t>
            </a:r>
            <a:r>
              <a:rPr lang="ja-JP" altLang="en-US" sz="1100" dirty="0" smtClean="0">
                <a:solidFill>
                  <a:prstClr val="black"/>
                </a:solidFill>
                <a:latin typeface="A-OTF 新ゴ Pro R" pitchFamily="34" charset="-128"/>
                <a:ea typeface="A-OTF 新ゴ Pro R" pitchFamily="34" charset="-128"/>
              </a:rPr>
              <a:t>教育出版、</a:t>
            </a:r>
            <a:r>
              <a:rPr lang="en-US" altLang="ja-JP" sz="1100" dirty="0" smtClean="0">
                <a:solidFill>
                  <a:prstClr val="black"/>
                </a:solidFill>
                <a:latin typeface="A-OTF 新ゴ Pro R" pitchFamily="34" charset="-128"/>
                <a:ea typeface="A-OTF 新ゴ Pro R" pitchFamily="34" charset="-128"/>
              </a:rPr>
              <a:t>2012</a:t>
            </a:r>
            <a:r>
              <a:rPr lang="ja-JP" altLang="en-US" sz="1100" dirty="0" smtClean="0">
                <a:solidFill>
                  <a:prstClr val="black"/>
                </a:solidFill>
                <a:latin typeface="A-OTF 新ゴ Pro R" pitchFamily="34" charset="-128"/>
                <a:ea typeface="A-OTF 新ゴ Pro R" pitchFamily="34" charset="-128"/>
              </a:rPr>
              <a:t>年</a:t>
            </a:r>
            <a:r>
              <a:rPr lang="en-US" altLang="ja-JP" sz="1100" dirty="0" smtClean="0">
                <a:solidFill>
                  <a:prstClr val="black"/>
                </a:solidFill>
                <a:latin typeface="A-OTF 新ゴ Pro R" pitchFamily="34" charset="-128"/>
                <a:ea typeface="A-OTF 新ゴ Pro R" pitchFamily="34" charset="-128"/>
              </a:rPr>
              <a:t>) p63〜p64</a:t>
            </a:r>
            <a:endParaRPr lang="ja-JP" altLang="en-US" sz="1100" dirty="0" smtClean="0">
              <a:solidFill>
                <a:prstClr val="black"/>
              </a:solidFill>
              <a:latin typeface="A-OTF 新ゴ Pro R" pitchFamily="34" charset="-128"/>
              <a:ea typeface="A-OTF 新ゴ Pro R" pitchFamily="34" charset="-128"/>
            </a:endParaRPr>
          </a:p>
        </p:txBody>
      </p:sp>
      <p:sp>
        <p:nvSpPr>
          <p:cNvPr id="25" name="テキスト ボックス 24"/>
          <p:cNvSpPr txBox="1"/>
          <p:nvPr/>
        </p:nvSpPr>
        <p:spPr bwMode="auto">
          <a:xfrm>
            <a:off x="323528" y="3861048"/>
            <a:ext cx="360040" cy="1499623"/>
          </a:xfrm>
          <a:prstGeom prst="rect">
            <a:avLst/>
          </a:prstGeom>
          <a:noFill/>
          <a:ln w="9525">
            <a:noFill/>
            <a:miter lim="800000"/>
            <a:headEnd/>
            <a:tailEnd/>
          </a:ln>
        </p:spPr>
        <p:txBody>
          <a:bodyPr wrap="square" lIns="108000" tIns="72000" rIns="108000" bIns="72000" rtlCol="0" anchor="ctr" anchorCtr="0">
            <a:spAutoFit/>
          </a:bodyPr>
          <a:lstStyle/>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endParaRPr lang="en-US" altLang="ja-JP" sz="1100" dirty="0">
              <a:solidFill>
                <a:prstClr val="black">
                  <a:lumMod val="85000"/>
                  <a:lumOff val="15000"/>
                </a:prstClr>
              </a:solidFill>
              <a:latin typeface="A-OTF 新ゴ Pro R"/>
              <a:ea typeface="A-OTF 新ゴ Pro R"/>
              <a:cs typeface="A-OTF 新ゴ Pro R"/>
            </a:endParaRP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endParaRPr lang="en-US" altLang="ja-JP" sz="1100" dirty="0">
              <a:solidFill>
                <a:prstClr val="black">
                  <a:lumMod val="85000"/>
                  <a:lumOff val="15000"/>
                </a:prstClr>
              </a:solidFill>
              <a:latin typeface="A-OTF 新ゴ Pro R"/>
              <a:ea typeface="A-OTF 新ゴ Pro R"/>
              <a:cs typeface="A-OTF 新ゴ Pro R"/>
            </a:endParaRP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endParaRPr lang="en-US" altLang="ja-JP" sz="1100" dirty="0">
              <a:solidFill>
                <a:prstClr val="black">
                  <a:lumMod val="85000"/>
                  <a:lumOff val="15000"/>
                </a:prstClr>
              </a:solidFill>
              <a:latin typeface="A-OTF 新ゴ Pro R"/>
              <a:ea typeface="A-OTF 新ゴ Pro R"/>
              <a:cs typeface="A-OTF 新ゴ Pro R"/>
            </a:endParaRP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p:txBody>
      </p:sp>
      <p:sp>
        <p:nvSpPr>
          <p:cNvPr id="26" name="テキスト ボックス 25"/>
          <p:cNvSpPr txBox="1"/>
          <p:nvPr/>
        </p:nvSpPr>
        <p:spPr bwMode="auto">
          <a:xfrm>
            <a:off x="3235384" y="3861048"/>
            <a:ext cx="472519" cy="1499623"/>
          </a:xfrm>
          <a:prstGeom prst="rect">
            <a:avLst/>
          </a:prstGeom>
          <a:noFill/>
          <a:ln w="9525">
            <a:noFill/>
            <a:miter lim="800000"/>
            <a:headEnd/>
            <a:tailEnd/>
          </a:ln>
        </p:spPr>
        <p:txBody>
          <a:bodyPr wrap="square" lIns="108000" tIns="72000" rIns="108000" bIns="72000" rtlCol="0" anchor="ctr" anchorCtr="0">
            <a:spAutoFit/>
          </a:bodyPr>
          <a:lstStyle/>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endParaRPr lang="en-US" altLang="ja-JP" sz="1100" dirty="0">
              <a:solidFill>
                <a:prstClr val="black">
                  <a:lumMod val="85000"/>
                  <a:lumOff val="15000"/>
                </a:prstClr>
              </a:solidFill>
              <a:latin typeface="A-OTF 新ゴ Pro R"/>
              <a:ea typeface="A-OTF 新ゴ Pro R"/>
              <a:cs typeface="A-OTF 新ゴ Pro R"/>
            </a:endParaRP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endParaRPr lang="en-US" altLang="ja-JP" sz="1100" dirty="0">
              <a:solidFill>
                <a:prstClr val="black">
                  <a:lumMod val="85000"/>
                  <a:lumOff val="15000"/>
                </a:prstClr>
              </a:solidFill>
              <a:latin typeface="A-OTF 新ゴ Pro R"/>
              <a:ea typeface="A-OTF 新ゴ Pro R"/>
              <a:cs typeface="A-OTF 新ゴ Pro R"/>
            </a:endParaRP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p:txBody>
      </p:sp>
      <p:sp>
        <p:nvSpPr>
          <p:cNvPr id="27" name="テキスト ボックス 26"/>
          <p:cNvSpPr txBox="1"/>
          <p:nvPr/>
        </p:nvSpPr>
        <p:spPr bwMode="auto">
          <a:xfrm>
            <a:off x="6156176" y="3861048"/>
            <a:ext cx="472519" cy="991792"/>
          </a:xfrm>
          <a:prstGeom prst="rect">
            <a:avLst/>
          </a:prstGeom>
          <a:noFill/>
          <a:ln w="9525">
            <a:noFill/>
            <a:miter lim="800000"/>
            <a:headEnd/>
            <a:tailEnd/>
          </a:ln>
        </p:spPr>
        <p:txBody>
          <a:bodyPr wrap="square" lIns="108000" tIns="72000" rIns="108000" bIns="72000" rtlCol="0" anchor="ctr" anchorCtr="0">
            <a:spAutoFit/>
          </a:bodyPr>
          <a:lstStyle/>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endParaRPr lang="en-US" altLang="ja-JP" sz="1100" dirty="0" smtClean="0">
              <a:solidFill>
                <a:prstClr val="black">
                  <a:lumMod val="85000"/>
                  <a:lumOff val="15000"/>
                </a:prstClr>
              </a:solidFill>
              <a:latin typeface="A-OTF 新ゴ Pro R"/>
              <a:ea typeface="A-OTF 新ゴ Pro R"/>
              <a:cs typeface="A-OTF 新ゴ Pro R"/>
            </a:endParaRP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a:p>
            <a:pPr>
              <a:buSzPct val="120000"/>
              <a:defRPr/>
            </a:pPr>
            <a:endParaRPr lang="en-US" altLang="ja-JP" sz="1100" dirty="0">
              <a:solidFill>
                <a:prstClr val="black">
                  <a:lumMod val="85000"/>
                  <a:lumOff val="15000"/>
                </a:prstClr>
              </a:solidFill>
              <a:latin typeface="A-OTF 新ゴ Pro R"/>
              <a:ea typeface="A-OTF 新ゴ Pro R"/>
              <a:cs typeface="A-OTF 新ゴ Pro R"/>
            </a:endParaRPr>
          </a:p>
          <a:p>
            <a:pPr>
              <a:buSzPct val="120000"/>
              <a:defRPr/>
            </a:pPr>
            <a:r>
              <a:rPr lang="en-US" altLang="ja-JP" sz="1100" dirty="0" smtClean="0">
                <a:solidFill>
                  <a:prstClr val="black">
                    <a:lumMod val="85000"/>
                    <a:lumOff val="15000"/>
                  </a:prstClr>
                </a:solidFill>
                <a:latin typeface="A-OTF 新ゴ Pro R"/>
                <a:ea typeface="A-OTF 新ゴ Pro R"/>
                <a:cs typeface="A-OTF 新ゴ Pro R"/>
              </a:rPr>
              <a:t>✓</a:t>
            </a:r>
          </a:p>
        </p:txBody>
      </p:sp>
    </p:spTree>
    <p:extLst>
      <p:ext uri="{BB962C8B-B14F-4D97-AF65-F5344CB8AC3E}">
        <p14:creationId xmlns:p14="http://schemas.microsoft.com/office/powerpoint/2010/main" val="35785065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ポイント</a:t>
            </a:r>
            <a:r>
              <a:rPr lang="en-US" altLang="ja-JP" b="0" dirty="0" smtClean="0"/>
              <a:t>(7-3)  </a:t>
            </a:r>
            <a:r>
              <a:rPr lang="ja-JP" altLang="en-US" b="0" dirty="0" smtClean="0"/>
              <a:t>評価のポイント：生徒編</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21</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角丸四角形 8"/>
          <p:cNvSpPr/>
          <p:nvPr/>
        </p:nvSpPr>
        <p:spPr bwMode="auto">
          <a:xfrm>
            <a:off x="336614" y="777823"/>
            <a:ext cx="8470773" cy="1283025"/>
          </a:xfrm>
          <a:prstGeom prst="roundRect">
            <a:avLst>
              <a:gd name="adj" fmla="val 7102"/>
            </a:avLst>
          </a:prstGeom>
          <a:ln w="38100">
            <a:solidFill>
              <a:srgbClr val="00800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lnSpc>
                <a:spcPct val="130000"/>
              </a:lnSpc>
              <a:buSzPct val="120000"/>
            </a:pPr>
            <a:r>
              <a:rPr lang="ja-JP" altLang="en-US" sz="3200" dirty="0" smtClean="0">
                <a:solidFill>
                  <a:prstClr val="black"/>
                </a:solidFill>
                <a:latin typeface="A-OTF 新ゴ Pro R" pitchFamily="34" charset="-128"/>
                <a:ea typeface="A-OTF 新ゴ Pro R" pitchFamily="34" charset="-128"/>
              </a:rPr>
              <a:t>生徒による自己評価・相対評価</a:t>
            </a:r>
            <a:endParaRPr lang="ja-JP" altLang="en-US" sz="3200" dirty="0">
              <a:solidFill>
                <a:prstClr val="black"/>
              </a:solidFill>
              <a:latin typeface="A-OTF 新ゴ Pro R" pitchFamily="34" charset="-128"/>
              <a:ea typeface="A-OTF 新ゴ Pro R" pitchFamily="34" charset="-128"/>
            </a:endParaRPr>
          </a:p>
        </p:txBody>
      </p:sp>
      <p:sp>
        <p:nvSpPr>
          <p:cNvPr id="11" name="テキスト ボックス 10"/>
          <p:cNvSpPr txBox="1"/>
          <p:nvPr/>
        </p:nvSpPr>
        <p:spPr bwMode="auto">
          <a:xfrm>
            <a:off x="323528" y="2276872"/>
            <a:ext cx="8496945" cy="873811"/>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2000" dirty="0" smtClean="0">
                <a:solidFill>
                  <a:prstClr val="black"/>
                </a:solidFill>
                <a:latin typeface="A-OTF 新ゴ Pro R" pitchFamily="34" charset="-128"/>
                <a:ea typeface="A-OTF 新ゴ Pro R" pitchFamily="34" charset="-128"/>
              </a:rPr>
              <a:t>生徒自身も自らに対して、また他者に対して評価を行うことで、客観的に判断する力を身につけることができるのでは、と考えます。</a:t>
            </a:r>
            <a:endParaRPr lang="en-US" altLang="ja-JP" sz="2000" dirty="0">
              <a:solidFill>
                <a:prstClr val="black"/>
              </a:solidFill>
              <a:latin typeface="A-OTF 新ゴ Pro R" pitchFamily="34" charset="-128"/>
              <a:ea typeface="A-OTF 新ゴ Pro R" pitchFamily="34" charset="-128"/>
            </a:endParaRPr>
          </a:p>
        </p:txBody>
      </p:sp>
      <p:sp>
        <p:nvSpPr>
          <p:cNvPr id="15" name="角丸四角形 14"/>
          <p:cNvSpPr/>
          <p:nvPr/>
        </p:nvSpPr>
        <p:spPr bwMode="auto">
          <a:xfrm>
            <a:off x="854714" y="3356992"/>
            <a:ext cx="3258108" cy="2088231"/>
          </a:xfrm>
          <a:prstGeom prst="roundRect">
            <a:avLst>
              <a:gd name="adj" fmla="val 7102"/>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buSzPct val="120000"/>
              <a:defRPr/>
            </a:pPr>
            <a:endParaRPr lang="en-US" altLang="ja-JP" sz="2400"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947808" y="3454636"/>
            <a:ext cx="3093006" cy="47842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1200" dirty="0" smtClean="0">
                <a:solidFill>
                  <a:prstClr val="white"/>
                </a:solidFill>
                <a:latin typeface="A-OTF 新ゴ Pro M"/>
                <a:ea typeface="A-OTF 新ゴ Pro M"/>
                <a:cs typeface="A-OTF 新ゴ Pro M"/>
              </a:rPr>
              <a:t>自己評価の例</a:t>
            </a:r>
            <a:endParaRPr lang="ja-JP" altLang="en-US" sz="1200" dirty="0">
              <a:solidFill>
                <a:prstClr val="white"/>
              </a:solidFill>
              <a:latin typeface="A-OTF 新ゴ Pro M"/>
              <a:ea typeface="A-OTF 新ゴ Pro M"/>
              <a:cs typeface="A-OTF 新ゴ Pro M"/>
            </a:endParaRPr>
          </a:p>
        </p:txBody>
      </p:sp>
      <p:sp>
        <p:nvSpPr>
          <p:cNvPr id="17" name="テキスト ボックス 16"/>
          <p:cNvSpPr txBox="1"/>
          <p:nvPr/>
        </p:nvSpPr>
        <p:spPr bwMode="auto">
          <a:xfrm>
            <a:off x="942491" y="3962238"/>
            <a:ext cx="3098323" cy="1499623"/>
          </a:xfrm>
          <a:prstGeom prst="rect">
            <a:avLst/>
          </a:prstGeom>
          <a:noFill/>
          <a:ln w="9525">
            <a:noFill/>
            <a:miter lim="800000"/>
            <a:headEnd/>
            <a:tailEnd/>
          </a:ln>
        </p:spPr>
        <p:txBody>
          <a:bodyPr wrap="square" lIns="108000" tIns="72000" rIns="108000" bIns="72000" rtlCol="0" anchor="ctr" anchorCtr="0">
            <a:spAutoFit/>
          </a:bodyPr>
          <a:lstStyle/>
          <a:p>
            <a:pPr>
              <a:buSzPct val="120000"/>
              <a:defRPr/>
            </a:pPr>
            <a:r>
              <a:rPr lang="ja-JP" altLang="en-US" sz="1100" dirty="0" smtClean="0">
                <a:solidFill>
                  <a:prstClr val="black">
                    <a:lumMod val="85000"/>
                    <a:lumOff val="15000"/>
                  </a:prstClr>
                </a:solidFill>
                <a:latin typeface="A-OTF 新ゴ Pro R"/>
                <a:ea typeface="A-OTF 新ゴ Pro R"/>
                <a:cs typeface="A-OTF 新ゴ Pro R"/>
              </a:rPr>
              <a:t>毎授業後に、「振り返り」を行い、当日の課題</a:t>
            </a:r>
            <a:r>
              <a:rPr lang="en-US" altLang="ja-JP" sz="1100" dirty="0" smtClean="0">
                <a:solidFill>
                  <a:prstClr val="black">
                    <a:lumMod val="85000"/>
                    <a:lumOff val="15000"/>
                  </a:prstClr>
                </a:solidFill>
                <a:latin typeface="A-OTF 新ゴ Pro R"/>
                <a:ea typeface="A-OTF 新ゴ Pro R"/>
                <a:cs typeface="A-OTF 新ゴ Pro R"/>
              </a:rPr>
              <a:t>/</a:t>
            </a:r>
            <a:r>
              <a:rPr lang="ja-JP" altLang="en-US" sz="1100" dirty="0" smtClean="0">
                <a:solidFill>
                  <a:prstClr val="black">
                    <a:lumMod val="85000"/>
                    <a:lumOff val="15000"/>
                  </a:prstClr>
                </a:solidFill>
                <a:latin typeface="A-OTF 新ゴ Pro R"/>
                <a:ea typeface="A-OTF 新ゴ Pro R"/>
                <a:cs typeface="A-OTF 新ゴ Pro R"/>
              </a:rPr>
              <a:t>目標に対する達成度、次回の課題</a:t>
            </a:r>
            <a:r>
              <a:rPr lang="en-US" altLang="ja-JP" sz="1100" dirty="0" smtClean="0">
                <a:solidFill>
                  <a:prstClr val="black">
                    <a:lumMod val="85000"/>
                    <a:lumOff val="15000"/>
                  </a:prstClr>
                </a:solidFill>
                <a:latin typeface="A-OTF 新ゴ Pro R"/>
                <a:ea typeface="A-OTF 新ゴ Pro R"/>
                <a:cs typeface="A-OTF 新ゴ Pro R"/>
              </a:rPr>
              <a:t>/</a:t>
            </a:r>
            <a:r>
              <a:rPr lang="ja-JP" altLang="en-US" sz="1100" dirty="0" smtClean="0">
                <a:solidFill>
                  <a:prstClr val="black">
                    <a:lumMod val="85000"/>
                    <a:lumOff val="15000"/>
                  </a:prstClr>
                </a:solidFill>
                <a:latin typeface="A-OTF 新ゴ Pro R"/>
                <a:ea typeface="A-OTF 新ゴ Pro R"/>
                <a:cs typeface="A-OTF 新ゴ Pro R"/>
              </a:rPr>
              <a:t>目標を設定させる。</a:t>
            </a:r>
            <a:r>
              <a:rPr lang="en-US" altLang="ja-JP" sz="1100" dirty="0" smtClean="0">
                <a:solidFill>
                  <a:prstClr val="black">
                    <a:lumMod val="85000"/>
                    <a:lumOff val="15000"/>
                  </a:prstClr>
                </a:solidFill>
                <a:latin typeface="A-OTF 新ゴ Pro R"/>
                <a:ea typeface="A-OTF 新ゴ Pro R"/>
                <a:cs typeface="A-OTF 新ゴ Pro R"/>
              </a:rPr>
              <a:t/>
            </a:r>
            <a:br>
              <a:rPr lang="en-US" altLang="ja-JP" sz="1100" dirty="0" smtClean="0">
                <a:solidFill>
                  <a:prstClr val="black">
                    <a:lumMod val="85000"/>
                    <a:lumOff val="15000"/>
                  </a:prstClr>
                </a:solidFill>
                <a:latin typeface="A-OTF 新ゴ Pro R"/>
                <a:ea typeface="A-OTF 新ゴ Pro R"/>
                <a:cs typeface="A-OTF 新ゴ Pro R"/>
              </a:rPr>
            </a:br>
            <a:r>
              <a:rPr lang="en-US" altLang="ja-JP" sz="1100" dirty="0" smtClean="0">
                <a:solidFill>
                  <a:prstClr val="black">
                    <a:lumMod val="85000"/>
                    <a:lumOff val="15000"/>
                  </a:prstClr>
                </a:solidFill>
                <a:latin typeface="A-OTF 新ゴ Pro R"/>
                <a:ea typeface="A-OTF 新ゴ Pro R"/>
                <a:cs typeface="A-OTF 新ゴ Pro R"/>
              </a:rPr>
              <a:t/>
            </a:r>
            <a:br>
              <a:rPr lang="en-US" altLang="ja-JP" sz="1100" dirty="0" smtClean="0">
                <a:solidFill>
                  <a:prstClr val="black">
                    <a:lumMod val="85000"/>
                    <a:lumOff val="15000"/>
                  </a:prstClr>
                </a:solidFill>
                <a:latin typeface="A-OTF 新ゴ Pro R"/>
                <a:ea typeface="A-OTF 新ゴ Pro R"/>
                <a:cs typeface="A-OTF 新ゴ Pro R"/>
              </a:rPr>
            </a:br>
            <a:r>
              <a:rPr lang="ja-JP" altLang="en-US" sz="1100" dirty="0" smtClean="0">
                <a:solidFill>
                  <a:prstClr val="black">
                    <a:lumMod val="85000"/>
                    <a:lumOff val="15000"/>
                  </a:prstClr>
                </a:solidFill>
                <a:latin typeface="A-OTF 新ゴ Pro R"/>
                <a:ea typeface="A-OTF 新ゴ Pro R"/>
                <a:cs typeface="A-OTF 新ゴ Pro R"/>
              </a:rPr>
              <a:t>最終発表後にも行い、自分がプロジェクト前と比較し、どうなったか、という点をまとめさせる。</a:t>
            </a:r>
            <a:endParaRPr lang="en-US" altLang="ja-JP" sz="1100" dirty="0" smtClean="0">
              <a:solidFill>
                <a:prstClr val="black">
                  <a:lumMod val="85000"/>
                  <a:lumOff val="15000"/>
                </a:prstClr>
              </a:solidFill>
              <a:latin typeface="A-OTF 新ゴ Pro R"/>
              <a:ea typeface="A-OTF 新ゴ Pro R"/>
              <a:cs typeface="A-OTF 新ゴ Pro R"/>
            </a:endParaRPr>
          </a:p>
          <a:p>
            <a:pPr marL="171450" indent="-171450">
              <a:buSzPct val="120000"/>
              <a:buFont typeface="Arial"/>
              <a:buChar char="•"/>
              <a:defRPr/>
            </a:pPr>
            <a:endParaRPr lang="en-US" altLang="ja-JP" sz="1100" dirty="0">
              <a:solidFill>
                <a:prstClr val="black">
                  <a:lumMod val="85000"/>
                  <a:lumOff val="15000"/>
                </a:prstClr>
              </a:solidFill>
              <a:latin typeface="A-OTF 新ゴ Pro R"/>
              <a:ea typeface="A-OTF 新ゴ Pro R"/>
              <a:cs typeface="A-OTF 新ゴ Pro R"/>
            </a:endParaRPr>
          </a:p>
        </p:txBody>
      </p:sp>
      <p:sp>
        <p:nvSpPr>
          <p:cNvPr id="25" name="角丸四角形 24"/>
          <p:cNvSpPr/>
          <p:nvPr/>
        </p:nvSpPr>
        <p:spPr bwMode="auto">
          <a:xfrm>
            <a:off x="5031178" y="3356992"/>
            <a:ext cx="3258108" cy="2088231"/>
          </a:xfrm>
          <a:prstGeom prst="roundRect">
            <a:avLst>
              <a:gd name="adj" fmla="val 7102"/>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lIns="216000" anchor="ctr"/>
          <a:lstStyle/>
          <a:p>
            <a:pPr algn="ctr">
              <a:buSzPct val="120000"/>
              <a:defRPr/>
            </a:pPr>
            <a:endParaRPr lang="en-US" altLang="ja-JP" sz="2400" dirty="0">
              <a:solidFill>
                <a:prstClr val="black">
                  <a:lumMod val="85000"/>
                  <a:lumOff val="15000"/>
                </a:prstClr>
              </a:solidFill>
              <a:latin typeface="メイリオ" pitchFamily="50" charset="-128"/>
              <a:ea typeface="メイリオ" pitchFamily="50" charset="-128"/>
              <a:cs typeface="メイリオ" pitchFamily="50" charset="-128"/>
            </a:endParaRPr>
          </a:p>
        </p:txBody>
      </p:sp>
      <p:sp>
        <p:nvSpPr>
          <p:cNvPr id="26" name="角丸四角形 25"/>
          <p:cNvSpPr/>
          <p:nvPr/>
        </p:nvSpPr>
        <p:spPr>
          <a:xfrm>
            <a:off x="5148064" y="3454636"/>
            <a:ext cx="3093006" cy="47842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1200" dirty="0" smtClean="0">
                <a:solidFill>
                  <a:prstClr val="white"/>
                </a:solidFill>
                <a:latin typeface="A-OTF 新ゴ Pro M"/>
                <a:ea typeface="A-OTF 新ゴ Pro M"/>
                <a:cs typeface="A-OTF 新ゴ Pro M"/>
              </a:rPr>
              <a:t>相対評価の例</a:t>
            </a:r>
            <a:endParaRPr lang="ja-JP" altLang="en-US" sz="1200" dirty="0">
              <a:solidFill>
                <a:prstClr val="white"/>
              </a:solidFill>
              <a:latin typeface="A-OTF 新ゴ Pro M"/>
              <a:ea typeface="A-OTF 新ゴ Pro M"/>
              <a:cs typeface="A-OTF 新ゴ Pro M"/>
            </a:endParaRPr>
          </a:p>
        </p:txBody>
      </p:sp>
      <p:sp>
        <p:nvSpPr>
          <p:cNvPr id="27" name="テキスト ボックス 26"/>
          <p:cNvSpPr txBox="1"/>
          <p:nvPr/>
        </p:nvSpPr>
        <p:spPr bwMode="auto">
          <a:xfrm>
            <a:off x="5146085" y="3974637"/>
            <a:ext cx="3098323" cy="822515"/>
          </a:xfrm>
          <a:prstGeom prst="rect">
            <a:avLst/>
          </a:prstGeom>
          <a:noFill/>
          <a:ln w="9525">
            <a:noFill/>
            <a:miter lim="800000"/>
            <a:headEnd/>
            <a:tailEnd/>
          </a:ln>
        </p:spPr>
        <p:txBody>
          <a:bodyPr wrap="square" lIns="108000" tIns="72000" rIns="108000" bIns="72000" rtlCol="0" anchor="ctr" anchorCtr="0">
            <a:spAutoFit/>
          </a:bodyPr>
          <a:lstStyle/>
          <a:p>
            <a:pPr>
              <a:buSzPct val="120000"/>
              <a:defRPr/>
            </a:pPr>
            <a:r>
              <a:rPr lang="ja-JP" altLang="en-US" sz="1100" dirty="0" smtClean="0">
                <a:solidFill>
                  <a:prstClr val="black">
                    <a:lumMod val="85000"/>
                    <a:lumOff val="15000"/>
                  </a:prstClr>
                </a:solidFill>
                <a:latin typeface="A-OTF 新ゴ Pro R"/>
                <a:ea typeface="A-OTF 新ゴ Pro R"/>
                <a:cs typeface="A-OTF 新ゴ Pro R"/>
              </a:rPr>
              <a:t>グループ発表時には、自分以外のグループに対して、評価を行い、数値化した上で優秀賞を決める。</a:t>
            </a:r>
            <a:r>
              <a:rPr lang="en-US" altLang="ja-JP" sz="1100" dirty="0" smtClean="0">
                <a:solidFill>
                  <a:prstClr val="black">
                    <a:lumMod val="85000"/>
                    <a:lumOff val="15000"/>
                  </a:prstClr>
                </a:solidFill>
                <a:latin typeface="A-OTF 新ゴ Pro R"/>
                <a:ea typeface="A-OTF 新ゴ Pro R"/>
                <a:cs typeface="A-OTF 新ゴ Pro R"/>
              </a:rPr>
              <a:t/>
            </a:r>
            <a:br>
              <a:rPr lang="en-US" altLang="ja-JP" sz="1100" dirty="0" smtClean="0">
                <a:solidFill>
                  <a:prstClr val="black">
                    <a:lumMod val="85000"/>
                    <a:lumOff val="15000"/>
                  </a:prstClr>
                </a:solidFill>
                <a:latin typeface="A-OTF 新ゴ Pro R"/>
                <a:ea typeface="A-OTF 新ゴ Pro R"/>
                <a:cs typeface="A-OTF 新ゴ Pro R"/>
              </a:rPr>
            </a:br>
            <a:r>
              <a:rPr lang="en-US" altLang="ja-JP" sz="1100" dirty="0" smtClean="0">
                <a:solidFill>
                  <a:prstClr val="black">
                    <a:lumMod val="85000"/>
                    <a:lumOff val="15000"/>
                  </a:prstClr>
                </a:solidFill>
                <a:latin typeface="A-OTF 新ゴ Pro R"/>
                <a:ea typeface="A-OTF 新ゴ Pro R"/>
                <a:cs typeface="A-OTF 新ゴ Pro R"/>
              </a:rPr>
              <a:t>(</a:t>
            </a:r>
            <a:r>
              <a:rPr lang="ja-JP" altLang="en-US" sz="1100" dirty="0" smtClean="0">
                <a:solidFill>
                  <a:prstClr val="black">
                    <a:lumMod val="85000"/>
                    <a:lumOff val="15000"/>
                  </a:prstClr>
                </a:solidFill>
                <a:latin typeface="A-OTF 新ゴ Pro R"/>
                <a:ea typeface="A-OTF 新ゴ Pro R"/>
                <a:cs typeface="A-OTF 新ゴ Pro R"/>
              </a:rPr>
              <a:t>講師の評価も一票とする</a:t>
            </a:r>
            <a:r>
              <a:rPr lang="en-US" altLang="ja-JP" sz="1100" dirty="0" smtClean="0">
                <a:solidFill>
                  <a:prstClr val="black">
                    <a:lumMod val="85000"/>
                    <a:lumOff val="15000"/>
                  </a:prstClr>
                </a:solidFill>
                <a:latin typeface="A-OTF 新ゴ Pro R"/>
                <a:ea typeface="A-OTF 新ゴ Pro R"/>
                <a:cs typeface="A-OTF 新ゴ Pro R"/>
              </a:rPr>
              <a:t>)</a:t>
            </a:r>
          </a:p>
        </p:txBody>
      </p:sp>
    </p:spTree>
    <p:extLst>
      <p:ext uri="{BB962C8B-B14F-4D97-AF65-F5344CB8AC3E}">
        <p14:creationId xmlns:p14="http://schemas.microsoft.com/office/powerpoint/2010/main" val="21836079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1"/>
          </p:nvPr>
        </p:nvSpPr>
        <p:spPr/>
        <p:txBody>
          <a:bodyPr/>
          <a:lstStyle/>
          <a:p>
            <a:pPr>
              <a:defRPr/>
            </a:pPr>
            <a:fld id="{0C0B5974-75E4-487D-8CF3-D1944733B5EF}" type="slidenum">
              <a:rPr lang="ja-JP" altLang="en-US"/>
              <a:pPr>
                <a:defRPr/>
              </a:pPr>
              <a:t>3</a:t>
            </a:fld>
            <a:endParaRPr lang="ja-JP" altLang="en-US"/>
          </a:p>
        </p:txBody>
      </p:sp>
      <p:sp>
        <p:nvSpPr>
          <p:cNvPr id="5123" name="テキスト ボックス 36"/>
          <p:cNvSpPr txBox="1">
            <a:spLocks noChangeArrowheads="1"/>
          </p:cNvSpPr>
          <p:nvPr/>
        </p:nvSpPr>
        <p:spPr bwMode="auto">
          <a:xfrm>
            <a:off x="214313" y="3282950"/>
            <a:ext cx="8572500" cy="369332"/>
          </a:xfrm>
          <a:prstGeom prst="rect">
            <a:avLst/>
          </a:prstGeom>
          <a:noFill/>
          <a:ln w="9525">
            <a:noFill/>
            <a:miter lim="800000"/>
            <a:headEnd/>
            <a:tailEnd/>
          </a:ln>
        </p:spPr>
        <p:txBody>
          <a:bodyPr>
            <a:spAutoFit/>
          </a:bodyPr>
          <a:lstStyle/>
          <a:p>
            <a:r>
              <a:rPr lang="ja-JP" altLang="en-US" dirty="0" smtClean="0">
                <a:latin typeface="A-OTF 新ゴ Pro M" pitchFamily="34" charset="-128"/>
                <a:ea typeface="A-OTF 新ゴ Pro M" pitchFamily="34" charset="-128"/>
              </a:rPr>
              <a:t>「アイデア創造型授業」</a:t>
            </a:r>
            <a:r>
              <a:rPr lang="ja-JP" altLang="en-US" dirty="0" smtClean="0">
                <a:latin typeface="A-OTF 新ゴ Pro M" pitchFamily="34" charset="-128"/>
                <a:ea typeface="A-OTF 新ゴ Pro M" pitchFamily="34" charset="-128"/>
              </a:rPr>
              <a:t>の</a:t>
            </a:r>
            <a:r>
              <a:rPr lang="ja-JP" altLang="en-US" dirty="0" smtClean="0">
                <a:latin typeface="A-OTF 新ゴ Pro M" pitchFamily="34" charset="-128"/>
                <a:ea typeface="A-OTF 新ゴ Pro M" pitchFamily="34" charset="-128"/>
              </a:rPr>
              <a:t>必要性と</a:t>
            </a:r>
            <a:r>
              <a:rPr lang="ja-JP" altLang="en-US" dirty="0" smtClean="0">
                <a:latin typeface="A-OTF 新ゴ Pro M" pitchFamily="34" charset="-128"/>
                <a:ea typeface="A-OTF 新ゴ Pro M" pitchFamily="34" charset="-128"/>
              </a:rPr>
              <a:t>効果</a:t>
            </a:r>
            <a:endParaRPr lang="en-US" altLang="ja-JP" dirty="0" smtClean="0">
              <a:latin typeface="A-OTF 新ゴ Pro M" pitchFamily="34" charset="-128"/>
              <a:ea typeface="A-OTF 新ゴ Pro M" pitchFamily="34" charset="-128"/>
            </a:endParaRPr>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Tree>
    <p:extLst>
      <p:ext uri="{BB962C8B-B14F-4D97-AF65-F5344CB8AC3E}">
        <p14:creationId xmlns:p14="http://schemas.microsoft.com/office/powerpoint/2010/main" val="38383897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教育側</a:t>
            </a:r>
            <a:r>
              <a:rPr lang="ja-JP" altLang="en-US" b="0" dirty="0" smtClean="0"/>
              <a:t>から見た場合</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4</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正方形/長方形 8"/>
          <p:cNvSpPr/>
          <p:nvPr/>
        </p:nvSpPr>
        <p:spPr bwMode="auto">
          <a:xfrm>
            <a:off x="323527" y="1340768"/>
            <a:ext cx="8496945" cy="4968552"/>
          </a:xfrm>
          <a:prstGeom prst="rect">
            <a:avLst/>
          </a:prstGeom>
          <a:gradFill>
            <a:gsLst>
              <a:gs pos="0">
                <a:schemeClr val="bg1">
                  <a:lumMod val="95000"/>
                </a:schemeClr>
              </a:gs>
              <a:gs pos="50000">
                <a:schemeClr val="bg1">
                  <a:lumMod val="95000"/>
                  <a:alpha val="50000"/>
                </a:schemeClr>
              </a:gs>
              <a:gs pos="100000">
                <a:schemeClr val="bg1">
                  <a:lumMod val="95000"/>
                </a:schemeClr>
              </a:gs>
            </a:gsLst>
            <a:lin ang="0" scaled="0"/>
          </a:gradFill>
          <a:ln w="9525" cap="flat" cmpd="sng" algn="ctr">
            <a:noFill/>
            <a:prstDash val="solid"/>
            <a:round/>
            <a:headEnd type="none" w="med" len="med"/>
            <a:tailEnd type="none" w="med" len="med"/>
          </a:ln>
          <a:effectLst/>
        </p:spPr>
        <p:txBody>
          <a:bodyPr rtlCol="0" anchor="ctr"/>
          <a:lstStyle/>
          <a:p>
            <a:pPr algn="ctr"/>
            <a:endParaRPr lang="ja-JP" altLang="en-US">
              <a:solidFill>
                <a:prstClr val="black"/>
              </a:solidFill>
              <a:latin typeface="ＭＳ Ｐゴシック" pitchFamily="50" charset="-128"/>
              <a:ea typeface="ＭＳ Ｐゴシック" pitchFamily="50" charset="-128"/>
            </a:endParaRPr>
          </a:p>
        </p:txBody>
      </p:sp>
      <p:sp>
        <p:nvSpPr>
          <p:cNvPr id="8" name="角丸四角形 7"/>
          <p:cNvSpPr/>
          <p:nvPr/>
        </p:nvSpPr>
        <p:spPr>
          <a:xfrm>
            <a:off x="320528" y="620688"/>
            <a:ext cx="8502945" cy="72524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3600" dirty="0" smtClean="0">
                <a:solidFill>
                  <a:prstClr val="white"/>
                </a:solidFill>
                <a:latin typeface="A-OTF 新ゴ Pro R"/>
                <a:ea typeface="A-OTF 新ゴ Pro R"/>
                <a:cs typeface="A-OTF 新ゴ Pro R"/>
              </a:rPr>
              <a:t>情報デザインスキルの習得・向上</a:t>
            </a:r>
            <a:endParaRPr lang="ja-JP" altLang="en-US" sz="3600" dirty="0">
              <a:solidFill>
                <a:prstClr val="white"/>
              </a:solidFill>
              <a:latin typeface="A-OTF 新ゴ Pro R"/>
              <a:ea typeface="A-OTF 新ゴ Pro R"/>
              <a:cs typeface="A-OTF 新ゴ Pro R"/>
            </a:endParaRPr>
          </a:p>
        </p:txBody>
      </p:sp>
      <p:grpSp>
        <p:nvGrpSpPr>
          <p:cNvPr id="2" name="図形グループ 1"/>
          <p:cNvGrpSpPr/>
          <p:nvPr/>
        </p:nvGrpSpPr>
        <p:grpSpPr>
          <a:xfrm>
            <a:off x="319980" y="1447950"/>
            <a:ext cx="8500492" cy="756797"/>
            <a:chOff x="319980" y="1556792"/>
            <a:chExt cx="8500492" cy="756797"/>
          </a:xfrm>
        </p:grpSpPr>
        <p:sp>
          <p:nvSpPr>
            <p:cNvPr id="11" name="テキスト ボックス 36"/>
            <p:cNvSpPr txBox="1">
              <a:spLocks noChangeArrowheads="1"/>
            </p:cNvSpPr>
            <p:nvPr/>
          </p:nvSpPr>
          <p:spPr bwMode="auto">
            <a:xfrm>
              <a:off x="319980" y="1556792"/>
              <a:ext cx="8500492" cy="461665"/>
            </a:xfrm>
            <a:prstGeom prst="rect">
              <a:avLst/>
            </a:prstGeom>
            <a:noFill/>
            <a:ln w="9525">
              <a:noFill/>
              <a:miter lim="800000"/>
              <a:headEnd/>
              <a:tailEnd/>
            </a:ln>
          </p:spPr>
          <p:txBody>
            <a:bodyPr wrap="square">
              <a:spAutoFit/>
            </a:bodyPr>
            <a:lstStyle/>
            <a:p>
              <a:r>
                <a:rPr lang="en-US" altLang="ja-JP" sz="2400" dirty="0" smtClean="0">
                  <a:latin typeface="A-OTF 新ゴ Pro M" pitchFamily="34" charset="-128"/>
                  <a:ea typeface="A-OTF 新ゴ Pro M" pitchFamily="34" charset="-128"/>
                </a:rPr>
                <a:t>✓ </a:t>
              </a:r>
              <a:r>
                <a:rPr lang="ja-JP" altLang="en-US" sz="2400" dirty="0" smtClean="0">
                  <a:latin typeface="A-OTF 新ゴ Pro M" pitchFamily="34" charset="-128"/>
                  <a:ea typeface="A-OTF 新ゴ Pro M" pitchFamily="34" charset="-128"/>
                </a:rPr>
                <a:t>考え方</a:t>
              </a:r>
              <a:endParaRPr lang="en-US" altLang="ja-JP" sz="2400" dirty="0" smtClean="0">
                <a:latin typeface="A-OTF 新ゴ Pro M" pitchFamily="34" charset="-128"/>
                <a:ea typeface="A-OTF 新ゴ Pro M" pitchFamily="34" charset="-128"/>
              </a:endParaRPr>
            </a:p>
          </p:txBody>
        </p:sp>
        <p:sp>
          <p:nvSpPr>
            <p:cNvPr id="12" name="テキスト ボックス 11"/>
            <p:cNvSpPr txBox="1"/>
            <p:nvPr/>
          </p:nvSpPr>
          <p:spPr bwMode="auto">
            <a:xfrm>
              <a:off x="611559" y="1916832"/>
              <a:ext cx="8208913" cy="396757"/>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1400" dirty="0" smtClean="0">
                  <a:solidFill>
                    <a:prstClr val="black"/>
                  </a:solidFill>
                  <a:latin typeface="A-OTF 新ゴ Pro R" pitchFamily="34" charset="-128"/>
                  <a:ea typeface="A-OTF 新ゴ Pro R" pitchFamily="34" charset="-128"/>
                </a:rPr>
                <a:t>情報デザインの全体像とそのしくみや流れを理解し、納得できる解決策を導き出す方法を考える力。</a:t>
              </a:r>
              <a:endParaRPr lang="en-US" altLang="ja-JP" sz="1400" dirty="0" smtClean="0">
                <a:solidFill>
                  <a:prstClr val="black"/>
                </a:solidFill>
                <a:latin typeface="A-OTF 新ゴ Pro R" pitchFamily="34" charset="-128"/>
                <a:ea typeface="A-OTF 新ゴ Pro R" pitchFamily="34" charset="-128"/>
              </a:endParaRPr>
            </a:p>
          </p:txBody>
        </p:sp>
      </p:grpSp>
      <p:grpSp>
        <p:nvGrpSpPr>
          <p:cNvPr id="3" name="図形グループ 2"/>
          <p:cNvGrpSpPr/>
          <p:nvPr/>
        </p:nvGrpSpPr>
        <p:grpSpPr>
          <a:xfrm>
            <a:off x="323528" y="2281846"/>
            <a:ext cx="8500492" cy="792704"/>
            <a:chOff x="323528" y="2528187"/>
            <a:chExt cx="8500492" cy="792704"/>
          </a:xfrm>
        </p:grpSpPr>
        <p:sp>
          <p:nvSpPr>
            <p:cNvPr id="13" name="テキスト ボックス 36"/>
            <p:cNvSpPr txBox="1">
              <a:spLocks noChangeArrowheads="1"/>
            </p:cNvSpPr>
            <p:nvPr/>
          </p:nvSpPr>
          <p:spPr bwMode="auto">
            <a:xfrm>
              <a:off x="323528" y="2528187"/>
              <a:ext cx="8500492" cy="461665"/>
            </a:xfrm>
            <a:prstGeom prst="rect">
              <a:avLst/>
            </a:prstGeom>
            <a:noFill/>
            <a:ln w="9525">
              <a:noFill/>
              <a:miter lim="800000"/>
              <a:headEnd/>
              <a:tailEnd/>
            </a:ln>
          </p:spPr>
          <p:txBody>
            <a:bodyPr wrap="square">
              <a:spAutoFit/>
            </a:bodyPr>
            <a:lstStyle/>
            <a:p>
              <a:r>
                <a:rPr lang="en-US" altLang="ja-JP" sz="2400" dirty="0" smtClean="0">
                  <a:latin typeface="A-OTF 新ゴ Pro M" pitchFamily="34" charset="-128"/>
                  <a:ea typeface="A-OTF 新ゴ Pro M" pitchFamily="34" charset="-128"/>
                </a:rPr>
                <a:t>✓ </a:t>
              </a:r>
              <a:r>
                <a:rPr lang="ja-JP" altLang="en-US" sz="2400" dirty="0" smtClean="0">
                  <a:latin typeface="A-OTF 新ゴ Pro M" pitchFamily="34" charset="-128"/>
                  <a:ea typeface="A-OTF 新ゴ Pro M" pitchFamily="34" charset="-128"/>
                </a:rPr>
                <a:t>分析力</a:t>
              </a:r>
              <a:endParaRPr lang="en-US" altLang="ja-JP" sz="2400" dirty="0" smtClean="0">
                <a:latin typeface="A-OTF 新ゴ Pro M" pitchFamily="34" charset="-128"/>
                <a:ea typeface="A-OTF 新ゴ Pro M" pitchFamily="34" charset="-128"/>
              </a:endParaRPr>
            </a:p>
          </p:txBody>
        </p:sp>
        <p:sp>
          <p:nvSpPr>
            <p:cNvPr id="14" name="テキスト ボックス 13"/>
            <p:cNvSpPr txBox="1"/>
            <p:nvPr/>
          </p:nvSpPr>
          <p:spPr bwMode="auto">
            <a:xfrm>
              <a:off x="615107" y="2924134"/>
              <a:ext cx="8208913" cy="396757"/>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1400" dirty="0" smtClean="0">
                  <a:solidFill>
                    <a:prstClr val="black"/>
                  </a:solidFill>
                  <a:latin typeface="A-OTF 新ゴ Pro R" pitchFamily="34" charset="-128"/>
                  <a:ea typeface="A-OTF 新ゴ Pro R" pitchFamily="34" charset="-128"/>
                </a:rPr>
                <a:t>適切な判断基準を得る為の情報収集を行い、幾つかの要素や性質に分けて整理し、明らかにする力。</a:t>
              </a:r>
              <a:endParaRPr lang="en-US" altLang="ja-JP" sz="1400" dirty="0" smtClean="0">
                <a:solidFill>
                  <a:prstClr val="black"/>
                </a:solidFill>
                <a:latin typeface="A-OTF 新ゴ Pro R" pitchFamily="34" charset="-128"/>
                <a:ea typeface="A-OTF 新ゴ Pro R" pitchFamily="34" charset="-128"/>
              </a:endParaRPr>
            </a:p>
          </p:txBody>
        </p:sp>
      </p:grpSp>
      <p:grpSp>
        <p:nvGrpSpPr>
          <p:cNvPr id="4" name="図形グループ 3"/>
          <p:cNvGrpSpPr/>
          <p:nvPr/>
        </p:nvGrpSpPr>
        <p:grpSpPr>
          <a:xfrm>
            <a:off x="323528" y="3145715"/>
            <a:ext cx="8500492" cy="786414"/>
            <a:chOff x="323528" y="3471391"/>
            <a:chExt cx="8500492" cy="786414"/>
          </a:xfrm>
        </p:grpSpPr>
        <p:sp>
          <p:nvSpPr>
            <p:cNvPr id="15" name="テキスト ボックス 36"/>
            <p:cNvSpPr txBox="1">
              <a:spLocks noChangeArrowheads="1"/>
            </p:cNvSpPr>
            <p:nvPr/>
          </p:nvSpPr>
          <p:spPr bwMode="auto">
            <a:xfrm>
              <a:off x="323528" y="3471391"/>
              <a:ext cx="8500492" cy="461665"/>
            </a:xfrm>
            <a:prstGeom prst="rect">
              <a:avLst/>
            </a:prstGeom>
            <a:noFill/>
            <a:ln w="9525">
              <a:noFill/>
              <a:miter lim="800000"/>
              <a:headEnd/>
              <a:tailEnd/>
            </a:ln>
          </p:spPr>
          <p:txBody>
            <a:bodyPr wrap="square">
              <a:spAutoFit/>
            </a:bodyPr>
            <a:lstStyle/>
            <a:p>
              <a:r>
                <a:rPr lang="en-US" altLang="ja-JP" sz="2400" dirty="0" smtClean="0">
                  <a:latin typeface="A-OTF 新ゴ Pro M" pitchFamily="34" charset="-128"/>
                  <a:ea typeface="A-OTF 新ゴ Pro M" pitchFamily="34" charset="-128"/>
                </a:rPr>
                <a:t>✓ </a:t>
              </a:r>
              <a:r>
                <a:rPr lang="ja-JP" altLang="en-US" sz="2400" dirty="0" smtClean="0">
                  <a:latin typeface="A-OTF 新ゴ Pro M" pitchFamily="34" charset="-128"/>
                  <a:ea typeface="A-OTF 新ゴ Pro M" pitchFamily="34" charset="-128"/>
                </a:rPr>
                <a:t>論理力</a:t>
              </a:r>
              <a:endParaRPr lang="en-US" altLang="ja-JP" sz="2400" dirty="0" smtClean="0">
                <a:latin typeface="A-OTF 新ゴ Pro M" pitchFamily="34" charset="-128"/>
                <a:ea typeface="A-OTF 新ゴ Pro M" pitchFamily="34" charset="-128"/>
              </a:endParaRPr>
            </a:p>
          </p:txBody>
        </p:sp>
        <p:sp>
          <p:nvSpPr>
            <p:cNvPr id="17" name="テキスト ボックス 16"/>
            <p:cNvSpPr txBox="1"/>
            <p:nvPr/>
          </p:nvSpPr>
          <p:spPr bwMode="auto">
            <a:xfrm>
              <a:off x="615107" y="3861048"/>
              <a:ext cx="8208913" cy="396757"/>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1400" dirty="0" smtClean="0">
                  <a:solidFill>
                    <a:prstClr val="black"/>
                  </a:solidFill>
                  <a:latin typeface="A-OTF 新ゴ Pro R" pitchFamily="34" charset="-128"/>
                  <a:ea typeface="A-OTF 新ゴ Pro R" pitchFamily="34" charset="-128"/>
                </a:rPr>
                <a:t>原因と結果の関係から問題点を見出して、その適切な解決策を探る論理的思考能力。</a:t>
              </a:r>
              <a:endParaRPr lang="en-US" altLang="ja-JP" sz="1400" dirty="0" smtClean="0">
                <a:solidFill>
                  <a:prstClr val="black"/>
                </a:solidFill>
                <a:latin typeface="A-OTF 新ゴ Pro R" pitchFamily="34" charset="-128"/>
                <a:ea typeface="A-OTF 新ゴ Pro R" pitchFamily="34" charset="-128"/>
              </a:endParaRPr>
            </a:p>
          </p:txBody>
        </p:sp>
      </p:grpSp>
      <p:grpSp>
        <p:nvGrpSpPr>
          <p:cNvPr id="5" name="図形グループ 4"/>
          <p:cNvGrpSpPr/>
          <p:nvPr/>
        </p:nvGrpSpPr>
        <p:grpSpPr>
          <a:xfrm>
            <a:off x="323528" y="4033853"/>
            <a:ext cx="8500492" cy="1015329"/>
            <a:chOff x="323528" y="4365104"/>
            <a:chExt cx="8500492" cy="1015329"/>
          </a:xfrm>
        </p:grpSpPr>
        <p:sp>
          <p:nvSpPr>
            <p:cNvPr id="18" name="テキスト ボックス 36"/>
            <p:cNvSpPr txBox="1">
              <a:spLocks noChangeArrowheads="1"/>
            </p:cNvSpPr>
            <p:nvPr/>
          </p:nvSpPr>
          <p:spPr bwMode="auto">
            <a:xfrm>
              <a:off x="323528" y="4365104"/>
              <a:ext cx="8500492" cy="461665"/>
            </a:xfrm>
            <a:prstGeom prst="rect">
              <a:avLst/>
            </a:prstGeom>
            <a:noFill/>
            <a:ln w="9525">
              <a:noFill/>
              <a:miter lim="800000"/>
              <a:headEnd/>
              <a:tailEnd/>
            </a:ln>
          </p:spPr>
          <p:txBody>
            <a:bodyPr wrap="square">
              <a:spAutoFit/>
            </a:bodyPr>
            <a:lstStyle/>
            <a:p>
              <a:r>
                <a:rPr lang="en-US" altLang="ja-JP" sz="2400" dirty="0" smtClean="0">
                  <a:latin typeface="A-OTF 新ゴ Pro M" pitchFamily="34" charset="-128"/>
                  <a:ea typeface="A-OTF 新ゴ Pro M" pitchFamily="34" charset="-128"/>
                </a:rPr>
                <a:t>✓ </a:t>
              </a:r>
              <a:r>
                <a:rPr lang="ja-JP" altLang="en-US" sz="2400" dirty="0" smtClean="0">
                  <a:latin typeface="A-OTF 新ゴ Pro M" pitchFamily="34" charset="-128"/>
                  <a:ea typeface="A-OTF 新ゴ Pro M" pitchFamily="34" charset="-128"/>
                </a:rPr>
                <a:t>表現力</a:t>
              </a:r>
              <a:endParaRPr lang="en-US" altLang="ja-JP" sz="2400" dirty="0" smtClean="0">
                <a:latin typeface="A-OTF 新ゴ Pro M" pitchFamily="34" charset="-128"/>
                <a:ea typeface="A-OTF 新ゴ Pro M" pitchFamily="34" charset="-128"/>
              </a:endParaRPr>
            </a:p>
          </p:txBody>
        </p:sp>
        <p:sp>
          <p:nvSpPr>
            <p:cNvPr id="19" name="テキスト ボックス 18"/>
            <p:cNvSpPr txBox="1"/>
            <p:nvPr/>
          </p:nvSpPr>
          <p:spPr bwMode="auto">
            <a:xfrm>
              <a:off x="615107" y="4725144"/>
              <a:ext cx="8208913" cy="655289"/>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1400" dirty="0" smtClean="0">
                  <a:solidFill>
                    <a:prstClr val="black"/>
                  </a:solidFill>
                  <a:latin typeface="A-OTF 新ゴ Pro R" pitchFamily="34" charset="-128"/>
                  <a:ea typeface="A-OTF 新ゴ Pro R" pitchFamily="34" charset="-128"/>
                </a:rPr>
                <a:t>目的の達成のために伝えるべき情報を構造化し、その意味をさまざまな手法を適切に使い、</a:t>
              </a:r>
              <a:endParaRPr lang="en-US" altLang="ja-JP" sz="1400" dirty="0" smtClean="0">
                <a:solidFill>
                  <a:prstClr val="black"/>
                </a:solidFill>
                <a:latin typeface="A-OTF 新ゴ Pro R" pitchFamily="34" charset="-128"/>
                <a:ea typeface="A-OTF 新ゴ Pro R" pitchFamily="34" charset="-128"/>
              </a:endParaRPr>
            </a:p>
            <a:p>
              <a:pPr>
                <a:lnSpc>
                  <a:spcPct val="120000"/>
                </a:lnSpc>
                <a:buSzPct val="120000"/>
              </a:pPr>
              <a:r>
                <a:rPr lang="ja-JP" altLang="en-US" sz="1400" dirty="0" smtClean="0">
                  <a:solidFill>
                    <a:prstClr val="black"/>
                  </a:solidFill>
                  <a:latin typeface="A-OTF 新ゴ Pro R" pitchFamily="34" charset="-128"/>
                  <a:ea typeface="A-OTF 新ゴ Pro R" pitchFamily="34" charset="-128"/>
                </a:rPr>
                <a:t>わかりやすく伝えるための表現力。</a:t>
              </a:r>
              <a:endParaRPr lang="en-US" altLang="ja-JP" sz="1400" dirty="0" smtClean="0">
                <a:solidFill>
                  <a:prstClr val="black"/>
                </a:solidFill>
                <a:latin typeface="A-OTF 新ゴ Pro R" pitchFamily="34" charset="-128"/>
                <a:ea typeface="A-OTF 新ゴ Pro R" pitchFamily="34" charset="-128"/>
              </a:endParaRPr>
            </a:p>
          </p:txBody>
        </p:sp>
      </p:grpSp>
      <p:grpSp>
        <p:nvGrpSpPr>
          <p:cNvPr id="22" name="図形グループ 21"/>
          <p:cNvGrpSpPr/>
          <p:nvPr/>
        </p:nvGrpSpPr>
        <p:grpSpPr>
          <a:xfrm>
            <a:off x="323528" y="5048350"/>
            <a:ext cx="8500492" cy="1044946"/>
            <a:chOff x="323528" y="5414797"/>
            <a:chExt cx="8500492" cy="1044946"/>
          </a:xfrm>
        </p:grpSpPr>
        <p:sp>
          <p:nvSpPr>
            <p:cNvPr id="20" name="テキスト ボックス 36"/>
            <p:cNvSpPr txBox="1">
              <a:spLocks noChangeArrowheads="1"/>
            </p:cNvSpPr>
            <p:nvPr/>
          </p:nvSpPr>
          <p:spPr bwMode="auto">
            <a:xfrm>
              <a:off x="323528" y="5414797"/>
              <a:ext cx="8500492" cy="461665"/>
            </a:xfrm>
            <a:prstGeom prst="rect">
              <a:avLst/>
            </a:prstGeom>
            <a:noFill/>
            <a:ln w="9525">
              <a:noFill/>
              <a:miter lim="800000"/>
              <a:headEnd/>
              <a:tailEnd/>
            </a:ln>
          </p:spPr>
          <p:txBody>
            <a:bodyPr wrap="square">
              <a:spAutoFit/>
            </a:bodyPr>
            <a:lstStyle/>
            <a:p>
              <a:r>
                <a:rPr lang="en-US" altLang="ja-JP" sz="2400" dirty="0" smtClean="0">
                  <a:latin typeface="A-OTF 新ゴ Pro M" pitchFamily="34" charset="-128"/>
                  <a:ea typeface="A-OTF 新ゴ Pro M" pitchFamily="34" charset="-128"/>
                </a:rPr>
                <a:t>✓ </a:t>
              </a:r>
              <a:r>
                <a:rPr lang="ja-JP" altLang="en-US" sz="2400" dirty="0" smtClean="0">
                  <a:latin typeface="A-OTF 新ゴ Pro M" pitchFamily="34" charset="-128"/>
                  <a:ea typeface="A-OTF 新ゴ Pro M" pitchFamily="34" charset="-128"/>
                </a:rPr>
                <a:t>提案力</a:t>
              </a:r>
              <a:endParaRPr lang="en-US" altLang="ja-JP" sz="2400" dirty="0" smtClean="0">
                <a:latin typeface="A-OTF 新ゴ Pro M" pitchFamily="34" charset="-128"/>
                <a:ea typeface="A-OTF 新ゴ Pro M" pitchFamily="34" charset="-128"/>
              </a:endParaRPr>
            </a:p>
          </p:txBody>
        </p:sp>
        <p:sp>
          <p:nvSpPr>
            <p:cNvPr id="21" name="テキスト ボックス 20"/>
            <p:cNvSpPr txBox="1"/>
            <p:nvPr/>
          </p:nvSpPr>
          <p:spPr bwMode="auto">
            <a:xfrm>
              <a:off x="615107" y="5804454"/>
              <a:ext cx="8208913" cy="655289"/>
            </a:xfrm>
            <a:prstGeom prst="rect">
              <a:avLst/>
            </a:prstGeom>
            <a:noFill/>
            <a:ln w="9525">
              <a:noFill/>
              <a:miter lim="800000"/>
              <a:headEnd/>
              <a:tailEnd/>
            </a:ln>
          </p:spPr>
          <p:txBody>
            <a:bodyPr wrap="square" lIns="108000" tIns="72000" rIns="108000" bIns="72000" rtlCol="0" anchor="t" anchorCtr="0">
              <a:spAutoFit/>
            </a:bodyPr>
            <a:lstStyle/>
            <a:p>
              <a:pPr>
                <a:lnSpc>
                  <a:spcPct val="120000"/>
                </a:lnSpc>
                <a:buSzPct val="120000"/>
              </a:pPr>
              <a:r>
                <a:rPr lang="ja-JP" altLang="en-US" sz="1400" dirty="0" smtClean="0">
                  <a:solidFill>
                    <a:prstClr val="black"/>
                  </a:solidFill>
                  <a:latin typeface="A-OTF 新ゴ Pro R" pitchFamily="34" charset="-128"/>
                  <a:ea typeface="A-OTF 新ゴ Pro R" pitchFamily="34" charset="-128"/>
                </a:rPr>
                <a:t>目的を明確にし相手に伝わりやすく伝える提案と、その提案への評価を行い、さらなる良い結果に結びつける力。</a:t>
              </a:r>
              <a:endParaRPr lang="en-US" altLang="ja-JP" sz="1400" dirty="0" smtClean="0">
                <a:solidFill>
                  <a:prstClr val="black"/>
                </a:solidFill>
                <a:latin typeface="A-OTF 新ゴ Pro R" pitchFamily="34" charset="-128"/>
                <a:ea typeface="A-OTF 新ゴ Pro R" pitchFamily="34" charset="-128"/>
              </a:endParaRPr>
            </a:p>
          </p:txBody>
        </p:sp>
      </p:grpSp>
      <p:sp>
        <p:nvSpPr>
          <p:cNvPr id="24" name="テキスト ボックス 23"/>
          <p:cNvSpPr txBox="1"/>
          <p:nvPr/>
        </p:nvSpPr>
        <p:spPr bwMode="auto">
          <a:xfrm>
            <a:off x="584396" y="6021288"/>
            <a:ext cx="8092060" cy="318531"/>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ja-JP" altLang="en-US" sz="900" dirty="0" smtClean="0">
                <a:solidFill>
                  <a:prstClr val="black"/>
                </a:solidFill>
                <a:latin typeface="A-OTF 新ゴ Pro R" pitchFamily="34" charset="-128"/>
                <a:ea typeface="A-OTF 新ゴ Pro R" pitchFamily="34" charset="-128"/>
              </a:rPr>
              <a:t>出典：財団法人専修学校教育振興会</a:t>
            </a:r>
            <a:r>
              <a:rPr lang="en-US" altLang="ja-JP" sz="900" dirty="0" smtClean="0">
                <a:solidFill>
                  <a:prstClr val="black"/>
                </a:solidFill>
                <a:latin typeface="A-OTF 新ゴ Pro R" pitchFamily="34" charset="-128"/>
                <a:ea typeface="A-OTF 新ゴ Pro R" pitchFamily="34" charset="-128"/>
              </a:rPr>
              <a:t> </a:t>
            </a:r>
            <a:r>
              <a:rPr lang="ja-JP" altLang="en-US" sz="900" dirty="0" smtClean="0">
                <a:solidFill>
                  <a:prstClr val="black"/>
                </a:solidFill>
                <a:latin typeface="A-OTF 新ゴ Pro R" pitchFamily="34" charset="-128"/>
                <a:ea typeface="A-OTF 新ゴ Pro R" pitchFamily="34" charset="-128"/>
              </a:rPr>
              <a:t>監修</a:t>
            </a:r>
            <a:r>
              <a:rPr lang="en-US" altLang="ja-JP" sz="900" dirty="0" smtClean="0">
                <a:solidFill>
                  <a:prstClr val="black"/>
                </a:solidFill>
                <a:latin typeface="A-OTF 新ゴ Pro R" pitchFamily="34" charset="-128"/>
                <a:ea typeface="A-OTF 新ゴ Pro R" pitchFamily="34" charset="-128"/>
              </a:rPr>
              <a:t>『</a:t>
            </a:r>
            <a:r>
              <a:rPr lang="ja-JP" altLang="en-US" sz="900" dirty="0" smtClean="0">
                <a:solidFill>
                  <a:prstClr val="black"/>
                </a:solidFill>
                <a:latin typeface="A-OTF 新ゴ Pro R" pitchFamily="34" charset="-128"/>
                <a:ea typeface="A-OTF 新ゴ Pro R" pitchFamily="34" charset="-128"/>
              </a:rPr>
              <a:t>新試験対応版</a:t>
            </a:r>
            <a:r>
              <a:rPr lang="en-US" altLang="ja-JP" sz="900" dirty="0" smtClean="0">
                <a:solidFill>
                  <a:prstClr val="black"/>
                </a:solidFill>
                <a:latin typeface="A-OTF 新ゴ Pro R" pitchFamily="34" charset="-128"/>
                <a:ea typeface="A-OTF 新ゴ Pro R" pitchFamily="34" charset="-128"/>
              </a:rPr>
              <a:t> J</a:t>
            </a:r>
            <a:r>
              <a:rPr lang="ja-JP" altLang="en-US" sz="900" dirty="0" smtClean="0">
                <a:solidFill>
                  <a:prstClr val="black"/>
                </a:solidFill>
                <a:latin typeface="A-OTF 新ゴ Pro R" pitchFamily="34" charset="-128"/>
                <a:ea typeface="A-OTF 新ゴ Pro R" pitchFamily="34" charset="-128"/>
              </a:rPr>
              <a:t>検情報デザイン</a:t>
            </a:r>
            <a:r>
              <a:rPr lang="en-US" altLang="ja-JP" sz="900" dirty="0" smtClean="0">
                <a:solidFill>
                  <a:prstClr val="black"/>
                </a:solidFill>
                <a:latin typeface="A-OTF 新ゴ Pro R" pitchFamily="34" charset="-128"/>
                <a:ea typeface="A-OTF 新ゴ Pro R" pitchFamily="34" charset="-128"/>
              </a:rPr>
              <a:t> </a:t>
            </a:r>
            <a:r>
              <a:rPr lang="ja-JP" altLang="en-US" sz="900" dirty="0" smtClean="0">
                <a:solidFill>
                  <a:prstClr val="black"/>
                </a:solidFill>
                <a:latin typeface="A-OTF 新ゴ Pro R" pitchFamily="34" charset="-128"/>
                <a:ea typeface="A-OTF 新ゴ Pro R" pitchFamily="34" charset="-128"/>
              </a:rPr>
              <a:t>完全対策公式テキスト</a:t>
            </a:r>
            <a:r>
              <a:rPr lang="en-US" altLang="ja-JP" sz="900" dirty="0" smtClean="0">
                <a:solidFill>
                  <a:prstClr val="black"/>
                </a:solidFill>
                <a:latin typeface="A-OTF 新ゴ Pro R" pitchFamily="34" charset="-128"/>
                <a:ea typeface="A-OTF 新ゴ Pro R" pitchFamily="34" charset="-128"/>
              </a:rPr>
              <a:t>』(</a:t>
            </a:r>
            <a:r>
              <a:rPr lang="ja-JP" altLang="en-US" sz="900" dirty="0">
                <a:solidFill>
                  <a:prstClr val="black"/>
                </a:solidFill>
                <a:latin typeface="A-OTF 新ゴ Pro R" pitchFamily="34" charset="-128"/>
                <a:ea typeface="A-OTF 新ゴ Pro R" pitchFamily="34" charset="-128"/>
              </a:rPr>
              <a:t>日本能率協会マネジメントセンター</a:t>
            </a:r>
            <a:r>
              <a:rPr lang="ja-JP" altLang="en-US" sz="900" dirty="0" smtClean="0">
                <a:solidFill>
                  <a:prstClr val="black"/>
                </a:solidFill>
                <a:latin typeface="A-OTF 新ゴ Pro R" pitchFamily="34" charset="-128"/>
                <a:ea typeface="A-OTF 新ゴ Pro R" pitchFamily="34" charset="-128"/>
              </a:rPr>
              <a:t>、</a:t>
            </a:r>
            <a:r>
              <a:rPr lang="en-US" altLang="ja-JP" sz="900" dirty="0" smtClean="0">
                <a:solidFill>
                  <a:prstClr val="black"/>
                </a:solidFill>
                <a:latin typeface="A-OTF 新ゴ Pro R" pitchFamily="34" charset="-128"/>
                <a:ea typeface="A-OTF 新ゴ Pro R" pitchFamily="34" charset="-128"/>
              </a:rPr>
              <a:t>2010</a:t>
            </a:r>
            <a:r>
              <a:rPr lang="ja-JP" altLang="en-US" sz="900" dirty="0" smtClean="0">
                <a:solidFill>
                  <a:prstClr val="black"/>
                </a:solidFill>
                <a:latin typeface="A-OTF 新ゴ Pro R" pitchFamily="34" charset="-128"/>
                <a:ea typeface="A-OTF 新ゴ Pro R" pitchFamily="34" charset="-128"/>
              </a:rPr>
              <a:t>年</a:t>
            </a:r>
            <a:r>
              <a:rPr lang="en-US" altLang="ja-JP" sz="900" dirty="0" smtClean="0">
                <a:solidFill>
                  <a:prstClr val="black"/>
                </a:solidFill>
                <a:latin typeface="A-OTF 新ゴ Pro R" pitchFamily="34" charset="-128"/>
                <a:ea typeface="A-OTF 新ゴ Pro R" pitchFamily="34" charset="-128"/>
              </a:rPr>
              <a:t>) p4</a:t>
            </a:r>
            <a:endParaRPr lang="ja-JP" altLang="en-US" sz="9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15057579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企業</a:t>
            </a:r>
            <a:r>
              <a:rPr lang="ja-JP" altLang="en-US" b="0" dirty="0" smtClean="0"/>
              <a:t>からみた場合</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5</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正方形/長方形 8"/>
          <p:cNvSpPr/>
          <p:nvPr/>
        </p:nvSpPr>
        <p:spPr bwMode="auto">
          <a:xfrm>
            <a:off x="323527" y="1340768"/>
            <a:ext cx="8496945" cy="4858998"/>
          </a:xfrm>
          <a:prstGeom prst="rect">
            <a:avLst/>
          </a:prstGeom>
          <a:gradFill>
            <a:gsLst>
              <a:gs pos="0">
                <a:schemeClr val="bg1">
                  <a:lumMod val="95000"/>
                </a:schemeClr>
              </a:gs>
              <a:gs pos="50000">
                <a:schemeClr val="bg1">
                  <a:lumMod val="95000"/>
                  <a:alpha val="50000"/>
                </a:schemeClr>
              </a:gs>
              <a:gs pos="100000">
                <a:schemeClr val="bg1">
                  <a:lumMod val="95000"/>
                </a:schemeClr>
              </a:gs>
            </a:gsLst>
            <a:lin ang="0" scaled="0"/>
          </a:gradFill>
          <a:ln w="9525" cap="flat" cmpd="sng" algn="ctr">
            <a:noFill/>
            <a:prstDash val="solid"/>
            <a:round/>
            <a:headEnd type="none" w="med" len="med"/>
            <a:tailEnd type="none" w="med" len="med"/>
          </a:ln>
          <a:effectLst/>
        </p:spPr>
        <p:txBody>
          <a:bodyPr rtlCol="0" anchor="ctr"/>
          <a:lstStyle/>
          <a:p>
            <a:pPr algn="ctr"/>
            <a:endParaRPr lang="ja-JP" altLang="en-US">
              <a:solidFill>
                <a:prstClr val="black"/>
              </a:solidFill>
              <a:latin typeface="ＭＳ Ｐゴシック" pitchFamily="50" charset="-128"/>
              <a:ea typeface="ＭＳ Ｐゴシック" pitchFamily="50" charset="-128"/>
            </a:endParaRPr>
          </a:p>
        </p:txBody>
      </p:sp>
      <p:sp>
        <p:nvSpPr>
          <p:cNvPr id="8" name="角丸四角形 7"/>
          <p:cNvSpPr/>
          <p:nvPr/>
        </p:nvSpPr>
        <p:spPr>
          <a:xfrm>
            <a:off x="320528" y="620688"/>
            <a:ext cx="8502945" cy="72524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2800" dirty="0" smtClean="0">
                <a:solidFill>
                  <a:prstClr val="white"/>
                </a:solidFill>
                <a:latin typeface="A-OTF 新ゴ Pro R"/>
                <a:ea typeface="A-OTF 新ゴ Pro R"/>
                <a:cs typeface="A-OTF 新ゴ Pro R"/>
              </a:rPr>
              <a:t>ポータブルスキルの向上</a:t>
            </a:r>
            <a:endParaRPr lang="ja-JP" altLang="en-US" sz="2800" dirty="0">
              <a:solidFill>
                <a:prstClr val="white"/>
              </a:solidFill>
              <a:latin typeface="A-OTF 新ゴ Pro R"/>
              <a:ea typeface="A-OTF 新ゴ Pro R"/>
              <a:cs typeface="A-OTF 新ゴ Pro R"/>
            </a:endParaRPr>
          </a:p>
        </p:txBody>
      </p:sp>
      <p:sp>
        <p:nvSpPr>
          <p:cNvPr id="23" name="テキスト ボックス 36"/>
          <p:cNvSpPr txBox="1">
            <a:spLocks noChangeArrowheads="1"/>
          </p:cNvSpPr>
          <p:nvPr/>
        </p:nvSpPr>
        <p:spPr bwMode="auto">
          <a:xfrm>
            <a:off x="319980" y="1700808"/>
            <a:ext cx="8500492" cy="461665"/>
          </a:xfrm>
          <a:prstGeom prst="rect">
            <a:avLst/>
          </a:prstGeom>
          <a:noFill/>
          <a:ln w="9525">
            <a:noFill/>
            <a:miter lim="800000"/>
            <a:headEnd/>
            <a:tailEnd/>
          </a:ln>
        </p:spPr>
        <p:txBody>
          <a:bodyPr wrap="square">
            <a:spAutoFit/>
          </a:bodyPr>
          <a:lstStyle/>
          <a:p>
            <a:pPr algn="ctr"/>
            <a:r>
              <a:rPr lang="ja-JP" altLang="en-US" sz="2400" dirty="0" smtClean="0">
                <a:latin typeface="A-OTF 新ゴ Pro M" pitchFamily="34" charset="-128"/>
                <a:ea typeface="A-OTF 新ゴ Pro M" pitchFamily="34" charset="-128"/>
              </a:rPr>
              <a:t>ポータブルスキル</a:t>
            </a:r>
            <a:r>
              <a:rPr lang="en-US" altLang="ja-JP" sz="2400" dirty="0" smtClean="0">
                <a:latin typeface="A-OTF 新ゴ Pro M" pitchFamily="34" charset="-128"/>
                <a:ea typeface="A-OTF 新ゴ Pro M" pitchFamily="34" charset="-128"/>
              </a:rPr>
              <a:t> = </a:t>
            </a:r>
            <a:r>
              <a:rPr lang="ja-JP" altLang="en-US" sz="2400" dirty="0" smtClean="0">
                <a:latin typeface="A-OTF 新ゴ Pro M" pitchFamily="34" charset="-128"/>
                <a:ea typeface="A-OTF 新ゴ Pro M" pitchFamily="34" charset="-128"/>
              </a:rPr>
              <a:t>持ち運び可能なスキル</a:t>
            </a:r>
            <a:endParaRPr lang="en-US" altLang="ja-JP" sz="2400" dirty="0" smtClean="0">
              <a:latin typeface="A-OTF 新ゴ Pro M" pitchFamily="34" charset="-128"/>
              <a:ea typeface="A-OTF 新ゴ Pro M" pitchFamily="34" charset="-128"/>
            </a:endParaRPr>
          </a:p>
        </p:txBody>
      </p:sp>
      <p:sp>
        <p:nvSpPr>
          <p:cNvPr id="25" name="テキスト ボックス 24"/>
          <p:cNvSpPr txBox="1"/>
          <p:nvPr/>
        </p:nvSpPr>
        <p:spPr bwMode="auto">
          <a:xfrm>
            <a:off x="323527" y="2132856"/>
            <a:ext cx="8496945" cy="468572"/>
          </a:xfrm>
          <a:prstGeom prst="rect">
            <a:avLst/>
          </a:prstGeom>
          <a:noFill/>
          <a:ln w="9525">
            <a:noFill/>
            <a:miter lim="800000"/>
            <a:headEnd/>
            <a:tailEnd/>
          </a:ln>
        </p:spPr>
        <p:txBody>
          <a:bodyPr wrap="square" lIns="108000" tIns="72000" rIns="108000" bIns="72000" rtlCol="0" anchor="t" anchorCtr="0">
            <a:spAutoFit/>
          </a:bodyPr>
          <a:lstStyle/>
          <a:p>
            <a:pPr algn="ctr">
              <a:lnSpc>
                <a:spcPct val="120000"/>
              </a:lnSpc>
              <a:buSzPct val="120000"/>
            </a:pPr>
            <a:r>
              <a:rPr lang="ja-JP" altLang="en-US" dirty="0" smtClean="0">
                <a:solidFill>
                  <a:prstClr val="black"/>
                </a:solidFill>
                <a:latin typeface="A-OTF 新ゴ Pro R" pitchFamily="34" charset="-128"/>
                <a:ea typeface="A-OTF 新ゴ Pro R" pitchFamily="34" charset="-128"/>
              </a:rPr>
              <a:t>「企業や業種を問わず、汎用的に活用できるスキル」</a:t>
            </a:r>
            <a:endParaRPr lang="en-US" altLang="ja-JP" dirty="0" smtClean="0">
              <a:solidFill>
                <a:prstClr val="black"/>
              </a:solidFill>
              <a:latin typeface="A-OTF 新ゴ Pro R" pitchFamily="34" charset="-128"/>
              <a:ea typeface="A-OTF 新ゴ Pro R" pitchFamily="34" charset="-128"/>
            </a:endParaRPr>
          </a:p>
        </p:txBody>
      </p:sp>
      <p:sp>
        <p:nvSpPr>
          <p:cNvPr id="27" name="テキスト ボックス 26"/>
          <p:cNvSpPr txBox="1"/>
          <p:nvPr/>
        </p:nvSpPr>
        <p:spPr bwMode="auto">
          <a:xfrm>
            <a:off x="323528" y="4199953"/>
            <a:ext cx="2026810" cy="453183"/>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en-US" altLang="ja-JP" sz="1600" dirty="0" smtClean="0">
                <a:solidFill>
                  <a:prstClr val="black"/>
                </a:solidFill>
                <a:latin typeface="A-OTF 新ゴ Pro R" pitchFamily="34" charset="-128"/>
                <a:ea typeface="A-OTF 新ゴ Pro R" pitchFamily="34" charset="-128"/>
              </a:rPr>
              <a:t>&lt;</a:t>
            </a:r>
            <a:r>
              <a:rPr lang="ja-JP" altLang="en-US" sz="1600" dirty="0" smtClean="0">
                <a:solidFill>
                  <a:prstClr val="black"/>
                </a:solidFill>
                <a:latin typeface="A-OTF 新ゴ Pro R" pitchFamily="34" charset="-128"/>
                <a:ea typeface="A-OTF 新ゴ Pro R" pitchFamily="34" charset="-128"/>
              </a:rPr>
              <a:t>具体的には・・＞</a:t>
            </a:r>
          </a:p>
        </p:txBody>
      </p:sp>
      <p:sp>
        <p:nvSpPr>
          <p:cNvPr id="28" name="テキスト ボックス 27"/>
          <p:cNvSpPr txBox="1"/>
          <p:nvPr/>
        </p:nvSpPr>
        <p:spPr bwMode="auto">
          <a:xfrm>
            <a:off x="641894" y="4602501"/>
            <a:ext cx="2705970" cy="1413446"/>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en-US" altLang="ja-JP" sz="1600" dirty="0" smtClean="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コミュニケーション能力</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en-US" altLang="ja-JP" sz="1600" dirty="0" smtClean="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チームワーク</a:t>
            </a:r>
            <a:r>
              <a:rPr lang="en-US" altLang="ja-JP" sz="1600" dirty="0" smtClean="0">
                <a:solidFill>
                  <a:prstClr val="black"/>
                </a:solidFill>
                <a:latin typeface="A-OTF 新ゴ Pro R" pitchFamily="34" charset="-128"/>
                <a:ea typeface="A-OTF 新ゴ Pro R" pitchFamily="34" charset="-128"/>
              </a:rPr>
              <a:t>(</a:t>
            </a:r>
            <a:r>
              <a:rPr lang="ja-JP" altLang="en-US" sz="1600" dirty="0" smtClean="0">
                <a:solidFill>
                  <a:prstClr val="black"/>
                </a:solidFill>
                <a:latin typeface="A-OTF 新ゴ Pro R" pitchFamily="34" charset="-128"/>
                <a:ea typeface="A-OTF 新ゴ Pro R" pitchFamily="34" charset="-128"/>
              </a:rPr>
              <a:t>協働</a:t>
            </a:r>
            <a:r>
              <a:rPr lang="en-US" altLang="ja-JP" sz="1600" dirty="0" smtClean="0">
                <a:solidFill>
                  <a:prstClr val="black"/>
                </a:solidFill>
                <a:latin typeface="A-OTF 新ゴ Pro R" pitchFamily="34" charset="-128"/>
                <a:ea typeface="A-OTF 新ゴ Pro R" pitchFamily="34" charset="-128"/>
              </a:rPr>
              <a:t>)</a:t>
            </a:r>
          </a:p>
          <a:p>
            <a:pPr>
              <a:lnSpc>
                <a:spcPct val="130000"/>
              </a:lnSpc>
              <a:buSzPct val="120000"/>
            </a:pPr>
            <a:r>
              <a:rPr lang="en-US" altLang="ja-JP" sz="1600" dirty="0" smtClean="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問題</a:t>
            </a:r>
            <a:r>
              <a:rPr lang="en-US" altLang="ja-JP" sz="1600" dirty="0" smtClean="0">
                <a:solidFill>
                  <a:prstClr val="black"/>
                </a:solidFill>
                <a:latin typeface="A-OTF 新ゴ Pro R" pitchFamily="34" charset="-128"/>
                <a:ea typeface="A-OTF 新ゴ Pro R" pitchFamily="34" charset="-128"/>
              </a:rPr>
              <a:t>/</a:t>
            </a:r>
            <a:r>
              <a:rPr lang="ja-JP" altLang="en-US" sz="1600" dirty="0" smtClean="0">
                <a:solidFill>
                  <a:prstClr val="black"/>
                </a:solidFill>
                <a:latin typeface="A-OTF 新ゴ Pro R" pitchFamily="34" charset="-128"/>
                <a:ea typeface="A-OTF 新ゴ Pro R" pitchFamily="34" charset="-128"/>
              </a:rPr>
              <a:t>課題解決能力</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en-US" altLang="ja-JP" sz="1600" dirty="0" smtClean="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企画・提案力</a:t>
            </a:r>
            <a:endParaRPr lang="en-US" altLang="ja-JP" sz="1600" dirty="0" smtClean="0">
              <a:solidFill>
                <a:prstClr val="black"/>
              </a:solidFill>
              <a:latin typeface="A-OTF 新ゴ Pro R" pitchFamily="34" charset="-128"/>
              <a:ea typeface="A-OTF 新ゴ Pro R" pitchFamily="34" charset="-128"/>
            </a:endParaRPr>
          </a:p>
        </p:txBody>
      </p:sp>
      <p:sp>
        <p:nvSpPr>
          <p:cNvPr id="29" name="テキスト ボックス 28"/>
          <p:cNvSpPr txBox="1"/>
          <p:nvPr/>
        </p:nvSpPr>
        <p:spPr bwMode="auto">
          <a:xfrm>
            <a:off x="3707904" y="4607842"/>
            <a:ext cx="4698753" cy="1413446"/>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en-US" altLang="ja-JP" sz="1600" dirty="0" smtClean="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プレゼンテーション能力</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en-US" altLang="ja-JP" sz="1600" dirty="0" smtClean="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論理的思考力</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en-US" altLang="ja-JP" sz="1600" dirty="0" smtClean="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自己</a:t>
            </a:r>
            <a:r>
              <a:rPr lang="ja-JP" altLang="en-US" sz="1600" dirty="0">
                <a:solidFill>
                  <a:prstClr val="black"/>
                </a:solidFill>
                <a:latin typeface="A-OTF 新ゴ Pro R" pitchFamily="34" charset="-128"/>
                <a:ea typeface="A-OTF 新ゴ Pro R" pitchFamily="34" charset="-128"/>
              </a:rPr>
              <a:t>管理</a:t>
            </a:r>
            <a:r>
              <a:rPr lang="ja-JP" altLang="en-US" sz="1600" dirty="0" smtClean="0">
                <a:solidFill>
                  <a:prstClr val="black"/>
                </a:solidFill>
                <a:latin typeface="A-OTF 新ゴ Pro R" pitchFamily="34" charset="-128"/>
                <a:ea typeface="A-OTF 新ゴ Pro R" pitchFamily="34" charset="-128"/>
              </a:rPr>
              <a:t>能力</a:t>
            </a:r>
            <a:endParaRPr lang="en-US" altLang="ja-JP" sz="1600" dirty="0" smtClean="0">
              <a:solidFill>
                <a:prstClr val="black"/>
              </a:solidFill>
              <a:latin typeface="A-OTF 新ゴ Pro R" pitchFamily="34" charset="-128"/>
              <a:ea typeface="A-OTF 新ゴ Pro R" pitchFamily="34" charset="-128"/>
            </a:endParaRPr>
          </a:p>
          <a:p>
            <a:pPr>
              <a:lnSpc>
                <a:spcPct val="130000"/>
              </a:lnSpc>
              <a:buSzPct val="120000"/>
            </a:pPr>
            <a:r>
              <a:rPr lang="en-US" altLang="ja-JP" sz="1600" dirty="0" smtClean="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マネジメント能力</a:t>
            </a:r>
            <a:r>
              <a:rPr lang="en-US" altLang="ja-JP" sz="1600" dirty="0" smtClean="0">
                <a:solidFill>
                  <a:prstClr val="black"/>
                </a:solidFill>
                <a:latin typeface="A-OTF 新ゴ Pro R" pitchFamily="34" charset="-128"/>
                <a:ea typeface="A-OTF 新ゴ Pro R" pitchFamily="34" charset="-128"/>
              </a:rPr>
              <a:t>(</a:t>
            </a:r>
            <a:r>
              <a:rPr lang="ja-JP" altLang="en-US" sz="1600" dirty="0" smtClean="0">
                <a:solidFill>
                  <a:prstClr val="black"/>
                </a:solidFill>
                <a:latin typeface="A-OTF 新ゴ Pro R" pitchFamily="34" charset="-128"/>
                <a:ea typeface="A-OTF 新ゴ Pro R" pitchFamily="34" charset="-128"/>
              </a:rPr>
              <a:t>ヒト・カネ・モノ</a:t>
            </a:r>
            <a:r>
              <a:rPr lang="en-US" altLang="ja-JP" sz="1600" dirty="0" smtClean="0">
                <a:solidFill>
                  <a:prstClr val="black"/>
                </a:solidFill>
                <a:latin typeface="A-OTF 新ゴ Pro R" pitchFamily="34" charset="-128"/>
                <a:ea typeface="A-OTF 新ゴ Pro R" pitchFamily="34" charset="-128"/>
              </a:rPr>
              <a:t>)</a:t>
            </a:r>
            <a:r>
              <a:rPr lang="ja-JP" altLang="en-US" sz="1600" dirty="0">
                <a:solidFill>
                  <a:prstClr val="black"/>
                </a:solidFill>
                <a:latin typeface="A-OTF 新ゴ Pro R" pitchFamily="34" charset="-128"/>
                <a:ea typeface="A-OTF 新ゴ Pro R" pitchFamily="34" charset="-128"/>
              </a:rPr>
              <a:t>　</a:t>
            </a:r>
            <a:r>
              <a:rPr lang="ja-JP" altLang="en-US" sz="1600" dirty="0" smtClean="0">
                <a:solidFill>
                  <a:prstClr val="black"/>
                </a:solidFill>
                <a:latin typeface="A-OTF 新ゴ Pro R" pitchFamily="34" charset="-128"/>
                <a:ea typeface="A-OTF 新ゴ Pro R" pitchFamily="34" charset="-128"/>
              </a:rPr>
              <a:t>　など</a:t>
            </a:r>
            <a:endParaRPr lang="en-US" altLang="ja-JP" sz="1600" dirty="0" smtClean="0">
              <a:solidFill>
                <a:prstClr val="black"/>
              </a:solidFill>
              <a:latin typeface="A-OTF 新ゴ Pro R" pitchFamily="34" charset="-128"/>
              <a:ea typeface="A-OTF 新ゴ Pro R" pitchFamily="34" charset="-128"/>
            </a:endParaRPr>
          </a:p>
        </p:txBody>
      </p:sp>
      <p:sp>
        <p:nvSpPr>
          <p:cNvPr id="31" name="下矢印 30"/>
          <p:cNvSpPr/>
          <p:nvPr/>
        </p:nvSpPr>
        <p:spPr>
          <a:xfrm>
            <a:off x="4139952" y="2708920"/>
            <a:ext cx="864096" cy="50829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bwMode="auto">
          <a:xfrm>
            <a:off x="323528" y="3356992"/>
            <a:ext cx="8496945" cy="576293"/>
          </a:xfrm>
          <a:prstGeom prst="rect">
            <a:avLst/>
          </a:prstGeom>
          <a:noFill/>
          <a:ln w="9525">
            <a:noFill/>
            <a:miter lim="800000"/>
            <a:headEnd/>
            <a:tailEnd/>
          </a:ln>
        </p:spPr>
        <p:txBody>
          <a:bodyPr wrap="square" lIns="108000" tIns="72000" rIns="108000" bIns="72000" rtlCol="0" anchor="t" anchorCtr="0">
            <a:spAutoFit/>
          </a:bodyPr>
          <a:lstStyle/>
          <a:p>
            <a:pPr algn="ctr">
              <a:lnSpc>
                <a:spcPct val="120000"/>
              </a:lnSpc>
              <a:buSzPct val="120000"/>
            </a:pPr>
            <a:r>
              <a:rPr lang="ja-JP" altLang="en-US" sz="2400" dirty="0" smtClean="0">
                <a:solidFill>
                  <a:prstClr val="black"/>
                </a:solidFill>
                <a:latin typeface="A-OTF 新ゴ Pro R" pitchFamily="34" charset="-128"/>
                <a:ea typeface="A-OTF 新ゴ Pro R" pitchFamily="34" charset="-128"/>
              </a:rPr>
              <a:t>採用や人物評価の際、重視されます。</a:t>
            </a:r>
            <a:endParaRPr lang="en-US" altLang="ja-JP" sz="2400" dirty="0" smtClean="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36074501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大学も変わってきています。</a:t>
            </a:r>
            <a:endParaRPr lang="ja-JP" altLang="en-US" b="0" dirty="0" smtClean="0"/>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6</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正方形/長方形 8"/>
          <p:cNvSpPr/>
          <p:nvPr/>
        </p:nvSpPr>
        <p:spPr bwMode="auto">
          <a:xfrm>
            <a:off x="323527" y="1097818"/>
            <a:ext cx="8496945" cy="5105284"/>
          </a:xfrm>
          <a:prstGeom prst="rect">
            <a:avLst/>
          </a:prstGeom>
          <a:gradFill>
            <a:gsLst>
              <a:gs pos="0">
                <a:schemeClr val="bg1">
                  <a:lumMod val="95000"/>
                </a:schemeClr>
              </a:gs>
              <a:gs pos="50000">
                <a:schemeClr val="bg1">
                  <a:lumMod val="95000"/>
                  <a:alpha val="50000"/>
                </a:schemeClr>
              </a:gs>
              <a:gs pos="100000">
                <a:schemeClr val="bg1">
                  <a:lumMod val="95000"/>
                </a:schemeClr>
              </a:gs>
            </a:gsLst>
            <a:lin ang="0" scaled="0"/>
          </a:gradFill>
          <a:ln w="9525" cap="flat" cmpd="sng" algn="ctr">
            <a:noFill/>
            <a:prstDash val="solid"/>
            <a:round/>
            <a:headEnd type="none" w="med" len="med"/>
            <a:tailEnd type="none" w="med" len="med"/>
          </a:ln>
          <a:effectLst/>
        </p:spPr>
        <p:txBody>
          <a:bodyPr rtlCol="0" anchor="ctr"/>
          <a:lstStyle/>
          <a:p>
            <a:pPr algn="ctr"/>
            <a:endParaRPr lang="ja-JP" altLang="en-US" dirty="0">
              <a:solidFill>
                <a:prstClr val="black"/>
              </a:solidFill>
              <a:latin typeface="ＭＳ Ｐゴシック" pitchFamily="50" charset="-128"/>
              <a:ea typeface="ＭＳ Ｐゴシック" pitchFamily="50" charset="-128"/>
            </a:endParaRPr>
          </a:p>
        </p:txBody>
      </p:sp>
      <p:sp>
        <p:nvSpPr>
          <p:cNvPr id="8" name="角丸四角形 7"/>
          <p:cNvSpPr/>
          <p:nvPr/>
        </p:nvSpPr>
        <p:spPr>
          <a:xfrm>
            <a:off x="320528" y="620688"/>
            <a:ext cx="8502945" cy="72524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2800" dirty="0" smtClean="0">
                <a:solidFill>
                  <a:prstClr val="white"/>
                </a:solidFill>
                <a:latin typeface="A-OTF 新ゴ Pro R"/>
                <a:ea typeface="A-OTF 新ゴ Pro R"/>
                <a:cs typeface="A-OTF 新ゴ Pro R"/>
              </a:rPr>
              <a:t>大学入試改革</a:t>
            </a:r>
            <a:r>
              <a:rPr lang="en-US" altLang="ja-JP" sz="2800" dirty="0" smtClean="0">
                <a:solidFill>
                  <a:prstClr val="white"/>
                </a:solidFill>
                <a:latin typeface="A-OTF 新ゴ Pro R"/>
                <a:ea typeface="A-OTF 新ゴ Pro R"/>
                <a:cs typeface="A-OTF 新ゴ Pro R"/>
              </a:rPr>
              <a:t>(2021</a:t>
            </a:r>
            <a:r>
              <a:rPr lang="ja-JP" altLang="en-US" sz="2800" dirty="0" smtClean="0">
                <a:solidFill>
                  <a:prstClr val="white"/>
                </a:solidFill>
                <a:latin typeface="A-OTF 新ゴ Pro R"/>
                <a:ea typeface="A-OTF 新ゴ Pro R"/>
                <a:cs typeface="A-OTF 新ゴ Pro R"/>
              </a:rPr>
              <a:t>年入学</a:t>
            </a:r>
            <a:r>
              <a:rPr lang="en-US" altLang="ja-JP" sz="2800" dirty="0" smtClean="0">
                <a:solidFill>
                  <a:prstClr val="white"/>
                </a:solidFill>
                <a:latin typeface="A-OTF 新ゴ Pro R"/>
                <a:ea typeface="A-OTF 新ゴ Pro R"/>
                <a:cs typeface="A-OTF 新ゴ Pro R"/>
              </a:rPr>
              <a:t>〜)</a:t>
            </a:r>
            <a:endParaRPr lang="ja-JP" altLang="en-US" sz="2800" dirty="0">
              <a:solidFill>
                <a:prstClr val="white"/>
              </a:solidFill>
              <a:latin typeface="A-OTF 新ゴ Pro R"/>
              <a:ea typeface="A-OTF 新ゴ Pro R"/>
              <a:cs typeface="A-OTF 新ゴ Pro R"/>
            </a:endParaRPr>
          </a:p>
        </p:txBody>
      </p:sp>
      <p:pic>
        <p:nvPicPr>
          <p:cNvPr id="5" name="図 4" descr="20141223k0000m040055000p_size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9215" y="1666045"/>
            <a:ext cx="2309303" cy="4239341"/>
          </a:xfrm>
          <a:prstGeom prst="rect">
            <a:avLst/>
          </a:prstGeom>
        </p:spPr>
      </p:pic>
      <p:sp>
        <p:nvSpPr>
          <p:cNvPr id="10" name="正方形/長方形 9"/>
          <p:cNvSpPr/>
          <p:nvPr/>
        </p:nvSpPr>
        <p:spPr>
          <a:xfrm>
            <a:off x="554104" y="1662492"/>
            <a:ext cx="5557960" cy="4224233"/>
          </a:xfrm>
          <a:prstGeom prst="rect">
            <a:avLst/>
          </a:prstGeom>
        </p:spPr>
        <p:txBody>
          <a:bodyPr wrap="square">
            <a:spAutoFit/>
          </a:bodyPr>
          <a:lstStyle/>
          <a:p>
            <a:r>
              <a:rPr lang="ja-JP" altLang="en-US" sz="1600" dirty="0">
                <a:solidFill>
                  <a:prstClr val="black"/>
                </a:solidFill>
                <a:latin typeface="A-OTF 新ゴ Pro R"/>
                <a:ea typeface="A-OTF 新ゴ Pro R"/>
                <a:cs typeface="A-OTF 新ゴ Pro R"/>
              </a:rPr>
              <a:t>大学入試改革</a:t>
            </a:r>
            <a:r>
              <a:rPr lang="en-US" altLang="ja-JP" sz="1600" dirty="0">
                <a:solidFill>
                  <a:prstClr val="black"/>
                </a:solidFill>
                <a:latin typeface="A-OTF 新ゴ Pro R"/>
                <a:ea typeface="A-OTF 新ゴ Pro R"/>
                <a:cs typeface="A-OTF 新ゴ Pro R"/>
              </a:rPr>
              <a:t>:</a:t>
            </a:r>
            <a:r>
              <a:rPr lang="ja-JP" altLang="en-US" sz="1600" dirty="0">
                <a:solidFill>
                  <a:prstClr val="black"/>
                </a:solidFill>
                <a:latin typeface="A-OTF 新ゴ Pro R"/>
                <a:ea typeface="A-OTF 新ゴ Pro R"/>
                <a:cs typeface="A-OTF 新ゴ Pro R"/>
              </a:rPr>
              <a:t>新テスト導入を答申　思考力や主体性重視に</a:t>
            </a:r>
          </a:p>
          <a:p>
            <a:r>
              <a:rPr lang="ja-JP" altLang="en-US" sz="1050" dirty="0">
                <a:solidFill>
                  <a:prstClr val="black"/>
                </a:solidFill>
                <a:latin typeface="A-OTF 新ゴ Pro R"/>
                <a:ea typeface="A-OTF 新ゴ Pro R"/>
                <a:cs typeface="A-OTF 新ゴ Pro R"/>
              </a:rPr>
              <a:t>毎日新聞　</a:t>
            </a:r>
            <a:r>
              <a:rPr lang="en-US" altLang="ja-JP" sz="1050" dirty="0">
                <a:solidFill>
                  <a:prstClr val="black"/>
                </a:solidFill>
                <a:latin typeface="A-OTF 新ゴ Pro R"/>
                <a:ea typeface="A-OTF 新ゴ Pro R"/>
                <a:cs typeface="A-OTF 新ゴ Pro R"/>
              </a:rPr>
              <a:t>2014</a:t>
            </a:r>
            <a:r>
              <a:rPr lang="ja-JP" altLang="en-US" sz="1050" dirty="0">
                <a:solidFill>
                  <a:prstClr val="black"/>
                </a:solidFill>
                <a:latin typeface="A-OTF 新ゴ Pro R"/>
                <a:ea typeface="A-OTF 新ゴ Pro R"/>
                <a:cs typeface="A-OTF 新ゴ Pro R"/>
              </a:rPr>
              <a:t>年</a:t>
            </a:r>
            <a:r>
              <a:rPr lang="en-US" altLang="ja-JP" sz="1050" dirty="0">
                <a:solidFill>
                  <a:prstClr val="black"/>
                </a:solidFill>
                <a:latin typeface="A-OTF 新ゴ Pro R"/>
                <a:ea typeface="A-OTF 新ゴ Pro R"/>
                <a:cs typeface="A-OTF 新ゴ Pro R"/>
              </a:rPr>
              <a:t>12</a:t>
            </a:r>
            <a:r>
              <a:rPr lang="ja-JP" altLang="en-US" sz="1050" dirty="0">
                <a:solidFill>
                  <a:prstClr val="black"/>
                </a:solidFill>
                <a:latin typeface="A-OTF 新ゴ Pro R"/>
                <a:ea typeface="A-OTF 新ゴ Pro R"/>
                <a:cs typeface="A-OTF 新ゴ Pro R"/>
              </a:rPr>
              <a:t>月</a:t>
            </a:r>
            <a:r>
              <a:rPr lang="en-US" altLang="ja-JP" sz="1050" dirty="0">
                <a:solidFill>
                  <a:prstClr val="black"/>
                </a:solidFill>
                <a:latin typeface="A-OTF 新ゴ Pro R"/>
                <a:ea typeface="A-OTF 新ゴ Pro R"/>
                <a:cs typeface="A-OTF 新ゴ Pro R"/>
              </a:rPr>
              <a:t>22</a:t>
            </a:r>
            <a:r>
              <a:rPr lang="ja-JP" altLang="en-US" sz="1050" dirty="0">
                <a:solidFill>
                  <a:prstClr val="black"/>
                </a:solidFill>
                <a:latin typeface="A-OTF 新ゴ Pro R"/>
                <a:ea typeface="A-OTF 新ゴ Pro R"/>
                <a:cs typeface="A-OTF 新ゴ Pro R"/>
              </a:rPr>
              <a:t>日　</a:t>
            </a:r>
            <a:r>
              <a:rPr lang="en-US" altLang="ja-JP" sz="1050" dirty="0">
                <a:solidFill>
                  <a:prstClr val="black"/>
                </a:solidFill>
                <a:latin typeface="A-OTF 新ゴ Pro R"/>
                <a:ea typeface="A-OTF 新ゴ Pro R"/>
                <a:cs typeface="A-OTF 新ゴ Pro R"/>
              </a:rPr>
              <a:t>18</a:t>
            </a:r>
            <a:r>
              <a:rPr lang="ja-JP" altLang="en-US" sz="1050" dirty="0">
                <a:solidFill>
                  <a:prstClr val="black"/>
                </a:solidFill>
                <a:latin typeface="A-OTF 新ゴ Pro R"/>
                <a:ea typeface="A-OTF 新ゴ Pro R"/>
                <a:cs typeface="A-OTF 新ゴ Pro R"/>
              </a:rPr>
              <a:t>時</a:t>
            </a:r>
            <a:r>
              <a:rPr lang="en-US" altLang="ja-JP" sz="1050" dirty="0">
                <a:solidFill>
                  <a:prstClr val="black"/>
                </a:solidFill>
                <a:latin typeface="A-OTF 新ゴ Pro R"/>
                <a:ea typeface="A-OTF 新ゴ Pro R"/>
                <a:cs typeface="A-OTF 新ゴ Pro R"/>
              </a:rPr>
              <a:t>24</a:t>
            </a:r>
            <a:r>
              <a:rPr lang="ja-JP" altLang="en-US" sz="1050" dirty="0" smtClean="0">
                <a:solidFill>
                  <a:prstClr val="black"/>
                </a:solidFill>
                <a:latin typeface="A-OTF 新ゴ Pro R"/>
                <a:ea typeface="A-OTF 新ゴ Pro R"/>
                <a:cs typeface="A-OTF 新ゴ Pro R"/>
              </a:rPr>
              <a:t>分</a:t>
            </a:r>
            <a:endParaRPr lang="en-US" altLang="ja-JP" sz="1050" dirty="0" smtClean="0">
              <a:solidFill>
                <a:prstClr val="black"/>
              </a:solidFill>
              <a:latin typeface="A-OTF 新ゴ Pro R"/>
              <a:ea typeface="A-OTF 新ゴ Pro R"/>
              <a:cs typeface="A-OTF 新ゴ Pro R"/>
            </a:endParaRPr>
          </a:p>
          <a:p>
            <a:endParaRPr lang="en-US" altLang="ja-JP" sz="1400" dirty="0" smtClean="0">
              <a:solidFill>
                <a:prstClr val="black"/>
              </a:solidFill>
              <a:latin typeface="A-OTF 新ゴ Pro R"/>
              <a:ea typeface="A-OTF 新ゴ Pro R"/>
              <a:cs typeface="A-OTF 新ゴ Pro R"/>
            </a:endParaRPr>
          </a:p>
          <a:p>
            <a:endParaRPr lang="en-US" altLang="ja-JP" sz="1400" dirty="0">
              <a:solidFill>
                <a:prstClr val="black"/>
              </a:solidFill>
              <a:latin typeface="A-OTF 新ゴ Pro R"/>
              <a:ea typeface="A-OTF 新ゴ Pro R"/>
              <a:cs typeface="A-OTF 新ゴ Pro R"/>
            </a:endParaRPr>
          </a:p>
          <a:p>
            <a:r>
              <a:rPr lang="ja-JP" altLang="en-US" sz="1400" dirty="0">
                <a:solidFill>
                  <a:prstClr val="black"/>
                </a:solidFill>
                <a:latin typeface="A-OTF 新ゴ Pro R"/>
                <a:ea typeface="A-OTF 新ゴ Pro R"/>
                <a:cs typeface="A-OTF 新ゴ Pro R"/>
              </a:rPr>
              <a:t>文部科学相の諮問機関、中央教育審議会（中教審、安西祐一郎会長）は２２日、大学入試改革について下村博文文科相に答申した。</a:t>
            </a:r>
            <a:endParaRPr lang="en-US" altLang="ja-JP" sz="1400" dirty="0" smtClean="0">
              <a:solidFill>
                <a:prstClr val="black"/>
              </a:solidFill>
              <a:latin typeface="A-OTF 新ゴ Pro R"/>
              <a:ea typeface="A-OTF 新ゴ Pro R"/>
              <a:cs typeface="A-OTF 新ゴ Pro R"/>
            </a:endParaRPr>
          </a:p>
          <a:p>
            <a:endParaRPr lang="en-US" altLang="ja-JP" sz="1400" dirty="0" smtClean="0">
              <a:solidFill>
                <a:prstClr val="black"/>
              </a:solidFill>
              <a:latin typeface="A-OTF 新ゴ Pro R"/>
              <a:ea typeface="A-OTF 新ゴ Pro R"/>
              <a:cs typeface="A-OTF 新ゴ Pro R"/>
            </a:endParaRPr>
          </a:p>
          <a:p>
            <a:r>
              <a:rPr lang="en-US" altLang="ja-JP" sz="1200" dirty="0" smtClean="0">
                <a:solidFill>
                  <a:prstClr val="black"/>
                </a:solidFill>
                <a:latin typeface="A-OTF 新ゴ Pro R"/>
                <a:ea typeface="A-OTF 新ゴ Pro R"/>
                <a:cs typeface="A-OTF 新ゴ Pro R"/>
              </a:rPr>
              <a:t>(</a:t>
            </a:r>
            <a:r>
              <a:rPr lang="ja-JP" altLang="en-US" sz="1200" dirty="0" smtClean="0">
                <a:solidFill>
                  <a:prstClr val="black"/>
                </a:solidFill>
                <a:latin typeface="A-OTF 新ゴ Pro R"/>
                <a:ea typeface="A-OTF 新ゴ Pro R"/>
                <a:cs typeface="A-OTF 新ゴ Pro R"/>
              </a:rPr>
              <a:t>中略</a:t>
            </a:r>
            <a:r>
              <a:rPr lang="en-US" altLang="ja-JP" sz="1200" dirty="0" smtClean="0">
                <a:solidFill>
                  <a:prstClr val="black"/>
                </a:solidFill>
                <a:latin typeface="A-OTF 新ゴ Pro R"/>
                <a:ea typeface="A-OTF 新ゴ Pro R"/>
                <a:cs typeface="A-OTF 新ゴ Pro R"/>
              </a:rPr>
              <a:t>)</a:t>
            </a:r>
            <a:endParaRPr lang="en-US" altLang="ja-JP" sz="1200" dirty="0">
              <a:solidFill>
                <a:prstClr val="black"/>
              </a:solidFill>
              <a:latin typeface="A-OTF 新ゴ Pro R"/>
              <a:ea typeface="A-OTF 新ゴ Pro R"/>
              <a:cs typeface="A-OTF 新ゴ Pro R"/>
            </a:endParaRPr>
          </a:p>
          <a:p>
            <a:endParaRPr lang="en-US" altLang="ja-JP" sz="1400" dirty="0">
              <a:solidFill>
                <a:prstClr val="black"/>
              </a:solidFill>
              <a:latin typeface="A-OTF 新ゴ Pro R"/>
              <a:ea typeface="A-OTF 新ゴ Pro R"/>
              <a:cs typeface="A-OTF 新ゴ Pro R"/>
            </a:endParaRPr>
          </a:p>
          <a:p>
            <a:r>
              <a:rPr lang="ja-JP" altLang="en-US" sz="1400" dirty="0" smtClean="0">
                <a:solidFill>
                  <a:prstClr val="black"/>
                </a:solidFill>
                <a:latin typeface="A-OTF 新ゴ Pro R"/>
                <a:ea typeface="A-OTF 新ゴ Pro R"/>
                <a:cs typeface="A-OTF 新ゴ Pro R"/>
              </a:rPr>
              <a:t>答申</a:t>
            </a:r>
            <a:r>
              <a:rPr lang="ja-JP" altLang="en-US" sz="1400" dirty="0">
                <a:solidFill>
                  <a:prstClr val="black"/>
                </a:solidFill>
                <a:latin typeface="A-OTF 新ゴ Pro R"/>
                <a:ea typeface="A-OTF 新ゴ Pro R"/>
                <a:cs typeface="A-OTF 新ゴ Pro R"/>
              </a:rPr>
              <a:t>は、現在の大学入試を「知識の暗記・再生に偏りがち」と指摘。</a:t>
            </a:r>
            <a:r>
              <a:rPr lang="ja-JP" altLang="en-US" sz="1400" dirty="0">
                <a:solidFill>
                  <a:srgbClr val="FF0000"/>
                </a:solidFill>
                <a:latin typeface="A-OTF 新ゴ Pro R"/>
                <a:ea typeface="A-OTF 新ゴ Pro R"/>
                <a:cs typeface="A-OTF 新ゴ Pro R"/>
              </a:rPr>
              <a:t>今後求められる「思考力」「主体性」「協働性」などを総合評価することが必要とした。</a:t>
            </a:r>
          </a:p>
          <a:p>
            <a:endParaRPr lang="en-US" altLang="ja-JP" sz="1400" dirty="0" smtClean="0">
              <a:latin typeface="A-OTF 新ゴ Pro R"/>
              <a:ea typeface="A-OTF 新ゴ Pro R"/>
              <a:cs typeface="A-OTF 新ゴ Pro R"/>
            </a:endParaRPr>
          </a:p>
          <a:p>
            <a:r>
              <a:rPr lang="en-US" altLang="ja-JP" sz="1200" dirty="0" smtClean="0">
                <a:latin typeface="A-OTF 新ゴ Pro R"/>
                <a:ea typeface="A-OTF 新ゴ Pro R"/>
                <a:cs typeface="A-OTF 新ゴ Pro R"/>
              </a:rPr>
              <a:t>(</a:t>
            </a:r>
            <a:r>
              <a:rPr lang="ja-JP" altLang="en-US" sz="1200" dirty="0" smtClean="0">
                <a:latin typeface="A-OTF 新ゴ Pro R"/>
                <a:ea typeface="A-OTF 新ゴ Pro R"/>
                <a:cs typeface="A-OTF 新ゴ Pro R"/>
              </a:rPr>
              <a:t>中略</a:t>
            </a:r>
            <a:r>
              <a:rPr lang="en-US" altLang="ja-JP" sz="1200" dirty="0" smtClean="0">
                <a:latin typeface="A-OTF 新ゴ Pro R"/>
                <a:ea typeface="A-OTF 新ゴ Pro R"/>
                <a:cs typeface="A-OTF 新ゴ Pro R"/>
              </a:rPr>
              <a:t>)</a:t>
            </a:r>
            <a:endParaRPr lang="en-US" altLang="ja-JP" sz="1200" dirty="0" smtClean="0">
              <a:latin typeface="A-OTF 新ゴ Pro R"/>
              <a:ea typeface="A-OTF 新ゴ Pro R"/>
              <a:cs typeface="A-OTF 新ゴ Pro R"/>
            </a:endParaRPr>
          </a:p>
          <a:p>
            <a:endParaRPr lang="en-US" altLang="ja-JP" sz="1400" dirty="0">
              <a:latin typeface="A-OTF 新ゴ Pro R"/>
              <a:ea typeface="A-OTF 新ゴ Pro R"/>
              <a:cs typeface="A-OTF 新ゴ Pro R"/>
            </a:endParaRPr>
          </a:p>
          <a:p>
            <a:r>
              <a:rPr lang="ja-JP" altLang="en-US" sz="1400" dirty="0" smtClean="0">
                <a:latin typeface="A-OTF 新ゴ Pro R"/>
                <a:ea typeface="A-OTF 新ゴ Pro R"/>
                <a:cs typeface="A-OTF 新ゴ Pro R"/>
              </a:rPr>
              <a:t>高校や大学でも、思考力や協働性の育成を重視する授業への転換を強調。</a:t>
            </a:r>
            <a:r>
              <a:rPr lang="ja-JP" altLang="en-US" sz="1400" dirty="0" smtClean="0">
                <a:solidFill>
                  <a:srgbClr val="FF0000"/>
                </a:solidFill>
                <a:latin typeface="A-OTF 新ゴ Pro R"/>
                <a:ea typeface="A-OTF 新ゴ Pro R"/>
                <a:cs typeface="A-OTF 新ゴ Pro R"/>
              </a:rPr>
              <a:t>答えのない問題に対し自ら解決策を探求する「課題解決型学習（アクティブ・ラーニング）</a:t>
            </a:r>
            <a:r>
              <a:rPr lang="ja-JP" altLang="en-US" sz="1400" dirty="0" smtClean="0">
                <a:latin typeface="A-OTF 新ゴ Pro R"/>
                <a:ea typeface="A-OTF 新ゴ Pro R"/>
                <a:cs typeface="A-OTF 新ゴ Pro R"/>
              </a:rPr>
              <a:t>」</a:t>
            </a:r>
            <a:r>
              <a:rPr lang="ja-JP" altLang="en-US" sz="1400" dirty="0" smtClean="0">
                <a:solidFill>
                  <a:srgbClr val="FF0000"/>
                </a:solidFill>
                <a:latin typeface="A-OTF 新ゴ Pro R"/>
                <a:ea typeface="A-OTF 新ゴ Pro R"/>
                <a:cs typeface="A-OTF 新ゴ Pro R"/>
              </a:rPr>
              <a:t>を促した。</a:t>
            </a:r>
            <a:endParaRPr lang="en-US" altLang="ja-JP" sz="1400" dirty="0" smtClean="0">
              <a:solidFill>
                <a:srgbClr val="FF0000"/>
              </a:solidFill>
              <a:latin typeface="A-OTF 新ゴ Pro R"/>
              <a:ea typeface="A-OTF 新ゴ Pro R"/>
              <a:cs typeface="A-OTF 新ゴ Pro R"/>
            </a:endParaRPr>
          </a:p>
          <a:p>
            <a:endParaRPr lang="en-US" altLang="ja-JP" sz="1400" dirty="0">
              <a:latin typeface="A-OTF 新ゴ Pro R"/>
              <a:ea typeface="A-OTF 新ゴ Pro R"/>
              <a:cs typeface="A-OTF 新ゴ Pro R"/>
            </a:endParaRPr>
          </a:p>
          <a:p>
            <a:r>
              <a:rPr lang="en-US" altLang="ja-JP" sz="800" dirty="0" smtClean="0">
                <a:latin typeface="A-OTF 新ゴ Pro R"/>
                <a:ea typeface="A-OTF 新ゴ Pro R"/>
                <a:cs typeface="A-OTF 新ゴ Pro R"/>
              </a:rPr>
              <a:t>http://</a:t>
            </a:r>
            <a:r>
              <a:rPr lang="en-US" altLang="ja-JP" sz="800" dirty="0" err="1" smtClean="0">
                <a:latin typeface="A-OTF 新ゴ Pro R"/>
                <a:ea typeface="A-OTF 新ゴ Pro R"/>
                <a:cs typeface="A-OTF 新ゴ Pro R"/>
              </a:rPr>
              <a:t>mainichi.jp</a:t>
            </a:r>
            <a:r>
              <a:rPr lang="en-US" altLang="ja-JP" sz="800" dirty="0" smtClean="0">
                <a:latin typeface="A-OTF 新ゴ Pro R"/>
                <a:ea typeface="A-OTF 新ゴ Pro R"/>
                <a:cs typeface="A-OTF 新ゴ Pro R"/>
              </a:rPr>
              <a:t>/</a:t>
            </a:r>
            <a:r>
              <a:rPr lang="en-US" altLang="ja-JP" sz="800" dirty="0" err="1" smtClean="0">
                <a:latin typeface="A-OTF 新ゴ Pro R"/>
                <a:ea typeface="A-OTF 新ゴ Pro R"/>
                <a:cs typeface="A-OTF 新ゴ Pro R"/>
              </a:rPr>
              <a:t>edu</a:t>
            </a:r>
            <a:r>
              <a:rPr lang="en-US" altLang="ja-JP" sz="800" dirty="0" smtClean="0">
                <a:latin typeface="A-OTF 新ゴ Pro R"/>
                <a:ea typeface="A-OTF 新ゴ Pro R"/>
                <a:cs typeface="A-OTF 新ゴ Pro R"/>
              </a:rPr>
              <a:t>/news/20141223k0000m040021000c.html</a:t>
            </a:r>
          </a:p>
        </p:txBody>
      </p:sp>
    </p:spTree>
    <p:extLst>
      <p:ext uri="{BB962C8B-B14F-4D97-AF65-F5344CB8AC3E}">
        <p14:creationId xmlns:p14="http://schemas.microsoft.com/office/powerpoint/2010/main" val="3354531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アイデア創造型授業</a:t>
            </a:r>
            <a:r>
              <a:rPr lang="ja-JP" altLang="en-US" b="0" dirty="0" smtClean="0"/>
              <a:t>：</a:t>
            </a:r>
            <a:r>
              <a:rPr lang="ja-JP" altLang="en-US" b="0" dirty="0" smtClean="0"/>
              <a:t>過去の</a:t>
            </a:r>
            <a:r>
              <a:rPr lang="ja-JP" altLang="en-US" b="0" dirty="0" smtClean="0"/>
              <a:t>参加者</a:t>
            </a:r>
            <a:r>
              <a:rPr lang="ja-JP" altLang="en-US" b="0" dirty="0" smtClean="0"/>
              <a:t>インタビューから</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7</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正方形/長方形 8"/>
          <p:cNvSpPr/>
          <p:nvPr/>
        </p:nvSpPr>
        <p:spPr bwMode="auto">
          <a:xfrm>
            <a:off x="323527" y="1340768"/>
            <a:ext cx="8496945" cy="4858998"/>
          </a:xfrm>
          <a:prstGeom prst="rect">
            <a:avLst/>
          </a:prstGeom>
          <a:gradFill>
            <a:gsLst>
              <a:gs pos="0">
                <a:schemeClr val="bg1">
                  <a:lumMod val="95000"/>
                </a:schemeClr>
              </a:gs>
              <a:gs pos="50000">
                <a:schemeClr val="bg1">
                  <a:lumMod val="95000"/>
                  <a:alpha val="50000"/>
                </a:schemeClr>
              </a:gs>
              <a:gs pos="100000">
                <a:schemeClr val="bg1">
                  <a:lumMod val="95000"/>
                </a:schemeClr>
              </a:gs>
            </a:gsLst>
            <a:lin ang="0" scaled="0"/>
          </a:gradFill>
          <a:ln w="9525" cap="flat" cmpd="sng" algn="ctr">
            <a:noFill/>
            <a:prstDash val="solid"/>
            <a:round/>
            <a:headEnd type="none" w="med" len="med"/>
            <a:tailEnd type="none" w="med" len="med"/>
          </a:ln>
          <a:effectLst/>
        </p:spPr>
        <p:txBody>
          <a:bodyPr rtlCol="0" anchor="ctr"/>
          <a:lstStyle/>
          <a:p>
            <a:pPr algn="ctr"/>
            <a:endParaRPr lang="ja-JP" altLang="en-US" dirty="0">
              <a:solidFill>
                <a:prstClr val="black"/>
              </a:solidFill>
              <a:latin typeface="ＭＳ Ｐゴシック" pitchFamily="50" charset="-128"/>
              <a:ea typeface="ＭＳ Ｐゴシック" pitchFamily="50" charset="-128"/>
            </a:endParaRPr>
          </a:p>
        </p:txBody>
      </p:sp>
      <p:sp>
        <p:nvSpPr>
          <p:cNvPr id="8" name="角丸四角形 7"/>
          <p:cNvSpPr/>
          <p:nvPr/>
        </p:nvSpPr>
        <p:spPr>
          <a:xfrm>
            <a:off x="320528" y="620688"/>
            <a:ext cx="8502945" cy="72524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2800" dirty="0" smtClean="0">
                <a:solidFill>
                  <a:prstClr val="white"/>
                </a:solidFill>
                <a:latin typeface="A-OTF 新ゴ Pro R"/>
                <a:ea typeface="A-OTF 新ゴ Pro R"/>
                <a:cs typeface="A-OTF 新ゴ Pro R"/>
              </a:rPr>
              <a:t>リーダーズキャンプ参加者のフィードバック</a:t>
            </a:r>
            <a:endParaRPr lang="ja-JP" altLang="en-US" sz="2800" dirty="0">
              <a:solidFill>
                <a:prstClr val="white"/>
              </a:solidFill>
              <a:latin typeface="A-OTF 新ゴ Pro R"/>
              <a:ea typeface="A-OTF 新ゴ Pro R"/>
              <a:cs typeface="A-OTF 新ゴ Pro R"/>
            </a:endParaRPr>
          </a:p>
        </p:txBody>
      </p:sp>
      <p:sp>
        <p:nvSpPr>
          <p:cNvPr id="27" name="テキスト ボックス 26"/>
          <p:cNvSpPr txBox="1"/>
          <p:nvPr/>
        </p:nvSpPr>
        <p:spPr bwMode="auto">
          <a:xfrm>
            <a:off x="323528" y="1484784"/>
            <a:ext cx="5309759" cy="453183"/>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en-US" altLang="ja-JP" sz="1600" dirty="0" smtClean="0">
                <a:solidFill>
                  <a:prstClr val="black"/>
                </a:solidFill>
                <a:latin typeface="A-OTF 新ゴ Pro R" pitchFamily="34" charset="-128"/>
                <a:ea typeface="A-OTF 新ゴ Pro R" pitchFamily="34" charset="-128"/>
              </a:rPr>
              <a:t>Q</a:t>
            </a:r>
            <a:r>
              <a:rPr lang="ja-JP" altLang="en-US" sz="1600" dirty="0" smtClean="0">
                <a:solidFill>
                  <a:prstClr val="black"/>
                </a:solidFill>
                <a:latin typeface="A-OTF 新ゴ Pro R" pitchFamily="34" charset="-128"/>
                <a:ea typeface="A-OTF 新ゴ Pro R" pitchFamily="34" charset="-128"/>
              </a:rPr>
              <a:t>：今回何かためになったと思うことはありましたか？</a:t>
            </a:r>
            <a:endParaRPr lang="en-US" altLang="ja-JP" sz="1600" dirty="0" smtClean="0">
              <a:solidFill>
                <a:prstClr val="black"/>
              </a:solidFill>
              <a:latin typeface="A-OTF 新ゴ Pro R" pitchFamily="34" charset="-128"/>
              <a:ea typeface="A-OTF 新ゴ Pro R" pitchFamily="34" charset="-128"/>
            </a:endParaRPr>
          </a:p>
        </p:txBody>
      </p:sp>
      <p:sp>
        <p:nvSpPr>
          <p:cNvPr id="16" name="テキスト ボックス 15"/>
          <p:cNvSpPr txBox="1"/>
          <p:nvPr/>
        </p:nvSpPr>
        <p:spPr bwMode="auto">
          <a:xfrm>
            <a:off x="323528" y="3212976"/>
            <a:ext cx="5514944" cy="453183"/>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en-US" altLang="ja-JP" sz="1600" dirty="0" smtClean="0">
                <a:solidFill>
                  <a:prstClr val="black"/>
                </a:solidFill>
                <a:latin typeface="A-OTF 新ゴ Pro R" pitchFamily="34" charset="-128"/>
                <a:ea typeface="A-OTF 新ゴ Pro R" pitchFamily="34" charset="-128"/>
              </a:rPr>
              <a:t>Q</a:t>
            </a:r>
            <a:r>
              <a:rPr lang="ja-JP" altLang="en-US" sz="1600" dirty="0" smtClean="0">
                <a:solidFill>
                  <a:prstClr val="black"/>
                </a:solidFill>
                <a:latin typeface="A-OTF 新ゴ Pro R" pitchFamily="34" charset="-128"/>
                <a:ea typeface="A-OTF 新ゴ Pro R" pitchFamily="34" charset="-128"/>
              </a:rPr>
              <a:t>：今回「難しいな」と感じることは何かありましたか？</a:t>
            </a:r>
            <a:endParaRPr lang="en-US" altLang="ja-JP" sz="1600" dirty="0" smtClean="0">
              <a:solidFill>
                <a:prstClr val="black"/>
              </a:solidFill>
              <a:latin typeface="A-OTF 新ゴ Pro R" pitchFamily="34" charset="-128"/>
              <a:ea typeface="A-OTF 新ゴ Pro R" pitchFamily="34" charset="-128"/>
            </a:endParaRPr>
          </a:p>
        </p:txBody>
      </p:sp>
      <p:sp>
        <p:nvSpPr>
          <p:cNvPr id="19" name="テキスト ボックス 18"/>
          <p:cNvSpPr txBox="1"/>
          <p:nvPr/>
        </p:nvSpPr>
        <p:spPr bwMode="auto">
          <a:xfrm>
            <a:off x="323528" y="4509120"/>
            <a:ext cx="5925312" cy="453183"/>
          </a:xfrm>
          <a:prstGeom prst="rect">
            <a:avLst/>
          </a:prstGeom>
          <a:noFill/>
          <a:ln w="9525">
            <a:noFill/>
            <a:miter lim="800000"/>
            <a:headEnd/>
            <a:tailEnd/>
          </a:ln>
        </p:spPr>
        <p:txBody>
          <a:bodyPr wrap="none" lIns="108000" tIns="72000" rIns="108000" bIns="72000" rtlCol="0" anchor="ctr" anchorCtr="1">
            <a:spAutoFit/>
          </a:bodyPr>
          <a:lstStyle/>
          <a:p>
            <a:pPr>
              <a:lnSpc>
                <a:spcPct val="130000"/>
              </a:lnSpc>
              <a:buSzPct val="120000"/>
            </a:pPr>
            <a:r>
              <a:rPr lang="en-US" altLang="ja-JP" sz="1600" dirty="0" smtClean="0">
                <a:solidFill>
                  <a:prstClr val="black"/>
                </a:solidFill>
                <a:latin typeface="A-OTF 新ゴ Pro R" pitchFamily="34" charset="-128"/>
                <a:ea typeface="A-OTF 新ゴ Pro R" pitchFamily="34" charset="-128"/>
              </a:rPr>
              <a:t>Q</a:t>
            </a:r>
            <a:r>
              <a:rPr lang="ja-JP" altLang="en-US" sz="1600" dirty="0" smtClean="0">
                <a:solidFill>
                  <a:prstClr val="black"/>
                </a:solidFill>
                <a:latin typeface="A-OTF 新ゴ Pro R" pitchFamily="34" charset="-128"/>
                <a:ea typeface="A-OTF 新ゴ Pro R" pitchFamily="34" charset="-128"/>
              </a:rPr>
              <a:t>：今回体験したことを今後何かに活かせると思いますか？</a:t>
            </a:r>
            <a:endParaRPr lang="en-US" altLang="ja-JP" sz="1600" dirty="0" smtClean="0">
              <a:solidFill>
                <a:prstClr val="black"/>
              </a:solidFill>
              <a:latin typeface="A-OTF 新ゴ Pro R" pitchFamily="34" charset="-128"/>
              <a:ea typeface="A-OTF 新ゴ Pro R" pitchFamily="34" charset="-128"/>
            </a:endParaRPr>
          </a:p>
        </p:txBody>
      </p:sp>
      <p:sp>
        <p:nvSpPr>
          <p:cNvPr id="2" name="正方形/長方形 1"/>
          <p:cNvSpPr/>
          <p:nvPr/>
        </p:nvSpPr>
        <p:spPr>
          <a:xfrm>
            <a:off x="683568" y="1878675"/>
            <a:ext cx="8064896" cy="1283428"/>
          </a:xfrm>
          <a:prstGeom prst="rect">
            <a:avLst/>
          </a:prstGeom>
        </p:spPr>
        <p:txBody>
          <a:bodyPr wrap="square">
            <a:spAutoFit/>
          </a:bodyPr>
          <a:lstStyle/>
          <a:p>
            <a:pPr>
              <a:lnSpc>
                <a:spcPct val="130000"/>
              </a:lnSpc>
              <a:buSzPct val="120000"/>
            </a:pPr>
            <a:r>
              <a:rPr lang="en-US" altLang="ja-JP" sz="1200" dirty="0">
                <a:solidFill>
                  <a:prstClr val="black"/>
                </a:solidFill>
                <a:latin typeface="A-OTF 新ゴ Pro R" pitchFamily="34" charset="-128"/>
                <a:ea typeface="A-OTF 新ゴ Pro R" pitchFamily="34" charset="-128"/>
              </a:rPr>
              <a:t>[</a:t>
            </a:r>
            <a:r>
              <a:rPr lang="en-US" altLang="ja-JP" sz="1200" dirty="0" smtClean="0">
                <a:solidFill>
                  <a:prstClr val="black"/>
                </a:solidFill>
                <a:latin typeface="A-OTF 新ゴ Pro R" pitchFamily="34" charset="-128"/>
                <a:ea typeface="A-OTF 新ゴ Pro R" pitchFamily="34" charset="-128"/>
              </a:rPr>
              <a:t>A1]</a:t>
            </a:r>
            <a:endParaRPr lang="en-US" altLang="ja-JP" sz="1200" dirty="0">
              <a:solidFill>
                <a:prstClr val="black"/>
              </a:solidFill>
              <a:latin typeface="A-OTF 新ゴ Pro R" pitchFamily="34" charset="-128"/>
              <a:ea typeface="A-OTF 新ゴ Pro R" pitchFamily="34" charset="-128"/>
            </a:endParaRPr>
          </a:p>
          <a:p>
            <a:pPr>
              <a:lnSpc>
                <a:spcPct val="130000"/>
              </a:lnSpc>
              <a:buSzPct val="120000"/>
            </a:pPr>
            <a:r>
              <a:rPr lang="ja-JP" altLang="en-US" sz="1200" dirty="0">
                <a:solidFill>
                  <a:prstClr val="black"/>
                </a:solidFill>
                <a:latin typeface="A-OTF 新ゴ Pro R" pitchFamily="34" charset="-128"/>
                <a:ea typeface="A-OTF 新ゴ Pro R" pitchFamily="34" charset="-128"/>
              </a:rPr>
              <a:t>会社でやっていそうな、自分の知らないこと、例えばブレインストーミングなどの手法を経験できたこと</a:t>
            </a:r>
            <a:endParaRPr lang="en-US" altLang="ja-JP" sz="1200" dirty="0">
              <a:solidFill>
                <a:prstClr val="black"/>
              </a:solidFill>
              <a:latin typeface="A-OTF 新ゴ Pro R" pitchFamily="34" charset="-128"/>
              <a:ea typeface="A-OTF 新ゴ Pro R" pitchFamily="34" charset="-128"/>
            </a:endParaRPr>
          </a:p>
          <a:p>
            <a:pPr>
              <a:lnSpc>
                <a:spcPct val="130000"/>
              </a:lnSpc>
              <a:buSzPct val="120000"/>
            </a:pPr>
            <a:r>
              <a:rPr lang="en-US" altLang="ja-JP" sz="1200" dirty="0">
                <a:solidFill>
                  <a:prstClr val="black"/>
                </a:solidFill>
                <a:latin typeface="A-OTF 新ゴ Pro R" pitchFamily="34" charset="-128"/>
                <a:ea typeface="A-OTF 新ゴ Pro R" pitchFamily="34" charset="-128"/>
              </a:rPr>
              <a:t>[A2]</a:t>
            </a:r>
          </a:p>
          <a:p>
            <a:pPr>
              <a:lnSpc>
                <a:spcPct val="130000"/>
              </a:lnSpc>
              <a:buSzPct val="120000"/>
            </a:pPr>
            <a:r>
              <a:rPr lang="ja-JP" altLang="en-US" sz="1200" dirty="0" smtClean="0">
                <a:solidFill>
                  <a:prstClr val="black"/>
                </a:solidFill>
                <a:latin typeface="A-OTF 新ゴ Pro R" pitchFamily="34" charset="-128"/>
                <a:ea typeface="A-OTF 新ゴ Pro R" pitchFamily="34" charset="-128"/>
              </a:rPr>
              <a:t>初めて</a:t>
            </a:r>
            <a:r>
              <a:rPr lang="ja-JP" altLang="en-US" sz="1200" dirty="0">
                <a:solidFill>
                  <a:prstClr val="black"/>
                </a:solidFill>
                <a:latin typeface="A-OTF 新ゴ Pro R" pitchFamily="34" charset="-128"/>
                <a:ea typeface="A-OTF 新ゴ Pro R" pitchFamily="34" charset="-128"/>
              </a:rPr>
              <a:t>グループワークを経験</a:t>
            </a:r>
            <a:r>
              <a:rPr lang="ja-JP" altLang="en-US" sz="1200" dirty="0" smtClean="0">
                <a:solidFill>
                  <a:prstClr val="black"/>
                </a:solidFill>
                <a:latin typeface="A-OTF 新ゴ Pro R" pitchFamily="34" charset="-128"/>
                <a:ea typeface="A-OTF 新ゴ Pro R" pitchFamily="34" charset="-128"/>
              </a:rPr>
              <a:t>したが、</a:t>
            </a:r>
            <a:r>
              <a:rPr lang="ja-JP" altLang="en-US" sz="1200" dirty="0">
                <a:solidFill>
                  <a:prstClr val="black"/>
                </a:solidFill>
                <a:latin typeface="A-OTF 新ゴ Pro R" pitchFamily="34" charset="-128"/>
                <a:ea typeface="A-OTF 新ゴ Pro R" pitchFamily="34" charset="-128"/>
              </a:rPr>
              <a:t>自分では思いつないアイデアが出たり、気づかなかった所を指摘</a:t>
            </a:r>
            <a:r>
              <a:rPr lang="ja-JP" altLang="en-US" sz="1200" dirty="0" smtClean="0">
                <a:solidFill>
                  <a:prstClr val="black"/>
                </a:solidFill>
                <a:latin typeface="A-OTF 新ゴ Pro R" pitchFamily="34" charset="-128"/>
                <a:ea typeface="A-OTF 新ゴ Pro R" pitchFamily="34" charset="-128"/>
              </a:rPr>
              <a:t>してもらう</a:t>
            </a:r>
            <a:r>
              <a:rPr lang="ja-JP" altLang="en-US" sz="1200" dirty="0">
                <a:solidFill>
                  <a:prstClr val="black"/>
                </a:solidFill>
                <a:latin typeface="A-OTF 新ゴ Pro R" pitchFamily="34" charset="-128"/>
                <a:ea typeface="A-OTF 新ゴ Pro R" pitchFamily="34" charset="-128"/>
              </a:rPr>
              <a:t>体験ができたこと</a:t>
            </a:r>
            <a:endParaRPr lang="en-US" altLang="ja-JP" sz="1200" dirty="0">
              <a:solidFill>
                <a:prstClr val="black"/>
              </a:solidFill>
              <a:latin typeface="A-OTF 新ゴ Pro R" pitchFamily="34" charset="-128"/>
              <a:ea typeface="A-OTF 新ゴ Pro R" pitchFamily="34" charset="-128"/>
            </a:endParaRPr>
          </a:p>
        </p:txBody>
      </p:sp>
      <p:sp>
        <p:nvSpPr>
          <p:cNvPr id="3" name="正方形/長方形 2"/>
          <p:cNvSpPr/>
          <p:nvPr/>
        </p:nvSpPr>
        <p:spPr>
          <a:xfrm>
            <a:off x="683568" y="3582942"/>
            <a:ext cx="8136904" cy="803297"/>
          </a:xfrm>
          <a:prstGeom prst="rect">
            <a:avLst/>
          </a:prstGeom>
        </p:spPr>
        <p:txBody>
          <a:bodyPr wrap="square">
            <a:spAutoFit/>
          </a:bodyPr>
          <a:lstStyle/>
          <a:p>
            <a:pPr>
              <a:lnSpc>
                <a:spcPct val="130000"/>
              </a:lnSpc>
              <a:buSzPct val="120000"/>
            </a:pPr>
            <a:r>
              <a:rPr lang="en-US" altLang="ja-JP" sz="1200" dirty="0">
                <a:solidFill>
                  <a:prstClr val="black"/>
                </a:solidFill>
                <a:latin typeface="A-OTF 新ゴ Pro R" pitchFamily="34" charset="-128"/>
                <a:ea typeface="A-OTF 新ゴ Pro R" pitchFamily="34" charset="-128"/>
              </a:rPr>
              <a:t>[A]</a:t>
            </a:r>
          </a:p>
          <a:p>
            <a:pPr>
              <a:lnSpc>
                <a:spcPct val="130000"/>
              </a:lnSpc>
              <a:buSzPct val="120000"/>
            </a:pPr>
            <a:r>
              <a:rPr lang="ja-JP" altLang="en-US" sz="1200" dirty="0" smtClean="0">
                <a:solidFill>
                  <a:prstClr val="black"/>
                </a:solidFill>
                <a:latin typeface="A-OTF 新ゴ Pro R" pitchFamily="34" charset="-128"/>
                <a:ea typeface="A-OTF 新ゴ Pro R" pitchFamily="34" charset="-128"/>
              </a:rPr>
              <a:t>グループワークでは意見</a:t>
            </a:r>
            <a:r>
              <a:rPr lang="ja-JP" altLang="en-US" sz="1200" dirty="0">
                <a:solidFill>
                  <a:prstClr val="black"/>
                </a:solidFill>
                <a:latin typeface="A-OTF 新ゴ Pro R" pitchFamily="34" charset="-128"/>
                <a:ea typeface="A-OTF 新ゴ Pro R" pitchFamily="34" charset="-128"/>
              </a:rPr>
              <a:t>がなかなかまとまらなかったり</a:t>
            </a:r>
            <a:r>
              <a:rPr lang="ja-JP" altLang="en-US" sz="1200" dirty="0" smtClean="0">
                <a:solidFill>
                  <a:prstClr val="black"/>
                </a:solidFill>
                <a:latin typeface="A-OTF 新ゴ Pro R" pitchFamily="34" charset="-128"/>
                <a:ea typeface="A-OTF 新ゴ Pro R" pitchFamily="34" charset="-128"/>
              </a:rPr>
              <a:t>、意見</a:t>
            </a:r>
            <a:r>
              <a:rPr lang="ja-JP" altLang="en-US" sz="1200" dirty="0">
                <a:solidFill>
                  <a:prstClr val="black"/>
                </a:solidFill>
                <a:latin typeface="A-OTF 新ゴ Pro R" pitchFamily="34" charset="-128"/>
                <a:ea typeface="A-OTF 新ゴ Pro R" pitchFamily="34" charset="-128"/>
              </a:rPr>
              <a:t>がいいにくそうな人がいたり、空気が沈んでいるような状況で盛り上げていかなきゃ、と考えたりするのが難しかった。</a:t>
            </a:r>
            <a:endParaRPr lang="en-US" altLang="ja-JP" sz="1200" dirty="0">
              <a:solidFill>
                <a:prstClr val="black"/>
              </a:solidFill>
              <a:latin typeface="A-OTF 新ゴ Pro R" pitchFamily="34" charset="-128"/>
              <a:ea typeface="A-OTF 新ゴ Pro R" pitchFamily="34" charset="-128"/>
            </a:endParaRPr>
          </a:p>
        </p:txBody>
      </p:sp>
      <p:sp>
        <p:nvSpPr>
          <p:cNvPr id="4" name="正方形/長方形 3"/>
          <p:cNvSpPr/>
          <p:nvPr/>
        </p:nvSpPr>
        <p:spPr>
          <a:xfrm>
            <a:off x="683568" y="4861442"/>
            <a:ext cx="8136904" cy="1283428"/>
          </a:xfrm>
          <a:prstGeom prst="rect">
            <a:avLst/>
          </a:prstGeom>
        </p:spPr>
        <p:txBody>
          <a:bodyPr wrap="square">
            <a:spAutoFit/>
          </a:bodyPr>
          <a:lstStyle/>
          <a:p>
            <a:pPr>
              <a:lnSpc>
                <a:spcPct val="130000"/>
              </a:lnSpc>
              <a:buSzPct val="120000"/>
            </a:pPr>
            <a:r>
              <a:rPr lang="en-US" altLang="ja-JP" sz="1200" dirty="0">
                <a:solidFill>
                  <a:prstClr val="black"/>
                </a:solidFill>
                <a:latin typeface="A-OTF 新ゴ Pro R" pitchFamily="34" charset="-128"/>
                <a:ea typeface="A-OTF 新ゴ Pro R" pitchFamily="34" charset="-128"/>
              </a:rPr>
              <a:t>[A1]</a:t>
            </a:r>
          </a:p>
          <a:p>
            <a:pPr>
              <a:lnSpc>
                <a:spcPct val="130000"/>
              </a:lnSpc>
              <a:buSzPct val="120000"/>
            </a:pPr>
            <a:r>
              <a:rPr lang="ja-JP" altLang="en-US" sz="1200" dirty="0">
                <a:solidFill>
                  <a:prstClr val="black"/>
                </a:solidFill>
                <a:latin typeface="A-OTF 新ゴ Pro R" pitchFamily="34" charset="-128"/>
                <a:ea typeface="A-OTF 新ゴ Pro R" pitchFamily="34" charset="-128"/>
              </a:rPr>
              <a:t>学校でデザインを考える際や、何かあった時の考え方を学べたのはよかったし、就職しても活かせると思う。</a:t>
            </a:r>
            <a:endParaRPr lang="en-US" altLang="ja-JP" sz="1200" dirty="0">
              <a:solidFill>
                <a:prstClr val="black"/>
              </a:solidFill>
              <a:latin typeface="A-OTF 新ゴ Pro R" pitchFamily="34" charset="-128"/>
              <a:ea typeface="A-OTF 新ゴ Pro R" pitchFamily="34" charset="-128"/>
            </a:endParaRPr>
          </a:p>
          <a:p>
            <a:pPr>
              <a:lnSpc>
                <a:spcPct val="130000"/>
              </a:lnSpc>
              <a:buSzPct val="120000"/>
            </a:pPr>
            <a:r>
              <a:rPr lang="en-US" altLang="ja-JP" sz="1200" dirty="0">
                <a:solidFill>
                  <a:prstClr val="black"/>
                </a:solidFill>
                <a:latin typeface="A-OTF 新ゴ Pro R" pitchFamily="34" charset="-128"/>
                <a:ea typeface="A-OTF 新ゴ Pro R" pitchFamily="34" charset="-128"/>
              </a:rPr>
              <a:t>[A2]</a:t>
            </a:r>
          </a:p>
          <a:p>
            <a:pPr>
              <a:lnSpc>
                <a:spcPct val="130000"/>
              </a:lnSpc>
              <a:buSzPct val="120000"/>
            </a:pPr>
            <a:r>
              <a:rPr lang="ja-JP" altLang="en-US" sz="1200" dirty="0">
                <a:solidFill>
                  <a:prstClr val="black"/>
                </a:solidFill>
                <a:latin typeface="A-OTF 新ゴ Pro R" pitchFamily="34" charset="-128"/>
                <a:ea typeface="A-OTF 新ゴ Pro R" pitchFamily="34" charset="-128"/>
              </a:rPr>
              <a:t>就職して、他の人と一緒に仕事をする際に協力してやっていくことや、ちょうど今スマートフォンの研究もしているので、プロトタイプ制作の授業</a:t>
            </a:r>
            <a:r>
              <a:rPr lang="ja-JP" altLang="en-US" sz="1200" dirty="0" smtClean="0">
                <a:solidFill>
                  <a:prstClr val="black"/>
                </a:solidFill>
                <a:latin typeface="A-OTF 新ゴ Pro R" pitchFamily="34" charset="-128"/>
                <a:ea typeface="A-OTF 新ゴ Pro R" pitchFamily="34" charset="-128"/>
              </a:rPr>
              <a:t>も活かせる</a:t>
            </a:r>
            <a:r>
              <a:rPr lang="ja-JP" altLang="en-US" sz="1200" dirty="0">
                <a:solidFill>
                  <a:prstClr val="black"/>
                </a:solidFill>
                <a:latin typeface="A-OTF 新ゴ Pro R" pitchFamily="34" charset="-128"/>
                <a:ea typeface="A-OTF 新ゴ Pro R" pitchFamily="34" charset="-128"/>
              </a:rPr>
              <a:t>と思う。</a:t>
            </a:r>
            <a:endParaRPr lang="en-US" altLang="ja-JP" sz="1200" dirty="0">
              <a:solidFill>
                <a:prstClr val="black"/>
              </a:solidFill>
              <a:latin typeface="A-OTF 新ゴ Pro R" pitchFamily="34" charset="-128"/>
              <a:ea typeface="A-OTF 新ゴ Pro R" pitchFamily="34" charset="-128"/>
            </a:endParaRPr>
          </a:p>
        </p:txBody>
      </p:sp>
    </p:spTree>
    <p:extLst>
      <p:ext uri="{BB962C8B-B14F-4D97-AF65-F5344CB8AC3E}">
        <p14:creationId xmlns:p14="http://schemas.microsoft.com/office/powerpoint/2010/main" val="14672430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タイトル 1"/>
          <p:cNvSpPr>
            <a:spLocks noGrp="1"/>
          </p:cNvSpPr>
          <p:nvPr>
            <p:ph type="title"/>
          </p:nvPr>
        </p:nvSpPr>
        <p:spPr>
          <a:xfrm>
            <a:off x="57150" y="71438"/>
            <a:ext cx="8158163" cy="428625"/>
          </a:xfrm>
        </p:spPr>
        <p:txBody>
          <a:bodyPr/>
          <a:lstStyle/>
          <a:p>
            <a:pPr eaLnBrk="1" hangingPunct="1"/>
            <a:r>
              <a:rPr lang="ja-JP" altLang="en-US" b="0" dirty="0" smtClean="0"/>
              <a:t>アイデア創造型授業</a:t>
            </a:r>
            <a:r>
              <a:rPr lang="ja-JP" altLang="en-US" b="0" dirty="0" smtClean="0"/>
              <a:t>：</a:t>
            </a:r>
            <a:r>
              <a:rPr lang="ja-JP" altLang="en-US" b="0" dirty="0" smtClean="0"/>
              <a:t>受講生のその後</a:t>
            </a:r>
          </a:p>
        </p:txBody>
      </p:sp>
      <p:sp>
        <p:nvSpPr>
          <p:cNvPr id="6" name="スライド番号プレースホルダ 5"/>
          <p:cNvSpPr>
            <a:spLocks noGrp="1"/>
          </p:cNvSpPr>
          <p:nvPr>
            <p:ph type="sldNum" sz="quarter" idx="11"/>
          </p:nvPr>
        </p:nvSpPr>
        <p:spPr/>
        <p:txBody>
          <a:bodyPr/>
          <a:lstStyle/>
          <a:p>
            <a:pPr>
              <a:defRPr/>
            </a:pPr>
            <a:fld id="{521D6DC0-21E1-41DA-918B-202CAE571EE8}" type="slidenum">
              <a:rPr lang="ja-JP" altLang="en-US"/>
              <a:pPr>
                <a:defRPr/>
              </a:pPr>
              <a:t>8</a:t>
            </a:fld>
            <a:endParaRPr lang="ja-JP" altLang="en-US"/>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
        <p:nvSpPr>
          <p:cNvPr id="9" name="正方形/長方形 8"/>
          <p:cNvSpPr/>
          <p:nvPr/>
        </p:nvSpPr>
        <p:spPr bwMode="auto">
          <a:xfrm>
            <a:off x="323527" y="1340768"/>
            <a:ext cx="8496945" cy="4858998"/>
          </a:xfrm>
          <a:prstGeom prst="rect">
            <a:avLst/>
          </a:prstGeom>
          <a:gradFill>
            <a:gsLst>
              <a:gs pos="0">
                <a:schemeClr val="bg1">
                  <a:lumMod val="95000"/>
                </a:schemeClr>
              </a:gs>
              <a:gs pos="50000">
                <a:schemeClr val="bg1">
                  <a:lumMod val="95000"/>
                  <a:alpha val="50000"/>
                </a:schemeClr>
              </a:gs>
              <a:gs pos="100000">
                <a:schemeClr val="bg1">
                  <a:lumMod val="95000"/>
                </a:schemeClr>
              </a:gs>
            </a:gsLst>
            <a:lin ang="0" scaled="0"/>
          </a:gradFill>
          <a:ln w="9525" cap="flat" cmpd="sng" algn="ctr">
            <a:noFill/>
            <a:prstDash val="solid"/>
            <a:round/>
            <a:headEnd type="none" w="med" len="med"/>
            <a:tailEnd type="none" w="med" len="med"/>
          </a:ln>
          <a:effectLst/>
        </p:spPr>
        <p:txBody>
          <a:bodyPr rtlCol="0" anchor="ctr"/>
          <a:lstStyle/>
          <a:p>
            <a:pPr algn="ctr"/>
            <a:endParaRPr lang="ja-JP" altLang="en-US" dirty="0">
              <a:solidFill>
                <a:prstClr val="black"/>
              </a:solidFill>
              <a:latin typeface="ＭＳ Ｐゴシック" pitchFamily="50" charset="-128"/>
              <a:ea typeface="ＭＳ Ｐゴシック" pitchFamily="50" charset="-128"/>
            </a:endParaRPr>
          </a:p>
        </p:txBody>
      </p:sp>
      <p:sp>
        <p:nvSpPr>
          <p:cNvPr id="8" name="角丸四角形 7"/>
          <p:cNvSpPr/>
          <p:nvPr/>
        </p:nvSpPr>
        <p:spPr>
          <a:xfrm>
            <a:off x="320528" y="620688"/>
            <a:ext cx="8502945" cy="72524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2800" dirty="0" smtClean="0">
                <a:solidFill>
                  <a:prstClr val="white"/>
                </a:solidFill>
                <a:latin typeface="A-OTF 新ゴ Pro R"/>
                <a:ea typeface="A-OTF 新ゴ Pro R"/>
                <a:cs typeface="A-OTF 新ゴ Pro R"/>
              </a:rPr>
              <a:t>リーダーズキャンプ参加者のその後は？</a:t>
            </a:r>
            <a:endParaRPr lang="ja-JP" altLang="en-US" sz="2800" dirty="0">
              <a:solidFill>
                <a:prstClr val="white"/>
              </a:solidFill>
              <a:latin typeface="A-OTF 新ゴ Pro R"/>
              <a:ea typeface="A-OTF 新ゴ Pro R"/>
              <a:cs typeface="A-OTF 新ゴ Pro R"/>
            </a:endParaRPr>
          </a:p>
        </p:txBody>
      </p:sp>
      <p:sp>
        <p:nvSpPr>
          <p:cNvPr id="5" name="正方形/長方形 4"/>
          <p:cNvSpPr/>
          <p:nvPr/>
        </p:nvSpPr>
        <p:spPr>
          <a:xfrm>
            <a:off x="755576" y="1484784"/>
            <a:ext cx="7848872" cy="4247317"/>
          </a:xfrm>
          <a:prstGeom prst="rect">
            <a:avLst/>
          </a:prstGeom>
        </p:spPr>
        <p:txBody>
          <a:bodyPr wrap="square">
            <a:spAutoFit/>
          </a:bodyPr>
          <a:lstStyle/>
          <a:p>
            <a:r>
              <a:rPr lang="ja-JP" altLang="en-US" dirty="0" smtClean="0">
                <a:latin typeface="A-OTF 新ゴ Pro R"/>
                <a:ea typeface="A-OTF 新ゴ Pro R"/>
                <a:cs typeface="A-OTF 新ゴ Pro R"/>
              </a:rPr>
              <a:t>受講生の一人、吉田圭汰さん</a:t>
            </a:r>
            <a:r>
              <a:rPr lang="en-US" altLang="ja-JP" dirty="0" smtClean="0">
                <a:latin typeface="A-OTF 新ゴ Pro R"/>
                <a:ea typeface="A-OTF 新ゴ Pro R"/>
                <a:cs typeface="A-OTF 新ゴ Pro R"/>
              </a:rPr>
              <a:t>(</a:t>
            </a:r>
            <a:r>
              <a:rPr lang="ja-JP" altLang="en-US" dirty="0" smtClean="0">
                <a:latin typeface="A-OTF 新ゴ Pro R"/>
                <a:ea typeface="A-OTF 新ゴ Pro R"/>
                <a:cs typeface="A-OTF 新ゴ Pro R"/>
              </a:rPr>
              <a:t>会津工業高等学校</a:t>
            </a:r>
            <a:r>
              <a:rPr lang="en-US" altLang="ja-JP" dirty="0" smtClean="0">
                <a:latin typeface="A-OTF 新ゴ Pro R"/>
                <a:ea typeface="A-OTF 新ゴ Pro R"/>
                <a:cs typeface="A-OTF 新ゴ Pro R"/>
              </a:rPr>
              <a:t>)</a:t>
            </a:r>
            <a:r>
              <a:rPr lang="ja-JP" altLang="en-US" dirty="0" smtClean="0">
                <a:latin typeface="A-OTF 新ゴ Pro R"/>
                <a:ea typeface="A-OTF 新ゴ Pro R"/>
                <a:cs typeface="A-OTF 新ゴ Pro R"/>
              </a:rPr>
              <a:t>が、</a:t>
            </a:r>
            <a:r>
              <a:rPr lang="en-US" altLang="ja-JP" dirty="0" smtClean="0">
                <a:latin typeface="A-OTF 新ゴ Pro R"/>
                <a:ea typeface="A-OTF 新ゴ Pro R"/>
                <a:cs typeface="A-OTF 新ゴ Pro R"/>
              </a:rPr>
              <a:t>Digital Youth Award</a:t>
            </a:r>
            <a:r>
              <a:rPr lang="ja-JP" altLang="en-US" dirty="0" smtClean="0">
                <a:latin typeface="A-OTF 新ゴ Pro R"/>
                <a:ea typeface="A-OTF 新ゴ Pro R"/>
                <a:cs typeface="A-OTF 新ゴ Pro R"/>
              </a:rPr>
              <a:t>にて、アイデア発想部門グランプリを受賞！！</a:t>
            </a:r>
            <a:endParaRPr lang="en-US" altLang="ja-JP" dirty="0">
              <a:latin typeface="A-OTF 新ゴ Pro R"/>
              <a:ea typeface="A-OTF 新ゴ Pro R"/>
              <a:cs typeface="A-OTF 新ゴ Pro R"/>
            </a:endParaRPr>
          </a:p>
          <a:p>
            <a:endParaRPr lang="en-US" altLang="ja-JP" dirty="0">
              <a:latin typeface="A-OTF 新ゴ Pro R"/>
              <a:ea typeface="A-OTF 新ゴ Pro R"/>
              <a:cs typeface="A-OTF 新ゴ Pro R"/>
            </a:endParaRPr>
          </a:p>
          <a:p>
            <a:r>
              <a:rPr lang="ja-JP" altLang="en-US" dirty="0" smtClean="0">
                <a:latin typeface="A-OTF 新ゴ Pro R"/>
                <a:ea typeface="A-OTF 新ゴ Pro R"/>
                <a:cs typeface="A-OTF 新ゴ Pro R"/>
              </a:rPr>
              <a:t>パソコン甲子園に参加した生徒が、アイデア出しの際、リーダーズキャンプで学んだ情報</a:t>
            </a:r>
            <a:r>
              <a:rPr lang="ja-JP" altLang="en-US" dirty="0">
                <a:latin typeface="A-OTF 新ゴ Pro R"/>
                <a:ea typeface="A-OTF 新ゴ Pro R"/>
                <a:cs typeface="A-OTF 新ゴ Pro R"/>
              </a:rPr>
              <a:t>デザインスキルが活きた</a:t>
            </a:r>
          </a:p>
          <a:p>
            <a:endParaRPr lang="en-US" altLang="ja-JP" dirty="0" smtClean="0">
              <a:latin typeface="A-OTF 新ゴ Pro R"/>
              <a:ea typeface="A-OTF 新ゴ Pro R"/>
              <a:cs typeface="A-OTF 新ゴ Pro R"/>
            </a:endParaRPr>
          </a:p>
          <a:p>
            <a:r>
              <a:rPr lang="ja-JP" altLang="en-US" dirty="0" smtClean="0">
                <a:latin typeface="A-OTF 新ゴ Pro R"/>
                <a:ea typeface="A-OTF 新ゴ Pro R"/>
                <a:cs typeface="A-OTF 新ゴ Pro R"/>
              </a:rPr>
              <a:t>デジタルアワード</a:t>
            </a:r>
            <a:r>
              <a:rPr lang="ja-JP" altLang="en-US" dirty="0">
                <a:latin typeface="A-OTF 新ゴ Pro R"/>
                <a:ea typeface="A-OTF 新ゴ Pro R"/>
                <a:cs typeface="A-OTF 新ゴ Pro R"/>
              </a:rPr>
              <a:t>に受講生が残った。</a:t>
            </a:r>
          </a:p>
          <a:p>
            <a:endParaRPr lang="en-US" altLang="ja-JP" dirty="0" smtClean="0">
              <a:latin typeface="A-OTF 新ゴ Pro R"/>
              <a:ea typeface="A-OTF 新ゴ Pro R"/>
              <a:cs typeface="A-OTF 新ゴ Pro R"/>
            </a:endParaRPr>
          </a:p>
          <a:p>
            <a:r>
              <a:rPr lang="ja-JP" altLang="en-US" dirty="0" smtClean="0">
                <a:latin typeface="A-OTF 新ゴ Pro R"/>
                <a:ea typeface="A-OTF 新ゴ Pro R"/>
                <a:cs typeface="A-OTF 新ゴ Pro R"/>
              </a:rPr>
              <a:t>就</a:t>
            </a:r>
            <a:r>
              <a:rPr lang="ja-JP" altLang="en-US" dirty="0">
                <a:latin typeface="A-OTF 新ゴ Pro R"/>
                <a:ea typeface="A-OTF 新ゴ Pro R"/>
                <a:cs typeface="A-OTF 新ゴ Pro R"/>
              </a:rPr>
              <a:t>活の動き出しが</a:t>
            </a:r>
            <a:r>
              <a:rPr lang="ja-JP" altLang="en-US" dirty="0" smtClean="0">
                <a:latin typeface="A-OTF 新ゴ Pro R"/>
                <a:ea typeface="A-OTF 新ゴ Pro R"/>
                <a:cs typeface="A-OTF 新ゴ Pro R"/>
              </a:rPr>
              <a:t>早くなった。</a:t>
            </a:r>
            <a:endParaRPr lang="ja-JP" altLang="en-US" dirty="0">
              <a:latin typeface="A-OTF 新ゴ Pro R"/>
              <a:ea typeface="A-OTF 新ゴ Pro R"/>
              <a:cs typeface="A-OTF 新ゴ Pro R"/>
            </a:endParaRPr>
          </a:p>
          <a:p>
            <a:endParaRPr lang="en-US" altLang="ja-JP" dirty="0" smtClean="0">
              <a:latin typeface="A-OTF 新ゴ Pro R"/>
              <a:ea typeface="A-OTF 新ゴ Pro R"/>
              <a:cs typeface="A-OTF 新ゴ Pro R"/>
            </a:endParaRPr>
          </a:p>
          <a:p>
            <a:r>
              <a:rPr lang="ja-JP" altLang="en-US" dirty="0" smtClean="0">
                <a:latin typeface="A-OTF 新ゴ Pro R"/>
                <a:ea typeface="A-OTF 新ゴ Pro R"/>
                <a:cs typeface="A-OTF 新ゴ Pro R"/>
              </a:rPr>
              <a:t>企業</a:t>
            </a:r>
            <a:r>
              <a:rPr lang="ja-JP" altLang="en-US" dirty="0">
                <a:latin typeface="A-OTF 新ゴ Pro R"/>
                <a:ea typeface="A-OTF 新ゴ Pro R"/>
                <a:cs typeface="A-OTF 新ゴ Pro R"/>
              </a:rPr>
              <a:t>訪問など、社会とのつながりが持てた。</a:t>
            </a:r>
          </a:p>
          <a:p>
            <a:endParaRPr lang="en-US" altLang="ja-JP" dirty="0" smtClean="0">
              <a:latin typeface="A-OTF 新ゴ Pro R"/>
              <a:ea typeface="A-OTF 新ゴ Pro R"/>
              <a:cs typeface="A-OTF 新ゴ Pro R"/>
            </a:endParaRPr>
          </a:p>
          <a:p>
            <a:r>
              <a:rPr lang="ja-JP" altLang="en-US" dirty="0" smtClean="0">
                <a:latin typeface="A-OTF 新ゴ Pro R"/>
                <a:ea typeface="A-OTF 新ゴ Pro R"/>
                <a:cs typeface="A-OTF 新ゴ Pro R"/>
              </a:rPr>
              <a:t>高校生</a:t>
            </a:r>
            <a:r>
              <a:rPr lang="ja-JP" altLang="en-US" dirty="0">
                <a:latin typeface="A-OTF 新ゴ Pro R"/>
                <a:ea typeface="A-OTF 新ゴ Pro R"/>
                <a:cs typeface="A-OTF 新ゴ Pro R"/>
              </a:rPr>
              <a:t>が、資格取得に対して積極的になった。</a:t>
            </a:r>
          </a:p>
          <a:p>
            <a:endParaRPr lang="en-US" altLang="ja-JP" dirty="0" smtClean="0">
              <a:latin typeface="A-OTF 新ゴ Pro R"/>
              <a:ea typeface="A-OTF 新ゴ Pro R"/>
              <a:cs typeface="A-OTF 新ゴ Pro R"/>
            </a:endParaRPr>
          </a:p>
          <a:p>
            <a:r>
              <a:rPr lang="ja-JP" altLang="en-US" dirty="0" smtClean="0">
                <a:latin typeface="A-OTF 新ゴ Pro R"/>
                <a:ea typeface="A-OTF 新ゴ Pro R"/>
                <a:cs typeface="A-OTF 新ゴ Pro R"/>
              </a:rPr>
              <a:t>イベント参加等、人</a:t>
            </a:r>
            <a:r>
              <a:rPr lang="ja-JP" altLang="en-US" dirty="0">
                <a:latin typeface="A-OTF 新ゴ Pro R"/>
                <a:ea typeface="A-OTF 新ゴ Pro R"/>
                <a:cs typeface="A-OTF 新ゴ Pro R"/>
              </a:rPr>
              <a:t>と関わりを持つ</a:t>
            </a:r>
            <a:r>
              <a:rPr lang="ja-JP" altLang="en-US" dirty="0" smtClean="0">
                <a:latin typeface="A-OTF 新ゴ Pro R"/>
                <a:ea typeface="A-OTF 新ゴ Pro R"/>
                <a:cs typeface="A-OTF 新ゴ Pro R"/>
              </a:rPr>
              <a:t>機会を増やそうとする生徒が出てきた。</a:t>
            </a:r>
            <a:endParaRPr lang="ja-JP" altLang="en-US" dirty="0">
              <a:latin typeface="A-OTF 新ゴ Pro R"/>
              <a:ea typeface="A-OTF 新ゴ Pro R"/>
              <a:cs typeface="A-OTF 新ゴ Pro R"/>
            </a:endParaRPr>
          </a:p>
        </p:txBody>
      </p:sp>
      <p:sp>
        <p:nvSpPr>
          <p:cNvPr id="10" name="テキスト ボックス 9"/>
          <p:cNvSpPr txBox="1"/>
          <p:nvPr/>
        </p:nvSpPr>
        <p:spPr>
          <a:xfrm>
            <a:off x="395536" y="1484784"/>
            <a:ext cx="415498" cy="4247317"/>
          </a:xfrm>
          <a:prstGeom prst="rect">
            <a:avLst/>
          </a:prstGeom>
          <a:noFill/>
        </p:spPr>
        <p:txBody>
          <a:bodyPr wrap="none" rtlCol="0">
            <a:spAutoFit/>
          </a:bodyPr>
          <a:lstStyle/>
          <a:p>
            <a:r>
              <a:rPr kumimoji="1" lang="en-US" altLang="ja-JP" dirty="0" smtClean="0"/>
              <a:t>✓</a:t>
            </a:r>
          </a:p>
          <a:p>
            <a:endParaRPr lang="en-US" altLang="ja-JP" dirty="0"/>
          </a:p>
          <a:p>
            <a:endParaRPr lang="en-US" altLang="ja-JP" dirty="0"/>
          </a:p>
          <a:p>
            <a:r>
              <a:rPr kumimoji="1" lang="en-US" altLang="ja-JP" dirty="0" smtClean="0"/>
              <a:t>✓</a:t>
            </a:r>
          </a:p>
          <a:p>
            <a:endParaRPr lang="en-US" altLang="ja-JP" dirty="0"/>
          </a:p>
          <a:p>
            <a:endParaRPr kumimoji="1" lang="en-US" altLang="ja-JP" dirty="0" smtClean="0"/>
          </a:p>
          <a:p>
            <a:r>
              <a:rPr lang="en-US" altLang="ja-JP" dirty="0" smtClean="0"/>
              <a:t>✓</a:t>
            </a:r>
          </a:p>
          <a:p>
            <a:endParaRPr kumimoji="1" lang="en-US" altLang="ja-JP" dirty="0"/>
          </a:p>
          <a:p>
            <a:r>
              <a:rPr kumimoji="1" lang="en-US" altLang="ja-JP" dirty="0" smtClean="0"/>
              <a:t>✓</a:t>
            </a:r>
          </a:p>
          <a:p>
            <a:endParaRPr lang="en-US" altLang="ja-JP" dirty="0"/>
          </a:p>
          <a:p>
            <a:r>
              <a:rPr kumimoji="1" lang="en-US" altLang="ja-JP" dirty="0" smtClean="0"/>
              <a:t>✓</a:t>
            </a:r>
          </a:p>
          <a:p>
            <a:endParaRPr lang="en-US" altLang="ja-JP" dirty="0"/>
          </a:p>
          <a:p>
            <a:r>
              <a:rPr kumimoji="1" lang="en-US" altLang="ja-JP" dirty="0" smtClean="0"/>
              <a:t>✓</a:t>
            </a:r>
          </a:p>
          <a:p>
            <a:endParaRPr lang="en-US" altLang="ja-JP" dirty="0"/>
          </a:p>
          <a:p>
            <a:r>
              <a:rPr lang="en-US" altLang="ja-JP" dirty="0" smtClean="0"/>
              <a:t>✓</a:t>
            </a:r>
            <a:endParaRPr kumimoji="1" lang="ja-JP" altLang="en-US" dirty="0"/>
          </a:p>
        </p:txBody>
      </p:sp>
      <p:sp>
        <p:nvSpPr>
          <p:cNvPr id="12" name="円/楕円 11"/>
          <p:cNvSpPr/>
          <p:nvPr/>
        </p:nvSpPr>
        <p:spPr>
          <a:xfrm>
            <a:off x="6300192" y="2780928"/>
            <a:ext cx="2376264" cy="237626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latin typeface="A-OTF 新ゴ Pro R"/>
                <a:ea typeface="A-OTF 新ゴ Pro R"/>
                <a:cs typeface="A-OTF 新ゴ Pro R"/>
              </a:rPr>
              <a:t>学び・就職に</a:t>
            </a:r>
            <a:endParaRPr kumimoji="1" lang="en-US" altLang="ja-JP" dirty="0" smtClean="0">
              <a:latin typeface="A-OTF 新ゴ Pro R"/>
              <a:ea typeface="A-OTF 新ゴ Pro R"/>
              <a:cs typeface="A-OTF 新ゴ Pro R"/>
            </a:endParaRPr>
          </a:p>
          <a:p>
            <a:pPr algn="ctr"/>
            <a:r>
              <a:rPr kumimoji="1" lang="ja-JP" altLang="en-US" dirty="0" smtClean="0">
                <a:latin typeface="A-OTF 新ゴ Pro R"/>
                <a:ea typeface="A-OTF 新ゴ Pro R"/>
                <a:cs typeface="A-OTF 新ゴ Pro R"/>
              </a:rPr>
              <a:t>対して積極的になった。</a:t>
            </a:r>
            <a:endParaRPr kumimoji="1" lang="ja-JP" altLang="en-US" dirty="0">
              <a:latin typeface="A-OTF 新ゴ Pro R"/>
              <a:ea typeface="A-OTF 新ゴ Pro R"/>
              <a:cs typeface="A-OTF 新ゴ Pro R"/>
            </a:endParaRPr>
          </a:p>
        </p:txBody>
      </p:sp>
    </p:spTree>
    <p:extLst>
      <p:ext uri="{BB962C8B-B14F-4D97-AF65-F5344CB8AC3E}">
        <p14:creationId xmlns:p14="http://schemas.microsoft.com/office/powerpoint/2010/main" val="2456647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1"/>
          </p:nvPr>
        </p:nvSpPr>
        <p:spPr/>
        <p:txBody>
          <a:bodyPr/>
          <a:lstStyle/>
          <a:p>
            <a:pPr>
              <a:defRPr/>
            </a:pPr>
            <a:fld id="{0C0B5974-75E4-487D-8CF3-D1944733B5EF}" type="slidenum">
              <a:rPr lang="ja-JP" altLang="en-US"/>
              <a:pPr>
                <a:defRPr/>
              </a:pPr>
              <a:t>9</a:t>
            </a:fld>
            <a:endParaRPr lang="ja-JP" altLang="en-US"/>
          </a:p>
        </p:txBody>
      </p:sp>
      <p:sp>
        <p:nvSpPr>
          <p:cNvPr id="5123" name="テキスト ボックス 36"/>
          <p:cNvSpPr txBox="1">
            <a:spLocks noChangeArrowheads="1"/>
          </p:cNvSpPr>
          <p:nvPr/>
        </p:nvSpPr>
        <p:spPr bwMode="auto">
          <a:xfrm>
            <a:off x="214313" y="3282950"/>
            <a:ext cx="8572500" cy="369332"/>
          </a:xfrm>
          <a:prstGeom prst="rect">
            <a:avLst/>
          </a:prstGeom>
          <a:noFill/>
          <a:ln w="9525">
            <a:noFill/>
            <a:miter lim="800000"/>
            <a:headEnd/>
            <a:tailEnd/>
          </a:ln>
        </p:spPr>
        <p:txBody>
          <a:bodyPr>
            <a:spAutoFit/>
          </a:bodyPr>
          <a:lstStyle/>
          <a:p>
            <a:r>
              <a:rPr lang="ja-JP" altLang="en-US" dirty="0" smtClean="0">
                <a:latin typeface="A-OTF 新ゴ Pro M" pitchFamily="34" charset="-128"/>
                <a:ea typeface="A-OTF 新ゴ Pro M" pitchFamily="34" charset="-128"/>
              </a:rPr>
              <a:t>アイデア創造型授業：</a:t>
            </a:r>
            <a:r>
              <a:rPr lang="ja-JP" altLang="en-US" dirty="0" smtClean="0">
                <a:latin typeface="A-OTF 新ゴ Pro M" pitchFamily="34" charset="-128"/>
                <a:ea typeface="A-OTF 新ゴ Pro M" pitchFamily="34" charset="-128"/>
              </a:rPr>
              <a:t>実施</a:t>
            </a:r>
            <a:r>
              <a:rPr lang="ja-JP" altLang="en-US" dirty="0" smtClean="0">
                <a:latin typeface="A-OTF 新ゴ Pro M" pitchFamily="34" charset="-128"/>
                <a:ea typeface="A-OTF 新ゴ Pro M" pitchFamily="34" charset="-128"/>
              </a:rPr>
              <a:t>のポイント</a:t>
            </a:r>
            <a:endParaRPr lang="en-US" altLang="ja-JP" dirty="0" smtClean="0">
              <a:latin typeface="A-OTF 新ゴ Pro M" pitchFamily="34" charset="-128"/>
              <a:ea typeface="A-OTF 新ゴ Pro M" pitchFamily="34" charset="-128"/>
            </a:endParaRPr>
          </a:p>
        </p:txBody>
      </p:sp>
      <p:sp>
        <p:nvSpPr>
          <p:cNvPr id="7" name="フッター プレースホルダ 6"/>
          <p:cNvSpPr>
            <a:spLocks noGrp="1"/>
          </p:cNvSpPr>
          <p:nvPr>
            <p:ph type="ftr" sz="quarter" idx="10"/>
          </p:nvPr>
        </p:nvSpPr>
        <p:spPr>
          <a:xfrm>
            <a:off x="104775" y="6421438"/>
            <a:ext cx="2895600" cy="365125"/>
          </a:xfrm>
        </p:spPr>
        <p:txBody>
          <a:bodyPr/>
          <a:lstStyle/>
          <a:p>
            <a:pPr>
              <a:defRPr/>
            </a:pPr>
            <a:r>
              <a:rPr lang="en-US" altLang="ja-JP" dirty="0"/>
              <a:t>Copyright © </a:t>
            </a:r>
            <a:r>
              <a:rPr lang="en-US" altLang="ja-JP" dirty="0" smtClean="0"/>
              <a:t>2013 </a:t>
            </a:r>
            <a:r>
              <a:rPr lang="en-US" altLang="ja-JP" dirty="0" err="1"/>
              <a:t>cshool</a:t>
            </a:r>
            <a:r>
              <a:rPr lang="en-US" altLang="ja-JP" dirty="0"/>
              <a:t> inc. All Rights Reserved.</a:t>
            </a:r>
            <a:endParaRPr lang="ja-JP" altLang="en-US" dirty="0"/>
          </a:p>
        </p:txBody>
      </p:sp>
    </p:spTree>
    <p:extLst>
      <p:ext uri="{BB962C8B-B14F-4D97-AF65-F5344CB8AC3E}">
        <p14:creationId xmlns:p14="http://schemas.microsoft.com/office/powerpoint/2010/main" val="19071380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1330</TotalTime>
  <Words>2306</Words>
  <Application>Microsoft Macintosh PowerPoint</Application>
  <PresentationFormat>画面に合わせる (4:3)</PresentationFormat>
  <Paragraphs>290</Paragraphs>
  <Slides>21</Slides>
  <Notes>21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ホワイト</vt:lpstr>
      <vt:lpstr>過去の取り組みから学んだ、 アイデア創造型授業実施のポイント</vt:lpstr>
      <vt:lpstr>PowerPoint プレゼンテーション</vt:lpstr>
      <vt:lpstr>PowerPoint プレゼンテーション</vt:lpstr>
      <vt:lpstr>教育側から見た場合</vt:lpstr>
      <vt:lpstr>企業からみた場合</vt:lpstr>
      <vt:lpstr>大学も変わってきています。</vt:lpstr>
      <vt:lpstr>アイデア創造型授業：過去の参加者インタビューから</vt:lpstr>
      <vt:lpstr>アイデア創造型授業：受講生のその後</vt:lpstr>
      <vt:lpstr>PowerPoint プレゼンテーション</vt:lpstr>
      <vt:lpstr>ポイント(1-1)  プロジェクトを始める前に(1)</vt:lpstr>
      <vt:lpstr>ポイント(1-2)  プロジェクトを始める前に(2)</vt:lpstr>
      <vt:lpstr>ポイント(1-3)  プロジェクトを始める前に(3)</vt:lpstr>
      <vt:lpstr>ポイント(2)  テーマ設定</vt:lpstr>
      <vt:lpstr>ポイント(3)  チームビルディング</vt:lpstr>
      <vt:lpstr>ポイント(4)  進捗管理</vt:lpstr>
      <vt:lpstr>ポイント(5)  ファシリテーション</vt:lpstr>
      <vt:lpstr>補足：ファシリテーターのスタンス</vt:lpstr>
      <vt:lpstr>補足：ファシリテーターの心得(経験則として)</vt:lpstr>
      <vt:lpstr>ポイント(7-1)  評価のポイント：講師編</vt:lpstr>
      <vt:lpstr>ポイント(7-2)  評価のポイント：講師編</vt:lpstr>
      <vt:lpstr>ポイント(7-3)  評価のポイント：生徒編</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株式会社クスール</dc:creator>
  <cp:lastModifiedBy>株式会社クスール</cp:lastModifiedBy>
  <cp:revision>24</cp:revision>
  <dcterms:created xsi:type="dcterms:W3CDTF">2014-12-25T04:01:27Z</dcterms:created>
  <dcterms:modified xsi:type="dcterms:W3CDTF">2014-12-26T02:11:48Z</dcterms:modified>
</cp:coreProperties>
</file>