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5" r:id="rId2"/>
  </p:sldMasterIdLst>
  <p:notesMasterIdLst>
    <p:notesMasterId r:id="rId42"/>
  </p:notesMasterIdLst>
  <p:handoutMasterIdLst>
    <p:handoutMasterId r:id="rId43"/>
  </p:handoutMasterIdLst>
  <p:sldIdLst>
    <p:sldId id="2252" r:id="rId3"/>
    <p:sldId id="2254" r:id="rId4"/>
    <p:sldId id="2210" r:id="rId5"/>
    <p:sldId id="2253" r:id="rId6"/>
    <p:sldId id="2208" r:id="rId7"/>
    <p:sldId id="2213" r:id="rId8"/>
    <p:sldId id="2214" r:id="rId9"/>
    <p:sldId id="2215" r:id="rId10"/>
    <p:sldId id="2216" r:id="rId11"/>
    <p:sldId id="2217" r:id="rId12"/>
    <p:sldId id="2218" r:id="rId13"/>
    <p:sldId id="2206" r:id="rId14"/>
    <p:sldId id="2207" r:id="rId15"/>
    <p:sldId id="2255" r:id="rId16"/>
    <p:sldId id="2231" r:id="rId17"/>
    <p:sldId id="2232" r:id="rId18"/>
    <p:sldId id="2233" r:id="rId19"/>
    <p:sldId id="2234" r:id="rId20"/>
    <p:sldId id="2235" r:id="rId21"/>
    <p:sldId id="2236" r:id="rId22"/>
    <p:sldId id="2237" r:id="rId23"/>
    <p:sldId id="2238" r:id="rId24"/>
    <p:sldId id="2224" r:id="rId25"/>
    <p:sldId id="2225" r:id="rId26"/>
    <p:sldId id="2226" r:id="rId27"/>
    <p:sldId id="2227" r:id="rId28"/>
    <p:sldId id="2228" r:id="rId29"/>
    <p:sldId id="2229" r:id="rId30"/>
    <p:sldId id="2257" r:id="rId31"/>
    <p:sldId id="2256" r:id="rId32"/>
    <p:sldId id="1970" r:id="rId33"/>
    <p:sldId id="2220" r:id="rId34"/>
    <p:sldId id="2222" r:id="rId35"/>
    <p:sldId id="2230" r:id="rId36"/>
    <p:sldId id="2239" r:id="rId37"/>
    <p:sldId id="2240" r:id="rId38"/>
    <p:sldId id="2241" r:id="rId39"/>
    <p:sldId id="2242" r:id="rId40"/>
    <p:sldId id="2243" r:id="rId41"/>
  </p:sldIdLst>
  <p:sldSz cx="9906000" cy="6858000" type="A4"/>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教員向け講座Ⅰ＞" id="{1D5D9F5D-0CB8-D24C-B572-0DD78C5A3118}">
          <p14:sldIdLst>
            <p14:sldId id="2252"/>
            <p14:sldId id="2254"/>
            <p14:sldId id="2210"/>
            <p14:sldId id="2253"/>
            <p14:sldId id="2208"/>
            <p14:sldId id="2213"/>
            <p14:sldId id="2214"/>
            <p14:sldId id="2215"/>
            <p14:sldId id="2216"/>
            <p14:sldId id="2217"/>
            <p14:sldId id="2218"/>
            <p14:sldId id="2206"/>
            <p14:sldId id="2207"/>
          </p14:sldIdLst>
        </p14:section>
        <p14:section name="PBL実施時のポイント" id="{2B44DF3B-2C32-FF4A-A486-BA10FDE85D8B}">
          <p14:sldIdLst>
            <p14:sldId id="2255"/>
            <p14:sldId id="2231"/>
            <p14:sldId id="2232"/>
            <p14:sldId id="2233"/>
            <p14:sldId id="2234"/>
            <p14:sldId id="2235"/>
            <p14:sldId id="2236"/>
            <p14:sldId id="2237"/>
            <p14:sldId id="2238"/>
            <p14:sldId id="2224"/>
            <p14:sldId id="2225"/>
            <p14:sldId id="2226"/>
            <p14:sldId id="2227"/>
            <p14:sldId id="2228"/>
            <p14:sldId id="2229"/>
            <p14:sldId id="2257"/>
          </p14:sldIdLst>
        </p14:section>
        <p14:section name="チームブレスト" id="{C9598047-E78B-3043-A02A-A8F2235978A7}">
          <p14:sldIdLst>
            <p14:sldId id="2256"/>
            <p14:sldId id="1970"/>
            <p14:sldId id="2220"/>
            <p14:sldId id="2222"/>
            <p14:sldId id="2230"/>
            <p14:sldId id="2239"/>
            <p14:sldId id="2240"/>
            <p14:sldId id="2241"/>
            <p14:sldId id="2242"/>
            <p14:sldId id="224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500"/>
    <a:srgbClr val="FDD3CB"/>
    <a:srgbClr val="FF6600"/>
    <a:srgbClr val="FF99FF"/>
    <a:srgbClr val="F68100"/>
    <a:srgbClr val="F68D00"/>
    <a:srgbClr val="FF9900"/>
    <a:srgbClr val="FFFF99"/>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6" autoAdjust="0"/>
    <p:restoredTop sz="63703" autoAdjust="0"/>
  </p:normalViewPr>
  <p:slideViewPr>
    <p:cSldViewPr snapToGrid="0" snapToObjects="1">
      <p:cViewPr>
        <p:scale>
          <a:sx n="75" d="100"/>
          <a:sy n="75" d="100"/>
        </p:scale>
        <p:origin x="-2536" y="-128"/>
      </p:cViewPr>
      <p:guideLst>
        <p:guide orient="horz" pos="416"/>
        <p:guide orient="horz" pos="482"/>
        <p:guide orient="horz" pos="890"/>
        <p:guide orient="horz" pos="845"/>
        <p:guide pos="6068"/>
        <p:guide pos="4708"/>
        <p:guide pos="363"/>
        <p:guide pos="444"/>
      </p:guideLst>
    </p:cSldViewPr>
  </p:slideViewPr>
  <p:outlineViewPr>
    <p:cViewPr>
      <p:scale>
        <a:sx n="33" d="100"/>
        <a:sy n="33" d="100"/>
      </p:scale>
      <p:origin x="0" y="12480"/>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80" d="100"/>
          <a:sy n="80" d="100"/>
        </p:scale>
        <p:origin x="-3912"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3"/>
          </p:nvPr>
        </p:nvSpPr>
        <p:spPr>
          <a:xfrm>
            <a:off x="4021386" y="9720732"/>
            <a:ext cx="3076780" cy="511492"/>
          </a:xfrm>
          <a:prstGeom prst="rect">
            <a:avLst/>
          </a:prstGeom>
        </p:spPr>
        <p:txBody>
          <a:bodyPr vert="horz" lIns="94751" tIns="47375" rIns="94751" bIns="47375" rtlCol="0" anchor="b"/>
          <a:lstStyle>
            <a:lvl1pPr algn="r" fontAlgn="auto">
              <a:spcBef>
                <a:spcPts val="0"/>
              </a:spcBef>
              <a:spcAft>
                <a:spcPts val="0"/>
              </a:spcAft>
              <a:defRPr sz="1200">
                <a:latin typeface="+mn-lt"/>
                <a:ea typeface="+mn-ea"/>
              </a:defRPr>
            </a:lvl1pPr>
          </a:lstStyle>
          <a:p>
            <a:pPr>
              <a:defRPr/>
            </a:pPr>
            <a:fld id="{4C381A64-CD11-436C-8747-8D442B31455D}" type="slidenum">
              <a:rPr lang="ja-JP" altLang="en-US"/>
              <a:pPr>
                <a:defRPr/>
              </a:pPr>
              <a:t>‹#›</a:t>
            </a:fld>
            <a:endParaRPr lang="ja-JP" altLang="en-US" dirty="0"/>
          </a:p>
        </p:txBody>
      </p:sp>
    </p:spTree>
    <p:extLst>
      <p:ext uri="{BB962C8B-B14F-4D97-AF65-F5344CB8AC3E}">
        <p14:creationId xmlns:p14="http://schemas.microsoft.com/office/powerpoint/2010/main" val="3817912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 3"/>
          <p:cNvSpPr>
            <a:spLocks noGrp="1" noRot="1" noChangeAspect="1"/>
          </p:cNvSpPr>
          <p:nvPr>
            <p:ph type="sldImg" idx="2"/>
          </p:nvPr>
        </p:nvSpPr>
        <p:spPr>
          <a:xfrm>
            <a:off x="777875" y="768350"/>
            <a:ext cx="5543550" cy="3836988"/>
          </a:xfrm>
          <a:prstGeom prst="rect">
            <a:avLst/>
          </a:prstGeom>
          <a:noFill/>
          <a:ln w="12700">
            <a:solidFill>
              <a:prstClr val="black"/>
            </a:solidFill>
          </a:ln>
        </p:spPr>
        <p:txBody>
          <a:bodyPr vert="horz" lIns="94751" tIns="47375" rIns="94751" bIns="47375" rtlCol="0" anchor="ctr"/>
          <a:lstStyle/>
          <a:p>
            <a:pPr lvl="0"/>
            <a:endParaRPr lang="ja-JP" altLang="en-US" noProof="0"/>
          </a:p>
        </p:txBody>
      </p:sp>
      <p:sp>
        <p:nvSpPr>
          <p:cNvPr id="5" name="ノート プレースホルダ 4"/>
          <p:cNvSpPr>
            <a:spLocks noGrp="1"/>
          </p:cNvSpPr>
          <p:nvPr>
            <p:ph type="body" sz="quarter" idx="3"/>
          </p:nvPr>
        </p:nvSpPr>
        <p:spPr>
          <a:xfrm>
            <a:off x="777875" y="4861562"/>
            <a:ext cx="5543550" cy="4605816"/>
          </a:xfrm>
          <a:prstGeom prst="rect">
            <a:avLst/>
          </a:prstGeom>
        </p:spPr>
        <p:txBody>
          <a:bodyPr vert="horz" lIns="94751" tIns="47375" rIns="94751" bIns="47375" rtlCol="0">
            <a:normAutofit/>
          </a:bodyPr>
          <a:lstStyle/>
          <a:p>
            <a:pPr lvl="0"/>
            <a:r>
              <a:rPr lang="ja-JP" altLang="en-US" noProof="0" dirty="0" smtClean="0"/>
              <a:t>マスタ テキストの書式設定</a:t>
            </a:r>
          </a:p>
          <a:p>
            <a:pPr lvl="1"/>
            <a:r>
              <a:rPr lang="ja-JP" altLang="en-US" noProof="0" dirty="0" smtClean="0"/>
              <a:t>第 </a:t>
            </a:r>
            <a:r>
              <a:rPr lang="en-US" altLang="ja-JP" noProof="0" dirty="0" smtClean="0"/>
              <a:t>2 </a:t>
            </a:r>
            <a:r>
              <a:rPr lang="ja-JP" altLang="en-US" noProof="0" dirty="0" smtClean="0"/>
              <a:t>レベル</a:t>
            </a:r>
          </a:p>
          <a:p>
            <a:pPr lvl="2"/>
            <a:r>
              <a:rPr lang="ja-JP" altLang="en-US" noProof="0" dirty="0" smtClean="0"/>
              <a:t>第 </a:t>
            </a:r>
            <a:r>
              <a:rPr lang="en-US" altLang="ja-JP" noProof="0" dirty="0" smtClean="0"/>
              <a:t>3 </a:t>
            </a:r>
            <a:r>
              <a:rPr lang="ja-JP" altLang="en-US" noProof="0" dirty="0" smtClean="0"/>
              <a:t>レベル</a:t>
            </a:r>
          </a:p>
          <a:p>
            <a:pPr lvl="3"/>
            <a:r>
              <a:rPr lang="ja-JP" altLang="en-US" noProof="0" dirty="0" smtClean="0"/>
              <a:t>第 </a:t>
            </a:r>
            <a:r>
              <a:rPr lang="en-US" altLang="ja-JP" noProof="0" dirty="0" smtClean="0"/>
              <a:t>4 </a:t>
            </a:r>
            <a:r>
              <a:rPr lang="ja-JP" altLang="en-US" noProof="0" dirty="0" smtClean="0"/>
              <a:t>レベル</a:t>
            </a:r>
          </a:p>
          <a:p>
            <a:pPr lvl="4"/>
            <a:r>
              <a:rPr lang="ja-JP" altLang="en-US" noProof="0" dirty="0" smtClean="0"/>
              <a:t>第 </a:t>
            </a:r>
            <a:r>
              <a:rPr lang="en-US" altLang="ja-JP" noProof="0" dirty="0" smtClean="0"/>
              <a:t>5 </a:t>
            </a:r>
            <a:r>
              <a:rPr lang="ja-JP" altLang="en-US" noProof="0" dirty="0" smtClean="0"/>
              <a:t>レベル</a:t>
            </a:r>
            <a:endParaRPr lang="ja-JP" altLang="en-US" noProof="0" dirty="0"/>
          </a:p>
        </p:txBody>
      </p:sp>
      <p:sp>
        <p:nvSpPr>
          <p:cNvPr id="7" name="スライド番号プレースホルダ 6"/>
          <p:cNvSpPr>
            <a:spLocks noGrp="1"/>
          </p:cNvSpPr>
          <p:nvPr>
            <p:ph type="sldNum" sz="quarter" idx="5"/>
          </p:nvPr>
        </p:nvSpPr>
        <p:spPr>
          <a:xfrm>
            <a:off x="4021386" y="9720732"/>
            <a:ext cx="3076780" cy="511492"/>
          </a:xfrm>
          <a:prstGeom prst="rect">
            <a:avLst/>
          </a:prstGeom>
        </p:spPr>
        <p:txBody>
          <a:bodyPr vert="horz" lIns="94751" tIns="47375" rIns="94751" bIns="47375" rtlCol="0" anchor="b"/>
          <a:lstStyle>
            <a:lvl1pPr algn="r" fontAlgn="auto">
              <a:spcBef>
                <a:spcPts val="0"/>
              </a:spcBef>
              <a:spcAft>
                <a:spcPts val="0"/>
              </a:spcAft>
              <a:defRPr sz="1200">
                <a:latin typeface="+mn-lt"/>
                <a:ea typeface="+mn-ea"/>
              </a:defRPr>
            </a:lvl1pPr>
          </a:lstStyle>
          <a:p>
            <a:pPr>
              <a:defRPr/>
            </a:pPr>
            <a:fld id="{06EB6424-E2A9-4BBB-9978-A90948EF7FA8}" type="slidenum">
              <a:rPr lang="ja-JP" altLang="en-US"/>
              <a:pPr>
                <a:defRPr/>
              </a:pPr>
              <a:t>‹#›</a:t>
            </a:fld>
            <a:endParaRPr lang="ja-JP" altLang="en-US" dirty="0"/>
          </a:p>
        </p:txBody>
      </p:sp>
      <p:sp>
        <p:nvSpPr>
          <p:cNvPr id="8" name="テキスト ボックス 7"/>
          <p:cNvSpPr txBox="1"/>
          <p:nvPr/>
        </p:nvSpPr>
        <p:spPr>
          <a:xfrm>
            <a:off x="6319706" y="9989793"/>
            <a:ext cx="569387" cy="246221"/>
          </a:xfrm>
          <a:prstGeom prst="rect">
            <a:avLst/>
          </a:prstGeom>
          <a:noFill/>
        </p:spPr>
        <p:txBody>
          <a:bodyPr wrap="none" rtlCol="0">
            <a:spAutoFit/>
          </a:bodyPr>
          <a:lstStyle/>
          <a:p>
            <a:r>
              <a:rPr kumimoji="1" lang="ja-JP" altLang="en-US" sz="1000" dirty="0" smtClean="0"/>
              <a:t>付録ー</a:t>
            </a:r>
            <a:endParaRPr kumimoji="1" lang="ja-JP" altLang="en-US" sz="1000" dirty="0"/>
          </a:p>
        </p:txBody>
      </p:sp>
    </p:spTree>
    <p:extLst>
      <p:ext uri="{BB962C8B-B14F-4D97-AF65-F5344CB8AC3E}">
        <p14:creationId xmlns:p14="http://schemas.microsoft.com/office/powerpoint/2010/main" val="4234496563"/>
      </p:ext>
    </p:extLst>
  </p:cSld>
  <p:clrMap bg1="lt1" tx1="dk1" bg2="lt2" tx2="dk2" accent1="accent1" accent2="accent2" accent3="accent3" accent4="accent4" accent5="accent5" accent6="accent6" hlink="hlink" folHlink="folHlink"/>
  <p:hf hdr="0" ftr="0" dt="0"/>
  <p:notesStyle>
    <a:lvl1pPr algn="just" rtl="0" eaLnBrk="1" fontAlgn="base" hangingPunct="1">
      <a:spcBef>
        <a:spcPct val="30000"/>
      </a:spcBef>
      <a:spcAft>
        <a:spcPct val="0"/>
      </a:spcAft>
      <a:defRPr kumimoji="1" sz="1200" kern="1200">
        <a:solidFill>
          <a:schemeClr val="tx1"/>
        </a:solidFill>
        <a:latin typeface="+mj-ea"/>
        <a:ea typeface="+mj-ea"/>
        <a:cs typeface="+mn-cs"/>
      </a:defRPr>
    </a:lvl1pPr>
    <a:lvl2pPr marL="360000" algn="just" rtl="0" eaLnBrk="1" fontAlgn="base" hangingPunct="1">
      <a:spcBef>
        <a:spcPct val="30000"/>
      </a:spcBef>
      <a:spcAft>
        <a:spcPct val="0"/>
      </a:spcAft>
      <a:defRPr kumimoji="1" sz="1200" kern="1200">
        <a:solidFill>
          <a:schemeClr val="tx1"/>
        </a:solidFill>
        <a:latin typeface="+mj-ea"/>
        <a:ea typeface="+mj-ea"/>
        <a:cs typeface="+mn-cs"/>
      </a:defRPr>
    </a:lvl2pPr>
    <a:lvl3pPr marL="720000" algn="just" rtl="0" eaLnBrk="1" fontAlgn="base" hangingPunct="1">
      <a:spcBef>
        <a:spcPct val="30000"/>
      </a:spcBef>
      <a:spcAft>
        <a:spcPct val="0"/>
      </a:spcAft>
      <a:defRPr kumimoji="1" sz="1200" kern="1200">
        <a:solidFill>
          <a:schemeClr val="tx1"/>
        </a:solidFill>
        <a:latin typeface="+mj-ea"/>
        <a:ea typeface="+mj-ea"/>
        <a:cs typeface="+mn-cs"/>
      </a:defRPr>
    </a:lvl3pPr>
    <a:lvl4pPr marL="1080000" algn="just" rtl="0" eaLnBrk="1" fontAlgn="base" hangingPunct="1">
      <a:spcBef>
        <a:spcPct val="30000"/>
      </a:spcBef>
      <a:spcAft>
        <a:spcPct val="0"/>
      </a:spcAft>
      <a:defRPr kumimoji="1" sz="1200" kern="1200">
        <a:solidFill>
          <a:schemeClr val="tx1"/>
        </a:solidFill>
        <a:latin typeface="+mj-ea"/>
        <a:ea typeface="+mj-ea"/>
        <a:cs typeface="+mn-cs"/>
      </a:defRPr>
    </a:lvl4pPr>
    <a:lvl5pPr marL="1440000" algn="just" rtl="0" eaLnBrk="1" fontAlgn="base" hangingPunct="1">
      <a:spcBef>
        <a:spcPct val="30000"/>
      </a:spcBef>
      <a:spcAft>
        <a:spcPct val="0"/>
      </a:spcAft>
      <a:defRPr kumimoji="1" sz="1200" kern="1200">
        <a:solidFill>
          <a:schemeClr val="tx1"/>
        </a:solidFill>
        <a:latin typeface="+mj-ea"/>
        <a:ea typeface="+mj-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今回のセミナーでは、生徒と教員がいっしょに受講しながら、生徒は、情報デザインの基礎を学び、教員は、情報デザインを教育するためのノウハウを習得するということが目的の一つになっています。</a:t>
            </a:r>
            <a:endParaRPr kumimoji="1" lang="en-US" altLang="ja-JP" dirty="0" smtClean="0"/>
          </a:p>
          <a:p>
            <a:r>
              <a:rPr kumimoji="1" lang="ja-JP" altLang="en-US" dirty="0" smtClean="0"/>
              <a:t>プログラムは、生徒用／教員用と２本立てになっており、講座当初は、教員も生徒も同じ講義と演習課題のグループワークを行います。</a:t>
            </a:r>
            <a:endParaRPr kumimoji="1" lang="en-US" altLang="ja-JP" dirty="0" smtClean="0"/>
          </a:p>
          <a:p>
            <a:r>
              <a:rPr kumimoji="1" lang="ja-JP" altLang="en-US" dirty="0" smtClean="0"/>
              <a:t>次に、ある段階に到達し、生徒が演習課題のワーキングを行っているタイミングで、教員用の講義を展開しています。</a:t>
            </a:r>
            <a:endParaRPr kumimoji="1" lang="en-US" altLang="ja-JP" dirty="0" smtClean="0"/>
          </a:p>
          <a:p>
            <a:r>
              <a:rPr kumimoji="1" lang="ja-JP" altLang="en-US" dirty="0" smtClean="0"/>
              <a:t>情報デザインの授業を受け持ったとき、どんな点に注意して指導したら良いのか、評価のポイントはどこかなど、教員のみのグループでブレインストーミングを利用しながら学習します。</a:t>
            </a:r>
            <a:endParaRPr kumimoji="1" lang="en-US" altLang="ja-JP" dirty="0" smtClean="0"/>
          </a:p>
          <a:p>
            <a:endParaRPr kumimoji="1" lang="en-US" altLang="ja-JP" dirty="0" smtClean="0"/>
          </a:p>
          <a:p>
            <a:r>
              <a:rPr kumimoji="1" lang="en-US" altLang="ja-JP" dirty="0" smtClean="0"/>
              <a:t>※</a:t>
            </a:r>
            <a:r>
              <a:rPr kumimoji="1" lang="ja-JP" altLang="en-US" dirty="0" smtClean="0"/>
              <a:t>詳細は別途資料参照</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1</a:t>
            </a:fld>
            <a:endParaRPr lang="ja-JP" altLang="en-US" dirty="0"/>
          </a:p>
        </p:txBody>
      </p:sp>
    </p:spTree>
    <p:extLst>
      <p:ext uri="{BB962C8B-B14F-4D97-AF65-F5344CB8AC3E}">
        <p14:creationId xmlns:p14="http://schemas.microsoft.com/office/powerpoint/2010/main" val="256006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xfrm>
            <a:off x="777875" y="768350"/>
            <a:ext cx="5543550" cy="3836988"/>
          </a:xfrm>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●PBL</a:t>
            </a:r>
            <a:r>
              <a:rPr lang="ja-JP" altLang="en-US" dirty="0" smtClean="0"/>
              <a:t>導入の効果：受講生のその後</a:t>
            </a:r>
            <a:endParaRPr lang="en-US" altLang="ja-JP" dirty="0" smtClean="0"/>
          </a:p>
          <a:p>
            <a:r>
              <a:rPr lang="en-US" altLang="ja-JP" dirty="0" smtClean="0"/>
              <a:t>PBL</a:t>
            </a:r>
            <a:r>
              <a:rPr lang="ja-JP" altLang="en-US" dirty="0" smtClean="0"/>
              <a:t>を導入した効果を受講生側からみた場合について説明します。まずは、受講生のその後についてです。</a:t>
            </a:r>
            <a:endParaRPr lang="en-US" altLang="ja-JP" dirty="0" smtClean="0"/>
          </a:p>
          <a:p>
            <a:r>
              <a:rPr lang="ja-JP" altLang="en-US" dirty="0" smtClean="0"/>
              <a:t>「リーダーズキャンプ参加者のその後は？」</a:t>
            </a:r>
            <a:endParaRPr lang="en-US" altLang="ja-JP" dirty="0" smtClean="0"/>
          </a:p>
          <a:p>
            <a:pPr>
              <a:lnSpc>
                <a:spcPct val="50000"/>
              </a:lnSpc>
            </a:pPr>
            <a:endParaRPr lang="ja-JP" altLang="en-US" sz="800" dirty="0" smtClean="0"/>
          </a:p>
          <a:p>
            <a:pPr marL="100800" indent="-100800">
              <a:buFont typeface="Arial"/>
              <a:buChar char="•"/>
            </a:pPr>
            <a:r>
              <a:rPr lang="ja-JP" altLang="en-US" dirty="0" smtClean="0"/>
              <a:t>受講生の一人、吉田圭汰さん</a:t>
            </a:r>
            <a:r>
              <a:rPr lang="en-US" altLang="ja-JP" dirty="0" smtClean="0"/>
              <a:t>(</a:t>
            </a:r>
            <a:r>
              <a:rPr lang="ja-JP" altLang="en-US" dirty="0" smtClean="0"/>
              <a:t>会津工業高等学校</a:t>
            </a:r>
            <a:r>
              <a:rPr lang="en-US" altLang="ja-JP" dirty="0" smtClean="0"/>
              <a:t>)</a:t>
            </a:r>
            <a:r>
              <a:rPr lang="ja-JP" altLang="en-US" dirty="0" smtClean="0"/>
              <a:t>が、</a:t>
            </a:r>
            <a:r>
              <a:rPr lang="en-US" altLang="ja-JP" dirty="0" smtClean="0"/>
              <a:t>Digital Youth Award</a:t>
            </a:r>
            <a:r>
              <a:rPr lang="ja-JP" altLang="en-US" dirty="0" smtClean="0"/>
              <a:t>にて、アイデア発想部門グランプリを受賞しました。</a:t>
            </a:r>
          </a:p>
          <a:p>
            <a:pPr marL="100800" indent="-100800">
              <a:buFont typeface="Arial"/>
              <a:buChar char="•"/>
            </a:pPr>
            <a:r>
              <a:rPr lang="ja-JP" altLang="en-US" dirty="0" smtClean="0"/>
              <a:t>パソコン甲子園に参加した生徒が、アイデア出しの際、リーダーズキャンプで学んだ情報デザインスキルが活きた、と語っています。</a:t>
            </a:r>
          </a:p>
          <a:p>
            <a:pPr marL="100800" indent="-100800">
              <a:buFont typeface="Arial"/>
              <a:buChar char="•"/>
            </a:pPr>
            <a:r>
              <a:rPr lang="ja-JP" altLang="en-US" dirty="0" smtClean="0"/>
              <a:t>デジタルアワードの選考に、過去の受講生が残りました。</a:t>
            </a:r>
          </a:p>
          <a:p>
            <a:pPr marL="100800" indent="-100800">
              <a:buFont typeface="Arial"/>
              <a:buChar char="•"/>
            </a:pPr>
            <a:r>
              <a:rPr lang="ja-JP" altLang="en-US" dirty="0" smtClean="0"/>
              <a:t>就活の動き出しが早くなりました。</a:t>
            </a:r>
          </a:p>
          <a:p>
            <a:pPr marL="100800" indent="-100800">
              <a:buFont typeface="Arial"/>
              <a:buChar char="•"/>
            </a:pPr>
            <a:r>
              <a:rPr lang="ja-JP" altLang="en-US" dirty="0" smtClean="0"/>
              <a:t>企業訪問など、社会とのつながりが持てるようになりました。</a:t>
            </a:r>
          </a:p>
          <a:p>
            <a:pPr marL="100800" indent="-100800">
              <a:buFont typeface="Arial"/>
              <a:buChar char="•"/>
            </a:pPr>
            <a:r>
              <a:rPr lang="ja-JP" altLang="en-US" dirty="0" smtClean="0"/>
              <a:t>高校生が、資格取得に対して積極的になりました。</a:t>
            </a:r>
          </a:p>
          <a:p>
            <a:pPr marL="100800" indent="-100800">
              <a:buFont typeface="Arial"/>
              <a:buChar char="•"/>
            </a:pPr>
            <a:r>
              <a:rPr lang="ja-JP" altLang="en-US" dirty="0" smtClean="0"/>
              <a:t>イベント参加等、人と関わりを持つ機会を増やそうとする生徒が出てきました。</a:t>
            </a:r>
          </a:p>
          <a:p>
            <a:pPr marL="0" indent="0">
              <a:lnSpc>
                <a:spcPct val="50000"/>
              </a:lnSpc>
              <a:buFont typeface="Arial"/>
              <a:buNone/>
            </a:pPr>
            <a:endParaRPr lang="en-US" altLang="ja-JP" sz="800" dirty="0" smtClean="0"/>
          </a:p>
          <a:p>
            <a:r>
              <a:rPr lang="ja-JP" altLang="en-US" dirty="0" smtClean="0"/>
              <a:t>という報告を受けています。「学び・就職に対して積極的になった」といえます。</a:t>
            </a:r>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10</a:t>
            </a:fld>
            <a:endParaRPr lang="ja-JP" altLang="en-US"/>
          </a:p>
        </p:txBody>
      </p:sp>
    </p:spTree>
    <p:extLst>
      <p:ext uri="{BB962C8B-B14F-4D97-AF65-F5344CB8AC3E}">
        <p14:creationId xmlns:p14="http://schemas.microsoft.com/office/powerpoint/2010/main" val="103972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xfrm>
            <a:off x="777875" y="768350"/>
            <a:ext cx="5543550" cy="3836988"/>
          </a:xfrm>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en-US" altLang="ja-JP" dirty="0" smtClean="0"/>
              <a:t>●PBL</a:t>
            </a:r>
            <a:r>
              <a:rPr lang="ja-JP" altLang="en-US" dirty="0" smtClean="0"/>
              <a:t>導入の効果：受講生のその後</a:t>
            </a:r>
            <a:endParaRPr lang="en-US" altLang="ja-JP" dirty="0" smtClean="0"/>
          </a:p>
          <a:p>
            <a:r>
              <a:rPr lang="ja-JP" altLang="en-US" dirty="0" smtClean="0"/>
              <a:t>「吉田圭汰さんのケース」</a:t>
            </a:r>
            <a:endParaRPr lang="en-US" altLang="ja-JP" dirty="0" smtClean="0"/>
          </a:p>
          <a:p>
            <a:r>
              <a:rPr lang="ja-JP" altLang="en-US" dirty="0" smtClean="0"/>
              <a:t>吉田圭汰さんのケースについてみていきましょう。</a:t>
            </a:r>
          </a:p>
          <a:p>
            <a:r>
              <a:rPr lang="ja-JP" altLang="en-US" dirty="0" smtClean="0"/>
              <a:t>吉田圭汰さんは、福島県立会津工業高等学校　（昨年の参加者）当時、高校３年生です。彼は、</a:t>
            </a:r>
            <a:r>
              <a:rPr lang="en-US" altLang="ja-JP" dirty="0" smtClean="0"/>
              <a:t>PBL</a:t>
            </a:r>
            <a:r>
              <a:rPr lang="ja-JP" altLang="en-US" dirty="0" smtClean="0"/>
              <a:t>受講後にどんな心境の変化等があったのかを挙げてみます。</a:t>
            </a:r>
            <a:endParaRPr lang="en-US" altLang="ja-JP" dirty="0" smtClean="0"/>
          </a:p>
          <a:p>
            <a:pPr>
              <a:lnSpc>
                <a:spcPct val="50000"/>
              </a:lnSpc>
            </a:pPr>
            <a:endParaRPr lang="ja-JP" altLang="en-US" sz="800" dirty="0" smtClean="0"/>
          </a:p>
          <a:p>
            <a:r>
              <a:rPr lang="en-US" altLang="ja-JP" dirty="0" smtClean="0"/>
              <a:t>◆</a:t>
            </a:r>
            <a:r>
              <a:rPr lang="ja-JP" altLang="en-US" dirty="0" smtClean="0"/>
              <a:t>学校では教えてくれない授業！</a:t>
            </a:r>
          </a:p>
          <a:p>
            <a:r>
              <a:rPr lang="ja-JP" altLang="en-US" dirty="0" smtClean="0"/>
              <a:t>複数人の力でアイデアを発想して、企画を作っていくような事は、授業では全く触れませんでした。</a:t>
            </a:r>
          </a:p>
          <a:p>
            <a:pPr>
              <a:lnSpc>
                <a:spcPct val="60000"/>
              </a:lnSpc>
            </a:pPr>
            <a:endParaRPr lang="ja-JP" altLang="en-US" sz="900" dirty="0" smtClean="0"/>
          </a:p>
          <a:p>
            <a:r>
              <a:rPr lang="en-US" altLang="ja-JP" dirty="0" smtClean="0"/>
              <a:t>◆</a:t>
            </a:r>
            <a:r>
              <a:rPr lang="ja-JP" altLang="en-US" dirty="0" smtClean="0"/>
              <a:t>就職から進学へ</a:t>
            </a:r>
          </a:p>
          <a:p>
            <a:r>
              <a:rPr lang="en-US" altLang="ja-JP" dirty="0" smtClean="0"/>
              <a:t>PBL</a:t>
            </a:r>
            <a:r>
              <a:rPr lang="ja-JP" altLang="en-US" dirty="0" smtClean="0"/>
              <a:t>を受講する前までは、地元の工場に就職しようとしか思ってませんでした。でも、キャンプに参加して、世の中に無限にある情報を加工して、色んなアイデアにつなげる事で、こんなにクリエイティブなことができて、これでご飯を食べる事もできると知ったときは衝撃でした。</a:t>
            </a:r>
          </a:p>
          <a:p>
            <a:pPr>
              <a:lnSpc>
                <a:spcPct val="60000"/>
              </a:lnSpc>
            </a:pPr>
            <a:endParaRPr lang="ja-JP" altLang="en-US" sz="900" dirty="0" smtClean="0"/>
          </a:p>
          <a:p>
            <a:r>
              <a:rPr lang="en-US" altLang="ja-JP" dirty="0" smtClean="0"/>
              <a:t>◆</a:t>
            </a:r>
            <a:r>
              <a:rPr lang="ja-JP" altLang="en-US" dirty="0" smtClean="0"/>
              <a:t>進路を大きく変更</a:t>
            </a:r>
          </a:p>
          <a:p>
            <a:r>
              <a:rPr lang="ja-JP" altLang="en-US" dirty="0" smtClean="0"/>
              <a:t>進路は、就職から大学進学へと変更しました。拓殖大学工学部のデザイン学科に春から通学しています。急に進路を変えましたが、指定校推薦をもらったので受験はそれほど難しくはなかったです。親は地元就職よりも東京へ出てほしいと言っています。</a:t>
            </a:r>
          </a:p>
          <a:p>
            <a:pPr>
              <a:lnSpc>
                <a:spcPct val="60000"/>
              </a:lnSpc>
            </a:pPr>
            <a:endParaRPr lang="ja-JP" altLang="en-US" sz="900" dirty="0" smtClean="0"/>
          </a:p>
          <a:p>
            <a:r>
              <a:rPr lang="en-US" altLang="ja-JP" dirty="0" smtClean="0"/>
              <a:t>◆</a:t>
            </a:r>
            <a:r>
              <a:rPr lang="ja-JP" altLang="en-US" dirty="0" smtClean="0"/>
              <a:t>チーム活動から個人ワークへ</a:t>
            </a:r>
          </a:p>
          <a:p>
            <a:r>
              <a:rPr lang="ja-JP" altLang="en-US" dirty="0" smtClean="0"/>
              <a:t>リーダーズキャンプは、チームによるアイデアを形にする授業でしたが、デジタルユースアワードは、個人ワークでした。</a:t>
            </a:r>
            <a:r>
              <a:rPr lang="en-US" altLang="ja-JP" dirty="0" smtClean="0"/>
              <a:t>(PBL</a:t>
            </a:r>
            <a:r>
              <a:rPr lang="ja-JP" altLang="en-US" dirty="0" smtClean="0"/>
              <a:t>の）授業のおかげで、自分のアイデアを深く理解することができました。さらに、プレゼンテーションや資料作成にキャンプで学んだことが役立ちました。</a:t>
            </a:r>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11</a:t>
            </a:fld>
            <a:endParaRPr lang="ja-JP" altLang="en-US"/>
          </a:p>
        </p:txBody>
      </p:sp>
    </p:spTree>
    <p:extLst>
      <p:ext uri="{BB962C8B-B14F-4D97-AF65-F5344CB8AC3E}">
        <p14:creationId xmlns:p14="http://schemas.microsoft.com/office/powerpoint/2010/main" val="610684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教える側のテーマは</a:t>
            </a:r>
            <a:endParaRPr kumimoji="1" lang="en-US" altLang="ja-JP" dirty="0" smtClean="0"/>
          </a:p>
          <a:p>
            <a:r>
              <a:rPr kumimoji="1" lang="ja-JP" altLang="en-US" dirty="0" smtClean="0"/>
              <a:t>今、情報デザインを教える立場になり、授業に</a:t>
            </a:r>
            <a:r>
              <a:rPr kumimoji="1" lang="en-US" altLang="ja-JP" dirty="0" smtClean="0"/>
              <a:t>PBL</a:t>
            </a:r>
            <a:r>
              <a:rPr kumimoji="1" lang="ja-JP" altLang="en-US" dirty="0" smtClean="0"/>
              <a:t>を導入した場合、課題となることについて説明します。</a:t>
            </a:r>
            <a:endParaRPr kumimoji="1" lang="en-US" altLang="ja-JP" dirty="0" smtClean="0"/>
          </a:p>
          <a:p>
            <a:r>
              <a:rPr kumimoji="1" lang="ja-JP" altLang="en-US" dirty="0" smtClean="0"/>
              <a:t>教える側としては、</a:t>
            </a:r>
            <a:endParaRPr kumimoji="1" lang="en-US" altLang="ja-JP" dirty="0" smtClean="0"/>
          </a:p>
          <a:p>
            <a:endParaRPr kumimoji="1" lang="en-US" altLang="ja-JP" dirty="0" smtClean="0"/>
          </a:p>
          <a:p>
            <a:pPr marL="460800" lvl="1" indent="-100800">
              <a:buFont typeface="Arial"/>
              <a:buChar char="•"/>
            </a:pPr>
            <a:r>
              <a:rPr kumimoji="1" lang="ja-JP" altLang="en-US" dirty="0" smtClean="0"/>
              <a:t>プロジェクトテーマ選定</a:t>
            </a:r>
            <a:endParaRPr kumimoji="1" lang="en-US" altLang="ja-JP" dirty="0" smtClean="0"/>
          </a:p>
          <a:p>
            <a:pPr lvl="2"/>
            <a:r>
              <a:rPr kumimoji="1" lang="ja-JP" altLang="en-US" dirty="0" smtClean="0"/>
              <a:t>どんなテーマを扱えば、良いのか分からない。適切なテーマとは？</a:t>
            </a:r>
          </a:p>
          <a:p>
            <a:pPr marL="460800" lvl="1" indent="-100800">
              <a:buFont typeface="Arial"/>
              <a:buChar char="•"/>
            </a:pPr>
            <a:r>
              <a:rPr kumimoji="1" lang="ja-JP" altLang="en-US" dirty="0" smtClean="0"/>
              <a:t>評価の仕方</a:t>
            </a:r>
            <a:endParaRPr kumimoji="1" lang="en-US" altLang="ja-JP" dirty="0" smtClean="0"/>
          </a:p>
          <a:p>
            <a:pPr lvl="2"/>
            <a:r>
              <a:rPr lang="en-US" altLang="ja-JP" dirty="0" smtClean="0"/>
              <a:t>PBL</a:t>
            </a:r>
            <a:r>
              <a:rPr lang="ja-JP" altLang="en-US" dirty="0" smtClean="0"/>
              <a:t>でグループワークをおこなった場合、個人に対する成績の付け方が難しい。評価するポイントは何か？</a:t>
            </a:r>
            <a:endParaRPr kumimoji="1" lang="ja-JP" altLang="en-US" dirty="0" smtClean="0"/>
          </a:p>
          <a:p>
            <a:pPr marL="460800" lvl="1" indent="-100800">
              <a:buFont typeface="Arial"/>
              <a:buChar char="•"/>
            </a:pPr>
            <a:r>
              <a:rPr kumimoji="1" lang="ja-JP" altLang="en-US" dirty="0" smtClean="0"/>
              <a:t>ファシリテーション（教える側）</a:t>
            </a:r>
            <a:endParaRPr kumimoji="1" lang="en-US" altLang="ja-JP" dirty="0" smtClean="0"/>
          </a:p>
          <a:p>
            <a:pPr lvl="2"/>
            <a:r>
              <a:rPr lang="ja-JP" altLang="en-US" dirty="0" smtClean="0"/>
              <a:t>ファシリテーターが大切だということは分かったが、通常授業では、誰にファシリテーターを頼めばいいのか分からない。また、自分がファシリテーターをおこなうとしたら、どんな点に注意したらいいのか分からない。</a:t>
            </a:r>
            <a:endParaRPr lang="en-US" altLang="ja-JP" dirty="0"/>
          </a:p>
          <a:p>
            <a:endParaRPr kumimoji="1" lang="en-US" altLang="ja-JP" dirty="0" smtClean="0"/>
          </a:p>
          <a:p>
            <a:pPr marL="0" lvl="0" indent="0">
              <a:buFont typeface="Arial"/>
              <a:buNone/>
            </a:pPr>
            <a:r>
              <a:rPr kumimoji="1" lang="ja-JP" altLang="en-US" dirty="0" smtClean="0"/>
              <a:t>などが、挙げられるでしょう。これらについて、講義と教員によるブレインストーミングをおこない、考察していきます。</a:t>
            </a: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12</a:t>
            </a:fld>
            <a:endParaRPr lang="ja-JP" altLang="en-US" dirty="0"/>
          </a:p>
        </p:txBody>
      </p:sp>
    </p:spTree>
    <p:extLst>
      <p:ext uri="{BB962C8B-B14F-4D97-AF65-F5344CB8AC3E}">
        <p14:creationId xmlns:p14="http://schemas.microsoft.com/office/powerpoint/2010/main" val="4090552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先生へのメッセージ</a:t>
            </a:r>
            <a:endParaRPr kumimoji="1" lang="en-US" altLang="ja-JP" dirty="0" smtClean="0"/>
          </a:p>
          <a:p>
            <a:r>
              <a:rPr kumimoji="1" lang="ja-JP" altLang="en-US" dirty="0" smtClean="0"/>
              <a:t>情報デザインを教えることになって、悩みを抱えているであろう先生方へのメッセージです。</a:t>
            </a:r>
            <a:endParaRPr kumimoji="1" lang="en-US" altLang="ja-JP" dirty="0" smtClean="0"/>
          </a:p>
          <a:p>
            <a:r>
              <a:rPr kumimoji="1" lang="ja-JP" altLang="en-US" dirty="0" smtClean="0"/>
              <a:t>まずはやってみようのスタンスを取ってみましょう。生徒に教えることばかりに気をとられていてはいけません。自ら進んでやってみることでわかってくることがたくさんあります。生徒達を上から見ているだけでは、分からないことがたくさんあります。</a:t>
            </a:r>
          </a:p>
          <a:p>
            <a:r>
              <a:rPr kumimoji="1" lang="ja-JP" altLang="en-US" dirty="0" smtClean="0"/>
              <a:t>次に、答えがないコトを教える勇気をもちましょう。先生とは、正解を求められる立場にある人物だといえるでしょう。他の教科でも、正解を出すことを学習するものがたくさんあります。</a:t>
            </a:r>
            <a:endParaRPr kumimoji="1" lang="en-US" altLang="ja-JP" dirty="0" smtClean="0"/>
          </a:p>
          <a:p>
            <a:r>
              <a:rPr kumimoji="1" lang="ja-JP" altLang="en-US" dirty="0" smtClean="0"/>
              <a:t>しかし、今、世の中で求められているものには、正解ではなく、その過程を問われることも多々あります。情報デザインは、まさにそんな課題に立ち向かうときにその威力を最大に発揮することができるスキルを教える授業なのです。</a:t>
            </a:r>
            <a:endParaRPr kumimoji="1" lang="en-US" altLang="ja-JP" dirty="0" smtClean="0"/>
          </a:p>
          <a:p>
            <a:r>
              <a:rPr kumimoji="1" lang="ja-JP" altLang="en-US" dirty="0" smtClean="0"/>
              <a:t>先生としては、ついつい「指導」という言葉が頭にあって、生徒の意見に口を出してしまいがちになりますが、そこで、グッと我慢して、違うアプローチをする勇気を持ちましょう。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13</a:t>
            </a:fld>
            <a:endParaRPr lang="ja-JP" altLang="en-US" dirty="0"/>
          </a:p>
        </p:txBody>
      </p:sp>
    </p:spTree>
    <p:extLst>
      <p:ext uri="{BB962C8B-B14F-4D97-AF65-F5344CB8AC3E}">
        <p14:creationId xmlns:p14="http://schemas.microsoft.com/office/powerpoint/2010/main" val="2660125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60800" lvl="1" indent="-100800">
              <a:buFont typeface="Arial"/>
              <a:buChar char="•"/>
            </a:pP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Page15</a:t>
            </a: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ポイント（１ー１）／プロジェクトを始める前に</a:t>
            </a:r>
            <a:r>
              <a:rPr lang="en-US" altLang="ja-JP" dirty="0" smtClean="0">
                <a:latin typeface="ＭＳ Ｐゴシック"/>
                <a:ea typeface="ＭＳ Ｐゴシック"/>
                <a:cs typeface="ＭＳ Ｐゴシック"/>
              </a:rPr>
              <a:t>①</a:t>
            </a:r>
          </a:p>
          <a:p>
            <a:pPr marL="460800" lvl="1" indent="-100800">
              <a:buFont typeface="Arial"/>
              <a:buChar char="•"/>
            </a:pP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Page16</a:t>
            </a: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ポイント（１</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２）／プロジェクトを始める前に</a:t>
            </a:r>
            <a:r>
              <a:rPr lang="en-US" altLang="ja-JP" dirty="0" smtClean="0">
                <a:latin typeface="ＭＳ Ｐゴシック"/>
                <a:ea typeface="ＭＳ Ｐゴシック"/>
                <a:cs typeface="ＭＳ Ｐゴシック"/>
              </a:rPr>
              <a:t>②</a:t>
            </a:r>
          </a:p>
          <a:p>
            <a:pPr marL="460800" lvl="1" indent="-100800">
              <a:buFont typeface="Arial"/>
              <a:buChar char="•"/>
            </a:pP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Page17</a:t>
            </a: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ポイント（１</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３）／プロジェクトを始める前に</a:t>
            </a:r>
            <a:r>
              <a:rPr lang="en-US" altLang="ja-JP" dirty="0" smtClean="0">
                <a:latin typeface="ＭＳ Ｐゴシック"/>
                <a:ea typeface="ＭＳ Ｐゴシック"/>
                <a:cs typeface="ＭＳ Ｐゴシック"/>
              </a:rPr>
              <a:t>③</a:t>
            </a:r>
          </a:p>
          <a:p>
            <a:pPr marL="460800" lvl="1" indent="-100800">
              <a:buFont typeface="Arial"/>
              <a:buChar char="•"/>
            </a:pP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Page18</a:t>
            </a: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ポイント（２）／テーマ設定</a:t>
            </a:r>
            <a:endParaRPr lang="en-US" altLang="ja-JP" dirty="0" smtClean="0">
              <a:latin typeface="ＭＳ Ｐゴシック"/>
              <a:ea typeface="ＭＳ Ｐゴシック"/>
              <a:cs typeface="ＭＳ Ｐゴシック"/>
            </a:endParaRPr>
          </a:p>
          <a:p>
            <a:pPr marL="460800" lvl="1" indent="-100800">
              <a:buFont typeface="Arial"/>
              <a:buChar char="•"/>
            </a:pP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Page19</a:t>
            </a: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ポイント（３）／チームビルディング</a:t>
            </a:r>
            <a:endParaRPr lang="en-US" altLang="ja-JP" dirty="0" smtClean="0">
              <a:latin typeface="ＭＳ Ｐゴシック"/>
              <a:ea typeface="ＭＳ Ｐゴシック"/>
              <a:cs typeface="ＭＳ Ｐゴシック"/>
            </a:endParaRPr>
          </a:p>
          <a:p>
            <a:pPr marL="460800" lvl="1" indent="-100800">
              <a:buFont typeface="Arial"/>
              <a:buChar char="•"/>
            </a:pP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Page20</a:t>
            </a: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ポイント（４）／進捗管理</a:t>
            </a:r>
            <a:endParaRPr lang="en-US" altLang="ja-JP" dirty="0" smtClean="0">
              <a:latin typeface="ＭＳ Ｐゴシック"/>
              <a:ea typeface="ＭＳ Ｐゴシック"/>
              <a:cs typeface="ＭＳ Ｐゴシック"/>
            </a:endParaRPr>
          </a:p>
          <a:p>
            <a:pPr marL="460800" lvl="1" indent="-100800">
              <a:buFont typeface="Arial"/>
              <a:buChar char="•"/>
            </a:pP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Page21</a:t>
            </a: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ポイント（５）／具体的なサンプルを多く提示する</a:t>
            </a:r>
            <a:endParaRPr lang="en-US" altLang="ja-JP" dirty="0" smtClean="0">
              <a:latin typeface="ＭＳ Ｐゴシック"/>
              <a:ea typeface="ＭＳ Ｐゴシック"/>
              <a:cs typeface="ＭＳ Ｐゴシック"/>
            </a:endParaRPr>
          </a:p>
          <a:p>
            <a:pPr marL="460800" lvl="1" indent="-100800">
              <a:buFont typeface="Arial"/>
              <a:buChar char="•"/>
            </a:pP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Page22</a:t>
            </a: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ポイント（６）／ファシリテーション</a:t>
            </a:r>
            <a:endParaRPr lang="en-US" altLang="ja-JP" dirty="0" smtClean="0">
              <a:latin typeface="ＭＳ Ｐゴシック"/>
              <a:ea typeface="ＭＳ Ｐゴシック"/>
              <a:cs typeface="ＭＳ Ｐゴシック"/>
            </a:endParaRPr>
          </a:p>
          <a:p>
            <a:pPr marL="460800" lvl="1" indent="-100800">
              <a:buFont typeface="Arial"/>
              <a:buChar char="•"/>
            </a:pP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Page23〜28</a:t>
            </a: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ポイント（７</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１）／評価のポイント：講師編</a:t>
            </a:r>
            <a:endParaRPr lang="en-US" altLang="ja-JP" dirty="0">
              <a:latin typeface="ＭＳ Ｐゴシック"/>
              <a:ea typeface="ＭＳ Ｐゴシック"/>
              <a:cs typeface="ＭＳ Ｐゴシック"/>
            </a:endParaRPr>
          </a:p>
          <a:p>
            <a:pPr lvl="5"/>
            <a:r>
              <a:rPr lang="ja-JP" altLang="en-US" dirty="0" smtClean="0">
                <a:latin typeface="ＭＳ Ｐゴシック"/>
                <a:ea typeface="ＭＳ Ｐゴシック"/>
                <a:cs typeface="ＭＳ Ｐゴシック"/>
              </a:rPr>
              <a:t>１）プロセスと成長を見る</a:t>
            </a:r>
          </a:p>
          <a:p>
            <a:pPr lvl="5"/>
            <a:r>
              <a:rPr lang="ja-JP" altLang="en-US" dirty="0" smtClean="0">
                <a:latin typeface="ＭＳ Ｐゴシック"/>
                <a:ea typeface="ＭＳ Ｐゴシック"/>
                <a:cs typeface="ＭＳ Ｐゴシック"/>
              </a:rPr>
              <a:t>２）最終成果物に対する評価</a:t>
            </a:r>
          </a:p>
          <a:p>
            <a:pPr lvl="6"/>
            <a:r>
              <a:rPr lang="ja-JP" altLang="en-US" dirty="0" smtClean="0">
                <a:latin typeface="ＭＳ Ｐゴシック"/>
                <a:ea typeface="ＭＳ Ｐゴシック"/>
                <a:cs typeface="ＭＳ Ｐゴシック"/>
              </a:rPr>
              <a:t>「論理的思考力」評価</a:t>
            </a:r>
          </a:p>
          <a:p>
            <a:pPr lvl="6"/>
            <a:r>
              <a:rPr lang="ja-JP" altLang="en-US" dirty="0" smtClean="0">
                <a:latin typeface="ＭＳ Ｐゴシック"/>
                <a:ea typeface="ＭＳ Ｐゴシック"/>
                <a:cs typeface="ＭＳ Ｐゴシック"/>
              </a:rPr>
              <a:t>「課題解決力」評価</a:t>
            </a:r>
          </a:p>
          <a:p>
            <a:pPr lvl="6"/>
            <a:r>
              <a:rPr lang="ja-JP" altLang="en-US" dirty="0" smtClean="0">
                <a:latin typeface="ＭＳ Ｐゴシック"/>
                <a:ea typeface="ＭＳ Ｐゴシック"/>
                <a:cs typeface="ＭＳ Ｐゴシック"/>
              </a:rPr>
              <a:t>「コンピテンシー」評価</a:t>
            </a:r>
          </a:p>
          <a:p>
            <a:pPr marL="460800" lvl="1" indent="-100800">
              <a:buFont typeface="Arial"/>
              <a:buChar char="•"/>
            </a:pP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Page28</a:t>
            </a: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ポイント（７</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２）／評価のポイント：生徒編</a:t>
            </a:r>
            <a:endParaRPr lang="en-US" altLang="ja-JP" dirty="0" smtClean="0">
              <a:latin typeface="ＭＳ Ｐゴシック"/>
              <a:ea typeface="ＭＳ Ｐゴシック"/>
              <a:cs typeface="ＭＳ Ｐゴシック"/>
            </a:endParaRPr>
          </a:p>
          <a:p>
            <a:pPr marL="460800" lvl="1" indent="-100800">
              <a:buFont typeface="Arial"/>
              <a:buChar char="•"/>
            </a:pP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Page29</a:t>
            </a:r>
            <a:r>
              <a:rPr lang="ja-JP" altLang="en-US" dirty="0" smtClean="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発表に関する評価基準（評価のポイント）</a:t>
            </a:r>
            <a:endParaRPr kumimoji="1" lang="ja-JP" altLang="en-US" dirty="0">
              <a:latin typeface="ＭＳ Ｐゴシック"/>
              <a:ea typeface="ＭＳ Ｐゴシック"/>
              <a:cs typeface="ＭＳ Ｐゴシック"/>
            </a:endParaRP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14</a:t>
            </a:fld>
            <a:endParaRPr lang="ja-JP" altLang="en-US" dirty="0"/>
          </a:p>
        </p:txBody>
      </p:sp>
    </p:spTree>
    <p:extLst>
      <p:ext uri="{BB962C8B-B14F-4D97-AF65-F5344CB8AC3E}">
        <p14:creationId xmlns:p14="http://schemas.microsoft.com/office/powerpoint/2010/main" val="3662650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a:t>
            </a:r>
            <a:r>
              <a:rPr lang="ja-JP" altLang="en-US" dirty="0" smtClean="0"/>
              <a:t>ポイント</a:t>
            </a:r>
            <a:r>
              <a:rPr lang="en-US" altLang="ja-JP" dirty="0" smtClean="0"/>
              <a:t>(1-1)</a:t>
            </a:r>
            <a:r>
              <a:rPr lang="ja-JP" altLang="en-US" dirty="0" smtClean="0"/>
              <a:t>／プロジェクトを始める前に</a:t>
            </a:r>
            <a:r>
              <a:rPr lang="en-US" altLang="ja-JP" dirty="0" smtClean="0"/>
              <a:t>①</a:t>
            </a:r>
          </a:p>
          <a:p>
            <a:r>
              <a:rPr lang="ja-JP" altLang="en-US" dirty="0" smtClean="0"/>
              <a:t>「ゴール」と「学んで欲しいこと」を教員と生徒全員で共有するようにします。</a:t>
            </a:r>
          </a:p>
          <a:p>
            <a:r>
              <a:rPr lang="ja-JP" altLang="en-US" dirty="0" smtClean="0"/>
              <a:t>設定は様々ですが、一つのプロジェクトを実施するためには、ある程度の期間が必要です。全体的に中だるみしてしまったり、初期の情報デザイン手法の授業の中で、生徒が「そもそもこれって何のためにやってるんだっけ？」と思うことも出てきます。</a:t>
            </a:r>
          </a:p>
          <a:p>
            <a:endParaRPr lang="ja-JP" altLang="en-US" dirty="0" smtClean="0"/>
          </a:p>
          <a:p>
            <a:r>
              <a:rPr lang="ja-JP" altLang="en-US" dirty="0" smtClean="0"/>
              <a:t>そうなったときの拠り所として、プロジェクトの「ゴール」と「それを通じて身に付けてほしいこと」の２点を、しっかり説明しましょう。</a:t>
            </a:r>
            <a:endParaRPr lang="en-US" altLang="ja-JP" dirty="0" smtClean="0"/>
          </a:p>
          <a:p>
            <a:endParaRPr lang="en-US" altLang="ja-JP" dirty="0" smtClean="0"/>
          </a:p>
          <a:p>
            <a:r>
              <a:rPr lang="ja-JP" altLang="en-US" dirty="0" smtClean="0"/>
              <a:t>（次ページに続く）</a:t>
            </a:r>
            <a:endParaRPr lang="en-US" altLang="ja-JP" dirty="0" smtClean="0"/>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a:t>
            </a:r>
            <a:r>
              <a:rPr lang="ja-JP" altLang="en-US" dirty="0" smtClean="0"/>
              <a:t>ポイント</a:t>
            </a:r>
            <a:r>
              <a:rPr lang="en-US" altLang="ja-JP" dirty="0" smtClean="0"/>
              <a:t>(1-2)</a:t>
            </a:r>
            <a:r>
              <a:rPr lang="ja-JP" altLang="en-US" dirty="0" smtClean="0"/>
              <a:t>／プロジェクトを始める前に</a:t>
            </a:r>
            <a:r>
              <a:rPr lang="en-US" altLang="ja-JP" dirty="0" smtClean="0"/>
              <a:t>②</a:t>
            </a:r>
          </a:p>
          <a:p>
            <a:pPr>
              <a:lnSpc>
                <a:spcPct val="50000"/>
              </a:lnSpc>
            </a:pPr>
            <a:endParaRPr lang="en-US" altLang="ja-JP" sz="800" dirty="0" smtClean="0"/>
          </a:p>
          <a:p>
            <a:r>
              <a:rPr lang="ja-JP" altLang="en-US" dirty="0" smtClean="0"/>
              <a:t>（前ページの続き）</a:t>
            </a:r>
            <a:endParaRPr lang="en-US" altLang="ja-JP" dirty="0" smtClean="0"/>
          </a:p>
          <a:p>
            <a:pPr>
              <a:lnSpc>
                <a:spcPct val="50000"/>
              </a:lnSpc>
            </a:pPr>
            <a:endParaRPr lang="en-US" altLang="ja-JP" sz="800" dirty="0" smtClean="0"/>
          </a:p>
          <a:p>
            <a:r>
              <a:rPr lang="ja-JP" altLang="en-US" dirty="0" smtClean="0"/>
              <a:t>「正解はない、ということ。」</a:t>
            </a:r>
            <a:endParaRPr lang="en-US" altLang="ja-JP" dirty="0" smtClean="0"/>
          </a:p>
          <a:p>
            <a:r>
              <a:rPr lang="ja-JP" altLang="en-US" dirty="0" smtClean="0"/>
              <a:t>「新しいことを生み出す」ということは、「そこにはまだ正解がない」ということになります。自由に、クリエイティブに発想し、それを形にさせるために、このキーワードもしっかり共有しておきましょう。</a:t>
            </a:r>
            <a:endParaRPr lang="en-US" altLang="ja-JP" dirty="0" smtClean="0"/>
          </a:p>
          <a:p>
            <a:pPr>
              <a:lnSpc>
                <a:spcPct val="50000"/>
              </a:lnSpc>
            </a:pPr>
            <a:endParaRPr lang="ja-JP" altLang="en-US" sz="800" dirty="0" smtClean="0"/>
          </a:p>
          <a:p>
            <a:r>
              <a:rPr lang="ja-JP" altLang="en-US" dirty="0" smtClean="0"/>
              <a:t>＜ここで共有しておきたいこと＞</a:t>
            </a:r>
          </a:p>
          <a:p>
            <a:pPr marL="460800" lvl="1" indent="-100800">
              <a:buFont typeface="Arial"/>
              <a:buChar char="•"/>
            </a:pPr>
            <a:r>
              <a:rPr lang="ja-JP" altLang="en-US" dirty="0"/>
              <a:t>（前ページから）「ゴール」と「身につけて欲しいこと</a:t>
            </a:r>
            <a:r>
              <a:rPr lang="ja-JP" altLang="en-US" dirty="0" smtClean="0"/>
              <a:t>」</a:t>
            </a:r>
            <a:endParaRPr lang="en-US" altLang="ja-JP" dirty="0" smtClean="0"/>
          </a:p>
          <a:p>
            <a:pPr marL="460800" lvl="1" indent="-100800">
              <a:lnSpc>
                <a:spcPct val="50000"/>
              </a:lnSpc>
              <a:buFont typeface="Arial"/>
              <a:buChar char="•"/>
            </a:pPr>
            <a:endParaRPr lang="en-US" altLang="ja-JP" sz="800" dirty="0"/>
          </a:p>
          <a:p>
            <a:pPr marL="460800" lvl="1" indent="-100800">
              <a:buFont typeface="Arial"/>
              <a:buChar char="•"/>
            </a:pPr>
            <a:r>
              <a:rPr lang="ja-JP" altLang="en-US" dirty="0" smtClean="0"/>
              <a:t>新しいコト／モノを生み出す、ということ</a:t>
            </a:r>
          </a:p>
          <a:p>
            <a:pPr marL="460800" lvl="1" indent="-100800">
              <a:buFont typeface="Arial"/>
              <a:buChar char="•"/>
            </a:pPr>
            <a:r>
              <a:rPr lang="ja-JP" altLang="en-US" dirty="0" smtClean="0"/>
              <a:t>正解はないし、講師も</a:t>
            </a:r>
            <a:r>
              <a:rPr lang="en-US" altLang="ja-JP" dirty="0" smtClean="0"/>
              <a:t>100</a:t>
            </a:r>
            <a:r>
              <a:rPr lang="ja-JP" altLang="en-US" dirty="0" smtClean="0"/>
              <a:t>点満点の答えを持っているわけではない、ということ</a:t>
            </a:r>
            <a:r>
              <a:rPr lang="en-US" altLang="ja-JP" dirty="0" smtClean="0"/>
              <a:t>(</a:t>
            </a:r>
            <a:r>
              <a:rPr lang="ja-JP" altLang="en-US" dirty="0" smtClean="0"/>
              <a:t>だから一緒に考えて、生み出そう！というスタンス</a:t>
            </a:r>
            <a:r>
              <a:rPr lang="en-US" altLang="ja-JP" dirty="0" smtClean="0"/>
              <a:t>)</a:t>
            </a:r>
          </a:p>
          <a:p>
            <a:pPr marL="460800" lvl="1" indent="-100800">
              <a:buFont typeface="Arial"/>
              <a:buChar char="•"/>
            </a:pPr>
            <a:r>
              <a:rPr lang="ja-JP" altLang="en-US" dirty="0" smtClean="0"/>
              <a:t>何のために「情報デザイン」の手法を学ぶのか、ということ</a:t>
            </a:r>
          </a:p>
          <a:p>
            <a:pPr marL="460800" lvl="1" indent="-100800">
              <a:buFont typeface="Arial"/>
              <a:buChar char="•"/>
            </a:pPr>
            <a:r>
              <a:rPr lang="ja-JP" altLang="en-US" dirty="0" smtClean="0"/>
              <a:t>考えること</a:t>
            </a:r>
            <a:r>
              <a:rPr lang="en-US" altLang="ja-JP" dirty="0" smtClean="0"/>
              <a:t>(</a:t>
            </a:r>
            <a:r>
              <a:rPr lang="ja-JP" altLang="en-US" dirty="0" smtClean="0"/>
              <a:t>「なぜ？」を繰り返すこと</a:t>
            </a:r>
            <a:r>
              <a:rPr lang="en-US" altLang="ja-JP" dirty="0" smtClean="0"/>
              <a:t>)</a:t>
            </a:r>
            <a:r>
              <a:rPr lang="ja-JP" altLang="en-US" dirty="0" smtClean="0"/>
              <a:t>が大切、ということ</a:t>
            </a:r>
            <a:endParaRPr lang="en-US" altLang="ja-JP" dirty="0" smtClean="0"/>
          </a:p>
          <a:p>
            <a:pPr marL="460800" lvl="1" indent="-100800">
              <a:buFont typeface="Arial"/>
              <a:buChar char="•"/>
            </a:pPr>
            <a:endParaRPr lang="en-US" altLang="ja-JP" dirty="0"/>
          </a:p>
          <a:p>
            <a:pPr lvl="1"/>
            <a:r>
              <a:rPr lang="ja-JP" altLang="en-US" dirty="0" smtClean="0"/>
              <a:t>など</a:t>
            </a:r>
            <a:endParaRPr lang="en-US" altLang="ja-JP" dirty="0" smtClean="0"/>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a:t>
            </a:r>
            <a:r>
              <a:rPr lang="ja-JP" altLang="en-US" dirty="0" smtClean="0"/>
              <a:t>ポイント</a:t>
            </a:r>
            <a:r>
              <a:rPr lang="en-US" altLang="ja-JP" dirty="0" smtClean="0"/>
              <a:t>(1-3)</a:t>
            </a:r>
            <a:r>
              <a:rPr lang="ja-JP" altLang="en-US" dirty="0" smtClean="0"/>
              <a:t>／プロジェクトを始める前に</a:t>
            </a:r>
            <a:r>
              <a:rPr lang="en-US" altLang="ja-JP" dirty="0" smtClean="0"/>
              <a:t>③</a:t>
            </a:r>
          </a:p>
          <a:p>
            <a:r>
              <a:rPr lang="ja-JP" altLang="en-US" dirty="0" smtClean="0"/>
              <a:t>「コミュニケーション、コミュニケーション」</a:t>
            </a:r>
          </a:p>
          <a:p>
            <a:r>
              <a:rPr lang="ja-JP" altLang="en-US" dirty="0" smtClean="0"/>
              <a:t>プロジェクトを進める上で、生徒同士のチーム内コミュニケーションも大切ですし、講師がファシリテーションを行う際にも、講師</a:t>
            </a:r>
            <a:r>
              <a:rPr lang="en-US" altLang="ja-JP" dirty="0" smtClean="0"/>
              <a:t>〜</a:t>
            </a:r>
            <a:r>
              <a:rPr lang="ja-JP" altLang="en-US" dirty="0" smtClean="0"/>
              <a:t>生徒間のコミュニケーションがとても大切になります。</a:t>
            </a:r>
          </a:p>
          <a:p>
            <a:endParaRPr lang="ja-JP" altLang="en-US" dirty="0" smtClean="0"/>
          </a:p>
          <a:p>
            <a:r>
              <a:rPr lang="ja-JP" altLang="en-US" dirty="0" smtClean="0"/>
              <a:t>自由なアイデアが出やすくなるよう、積極的にコミュニケーションを取り、生徒との距離感を縮めていくと、雰囲気も良くなり、アウトプットのクオリティも上がります。</a:t>
            </a:r>
            <a:endParaRPr lang="en-US" altLang="ja-JP" dirty="0" smtClean="0"/>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a:t>
            </a:r>
            <a:r>
              <a:rPr lang="ja-JP" altLang="en-US" dirty="0" smtClean="0"/>
              <a:t>ポイント（２）／テーマ設定</a:t>
            </a:r>
            <a:endParaRPr lang="en-US" altLang="ja-JP" dirty="0" smtClean="0"/>
          </a:p>
          <a:p>
            <a:pPr marL="0" marR="0" indent="0" algn="just" defTabSz="914400" rtl="0" eaLnBrk="1" fontAlgn="base" latinLnBrk="0" hangingPunct="1">
              <a:lnSpc>
                <a:spcPct val="100000"/>
              </a:lnSpc>
              <a:spcBef>
                <a:spcPct val="30000"/>
              </a:spcBef>
              <a:spcAft>
                <a:spcPct val="0"/>
              </a:spcAft>
              <a:buClrTx/>
              <a:buSzTx/>
              <a:buFontTx/>
              <a:buNone/>
              <a:tabLst/>
              <a:defRPr/>
            </a:pPr>
            <a:r>
              <a:rPr lang="ja-JP" altLang="en-US" dirty="0" smtClean="0"/>
              <a:t>「</a:t>
            </a:r>
            <a:r>
              <a:rPr lang="ja-JP" altLang="en-US" sz="1200" dirty="0" smtClean="0">
                <a:solidFill>
                  <a:prstClr val="black"/>
                </a:solidFill>
                <a:latin typeface="A-OTF 新ゴ Pro R" pitchFamily="34" charset="-128"/>
                <a:ea typeface="A-OTF 新ゴ Pro R" pitchFamily="34" charset="-128"/>
              </a:rPr>
              <a:t>テーマはなるべく身近なものを！</a:t>
            </a:r>
            <a:r>
              <a:rPr lang="ja-JP" altLang="en-US" sz="1200" dirty="0" smtClean="0">
                <a:solidFill>
                  <a:schemeClr val="tx1"/>
                </a:solidFill>
                <a:latin typeface="+mj-ea"/>
                <a:ea typeface="+mj-ea"/>
              </a:rPr>
              <a:t>」</a:t>
            </a:r>
            <a:endParaRPr lang="en-US" altLang="ja-JP" sz="1200" dirty="0" smtClean="0">
              <a:solidFill>
                <a:schemeClr val="tx1"/>
              </a:solidFill>
              <a:latin typeface="+mj-ea"/>
              <a:ea typeface="+mj-ea"/>
            </a:endParaRPr>
          </a:p>
          <a:p>
            <a:pPr marL="0" marR="0" indent="0" algn="just" defTabSz="914400" rtl="0" eaLnBrk="1" fontAlgn="base" latinLnBrk="0" hangingPunct="1">
              <a:lnSpc>
                <a:spcPct val="100000"/>
              </a:lnSpc>
              <a:spcBef>
                <a:spcPct val="30000"/>
              </a:spcBef>
              <a:spcAft>
                <a:spcPct val="0"/>
              </a:spcAft>
              <a:buClrTx/>
              <a:buSzTx/>
              <a:buFontTx/>
              <a:buNone/>
              <a:tabLst/>
              <a:defRPr/>
            </a:pPr>
            <a:r>
              <a:rPr lang="ja-JP" altLang="en-US" sz="1200" dirty="0" smtClean="0">
                <a:solidFill>
                  <a:prstClr val="black"/>
                </a:solidFill>
                <a:latin typeface="A-OTF 新ゴ Pro R" pitchFamily="34" charset="-128"/>
                <a:ea typeface="A-OTF 新ゴ Pro R" pitchFamily="34" charset="-128"/>
              </a:rPr>
              <a:t>選挙権のない生徒に対して「インターネット＋選挙」というテーマを設定すると、投票の経験がない生徒は「自分事」として考えられません。</a:t>
            </a:r>
          </a:p>
          <a:p>
            <a:pPr marL="0" marR="0" indent="0" algn="just" defTabSz="914400" rtl="0" eaLnBrk="1" fontAlgn="base" latinLnBrk="0" hangingPunct="1">
              <a:lnSpc>
                <a:spcPct val="50000"/>
              </a:lnSpc>
              <a:spcBef>
                <a:spcPct val="30000"/>
              </a:spcBef>
              <a:spcAft>
                <a:spcPct val="0"/>
              </a:spcAft>
              <a:buClrTx/>
              <a:buSzTx/>
              <a:buFontTx/>
              <a:buNone/>
              <a:tabLst/>
              <a:defRPr/>
            </a:pPr>
            <a:endParaRPr lang="ja-JP" altLang="en-US" sz="800" dirty="0" smtClean="0">
              <a:solidFill>
                <a:prstClr val="black"/>
              </a:solidFill>
              <a:latin typeface="A-OTF 新ゴ Pro R" pitchFamily="34" charset="-128"/>
              <a:ea typeface="A-OTF 新ゴ Pro R" pitchFamily="34" charset="-128"/>
            </a:endParaRPr>
          </a:p>
          <a:p>
            <a:pPr marL="0" marR="0" indent="0" algn="just" defTabSz="914400" rtl="0" eaLnBrk="1" fontAlgn="base" latinLnBrk="0" hangingPunct="1">
              <a:lnSpc>
                <a:spcPct val="100000"/>
              </a:lnSpc>
              <a:spcBef>
                <a:spcPct val="30000"/>
              </a:spcBef>
              <a:spcAft>
                <a:spcPct val="0"/>
              </a:spcAft>
              <a:buClrTx/>
              <a:buSzTx/>
              <a:buFontTx/>
              <a:buNone/>
              <a:tabLst/>
              <a:defRPr/>
            </a:pPr>
            <a:r>
              <a:rPr lang="ja-JP" altLang="en-US" sz="1200" dirty="0" smtClean="0">
                <a:solidFill>
                  <a:prstClr val="black"/>
                </a:solidFill>
                <a:latin typeface="A-OTF 新ゴ Pro R" pitchFamily="34" charset="-128"/>
                <a:ea typeface="A-OTF 新ゴ Pro R" pitchFamily="34" charset="-128"/>
              </a:rPr>
              <a:t>テーマ設定は、生徒が興味があり、身近で、ちょっと楽しい未来を思い描けるものがよいでしょう。</a:t>
            </a:r>
            <a:endParaRPr lang="en-US" altLang="ja-JP" sz="1200" dirty="0" smtClean="0">
              <a:solidFill>
                <a:prstClr val="black"/>
              </a:solidFill>
              <a:latin typeface="A-OTF 新ゴ Pro R" pitchFamily="34" charset="-128"/>
              <a:ea typeface="A-OTF 新ゴ Pro R" pitchFamily="34" charset="-128"/>
            </a:endParaRPr>
          </a:p>
          <a:p>
            <a:pPr marL="0" marR="0" indent="0" algn="just" defTabSz="914400" rtl="0" eaLnBrk="1" fontAlgn="base" latinLnBrk="0" hangingPunct="1">
              <a:lnSpc>
                <a:spcPct val="100000"/>
              </a:lnSpc>
              <a:spcBef>
                <a:spcPct val="30000"/>
              </a:spcBef>
              <a:spcAft>
                <a:spcPct val="0"/>
              </a:spcAft>
              <a:buClrTx/>
              <a:buSzTx/>
              <a:buFontTx/>
              <a:buNone/>
              <a:tabLst/>
              <a:defRPr/>
            </a:pPr>
            <a:endParaRPr lang="ja-JP" altLang="en-US" sz="1200" dirty="0" smtClean="0">
              <a:solidFill>
                <a:prstClr val="black"/>
              </a:solidFill>
              <a:latin typeface="A-OTF 新ゴ Pro R" pitchFamily="34" charset="-128"/>
              <a:ea typeface="A-OTF 新ゴ Pro R" pitchFamily="34" charset="-128"/>
            </a:endParaRPr>
          </a:p>
          <a:p>
            <a:pPr marL="0" marR="0" indent="0" algn="just" defTabSz="914400" rtl="0" eaLnBrk="1" fontAlgn="base" latinLnBrk="0" hangingPunct="1">
              <a:lnSpc>
                <a:spcPct val="100000"/>
              </a:lnSpc>
              <a:spcBef>
                <a:spcPct val="30000"/>
              </a:spcBef>
              <a:spcAft>
                <a:spcPct val="0"/>
              </a:spcAft>
              <a:buClrTx/>
              <a:buSzTx/>
              <a:buFontTx/>
              <a:buNone/>
              <a:tabLst/>
              <a:defRPr/>
            </a:pPr>
            <a:r>
              <a:rPr lang="ja-JP" altLang="en-US" sz="1200" dirty="0" smtClean="0">
                <a:solidFill>
                  <a:prstClr val="black"/>
                </a:solidFill>
                <a:latin typeface="A-OTF 新ゴ Pro R" pitchFamily="34" charset="-128"/>
                <a:ea typeface="A-OTF 新ゴ Pro R" pitchFamily="34" charset="-128"/>
              </a:rPr>
              <a:t>＜テーマ設定例＞</a:t>
            </a:r>
          </a:p>
          <a:p>
            <a:pPr marL="460800" lvl="1" indent="-100800">
              <a:buFont typeface="Arial"/>
              <a:buChar char="•"/>
            </a:pPr>
            <a:r>
              <a:rPr lang="ja-JP" altLang="en-US" dirty="0" smtClean="0">
                <a:solidFill>
                  <a:prstClr val="black"/>
                </a:solidFill>
                <a:latin typeface="A-OTF 新ゴ Pro R" pitchFamily="34" charset="-128"/>
                <a:ea typeface="A-OTF 新ゴ Pro R" pitchFamily="34" charset="-128"/>
              </a:rPr>
              <a:t>近所の商店街を、デザインで活性化しよう！</a:t>
            </a:r>
          </a:p>
          <a:p>
            <a:pPr marL="460800" lvl="1" indent="-100800">
              <a:buFont typeface="Arial"/>
              <a:buChar char="•"/>
            </a:pPr>
            <a:r>
              <a:rPr lang="ja-JP" altLang="en-US" dirty="0" smtClean="0">
                <a:solidFill>
                  <a:prstClr val="black"/>
                </a:solidFill>
                <a:latin typeface="A-OTF 新ゴ Pro R" pitchFamily="34" charset="-128"/>
                <a:ea typeface="A-OTF 新ゴ Pro R" pitchFamily="34" charset="-128"/>
              </a:rPr>
              <a:t>スマートフォン</a:t>
            </a:r>
            <a:r>
              <a:rPr lang="en-US" altLang="ja-JP" dirty="0" smtClean="0">
                <a:solidFill>
                  <a:prstClr val="black"/>
                </a:solidFill>
                <a:latin typeface="A-OTF 新ゴ Pro R" pitchFamily="34" charset="-128"/>
                <a:ea typeface="A-OTF 新ゴ Pro R" pitchFamily="34" charset="-128"/>
              </a:rPr>
              <a:t>×</a:t>
            </a:r>
            <a:r>
              <a:rPr lang="ja-JP" altLang="en-US" dirty="0" smtClean="0">
                <a:solidFill>
                  <a:prstClr val="black"/>
                </a:solidFill>
                <a:latin typeface="A-OTF 新ゴ Pro R" pitchFamily="34" charset="-128"/>
                <a:ea typeface="A-OTF 新ゴ Pro R" pitchFamily="34" charset="-128"/>
              </a:rPr>
              <a:t>電車通学で新しい価値を生み出そう！</a:t>
            </a:r>
          </a:p>
          <a:p>
            <a:pPr marL="460800" lvl="1" indent="-100800">
              <a:buFont typeface="Arial"/>
              <a:buChar char="•"/>
            </a:pPr>
            <a:r>
              <a:rPr lang="ja-JP" altLang="en-US" dirty="0" smtClean="0">
                <a:solidFill>
                  <a:prstClr val="black"/>
                </a:solidFill>
                <a:latin typeface="A-OTF 新ゴ Pro R" pitchFamily="34" charset="-128"/>
                <a:ea typeface="A-OTF 新ゴ Pro R" pitchFamily="34" charset="-128"/>
              </a:rPr>
              <a:t>新しい文房具を生み出そう！</a:t>
            </a:r>
          </a:p>
          <a:p>
            <a:pPr marL="460800" lvl="1" indent="-100800">
              <a:buFont typeface="Arial"/>
              <a:buChar char="•"/>
            </a:pPr>
            <a:r>
              <a:rPr lang="ja-JP" altLang="en-US" dirty="0" smtClean="0">
                <a:solidFill>
                  <a:prstClr val="black"/>
                </a:solidFill>
                <a:latin typeface="A-OTF 新ゴ Pro R" pitchFamily="34" charset="-128"/>
                <a:ea typeface="A-OTF 新ゴ Pro R" pitchFamily="34" charset="-128"/>
              </a:rPr>
              <a:t>学校の</a:t>
            </a:r>
            <a:r>
              <a:rPr lang="en-US" altLang="ja-JP" dirty="0" smtClean="0">
                <a:solidFill>
                  <a:prstClr val="black"/>
                </a:solidFill>
                <a:latin typeface="A-OTF 新ゴ Pro R" pitchFamily="34" charset="-128"/>
                <a:ea typeface="A-OTF 新ゴ Pro R" pitchFamily="34" charset="-128"/>
              </a:rPr>
              <a:t>Web</a:t>
            </a:r>
            <a:r>
              <a:rPr lang="ja-JP" altLang="en-US" dirty="0" smtClean="0">
                <a:solidFill>
                  <a:prstClr val="black"/>
                </a:solidFill>
                <a:latin typeface="A-OTF 新ゴ Pro R" pitchFamily="34" charset="-128"/>
                <a:ea typeface="A-OTF 新ゴ Pro R" pitchFamily="34" charset="-128"/>
              </a:rPr>
              <a:t>サイトをリニューアルしよう！</a:t>
            </a:r>
            <a:endParaRPr lang="en-US" altLang="ja-JP" dirty="0" smtClean="0">
              <a:solidFill>
                <a:prstClr val="black"/>
              </a:solidFill>
              <a:latin typeface="A-OTF 新ゴ Pro R" pitchFamily="34" charset="-128"/>
              <a:ea typeface="A-OTF 新ゴ Pro R" pitchFamily="34" charset="-128"/>
            </a:endParaRPr>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a:t>
            </a:r>
            <a:r>
              <a:rPr lang="ja-JP" altLang="en-US" dirty="0" smtClean="0"/>
              <a:t>ポイント（３）／チームビルディング</a:t>
            </a:r>
            <a:endParaRPr lang="en-US" altLang="ja-JP" dirty="0" smtClean="0"/>
          </a:p>
          <a:p>
            <a:r>
              <a:rPr lang="ja-JP" altLang="en-US" dirty="0" smtClean="0"/>
              <a:t>「チーム分けには最低限のバランスを。」</a:t>
            </a:r>
          </a:p>
          <a:p>
            <a:r>
              <a:rPr lang="ja-JP" altLang="en-US" dirty="0" smtClean="0"/>
              <a:t>キーパーソン</a:t>
            </a:r>
            <a:r>
              <a:rPr lang="en-US" altLang="ja-JP" dirty="0" smtClean="0"/>
              <a:t>(</a:t>
            </a:r>
            <a:r>
              <a:rPr lang="ja-JP" altLang="en-US" dirty="0" smtClean="0"/>
              <a:t>リーダー格・気配りができそうな人</a:t>
            </a:r>
            <a:r>
              <a:rPr lang="en-US" altLang="ja-JP" dirty="0" smtClean="0"/>
              <a:t>)</a:t>
            </a:r>
            <a:r>
              <a:rPr lang="ja-JP" altLang="en-US" dirty="0" smtClean="0"/>
              <a:t>を各チームに配置できればベターです。また、プロトタイプ制作等、成果物に対してデザインやプログラミングスキルが必要とされるプロジェクトでは、チーム間でそれを得意とする人の配置が偏らない配慮が必要です。人数は</a:t>
            </a:r>
            <a:r>
              <a:rPr lang="en-US" altLang="ja-JP" dirty="0" smtClean="0"/>
              <a:t>5</a:t>
            </a:r>
            <a:r>
              <a:rPr lang="ja-JP" altLang="en-US" dirty="0" smtClean="0"/>
              <a:t>名ぐらいが理想、多くても</a:t>
            </a:r>
            <a:r>
              <a:rPr lang="en-US" altLang="ja-JP" dirty="0" smtClean="0"/>
              <a:t>7</a:t>
            </a:r>
            <a:r>
              <a:rPr lang="ja-JP" altLang="en-US" dirty="0" smtClean="0"/>
              <a:t>名が</a:t>
            </a:r>
            <a:r>
              <a:rPr lang="en-US" altLang="ja-JP" dirty="0" smtClean="0"/>
              <a:t>MAX</a:t>
            </a:r>
            <a:r>
              <a:rPr lang="ja-JP" altLang="en-US" dirty="0" smtClean="0"/>
              <a:t>です。</a:t>
            </a:r>
          </a:p>
          <a:p>
            <a:endParaRPr lang="ja-JP" altLang="en-US" dirty="0" smtClean="0"/>
          </a:p>
          <a:p>
            <a:r>
              <a:rPr lang="ja-JP" altLang="en-US" dirty="0" smtClean="0"/>
              <a:t>そのような配慮が出来ない場合でも、自然とリーダーが生まれたりすることもありますし、合意形成の難しさを実感してもらうのも、</a:t>
            </a:r>
            <a:r>
              <a:rPr lang="en-US" altLang="ja-JP" dirty="0" smtClean="0"/>
              <a:t>PBL</a:t>
            </a:r>
            <a:r>
              <a:rPr lang="ja-JP" altLang="en-US" dirty="0" smtClean="0"/>
              <a:t>の一つの効能なのではないかと考えます。</a:t>
            </a:r>
            <a:endParaRPr lang="en-US" altLang="ja-JP" dirty="0" smtClean="0"/>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60800" lvl="1" indent="-100800">
              <a:buFont typeface="Arial"/>
              <a:buChar char="•"/>
            </a:pPr>
            <a:r>
              <a:rPr kumimoji="1" lang="ja-JP" altLang="en-US" dirty="0" smtClean="0"/>
              <a:t>（</a:t>
            </a:r>
            <a:r>
              <a:rPr kumimoji="1" lang="en-US" altLang="ja-JP" dirty="0" smtClean="0"/>
              <a:t>Page3</a:t>
            </a:r>
            <a:r>
              <a:rPr kumimoji="1" lang="ja-JP" altLang="en-US" dirty="0" smtClean="0"/>
              <a:t>）</a:t>
            </a:r>
            <a:r>
              <a:rPr kumimoji="1" lang="en-US" altLang="ja-JP" dirty="0" smtClean="0"/>
              <a:t> ………</a:t>
            </a:r>
            <a:r>
              <a:rPr kumimoji="1" lang="ja-JP" altLang="en-US" dirty="0" smtClean="0"/>
              <a:t>リーダーズキャンプ（</a:t>
            </a:r>
            <a:r>
              <a:rPr kumimoji="1" lang="en-US" altLang="ja-JP" dirty="0" smtClean="0"/>
              <a:t>H23</a:t>
            </a:r>
            <a:r>
              <a:rPr kumimoji="1" lang="ja-JP" altLang="en-US" dirty="0" smtClean="0"/>
              <a:t>・</a:t>
            </a:r>
            <a:r>
              <a:rPr kumimoji="1" lang="en-US" altLang="ja-JP" dirty="0" smtClean="0"/>
              <a:t>24</a:t>
            </a:r>
            <a:r>
              <a:rPr kumimoji="1" lang="ja-JP" altLang="en-US" dirty="0" smtClean="0"/>
              <a:t>）</a:t>
            </a:r>
            <a:endParaRPr kumimoji="1" lang="en-US" altLang="ja-JP" dirty="0" smtClean="0"/>
          </a:p>
          <a:p>
            <a:pPr marL="460800" lvl="1" indent="-100800">
              <a:buFont typeface="Arial"/>
              <a:buChar char="•"/>
            </a:pPr>
            <a:r>
              <a:rPr kumimoji="1" lang="ja-JP" altLang="en-US" dirty="0" smtClean="0"/>
              <a:t>（</a:t>
            </a:r>
            <a:r>
              <a:rPr kumimoji="1" lang="en-US" altLang="ja-JP" dirty="0" smtClean="0"/>
              <a:t>Page4</a:t>
            </a:r>
            <a:r>
              <a:rPr kumimoji="1" lang="ja-JP" altLang="en-US" dirty="0" smtClean="0"/>
              <a:t>）</a:t>
            </a:r>
            <a:r>
              <a:rPr kumimoji="1" lang="en-US" altLang="ja-JP" dirty="0" smtClean="0"/>
              <a:t> ………PBL</a:t>
            </a:r>
            <a:r>
              <a:rPr kumimoji="1" lang="ja-JP" altLang="en-US" dirty="0" smtClean="0"/>
              <a:t>（</a:t>
            </a:r>
            <a:r>
              <a:rPr kumimoji="1" lang="en-US" altLang="ja-JP" dirty="0" smtClean="0"/>
              <a:t>Project Based Learning) MASH UP 2012/2013</a:t>
            </a:r>
          </a:p>
          <a:p>
            <a:pPr marL="460800" lvl="1" indent="-100800">
              <a:buFont typeface="Arial"/>
              <a:buChar char="•"/>
            </a:pPr>
            <a:r>
              <a:rPr kumimoji="1" lang="ja-JP" altLang="en-US" dirty="0" smtClean="0"/>
              <a:t>（</a:t>
            </a:r>
            <a:r>
              <a:rPr kumimoji="1" lang="en-US" altLang="ja-JP" dirty="0" smtClean="0"/>
              <a:t>Page5</a:t>
            </a:r>
            <a:r>
              <a:rPr kumimoji="1" lang="ja-JP" altLang="en-US" dirty="0" smtClean="0"/>
              <a:t>）</a:t>
            </a:r>
            <a:r>
              <a:rPr kumimoji="1" lang="en-US" altLang="ja-JP" dirty="0" smtClean="0"/>
              <a:t> ………</a:t>
            </a:r>
            <a:r>
              <a:rPr kumimoji="1" lang="ja-JP" altLang="en-US" dirty="0" smtClean="0"/>
              <a:t>働き方の変化</a:t>
            </a:r>
            <a:endParaRPr kumimoji="1" lang="en-US" altLang="ja-JP" dirty="0" smtClean="0"/>
          </a:p>
          <a:p>
            <a:pPr marL="460800" lvl="1" indent="-100800">
              <a:buFont typeface="Arial"/>
              <a:buChar char="•"/>
            </a:pPr>
            <a:r>
              <a:rPr kumimoji="1" lang="ja-JP" altLang="en-US" dirty="0" smtClean="0"/>
              <a:t>（</a:t>
            </a:r>
            <a:r>
              <a:rPr kumimoji="1" lang="en-US" altLang="ja-JP" dirty="0" smtClean="0"/>
              <a:t>Page6</a:t>
            </a:r>
            <a:r>
              <a:rPr kumimoji="1" lang="ja-JP" altLang="en-US" dirty="0" smtClean="0"/>
              <a:t>）</a:t>
            </a:r>
            <a:r>
              <a:rPr kumimoji="1" lang="en-US" altLang="ja-JP" dirty="0" smtClean="0"/>
              <a:t> ………</a:t>
            </a:r>
            <a:r>
              <a:rPr kumimoji="1" lang="ja-JP" altLang="en-US" dirty="0" smtClean="0"/>
              <a:t>個からチームへ</a:t>
            </a:r>
            <a:endParaRPr kumimoji="1" lang="en-US" altLang="ja-JP" dirty="0" smtClean="0"/>
          </a:p>
          <a:p>
            <a:pPr marL="460800" lvl="1" indent="-100800">
              <a:buFont typeface="Arial"/>
              <a:buChar char="•"/>
            </a:pPr>
            <a:r>
              <a:rPr kumimoji="1" lang="ja-JP" altLang="en-US" dirty="0" smtClean="0"/>
              <a:t>（</a:t>
            </a:r>
            <a:r>
              <a:rPr kumimoji="1" lang="en-US" altLang="ja-JP" dirty="0" smtClean="0"/>
              <a:t>Page7</a:t>
            </a:r>
            <a:r>
              <a:rPr kumimoji="1" lang="ja-JP" altLang="en-US" dirty="0" smtClean="0"/>
              <a:t>）</a:t>
            </a:r>
            <a:r>
              <a:rPr kumimoji="1" lang="en-US" altLang="ja-JP" dirty="0" smtClean="0"/>
              <a:t> ………</a:t>
            </a:r>
            <a:r>
              <a:rPr kumimoji="1" lang="ja-JP" altLang="en-US" dirty="0" smtClean="0"/>
              <a:t>正解ではなくプロセスを教える</a:t>
            </a:r>
            <a:endParaRPr kumimoji="1" lang="en-US" altLang="ja-JP" dirty="0" smtClean="0"/>
          </a:p>
          <a:p>
            <a:pPr marL="460800" lvl="1" indent="-100800">
              <a:buFont typeface="Arial"/>
              <a:buChar char="•"/>
            </a:pPr>
            <a:r>
              <a:rPr kumimoji="1" lang="ja-JP" altLang="en-US" dirty="0" smtClean="0"/>
              <a:t>（</a:t>
            </a:r>
            <a:r>
              <a:rPr kumimoji="1" lang="en-US" altLang="ja-JP" dirty="0" smtClean="0"/>
              <a:t>Page8</a:t>
            </a:r>
            <a:r>
              <a:rPr kumimoji="1" lang="ja-JP" altLang="en-US" dirty="0" smtClean="0"/>
              <a:t>）</a:t>
            </a:r>
            <a:r>
              <a:rPr kumimoji="1" lang="en-US" altLang="ja-JP" dirty="0" smtClean="0"/>
              <a:t> ………PBL</a:t>
            </a:r>
            <a:r>
              <a:rPr kumimoji="1" lang="ja-JP" altLang="en-US" dirty="0" smtClean="0"/>
              <a:t>導入の効果：教育側から見た場合</a:t>
            </a:r>
            <a:endParaRPr kumimoji="1" lang="en-US" altLang="ja-JP" dirty="0" smtClean="0"/>
          </a:p>
          <a:p>
            <a:pPr marL="460800" lvl="1" indent="-100800">
              <a:buFont typeface="Arial"/>
              <a:buChar char="•"/>
            </a:pPr>
            <a:r>
              <a:rPr kumimoji="1" lang="ja-JP" altLang="en-US" dirty="0" smtClean="0"/>
              <a:t>（</a:t>
            </a:r>
            <a:r>
              <a:rPr kumimoji="1" lang="en-US" altLang="ja-JP" dirty="0" smtClean="0"/>
              <a:t>Page9</a:t>
            </a:r>
            <a:r>
              <a:rPr kumimoji="1" lang="ja-JP" altLang="en-US" dirty="0" smtClean="0"/>
              <a:t>）</a:t>
            </a:r>
            <a:r>
              <a:rPr kumimoji="1" lang="en-US" altLang="ja-JP" dirty="0" smtClean="0"/>
              <a:t> ………PBL</a:t>
            </a:r>
            <a:r>
              <a:rPr kumimoji="1" lang="ja-JP" altLang="en-US" dirty="0" smtClean="0"/>
              <a:t>導入の効果：企業からみた場合</a:t>
            </a:r>
            <a:endParaRPr kumimoji="1" lang="en-US" altLang="ja-JP" dirty="0" smtClean="0"/>
          </a:p>
          <a:p>
            <a:pPr marL="460800" lvl="1" indent="-100800">
              <a:buFont typeface="Arial"/>
              <a:buChar char="•"/>
            </a:pPr>
            <a:r>
              <a:rPr kumimoji="1" lang="ja-JP" altLang="en-US" dirty="0" smtClean="0"/>
              <a:t>（</a:t>
            </a:r>
            <a:r>
              <a:rPr kumimoji="1" lang="en-US" altLang="ja-JP" dirty="0" smtClean="0"/>
              <a:t>Page10〜11</a:t>
            </a:r>
            <a:r>
              <a:rPr kumimoji="1" lang="ja-JP" altLang="en-US" dirty="0" smtClean="0"/>
              <a:t>）</a:t>
            </a:r>
            <a:r>
              <a:rPr kumimoji="1" lang="en-US" altLang="ja-JP" dirty="0" smtClean="0"/>
              <a:t>…PBL</a:t>
            </a:r>
            <a:r>
              <a:rPr kumimoji="1" lang="ja-JP" altLang="en-US" dirty="0" smtClean="0"/>
              <a:t>導入の効果：受講生のその後</a:t>
            </a:r>
            <a:endParaRPr kumimoji="1" lang="en-US" altLang="ja-JP" dirty="0" smtClean="0"/>
          </a:p>
          <a:p>
            <a:pPr marL="460800" lvl="1" indent="-100800">
              <a:buFont typeface="Arial"/>
              <a:buChar char="•"/>
            </a:pPr>
            <a:r>
              <a:rPr kumimoji="1" lang="ja-JP" altLang="en-US" dirty="0" smtClean="0"/>
              <a:t>（</a:t>
            </a:r>
            <a:r>
              <a:rPr kumimoji="1" lang="en-US" altLang="ja-JP" dirty="0" smtClean="0"/>
              <a:t>Page12</a:t>
            </a:r>
            <a:r>
              <a:rPr kumimoji="1" lang="ja-JP" altLang="en-US" dirty="0" smtClean="0"/>
              <a:t>）</a:t>
            </a:r>
            <a:r>
              <a:rPr kumimoji="1" lang="en-US" altLang="ja-JP" dirty="0" smtClean="0"/>
              <a:t>………</a:t>
            </a:r>
            <a:r>
              <a:rPr kumimoji="1" lang="ja-JP" altLang="en-US" dirty="0" smtClean="0"/>
              <a:t>教える側のテーマは</a:t>
            </a:r>
            <a:endParaRPr kumimoji="1" lang="en-US" altLang="ja-JP" dirty="0" smtClean="0"/>
          </a:p>
          <a:p>
            <a:pPr marL="460800" lvl="1" indent="-100800">
              <a:buFont typeface="Arial"/>
              <a:buChar char="•"/>
            </a:pPr>
            <a:r>
              <a:rPr kumimoji="1" lang="ja-JP" altLang="en-US" dirty="0" smtClean="0"/>
              <a:t>（</a:t>
            </a:r>
            <a:r>
              <a:rPr kumimoji="1" lang="en-US" altLang="ja-JP" dirty="0" smtClean="0"/>
              <a:t>Page13</a:t>
            </a:r>
            <a:r>
              <a:rPr kumimoji="1" lang="ja-JP" altLang="en-US" dirty="0" smtClean="0"/>
              <a:t>）</a:t>
            </a:r>
            <a:r>
              <a:rPr kumimoji="1" lang="en-US" altLang="ja-JP" dirty="0" smtClean="0"/>
              <a:t>………</a:t>
            </a:r>
            <a:r>
              <a:rPr kumimoji="1" lang="ja-JP" altLang="en-US" dirty="0" smtClean="0"/>
              <a:t>先生へのメッセージ</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2</a:t>
            </a:fld>
            <a:endParaRPr lang="ja-JP" altLang="en-US" dirty="0"/>
          </a:p>
        </p:txBody>
      </p:sp>
    </p:spTree>
    <p:extLst>
      <p:ext uri="{BB962C8B-B14F-4D97-AF65-F5344CB8AC3E}">
        <p14:creationId xmlns:p14="http://schemas.microsoft.com/office/powerpoint/2010/main" val="2434936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a:t>
            </a:r>
            <a:r>
              <a:rPr lang="ja-JP" altLang="en-US" dirty="0" smtClean="0"/>
              <a:t>ポイント（４）／進捗管理</a:t>
            </a:r>
            <a:endParaRPr lang="en-US" altLang="ja-JP" dirty="0" smtClean="0"/>
          </a:p>
          <a:p>
            <a:r>
              <a:rPr lang="ja-JP" altLang="en-US" dirty="0" smtClean="0"/>
              <a:t>「スケジュールを意識させる。」</a:t>
            </a:r>
            <a:endParaRPr lang="en-US" altLang="ja-JP" dirty="0" smtClean="0"/>
          </a:p>
          <a:p>
            <a:r>
              <a:rPr lang="ja-JP" altLang="en-US" dirty="0" smtClean="0"/>
              <a:t>プロジェクトの進行管理は、チームに任せっきりにはせず、基本的には教員が行うほうがよいでしょう。</a:t>
            </a:r>
          </a:p>
          <a:p>
            <a:endParaRPr lang="ja-JP" altLang="en-US" dirty="0" smtClean="0"/>
          </a:p>
          <a:p>
            <a:r>
              <a:rPr lang="ja-JP" altLang="en-US" dirty="0" smtClean="0"/>
              <a:t>最終日</a:t>
            </a:r>
            <a:r>
              <a:rPr lang="en-US" altLang="ja-JP" dirty="0" smtClean="0"/>
              <a:t>(</a:t>
            </a:r>
            <a:r>
              <a:rPr lang="ja-JP" altLang="en-US" dirty="0" smtClean="0"/>
              <a:t>納期</a:t>
            </a:r>
            <a:r>
              <a:rPr lang="en-US" altLang="ja-JP" dirty="0" smtClean="0"/>
              <a:t>)</a:t>
            </a:r>
            <a:r>
              <a:rPr lang="ja-JP" altLang="en-US" dirty="0" smtClean="0"/>
              <a:t>に何が必要かを常に生徒に意識させ、そこから落とし込んだスケジュールに対しての進捗を毎回</a:t>
            </a:r>
            <a:r>
              <a:rPr lang="en-US" altLang="ja-JP" dirty="0" smtClean="0"/>
              <a:t>(</a:t>
            </a:r>
            <a:r>
              <a:rPr lang="ja-JP" altLang="en-US" dirty="0" smtClean="0"/>
              <a:t>授業</a:t>
            </a:r>
            <a:r>
              <a:rPr lang="en-US" altLang="ja-JP" dirty="0" smtClean="0"/>
              <a:t>)</a:t>
            </a:r>
            <a:r>
              <a:rPr lang="ja-JP" altLang="en-US" dirty="0" smtClean="0"/>
              <a:t>チェックして、中だるみしないようにしましょう。</a:t>
            </a:r>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a:t>
            </a:r>
            <a:r>
              <a:rPr lang="ja-JP" altLang="en-US" dirty="0" smtClean="0"/>
              <a:t>ポイント（５）／具体的なサンプルを多く提示する</a:t>
            </a:r>
            <a:endParaRPr lang="en-US" altLang="ja-JP" dirty="0" smtClean="0"/>
          </a:p>
          <a:p>
            <a:r>
              <a:rPr lang="ja-JP" altLang="en-US" dirty="0" smtClean="0"/>
              <a:t>「座学の場面でも身近な例を。」</a:t>
            </a:r>
            <a:endParaRPr lang="en-US" altLang="ja-JP" dirty="0" smtClean="0"/>
          </a:p>
          <a:p>
            <a:r>
              <a:rPr lang="ja-JP" altLang="en-US" dirty="0" smtClean="0"/>
              <a:t>座学、解説の場面では、どうしても概論かつ抽象的な話が多くなり、また新しい用語も多く出てくるため、生徒の理解が進まないケースが発生します。</a:t>
            </a:r>
          </a:p>
          <a:p>
            <a:endParaRPr lang="ja-JP" altLang="en-US" dirty="0" smtClean="0"/>
          </a:p>
          <a:p>
            <a:r>
              <a:rPr lang="ja-JP" altLang="en-US" dirty="0" smtClean="0"/>
              <a:t>テーマ選定同様に、生徒が身近に感じる例を見つけておき、「例えば・・」という形でわかりやすく説明することが必要です。</a:t>
            </a:r>
          </a:p>
          <a:p>
            <a:pPr>
              <a:lnSpc>
                <a:spcPct val="50000"/>
              </a:lnSpc>
            </a:pPr>
            <a:endParaRPr lang="en-US" altLang="ja-JP" sz="800" dirty="0" smtClean="0"/>
          </a:p>
          <a:p>
            <a:r>
              <a:rPr lang="ja-JP" altLang="en-US" dirty="0" smtClean="0"/>
              <a:t>＜「身近化」の例＞</a:t>
            </a:r>
          </a:p>
          <a:p>
            <a:pPr marL="460800" lvl="1" indent="-100800">
              <a:buFont typeface="Arial"/>
              <a:buChar char="•"/>
            </a:pPr>
            <a:r>
              <a:rPr lang="ja-JP" altLang="en-US" dirty="0" smtClean="0"/>
              <a:t>ディズニーランドのコンセプト「夢と魔法の国」</a:t>
            </a:r>
          </a:p>
          <a:p>
            <a:pPr marL="460800" lvl="1" indent="-100800">
              <a:buFont typeface="Arial"/>
              <a:buChar char="•"/>
            </a:pPr>
            <a:r>
              <a:rPr lang="en-US" altLang="ja-JP" dirty="0" smtClean="0"/>
              <a:t>AKB48</a:t>
            </a:r>
            <a:r>
              <a:rPr lang="ja-JP" altLang="en-US" dirty="0" smtClean="0"/>
              <a:t>のコンセプト「会いに行けるアイドル」</a:t>
            </a:r>
          </a:p>
          <a:p>
            <a:pPr marL="460800" lvl="1" indent="-100800">
              <a:buFont typeface="Arial"/>
              <a:buChar char="•"/>
            </a:pPr>
            <a:r>
              <a:rPr lang="en-US" altLang="ja-JP" dirty="0" smtClean="0"/>
              <a:t>IT×</a:t>
            </a:r>
            <a:r>
              <a:rPr lang="ja-JP" altLang="en-US" dirty="0" smtClean="0"/>
              <a:t>切符のイノベーションの例：</a:t>
            </a:r>
            <a:r>
              <a:rPr lang="en-US" altLang="ja-JP" dirty="0" smtClean="0"/>
              <a:t>SUICA</a:t>
            </a:r>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a:t>
            </a:r>
            <a:r>
              <a:rPr lang="ja-JP" altLang="en-US" dirty="0" smtClean="0"/>
              <a:t>ポイント</a:t>
            </a:r>
            <a:r>
              <a:rPr lang="en-US" altLang="ja-JP" dirty="0" smtClean="0"/>
              <a:t>(</a:t>
            </a:r>
            <a:r>
              <a:rPr lang="ja-JP" altLang="en-US" dirty="0" smtClean="0"/>
              <a:t>６</a:t>
            </a:r>
            <a:r>
              <a:rPr lang="en-US" altLang="ja-JP" dirty="0" smtClean="0"/>
              <a:t>)  </a:t>
            </a:r>
            <a:r>
              <a:rPr lang="ja-JP" altLang="en-US" dirty="0" smtClean="0"/>
              <a:t>ファシリテーション</a:t>
            </a:r>
            <a:endParaRPr lang="en-US" altLang="ja-JP" dirty="0" smtClean="0"/>
          </a:p>
          <a:p>
            <a:r>
              <a:rPr lang="ja-JP" altLang="en-US" dirty="0" smtClean="0"/>
              <a:t>「まずは教員がやってみる。」</a:t>
            </a:r>
          </a:p>
          <a:p>
            <a:r>
              <a:rPr lang="ja-JP" altLang="en-US" dirty="0" smtClean="0"/>
              <a:t>グループワークにおけるファシリテーションは円滑な議論を進める上では大切ですが、いきなり生徒がやろうとするのはハードルが高いです。</a:t>
            </a:r>
          </a:p>
          <a:p>
            <a:pPr>
              <a:lnSpc>
                <a:spcPct val="50000"/>
              </a:lnSpc>
            </a:pPr>
            <a:endParaRPr lang="ja-JP" altLang="en-US" sz="800" dirty="0" smtClean="0"/>
          </a:p>
          <a:p>
            <a:r>
              <a:rPr lang="ja-JP" altLang="en-US" dirty="0" smtClean="0"/>
              <a:t>まずは教員が全グループのファシリテーションを担当し、議論の活性化、円滑化を目指しましょう。生徒がひと通りのプロセスを経験した後、次のプロジェクトでは生徒に任せてみる、というステップがベターです。</a:t>
            </a:r>
            <a:endParaRPr lang="en-US" altLang="ja-JP" dirty="0" smtClean="0"/>
          </a:p>
          <a:p>
            <a:endParaRPr lang="ja-JP" altLang="en-US" dirty="0" smtClean="0"/>
          </a:p>
          <a:p>
            <a:r>
              <a:rPr lang="en-US" altLang="ja-JP" dirty="0" smtClean="0"/>
              <a:t>[</a:t>
            </a:r>
            <a:r>
              <a:rPr lang="ja-JP" altLang="en-US" dirty="0" smtClean="0"/>
              <a:t>ファシリテーター（英語</a:t>
            </a:r>
            <a:r>
              <a:rPr lang="en-US" altLang="ja-JP" dirty="0" smtClean="0"/>
              <a:t>: facilitator</a:t>
            </a:r>
            <a:r>
              <a:rPr lang="ja-JP" altLang="en-US" dirty="0" smtClean="0"/>
              <a:t>）</a:t>
            </a:r>
            <a:r>
              <a:rPr lang="en-US" altLang="ja-JP" dirty="0" smtClean="0"/>
              <a:t>]</a:t>
            </a:r>
          </a:p>
          <a:p>
            <a:r>
              <a:rPr lang="ja-JP" altLang="en-US" dirty="0" smtClean="0"/>
              <a:t>会議やミーティング、ワークショップなどにおいて、議論に対して中立な立場を保ちながら話し合いに介入し、議論をスムーズに調整しながら合意形成や相互理解に向けて深い議論がなされるよう調整する役割を負った人。</a:t>
            </a:r>
          </a:p>
          <a:p>
            <a:endParaRPr lang="ja-JP" altLang="en-US" dirty="0" smtClean="0"/>
          </a:p>
          <a:p>
            <a:r>
              <a:rPr lang="ja-JP" altLang="en-US" dirty="0" smtClean="0"/>
              <a:t>出典：</a:t>
            </a:r>
            <a:r>
              <a:rPr lang="en-US" altLang="ja-JP" dirty="0" err="1" smtClean="0"/>
              <a:t>wikipedia</a:t>
            </a:r>
            <a:r>
              <a:rPr lang="ja-JP" altLang="en-US" dirty="0" smtClean="0"/>
              <a:t>より </a:t>
            </a:r>
            <a:r>
              <a:rPr lang="en-US" altLang="ja-JP" dirty="0" smtClean="0"/>
              <a:t>( http://</a:t>
            </a:r>
            <a:r>
              <a:rPr lang="en-US" altLang="ja-JP" dirty="0" err="1" smtClean="0"/>
              <a:t>ja.wikipedia.org</a:t>
            </a:r>
            <a:r>
              <a:rPr lang="en-US" altLang="ja-JP" dirty="0" smtClean="0"/>
              <a:t>/wiki/</a:t>
            </a:r>
            <a:r>
              <a:rPr lang="ja-JP" altLang="en-US" dirty="0" smtClean="0"/>
              <a:t>ファシリテーター </a:t>
            </a:r>
            <a:r>
              <a:rPr lang="en-US" altLang="ja-JP" dirty="0" smtClean="0"/>
              <a:t>)</a:t>
            </a:r>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a:t>
            </a:r>
            <a:r>
              <a:rPr lang="ja-JP" altLang="en-US" dirty="0" smtClean="0"/>
              <a:t>ポイント（７</a:t>
            </a:r>
            <a:r>
              <a:rPr lang="en-US" altLang="ja-JP" dirty="0" smtClean="0"/>
              <a:t>−</a:t>
            </a:r>
            <a:r>
              <a:rPr lang="ja-JP" altLang="en-US" dirty="0" smtClean="0"/>
              <a:t>１）／評価のポイント：教員編</a:t>
            </a:r>
            <a:endParaRPr lang="en-US" altLang="ja-JP" dirty="0" smtClean="0"/>
          </a:p>
          <a:p>
            <a:r>
              <a:rPr lang="ja-JP" altLang="en-US" dirty="0" smtClean="0"/>
              <a:t>「１）プロセスと成長を見る」</a:t>
            </a:r>
            <a:endParaRPr lang="en-US" altLang="ja-JP" dirty="0" smtClean="0"/>
          </a:p>
          <a:p>
            <a:r>
              <a:rPr lang="ja-JP" altLang="en-US" dirty="0" smtClean="0"/>
              <a:t>教員が評価をおこなうときのポイントについて説明します。</a:t>
            </a:r>
            <a:endParaRPr lang="en-US" altLang="ja-JP" dirty="0" smtClean="0"/>
          </a:p>
          <a:p>
            <a:r>
              <a:rPr lang="ja-JP" altLang="en-US" dirty="0" smtClean="0"/>
              <a:t>成績をつけるための相対的評価だけではなく、生徒一人ひとりが、　「どんなプロセスを踏んで、どのように成長したか」という点を個別に評価します。</a:t>
            </a:r>
            <a:endParaRPr lang="en-US" altLang="ja-JP" dirty="0" smtClean="0"/>
          </a:p>
          <a:p>
            <a:pPr>
              <a:lnSpc>
                <a:spcPct val="50000"/>
              </a:lnSpc>
            </a:pPr>
            <a:endParaRPr lang="en-US" altLang="ja-JP" sz="800" dirty="0" smtClean="0"/>
          </a:p>
          <a:p>
            <a:r>
              <a:rPr lang="ja-JP" altLang="en-US" dirty="0" smtClean="0"/>
              <a:t>＜プロセス・成長軸での評価ポイント例＞</a:t>
            </a:r>
          </a:p>
          <a:p>
            <a:pPr marL="460800" lvl="1" indent="-100800">
              <a:buFont typeface="Arial"/>
              <a:buChar char="•"/>
            </a:pPr>
            <a:r>
              <a:rPr lang="ja-JP" altLang="en-US" dirty="0" smtClean="0"/>
              <a:t>チーム作業ができていたか</a:t>
            </a:r>
          </a:p>
          <a:p>
            <a:pPr marL="460800" lvl="1" indent="-100800">
              <a:buFont typeface="Arial"/>
              <a:buChar char="•"/>
            </a:pPr>
            <a:r>
              <a:rPr lang="en-US" altLang="ja-JP" dirty="0" smtClean="0"/>
              <a:t>(</a:t>
            </a:r>
            <a:r>
              <a:rPr lang="ja-JP" altLang="en-US" dirty="0" smtClean="0"/>
              <a:t>全体・個別</a:t>
            </a:r>
            <a:r>
              <a:rPr lang="en-US" altLang="ja-JP" dirty="0" smtClean="0"/>
              <a:t>)</a:t>
            </a:r>
            <a:r>
              <a:rPr lang="ja-JP" altLang="en-US" dirty="0" smtClean="0"/>
              <a:t>目標に対する到達度</a:t>
            </a:r>
          </a:p>
          <a:p>
            <a:pPr marL="460800" lvl="1" indent="-100800">
              <a:buFont typeface="Arial"/>
              <a:buChar char="•"/>
            </a:pPr>
            <a:r>
              <a:rPr lang="ja-JP" altLang="en-US" dirty="0" smtClean="0"/>
              <a:t>自己を客観視できるようになったか</a:t>
            </a:r>
          </a:p>
          <a:p>
            <a:pPr marL="460800" lvl="1" indent="-100800">
              <a:buFont typeface="Arial"/>
              <a:buChar char="•"/>
            </a:pPr>
            <a:r>
              <a:rPr lang="ja-JP" altLang="en-US" dirty="0" smtClean="0"/>
              <a:t>学習した情報デザインスキルを活用できたか</a:t>
            </a:r>
            <a:endParaRPr lang="en-US" altLang="ja-JP" dirty="0" smtClean="0"/>
          </a:p>
          <a:p>
            <a:pPr>
              <a:lnSpc>
                <a:spcPct val="50000"/>
              </a:lnSpc>
            </a:pPr>
            <a:endParaRPr lang="en-US" altLang="ja-JP" sz="800" dirty="0"/>
          </a:p>
          <a:p>
            <a:pPr lvl="1"/>
            <a:r>
              <a:rPr lang="ja-JP" altLang="en-US" dirty="0" smtClean="0"/>
              <a:t>など</a:t>
            </a:r>
            <a:endParaRPr lang="en-US" altLang="ja-JP" dirty="0" smtClean="0"/>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a:t>
            </a:r>
            <a:r>
              <a:rPr lang="ja-JP" altLang="en-US" dirty="0" smtClean="0"/>
              <a:t>ポイント（７</a:t>
            </a:r>
            <a:r>
              <a:rPr lang="en-US" altLang="ja-JP" dirty="0" smtClean="0"/>
              <a:t>−</a:t>
            </a:r>
            <a:r>
              <a:rPr lang="ja-JP" altLang="en-US" dirty="0" smtClean="0"/>
              <a:t>１）／評価のポイント：教員編</a:t>
            </a:r>
            <a:endParaRPr lang="en-US" altLang="ja-JP" dirty="0" smtClean="0"/>
          </a:p>
          <a:p>
            <a:r>
              <a:rPr lang="ja-JP" altLang="en-US" dirty="0" smtClean="0"/>
              <a:t>「</a:t>
            </a:r>
            <a:r>
              <a:rPr lang="en-US" altLang="ja-JP" dirty="0" smtClean="0"/>
              <a:t>2) </a:t>
            </a:r>
            <a:r>
              <a:rPr lang="ja-JP" altLang="en-US" dirty="0" smtClean="0"/>
              <a:t>最終成果物に対する評価」</a:t>
            </a:r>
            <a:endParaRPr lang="en-US" altLang="ja-JP" dirty="0" smtClean="0"/>
          </a:p>
          <a:p>
            <a:r>
              <a:rPr lang="ja-JP" altLang="en-US" dirty="0" smtClean="0"/>
              <a:t>最終成果物</a:t>
            </a:r>
            <a:r>
              <a:rPr lang="en-US" altLang="ja-JP" dirty="0" smtClean="0"/>
              <a:t>(</a:t>
            </a:r>
            <a:r>
              <a:rPr lang="ja-JP" altLang="en-US" dirty="0" smtClean="0"/>
              <a:t>プレゼンテーション、発表資料、プロトタイプなど</a:t>
            </a:r>
            <a:r>
              <a:rPr lang="en-US" altLang="ja-JP" dirty="0" smtClean="0"/>
              <a:t>)</a:t>
            </a:r>
            <a:r>
              <a:rPr lang="ja-JP" altLang="en-US" dirty="0" smtClean="0"/>
              <a:t>に対する評価については、以下の観点を応用するのが良いでしょう。</a:t>
            </a:r>
            <a:endParaRPr lang="en-US" altLang="ja-JP" dirty="0" smtClean="0"/>
          </a:p>
          <a:p>
            <a:pPr>
              <a:lnSpc>
                <a:spcPct val="50000"/>
              </a:lnSpc>
            </a:pPr>
            <a:endParaRPr lang="ja-JP" altLang="en-US" sz="800" dirty="0" smtClean="0"/>
          </a:p>
          <a:p>
            <a:pPr lvl="1"/>
            <a:r>
              <a:rPr lang="ja-JP" altLang="en-US" dirty="0" smtClean="0"/>
              <a:t>「論理的思考力」評価</a:t>
            </a:r>
          </a:p>
          <a:p>
            <a:pPr lvl="1"/>
            <a:r>
              <a:rPr lang="ja-JP" altLang="en-US" dirty="0" smtClean="0"/>
              <a:t>「課題解決力」評価</a:t>
            </a:r>
          </a:p>
          <a:p>
            <a:pPr lvl="1"/>
            <a:r>
              <a:rPr lang="ja-JP" altLang="en-US" dirty="0" smtClean="0"/>
              <a:t>「コンピテンシー」評価</a:t>
            </a:r>
            <a:endParaRPr lang="en-US" altLang="ja-JP" dirty="0" smtClean="0"/>
          </a:p>
          <a:p>
            <a:pPr>
              <a:lnSpc>
                <a:spcPct val="50000"/>
              </a:lnSpc>
            </a:pPr>
            <a:endParaRPr lang="en-US" altLang="ja-JP" sz="800" dirty="0"/>
          </a:p>
          <a:p>
            <a:r>
              <a:rPr lang="ja-JP" altLang="en-US" dirty="0" smtClean="0"/>
              <a:t>次ページから、この３つの評価の観点について説明します。</a:t>
            </a:r>
            <a:endParaRPr lang="en-US" altLang="ja-JP" dirty="0" smtClean="0"/>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ポイント（７</a:t>
            </a:r>
            <a:r>
              <a:rPr kumimoji="1" lang="en-US" altLang="ja-JP" dirty="0" smtClean="0"/>
              <a:t>−</a:t>
            </a:r>
            <a:r>
              <a:rPr kumimoji="1" lang="ja-JP" altLang="en-US" dirty="0" smtClean="0"/>
              <a:t>１）／評価のポイント：教員編</a:t>
            </a:r>
            <a:endParaRPr kumimoji="1" lang="en-US" altLang="ja-JP" dirty="0" smtClean="0"/>
          </a:p>
          <a:p>
            <a:r>
              <a:rPr kumimoji="1" lang="ja-JP" altLang="en-US" dirty="0" smtClean="0"/>
              <a:t>「論理的思考力」評価</a:t>
            </a:r>
            <a:endParaRPr kumimoji="1" lang="en-US" altLang="ja-JP" dirty="0" smtClean="0"/>
          </a:p>
          <a:p>
            <a:r>
              <a:rPr kumimoji="1" lang="ja-JP" altLang="en-US" dirty="0" smtClean="0"/>
              <a:t>まずは、「論理的思考力」評価です。それは、</a:t>
            </a:r>
            <a:endParaRPr kumimoji="1" lang="en-US" altLang="ja-JP" dirty="0" smtClean="0"/>
          </a:p>
          <a:p>
            <a:pPr>
              <a:lnSpc>
                <a:spcPct val="50000"/>
              </a:lnSpc>
            </a:pPr>
            <a:endParaRPr kumimoji="1" lang="ja-JP" altLang="en-US" sz="800" dirty="0" smtClean="0"/>
          </a:p>
          <a:p>
            <a:pPr marL="460800" lvl="1" indent="-100800">
              <a:buFont typeface="Arial"/>
              <a:buChar char="•"/>
            </a:pPr>
            <a:r>
              <a:rPr kumimoji="1" lang="ja-JP" altLang="en-US" dirty="0" smtClean="0"/>
              <a:t>伝えたいことは明確か</a:t>
            </a:r>
          </a:p>
          <a:p>
            <a:pPr marL="460800" lvl="1" indent="-100800">
              <a:buFont typeface="Arial"/>
              <a:buChar char="•"/>
            </a:pPr>
            <a:r>
              <a:rPr kumimoji="1" lang="ja-JP" altLang="en-US" dirty="0" smtClean="0"/>
              <a:t>展開がぶれずに組み立てられているか</a:t>
            </a:r>
          </a:p>
          <a:p>
            <a:pPr marL="460800" lvl="1" indent="-100800">
              <a:buFont typeface="Arial"/>
              <a:buChar char="•"/>
            </a:pPr>
            <a:r>
              <a:rPr kumimoji="1" lang="ja-JP" altLang="en-US" dirty="0" smtClean="0"/>
              <a:t>概念図、グラフなどビジュアル表現の工夫（絵が上手いとかではなく）</a:t>
            </a:r>
          </a:p>
          <a:p>
            <a:pPr marL="460800" lvl="1" indent="-100800">
              <a:buFont typeface="Arial"/>
              <a:buChar char="•"/>
            </a:pPr>
            <a:r>
              <a:rPr kumimoji="1" lang="ja-JP" altLang="en-US" dirty="0" smtClean="0"/>
              <a:t>わかりやすい表現、簡潔な文章、収斂性</a:t>
            </a:r>
          </a:p>
          <a:p>
            <a:pPr marL="460800" lvl="1" indent="-100800">
              <a:buFont typeface="Arial"/>
              <a:buChar char="•"/>
            </a:pPr>
            <a:r>
              <a:rPr kumimoji="1" lang="ja-JP" altLang="en-US" dirty="0" smtClean="0"/>
              <a:t>社会的にも役立つ内容か</a:t>
            </a:r>
            <a:endParaRPr kumimoji="1" lang="en-US" altLang="ja-JP" dirty="0" smtClean="0"/>
          </a:p>
          <a:p>
            <a:pPr marL="0" lvl="0" indent="0">
              <a:lnSpc>
                <a:spcPct val="50000"/>
              </a:lnSpc>
              <a:buFont typeface="Arial"/>
              <a:buNone/>
            </a:pPr>
            <a:endParaRPr kumimoji="1" lang="en-US" altLang="ja-JP" sz="800" dirty="0" smtClean="0"/>
          </a:p>
          <a:p>
            <a:pPr marL="0" lvl="0" indent="0">
              <a:buFont typeface="Arial"/>
              <a:buNone/>
            </a:pPr>
            <a:r>
              <a:rPr kumimoji="1" lang="ja-JP" altLang="en-US" dirty="0" smtClean="0"/>
              <a:t>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25</a:t>
            </a:fld>
            <a:endParaRPr lang="ja-JP" altLang="en-US" dirty="0"/>
          </a:p>
        </p:txBody>
      </p:sp>
    </p:spTree>
    <p:extLst>
      <p:ext uri="{BB962C8B-B14F-4D97-AF65-F5344CB8AC3E}">
        <p14:creationId xmlns:p14="http://schemas.microsoft.com/office/powerpoint/2010/main" val="3338920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just" defTabSz="914400" rtl="0" eaLnBrk="1" fontAlgn="base" latinLnBrk="0" hangingPunct="1">
              <a:lnSpc>
                <a:spcPct val="100000"/>
              </a:lnSpc>
              <a:spcBef>
                <a:spcPct val="30000"/>
              </a:spcBef>
              <a:spcAft>
                <a:spcPct val="0"/>
              </a:spcAft>
              <a:buClrTx/>
              <a:buSzTx/>
              <a:buFontTx/>
              <a:buNone/>
              <a:tabLst/>
              <a:defRPr/>
            </a:pPr>
            <a:r>
              <a:rPr kumimoji="1" lang="en-US" altLang="ja-JP" dirty="0" smtClean="0">
                <a:latin typeface="ＭＳ Ｐゴシック"/>
                <a:ea typeface="ＭＳ Ｐゴシック"/>
                <a:cs typeface="ＭＳ Ｐゴシック"/>
              </a:rPr>
              <a:t>●</a:t>
            </a:r>
            <a:r>
              <a:rPr kumimoji="1" lang="ja-JP" altLang="en-US" dirty="0" smtClean="0">
                <a:latin typeface="ＭＳ Ｐゴシック"/>
                <a:ea typeface="ＭＳ Ｐゴシック"/>
                <a:cs typeface="ＭＳ Ｐゴシック"/>
              </a:rPr>
              <a:t>ポイント</a:t>
            </a:r>
            <a:r>
              <a:rPr kumimoji="1" lang="ja-JP" altLang="en-US" dirty="0" smtClean="0"/>
              <a:t>（７</a:t>
            </a:r>
            <a:r>
              <a:rPr kumimoji="1" lang="en-US" altLang="ja-JP" dirty="0" smtClean="0"/>
              <a:t>−</a:t>
            </a:r>
            <a:r>
              <a:rPr kumimoji="1" lang="ja-JP" altLang="en-US" dirty="0" smtClean="0"/>
              <a:t>１）／</a:t>
            </a:r>
            <a:r>
              <a:rPr kumimoji="1" lang="ja-JP" altLang="en-US" dirty="0" smtClean="0">
                <a:latin typeface="ＭＳ Ｐゴシック"/>
                <a:ea typeface="ＭＳ Ｐゴシック"/>
                <a:cs typeface="ＭＳ Ｐゴシック"/>
              </a:rPr>
              <a:t>評価のポイント：教員編</a:t>
            </a:r>
            <a:endParaRPr kumimoji="1" lang="en-US" altLang="ja-JP" dirty="0" smtClean="0">
              <a:latin typeface="ＭＳ Ｐゴシック"/>
              <a:ea typeface="ＭＳ Ｐゴシック"/>
              <a:cs typeface="ＭＳ Ｐゴシック"/>
            </a:endParaRPr>
          </a:p>
          <a:p>
            <a:r>
              <a:rPr kumimoji="1" lang="ja-JP" altLang="en-US" dirty="0" smtClean="0">
                <a:latin typeface="ＭＳ Ｐゴシック"/>
                <a:ea typeface="ＭＳ Ｐゴシック"/>
                <a:cs typeface="ＭＳ Ｐゴシック"/>
              </a:rPr>
              <a:t>「課題解決力」評価</a:t>
            </a:r>
            <a:endParaRPr kumimoji="1" lang="en-US" altLang="ja-JP" dirty="0" smtClean="0">
              <a:latin typeface="ＭＳ Ｐゴシック"/>
              <a:ea typeface="ＭＳ Ｐゴシック"/>
              <a:cs typeface="ＭＳ Ｐゴシック"/>
            </a:endParaRPr>
          </a:p>
          <a:p>
            <a:r>
              <a:rPr kumimoji="1" lang="ja-JP" altLang="en-US" dirty="0" smtClean="0">
                <a:latin typeface="ＭＳ Ｐゴシック"/>
                <a:ea typeface="ＭＳ Ｐゴシック"/>
                <a:cs typeface="ＭＳ Ｐゴシック"/>
              </a:rPr>
              <a:t>次に「課題解決力」の評価についてです。</a:t>
            </a:r>
            <a:endParaRPr kumimoji="1" lang="en-US" altLang="ja-JP" dirty="0" smtClean="0">
              <a:latin typeface="ＭＳ Ｐゴシック"/>
              <a:ea typeface="ＭＳ Ｐゴシック"/>
              <a:cs typeface="ＭＳ Ｐゴシック"/>
            </a:endParaRPr>
          </a:p>
          <a:p>
            <a:pPr>
              <a:lnSpc>
                <a:spcPct val="50000"/>
              </a:lnSpc>
            </a:pPr>
            <a:endParaRPr kumimoji="1" lang="ja-JP" altLang="en-US" sz="800" dirty="0" smtClean="0">
              <a:latin typeface="ＭＳ Ｐゴシック"/>
              <a:ea typeface="ＭＳ Ｐゴシック"/>
              <a:cs typeface="ＭＳ Ｐゴシック"/>
            </a:endParaRPr>
          </a:p>
          <a:p>
            <a:pPr marL="460800" lvl="1" indent="-100800">
              <a:buFont typeface="Arial"/>
              <a:buChar char="•"/>
            </a:pPr>
            <a:r>
              <a:rPr kumimoji="1" lang="ja-JP" altLang="en-US" dirty="0" smtClean="0">
                <a:latin typeface="ＭＳ Ｐゴシック"/>
                <a:ea typeface="ＭＳ Ｐゴシック"/>
                <a:cs typeface="ＭＳ Ｐゴシック"/>
              </a:rPr>
              <a:t>現状から必要な情報が獲得できているか</a:t>
            </a:r>
          </a:p>
          <a:p>
            <a:pPr marL="460800" lvl="1" indent="-100800">
              <a:buFont typeface="Arial"/>
              <a:buChar char="•"/>
            </a:pPr>
            <a:r>
              <a:rPr kumimoji="1" lang="ja-JP" altLang="en-US" dirty="0" smtClean="0">
                <a:latin typeface="ＭＳ Ｐゴシック"/>
                <a:ea typeface="ＭＳ Ｐゴシック"/>
                <a:cs typeface="ＭＳ Ｐゴシック"/>
              </a:rPr>
              <a:t>自分が見出した課題のエビデンスはあるか</a:t>
            </a:r>
          </a:p>
          <a:p>
            <a:pPr marL="460800" lvl="1" indent="-100800">
              <a:buFont typeface="Arial"/>
              <a:buChar char="•"/>
            </a:pPr>
            <a:r>
              <a:rPr kumimoji="1" lang="ja-JP" altLang="en-US" dirty="0" smtClean="0">
                <a:latin typeface="ＭＳ Ｐゴシック"/>
                <a:ea typeface="ＭＳ Ｐゴシック"/>
                <a:cs typeface="ＭＳ Ｐゴシック"/>
              </a:rPr>
              <a:t>原因の妥当性はあるか</a:t>
            </a:r>
          </a:p>
          <a:p>
            <a:pPr marL="460800" lvl="1" indent="-100800">
              <a:buFont typeface="Arial"/>
              <a:buChar char="•"/>
            </a:pPr>
            <a:r>
              <a:rPr kumimoji="1" lang="ja-JP" altLang="en-US" dirty="0" smtClean="0">
                <a:latin typeface="ＭＳ Ｐゴシック"/>
                <a:ea typeface="ＭＳ Ｐゴシック"/>
                <a:cs typeface="ＭＳ Ｐゴシック"/>
              </a:rPr>
              <a:t>原因を取り除く解決策になっているか</a:t>
            </a:r>
          </a:p>
          <a:p>
            <a:pPr marL="460800" lvl="1" indent="-100800">
              <a:buFont typeface="Arial"/>
              <a:buChar char="•"/>
            </a:pPr>
            <a:r>
              <a:rPr kumimoji="1" lang="ja-JP" altLang="en-US" dirty="0" smtClean="0">
                <a:latin typeface="ＭＳ Ｐゴシック"/>
                <a:ea typeface="ＭＳ Ｐゴシック"/>
                <a:cs typeface="ＭＳ Ｐゴシック"/>
              </a:rPr>
              <a:t>現実にできる具体的な解決策か？</a:t>
            </a:r>
            <a:endParaRPr kumimoji="1" lang="en-US" altLang="ja-JP" dirty="0" smtClean="0">
              <a:latin typeface="ＭＳ Ｐゴシック"/>
              <a:ea typeface="ＭＳ Ｐゴシック"/>
              <a:cs typeface="ＭＳ Ｐゴシック"/>
            </a:endParaRPr>
          </a:p>
          <a:p>
            <a:pPr marL="0" lvl="0" indent="0">
              <a:lnSpc>
                <a:spcPct val="50000"/>
              </a:lnSpc>
              <a:buFont typeface="Arial"/>
              <a:buNone/>
            </a:pPr>
            <a:endParaRPr kumimoji="1" lang="en-US" altLang="ja-JP" sz="800" dirty="0" smtClean="0">
              <a:latin typeface="ＭＳ Ｐゴシック"/>
              <a:ea typeface="ＭＳ Ｐゴシック"/>
              <a:cs typeface="ＭＳ Ｐゴシック"/>
            </a:endParaRPr>
          </a:p>
          <a:p>
            <a:pPr marL="0" lvl="0" indent="0">
              <a:buFont typeface="Arial"/>
              <a:buNone/>
            </a:pPr>
            <a:r>
              <a:rPr kumimoji="1" lang="ja-JP" altLang="en-US" dirty="0" smtClean="0">
                <a:latin typeface="ＭＳ Ｐゴシック"/>
                <a:ea typeface="ＭＳ Ｐゴシック"/>
                <a:cs typeface="ＭＳ Ｐゴシック"/>
              </a:rPr>
              <a:t>などです。</a:t>
            </a:r>
            <a:endParaRPr kumimoji="1" lang="en-US" altLang="ja-JP" dirty="0" smtClean="0">
              <a:latin typeface="ＭＳ Ｐゴシック"/>
              <a:ea typeface="ＭＳ Ｐゴシック"/>
              <a:cs typeface="ＭＳ Ｐゴシック"/>
            </a:endParaRP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26</a:t>
            </a:fld>
            <a:endParaRPr lang="ja-JP" altLang="en-US" dirty="0"/>
          </a:p>
        </p:txBody>
      </p:sp>
    </p:spTree>
    <p:extLst>
      <p:ext uri="{BB962C8B-B14F-4D97-AF65-F5344CB8AC3E}">
        <p14:creationId xmlns:p14="http://schemas.microsoft.com/office/powerpoint/2010/main" val="325926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just" defTabSz="914400" rtl="0" eaLnBrk="1" fontAlgn="base" latinLnBrk="0" hangingPunct="1">
              <a:lnSpc>
                <a:spcPct val="100000"/>
              </a:lnSpc>
              <a:spcBef>
                <a:spcPct val="30000"/>
              </a:spcBef>
              <a:spcAft>
                <a:spcPct val="0"/>
              </a:spcAft>
              <a:buClrTx/>
              <a:buSzTx/>
              <a:buFontTx/>
              <a:buNone/>
              <a:tabLst/>
              <a:defRPr/>
            </a:pPr>
            <a:r>
              <a:rPr kumimoji="1" lang="en-US" altLang="ja-JP" dirty="0" smtClean="0"/>
              <a:t>●</a:t>
            </a:r>
            <a:r>
              <a:rPr kumimoji="1" lang="ja-JP" altLang="en-US" dirty="0" smtClean="0"/>
              <a:t>ポイント（７</a:t>
            </a:r>
            <a:r>
              <a:rPr kumimoji="1" lang="en-US" altLang="ja-JP" dirty="0" smtClean="0"/>
              <a:t>−</a:t>
            </a:r>
            <a:r>
              <a:rPr kumimoji="1" lang="ja-JP" altLang="en-US" dirty="0" smtClean="0"/>
              <a:t>１）／評価のポイント：教員編</a:t>
            </a:r>
            <a:endParaRPr kumimoji="1" lang="en-US" altLang="ja-JP" dirty="0" smtClean="0"/>
          </a:p>
          <a:p>
            <a:r>
              <a:rPr kumimoji="1" lang="ja-JP" altLang="en-US" dirty="0" smtClean="0"/>
              <a:t>「コンピテンシー」評価</a:t>
            </a:r>
            <a:endParaRPr kumimoji="1" lang="en-US" altLang="ja-JP" dirty="0" smtClean="0"/>
          </a:p>
          <a:p>
            <a:r>
              <a:rPr kumimoji="1" lang="ja-JP" altLang="en-US" dirty="0" smtClean="0"/>
              <a:t>最後に「コンピテンシー」の評価について説明します。</a:t>
            </a:r>
            <a:endParaRPr kumimoji="1" lang="en-US" altLang="ja-JP" dirty="0" smtClean="0"/>
          </a:p>
          <a:p>
            <a:pPr>
              <a:lnSpc>
                <a:spcPct val="50000"/>
              </a:lnSpc>
            </a:pPr>
            <a:endParaRPr kumimoji="1" lang="ja-JP" altLang="en-US" sz="800" dirty="0" smtClean="0"/>
          </a:p>
          <a:p>
            <a:pPr marL="460800" lvl="1" indent="-100800">
              <a:buFont typeface="Arial"/>
              <a:buChar char="•"/>
            </a:pPr>
            <a:r>
              <a:rPr kumimoji="1" lang="ja-JP" altLang="en-US" dirty="0" smtClean="0"/>
              <a:t>題材の機能・働き・現状を理解しているか？</a:t>
            </a:r>
          </a:p>
          <a:p>
            <a:pPr marL="460800" lvl="1" indent="-100800">
              <a:buFont typeface="Arial"/>
              <a:buChar char="•"/>
            </a:pPr>
            <a:r>
              <a:rPr kumimoji="1" lang="ja-JP" altLang="en-US" dirty="0" smtClean="0"/>
              <a:t>題材の機能をいかした提案になっているか？</a:t>
            </a:r>
          </a:p>
          <a:p>
            <a:pPr marL="460800" lvl="1" indent="-100800">
              <a:buFont typeface="Arial"/>
              <a:buChar char="•"/>
            </a:pPr>
            <a:r>
              <a:rPr kumimoji="1" lang="ja-JP" altLang="en-US" dirty="0" smtClean="0"/>
              <a:t>リアリティ：現実のなかで役立つ提案か？</a:t>
            </a:r>
            <a:endParaRPr kumimoji="1" lang="en-US" altLang="ja-JP" dirty="0" smtClean="0"/>
          </a:p>
          <a:p>
            <a:pPr marL="0" lvl="0" indent="0">
              <a:buFont typeface="Arial"/>
              <a:buNone/>
            </a:pPr>
            <a:endParaRPr kumimoji="1" lang="en-US" altLang="ja-JP" dirty="0" smtClean="0"/>
          </a:p>
          <a:p>
            <a:r>
              <a:rPr kumimoji="1" lang="en-US" altLang="ja-JP" dirty="0" smtClean="0"/>
              <a:t>※</a:t>
            </a:r>
            <a:r>
              <a:rPr kumimoji="1" lang="ja-JP" altLang="en-US" dirty="0" smtClean="0"/>
              <a:t>コンピテンシー：</a:t>
            </a:r>
          </a:p>
          <a:p>
            <a:r>
              <a:rPr kumimoji="1" lang="ja-JP" altLang="en-US" dirty="0" smtClean="0"/>
              <a:t>自ら習得したスキルを”活かして”効果を上げることができる実践力、活用力、応用力</a:t>
            </a:r>
          </a:p>
          <a:p>
            <a:endParaRPr kumimoji="1" lang="ja-JP" altLang="en-US" dirty="0" smtClean="0"/>
          </a:p>
          <a:p>
            <a:r>
              <a:rPr kumimoji="1" lang="ja-JP" altLang="en-US" sz="1100" dirty="0" smtClean="0"/>
              <a:t>出典：鈴木 敏恵</a:t>
            </a:r>
            <a:r>
              <a:rPr kumimoji="1" lang="en-US" altLang="ja-JP" sz="1100" dirty="0" smtClean="0"/>
              <a:t>『</a:t>
            </a:r>
            <a:r>
              <a:rPr kumimoji="1" lang="ja-JP" altLang="en-US" sz="1100" dirty="0" smtClean="0"/>
              <a:t>課題解決力と論理的思考力が身につく プロジェクト学習の基本と手法</a:t>
            </a:r>
            <a:r>
              <a:rPr kumimoji="1" lang="en-US" altLang="ja-JP" sz="1100" dirty="0" smtClean="0"/>
              <a:t>』</a:t>
            </a:r>
          </a:p>
          <a:p>
            <a:pPr lvl="1">
              <a:spcBef>
                <a:spcPts val="0"/>
              </a:spcBef>
            </a:pPr>
            <a:r>
              <a:rPr kumimoji="1" lang="en-US" altLang="ja-JP" sz="1100" dirty="0" smtClean="0"/>
              <a:t>(</a:t>
            </a:r>
            <a:r>
              <a:rPr kumimoji="1" lang="ja-JP" altLang="en-US" sz="1100" dirty="0" smtClean="0"/>
              <a:t>教育出版、</a:t>
            </a:r>
            <a:r>
              <a:rPr kumimoji="1" lang="en-US" altLang="ja-JP" sz="1100" dirty="0" smtClean="0"/>
              <a:t>2012</a:t>
            </a:r>
            <a:r>
              <a:rPr kumimoji="1" lang="ja-JP" altLang="en-US" sz="1100" dirty="0" smtClean="0"/>
              <a:t>年</a:t>
            </a:r>
            <a:r>
              <a:rPr kumimoji="1" lang="en-US" altLang="ja-JP" sz="1100" dirty="0" smtClean="0"/>
              <a:t>) p63〜p64</a:t>
            </a: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27</a:t>
            </a:fld>
            <a:endParaRPr lang="ja-JP" altLang="en-US" dirty="0"/>
          </a:p>
        </p:txBody>
      </p:sp>
    </p:spTree>
    <p:extLst>
      <p:ext uri="{BB962C8B-B14F-4D97-AF65-F5344CB8AC3E}">
        <p14:creationId xmlns:p14="http://schemas.microsoft.com/office/powerpoint/2010/main" val="3759940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a:t>
            </a:r>
            <a:r>
              <a:rPr lang="ja-JP" altLang="en-US" dirty="0" smtClean="0"/>
              <a:t>ポイント</a:t>
            </a:r>
            <a:r>
              <a:rPr kumimoji="1" lang="ja-JP" altLang="en-US" dirty="0" smtClean="0"/>
              <a:t>（７</a:t>
            </a:r>
            <a:r>
              <a:rPr kumimoji="1" lang="en-US" altLang="ja-JP" dirty="0" smtClean="0"/>
              <a:t>−</a:t>
            </a:r>
            <a:r>
              <a:rPr kumimoji="1" lang="ja-JP" altLang="en-US" dirty="0" smtClean="0"/>
              <a:t>２）／</a:t>
            </a:r>
            <a:r>
              <a:rPr lang="ja-JP" altLang="en-US" dirty="0" smtClean="0"/>
              <a:t>評価のポイント：生徒編</a:t>
            </a:r>
            <a:endParaRPr lang="en-US" altLang="ja-JP" dirty="0" smtClean="0"/>
          </a:p>
          <a:p>
            <a:r>
              <a:rPr lang="ja-JP" altLang="en-US" dirty="0" smtClean="0"/>
              <a:t>「生徒による自己評価・相対評価」</a:t>
            </a:r>
          </a:p>
          <a:p>
            <a:r>
              <a:rPr lang="ja-JP" altLang="en-US" dirty="0" smtClean="0"/>
              <a:t>生徒自身も自らに対して、また他者に対して評価を行うことで、客観的に判断する力を身につけることができるのでは、と考えます。</a:t>
            </a:r>
            <a:endParaRPr lang="en-US" altLang="ja-JP" dirty="0" smtClean="0"/>
          </a:p>
          <a:p>
            <a:pPr>
              <a:lnSpc>
                <a:spcPct val="50000"/>
              </a:lnSpc>
            </a:pPr>
            <a:endParaRPr lang="ja-JP" altLang="en-US" sz="800" dirty="0" smtClean="0"/>
          </a:p>
          <a:p>
            <a:pPr lvl="1"/>
            <a:r>
              <a:rPr lang="ja-JP" altLang="en-US" dirty="0" smtClean="0"/>
              <a:t>＜自己評価の例＞</a:t>
            </a:r>
            <a:endParaRPr lang="en-US" altLang="ja-JP" dirty="0" smtClean="0"/>
          </a:p>
          <a:p>
            <a:pPr lvl="2"/>
            <a:r>
              <a:rPr lang="ja-JP" altLang="en-US" dirty="0" smtClean="0"/>
              <a:t>毎授業後に、「振り返り」を行い、当日の課題</a:t>
            </a:r>
            <a:r>
              <a:rPr lang="en-US" altLang="ja-JP" dirty="0" smtClean="0"/>
              <a:t>/</a:t>
            </a:r>
            <a:r>
              <a:rPr lang="ja-JP" altLang="en-US" dirty="0" smtClean="0"/>
              <a:t>目標に対する達成度、次回の課題</a:t>
            </a:r>
            <a:r>
              <a:rPr lang="en-US" altLang="ja-JP" dirty="0" smtClean="0"/>
              <a:t>/</a:t>
            </a:r>
            <a:r>
              <a:rPr lang="ja-JP" altLang="en-US" dirty="0" smtClean="0"/>
              <a:t>目標を設定させる。</a:t>
            </a:r>
            <a:br>
              <a:rPr lang="ja-JP" altLang="en-US" dirty="0" smtClean="0"/>
            </a:br>
            <a:r>
              <a:rPr lang="ja-JP" altLang="en-US" dirty="0" smtClean="0"/>
              <a:t>最終発表後にも行い、自分がプロジェクト前と比較し、どうなったか、という点をまとめさせる。</a:t>
            </a:r>
            <a:endParaRPr lang="en-US" altLang="ja-JP" dirty="0" smtClean="0"/>
          </a:p>
          <a:p>
            <a:pPr>
              <a:lnSpc>
                <a:spcPct val="50000"/>
              </a:lnSpc>
            </a:pPr>
            <a:endParaRPr lang="ja-JP" altLang="en-US" sz="800" dirty="0" smtClean="0"/>
          </a:p>
          <a:p>
            <a:pPr lvl="1"/>
            <a:r>
              <a:rPr lang="ja-JP" altLang="en-US" dirty="0" smtClean="0"/>
              <a:t>＜相対評価の例＞</a:t>
            </a:r>
            <a:endParaRPr lang="en-US" altLang="ja-JP" dirty="0" smtClean="0"/>
          </a:p>
          <a:p>
            <a:pPr lvl="2"/>
            <a:r>
              <a:rPr lang="ja-JP" altLang="en-US" dirty="0" smtClean="0"/>
              <a:t>グループ発表時には、自分以外のグループに対して、評価を行い、数値化した上で優秀賞を決める。</a:t>
            </a:r>
            <a:r>
              <a:rPr lang="en-US" altLang="ja-JP" dirty="0" smtClean="0"/>
              <a:t>(</a:t>
            </a:r>
            <a:r>
              <a:rPr lang="ja-JP" altLang="en-US" dirty="0" smtClean="0"/>
              <a:t>教員の評価も一票とする</a:t>
            </a:r>
            <a:r>
              <a:rPr lang="en-US" altLang="ja-JP" dirty="0" smtClean="0"/>
              <a:t>)</a:t>
            </a:r>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a:t>
            </a:r>
            <a:r>
              <a:rPr lang="ja-JP" altLang="en-US" dirty="0" smtClean="0"/>
              <a:t>発表に関する評価基準</a:t>
            </a:r>
            <a:endParaRPr lang="en-US" altLang="ja-JP" dirty="0" smtClean="0"/>
          </a:p>
          <a:p>
            <a:r>
              <a:rPr lang="ja-JP" altLang="en-US" dirty="0" smtClean="0"/>
              <a:t>「評価のポイント」</a:t>
            </a:r>
            <a:endParaRPr lang="en-US" altLang="ja-JP" dirty="0" smtClean="0"/>
          </a:p>
          <a:p>
            <a:r>
              <a:rPr lang="ja-JP" altLang="en-US" dirty="0" smtClean="0"/>
              <a:t>生徒が課題の発表をおこない、そのプレゼンテーションや制作物に対して評価をおこなうときのポイントを挙げます。</a:t>
            </a:r>
            <a:endParaRPr lang="en-US" altLang="ja-JP" dirty="0" smtClean="0"/>
          </a:p>
          <a:p>
            <a:pPr>
              <a:lnSpc>
                <a:spcPct val="50000"/>
              </a:lnSpc>
            </a:pPr>
            <a:endParaRPr lang="en-US" altLang="ja-JP" sz="800" dirty="0" smtClean="0"/>
          </a:p>
          <a:p>
            <a:pPr marL="460800" lvl="1" indent="-100800">
              <a:buFont typeface="Arial"/>
              <a:buChar char="•"/>
            </a:pPr>
            <a:r>
              <a:rPr lang="ja-JP" altLang="en-US" dirty="0" smtClean="0"/>
              <a:t>ユーザーインタビュー実践の結果を活用できているか 	</a:t>
            </a:r>
          </a:p>
          <a:p>
            <a:pPr marL="460800" lvl="1" indent="-100800">
              <a:buFont typeface="Arial"/>
              <a:buChar char="•"/>
            </a:pPr>
            <a:r>
              <a:rPr lang="ja-JP" altLang="en-US" dirty="0" smtClean="0"/>
              <a:t>ユーザー理解 （ターゲットユーザー選定の根拠と選定の確かさ）</a:t>
            </a:r>
          </a:p>
          <a:p>
            <a:pPr marL="460800" lvl="1" indent="-100800">
              <a:buFont typeface="Arial"/>
              <a:buChar char="•"/>
            </a:pPr>
            <a:r>
              <a:rPr lang="ja-JP" altLang="en-US" dirty="0" smtClean="0"/>
              <a:t>コンセプトが魅力的か 	</a:t>
            </a:r>
          </a:p>
          <a:p>
            <a:pPr marL="460800" lvl="1" indent="-100800">
              <a:buFont typeface="Arial"/>
              <a:buChar char="•"/>
            </a:pPr>
            <a:r>
              <a:rPr lang="ja-JP" altLang="en-US" dirty="0" smtClean="0"/>
              <a:t>シナリオの確かさと完成度 	</a:t>
            </a:r>
          </a:p>
          <a:p>
            <a:pPr marL="460800" lvl="1" indent="-100800">
              <a:buFont typeface="Arial"/>
              <a:buChar char="•"/>
            </a:pPr>
            <a:r>
              <a:rPr lang="ja-JP" altLang="en-US" dirty="0" smtClean="0"/>
              <a:t>発表時のチームワーク 	</a:t>
            </a:r>
          </a:p>
          <a:p>
            <a:pPr marL="460800" lvl="1" indent="-100800">
              <a:buFont typeface="Arial"/>
              <a:buChar char="•"/>
            </a:pPr>
            <a:r>
              <a:rPr lang="ja-JP" altLang="en-US" dirty="0" smtClean="0"/>
              <a:t>プレゼンテーションが わかりやすかったか</a:t>
            </a: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29</a:t>
            </a:fld>
            <a:endParaRPr lang="ja-JP" altLang="en-US" dirty="0"/>
          </a:p>
        </p:txBody>
      </p:sp>
    </p:spTree>
    <p:extLst>
      <p:ext uri="{BB962C8B-B14F-4D97-AF65-F5344CB8AC3E}">
        <p14:creationId xmlns:p14="http://schemas.microsoft.com/office/powerpoint/2010/main" val="175861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24</a:t>
            </a:r>
            <a:r>
              <a:rPr kumimoji="1" lang="ja-JP" altLang="en-US" dirty="0" smtClean="0"/>
              <a:t>年度「東日本大震災からの復興を担う専門人材育成支援事業」情報デザインスキル養成を前提としたスマートディバイスアプリ開発スキル教育プログラムの構築にて、リーダーズキャンプ（宿泊型セミナー）を展開しました。</a:t>
            </a:r>
            <a:endParaRPr kumimoji="1" lang="en-US" altLang="ja-JP" dirty="0" smtClean="0"/>
          </a:p>
          <a:p>
            <a:r>
              <a:rPr kumimoji="1" lang="ja-JP" altLang="en-US" dirty="0" smtClean="0"/>
              <a:t>「復興に関連する活動をしている方にインタビューを行い、そこからさまざまなヒントを得て、新たなユーザー体験を提案する」ことを目的として、情報デザインの基礎を学習したり、「観光</a:t>
            </a:r>
            <a:r>
              <a:rPr kumimoji="1" lang="en-US" altLang="ja-JP" dirty="0" smtClean="0"/>
              <a:t> X </a:t>
            </a:r>
            <a:r>
              <a:rPr kumimoji="1" lang="ja-JP" altLang="en-US" dirty="0" smtClean="0"/>
              <a:t>スマートフォン</a:t>
            </a:r>
            <a:r>
              <a:rPr kumimoji="1" lang="en-US" altLang="ja-JP" dirty="0" smtClean="0"/>
              <a:t> X SNS</a:t>
            </a:r>
            <a:r>
              <a:rPr kumimoji="1" lang="ja-JP" altLang="en-US" dirty="0" smtClean="0"/>
              <a:t>」をテーマに、演習課題に取り組みました。</a:t>
            </a:r>
            <a:endParaRPr kumimoji="1" lang="en-US" altLang="ja-JP" dirty="0" smtClean="0"/>
          </a:p>
          <a:p>
            <a:endParaRPr lang="en-US" altLang="ja-JP" dirty="0"/>
          </a:p>
          <a:p>
            <a:r>
              <a:rPr kumimoji="1" lang="ja-JP" altLang="en-US" dirty="0" smtClean="0"/>
              <a:t>参考</a:t>
            </a:r>
            <a:r>
              <a:rPr kumimoji="1" lang="en-US" altLang="ja-JP" dirty="0" smtClean="0"/>
              <a:t>URL</a:t>
            </a:r>
            <a:r>
              <a:rPr kumimoji="1" lang="ja-JP" altLang="en-US" dirty="0" smtClean="0"/>
              <a:t>：</a:t>
            </a:r>
            <a:r>
              <a:rPr kumimoji="1" lang="en-US" altLang="ja-JP" dirty="0" smtClean="0"/>
              <a:t>http://</a:t>
            </a:r>
            <a:r>
              <a:rPr kumimoji="1" lang="en-US" altLang="ja-JP" dirty="0" err="1" smtClean="0"/>
              <a:t>i-designskill.sakura.ne.jp</a:t>
            </a:r>
            <a:r>
              <a:rPr kumimoji="1" lang="en-US" altLang="ja-JP"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3</a:t>
            </a:fld>
            <a:endParaRPr lang="ja-JP" altLang="en-US" dirty="0"/>
          </a:p>
        </p:txBody>
      </p:sp>
    </p:spTree>
    <p:extLst>
      <p:ext uri="{BB962C8B-B14F-4D97-AF65-F5344CB8AC3E}">
        <p14:creationId xmlns:p14="http://schemas.microsoft.com/office/powerpoint/2010/main" val="3302351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60800" lvl="1" indent="-100800">
              <a:buFont typeface="Arial"/>
              <a:buChar char="•"/>
            </a:pPr>
            <a:r>
              <a:rPr lang="ja-JP" altLang="en-US" dirty="0" smtClean="0">
                <a:latin typeface="+mj-ea"/>
                <a:ea typeface="+mj-ea"/>
                <a:cs typeface="ＭＳ Ｐゴシック"/>
              </a:rPr>
              <a:t>（</a:t>
            </a:r>
            <a:r>
              <a:rPr lang="en-US" altLang="ja-JP" dirty="0" smtClean="0">
                <a:latin typeface="+mj-ea"/>
                <a:ea typeface="+mj-ea"/>
                <a:cs typeface="ＭＳ Ｐゴシック"/>
              </a:rPr>
              <a:t>Page31</a:t>
            </a:r>
            <a:r>
              <a:rPr lang="ja-JP" altLang="en-US" dirty="0" smtClean="0">
                <a:latin typeface="+mj-ea"/>
                <a:ea typeface="+mj-ea"/>
                <a:cs typeface="ＭＳ Ｐゴシック"/>
              </a:rPr>
              <a:t>）</a:t>
            </a:r>
            <a:r>
              <a:rPr lang="en-US" altLang="ja-JP" dirty="0" smtClean="0">
                <a:latin typeface="+mj-ea"/>
                <a:ea typeface="+mj-ea"/>
                <a:cs typeface="ＭＳ Ｐゴシック"/>
              </a:rPr>
              <a:t>………</a:t>
            </a:r>
            <a:r>
              <a:rPr kumimoji="1" lang="ja-JP" altLang="en-US" dirty="0" smtClean="0"/>
              <a:t>１日目を終えて</a:t>
            </a:r>
            <a:endParaRPr kumimoji="1" lang="en-US" altLang="ja-JP" dirty="0" smtClean="0"/>
          </a:p>
          <a:p>
            <a:pPr marL="460800" lvl="1" indent="-100800">
              <a:buFont typeface="Arial"/>
              <a:buChar char="•"/>
            </a:pPr>
            <a:r>
              <a:rPr lang="ja-JP" altLang="en-US" dirty="0" smtClean="0">
                <a:latin typeface="+mj-ea"/>
                <a:ea typeface="+mj-ea"/>
                <a:cs typeface="ＭＳ Ｐゴシック"/>
              </a:rPr>
              <a:t>（</a:t>
            </a:r>
            <a:r>
              <a:rPr lang="en-US" altLang="ja-JP" dirty="0" smtClean="0">
                <a:latin typeface="+mj-ea"/>
                <a:ea typeface="+mj-ea"/>
                <a:cs typeface="ＭＳ Ｐゴシック"/>
              </a:rPr>
              <a:t>Page32</a:t>
            </a:r>
            <a:r>
              <a:rPr lang="ja-JP" altLang="en-US" dirty="0" smtClean="0">
                <a:latin typeface="+mj-ea"/>
                <a:ea typeface="+mj-ea"/>
                <a:cs typeface="ＭＳ Ｐゴシック"/>
              </a:rPr>
              <a:t>）</a:t>
            </a:r>
            <a:r>
              <a:rPr lang="en-US" altLang="ja-JP" dirty="0" smtClean="0">
                <a:latin typeface="+mj-ea"/>
                <a:ea typeface="+mj-ea"/>
                <a:cs typeface="ＭＳ Ｐゴシック"/>
              </a:rPr>
              <a:t>………</a:t>
            </a:r>
            <a:r>
              <a:rPr kumimoji="1" lang="ja-JP" altLang="en-US" dirty="0" smtClean="0"/>
              <a:t>２日目を終えて</a:t>
            </a:r>
            <a:endParaRPr kumimoji="1" lang="en-US" altLang="ja-JP" dirty="0" smtClean="0"/>
          </a:p>
          <a:p>
            <a:pPr marL="460800" lvl="1" indent="-100800">
              <a:buFont typeface="Arial"/>
              <a:buChar char="•"/>
            </a:pPr>
            <a:r>
              <a:rPr lang="ja-JP" altLang="en-US" dirty="0" smtClean="0">
                <a:latin typeface="+mj-ea"/>
                <a:ea typeface="+mj-ea"/>
                <a:cs typeface="ＭＳ Ｐゴシック"/>
              </a:rPr>
              <a:t>（</a:t>
            </a:r>
            <a:r>
              <a:rPr lang="en-US" altLang="ja-JP" dirty="0" smtClean="0">
                <a:latin typeface="+mj-ea"/>
                <a:ea typeface="+mj-ea"/>
                <a:cs typeface="ＭＳ Ｐゴシック"/>
              </a:rPr>
              <a:t>Page33</a:t>
            </a:r>
            <a:r>
              <a:rPr lang="ja-JP" altLang="en-US" dirty="0" smtClean="0">
                <a:latin typeface="+mj-ea"/>
                <a:ea typeface="+mj-ea"/>
                <a:cs typeface="ＭＳ Ｐゴシック"/>
              </a:rPr>
              <a:t>）</a:t>
            </a:r>
            <a:r>
              <a:rPr lang="en-US" altLang="ja-JP" dirty="0" smtClean="0">
                <a:latin typeface="+mj-ea"/>
                <a:ea typeface="+mj-ea"/>
                <a:cs typeface="ＭＳ Ｐゴシック"/>
              </a:rPr>
              <a:t>………</a:t>
            </a:r>
            <a:r>
              <a:rPr kumimoji="1" lang="ja-JP" altLang="en-US" dirty="0" smtClean="0"/>
              <a:t>評価をしてみて</a:t>
            </a:r>
            <a:endParaRPr kumimoji="1" lang="en-US" altLang="ja-JP" dirty="0" smtClean="0"/>
          </a:p>
          <a:p>
            <a:pPr marL="460800" lvl="1" indent="-100800">
              <a:buFont typeface="Arial"/>
              <a:buChar char="•"/>
            </a:pPr>
            <a:r>
              <a:rPr lang="ja-JP" altLang="en-US" dirty="0" smtClean="0">
                <a:latin typeface="+mj-ea"/>
                <a:ea typeface="+mj-ea"/>
                <a:cs typeface="ＭＳ Ｐゴシック"/>
              </a:rPr>
              <a:t>（</a:t>
            </a:r>
            <a:r>
              <a:rPr lang="en-US" altLang="ja-JP" dirty="0" smtClean="0">
                <a:latin typeface="+mj-ea"/>
                <a:ea typeface="+mj-ea"/>
                <a:cs typeface="ＭＳ Ｐゴシック"/>
              </a:rPr>
              <a:t>Page34</a:t>
            </a:r>
            <a:r>
              <a:rPr lang="ja-JP" altLang="en-US" dirty="0" smtClean="0">
                <a:latin typeface="+mj-ea"/>
                <a:ea typeface="+mj-ea"/>
                <a:cs typeface="ＭＳ Ｐゴシック"/>
              </a:rPr>
              <a:t>）</a:t>
            </a:r>
            <a:r>
              <a:rPr lang="en-US" altLang="ja-JP" dirty="0" smtClean="0">
                <a:latin typeface="+mj-ea"/>
                <a:ea typeface="+mj-ea"/>
                <a:cs typeface="ＭＳ Ｐゴシック"/>
              </a:rPr>
              <a:t>………</a:t>
            </a:r>
            <a:r>
              <a:rPr kumimoji="1" lang="ja-JP" altLang="en-US" dirty="0" smtClean="0"/>
              <a:t>プロジェクトテーマ</a:t>
            </a:r>
            <a:endParaRPr kumimoji="1" lang="en-US" altLang="ja-JP" dirty="0" smtClean="0"/>
          </a:p>
          <a:p>
            <a:pPr marL="460800" lvl="1" indent="-100800">
              <a:buFont typeface="Arial"/>
              <a:buChar char="•"/>
            </a:pPr>
            <a:r>
              <a:rPr lang="ja-JP" altLang="en-US" dirty="0" smtClean="0">
                <a:latin typeface="+mj-ea"/>
                <a:ea typeface="+mj-ea"/>
                <a:cs typeface="ＭＳ Ｐゴシック"/>
              </a:rPr>
              <a:t>（</a:t>
            </a:r>
            <a:r>
              <a:rPr lang="en-US" altLang="ja-JP" dirty="0" smtClean="0">
                <a:latin typeface="+mj-ea"/>
                <a:ea typeface="+mj-ea"/>
                <a:cs typeface="ＭＳ Ｐゴシック"/>
              </a:rPr>
              <a:t>Page35</a:t>
            </a:r>
            <a:r>
              <a:rPr lang="ja-JP" altLang="en-US" dirty="0" smtClean="0">
                <a:latin typeface="+mj-ea"/>
                <a:ea typeface="+mj-ea"/>
                <a:cs typeface="ＭＳ Ｐゴシック"/>
              </a:rPr>
              <a:t>）</a:t>
            </a:r>
            <a:r>
              <a:rPr lang="en-US" altLang="ja-JP" dirty="0" smtClean="0">
                <a:latin typeface="+mj-ea"/>
                <a:ea typeface="+mj-ea"/>
                <a:cs typeface="ＭＳ Ｐゴシック"/>
              </a:rPr>
              <a:t>………</a:t>
            </a:r>
            <a:r>
              <a:rPr kumimoji="1" lang="ja-JP" altLang="en-US" dirty="0" smtClean="0"/>
              <a:t>テーマ　一人３つ</a:t>
            </a:r>
            <a:endParaRPr kumimoji="1" lang="en-US" altLang="ja-JP" dirty="0" smtClean="0"/>
          </a:p>
          <a:p>
            <a:pPr marL="460800" lvl="1" indent="-100800">
              <a:buFont typeface="Arial"/>
              <a:buChar char="•"/>
            </a:pPr>
            <a:r>
              <a:rPr lang="ja-JP" altLang="en-US" dirty="0" smtClean="0">
                <a:latin typeface="+mj-ea"/>
                <a:ea typeface="+mj-ea"/>
                <a:cs typeface="ＭＳ Ｐゴシック"/>
              </a:rPr>
              <a:t>（</a:t>
            </a:r>
            <a:r>
              <a:rPr lang="en-US" altLang="ja-JP" dirty="0" smtClean="0">
                <a:latin typeface="+mj-ea"/>
                <a:ea typeface="+mj-ea"/>
                <a:cs typeface="ＭＳ Ｐゴシック"/>
              </a:rPr>
              <a:t>Page36</a:t>
            </a:r>
            <a:r>
              <a:rPr lang="ja-JP" altLang="en-US" dirty="0" smtClean="0">
                <a:latin typeface="+mj-ea"/>
                <a:ea typeface="+mj-ea"/>
                <a:cs typeface="ＭＳ Ｐゴシック"/>
              </a:rPr>
              <a:t>）</a:t>
            </a:r>
            <a:r>
              <a:rPr lang="en-US" altLang="ja-JP" dirty="0" smtClean="0">
                <a:latin typeface="+mj-ea"/>
                <a:ea typeface="+mj-ea"/>
                <a:cs typeface="ＭＳ Ｐゴシック"/>
              </a:rPr>
              <a:t>………</a:t>
            </a:r>
            <a:r>
              <a:rPr kumimoji="1" lang="ja-JP" altLang="en-US" dirty="0" smtClean="0"/>
              <a:t>テーマ　分類・難易度</a:t>
            </a:r>
            <a:endParaRPr kumimoji="1" lang="en-US" altLang="ja-JP" dirty="0" smtClean="0"/>
          </a:p>
          <a:p>
            <a:pPr marL="460800" lvl="1" indent="-100800">
              <a:buFont typeface="Arial"/>
              <a:buChar char="•"/>
            </a:pPr>
            <a:r>
              <a:rPr lang="ja-JP" altLang="en-US" dirty="0" smtClean="0">
                <a:latin typeface="+mj-ea"/>
                <a:ea typeface="+mj-ea"/>
                <a:cs typeface="ＭＳ Ｐゴシック"/>
              </a:rPr>
              <a:t>（</a:t>
            </a:r>
            <a:r>
              <a:rPr lang="en-US" altLang="ja-JP" dirty="0" smtClean="0">
                <a:latin typeface="+mj-ea"/>
                <a:ea typeface="+mj-ea"/>
                <a:cs typeface="ＭＳ Ｐゴシック"/>
              </a:rPr>
              <a:t>Page37</a:t>
            </a:r>
            <a:r>
              <a:rPr lang="ja-JP" altLang="en-US" dirty="0" smtClean="0">
                <a:latin typeface="+mj-ea"/>
                <a:ea typeface="+mj-ea"/>
                <a:cs typeface="ＭＳ Ｐゴシック"/>
              </a:rPr>
              <a:t>）</a:t>
            </a:r>
            <a:r>
              <a:rPr lang="en-US" altLang="ja-JP" dirty="0" smtClean="0">
                <a:latin typeface="+mj-ea"/>
                <a:ea typeface="+mj-ea"/>
                <a:cs typeface="ＭＳ Ｐゴシック"/>
              </a:rPr>
              <a:t>………</a:t>
            </a:r>
            <a:r>
              <a:rPr kumimoji="1" lang="ja-JP" altLang="en-US" dirty="0" smtClean="0"/>
              <a:t>教材・カリキュラム・制度・環境</a:t>
            </a:r>
          </a:p>
          <a:p>
            <a:pPr marL="460800" lvl="1" indent="-100800">
              <a:buFont typeface="Arial"/>
              <a:buChar char="•"/>
            </a:pPr>
            <a:r>
              <a:rPr lang="ja-JP" altLang="en-US" dirty="0" smtClean="0">
                <a:latin typeface="+mj-ea"/>
                <a:ea typeface="+mj-ea"/>
                <a:cs typeface="ＭＳ Ｐゴシック"/>
              </a:rPr>
              <a:t>（</a:t>
            </a:r>
            <a:r>
              <a:rPr lang="en-US" altLang="ja-JP" dirty="0" smtClean="0">
                <a:latin typeface="+mj-ea"/>
                <a:ea typeface="+mj-ea"/>
                <a:cs typeface="ＭＳ Ｐゴシック"/>
              </a:rPr>
              <a:t>Page38</a:t>
            </a:r>
            <a:r>
              <a:rPr lang="ja-JP" altLang="en-US" dirty="0" smtClean="0">
                <a:latin typeface="+mj-ea"/>
                <a:ea typeface="+mj-ea"/>
                <a:cs typeface="ＭＳ Ｐゴシック"/>
              </a:rPr>
              <a:t>）</a:t>
            </a:r>
            <a:r>
              <a:rPr lang="en-US" altLang="ja-JP" dirty="0" smtClean="0">
                <a:latin typeface="+mj-ea"/>
                <a:ea typeface="+mj-ea"/>
                <a:cs typeface="ＭＳ Ｐゴシック"/>
              </a:rPr>
              <a:t>………</a:t>
            </a:r>
            <a:r>
              <a:rPr kumimoji="1" lang="ja-JP" altLang="en-US" dirty="0" smtClean="0"/>
              <a:t>ファシリテーション</a:t>
            </a:r>
            <a:endParaRPr kumimoji="1" lang="en-US" altLang="ja-JP" dirty="0" smtClean="0"/>
          </a:p>
          <a:p>
            <a:pPr marL="460800" lvl="1" indent="-100800">
              <a:buFont typeface="Arial"/>
              <a:buChar char="•"/>
            </a:pPr>
            <a:r>
              <a:rPr lang="ja-JP" altLang="en-US" dirty="0" smtClean="0">
                <a:latin typeface="+mj-ea"/>
                <a:ea typeface="+mj-ea"/>
                <a:cs typeface="ＭＳ Ｐゴシック"/>
              </a:rPr>
              <a:t>（</a:t>
            </a:r>
            <a:r>
              <a:rPr lang="en-US" altLang="ja-JP" dirty="0" smtClean="0">
                <a:latin typeface="+mj-ea"/>
                <a:ea typeface="+mj-ea"/>
                <a:cs typeface="ＭＳ Ｐゴシック"/>
              </a:rPr>
              <a:t>Page39</a:t>
            </a:r>
            <a:r>
              <a:rPr lang="ja-JP" altLang="en-US" dirty="0" smtClean="0">
                <a:latin typeface="+mj-ea"/>
                <a:ea typeface="+mj-ea"/>
                <a:cs typeface="ＭＳ Ｐゴシック"/>
              </a:rPr>
              <a:t>）</a:t>
            </a:r>
            <a:r>
              <a:rPr lang="en-US" altLang="ja-JP" dirty="0" smtClean="0">
                <a:latin typeface="+mj-ea"/>
                <a:ea typeface="+mj-ea"/>
                <a:cs typeface="ＭＳ Ｐゴシック"/>
              </a:rPr>
              <a:t>………</a:t>
            </a:r>
            <a:r>
              <a:rPr kumimoji="1" lang="ja-JP" altLang="en-US" dirty="0" smtClean="0"/>
              <a:t>この取組の学び・気づき</a:t>
            </a: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30</a:t>
            </a:fld>
            <a:endParaRPr lang="ja-JP" altLang="en-US" dirty="0"/>
          </a:p>
        </p:txBody>
      </p:sp>
    </p:spTree>
    <p:extLst>
      <p:ext uri="{BB962C8B-B14F-4D97-AF65-F5344CB8AC3E}">
        <p14:creationId xmlns:p14="http://schemas.microsoft.com/office/powerpoint/2010/main" val="1746493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チームブレスト＆発表</a:t>
            </a:r>
            <a:endParaRPr kumimoji="1" lang="en-US" altLang="ja-JP" dirty="0" smtClean="0"/>
          </a:p>
          <a:p>
            <a:r>
              <a:rPr kumimoji="1" lang="ja-JP" altLang="en-US" dirty="0" smtClean="0"/>
              <a:t>「１日目を終えて」</a:t>
            </a:r>
            <a:endParaRPr kumimoji="1" lang="en-US" altLang="ja-JP" dirty="0" smtClean="0"/>
          </a:p>
          <a:p>
            <a:r>
              <a:rPr kumimoji="1" lang="ja-JP" altLang="en-US" dirty="0" smtClean="0"/>
              <a:t>本日の講座を受けてどんな気づきがあったか、ブレスト＆発表を行います。</a:t>
            </a:r>
            <a:endParaRPr kumimoji="1" lang="en-US" altLang="ja-JP" dirty="0" smtClean="0"/>
          </a:p>
          <a:p>
            <a:pPr>
              <a:lnSpc>
                <a:spcPct val="50000"/>
              </a:lnSpc>
            </a:pPr>
            <a:endParaRPr kumimoji="1" lang="en-US" altLang="ja-JP" sz="800" dirty="0" smtClean="0"/>
          </a:p>
          <a:p>
            <a:pPr marL="460800" lvl="1" indent="-100800">
              <a:buFont typeface="Arial"/>
              <a:buChar char="•"/>
            </a:pPr>
            <a:r>
              <a:rPr kumimoji="1" lang="ja-JP" altLang="en-US" dirty="0" smtClean="0"/>
              <a:t>本日学んだブレインストーミングの手法で意見をまとめてください。</a:t>
            </a:r>
          </a:p>
          <a:p>
            <a:pPr marL="460800" lvl="1" indent="-100800">
              <a:buFont typeface="Arial"/>
              <a:buChar char="•"/>
            </a:pPr>
            <a:r>
              <a:rPr kumimoji="1" lang="ja-JP" altLang="en-US" dirty="0" smtClean="0"/>
              <a:t>どんなテーマでブレインストーミングをしたかも発表してください。</a:t>
            </a:r>
          </a:p>
          <a:p>
            <a:pPr marL="460800" lvl="1" indent="-100800">
              <a:buFont typeface="Arial"/>
              <a:buChar char="•"/>
            </a:pPr>
            <a:r>
              <a:rPr kumimoji="1" lang="ja-JP" altLang="en-US" dirty="0" smtClean="0"/>
              <a:t>発散　＞収束　＞まとめの手順で進めてください。</a:t>
            </a: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31</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チームブレスト＆発表</a:t>
            </a:r>
            <a:endParaRPr kumimoji="1" lang="en-US" altLang="ja-JP" dirty="0" smtClean="0"/>
          </a:p>
          <a:p>
            <a:r>
              <a:rPr kumimoji="1" lang="ja-JP" altLang="en-US" dirty="0" smtClean="0"/>
              <a:t>「２日目を終えて」</a:t>
            </a:r>
            <a:endParaRPr kumimoji="1" lang="en-US" altLang="ja-JP" dirty="0" smtClean="0"/>
          </a:p>
          <a:p>
            <a:r>
              <a:rPr kumimoji="1" lang="ja-JP" altLang="en-US" dirty="0" smtClean="0"/>
              <a:t>２日目を終えて気づいたことについて、ブレスト＆発表を行います。</a:t>
            </a:r>
            <a:endParaRPr kumimoji="1" lang="en-US" altLang="ja-JP" dirty="0" smtClean="0"/>
          </a:p>
          <a:p>
            <a:pPr>
              <a:lnSpc>
                <a:spcPct val="50000"/>
              </a:lnSpc>
            </a:pPr>
            <a:endParaRPr kumimoji="1" lang="en-US" altLang="ja-JP" sz="800" dirty="0" smtClean="0"/>
          </a:p>
          <a:p>
            <a:pPr marL="460800" lvl="1" indent="-100800">
              <a:buFont typeface="Arial"/>
              <a:buChar char="•"/>
            </a:pPr>
            <a:r>
              <a:rPr kumimoji="1" lang="ja-JP" altLang="en-US" dirty="0" smtClean="0"/>
              <a:t>本日学んだブレインストーミングの手法で意見をまとめてください。</a:t>
            </a:r>
          </a:p>
          <a:p>
            <a:pPr marL="460800" lvl="1" indent="-100800">
              <a:buFont typeface="Arial"/>
              <a:buChar char="•"/>
            </a:pPr>
            <a:r>
              <a:rPr kumimoji="1" lang="ja-JP" altLang="en-US" dirty="0" smtClean="0"/>
              <a:t>どんなテーマでブレインストーミングをしたかも発表してください。</a:t>
            </a:r>
          </a:p>
          <a:p>
            <a:pPr marL="460800" lvl="1" indent="-100800">
              <a:buFont typeface="Arial"/>
              <a:buChar char="•"/>
            </a:pPr>
            <a:r>
              <a:rPr kumimoji="1" lang="ja-JP" altLang="en-US" dirty="0" smtClean="0"/>
              <a:t>発散　＞収束　＞まとめ</a:t>
            </a: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32</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チームブレスト＆発表</a:t>
            </a:r>
            <a:endParaRPr kumimoji="1" lang="en-US" altLang="ja-JP" dirty="0" smtClean="0"/>
          </a:p>
          <a:p>
            <a:r>
              <a:rPr kumimoji="1" lang="ja-JP" altLang="en-US" dirty="0" smtClean="0"/>
              <a:t>「評価をしてみて」</a:t>
            </a:r>
            <a:endParaRPr kumimoji="1" lang="en-US" altLang="ja-JP" dirty="0" smtClean="0"/>
          </a:p>
          <a:p>
            <a:r>
              <a:rPr kumimoji="1" lang="ja-JP" altLang="en-US" dirty="0" smtClean="0"/>
              <a:t>実際に生徒のプレゼンの評価をおこなったときの気づきをブレスト＆発表します。</a:t>
            </a:r>
            <a:endParaRPr kumimoji="1" lang="en-US" altLang="ja-JP" dirty="0" smtClean="0"/>
          </a:p>
          <a:p>
            <a:pPr>
              <a:lnSpc>
                <a:spcPct val="50000"/>
              </a:lnSpc>
            </a:pPr>
            <a:endParaRPr kumimoji="1" lang="en-US" altLang="ja-JP" sz="800" dirty="0" smtClean="0"/>
          </a:p>
          <a:p>
            <a:pPr marL="460800" lvl="1" indent="-100800">
              <a:buFont typeface="Arial"/>
              <a:buChar char="•"/>
            </a:pPr>
            <a:r>
              <a:rPr kumimoji="1" lang="ja-JP" altLang="en-US" dirty="0" smtClean="0"/>
              <a:t>本日学んだブレインストーミングの手法で意見をまとめてください。</a:t>
            </a:r>
          </a:p>
          <a:p>
            <a:pPr marL="460800" lvl="1" indent="-100800">
              <a:buFont typeface="Arial"/>
              <a:buChar char="•"/>
            </a:pPr>
            <a:r>
              <a:rPr kumimoji="1" lang="ja-JP" altLang="en-US" dirty="0" smtClean="0"/>
              <a:t>どんなテーマでブレインストーミングをしたかも発表してください。</a:t>
            </a:r>
          </a:p>
          <a:p>
            <a:pPr marL="460800" lvl="1" indent="-100800">
              <a:buFont typeface="Arial"/>
              <a:buChar char="•"/>
            </a:pPr>
            <a:r>
              <a:rPr kumimoji="1" lang="ja-JP" altLang="en-US" dirty="0" smtClean="0"/>
              <a:t>発散　＞収束　＞まとめ</a:t>
            </a: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33</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チームブレスト＆発表</a:t>
            </a:r>
            <a:endParaRPr kumimoji="1" lang="en-US" altLang="ja-JP" dirty="0" smtClean="0"/>
          </a:p>
          <a:p>
            <a:r>
              <a:rPr kumimoji="1" lang="ja-JP" altLang="en-US" dirty="0" smtClean="0"/>
              <a:t>「プロジェクトテーマ」</a:t>
            </a:r>
            <a:endParaRPr kumimoji="1" lang="en-US" altLang="ja-JP" dirty="0" smtClean="0"/>
          </a:p>
          <a:p>
            <a:r>
              <a:rPr kumimoji="1" lang="ja-JP" altLang="en-US" dirty="0" smtClean="0"/>
              <a:t>情報デザインの授業でおこなうプロジェクトでどんなテーマが考えられるかをブレスト＆発表します。</a:t>
            </a:r>
          </a:p>
          <a:p>
            <a:r>
              <a:rPr kumimoji="1" lang="en-US" altLang="ja-JP" dirty="0" smtClean="0"/>
              <a:t>※</a:t>
            </a:r>
            <a:r>
              <a:rPr kumimoji="1" lang="ja-JP" altLang="en-US" dirty="0" smtClean="0"/>
              <a:t>一人</a:t>
            </a:r>
            <a:r>
              <a:rPr kumimoji="1" lang="en-US" altLang="ja-JP" dirty="0" smtClean="0"/>
              <a:t>3</a:t>
            </a:r>
            <a:r>
              <a:rPr kumimoji="1" lang="ja-JP" altLang="en-US" dirty="0" smtClean="0"/>
              <a:t>つ提案に向けて（次ページ）</a:t>
            </a:r>
            <a:endParaRPr kumimoji="1" lang="en-US" altLang="ja-JP" dirty="0" smtClean="0"/>
          </a:p>
          <a:p>
            <a:pPr>
              <a:lnSpc>
                <a:spcPct val="50000"/>
              </a:lnSpc>
            </a:pPr>
            <a:endParaRPr kumimoji="1" lang="ja-JP" altLang="en-US" sz="800" dirty="0" smtClean="0"/>
          </a:p>
          <a:p>
            <a:pPr marL="460800" lvl="1" indent="-100800">
              <a:buFont typeface="Arial"/>
              <a:buChar char="•"/>
            </a:pPr>
            <a:r>
              <a:rPr kumimoji="1" lang="ja-JP" altLang="en-US" dirty="0" smtClean="0"/>
              <a:t>本日学んだブレインストーミングの手法で意見をまとめてください。</a:t>
            </a:r>
          </a:p>
          <a:p>
            <a:pPr marL="460800" lvl="1" indent="-100800">
              <a:buFont typeface="Arial"/>
              <a:buChar char="•"/>
            </a:pPr>
            <a:r>
              <a:rPr kumimoji="1" lang="ja-JP" altLang="en-US" dirty="0" smtClean="0"/>
              <a:t>どんなテーマでブレインストーミングをしたかも発表してください。</a:t>
            </a:r>
          </a:p>
          <a:p>
            <a:pPr marL="460800" lvl="1" indent="-100800">
              <a:buFont typeface="Arial"/>
              <a:buChar char="•"/>
            </a:pPr>
            <a:r>
              <a:rPr kumimoji="1" lang="ja-JP" altLang="en-US" dirty="0" smtClean="0"/>
              <a:t>発散　＞収束　＞まとめ</a:t>
            </a:r>
            <a:endParaRPr kumimoji="1" lang="en-US" altLang="ja-JP" dirty="0" smtClean="0"/>
          </a:p>
          <a:p>
            <a:pPr marL="0" lvl="0" indent="0">
              <a:buFont typeface="Arial"/>
              <a:buNone/>
            </a:pPr>
            <a:endParaRPr kumimoji="1" lang="en-US" altLang="ja-JP" dirty="0" smtClean="0"/>
          </a:p>
          <a:p>
            <a:pPr marL="0" lvl="0" indent="0">
              <a:buFont typeface="Arial"/>
              <a:buNone/>
            </a:pPr>
            <a:r>
              <a:rPr kumimoji="1" lang="ja-JP" altLang="en-US" dirty="0" smtClean="0"/>
              <a:t>ここで、発散されたデータをもとに、宿題として、一人３つプロジェクト案をまとめてくる。</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34</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チームブレスト＆発表</a:t>
            </a:r>
            <a:endParaRPr kumimoji="1" lang="en-US" altLang="ja-JP" dirty="0" smtClean="0"/>
          </a:p>
          <a:p>
            <a:r>
              <a:rPr kumimoji="1" lang="ja-JP" altLang="en-US" dirty="0" smtClean="0"/>
              <a:t>「テーマ　一人</a:t>
            </a:r>
            <a:r>
              <a:rPr kumimoji="1" lang="en-US" altLang="ja-JP" dirty="0" smtClean="0"/>
              <a:t>3</a:t>
            </a:r>
            <a:r>
              <a:rPr kumimoji="1" lang="ja-JP" altLang="en-US" dirty="0" smtClean="0"/>
              <a:t>つ」</a:t>
            </a:r>
          </a:p>
          <a:p>
            <a:pPr marL="0" marR="0" indent="0" algn="just" defTabSz="914400" rtl="0" eaLnBrk="1" fontAlgn="base" latinLnBrk="0" hangingPunct="1">
              <a:lnSpc>
                <a:spcPct val="100000"/>
              </a:lnSpc>
              <a:spcBef>
                <a:spcPct val="30000"/>
              </a:spcBef>
              <a:spcAft>
                <a:spcPct val="0"/>
              </a:spcAft>
              <a:buClrTx/>
              <a:buSzTx/>
              <a:buFontTx/>
              <a:buNone/>
              <a:tabLst/>
              <a:defRPr/>
            </a:pPr>
            <a:r>
              <a:rPr kumimoji="1" lang="ja-JP" altLang="en-US" dirty="0" smtClean="0"/>
              <a:t>宿題提出：「プロジェクトテーマ」でブレインストーミングした結果をもとに、一人３つプロジェクト案をまとめてくる。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35</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チームブレスト＆発表</a:t>
            </a:r>
            <a:endParaRPr kumimoji="1" lang="en-US" altLang="ja-JP" dirty="0" smtClean="0"/>
          </a:p>
          <a:p>
            <a:r>
              <a:rPr kumimoji="1" lang="ja-JP" altLang="en-US" dirty="0" smtClean="0"/>
              <a:t>「テーマ　分類・難易度」</a:t>
            </a:r>
            <a:endParaRPr kumimoji="1" lang="en-US" altLang="ja-JP" dirty="0" smtClean="0"/>
          </a:p>
          <a:p>
            <a:r>
              <a:rPr lang="ja-JP" altLang="en-US" dirty="0" smtClean="0"/>
              <a:t>宿題で持ち寄った授業案（プロジェクトテーマ）を分類したり、難易度を設定したりしてみます。ブレインストーミング方式でおこない、発表します。</a:t>
            </a:r>
            <a:endParaRPr lang="en-US" altLang="ja-JP" dirty="0" smtClean="0"/>
          </a:p>
          <a:p>
            <a:pPr>
              <a:lnSpc>
                <a:spcPct val="50000"/>
              </a:lnSpc>
            </a:pPr>
            <a:endParaRPr kumimoji="1" lang="en-US" altLang="ja-JP" sz="800" dirty="0" smtClean="0"/>
          </a:p>
          <a:p>
            <a:pPr marL="460800" lvl="1" indent="-100800">
              <a:buFont typeface="Arial"/>
              <a:buChar char="•"/>
            </a:pPr>
            <a:r>
              <a:rPr kumimoji="1" lang="ja-JP" altLang="en-US" dirty="0" smtClean="0"/>
              <a:t>テーマを分類してみましょう</a:t>
            </a:r>
          </a:p>
          <a:p>
            <a:pPr marL="460800" lvl="1" indent="-100800">
              <a:buFont typeface="Arial"/>
              <a:buChar char="•"/>
            </a:pPr>
            <a:r>
              <a:rPr kumimoji="1" lang="ja-JP" altLang="en-US" dirty="0" smtClean="0"/>
              <a:t>テーマに難易度を付けてみましょう　</a:t>
            </a:r>
            <a:r>
              <a:rPr kumimoji="1" lang="en-US" altLang="ja-JP" dirty="0" smtClean="0"/>
              <a:t>★</a:t>
            </a:r>
            <a:r>
              <a:rPr kumimoji="1" lang="ja-JP" altLang="en-US" dirty="0" smtClean="0"/>
              <a:t>～</a:t>
            </a:r>
            <a:r>
              <a:rPr kumimoji="1" lang="en-US" altLang="ja-JP" dirty="0" smtClean="0"/>
              <a:t>★★★★★</a:t>
            </a:r>
          </a:p>
          <a:p>
            <a:pPr marL="460800" lvl="1" indent="-100800">
              <a:buFont typeface="Arial"/>
              <a:buChar char="•"/>
            </a:pPr>
            <a:r>
              <a:rPr kumimoji="1" lang="ja-JP" altLang="en-US" dirty="0" smtClean="0"/>
              <a:t>背景について考えて見ましょう</a:t>
            </a:r>
          </a:p>
          <a:p>
            <a:pPr marL="460800" lvl="1" indent="-100800">
              <a:buFont typeface="Arial"/>
              <a:buChar char="•"/>
            </a:pPr>
            <a:r>
              <a:rPr kumimoji="1" lang="ja-JP" altLang="en-US" dirty="0" smtClean="0"/>
              <a:t>狙いはどこにあるのかはっきりさせてみましょう</a:t>
            </a:r>
          </a:p>
          <a:p>
            <a:pPr marL="460800" lvl="1" indent="-100800">
              <a:buFont typeface="Arial"/>
              <a:buChar char="•"/>
            </a:pPr>
            <a:r>
              <a:rPr kumimoji="1" lang="ja-JP" altLang="en-US" dirty="0" smtClean="0"/>
              <a:t>課題と課題解決方法のアイデアはないか考えてみましょう</a:t>
            </a:r>
            <a:endParaRPr kumimoji="1" lang="en-US" altLang="ja-JP" dirty="0" smtClean="0"/>
          </a:p>
          <a:p>
            <a:pPr marL="70650" lvl="0" indent="0">
              <a:lnSpc>
                <a:spcPct val="50000"/>
              </a:lnSpc>
              <a:buFont typeface="Arial"/>
              <a:buNone/>
            </a:pPr>
            <a:endParaRPr kumimoji="1" lang="en-US" altLang="ja-JP" sz="800" dirty="0" smtClean="0"/>
          </a:p>
          <a:p>
            <a:r>
              <a:rPr kumimoji="1" lang="en-US" altLang="ja-JP" dirty="0" smtClean="0"/>
              <a:t>※</a:t>
            </a:r>
            <a:r>
              <a:rPr kumimoji="1" lang="ja-JP" altLang="en-US" dirty="0" smtClean="0"/>
              <a:t>ファインディングス探し</a:t>
            </a: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36</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チームブレスト＆発表</a:t>
            </a:r>
            <a:endParaRPr kumimoji="1" lang="en-US" altLang="ja-JP" dirty="0" smtClean="0"/>
          </a:p>
          <a:p>
            <a:r>
              <a:rPr kumimoji="1" lang="ja-JP" altLang="en-US" dirty="0" smtClean="0"/>
              <a:t>「教材・カリキュラム・制度・環境」</a:t>
            </a:r>
            <a:endParaRPr kumimoji="1" lang="en-US" altLang="ja-JP" dirty="0" smtClean="0"/>
          </a:p>
          <a:p>
            <a:pPr marL="0" marR="0" indent="0" algn="just" defTabSz="914400" rtl="0" eaLnBrk="1" fontAlgn="base" latinLnBrk="0" hangingPunct="1">
              <a:lnSpc>
                <a:spcPct val="100000"/>
              </a:lnSpc>
              <a:spcBef>
                <a:spcPct val="30000"/>
              </a:spcBef>
              <a:spcAft>
                <a:spcPct val="0"/>
              </a:spcAft>
              <a:buClrTx/>
              <a:buSzTx/>
              <a:buFontTx/>
              <a:buNone/>
              <a:tabLst/>
              <a:defRPr/>
            </a:pPr>
            <a:r>
              <a:rPr kumimoji="1" lang="ja-JP" altLang="en-US" dirty="0" smtClean="0"/>
              <a:t>情報デザインの授業で使える「教材」「カリキュラム」「制度」「環境」には、どんなものがあるかをブレスト＆発表します。</a:t>
            </a:r>
            <a:endParaRPr kumimoji="1" lang="en-US" altLang="ja-JP" dirty="0" smtClean="0"/>
          </a:p>
          <a:p>
            <a:r>
              <a:rPr kumimoji="1" lang="ja-JP" altLang="en-US" dirty="0" smtClean="0"/>
              <a:t>情報デザインの授業をするとしたら</a:t>
            </a:r>
            <a:r>
              <a:rPr lang="ja-JP" altLang="en-US" dirty="0" smtClean="0"/>
              <a:t>、</a:t>
            </a:r>
            <a:r>
              <a:rPr kumimoji="1" lang="ja-JP" altLang="en-US" dirty="0" smtClean="0"/>
              <a:t>良い授業</a:t>
            </a:r>
            <a:r>
              <a:rPr kumimoji="1" lang="en-US" altLang="ja-JP" dirty="0" smtClean="0"/>
              <a:t>/</a:t>
            </a:r>
            <a:r>
              <a:rPr kumimoji="1" lang="ja-JP" altLang="en-US" dirty="0" smtClean="0"/>
              <a:t>悪い授業</a:t>
            </a:r>
            <a:r>
              <a:rPr kumimoji="1" lang="en-US" altLang="ja-JP" dirty="0" smtClean="0"/>
              <a:t>…</a:t>
            </a:r>
            <a:r>
              <a:rPr kumimoji="1" lang="ja-JP" altLang="en-US" dirty="0" smtClean="0"/>
              <a:t>などにについて考えてみましょう。</a:t>
            </a:r>
            <a:endParaRPr kumimoji="1" lang="en-US" altLang="ja-JP" dirty="0" smtClean="0"/>
          </a:p>
          <a:p>
            <a:pPr>
              <a:lnSpc>
                <a:spcPct val="50000"/>
              </a:lnSpc>
            </a:pPr>
            <a:endParaRPr kumimoji="1" lang="ja-JP" altLang="en-US" sz="800" dirty="0" smtClean="0"/>
          </a:p>
          <a:p>
            <a:pPr marL="460800" lvl="1" indent="-100800">
              <a:buFont typeface="Arial"/>
              <a:buChar char="•"/>
            </a:pPr>
            <a:r>
              <a:rPr kumimoji="1" lang="ja-JP" altLang="en-US" dirty="0" smtClean="0"/>
              <a:t>どんな教材が必要ですか？</a:t>
            </a:r>
          </a:p>
          <a:p>
            <a:pPr marL="460800" lvl="1" indent="-100800">
              <a:buFont typeface="Arial"/>
              <a:buChar char="•"/>
            </a:pPr>
            <a:r>
              <a:rPr kumimoji="1" lang="ja-JP" altLang="en-US" dirty="0" smtClean="0"/>
              <a:t>どんな環境が必要ですか？</a:t>
            </a:r>
          </a:p>
          <a:p>
            <a:pPr marL="171450" indent="-171450">
              <a:buFont typeface="Arial"/>
              <a:buChar char="•"/>
            </a:pPr>
            <a:endParaRPr kumimoji="1" lang="ja-JP" altLang="en-US" dirty="0" smtClean="0"/>
          </a:p>
          <a:p>
            <a:r>
              <a:rPr kumimoji="1" lang="en-US" altLang="ja-JP" dirty="0" smtClean="0"/>
              <a:t>◆</a:t>
            </a:r>
            <a:r>
              <a:rPr kumimoji="1" lang="ja-JP" altLang="en-US" dirty="0" smtClean="0"/>
              <a:t>チーム発表をお願いします</a:t>
            </a: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37</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チームブレスト＆発表</a:t>
            </a:r>
            <a:endParaRPr kumimoji="1" lang="en-US" altLang="ja-JP" dirty="0" smtClean="0"/>
          </a:p>
          <a:p>
            <a:r>
              <a:rPr kumimoji="1" lang="ja-JP" altLang="en-US" dirty="0" smtClean="0"/>
              <a:t>「ファシリテーション」</a:t>
            </a:r>
            <a:endParaRPr kumimoji="1" lang="en-US" altLang="ja-JP" dirty="0" smtClean="0"/>
          </a:p>
          <a:p>
            <a:pPr marL="0" marR="0" indent="0" algn="just" defTabSz="914400" rtl="0" eaLnBrk="1" fontAlgn="base" latinLnBrk="0" hangingPunct="1">
              <a:lnSpc>
                <a:spcPct val="100000"/>
              </a:lnSpc>
              <a:spcBef>
                <a:spcPct val="30000"/>
              </a:spcBef>
              <a:spcAft>
                <a:spcPct val="0"/>
              </a:spcAft>
              <a:buClrTx/>
              <a:buSzTx/>
              <a:buFontTx/>
              <a:buNone/>
              <a:tabLst/>
              <a:defRPr/>
            </a:pPr>
            <a:r>
              <a:rPr kumimoji="1" lang="ja-JP" altLang="en-US" dirty="0" smtClean="0"/>
              <a:t>教師という立場のファシリテーションについて、ブレスト＆発表します。</a:t>
            </a:r>
          </a:p>
          <a:p>
            <a:endParaRPr kumimoji="1" lang="ja-JP" altLang="en-US" dirty="0" smtClean="0"/>
          </a:p>
          <a:p>
            <a:pPr marL="460800" lvl="1" indent="-100800">
              <a:buFont typeface="Arial"/>
              <a:buChar char="•"/>
            </a:pPr>
            <a:r>
              <a:rPr kumimoji="1" lang="ja-JP" altLang="en-US" dirty="0" smtClean="0"/>
              <a:t>良いファシリテーション</a:t>
            </a:r>
            <a:r>
              <a:rPr kumimoji="1" lang="en-US" altLang="ja-JP" dirty="0" smtClean="0"/>
              <a:t>/</a:t>
            </a:r>
            <a:r>
              <a:rPr kumimoji="1" lang="ja-JP" altLang="en-US" dirty="0" smtClean="0"/>
              <a:t>悪いファシリテーション</a:t>
            </a:r>
          </a:p>
          <a:p>
            <a:pPr marL="460800" lvl="1" indent="-100800">
              <a:buFont typeface="Arial"/>
              <a:buChar char="•"/>
            </a:pPr>
            <a:r>
              <a:rPr kumimoji="1" lang="ja-JP" altLang="en-US" dirty="0" smtClean="0"/>
              <a:t>今回の気づきをまとめてください</a:t>
            </a:r>
          </a:p>
          <a:p>
            <a:endParaRPr kumimoji="1" lang="ja-JP" altLang="en-US" dirty="0" smtClean="0"/>
          </a:p>
          <a:p>
            <a:r>
              <a:rPr kumimoji="1" lang="en-US" altLang="ja-JP" dirty="0" smtClean="0"/>
              <a:t>◆</a:t>
            </a:r>
            <a:r>
              <a:rPr kumimoji="1" lang="ja-JP" altLang="en-US" dirty="0" smtClean="0"/>
              <a:t>チーム発表をお願いします</a:t>
            </a: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38</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チームブレスト＆発表</a:t>
            </a:r>
            <a:endParaRPr kumimoji="1" lang="en-US" altLang="ja-JP" dirty="0" smtClean="0"/>
          </a:p>
          <a:p>
            <a:r>
              <a:rPr kumimoji="1" lang="ja-JP" altLang="en-US" dirty="0" smtClean="0"/>
              <a:t>「この取組の学び・気づき」</a:t>
            </a:r>
            <a:endParaRPr kumimoji="1" lang="en-US" altLang="ja-JP" dirty="0" smtClean="0"/>
          </a:p>
          <a:p>
            <a:r>
              <a:rPr kumimoji="1" lang="ja-JP" altLang="en-US" dirty="0" smtClean="0"/>
              <a:t>本取組に期待することを自由にブレストしてください。</a:t>
            </a:r>
          </a:p>
          <a:p>
            <a:endParaRPr kumimoji="1" lang="ja-JP" altLang="en-US" dirty="0" smtClean="0"/>
          </a:p>
          <a:p>
            <a:r>
              <a:rPr kumimoji="1" lang="en-US" altLang="ja-JP" dirty="0" smtClean="0"/>
              <a:t>◆</a:t>
            </a:r>
            <a:r>
              <a:rPr kumimoji="1" lang="ja-JP" altLang="en-US" dirty="0" smtClean="0"/>
              <a:t>チーム発表をお願いします</a:t>
            </a: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39</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a:t>
            </a:r>
            <a:r>
              <a:rPr kumimoji="1" lang="en-US" altLang="ja-JP" dirty="0" smtClean="0"/>
              <a:t>PBL MASHUP</a:t>
            </a:r>
            <a:r>
              <a:rPr kumimoji="1" lang="ja-JP" altLang="en-US" dirty="0" smtClean="0"/>
              <a:t>」の紹介</a:t>
            </a:r>
            <a:endParaRPr kumimoji="1" lang="en-US" altLang="ja-JP" dirty="0" smtClean="0"/>
          </a:p>
          <a:p>
            <a:r>
              <a:rPr kumimoji="1" lang="ja-JP" altLang="en-US" dirty="0" smtClean="0"/>
              <a:t>運営を学生自身が行っている</a:t>
            </a:r>
            <a:r>
              <a:rPr kumimoji="1" lang="en-US" altLang="ja-JP" dirty="0" smtClean="0"/>
              <a:t>Project Based Learning</a:t>
            </a:r>
            <a:r>
              <a:rPr kumimoji="1" lang="ja-JP" altLang="en-US" dirty="0" smtClean="0"/>
              <a:t>です。九州大学、筑波大学が中心となり、</a:t>
            </a:r>
            <a:r>
              <a:rPr kumimoji="1" lang="en-US" altLang="ja-JP" dirty="0" smtClean="0"/>
              <a:t>DENSO</a:t>
            </a:r>
            <a:r>
              <a:rPr kumimoji="1" lang="ja-JP" altLang="en-US" dirty="0" smtClean="0"/>
              <a:t>などの多くの企業が協力しています。</a:t>
            </a:r>
            <a:endParaRPr kumimoji="1" lang="en-US" altLang="ja-JP" dirty="0" smtClean="0"/>
          </a:p>
          <a:p>
            <a:r>
              <a:rPr kumimoji="1" lang="ja-JP" altLang="en-US" dirty="0" smtClean="0"/>
              <a:t>情報工学系と芸術系に経営・文学など人文系を新たに加えた、大学・大学院・専門学校生など多岐にわたる分野の学生が関わっているのが特徴です。</a:t>
            </a:r>
            <a:endParaRPr kumimoji="1" lang="en-US" altLang="ja-JP" dirty="0" smtClean="0"/>
          </a:p>
          <a:p>
            <a:r>
              <a:rPr kumimoji="1" lang="ja-JP" altLang="en-US" dirty="0" smtClean="0"/>
              <a:t>このワークショップの目的は、「多様性を感じる</a:t>
            </a:r>
            <a:r>
              <a:rPr kumimoji="1" lang="en-US" altLang="ja-JP" dirty="0" smtClean="0"/>
              <a:t>〜</a:t>
            </a:r>
            <a:r>
              <a:rPr kumimoji="1" lang="ja-JP" altLang="en-US" dirty="0" smtClean="0"/>
              <a:t>」です。</a:t>
            </a:r>
            <a:endParaRPr kumimoji="1" lang="en-US" altLang="ja-JP" dirty="0" smtClean="0"/>
          </a:p>
          <a:p>
            <a:endParaRPr kumimoji="1" lang="en-US" altLang="ja-JP" dirty="0" smtClean="0"/>
          </a:p>
          <a:p>
            <a:r>
              <a:rPr kumimoji="1" lang="ja-JP" altLang="en-US" dirty="0" smtClean="0"/>
              <a:t>参考</a:t>
            </a:r>
            <a:r>
              <a:rPr kumimoji="1" lang="en-US" altLang="ja-JP" dirty="0" smtClean="0"/>
              <a:t>URL</a:t>
            </a:r>
            <a:r>
              <a:rPr kumimoji="1" lang="ja-JP" altLang="en-US" dirty="0" smtClean="0"/>
              <a:t>：</a:t>
            </a:r>
            <a:r>
              <a:rPr kumimoji="1" lang="en-US" altLang="ja-JP" dirty="0" smtClean="0"/>
              <a:t>http://</a:t>
            </a:r>
            <a:r>
              <a:rPr kumimoji="1" lang="en-US" altLang="ja-JP" dirty="0" err="1" smtClean="0"/>
              <a:t>www.adobe-education.com</a:t>
            </a:r>
            <a:r>
              <a:rPr kumimoji="1" lang="en-US" altLang="ja-JP" dirty="0" smtClean="0"/>
              <a:t>/</a:t>
            </a:r>
            <a:r>
              <a:rPr kumimoji="1" lang="en-US" altLang="ja-JP" dirty="0" err="1" smtClean="0"/>
              <a:t>jp</a:t>
            </a:r>
            <a:r>
              <a:rPr kumimoji="1" lang="en-US" altLang="ja-JP" dirty="0" smtClean="0"/>
              <a:t>/event/pbl2013/</a:t>
            </a:r>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4</a:t>
            </a:fld>
            <a:endParaRPr lang="ja-JP" altLang="en-US"/>
          </a:p>
        </p:txBody>
      </p:sp>
    </p:spTree>
    <p:extLst>
      <p:ext uri="{BB962C8B-B14F-4D97-AF65-F5344CB8AC3E}">
        <p14:creationId xmlns:p14="http://schemas.microsoft.com/office/powerpoint/2010/main" val="2542790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smtClean="0"/>
              <a:t>●</a:t>
            </a:r>
            <a:r>
              <a:rPr kumimoji="1" lang="ja-JP" altLang="en-US" dirty="0" smtClean="0"/>
              <a:t>働き方の変化</a:t>
            </a:r>
            <a:endParaRPr kumimoji="1" lang="en-US" altLang="ja-JP" dirty="0" smtClean="0"/>
          </a:p>
          <a:p>
            <a:r>
              <a:rPr kumimoji="1" lang="ja-JP" altLang="en-US" dirty="0" smtClean="0"/>
              <a:t>最近の世の中は、その働き方に変化がでてきました。</a:t>
            </a:r>
            <a:endParaRPr kumimoji="1" lang="en-US" altLang="ja-JP" dirty="0" smtClean="0"/>
          </a:p>
          <a:p>
            <a:pPr marL="460800" lvl="1" indent="-100800">
              <a:buFont typeface="Arial"/>
              <a:buChar char="•"/>
            </a:pPr>
            <a:r>
              <a:rPr kumimoji="1" lang="ja-JP" altLang="en-US" dirty="0" smtClean="0"/>
              <a:t>情報は手に届くところにある</a:t>
            </a:r>
            <a:endParaRPr kumimoji="1" lang="en-US" altLang="ja-JP" dirty="0" smtClean="0"/>
          </a:p>
          <a:p>
            <a:pPr marL="720000" lvl="2" indent="0">
              <a:buFont typeface="Arial"/>
              <a:buNone/>
            </a:pPr>
            <a:r>
              <a:rPr kumimoji="1" lang="ja-JP" altLang="en-US" dirty="0" smtClean="0"/>
              <a:t>インターネットの普及で、たくさんの情報を簡単に手に入れることができるようになりました。</a:t>
            </a:r>
          </a:p>
          <a:p>
            <a:pPr marL="460800" lvl="1" indent="-100800">
              <a:buFont typeface="Arial"/>
              <a:buChar char="•"/>
            </a:pPr>
            <a:r>
              <a:rPr kumimoji="1" lang="ja-JP" altLang="en-US" dirty="0" smtClean="0"/>
              <a:t>情報へたどり着ける知識</a:t>
            </a:r>
            <a:endParaRPr kumimoji="1" lang="en-US" altLang="ja-JP" dirty="0" smtClean="0"/>
          </a:p>
          <a:p>
            <a:pPr marL="720000" lvl="2" indent="0">
              <a:buFont typeface="Arial"/>
              <a:buNone/>
            </a:pPr>
            <a:r>
              <a:rPr kumimoji="1" lang="ja-JP" altLang="en-US" dirty="0" smtClean="0"/>
              <a:t>情報が見直になったため、それをいかに検索するかが大切になってきた。闇雲に検索するのではなく、</a:t>
            </a:r>
            <a:r>
              <a:rPr kumimoji="1" lang="en-US" altLang="ja-JP" dirty="0" smtClean="0"/>
              <a:t>Google</a:t>
            </a:r>
            <a:r>
              <a:rPr kumimoji="1" lang="ja-JP" altLang="en-US" dirty="0" smtClean="0"/>
              <a:t>検索などでの手法や考え方（探し方）も大切になってきたので、情報デザインの授業では、検索方法についてテーマ立てをすることも必要になりました。</a:t>
            </a:r>
          </a:p>
          <a:p>
            <a:pPr marL="460800" lvl="1" indent="-100800">
              <a:buFont typeface="Arial"/>
              <a:buChar char="•"/>
            </a:pPr>
            <a:r>
              <a:rPr kumimoji="1" lang="ja-JP" altLang="en-US" dirty="0" smtClean="0"/>
              <a:t>情報を自分の言葉で伝えることができる</a:t>
            </a:r>
            <a:endParaRPr kumimoji="1" lang="en-US" altLang="ja-JP" dirty="0" smtClean="0"/>
          </a:p>
          <a:p>
            <a:pPr marL="720000" lvl="2" indent="0">
              <a:buFont typeface="Arial"/>
              <a:buNone/>
            </a:pPr>
            <a:r>
              <a:rPr kumimoji="1" lang="ja-JP" altLang="en-US" dirty="0" smtClean="0"/>
              <a:t>情報は、探し当てただけでは、駄目です。それを伝えるために、整理し自分の考えを織り込んで伝えることが必要です。そのためには、ある程度のスキルの習得が要求されます。発想の仕方、まとめ方、プレゼンテーションの技術等について、授業で指導をすることが大切です。</a:t>
            </a:r>
          </a:p>
          <a:p>
            <a:pPr marL="460800" lvl="1" indent="-100800">
              <a:buFont typeface="Arial"/>
              <a:buChar char="•"/>
            </a:pPr>
            <a:r>
              <a:rPr kumimoji="1" lang="ja-JP" altLang="en-US" dirty="0" smtClean="0"/>
              <a:t>異なるスキルのメンバー間で共に働く</a:t>
            </a:r>
            <a:endParaRPr kumimoji="1" lang="en-US" altLang="ja-JP" dirty="0" smtClean="0"/>
          </a:p>
          <a:p>
            <a:pPr marL="720000" lvl="2" indent="0">
              <a:buFont typeface="Arial"/>
              <a:buNone/>
            </a:pPr>
            <a:r>
              <a:rPr kumimoji="1" lang="ja-JP" altLang="en-US" dirty="0" smtClean="0"/>
              <a:t>これからの業界では、異業種の人材が共に同じ課題にあたるというのがスタンダードになりつつあります。学校の授業でも、それらに対応できる人材育成を目指すことが要求されています。</a:t>
            </a:r>
          </a:p>
          <a:p>
            <a:pPr marL="460800" lvl="1" indent="-100800">
              <a:buFont typeface="Arial"/>
              <a:buChar char="•"/>
            </a:pPr>
            <a:r>
              <a:rPr kumimoji="1" lang="ja-JP" altLang="en-US" dirty="0" smtClean="0"/>
              <a:t>マインドが重要</a:t>
            </a:r>
            <a:endParaRPr kumimoji="1" lang="en-US" altLang="ja-JP" dirty="0" smtClean="0"/>
          </a:p>
          <a:p>
            <a:pPr marL="720000" lvl="2" indent="0">
              <a:buFont typeface="Arial"/>
              <a:buNone/>
            </a:pPr>
            <a:r>
              <a:rPr kumimoji="1" lang="ja-JP" altLang="en-US" dirty="0" smtClean="0"/>
              <a:t>これからの人材育成では、「マインド」を大切にするということがより重要になってきます。情報デザインの授業には、答えがないものを教えるむずかしさがあると思います。それを克服するには、知らなかったものへの興味を持たせることや、追求すること、探求することの面白さを提供できるような工夫が必要です。それが、「マインド」です。「マインド」を持った人材に育てる、「マインド」を持って教育にあたることが大切です。</a:t>
            </a:r>
          </a:p>
          <a:p>
            <a:pPr marL="460800" lvl="1" indent="-100800">
              <a:buFont typeface="Arial"/>
              <a:buChar cha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5</a:t>
            </a:fld>
            <a:endParaRPr lang="ja-JP" altLang="en-US" dirty="0"/>
          </a:p>
        </p:txBody>
      </p:sp>
    </p:spTree>
    <p:extLst>
      <p:ext uri="{BB962C8B-B14F-4D97-AF65-F5344CB8AC3E}">
        <p14:creationId xmlns:p14="http://schemas.microsoft.com/office/powerpoint/2010/main" val="305529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個からチームへ</a:t>
            </a:r>
            <a:endParaRPr kumimoji="1" lang="en-US" altLang="ja-JP" dirty="0" smtClean="0"/>
          </a:p>
          <a:p>
            <a:r>
              <a:rPr kumimoji="1" lang="ja-JP" altLang="en-US" dirty="0" smtClean="0"/>
              <a:t>これからの職場では、チームによる作業が中心になっています。特に、異分野の人材が集まってチームを構成することが、今の主流です。チーム内では、協力することは勿論ですが、お互いに得意な分野を教え合うこともその利点となっています。就職前の学校に在学している時から、「人に教える」という経験が出来るといいと思います。是非授業に取り入れて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6</a:t>
            </a:fld>
            <a:endParaRPr lang="ja-JP" altLang="en-US"/>
          </a:p>
        </p:txBody>
      </p:sp>
    </p:spTree>
    <p:extLst>
      <p:ext uri="{BB962C8B-B14F-4D97-AF65-F5344CB8AC3E}">
        <p14:creationId xmlns:p14="http://schemas.microsoft.com/office/powerpoint/2010/main" val="325254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正解ではなくプロセスを教える</a:t>
            </a:r>
            <a:endParaRPr kumimoji="1" lang="en-US" altLang="ja-JP" dirty="0" smtClean="0"/>
          </a:p>
          <a:p>
            <a:r>
              <a:rPr kumimoji="1" lang="ja-JP" altLang="en-US" dirty="0" smtClean="0"/>
              <a:t>今までは、「正解に導くための指導」を中心に授業を構成されてきたと思いますが、これからは、「プロセスを教える」ことが大切です。プロセスの一例が、「理解」「分析」「発案」「具体化」「評価」フェーズによるプロセスです。プロセスの指導で大切なのは、いつも同じやり方では駄目だと言うことです。プロジェクトごとにそのスタイルを変える必要があります。ここでもやはり正解はないのです。柔軟な思考力を持った人材育成が必要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7</a:t>
            </a:fld>
            <a:endParaRPr lang="ja-JP" altLang="en-US" dirty="0"/>
          </a:p>
        </p:txBody>
      </p:sp>
    </p:spTree>
    <p:extLst>
      <p:ext uri="{BB962C8B-B14F-4D97-AF65-F5344CB8AC3E}">
        <p14:creationId xmlns:p14="http://schemas.microsoft.com/office/powerpoint/2010/main" val="65853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xfrm>
            <a:off x="777875" y="768350"/>
            <a:ext cx="5543550" cy="3836988"/>
          </a:xfrm>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en-US" altLang="ja-JP" dirty="0" smtClean="0"/>
              <a:t>●PBL</a:t>
            </a:r>
            <a:r>
              <a:rPr lang="ja-JP" altLang="en-US" dirty="0" smtClean="0"/>
              <a:t>導入の効果：教育側から見た場合</a:t>
            </a:r>
            <a:endParaRPr lang="en-US" altLang="ja-JP" dirty="0" smtClean="0"/>
          </a:p>
          <a:p>
            <a:r>
              <a:rPr lang="ja-JP" altLang="en-US" dirty="0" smtClean="0"/>
              <a:t>「情報デザインスキルの習得・向上」</a:t>
            </a:r>
            <a:endParaRPr lang="en-US" altLang="ja-JP" dirty="0" smtClean="0"/>
          </a:p>
          <a:p>
            <a:r>
              <a:rPr lang="ja-JP" altLang="en-US" dirty="0" smtClean="0"/>
              <a:t>情報デザインとは、どんなものでしょうか。まずは、以下の５つの分野をベースとして把握しておきましょう。「情報デザイン」で身に付くのは、こんな力だと説明がしやすくなるはずです。</a:t>
            </a:r>
            <a:endParaRPr lang="en-US" altLang="ja-JP" dirty="0" smtClean="0"/>
          </a:p>
          <a:p>
            <a:pPr marL="460800" lvl="1" indent="-100800">
              <a:buFont typeface="Arial"/>
              <a:buChar char="•"/>
            </a:pPr>
            <a:r>
              <a:rPr lang="ja-JP" altLang="en-US" dirty="0" smtClean="0"/>
              <a:t>考え方</a:t>
            </a:r>
            <a:endParaRPr lang="en-US" altLang="ja-JP" dirty="0" smtClean="0"/>
          </a:p>
          <a:p>
            <a:pPr marL="720000" lvl="2" indent="0">
              <a:buFont typeface="Arial"/>
              <a:buNone/>
            </a:pPr>
            <a:r>
              <a:rPr lang="ja-JP" altLang="en-US" dirty="0" smtClean="0"/>
              <a:t>情報デザインの全体像とそのしくみや流れを理解し、納得できる解決策を導き出す方法を考える力。</a:t>
            </a:r>
            <a:endParaRPr lang="en-US" altLang="ja-JP" dirty="0" smtClean="0"/>
          </a:p>
          <a:p>
            <a:pPr marL="460800" lvl="1" indent="-100800">
              <a:buFont typeface="Arial"/>
              <a:buChar char="•"/>
            </a:pPr>
            <a:r>
              <a:rPr lang="ja-JP" altLang="en-US" dirty="0" smtClean="0"/>
              <a:t>分析力</a:t>
            </a:r>
            <a:endParaRPr lang="en-US" altLang="ja-JP" dirty="0" smtClean="0"/>
          </a:p>
          <a:p>
            <a:pPr marL="720000" lvl="2" indent="0">
              <a:buFont typeface="Arial"/>
              <a:buNone/>
            </a:pPr>
            <a:r>
              <a:rPr lang="ja-JP" altLang="en-US" dirty="0" smtClean="0"/>
              <a:t>適切な判断基準を得る為の情報収集を行い、幾つかの要素や性質に分けて整理し、明らかにする力。</a:t>
            </a:r>
            <a:endParaRPr lang="en-US" altLang="ja-JP" dirty="0" smtClean="0"/>
          </a:p>
          <a:p>
            <a:pPr marL="460800" lvl="1" indent="-100800">
              <a:buFont typeface="Arial"/>
              <a:buChar char="•"/>
            </a:pPr>
            <a:r>
              <a:rPr lang="ja-JP" altLang="en-US" dirty="0" smtClean="0"/>
              <a:t>論理力</a:t>
            </a:r>
            <a:endParaRPr lang="en-US" altLang="ja-JP" dirty="0" smtClean="0"/>
          </a:p>
          <a:p>
            <a:pPr marL="720000" lvl="2" indent="0">
              <a:buFont typeface="Arial"/>
              <a:buNone/>
            </a:pPr>
            <a:r>
              <a:rPr lang="ja-JP" altLang="en-US" dirty="0" smtClean="0"/>
              <a:t>原因と結果の関係から問題点を見出して、その適切な解決策を探る論理的思考能力。</a:t>
            </a:r>
            <a:endParaRPr lang="en-US" altLang="ja-JP" dirty="0" smtClean="0"/>
          </a:p>
          <a:p>
            <a:pPr marL="460800" lvl="1" indent="-100800">
              <a:buFont typeface="Arial"/>
              <a:buChar char="•"/>
            </a:pPr>
            <a:r>
              <a:rPr lang="ja-JP" altLang="en-US" dirty="0" smtClean="0"/>
              <a:t>表現力</a:t>
            </a:r>
            <a:endParaRPr lang="en-US" altLang="ja-JP" dirty="0" smtClean="0"/>
          </a:p>
          <a:p>
            <a:pPr marL="720000" lvl="2" indent="0">
              <a:buFont typeface="Arial"/>
              <a:buNone/>
            </a:pPr>
            <a:r>
              <a:rPr lang="ja-JP" altLang="en-US" dirty="0" smtClean="0"/>
              <a:t>目的の達成のために伝えるべき情報を構造化し、その意味をさまざまな手法を適切に使い、わかりやすく伝えるための表現力。</a:t>
            </a:r>
            <a:endParaRPr lang="en-US" altLang="ja-JP" dirty="0" smtClean="0"/>
          </a:p>
          <a:p>
            <a:pPr marL="460800" lvl="1" indent="-100800">
              <a:buFont typeface="Arial"/>
              <a:buChar char="•"/>
            </a:pPr>
            <a:r>
              <a:rPr lang="ja-JP" altLang="en-US" dirty="0" smtClean="0"/>
              <a:t>提案力</a:t>
            </a:r>
            <a:endParaRPr lang="en-US" altLang="ja-JP" dirty="0" smtClean="0"/>
          </a:p>
          <a:p>
            <a:pPr marL="720000" lvl="2" indent="0">
              <a:buFont typeface="Arial"/>
              <a:buNone/>
            </a:pPr>
            <a:r>
              <a:rPr lang="ja-JP" altLang="en-US" dirty="0" smtClean="0"/>
              <a:t>目的を明確にし相手に伝わりやすく伝える提案と、その提案への評価を行い、さらなる良い結果に結びつける力。</a:t>
            </a:r>
          </a:p>
          <a:p>
            <a:pPr marL="0" lvl="0" indent="0">
              <a:buFont typeface="Arial"/>
              <a:buNone/>
            </a:pPr>
            <a:endParaRPr lang="en-US" altLang="ja-JP" dirty="0" smtClean="0"/>
          </a:p>
          <a:p>
            <a:pPr marL="612000" lvl="0" indent="-493200">
              <a:buFont typeface="Arial"/>
              <a:buNone/>
            </a:pPr>
            <a:r>
              <a:rPr lang="en-US" altLang="ja-JP" dirty="0" smtClean="0"/>
              <a:t>※</a:t>
            </a:r>
            <a:r>
              <a:rPr lang="ja-JP" altLang="en-US" dirty="0" smtClean="0"/>
              <a:t>出典：財団法人専修学校教育振興会 監修</a:t>
            </a:r>
            <a:r>
              <a:rPr lang="en-US" altLang="ja-JP" dirty="0" smtClean="0"/>
              <a:t>『</a:t>
            </a:r>
            <a:r>
              <a:rPr lang="ja-JP" altLang="en-US" dirty="0" smtClean="0"/>
              <a:t>新試験対応版 </a:t>
            </a:r>
            <a:r>
              <a:rPr lang="en-US" altLang="ja-JP" dirty="0" smtClean="0"/>
              <a:t>J</a:t>
            </a:r>
            <a:r>
              <a:rPr lang="ja-JP" altLang="en-US" dirty="0" smtClean="0"/>
              <a:t>検情報デザイン 完全対策公式テキスト</a:t>
            </a:r>
            <a:r>
              <a:rPr lang="en-US" altLang="ja-JP" dirty="0" smtClean="0"/>
              <a:t>』(</a:t>
            </a:r>
            <a:r>
              <a:rPr lang="ja-JP" altLang="en-US" dirty="0" smtClean="0"/>
              <a:t>日本能率協会マネジメントセンター、</a:t>
            </a:r>
            <a:r>
              <a:rPr lang="en-US" altLang="ja-JP" dirty="0" smtClean="0"/>
              <a:t>2010</a:t>
            </a:r>
            <a:r>
              <a:rPr lang="ja-JP" altLang="en-US" dirty="0" smtClean="0"/>
              <a:t>年</a:t>
            </a:r>
            <a:r>
              <a:rPr lang="en-US" altLang="ja-JP" dirty="0" smtClean="0"/>
              <a:t>) p4</a:t>
            </a:r>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8</a:t>
            </a:fld>
            <a:endParaRPr lang="ja-JP" altLang="en-US"/>
          </a:p>
        </p:txBody>
      </p:sp>
    </p:spTree>
    <p:extLst>
      <p:ext uri="{BB962C8B-B14F-4D97-AF65-F5344CB8AC3E}">
        <p14:creationId xmlns:p14="http://schemas.microsoft.com/office/powerpoint/2010/main" val="4084700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xfrm>
            <a:off x="777875" y="768350"/>
            <a:ext cx="5543550" cy="3836988"/>
          </a:xfrm>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●PBL</a:t>
            </a:r>
            <a:r>
              <a:rPr lang="ja-JP" altLang="en-US" dirty="0" smtClean="0"/>
              <a:t>導入の効果：企業からみた場合</a:t>
            </a:r>
            <a:endParaRPr lang="en-US" altLang="ja-JP" dirty="0" smtClean="0"/>
          </a:p>
          <a:p>
            <a:r>
              <a:rPr lang="ja-JP" altLang="en-US" dirty="0" smtClean="0"/>
              <a:t>企業にとって、</a:t>
            </a:r>
            <a:r>
              <a:rPr lang="en-US" altLang="ja-JP" dirty="0" smtClean="0"/>
              <a:t>PBL</a:t>
            </a:r>
            <a:r>
              <a:rPr lang="ja-JP" altLang="en-US" dirty="0" smtClean="0"/>
              <a:t>を導入したときに、どんな効果があるのかについて説明します。</a:t>
            </a:r>
            <a:endParaRPr lang="en-US" altLang="ja-JP" dirty="0" smtClean="0"/>
          </a:p>
          <a:p>
            <a:r>
              <a:rPr lang="ja-JP" altLang="en-US" dirty="0" smtClean="0"/>
              <a:t>「ポータブルスキルの向上」</a:t>
            </a:r>
            <a:endParaRPr lang="en-US" altLang="ja-JP" dirty="0" smtClean="0"/>
          </a:p>
          <a:p>
            <a:r>
              <a:rPr lang="ja-JP" altLang="en-US" dirty="0" smtClean="0"/>
              <a:t>ポータブルスキルとは、持ち運び可能なスキルのことです。すなわち、「企業や業種を問わず、汎用的に活用できるスキル」ということです。こういったスキルは、採用や人物評価の際、重視されます。</a:t>
            </a:r>
          </a:p>
          <a:p>
            <a:r>
              <a:rPr lang="ja-JP" altLang="en-US" dirty="0" smtClean="0"/>
              <a:t>具体的にどんな能力かを挙げると、</a:t>
            </a:r>
            <a:endParaRPr lang="en-US" altLang="ja-JP" dirty="0" smtClean="0"/>
          </a:p>
          <a:p>
            <a:pPr>
              <a:lnSpc>
                <a:spcPct val="50000"/>
              </a:lnSpc>
            </a:pPr>
            <a:endParaRPr lang="ja-JP" altLang="en-US" sz="800" dirty="0" smtClean="0"/>
          </a:p>
          <a:p>
            <a:pPr lvl="1"/>
            <a:r>
              <a:rPr lang="en-US" altLang="ja-JP" dirty="0" smtClean="0"/>
              <a:t>✓ </a:t>
            </a:r>
            <a:r>
              <a:rPr lang="ja-JP" altLang="en-US" dirty="0" smtClean="0"/>
              <a:t>コミュニケーション能力</a:t>
            </a:r>
          </a:p>
          <a:p>
            <a:pPr lvl="1"/>
            <a:r>
              <a:rPr lang="en-US" altLang="ja-JP" dirty="0" smtClean="0"/>
              <a:t>✓ </a:t>
            </a:r>
            <a:r>
              <a:rPr lang="ja-JP" altLang="en-US" dirty="0" smtClean="0"/>
              <a:t>チームワーク</a:t>
            </a:r>
            <a:r>
              <a:rPr lang="en-US" altLang="ja-JP" dirty="0" smtClean="0"/>
              <a:t>(</a:t>
            </a:r>
            <a:r>
              <a:rPr lang="ja-JP" altLang="en-US" dirty="0" smtClean="0"/>
              <a:t>協働</a:t>
            </a:r>
            <a:r>
              <a:rPr lang="en-US" altLang="ja-JP" dirty="0" smtClean="0"/>
              <a:t>)</a:t>
            </a:r>
          </a:p>
          <a:p>
            <a:pPr lvl="1"/>
            <a:r>
              <a:rPr lang="en-US" altLang="ja-JP" dirty="0" smtClean="0"/>
              <a:t>✓ </a:t>
            </a:r>
            <a:r>
              <a:rPr lang="ja-JP" altLang="en-US" dirty="0" smtClean="0"/>
              <a:t>問題</a:t>
            </a:r>
            <a:r>
              <a:rPr lang="en-US" altLang="ja-JP" dirty="0" smtClean="0"/>
              <a:t>/</a:t>
            </a:r>
            <a:r>
              <a:rPr lang="ja-JP" altLang="en-US" dirty="0" smtClean="0"/>
              <a:t>課題解決能力</a:t>
            </a:r>
          </a:p>
          <a:p>
            <a:pPr lvl="1"/>
            <a:r>
              <a:rPr lang="en-US" altLang="ja-JP" dirty="0" smtClean="0"/>
              <a:t>✓ </a:t>
            </a:r>
            <a:r>
              <a:rPr lang="ja-JP" altLang="en-US" dirty="0" smtClean="0"/>
              <a:t>企画・提案力</a:t>
            </a:r>
          </a:p>
          <a:p>
            <a:pPr lvl="1"/>
            <a:r>
              <a:rPr lang="en-US" altLang="ja-JP" dirty="0" smtClean="0"/>
              <a:t>✓ </a:t>
            </a:r>
            <a:r>
              <a:rPr lang="ja-JP" altLang="en-US" dirty="0" smtClean="0"/>
              <a:t>プレゼンテーション能力</a:t>
            </a:r>
          </a:p>
          <a:p>
            <a:pPr lvl="1"/>
            <a:r>
              <a:rPr lang="en-US" altLang="ja-JP" dirty="0" smtClean="0"/>
              <a:t>✓ </a:t>
            </a:r>
            <a:r>
              <a:rPr lang="ja-JP" altLang="en-US" dirty="0" smtClean="0"/>
              <a:t>論理的思考力</a:t>
            </a:r>
          </a:p>
          <a:p>
            <a:pPr lvl="1"/>
            <a:r>
              <a:rPr lang="en-US" altLang="ja-JP" dirty="0" smtClean="0"/>
              <a:t>✓ </a:t>
            </a:r>
            <a:r>
              <a:rPr lang="ja-JP" altLang="en-US" dirty="0" smtClean="0"/>
              <a:t>自己管理能力</a:t>
            </a:r>
          </a:p>
          <a:p>
            <a:pPr lvl="1"/>
            <a:r>
              <a:rPr lang="en-US" altLang="ja-JP" dirty="0" smtClean="0"/>
              <a:t>✓ </a:t>
            </a:r>
            <a:r>
              <a:rPr lang="ja-JP" altLang="en-US" dirty="0" smtClean="0"/>
              <a:t>マネジメント能力</a:t>
            </a:r>
            <a:endParaRPr lang="en-US" altLang="ja-JP" dirty="0" smtClean="0"/>
          </a:p>
          <a:p>
            <a:pPr>
              <a:lnSpc>
                <a:spcPct val="50000"/>
              </a:lnSpc>
            </a:pPr>
            <a:endParaRPr lang="en-US" altLang="ja-JP" sz="800" dirty="0" smtClean="0"/>
          </a:p>
          <a:p>
            <a:r>
              <a:rPr lang="ja-JP" altLang="en-US" dirty="0" smtClean="0"/>
              <a:t>などです。</a:t>
            </a:r>
          </a:p>
        </p:txBody>
      </p:sp>
      <p:sp>
        <p:nvSpPr>
          <p:cNvPr id="4" name="スライド番号プレースホルダ 3"/>
          <p:cNvSpPr>
            <a:spLocks noGrp="1"/>
          </p:cNvSpPr>
          <p:nvPr>
            <p:ph type="sldNum" sz="quarter" idx="5"/>
          </p:nvPr>
        </p:nvSpPr>
        <p:spPr/>
        <p:txBody>
          <a:bodyPr/>
          <a:lstStyle/>
          <a:p>
            <a:pPr>
              <a:defRPr/>
            </a:pPr>
            <a:fld id="{2739B405-E3A1-450B-A51C-6DEF761A61DD}" type="slidenum">
              <a:rPr lang="ja-JP" altLang="en-US" smtClean="0"/>
              <a:pPr>
                <a:defRPr/>
              </a:pPr>
              <a:t>9</a:t>
            </a:fld>
            <a:endParaRPr lang="ja-JP" altLang="en-US"/>
          </a:p>
        </p:txBody>
      </p:sp>
    </p:spTree>
    <p:extLst>
      <p:ext uri="{BB962C8B-B14F-4D97-AF65-F5344CB8AC3E}">
        <p14:creationId xmlns:p14="http://schemas.microsoft.com/office/powerpoint/2010/main" val="224019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見出し">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06600" y="2778672"/>
            <a:ext cx="7061200" cy="549275"/>
          </a:xfrm>
          <a:prstGeom prst="rect">
            <a:avLst/>
          </a:prstGeom>
        </p:spPr>
        <p:txBody>
          <a:bodyPr anchor="ctr" anchorCtr="0">
            <a:noAutofit/>
          </a:bodyPr>
          <a:lstStyle>
            <a:lvl1pPr algn="l">
              <a:defRPr sz="4800" b="1" i="0">
                <a:latin typeface="+mj-ea"/>
                <a:ea typeface="+mj-ea"/>
              </a:defRPr>
            </a:lvl1pPr>
          </a:lstStyle>
          <a:p>
            <a:r>
              <a:rPr lang="ja-JP" altLang="en-US" dirty="0" smtClean="0"/>
              <a:t>マスタ タイトルの書式設定</a:t>
            </a:r>
            <a:endParaRPr lang="ja-JP" altLang="en-US" dirty="0"/>
          </a:p>
        </p:txBody>
      </p:sp>
      <p:sp>
        <p:nvSpPr>
          <p:cNvPr id="4" name="テキスト ボックス 3"/>
          <p:cNvSpPr txBox="1"/>
          <p:nvPr userDrawn="1"/>
        </p:nvSpPr>
        <p:spPr bwMode="auto">
          <a:xfrm>
            <a:off x="1216099" y="2503401"/>
            <a:ext cx="525886" cy="1009874"/>
          </a:xfrm>
          <a:prstGeom prst="rect">
            <a:avLst/>
          </a:prstGeom>
          <a:solidFill>
            <a:srgbClr val="0C0E4E"/>
          </a:solidFill>
          <a:ln w="9525">
            <a:noFill/>
            <a:miter lim="800000"/>
            <a:headEnd/>
            <a:tailEnd/>
          </a:ln>
        </p:spPr>
        <p:txBody>
          <a:bodyPr wrap="none" lIns="108000" tIns="72000" rIns="108000" bIns="72000" rtlCol="0" anchor="ctr" anchorCtr="1">
            <a:spAutoFit/>
          </a:bodyPr>
          <a:lstStyle/>
          <a:p>
            <a:pPr>
              <a:lnSpc>
                <a:spcPct val="130000"/>
              </a:lnSpc>
              <a:buSzPct val="120000"/>
            </a:pPr>
            <a:r>
              <a:rPr kumimoji="1" lang="en-US" altLang="ja-JP" sz="4800" b="1" dirty="0" smtClean="0">
                <a:solidFill>
                  <a:schemeClr val="bg1"/>
                </a:solidFill>
                <a:latin typeface="Times New Roman" pitchFamily="18" charset="0"/>
                <a:ea typeface="A-OTF 新ゴ Pro R" pitchFamily="34" charset="-128"/>
                <a:cs typeface="Times New Roman" pitchFamily="18" charset="0"/>
              </a:rPr>
              <a:t> </a:t>
            </a:r>
            <a:r>
              <a:rPr lang="en-US" altLang="ja-JP" sz="4800" b="1" dirty="0" smtClean="0">
                <a:solidFill>
                  <a:schemeClr val="bg1"/>
                </a:solidFill>
                <a:latin typeface="Times New Roman" pitchFamily="18" charset="0"/>
                <a:ea typeface="A-OTF 新ゴ Pro R" pitchFamily="34" charset="-128"/>
                <a:cs typeface="Times New Roman" pitchFamily="18" charset="0"/>
              </a:rPr>
              <a:t> </a:t>
            </a:r>
            <a:endParaRPr kumimoji="1" lang="ja-JP" altLang="en-US" sz="4800" b="1" dirty="0" smtClean="0">
              <a:solidFill>
                <a:schemeClr val="bg1"/>
              </a:solidFill>
              <a:latin typeface="Times New Roman" pitchFamily="18" charset="0"/>
              <a:ea typeface="A-OTF 新ゴ Pro R" pitchFamily="34" charset="-128"/>
              <a:cs typeface="Times New Roman" pitchFamily="18" charset="0"/>
            </a:endParaRPr>
          </a:p>
        </p:txBody>
      </p:sp>
    </p:spTree>
    <p:extLst>
      <p:ext uri="{BB962C8B-B14F-4D97-AF65-F5344CB8AC3E}">
        <p14:creationId xmlns:p14="http://schemas.microsoft.com/office/powerpoint/2010/main" val="74855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800" b="1">
                <a:latin typeface="+mj-ea"/>
                <a:ea typeface="+mj-ea"/>
              </a:defRPr>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13133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ＭＳ Ｐゴシック"/>
                <a:ea typeface="ＭＳ Ｐゴシック"/>
                <a:cs typeface="ＭＳ Ｐゴシック"/>
              </a:defRPr>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58677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8899922" y="207964"/>
            <a:ext cx="784225" cy="149225"/>
          </a:xfrm>
          <a:prstGeom prst="rect">
            <a:avLst/>
          </a:prstGeom>
          <a:noFill/>
          <a:ln w="9525">
            <a:noFill/>
            <a:miter lim="800000"/>
            <a:headEnd/>
            <a:tailEnd/>
          </a:ln>
        </p:spPr>
      </p:pic>
      <p:cxnSp>
        <p:nvCxnSpPr>
          <p:cNvPr id="4" name="直線コネクタ 3"/>
          <p:cNvCxnSpPr/>
          <p:nvPr userDrawn="1"/>
        </p:nvCxnSpPr>
        <p:spPr>
          <a:xfrm>
            <a:off x="154781" y="6350000"/>
            <a:ext cx="9596438"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154781" y="500064"/>
            <a:ext cx="9596438"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61941" y="71414"/>
            <a:ext cx="8838009" cy="428620"/>
          </a:xfrm>
          <a:prstGeom prst="rect">
            <a:avLst/>
          </a:prstGeom>
        </p:spPr>
        <p:txBody>
          <a:bodyPr>
            <a:normAutofit/>
          </a:bodyPr>
          <a:lstStyle>
            <a:lvl1pPr algn="l">
              <a:defRPr sz="1600" b="1">
                <a:latin typeface="A-OTF 新ゴ Pro R" pitchFamily="34" charset="-128"/>
                <a:ea typeface="A-OTF 新ゴ Pro R" pitchFamily="34" charset="-128"/>
              </a:defRPr>
            </a:lvl1pPr>
          </a:lstStyle>
          <a:p>
            <a:r>
              <a:rPr lang="ja-JP" altLang="en-US" smtClean="0"/>
              <a:t>マスタ タイトルの書式設定</a:t>
            </a:r>
            <a:endParaRPr lang="ja-JP" altLang="en-US"/>
          </a:p>
        </p:txBody>
      </p:sp>
      <p:sp>
        <p:nvSpPr>
          <p:cNvPr id="6" name="フッター プレースホルダ 3"/>
          <p:cNvSpPr>
            <a:spLocks noGrp="1"/>
          </p:cNvSpPr>
          <p:nvPr>
            <p:ph type="ftr" sz="quarter" idx="10"/>
          </p:nvPr>
        </p:nvSpPr>
        <p:spPr>
          <a:xfrm>
            <a:off x="113506" y="6421439"/>
            <a:ext cx="3136900" cy="365125"/>
          </a:xfrm>
          <a:prstGeom prst="rect">
            <a:avLst/>
          </a:prstGeom>
        </p:spPr>
        <p:txBody>
          <a:bodyPr/>
          <a:lstStyle>
            <a:lvl1pPr algn="l">
              <a:defRPr sz="800">
                <a:latin typeface="Arial" pitchFamily="34" charset="0"/>
                <a:cs typeface="Arial" pitchFamily="34" charset="0"/>
              </a:defRPr>
            </a:lvl1pPr>
          </a:lstStyle>
          <a:p>
            <a:pPr>
              <a:defRPr/>
            </a:pPr>
            <a:endParaRPr lang="ja-JP" altLang="en-US" dirty="0"/>
          </a:p>
        </p:txBody>
      </p:sp>
      <p:sp>
        <p:nvSpPr>
          <p:cNvPr id="7" name="スライド番号プレースホルダ 4"/>
          <p:cNvSpPr>
            <a:spLocks noGrp="1"/>
          </p:cNvSpPr>
          <p:nvPr>
            <p:ph type="sldNum" sz="quarter" idx="11"/>
          </p:nvPr>
        </p:nvSpPr>
        <p:spPr>
          <a:xfrm>
            <a:off x="9008269" y="6419851"/>
            <a:ext cx="742950" cy="365125"/>
          </a:xfrm>
          <a:prstGeom prst="rect">
            <a:avLst/>
          </a:prstGeom>
        </p:spPr>
        <p:txBody>
          <a:bodyPr/>
          <a:lstStyle>
            <a:lvl1pPr>
              <a:defRPr sz="1000">
                <a:latin typeface="Arial" pitchFamily="34" charset="0"/>
                <a:cs typeface="Arial" pitchFamily="34" charset="0"/>
              </a:defRPr>
            </a:lvl1pPr>
          </a:lstStyle>
          <a:p>
            <a:pPr>
              <a:defRPr/>
            </a:pPr>
            <a:fld id="{B5EF548F-DF4E-426A-9900-28B6F4E34FB1}" type="slidenum">
              <a:rPr lang="ja-JP" altLang="en-US"/>
              <a:pPr>
                <a:defRPr/>
              </a:pPr>
              <a:t>‹#›</a:t>
            </a:fld>
            <a:endParaRPr lang="ja-JP" altLang="en-US"/>
          </a:p>
        </p:txBody>
      </p:sp>
    </p:spTree>
    <p:extLst>
      <p:ext uri="{BB962C8B-B14F-4D97-AF65-F5344CB8AC3E}">
        <p14:creationId xmlns:p14="http://schemas.microsoft.com/office/powerpoint/2010/main" val="76527973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テキスト ボックス 6"/>
          <p:cNvSpPr txBox="1"/>
          <p:nvPr/>
        </p:nvSpPr>
        <p:spPr>
          <a:xfrm>
            <a:off x="0" y="6570663"/>
            <a:ext cx="9906000" cy="287337"/>
          </a:xfrm>
          <a:prstGeom prst="rect">
            <a:avLst/>
          </a:prstGeom>
          <a:solidFill>
            <a:srgbClr val="0C0E4E"/>
          </a:solidFill>
        </p:spPr>
        <p:txBody>
          <a:bodyPr wrap="none" anchor="ctr"/>
          <a:lstStyle/>
          <a:p>
            <a:pPr algn="ctr" fontAlgn="auto">
              <a:spcBef>
                <a:spcPts val="0"/>
              </a:spcBef>
              <a:spcAft>
                <a:spcPts val="0"/>
              </a:spcAft>
              <a:defRPr/>
            </a:pPr>
            <a:endParaRPr lang="ja-JP" altLang="en-US" sz="1000" b="1" dirty="0">
              <a:solidFill>
                <a:schemeClr val="bg1"/>
              </a:solidFill>
              <a:latin typeface="Arial" pitchFamily="34" charset="0"/>
              <a:ea typeface="+mn-ea"/>
              <a:cs typeface="Arial" pitchFamily="34" charset="0"/>
            </a:endParaRPr>
          </a:p>
        </p:txBody>
      </p:sp>
      <p:sp>
        <p:nvSpPr>
          <p:cNvPr id="8" name="テキスト ボックス 7"/>
          <p:cNvSpPr txBox="1"/>
          <p:nvPr/>
        </p:nvSpPr>
        <p:spPr>
          <a:xfrm>
            <a:off x="344488" y="0"/>
            <a:ext cx="144462" cy="549275"/>
          </a:xfrm>
          <a:prstGeom prst="rect">
            <a:avLst/>
          </a:prstGeom>
          <a:solidFill>
            <a:srgbClr val="0C0E4E"/>
          </a:solidFill>
        </p:spPr>
        <p:txBody>
          <a:bodyPr wrap="none" anchor="ctr"/>
          <a:lstStyle/>
          <a:p>
            <a:pPr algn="ctr" fontAlgn="auto">
              <a:spcBef>
                <a:spcPts val="0"/>
              </a:spcBef>
              <a:spcAft>
                <a:spcPts val="0"/>
              </a:spcAft>
              <a:defRPr/>
            </a:pPr>
            <a:endParaRPr lang="ja-JP" altLang="en-US" sz="1000">
              <a:solidFill>
                <a:schemeClr val="bg1"/>
              </a:solidFill>
              <a:latin typeface="Arial" pitchFamily="34" charset="0"/>
              <a:ea typeface="+mn-ea"/>
              <a:cs typeface="Arial" pitchFamily="34" charset="0"/>
            </a:endParaRPr>
          </a:p>
        </p:txBody>
      </p:sp>
      <p:sp>
        <p:nvSpPr>
          <p:cNvPr id="5" name="テキスト ボックス 4"/>
          <p:cNvSpPr txBox="1"/>
          <p:nvPr/>
        </p:nvSpPr>
        <p:spPr>
          <a:xfrm>
            <a:off x="9401175" y="6591300"/>
            <a:ext cx="376238" cy="246063"/>
          </a:xfrm>
          <a:prstGeom prst="rect">
            <a:avLst/>
          </a:prstGeom>
          <a:noFill/>
        </p:spPr>
        <p:txBody>
          <a:bodyPr wrap="none">
            <a:spAutoFit/>
          </a:bodyPr>
          <a:lstStyle/>
          <a:p>
            <a:pPr algn="r" fontAlgn="auto">
              <a:spcBef>
                <a:spcPts val="0"/>
              </a:spcBef>
              <a:spcAft>
                <a:spcPts val="0"/>
              </a:spcAft>
              <a:defRPr/>
            </a:pPr>
            <a:fld id="{EA30CA32-5A12-4520-8E3C-34B91792AAD5}" type="slidenum">
              <a:rPr lang="ja-JP" altLang="en-US" sz="1000">
                <a:solidFill>
                  <a:schemeClr val="bg1"/>
                </a:solidFill>
                <a:latin typeface="+mn-lt"/>
                <a:ea typeface="+mn-ea"/>
              </a:rPr>
              <a:pPr algn="r" fontAlgn="auto">
                <a:spcBef>
                  <a:spcPts val="0"/>
                </a:spcBef>
                <a:spcAft>
                  <a:spcPts val="0"/>
                </a:spcAft>
                <a:defRPr/>
              </a:pPr>
              <a:t>‹#›</a:t>
            </a:fld>
            <a:endParaRPr lang="ja-JP" altLang="en-US" sz="1000" dirty="0">
              <a:solidFill>
                <a:schemeClr val="bg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8145" r:id="rId1"/>
    <p:sldLayoutId id="2147488079" r:id="rId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63000"/>
            <a:lum/>
          </a:blip>
          <a:srcRect/>
          <a:stretch>
            <a:fillRect t="-51000" b="-51000"/>
          </a:stretch>
        </a:blip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bwMode="auto">
          <a:xfrm>
            <a:off x="457200" y="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ja-JP" altLang="en-US" dirty="0" smtClean="0"/>
              <a:t>マスタ タイトルの書式設定</a:t>
            </a:r>
          </a:p>
        </p:txBody>
      </p:sp>
    </p:spTree>
  </p:cSld>
  <p:clrMap bg1="dk1" tx1="lt1" bg2="dk2" tx2="lt2" accent1="accent1" accent2="accent2" accent3="accent3" accent4="accent4" accent5="accent5" accent6="accent6" hlink="hlink" folHlink="folHlink"/>
  <p:sldLayoutIdLst>
    <p:sldLayoutId id="2147488144" r:id="rId1"/>
    <p:sldLayoutId id="2147488147" r:id="rId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kumimoji="1" sz="2400">
          <a:solidFill>
            <a:srgbClr val="262626"/>
          </a:solidFill>
          <a:latin typeface="ＭＳ Ｐゴシック"/>
          <a:ea typeface="ＭＳ Ｐゴシック"/>
          <a:cs typeface="ＭＳ Ｐゴシック"/>
        </a:defRPr>
      </a:lvl1pPr>
      <a:lvl2pPr algn="l" rtl="0" eaLnBrk="0" fontAlgn="base" hangingPunct="0">
        <a:spcBef>
          <a:spcPct val="0"/>
        </a:spcBef>
        <a:spcAft>
          <a:spcPct val="0"/>
        </a:spcAft>
        <a:defRPr kumimoji="1" sz="2400">
          <a:solidFill>
            <a:srgbClr val="262626"/>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400">
          <a:solidFill>
            <a:srgbClr val="262626"/>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400">
          <a:solidFill>
            <a:srgbClr val="262626"/>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400">
          <a:solidFill>
            <a:srgbClr val="262626"/>
          </a:solidFill>
          <a:latin typeface="メイリオ" pitchFamily="50" charset="-128"/>
          <a:ea typeface="メイリオ" pitchFamily="50" charset="-128"/>
          <a:cs typeface="メイリオ" pitchFamily="50" charset="-128"/>
        </a:defRPr>
      </a:lvl5pPr>
      <a:lvl6pPr marL="457200" algn="l" rtl="0" eaLnBrk="1" fontAlgn="base" hangingPunct="1">
        <a:spcBef>
          <a:spcPct val="0"/>
        </a:spcBef>
        <a:spcAft>
          <a:spcPct val="0"/>
        </a:spcAft>
        <a:defRPr kumimoji="1" sz="2400">
          <a:solidFill>
            <a:schemeClr val="tx2"/>
          </a:solidFill>
          <a:latin typeface="A-OTF 新ゴ Pro R" pitchFamily="34" charset="-128"/>
          <a:ea typeface="A-OTF 新ゴ Pro R" pitchFamily="34" charset="-128"/>
        </a:defRPr>
      </a:lvl6pPr>
      <a:lvl7pPr marL="914400" algn="l" rtl="0" eaLnBrk="1" fontAlgn="base" hangingPunct="1">
        <a:spcBef>
          <a:spcPct val="0"/>
        </a:spcBef>
        <a:spcAft>
          <a:spcPct val="0"/>
        </a:spcAft>
        <a:defRPr kumimoji="1" sz="2400">
          <a:solidFill>
            <a:schemeClr val="tx2"/>
          </a:solidFill>
          <a:latin typeface="A-OTF 新ゴ Pro R" pitchFamily="34" charset="-128"/>
          <a:ea typeface="A-OTF 新ゴ Pro R" pitchFamily="34" charset="-128"/>
        </a:defRPr>
      </a:lvl7pPr>
      <a:lvl8pPr marL="1371600" algn="l" rtl="0" eaLnBrk="1" fontAlgn="base" hangingPunct="1">
        <a:spcBef>
          <a:spcPct val="0"/>
        </a:spcBef>
        <a:spcAft>
          <a:spcPct val="0"/>
        </a:spcAft>
        <a:defRPr kumimoji="1" sz="2400">
          <a:solidFill>
            <a:schemeClr val="tx2"/>
          </a:solidFill>
          <a:latin typeface="A-OTF 新ゴ Pro R" pitchFamily="34" charset="-128"/>
          <a:ea typeface="A-OTF 新ゴ Pro R" pitchFamily="34" charset="-128"/>
        </a:defRPr>
      </a:lvl8pPr>
      <a:lvl9pPr marL="1828800" algn="l" rtl="0" eaLnBrk="1" fontAlgn="base" hangingPunct="1">
        <a:spcBef>
          <a:spcPct val="0"/>
        </a:spcBef>
        <a:spcAft>
          <a:spcPct val="0"/>
        </a:spcAft>
        <a:defRPr kumimoji="1" sz="2400">
          <a:solidFill>
            <a:schemeClr val="tx2"/>
          </a:solidFill>
          <a:latin typeface="A-OTF 新ゴ Pro R" pitchFamily="34" charset="-128"/>
          <a:ea typeface="A-OTF 新ゴ Pro R"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メイリオ" pitchFamily="50"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メイリオ" pitchFamily="50"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メイリオ" pitchFamily="50"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メイリオ" pitchFamily="50"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メイリオ"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ja.wikipedia.org/wiki/%E3%83%95%E3%82%A1%E3%82%B7%E3%83%AA%E3%83%86%E3%83%BC%E3%82%BF%E3%83%B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dirty="0" smtClean="0"/>
              <a:t>付録：教員用</a:t>
            </a:r>
            <a:r>
              <a:rPr kumimoji="1" lang="en-US" altLang="ja-JP" dirty="0" smtClean="0"/>
              <a:t>PBL</a:t>
            </a:r>
            <a:r>
              <a:rPr kumimoji="1" lang="ja-JP" altLang="en-US" dirty="0" smtClean="0"/>
              <a:t>資料</a:t>
            </a:r>
            <a:endParaRPr kumimoji="1" lang="ja-JP" altLang="en-US" dirty="0"/>
          </a:p>
        </p:txBody>
      </p:sp>
    </p:spTree>
    <p:extLst>
      <p:ext uri="{BB962C8B-B14F-4D97-AF65-F5344CB8AC3E}">
        <p14:creationId xmlns:p14="http://schemas.microsoft.com/office/powerpoint/2010/main" val="1912183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タイトル 1"/>
          <p:cNvSpPr>
            <a:spLocks noGrp="1"/>
          </p:cNvSpPr>
          <p:nvPr>
            <p:ph type="ctrTitle"/>
          </p:nvPr>
        </p:nvSpPr>
        <p:spPr/>
        <p:txBody>
          <a:bodyPr/>
          <a:lstStyle/>
          <a:p>
            <a:pPr eaLnBrk="1" hangingPunct="1"/>
            <a:r>
              <a:rPr lang="en-US" altLang="ja-JP" b="0" dirty="0"/>
              <a:t>PBL</a:t>
            </a:r>
            <a:r>
              <a:rPr lang="ja-JP" altLang="en-US" b="0" dirty="0"/>
              <a:t>導入の効果</a:t>
            </a:r>
            <a:r>
              <a:rPr lang="ja-JP" altLang="en-US" b="0" dirty="0" smtClean="0"/>
              <a:t>：受講生のその後</a:t>
            </a:r>
          </a:p>
        </p:txBody>
      </p:sp>
      <p:sp>
        <p:nvSpPr>
          <p:cNvPr id="8" name="角丸四角形 7"/>
          <p:cNvSpPr/>
          <p:nvPr/>
        </p:nvSpPr>
        <p:spPr>
          <a:xfrm>
            <a:off x="347239" y="620688"/>
            <a:ext cx="9211524" cy="72524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3600" dirty="0" smtClean="0">
                <a:solidFill>
                  <a:prstClr val="white"/>
                </a:solidFill>
                <a:latin typeface="ＭＳ Ｐゴシック"/>
                <a:ea typeface="ＭＳ Ｐゴシック"/>
                <a:cs typeface="ＭＳ Ｐゴシック"/>
              </a:rPr>
              <a:t>リーダーズキャンプ参加者のその後は？</a:t>
            </a:r>
            <a:endParaRPr lang="ja-JP" altLang="en-US" sz="3600" dirty="0">
              <a:solidFill>
                <a:prstClr val="white"/>
              </a:solidFill>
              <a:latin typeface="ＭＳ Ｐゴシック"/>
              <a:ea typeface="ＭＳ Ｐゴシック"/>
              <a:cs typeface="ＭＳ Ｐゴシック"/>
            </a:endParaRPr>
          </a:p>
        </p:txBody>
      </p:sp>
      <p:sp>
        <p:nvSpPr>
          <p:cNvPr id="5" name="正方形/長方形 4"/>
          <p:cNvSpPr/>
          <p:nvPr/>
        </p:nvSpPr>
        <p:spPr>
          <a:xfrm>
            <a:off x="818541" y="1687981"/>
            <a:ext cx="8502945" cy="4708981"/>
          </a:xfrm>
          <a:prstGeom prst="rect">
            <a:avLst/>
          </a:prstGeom>
        </p:spPr>
        <p:txBody>
          <a:bodyPr wrap="square">
            <a:spAutoFit/>
          </a:bodyPr>
          <a:lstStyle/>
          <a:p>
            <a:pPr marL="270000" indent="-270000">
              <a:buFont typeface="Wingdings" charset="2"/>
              <a:buChar char="ü"/>
            </a:pPr>
            <a:r>
              <a:rPr lang="ja-JP" altLang="en-US" sz="2000" dirty="0" smtClean="0">
                <a:solidFill>
                  <a:schemeClr val="bg1"/>
                </a:solidFill>
                <a:latin typeface="ＭＳ Ｐゴシック"/>
                <a:ea typeface="ＭＳ Ｐゴシック"/>
                <a:cs typeface="ＭＳ Ｐゴシック"/>
              </a:rPr>
              <a:t>受講生の一人、吉田圭汰さん</a:t>
            </a:r>
            <a:r>
              <a:rPr lang="en-US" altLang="ja-JP" sz="2000" dirty="0" smtClean="0">
                <a:solidFill>
                  <a:schemeClr val="bg1"/>
                </a:solidFill>
                <a:latin typeface="ＭＳ Ｐゴシック"/>
                <a:ea typeface="ＭＳ Ｐゴシック"/>
                <a:cs typeface="ＭＳ Ｐゴシック"/>
              </a:rPr>
              <a:t>(</a:t>
            </a:r>
            <a:r>
              <a:rPr lang="ja-JP" altLang="en-US" sz="2000" dirty="0" smtClean="0">
                <a:solidFill>
                  <a:schemeClr val="bg1"/>
                </a:solidFill>
                <a:latin typeface="ＭＳ Ｐゴシック"/>
                <a:ea typeface="ＭＳ Ｐゴシック"/>
                <a:cs typeface="ＭＳ Ｐゴシック"/>
              </a:rPr>
              <a:t>会津工業高等学校</a:t>
            </a:r>
            <a:r>
              <a:rPr lang="en-US" altLang="ja-JP" sz="2000" dirty="0" smtClean="0">
                <a:solidFill>
                  <a:schemeClr val="bg1"/>
                </a:solidFill>
                <a:latin typeface="ＭＳ Ｐゴシック"/>
                <a:ea typeface="ＭＳ Ｐゴシック"/>
                <a:cs typeface="ＭＳ Ｐゴシック"/>
              </a:rPr>
              <a:t>)</a:t>
            </a:r>
            <a:r>
              <a:rPr lang="ja-JP" altLang="en-US" sz="2000" dirty="0" smtClean="0">
                <a:solidFill>
                  <a:schemeClr val="bg1"/>
                </a:solidFill>
                <a:latin typeface="ＭＳ Ｐゴシック"/>
                <a:ea typeface="ＭＳ Ｐゴシック"/>
                <a:cs typeface="ＭＳ Ｐゴシック"/>
              </a:rPr>
              <a:t>が、</a:t>
            </a:r>
            <a:r>
              <a:rPr lang="en-US" altLang="ja-JP" sz="2000" dirty="0" smtClean="0">
                <a:solidFill>
                  <a:schemeClr val="bg1"/>
                </a:solidFill>
                <a:latin typeface="ＭＳ Ｐゴシック"/>
                <a:ea typeface="ＭＳ Ｐゴシック"/>
                <a:cs typeface="ＭＳ Ｐゴシック"/>
              </a:rPr>
              <a:t>Digital Youth Award</a:t>
            </a:r>
            <a:r>
              <a:rPr lang="ja-JP" altLang="en-US" sz="2000" dirty="0" smtClean="0">
                <a:solidFill>
                  <a:schemeClr val="bg1"/>
                </a:solidFill>
                <a:latin typeface="ＭＳ Ｐゴシック"/>
                <a:ea typeface="ＭＳ Ｐゴシック"/>
                <a:cs typeface="ＭＳ Ｐゴシック"/>
              </a:rPr>
              <a:t>にて、アイデア発想部門グランプリを受賞！！</a:t>
            </a:r>
            <a:endParaRPr lang="en-US" altLang="ja-JP" sz="2000" dirty="0">
              <a:solidFill>
                <a:schemeClr val="bg1"/>
              </a:solidFill>
              <a:latin typeface="ＭＳ Ｐゴシック"/>
              <a:ea typeface="ＭＳ Ｐゴシック"/>
              <a:cs typeface="ＭＳ Ｐゴシック"/>
            </a:endParaRPr>
          </a:p>
          <a:p>
            <a:endParaRPr lang="en-US" altLang="ja-JP" sz="2000" dirty="0">
              <a:solidFill>
                <a:schemeClr val="bg1"/>
              </a:solidFill>
              <a:latin typeface="ＭＳ Ｐゴシック"/>
              <a:ea typeface="ＭＳ Ｐゴシック"/>
              <a:cs typeface="ＭＳ Ｐゴシック"/>
            </a:endParaRPr>
          </a:p>
          <a:p>
            <a:pPr marL="270000" indent="-270000">
              <a:buFont typeface="Wingdings" charset="2"/>
              <a:buChar char="ü"/>
            </a:pPr>
            <a:r>
              <a:rPr lang="ja-JP" altLang="en-US" sz="2000" dirty="0" smtClean="0">
                <a:solidFill>
                  <a:schemeClr val="bg1"/>
                </a:solidFill>
                <a:latin typeface="ＭＳ Ｐゴシック"/>
                <a:ea typeface="ＭＳ Ｐゴシック"/>
                <a:cs typeface="ＭＳ Ｐゴシック"/>
              </a:rPr>
              <a:t>パソコン甲子園に参加した生徒が、アイデア出しの際、リーダーズキャンプで学んだ情報</a:t>
            </a:r>
            <a:r>
              <a:rPr lang="ja-JP" altLang="en-US" sz="2000" dirty="0">
                <a:solidFill>
                  <a:schemeClr val="bg1"/>
                </a:solidFill>
                <a:latin typeface="ＭＳ Ｐゴシック"/>
                <a:ea typeface="ＭＳ Ｐゴシック"/>
                <a:cs typeface="ＭＳ Ｐゴシック"/>
              </a:rPr>
              <a:t>デザインスキルが</a:t>
            </a:r>
            <a:r>
              <a:rPr lang="ja-JP" altLang="en-US" sz="2000" dirty="0" smtClean="0">
                <a:solidFill>
                  <a:schemeClr val="bg1"/>
                </a:solidFill>
                <a:latin typeface="ＭＳ Ｐゴシック"/>
                <a:ea typeface="ＭＳ Ｐゴシック"/>
                <a:cs typeface="ＭＳ Ｐゴシック"/>
              </a:rPr>
              <a:t>活きた。</a:t>
            </a:r>
            <a:endParaRPr lang="ja-JP" altLang="en-US" sz="2000" dirty="0">
              <a:solidFill>
                <a:schemeClr val="bg1"/>
              </a:solidFill>
              <a:latin typeface="ＭＳ Ｐゴシック"/>
              <a:ea typeface="ＭＳ Ｐゴシック"/>
              <a:cs typeface="ＭＳ Ｐゴシック"/>
            </a:endParaRPr>
          </a:p>
          <a:p>
            <a:endParaRPr lang="en-US" altLang="ja-JP" sz="2000" dirty="0" smtClean="0">
              <a:solidFill>
                <a:schemeClr val="bg1"/>
              </a:solidFill>
              <a:latin typeface="ＭＳ Ｐゴシック"/>
              <a:ea typeface="ＭＳ Ｐゴシック"/>
              <a:cs typeface="ＭＳ Ｐゴシック"/>
            </a:endParaRPr>
          </a:p>
          <a:p>
            <a:pPr marL="270000" indent="-270000">
              <a:buFont typeface="Wingdings" charset="2"/>
              <a:buChar char="ü"/>
            </a:pPr>
            <a:r>
              <a:rPr lang="ja-JP" altLang="en-US" sz="2000" dirty="0" smtClean="0">
                <a:solidFill>
                  <a:schemeClr val="bg1"/>
                </a:solidFill>
                <a:latin typeface="ＭＳ Ｐゴシック"/>
                <a:ea typeface="ＭＳ Ｐゴシック"/>
                <a:cs typeface="ＭＳ Ｐゴシック"/>
              </a:rPr>
              <a:t>デジタルアワード</a:t>
            </a:r>
            <a:r>
              <a:rPr lang="ja-JP" altLang="en-US" sz="2000" dirty="0">
                <a:solidFill>
                  <a:schemeClr val="bg1"/>
                </a:solidFill>
                <a:latin typeface="ＭＳ Ｐゴシック"/>
                <a:ea typeface="ＭＳ Ｐゴシック"/>
                <a:cs typeface="ＭＳ Ｐゴシック"/>
              </a:rPr>
              <a:t>に受講生が残った。</a:t>
            </a:r>
          </a:p>
          <a:p>
            <a:endParaRPr lang="en-US" altLang="ja-JP" sz="2000" dirty="0" smtClean="0">
              <a:solidFill>
                <a:schemeClr val="bg1"/>
              </a:solidFill>
              <a:latin typeface="ＭＳ Ｐゴシック"/>
              <a:ea typeface="ＭＳ Ｐゴシック"/>
              <a:cs typeface="ＭＳ Ｐゴシック"/>
            </a:endParaRPr>
          </a:p>
          <a:p>
            <a:pPr marL="270000" indent="-270000">
              <a:buFont typeface="Wingdings" charset="2"/>
              <a:buChar char="ü"/>
            </a:pPr>
            <a:r>
              <a:rPr lang="ja-JP" altLang="en-US" sz="2000" dirty="0" smtClean="0">
                <a:solidFill>
                  <a:schemeClr val="bg1"/>
                </a:solidFill>
                <a:latin typeface="ＭＳ Ｐゴシック"/>
                <a:ea typeface="ＭＳ Ｐゴシック"/>
                <a:cs typeface="ＭＳ Ｐゴシック"/>
              </a:rPr>
              <a:t>就</a:t>
            </a:r>
            <a:r>
              <a:rPr lang="ja-JP" altLang="en-US" sz="2000" dirty="0">
                <a:solidFill>
                  <a:schemeClr val="bg1"/>
                </a:solidFill>
                <a:latin typeface="ＭＳ Ｐゴシック"/>
                <a:ea typeface="ＭＳ Ｐゴシック"/>
                <a:cs typeface="ＭＳ Ｐゴシック"/>
              </a:rPr>
              <a:t>活の動き出しが</a:t>
            </a:r>
            <a:r>
              <a:rPr lang="ja-JP" altLang="en-US" sz="2000" dirty="0" smtClean="0">
                <a:solidFill>
                  <a:schemeClr val="bg1"/>
                </a:solidFill>
                <a:latin typeface="ＭＳ Ｐゴシック"/>
                <a:ea typeface="ＭＳ Ｐゴシック"/>
                <a:cs typeface="ＭＳ Ｐゴシック"/>
              </a:rPr>
              <a:t>早くなった。</a:t>
            </a:r>
            <a:endParaRPr lang="ja-JP" altLang="en-US" sz="2000" dirty="0">
              <a:solidFill>
                <a:schemeClr val="bg1"/>
              </a:solidFill>
              <a:latin typeface="ＭＳ Ｐゴシック"/>
              <a:ea typeface="ＭＳ Ｐゴシック"/>
              <a:cs typeface="ＭＳ Ｐゴシック"/>
            </a:endParaRPr>
          </a:p>
          <a:p>
            <a:endParaRPr lang="en-US" altLang="ja-JP" sz="2000" dirty="0" smtClean="0">
              <a:solidFill>
                <a:schemeClr val="bg1"/>
              </a:solidFill>
              <a:latin typeface="ＭＳ Ｐゴシック"/>
              <a:ea typeface="ＭＳ Ｐゴシック"/>
              <a:cs typeface="ＭＳ Ｐゴシック"/>
            </a:endParaRPr>
          </a:p>
          <a:p>
            <a:pPr marL="270000" indent="-270000">
              <a:buFont typeface="Wingdings" charset="2"/>
              <a:buChar char="ü"/>
            </a:pPr>
            <a:r>
              <a:rPr lang="ja-JP" altLang="en-US" sz="2000" dirty="0" smtClean="0">
                <a:solidFill>
                  <a:schemeClr val="bg1"/>
                </a:solidFill>
                <a:latin typeface="ＭＳ Ｐゴシック"/>
                <a:ea typeface="ＭＳ Ｐゴシック"/>
                <a:cs typeface="ＭＳ Ｐゴシック"/>
              </a:rPr>
              <a:t>企業</a:t>
            </a:r>
            <a:r>
              <a:rPr lang="ja-JP" altLang="en-US" sz="2000" dirty="0">
                <a:solidFill>
                  <a:schemeClr val="bg1"/>
                </a:solidFill>
                <a:latin typeface="ＭＳ Ｐゴシック"/>
                <a:ea typeface="ＭＳ Ｐゴシック"/>
                <a:cs typeface="ＭＳ Ｐゴシック"/>
              </a:rPr>
              <a:t>訪問など、社会とのつながりが持てた。</a:t>
            </a:r>
          </a:p>
          <a:p>
            <a:endParaRPr lang="en-US" altLang="ja-JP" sz="2000" dirty="0" smtClean="0">
              <a:solidFill>
                <a:schemeClr val="bg1"/>
              </a:solidFill>
              <a:latin typeface="ＭＳ Ｐゴシック"/>
              <a:ea typeface="ＭＳ Ｐゴシック"/>
              <a:cs typeface="ＭＳ Ｐゴシック"/>
            </a:endParaRPr>
          </a:p>
          <a:p>
            <a:pPr marL="270000" indent="-270000">
              <a:buFont typeface="Wingdings" charset="2"/>
              <a:buChar char="ü"/>
            </a:pPr>
            <a:r>
              <a:rPr lang="ja-JP" altLang="en-US" sz="2000" dirty="0" smtClean="0">
                <a:solidFill>
                  <a:schemeClr val="bg1"/>
                </a:solidFill>
                <a:latin typeface="ＭＳ Ｐゴシック"/>
                <a:ea typeface="ＭＳ Ｐゴシック"/>
                <a:cs typeface="ＭＳ Ｐゴシック"/>
              </a:rPr>
              <a:t>高校生</a:t>
            </a:r>
            <a:r>
              <a:rPr lang="ja-JP" altLang="en-US" sz="2000" dirty="0">
                <a:solidFill>
                  <a:schemeClr val="bg1"/>
                </a:solidFill>
                <a:latin typeface="ＭＳ Ｐゴシック"/>
                <a:ea typeface="ＭＳ Ｐゴシック"/>
                <a:cs typeface="ＭＳ Ｐゴシック"/>
              </a:rPr>
              <a:t>が、資格取得に対して積極的になった。</a:t>
            </a:r>
          </a:p>
          <a:p>
            <a:endParaRPr lang="en-US" altLang="ja-JP" sz="2000" dirty="0" smtClean="0">
              <a:solidFill>
                <a:schemeClr val="bg1"/>
              </a:solidFill>
              <a:latin typeface="ＭＳ Ｐゴシック"/>
              <a:ea typeface="ＭＳ Ｐゴシック"/>
              <a:cs typeface="ＭＳ Ｐゴシック"/>
            </a:endParaRPr>
          </a:p>
          <a:p>
            <a:pPr marL="270000" indent="-270000">
              <a:buFont typeface="Wingdings" charset="2"/>
              <a:buChar char="ü"/>
            </a:pPr>
            <a:r>
              <a:rPr lang="ja-JP" altLang="en-US" sz="2000" dirty="0" smtClean="0">
                <a:solidFill>
                  <a:schemeClr val="bg1"/>
                </a:solidFill>
                <a:latin typeface="ＭＳ Ｐゴシック"/>
                <a:ea typeface="ＭＳ Ｐゴシック"/>
                <a:cs typeface="ＭＳ Ｐゴシック"/>
              </a:rPr>
              <a:t>イベント参加等、人</a:t>
            </a:r>
            <a:r>
              <a:rPr lang="ja-JP" altLang="en-US" sz="2000" dirty="0">
                <a:solidFill>
                  <a:schemeClr val="bg1"/>
                </a:solidFill>
                <a:latin typeface="ＭＳ Ｐゴシック"/>
                <a:ea typeface="ＭＳ Ｐゴシック"/>
                <a:cs typeface="ＭＳ Ｐゴシック"/>
              </a:rPr>
              <a:t>と関わりを持つ</a:t>
            </a:r>
            <a:r>
              <a:rPr lang="ja-JP" altLang="en-US" sz="2000" dirty="0" smtClean="0">
                <a:solidFill>
                  <a:schemeClr val="bg1"/>
                </a:solidFill>
                <a:latin typeface="ＭＳ Ｐゴシック"/>
                <a:ea typeface="ＭＳ Ｐゴシック"/>
                <a:cs typeface="ＭＳ Ｐゴシック"/>
              </a:rPr>
              <a:t>機会を増やそうとする生徒が出てきた。</a:t>
            </a:r>
            <a:endParaRPr lang="en-US" altLang="ja-JP" sz="2000" dirty="0" smtClean="0">
              <a:solidFill>
                <a:schemeClr val="bg1"/>
              </a:solidFill>
              <a:latin typeface="ＭＳ Ｐゴシック"/>
              <a:ea typeface="ＭＳ Ｐゴシック"/>
              <a:cs typeface="ＭＳ Ｐゴシック"/>
            </a:endParaRPr>
          </a:p>
        </p:txBody>
      </p:sp>
      <p:sp>
        <p:nvSpPr>
          <p:cNvPr id="12" name="円/楕円 11"/>
          <p:cNvSpPr/>
          <p:nvPr/>
        </p:nvSpPr>
        <p:spPr>
          <a:xfrm>
            <a:off x="6825208" y="3238119"/>
            <a:ext cx="2574286" cy="23762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30000"/>
              </a:lnSpc>
            </a:pPr>
            <a:r>
              <a:rPr kumimoji="1" lang="ja-JP" altLang="en-US" sz="2000" b="1" dirty="0" smtClean="0">
                <a:latin typeface="ＭＳ Ｐゴシック"/>
                <a:ea typeface="ＭＳ Ｐゴシック"/>
                <a:cs typeface="ＭＳ Ｐゴシック"/>
              </a:rPr>
              <a:t>学び・就職に</a:t>
            </a:r>
            <a:endParaRPr kumimoji="1" lang="en-US" altLang="ja-JP" sz="2000" b="1" dirty="0" smtClean="0">
              <a:latin typeface="ＭＳ Ｐゴシック"/>
              <a:ea typeface="ＭＳ Ｐゴシック"/>
              <a:cs typeface="ＭＳ Ｐゴシック"/>
            </a:endParaRPr>
          </a:p>
          <a:p>
            <a:pPr algn="ctr">
              <a:lnSpc>
                <a:spcPct val="130000"/>
              </a:lnSpc>
            </a:pPr>
            <a:r>
              <a:rPr kumimoji="1" lang="ja-JP" altLang="en-US" sz="2000" b="1" dirty="0" smtClean="0">
                <a:latin typeface="ＭＳ Ｐゴシック"/>
                <a:ea typeface="ＭＳ Ｐゴシック"/>
                <a:cs typeface="ＭＳ Ｐゴシック"/>
              </a:rPr>
              <a:t>対して積極的になった</a:t>
            </a:r>
            <a:endParaRPr kumimoji="1" lang="ja-JP" altLang="en-US" sz="2000" b="1" dirty="0">
              <a:latin typeface="ＭＳ Ｐゴシック"/>
              <a:ea typeface="ＭＳ Ｐゴシック"/>
              <a:cs typeface="ＭＳ Ｐゴシック"/>
            </a:endParaRPr>
          </a:p>
        </p:txBody>
      </p:sp>
    </p:spTree>
    <p:extLst>
      <p:ext uri="{BB962C8B-B14F-4D97-AF65-F5344CB8AC3E}">
        <p14:creationId xmlns:p14="http://schemas.microsoft.com/office/powerpoint/2010/main" val="2674843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タイトル 1"/>
          <p:cNvSpPr>
            <a:spLocks noGrp="1"/>
          </p:cNvSpPr>
          <p:nvPr>
            <p:ph type="ctrTitle"/>
          </p:nvPr>
        </p:nvSpPr>
        <p:spPr/>
        <p:txBody>
          <a:bodyPr/>
          <a:lstStyle/>
          <a:p>
            <a:pPr eaLnBrk="1" hangingPunct="1"/>
            <a:r>
              <a:rPr lang="en-US" altLang="ja-JP" b="0" dirty="0"/>
              <a:t>PBL</a:t>
            </a:r>
            <a:r>
              <a:rPr lang="ja-JP" altLang="en-US" b="0" dirty="0"/>
              <a:t>導入の効果</a:t>
            </a:r>
            <a:r>
              <a:rPr lang="ja-JP" altLang="en-US" b="0" dirty="0" smtClean="0"/>
              <a:t>：受講生のその後</a:t>
            </a:r>
          </a:p>
        </p:txBody>
      </p:sp>
      <p:sp>
        <p:nvSpPr>
          <p:cNvPr id="8" name="角丸四角形 7"/>
          <p:cNvSpPr/>
          <p:nvPr/>
        </p:nvSpPr>
        <p:spPr>
          <a:xfrm>
            <a:off x="347239" y="620688"/>
            <a:ext cx="9211524" cy="72524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3600" b="1" dirty="0" smtClean="0">
                <a:solidFill>
                  <a:prstClr val="white"/>
                </a:solidFill>
                <a:latin typeface="A-OTF 新ゴ Pro R"/>
                <a:ea typeface="A-OTF 新ゴ Pro R"/>
                <a:cs typeface="A-OTF 新ゴ Pro R"/>
              </a:rPr>
              <a:t>吉田圭汰さんのケース</a:t>
            </a:r>
            <a:endParaRPr lang="ja-JP" altLang="en-US" sz="3600" b="1" dirty="0">
              <a:solidFill>
                <a:prstClr val="white"/>
              </a:solidFill>
              <a:latin typeface="A-OTF 新ゴ Pro R"/>
              <a:ea typeface="A-OTF 新ゴ Pro R"/>
              <a:cs typeface="A-OTF 新ゴ Pro R"/>
            </a:endParaRPr>
          </a:p>
        </p:txBody>
      </p:sp>
      <p:sp>
        <p:nvSpPr>
          <p:cNvPr id="2" name="テキスト ボックス 1"/>
          <p:cNvSpPr txBox="1"/>
          <p:nvPr/>
        </p:nvSpPr>
        <p:spPr>
          <a:xfrm>
            <a:off x="871951" y="1412777"/>
            <a:ext cx="8238183" cy="5355313"/>
          </a:xfrm>
          <a:prstGeom prst="rect">
            <a:avLst/>
          </a:prstGeom>
          <a:noFill/>
        </p:spPr>
        <p:txBody>
          <a:bodyPr wrap="square" rtlCol="0">
            <a:spAutoFit/>
          </a:bodyPr>
          <a:lstStyle/>
          <a:p>
            <a:pPr algn="just"/>
            <a:r>
              <a:rPr lang="ja-JP" altLang="en-US" sz="2400" dirty="0" smtClean="0">
                <a:solidFill>
                  <a:schemeClr val="bg1"/>
                </a:solidFill>
                <a:latin typeface="ＭＳ Ｐゴシック"/>
                <a:ea typeface="ＭＳ Ｐゴシック"/>
                <a:cs typeface="ＭＳ Ｐゴシック"/>
              </a:rPr>
              <a:t>福島県</a:t>
            </a:r>
            <a:r>
              <a:rPr lang="ja-JP" altLang="en-US" sz="2400" dirty="0">
                <a:solidFill>
                  <a:schemeClr val="bg1"/>
                </a:solidFill>
                <a:latin typeface="ＭＳ Ｐゴシック"/>
                <a:ea typeface="ＭＳ Ｐゴシック"/>
                <a:cs typeface="ＭＳ Ｐゴシック"/>
              </a:rPr>
              <a:t>立会津工業高等</a:t>
            </a:r>
            <a:r>
              <a:rPr lang="ja-JP" altLang="en-US" sz="2400" dirty="0" smtClean="0">
                <a:solidFill>
                  <a:schemeClr val="bg1"/>
                </a:solidFill>
                <a:latin typeface="ＭＳ Ｐゴシック"/>
                <a:ea typeface="ＭＳ Ｐゴシック"/>
                <a:cs typeface="ＭＳ Ｐゴシック"/>
              </a:rPr>
              <a:t>学校（</a:t>
            </a:r>
            <a:r>
              <a:rPr lang="ja-JP" altLang="en-US" sz="2400" dirty="0">
                <a:solidFill>
                  <a:schemeClr val="bg1"/>
                </a:solidFill>
                <a:latin typeface="ＭＳ Ｐゴシック"/>
                <a:ea typeface="ＭＳ Ｐゴシック"/>
                <a:cs typeface="ＭＳ Ｐゴシック"/>
              </a:rPr>
              <a:t>昨年の参加者</a:t>
            </a:r>
            <a:r>
              <a:rPr lang="ja-JP" altLang="en-US" sz="2400" dirty="0" smtClean="0">
                <a:solidFill>
                  <a:schemeClr val="bg1"/>
                </a:solidFill>
                <a:latin typeface="ＭＳ Ｐゴシック"/>
                <a:ea typeface="ＭＳ Ｐゴシック"/>
                <a:cs typeface="ＭＳ Ｐゴシック"/>
              </a:rPr>
              <a:t>）現在</a:t>
            </a:r>
            <a:r>
              <a:rPr lang="ja-JP" altLang="en-US" sz="2400" dirty="0">
                <a:solidFill>
                  <a:schemeClr val="bg1"/>
                </a:solidFill>
                <a:latin typeface="ＭＳ Ｐゴシック"/>
                <a:ea typeface="ＭＳ Ｐゴシック"/>
                <a:cs typeface="ＭＳ Ｐゴシック"/>
              </a:rPr>
              <a:t>高校３年生</a:t>
            </a:r>
          </a:p>
          <a:p>
            <a:pPr algn="just">
              <a:lnSpc>
                <a:spcPct val="50000"/>
              </a:lnSpc>
            </a:pPr>
            <a:endParaRPr lang="en-US" altLang="ja-JP" sz="1200" dirty="0" smtClean="0">
              <a:solidFill>
                <a:schemeClr val="bg1"/>
              </a:solidFill>
              <a:latin typeface="ＭＳ Ｐゴシック"/>
              <a:ea typeface="ＭＳ Ｐゴシック"/>
              <a:cs typeface="ＭＳ Ｐゴシック"/>
            </a:endParaRPr>
          </a:p>
          <a:p>
            <a:pPr algn="just"/>
            <a:r>
              <a:rPr lang="en-US" altLang="ja-JP" sz="2000" b="1" dirty="0" smtClean="0">
                <a:solidFill>
                  <a:schemeClr val="bg1"/>
                </a:solidFill>
                <a:latin typeface="ＭＳ Ｐゴシック"/>
                <a:ea typeface="ＭＳ Ｐゴシック"/>
                <a:cs typeface="ＭＳ Ｐゴシック"/>
              </a:rPr>
              <a:t>◆</a:t>
            </a:r>
            <a:r>
              <a:rPr lang="ja-JP" altLang="en-US" sz="2000" b="1" dirty="0">
                <a:solidFill>
                  <a:schemeClr val="bg1"/>
                </a:solidFill>
                <a:latin typeface="ＭＳ Ｐゴシック"/>
                <a:ea typeface="ＭＳ Ｐゴシック"/>
                <a:cs typeface="ＭＳ Ｐゴシック"/>
              </a:rPr>
              <a:t>学校では教えてくれない授業！</a:t>
            </a:r>
          </a:p>
          <a:p>
            <a:pPr algn="just"/>
            <a:r>
              <a:rPr lang="ja-JP" altLang="en-US" sz="1600" dirty="0">
                <a:solidFill>
                  <a:schemeClr val="bg1"/>
                </a:solidFill>
                <a:latin typeface="ＭＳ Ｐゴシック"/>
                <a:ea typeface="ＭＳ Ｐゴシック"/>
                <a:cs typeface="ＭＳ Ｐゴシック"/>
              </a:rPr>
              <a:t>複数人の力でアイデアを発想して、企画を作っていくような事は授業では全く触れませんでした。</a:t>
            </a:r>
          </a:p>
          <a:p>
            <a:pPr algn="just">
              <a:lnSpc>
                <a:spcPct val="50000"/>
              </a:lnSpc>
            </a:pPr>
            <a:endParaRPr lang="en-US" altLang="ja-JP" sz="1200" dirty="0" smtClean="0">
              <a:solidFill>
                <a:schemeClr val="bg1"/>
              </a:solidFill>
              <a:latin typeface="ＭＳ Ｐゴシック"/>
              <a:ea typeface="ＭＳ Ｐゴシック"/>
              <a:cs typeface="ＭＳ Ｐゴシック"/>
            </a:endParaRPr>
          </a:p>
          <a:p>
            <a:pPr algn="just"/>
            <a:r>
              <a:rPr lang="en-US" altLang="ja-JP" sz="2000" b="1" dirty="0" smtClean="0">
                <a:solidFill>
                  <a:schemeClr val="bg1"/>
                </a:solidFill>
                <a:latin typeface="ＭＳ Ｐゴシック"/>
                <a:ea typeface="ＭＳ Ｐゴシック"/>
                <a:cs typeface="ＭＳ Ｐゴシック"/>
              </a:rPr>
              <a:t>◆</a:t>
            </a:r>
            <a:r>
              <a:rPr lang="ja-JP" altLang="en-US" sz="2000" b="1" dirty="0">
                <a:solidFill>
                  <a:schemeClr val="bg1"/>
                </a:solidFill>
                <a:latin typeface="ＭＳ Ｐゴシック"/>
                <a:ea typeface="ＭＳ Ｐゴシック"/>
                <a:cs typeface="ＭＳ Ｐゴシック"/>
              </a:rPr>
              <a:t>就職から進学へ</a:t>
            </a:r>
          </a:p>
          <a:p>
            <a:pPr algn="just"/>
            <a:r>
              <a:rPr lang="ja-JP" altLang="en-US" sz="1600" dirty="0">
                <a:solidFill>
                  <a:schemeClr val="bg1"/>
                </a:solidFill>
                <a:latin typeface="ＭＳ Ｐゴシック"/>
                <a:ea typeface="ＭＳ Ｐゴシック"/>
                <a:cs typeface="ＭＳ Ｐゴシック"/>
              </a:rPr>
              <a:t>その時までは地元の工場に就職しようとしか思ってませんでした。</a:t>
            </a:r>
          </a:p>
          <a:p>
            <a:pPr algn="just"/>
            <a:r>
              <a:rPr lang="ja-JP" altLang="en-US" sz="1600" dirty="0">
                <a:solidFill>
                  <a:schemeClr val="bg1"/>
                </a:solidFill>
                <a:latin typeface="ＭＳ Ｐゴシック"/>
                <a:ea typeface="ＭＳ Ｐゴシック"/>
                <a:cs typeface="ＭＳ Ｐゴシック"/>
              </a:rPr>
              <a:t>でも、キャンプに</a:t>
            </a:r>
            <a:r>
              <a:rPr lang="ja-JP" altLang="en-US" sz="1600" dirty="0" smtClean="0">
                <a:solidFill>
                  <a:schemeClr val="bg1"/>
                </a:solidFill>
                <a:latin typeface="ＭＳ Ｐゴシック"/>
                <a:ea typeface="ＭＳ Ｐゴシック"/>
                <a:cs typeface="ＭＳ Ｐゴシック"/>
              </a:rPr>
              <a:t>参加して、</a:t>
            </a:r>
            <a:r>
              <a:rPr lang="ja-JP" altLang="en-US" sz="1600" dirty="0">
                <a:solidFill>
                  <a:schemeClr val="bg1"/>
                </a:solidFill>
                <a:latin typeface="ＭＳ Ｐゴシック"/>
                <a:ea typeface="ＭＳ Ｐゴシック"/>
                <a:cs typeface="ＭＳ Ｐゴシック"/>
              </a:rPr>
              <a:t>世の中に無限にある情報を加工して、色んなアイデア</a:t>
            </a:r>
            <a:r>
              <a:rPr lang="ja-JP" altLang="en-US" sz="1600" dirty="0" smtClean="0">
                <a:solidFill>
                  <a:schemeClr val="bg1"/>
                </a:solidFill>
                <a:latin typeface="ＭＳ Ｐゴシック"/>
                <a:ea typeface="ＭＳ Ｐゴシック"/>
                <a:cs typeface="ＭＳ Ｐゴシック"/>
              </a:rPr>
              <a:t>につなげる</a:t>
            </a:r>
            <a:r>
              <a:rPr lang="ja-JP" altLang="en-US" sz="1600" dirty="0">
                <a:solidFill>
                  <a:schemeClr val="bg1"/>
                </a:solidFill>
                <a:latin typeface="ＭＳ Ｐゴシック"/>
                <a:ea typeface="ＭＳ Ｐゴシック"/>
                <a:cs typeface="ＭＳ Ｐゴシック"/>
              </a:rPr>
              <a:t>事</a:t>
            </a:r>
            <a:r>
              <a:rPr lang="ja-JP" altLang="en-US" sz="1600" dirty="0" smtClean="0">
                <a:solidFill>
                  <a:schemeClr val="bg1"/>
                </a:solidFill>
                <a:latin typeface="ＭＳ Ｐゴシック"/>
                <a:ea typeface="ＭＳ Ｐゴシック"/>
                <a:cs typeface="ＭＳ Ｐゴシック"/>
              </a:rPr>
              <a:t>で、こんな</a:t>
            </a:r>
            <a:r>
              <a:rPr lang="ja-JP" altLang="en-US" sz="1600" dirty="0">
                <a:solidFill>
                  <a:schemeClr val="bg1"/>
                </a:solidFill>
                <a:latin typeface="ＭＳ Ｐゴシック"/>
                <a:ea typeface="ＭＳ Ｐゴシック"/>
                <a:cs typeface="ＭＳ Ｐゴシック"/>
              </a:rPr>
              <a:t>にクリエイティブなことができて、これでご飯を</a:t>
            </a:r>
            <a:r>
              <a:rPr lang="ja-JP" altLang="en-US" sz="1600" dirty="0" smtClean="0">
                <a:solidFill>
                  <a:schemeClr val="bg1"/>
                </a:solidFill>
                <a:latin typeface="ＭＳ Ｐゴシック"/>
                <a:ea typeface="ＭＳ Ｐゴシック"/>
                <a:cs typeface="ＭＳ Ｐゴシック"/>
              </a:rPr>
              <a:t>食べる事</a:t>
            </a:r>
            <a:r>
              <a:rPr lang="ja-JP" altLang="en-US" sz="1600" dirty="0">
                <a:solidFill>
                  <a:schemeClr val="bg1"/>
                </a:solidFill>
                <a:latin typeface="ＭＳ Ｐゴシック"/>
                <a:ea typeface="ＭＳ Ｐゴシック"/>
                <a:cs typeface="ＭＳ Ｐゴシック"/>
              </a:rPr>
              <a:t>も</a:t>
            </a:r>
            <a:r>
              <a:rPr lang="ja-JP" altLang="en-US" sz="1600" dirty="0" smtClean="0">
                <a:solidFill>
                  <a:schemeClr val="bg1"/>
                </a:solidFill>
                <a:latin typeface="ＭＳ Ｐゴシック"/>
                <a:ea typeface="ＭＳ Ｐゴシック"/>
                <a:cs typeface="ＭＳ Ｐゴシック"/>
              </a:rPr>
              <a:t>できると</a:t>
            </a:r>
            <a:r>
              <a:rPr lang="ja-JP" altLang="en-US" sz="1600" dirty="0">
                <a:solidFill>
                  <a:schemeClr val="bg1"/>
                </a:solidFill>
                <a:latin typeface="ＭＳ Ｐゴシック"/>
                <a:ea typeface="ＭＳ Ｐゴシック"/>
                <a:cs typeface="ＭＳ Ｐゴシック"/>
              </a:rPr>
              <a:t>知ったときは衝撃でした。</a:t>
            </a:r>
          </a:p>
          <a:p>
            <a:pPr algn="just">
              <a:lnSpc>
                <a:spcPct val="50000"/>
              </a:lnSpc>
            </a:pPr>
            <a:endParaRPr lang="en-US" altLang="ja-JP" sz="1200" dirty="0" smtClean="0">
              <a:solidFill>
                <a:schemeClr val="bg1"/>
              </a:solidFill>
              <a:latin typeface="ＭＳ Ｐゴシック"/>
              <a:ea typeface="ＭＳ Ｐゴシック"/>
              <a:cs typeface="ＭＳ Ｐゴシック"/>
            </a:endParaRPr>
          </a:p>
          <a:p>
            <a:pPr algn="just"/>
            <a:r>
              <a:rPr lang="en-US" altLang="ja-JP" sz="2000" b="1" dirty="0" smtClean="0">
                <a:solidFill>
                  <a:schemeClr val="bg1"/>
                </a:solidFill>
                <a:latin typeface="ＭＳ Ｐゴシック"/>
                <a:ea typeface="ＭＳ Ｐゴシック"/>
                <a:cs typeface="ＭＳ Ｐゴシック"/>
              </a:rPr>
              <a:t>◆</a:t>
            </a:r>
            <a:r>
              <a:rPr lang="ja-JP" altLang="en-US" sz="2000" b="1" dirty="0">
                <a:solidFill>
                  <a:schemeClr val="bg1"/>
                </a:solidFill>
                <a:latin typeface="ＭＳ Ｐゴシック"/>
                <a:ea typeface="ＭＳ Ｐゴシック"/>
                <a:cs typeface="ＭＳ Ｐゴシック"/>
              </a:rPr>
              <a:t>進路を大きく変更</a:t>
            </a:r>
          </a:p>
          <a:p>
            <a:pPr algn="just"/>
            <a:r>
              <a:rPr lang="ja-JP" altLang="en-US" sz="1600" dirty="0">
                <a:solidFill>
                  <a:schemeClr val="bg1"/>
                </a:solidFill>
                <a:latin typeface="ＭＳ Ｐゴシック"/>
                <a:ea typeface="ＭＳ Ｐゴシック"/>
                <a:cs typeface="ＭＳ Ｐゴシック"/>
              </a:rPr>
              <a:t>進路は、拓殖大学工学部のデザイン学科に春から通学</a:t>
            </a:r>
            <a:r>
              <a:rPr lang="ja-JP" altLang="en-US" sz="1600" dirty="0" smtClean="0">
                <a:solidFill>
                  <a:schemeClr val="bg1"/>
                </a:solidFill>
                <a:latin typeface="ＭＳ Ｐゴシック"/>
                <a:ea typeface="ＭＳ Ｐゴシック"/>
                <a:cs typeface="ＭＳ Ｐゴシック"/>
              </a:rPr>
              <a:t>。</a:t>
            </a:r>
            <a:endParaRPr lang="en-US" altLang="ja-JP" sz="1600" dirty="0" smtClean="0">
              <a:solidFill>
                <a:schemeClr val="bg1"/>
              </a:solidFill>
              <a:latin typeface="ＭＳ Ｐゴシック"/>
              <a:ea typeface="ＭＳ Ｐゴシック"/>
              <a:cs typeface="ＭＳ Ｐゴシック"/>
            </a:endParaRPr>
          </a:p>
          <a:p>
            <a:pPr algn="just"/>
            <a:r>
              <a:rPr lang="ja-JP" altLang="en-US" sz="1600" dirty="0" smtClean="0">
                <a:solidFill>
                  <a:schemeClr val="bg1"/>
                </a:solidFill>
                <a:latin typeface="ＭＳ Ｐゴシック"/>
                <a:ea typeface="ＭＳ Ｐゴシック"/>
                <a:cs typeface="ＭＳ Ｐゴシック"/>
              </a:rPr>
              <a:t>指定校</a:t>
            </a:r>
            <a:r>
              <a:rPr lang="ja-JP" altLang="en-US" sz="1600" dirty="0">
                <a:solidFill>
                  <a:schemeClr val="bg1"/>
                </a:solidFill>
                <a:latin typeface="ＭＳ Ｐゴシック"/>
                <a:ea typeface="ＭＳ Ｐゴシック"/>
                <a:cs typeface="ＭＳ Ｐゴシック"/>
              </a:rPr>
              <a:t>推薦をもらったので受験はそれ</a:t>
            </a:r>
            <a:r>
              <a:rPr lang="ja-JP" altLang="en-US" sz="1600" dirty="0" smtClean="0">
                <a:solidFill>
                  <a:schemeClr val="bg1"/>
                </a:solidFill>
                <a:latin typeface="ＭＳ Ｐゴシック"/>
                <a:ea typeface="ＭＳ Ｐゴシック"/>
                <a:cs typeface="ＭＳ Ｐゴシック"/>
              </a:rPr>
              <a:t>ほど難しく</a:t>
            </a:r>
            <a:r>
              <a:rPr lang="ja-JP" altLang="en-US" sz="1600" dirty="0">
                <a:solidFill>
                  <a:schemeClr val="bg1"/>
                </a:solidFill>
                <a:latin typeface="ＭＳ Ｐゴシック"/>
                <a:ea typeface="ＭＳ Ｐゴシック"/>
                <a:cs typeface="ＭＳ Ｐゴシック"/>
              </a:rPr>
              <a:t>は</a:t>
            </a:r>
            <a:r>
              <a:rPr lang="ja-JP" altLang="en-US" sz="1600" dirty="0" smtClean="0">
                <a:solidFill>
                  <a:schemeClr val="bg1"/>
                </a:solidFill>
                <a:latin typeface="ＭＳ Ｐゴシック"/>
                <a:ea typeface="ＭＳ Ｐゴシック"/>
                <a:cs typeface="ＭＳ Ｐゴシック"/>
              </a:rPr>
              <a:t>なか</a:t>
            </a:r>
            <a:endParaRPr lang="en-US" altLang="ja-JP" sz="1600" dirty="0" smtClean="0">
              <a:solidFill>
                <a:schemeClr val="bg1"/>
              </a:solidFill>
              <a:latin typeface="ＭＳ Ｐゴシック"/>
              <a:ea typeface="ＭＳ Ｐゴシック"/>
              <a:cs typeface="ＭＳ Ｐゴシック"/>
            </a:endParaRPr>
          </a:p>
          <a:p>
            <a:pPr algn="just"/>
            <a:r>
              <a:rPr lang="ja-JP" altLang="en-US" sz="1600" dirty="0" smtClean="0">
                <a:solidFill>
                  <a:schemeClr val="bg1"/>
                </a:solidFill>
                <a:latin typeface="ＭＳ Ｐゴシック"/>
                <a:ea typeface="ＭＳ Ｐゴシック"/>
                <a:cs typeface="ＭＳ Ｐゴシック"/>
              </a:rPr>
              <a:t>っ</a:t>
            </a:r>
            <a:r>
              <a:rPr lang="ja-JP" altLang="en-US" sz="1600" dirty="0">
                <a:solidFill>
                  <a:schemeClr val="bg1"/>
                </a:solidFill>
                <a:latin typeface="ＭＳ Ｐゴシック"/>
                <a:ea typeface="ＭＳ Ｐゴシック"/>
                <a:cs typeface="ＭＳ Ｐゴシック"/>
              </a:rPr>
              <a:t>たです</a:t>
            </a:r>
            <a:r>
              <a:rPr lang="ja-JP" altLang="en-US" sz="1600" dirty="0" smtClean="0">
                <a:solidFill>
                  <a:schemeClr val="bg1"/>
                </a:solidFill>
                <a:latin typeface="ＭＳ Ｐゴシック"/>
                <a:ea typeface="ＭＳ Ｐゴシック"/>
                <a:cs typeface="ＭＳ Ｐゴシック"/>
              </a:rPr>
              <a:t>。親</a:t>
            </a:r>
            <a:r>
              <a:rPr lang="ja-JP" altLang="en-US" sz="1600" dirty="0">
                <a:solidFill>
                  <a:schemeClr val="bg1"/>
                </a:solidFill>
                <a:latin typeface="ＭＳ Ｐゴシック"/>
                <a:ea typeface="ＭＳ Ｐゴシック"/>
                <a:cs typeface="ＭＳ Ｐゴシック"/>
              </a:rPr>
              <a:t>は地元就職よりも東京へ出て</a:t>
            </a:r>
            <a:r>
              <a:rPr lang="ja-JP" altLang="en-US" sz="1600" dirty="0" smtClean="0">
                <a:solidFill>
                  <a:schemeClr val="bg1"/>
                </a:solidFill>
                <a:latin typeface="ＭＳ Ｐゴシック"/>
                <a:ea typeface="ＭＳ Ｐゴシック"/>
                <a:cs typeface="ＭＳ Ｐゴシック"/>
              </a:rPr>
              <a:t>ほしい。</a:t>
            </a:r>
            <a:endParaRPr lang="ja-JP" altLang="en-US" sz="1600" dirty="0">
              <a:solidFill>
                <a:schemeClr val="bg1"/>
              </a:solidFill>
              <a:latin typeface="ＭＳ Ｐゴシック"/>
              <a:ea typeface="ＭＳ Ｐゴシック"/>
              <a:cs typeface="ＭＳ Ｐゴシック"/>
            </a:endParaRPr>
          </a:p>
          <a:p>
            <a:pPr algn="just">
              <a:lnSpc>
                <a:spcPct val="50000"/>
              </a:lnSpc>
            </a:pPr>
            <a:endParaRPr lang="en-US" altLang="ja-JP" sz="1200" dirty="0" smtClean="0">
              <a:solidFill>
                <a:schemeClr val="bg1"/>
              </a:solidFill>
              <a:latin typeface="ＭＳ Ｐゴシック"/>
              <a:ea typeface="ＭＳ Ｐゴシック"/>
              <a:cs typeface="ＭＳ Ｐゴシック"/>
            </a:endParaRPr>
          </a:p>
          <a:p>
            <a:pPr algn="just"/>
            <a:r>
              <a:rPr lang="en-US" altLang="ja-JP" sz="2000" b="1" dirty="0" smtClean="0">
                <a:solidFill>
                  <a:schemeClr val="bg1"/>
                </a:solidFill>
                <a:latin typeface="ＭＳ Ｐゴシック"/>
                <a:ea typeface="ＭＳ Ｐゴシック"/>
                <a:cs typeface="ＭＳ Ｐゴシック"/>
              </a:rPr>
              <a:t>◆</a:t>
            </a:r>
            <a:r>
              <a:rPr lang="ja-JP" altLang="en-US" sz="2000" b="1" dirty="0">
                <a:solidFill>
                  <a:schemeClr val="bg1"/>
                </a:solidFill>
                <a:latin typeface="ＭＳ Ｐゴシック"/>
                <a:ea typeface="ＭＳ Ｐゴシック"/>
                <a:cs typeface="ＭＳ Ｐゴシック"/>
              </a:rPr>
              <a:t>チーム活動から個人ワークへ</a:t>
            </a:r>
          </a:p>
          <a:p>
            <a:pPr algn="just"/>
            <a:r>
              <a:rPr lang="ja-JP" altLang="en-US" sz="1600" dirty="0">
                <a:solidFill>
                  <a:schemeClr val="bg1"/>
                </a:solidFill>
                <a:latin typeface="ＭＳ Ｐゴシック"/>
                <a:ea typeface="ＭＳ Ｐゴシック"/>
                <a:cs typeface="ＭＳ Ｐゴシック"/>
              </a:rPr>
              <a:t>リーダーズキャンプはチームによるアイデアを形に</a:t>
            </a:r>
            <a:r>
              <a:rPr lang="ja-JP" altLang="en-US" sz="1600" dirty="0" smtClean="0">
                <a:solidFill>
                  <a:schemeClr val="bg1"/>
                </a:solidFill>
                <a:latin typeface="ＭＳ Ｐゴシック"/>
                <a:ea typeface="ＭＳ Ｐゴシック"/>
                <a:cs typeface="ＭＳ Ｐゴシック"/>
              </a:rPr>
              <a:t>する</a:t>
            </a:r>
            <a:endParaRPr lang="en-US" altLang="ja-JP" sz="1600" dirty="0" smtClean="0">
              <a:solidFill>
                <a:schemeClr val="bg1"/>
              </a:solidFill>
              <a:latin typeface="ＭＳ Ｐゴシック"/>
              <a:ea typeface="ＭＳ Ｐゴシック"/>
              <a:cs typeface="ＭＳ Ｐゴシック"/>
            </a:endParaRPr>
          </a:p>
          <a:p>
            <a:pPr algn="just"/>
            <a:r>
              <a:rPr lang="ja-JP" altLang="en-US" sz="1600" dirty="0" smtClean="0">
                <a:solidFill>
                  <a:schemeClr val="bg1"/>
                </a:solidFill>
                <a:latin typeface="ＭＳ Ｐゴシック"/>
                <a:ea typeface="ＭＳ Ｐゴシック"/>
                <a:cs typeface="ＭＳ Ｐゴシック"/>
              </a:rPr>
              <a:t>授業でした</a:t>
            </a:r>
            <a:r>
              <a:rPr lang="ja-JP" altLang="en-US" sz="1600" dirty="0">
                <a:solidFill>
                  <a:schemeClr val="bg1"/>
                </a:solidFill>
                <a:latin typeface="ＭＳ Ｐゴシック"/>
                <a:ea typeface="ＭＳ Ｐゴシック"/>
                <a:cs typeface="ＭＳ Ｐゴシック"/>
              </a:rPr>
              <a:t>が</a:t>
            </a:r>
            <a:r>
              <a:rPr lang="ja-JP" altLang="en-US" sz="1600" dirty="0" smtClean="0">
                <a:solidFill>
                  <a:schemeClr val="bg1"/>
                </a:solidFill>
                <a:latin typeface="ＭＳ Ｐゴシック"/>
                <a:ea typeface="ＭＳ Ｐゴシック"/>
                <a:cs typeface="ＭＳ Ｐゴシック"/>
              </a:rPr>
              <a:t>、デジタルユースアワード</a:t>
            </a:r>
            <a:r>
              <a:rPr lang="ja-JP" altLang="en-US" sz="1600" dirty="0">
                <a:solidFill>
                  <a:schemeClr val="bg1"/>
                </a:solidFill>
                <a:latin typeface="ＭＳ Ｐゴシック"/>
                <a:ea typeface="ＭＳ Ｐゴシック"/>
                <a:cs typeface="ＭＳ Ｐゴシック"/>
              </a:rPr>
              <a:t>は、個人ワーク</a:t>
            </a:r>
            <a:r>
              <a:rPr lang="ja-JP" altLang="en-US" sz="1600" dirty="0" smtClean="0">
                <a:solidFill>
                  <a:schemeClr val="bg1"/>
                </a:solidFill>
                <a:latin typeface="ＭＳ Ｐゴシック"/>
                <a:ea typeface="ＭＳ Ｐゴシック"/>
                <a:cs typeface="ＭＳ Ｐゴシック"/>
              </a:rPr>
              <a:t>で</a:t>
            </a:r>
            <a:endParaRPr lang="en-US" altLang="ja-JP" sz="1600" dirty="0" smtClean="0">
              <a:solidFill>
                <a:schemeClr val="bg1"/>
              </a:solidFill>
              <a:latin typeface="ＭＳ Ｐゴシック"/>
              <a:ea typeface="ＭＳ Ｐゴシック"/>
              <a:cs typeface="ＭＳ Ｐゴシック"/>
            </a:endParaRPr>
          </a:p>
          <a:p>
            <a:pPr algn="just"/>
            <a:r>
              <a:rPr lang="ja-JP" altLang="en-US" sz="1600" dirty="0" smtClean="0">
                <a:solidFill>
                  <a:schemeClr val="bg1"/>
                </a:solidFill>
                <a:latin typeface="ＭＳ Ｐゴシック"/>
                <a:ea typeface="ＭＳ Ｐゴシック"/>
                <a:cs typeface="ＭＳ Ｐゴシック"/>
              </a:rPr>
              <a:t>した。授業</a:t>
            </a:r>
            <a:r>
              <a:rPr lang="ja-JP" altLang="en-US" sz="1600" dirty="0">
                <a:solidFill>
                  <a:schemeClr val="bg1"/>
                </a:solidFill>
                <a:latin typeface="ＭＳ Ｐゴシック"/>
                <a:ea typeface="ＭＳ Ｐゴシック"/>
                <a:cs typeface="ＭＳ Ｐゴシック"/>
              </a:rPr>
              <a:t>のおかげで</a:t>
            </a:r>
            <a:r>
              <a:rPr lang="ja-JP" altLang="en-US" sz="1600" dirty="0" smtClean="0">
                <a:solidFill>
                  <a:schemeClr val="bg1"/>
                </a:solidFill>
                <a:latin typeface="ＭＳ Ｐゴシック"/>
                <a:ea typeface="ＭＳ Ｐゴシック"/>
                <a:cs typeface="ＭＳ Ｐゴシック"/>
              </a:rPr>
              <a:t>、自分</a:t>
            </a:r>
            <a:r>
              <a:rPr lang="ja-JP" altLang="en-US" sz="1600" dirty="0">
                <a:solidFill>
                  <a:schemeClr val="bg1"/>
                </a:solidFill>
                <a:latin typeface="ＭＳ Ｐゴシック"/>
                <a:ea typeface="ＭＳ Ｐゴシック"/>
                <a:cs typeface="ＭＳ Ｐゴシック"/>
              </a:rPr>
              <a:t>のアイデアを深く理解で</a:t>
            </a:r>
            <a:r>
              <a:rPr lang="ja-JP" altLang="en-US" sz="1600" dirty="0" smtClean="0">
                <a:solidFill>
                  <a:schemeClr val="bg1"/>
                </a:solidFill>
                <a:latin typeface="ＭＳ Ｐゴシック"/>
                <a:ea typeface="ＭＳ Ｐゴシック"/>
                <a:cs typeface="ＭＳ Ｐゴシック"/>
              </a:rPr>
              <a:t>きま</a:t>
            </a:r>
            <a:endParaRPr lang="en-US" altLang="ja-JP" sz="1600" dirty="0" smtClean="0">
              <a:solidFill>
                <a:schemeClr val="bg1"/>
              </a:solidFill>
              <a:latin typeface="ＭＳ Ｐゴシック"/>
              <a:ea typeface="ＭＳ Ｐゴシック"/>
              <a:cs typeface="ＭＳ Ｐゴシック"/>
            </a:endParaRPr>
          </a:p>
          <a:p>
            <a:pPr algn="just"/>
            <a:r>
              <a:rPr lang="ja-JP" altLang="en-US" sz="1600" dirty="0" smtClean="0">
                <a:solidFill>
                  <a:schemeClr val="bg1"/>
                </a:solidFill>
                <a:latin typeface="ＭＳ Ｐゴシック"/>
                <a:ea typeface="ＭＳ Ｐゴシック"/>
                <a:cs typeface="ＭＳ Ｐゴシック"/>
              </a:rPr>
              <a:t>した。さらに</a:t>
            </a:r>
            <a:r>
              <a:rPr lang="ja-JP" altLang="en-US" sz="1600" dirty="0">
                <a:solidFill>
                  <a:schemeClr val="bg1"/>
                </a:solidFill>
                <a:latin typeface="ＭＳ Ｐゴシック"/>
                <a:ea typeface="ＭＳ Ｐゴシック"/>
                <a:cs typeface="ＭＳ Ｐゴシック"/>
              </a:rPr>
              <a:t>のプレゼンテーションや資料作成に役立ち</a:t>
            </a:r>
            <a:r>
              <a:rPr lang="ja-JP" altLang="en-US" sz="1600" dirty="0" smtClean="0">
                <a:solidFill>
                  <a:schemeClr val="bg1"/>
                </a:solidFill>
                <a:latin typeface="ＭＳ Ｐゴシック"/>
                <a:ea typeface="ＭＳ Ｐゴシック"/>
                <a:cs typeface="ＭＳ Ｐゴシック"/>
              </a:rPr>
              <a:t>ま</a:t>
            </a:r>
            <a:endParaRPr lang="en-US" altLang="ja-JP" sz="1600" dirty="0" smtClean="0">
              <a:solidFill>
                <a:schemeClr val="bg1"/>
              </a:solidFill>
              <a:latin typeface="ＭＳ Ｐゴシック"/>
              <a:ea typeface="ＭＳ Ｐゴシック"/>
              <a:cs typeface="ＭＳ Ｐゴシック"/>
            </a:endParaRPr>
          </a:p>
          <a:p>
            <a:pPr algn="just"/>
            <a:r>
              <a:rPr lang="ja-JP" altLang="en-US" sz="1600" dirty="0" smtClean="0">
                <a:solidFill>
                  <a:schemeClr val="bg1"/>
                </a:solidFill>
                <a:latin typeface="ＭＳ Ｐゴシック"/>
                <a:ea typeface="ＭＳ Ｐゴシック"/>
                <a:cs typeface="ＭＳ Ｐゴシック"/>
              </a:rPr>
              <a:t>した</a:t>
            </a:r>
            <a:r>
              <a:rPr lang="ja-JP" altLang="en-US" sz="1600" dirty="0">
                <a:solidFill>
                  <a:schemeClr val="bg1"/>
                </a:solidFill>
                <a:latin typeface="ＭＳ Ｐゴシック"/>
                <a:ea typeface="ＭＳ Ｐゴシック"/>
                <a:cs typeface="ＭＳ Ｐゴシック"/>
              </a:rPr>
              <a:t>。</a:t>
            </a:r>
            <a:endParaRPr kumimoji="1" lang="ja-JP" altLang="en-US" sz="1600" dirty="0">
              <a:solidFill>
                <a:schemeClr val="bg1"/>
              </a:solidFill>
              <a:latin typeface="ＭＳ Ｐゴシック"/>
              <a:ea typeface="ＭＳ Ｐゴシック"/>
              <a:cs typeface="ＭＳ Ｐゴシック"/>
            </a:endParaRPr>
          </a:p>
        </p:txBody>
      </p:sp>
      <p:pic>
        <p:nvPicPr>
          <p:cNvPr id="15362" name="Picture 2" descr="C:\Users\saito\AppData\Local\Microsoft\Windows\Temporary Internet Files\Content.IE5\MRLP7PXA\734565_279456762184773_45384303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8440" y="4222207"/>
            <a:ext cx="2891694" cy="216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3122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smtClean="0"/>
              <a:t>教える側のテーマは</a:t>
            </a:r>
            <a:endParaRPr kumimoji="1" lang="ja-JP" altLang="en-US" dirty="0"/>
          </a:p>
        </p:txBody>
      </p:sp>
      <p:sp>
        <p:nvSpPr>
          <p:cNvPr id="5" name="テキスト ボックス 4"/>
          <p:cNvSpPr txBox="1"/>
          <p:nvPr/>
        </p:nvSpPr>
        <p:spPr bwMode="auto">
          <a:xfrm>
            <a:off x="796392" y="1409170"/>
            <a:ext cx="8164796" cy="3649442"/>
          </a:xfrm>
          <a:prstGeom prst="rect">
            <a:avLst/>
          </a:prstGeom>
          <a:noFill/>
          <a:ln w="9525">
            <a:noFill/>
            <a:miter lim="800000"/>
            <a:headEnd/>
            <a:tailEnd/>
          </a:ln>
        </p:spPr>
        <p:txBody>
          <a:bodyPr wrap="none" lIns="108000" tIns="72000" rIns="108000" bIns="72000" rtlCol="0" anchor="t" anchorCtr="1">
            <a:spAutoFit/>
          </a:bodyPr>
          <a:lstStyle/>
          <a:p>
            <a:pPr>
              <a:lnSpc>
                <a:spcPct val="130000"/>
              </a:lnSpc>
              <a:buSzPct val="120000"/>
            </a:pPr>
            <a:r>
              <a:rPr lang="ja-JP" altLang="en-US" sz="5400" dirty="0" smtClean="0">
                <a:latin typeface="ＭＳ Ｐゴシック"/>
                <a:ea typeface="ＭＳ Ｐゴシック"/>
                <a:cs typeface="ＭＳ Ｐゴシック"/>
              </a:rPr>
              <a:t>・プロジェクトテーマ選定</a:t>
            </a:r>
            <a:endParaRPr lang="en-US" altLang="ja-JP" sz="5400" dirty="0" smtClean="0">
              <a:latin typeface="ＭＳ Ｐゴシック"/>
              <a:ea typeface="ＭＳ Ｐゴシック"/>
              <a:cs typeface="ＭＳ Ｐゴシック"/>
            </a:endParaRPr>
          </a:p>
          <a:p>
            <a:pPr>
              <a:lnSpc>
                <a:spcPct val="150000"/>
              </a:lnSpc>
              <a:buSzPct val="120000"/>
            </a:pPr>
            <a:r>
              <a:rPr kumimoji="1" lang="ja-JP" altLang="en-US" sz="5400" dirty="0" smtClean="0">
                <a:latin typeface="ＭＳ Ｐゴシック"/>
                <a:ea typeface="ＭＳ Ｐゴシック"/>
                <a:cs typeface="ＭＳ Ｐゴシック"/>
              </a:rPr>
              <a:t>・評価の仕方</a:t>
            </a:r>
            <a:endParaRPr kumimoji="1" lang="en-US" altLang="ja-JP" sz="5400" dirty="0" smtClean="0">
              <a:latin typeface="ＭＳ Ｐゴシック"/>
              <a:ea typeface="ＭＳ Ｐゴシック"/>
              <a:cs typeface="ＭＳ Ｐゴシック"/>
            </a:endParaRPr>
          </a:p>
          <a:p>
            <a:pPr>
              <a:lnSpc>
                <a:spcPct val="150000"/>
              </a:lnSpc>
              <a:buSzPct val="120000"/>
            </a:pPr>
            <a:r>
              <a:rPr lang="ja-JP" altLang="en-US" sz="5400" dirty="0" smtClean="0">
                <a:latin typeface="ＭＳ Ｐゴシック"/>
                <a:ea typeface="ＭＳ Ｐゴシック"/>
                <a:cs typeface="ＭＳ Ｐゴシック"/>
              </a:rPr>
              <a:t>・ファシリテーション</a:t>
            </a:r>
            <a:r>
              <a:rPr lang="ja-JP" altLang="en-US" sz="4000" dirty="0" smtClean="0">
                <a:latin typeface="ＭＳ Ｐゴシック"/>
                <a:ea typeface="ＭＳ Ｐゴシック"/>
                <a:cs typeface="ＭＳ Ｐゴシック"/>
              </a:rPr>
              <a:t>（教える側）</a:t>
            </a:r>
            <a:endParaRPr kumimoji="1" lang="en-US" altLang="ja-JP" sz="4000" dirty="0" smtClean="0">
              <a:latin typeface="ＭＳ Ｐゴシック"/>
              <a:ea typeface="ＭＳ Ｐゴシック"/>
              <a:cs typeface="ＭＳ Ｐゴシック"/>
            </a:endParaRPr>
          </a:p>
        </p:txBody>
      </p:sp>
    </p:spTree>
    <p:extLst>
      <p:ext uri="{BB962C8B-B14F-4D97-AF65-F5344CB8AC3E}">
        <p14:creationId xmlns:p14="http://schemas.microsoft.com/office/powerpoint/2010/main" val="760219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先生へのメッセージ</a:t>
            </a:r>
            <a:endParaRPr kumimoji="1" lang="ja-JP" altLang="en-US" dirty="0"/>
          </a:p>
        </p:txBody>
      </p:sp>
      <p:sp>
        <p:nvSpPr>
          <p:cNvPr id="5" name="テキスト ボックス 4"/>
          <p:cNvSpPr txBox="1"/>
          <p:nvPr/>
        </p:nvSpPr>
        <p:spPr bwMode="auto">
          <a:xfrm>
            <a:off x="779459" y="1561567"/>
            <a:ext cx="8270794" cy="2976950"/>
          </a:xfrm>
          <a:prstGeom prst="rect">
            <a:avLst/>
          </a:prstGeom>
          <a:noFill/>
          <a:ln w="9525">
            <a:noFill/>
            <a:miter lim="800000"/>
            <a:headEnd/>
            <a:tailEnd/>
          </a:ln>
        </p:spPr>
        <p:txBody>
          <a:bodyPr wrap="none" lIns="108000" tIns="72000" rIns="108000" bIns="72000" rtlCol="0" anchor="t" anchorCtr="1">
            <a:spAutoFit/>
          </a:bodyPr>
          <a:lstStyle/>
          <a:p>
            <a:pPr>
              <a:lnSpc>
                <a:spcPct val="200000"/>
              </a:lnSpc>
              <a:buSzPct val="120000"/>
            </a:pPr>
            <a:r>
              <a:rPr lang="ja-JP" altLang="en-US" sz="4800" dirty="0" smtClean="0">
                <a:solidFill>
                  <a:schemeClr val="bg1"/>
                </a:solidFill>
                <a:latin typeface="ＭＳ Ｐゴシック"/>
                <a:ea typeface="ＭＳ Ｐゴシック"/>
                <a:cs typeface="ＭＳ Ｐゴシック"/>
              </a:rPr>
              <a:t>・まずはやってみようのスタンス</a:t>
            </a:r>
            <a:endParaRPr lang="en-US" altLang="ja-JP" sz="4800" dirty="0" smtClean="0">
              <a:solidFill>
                <a:schemeClr val="bg1"/>
              </a:solidFill>
              <a:latin typeface="ＭＳ Ｐゴシック"/>
              <a:ea typeface="ＭＳ Ｐゴシック"/>
              <a:cs typeface="ＭＳ Ｐゴシック"/>
            </a:endParaRPr>
          </a:p>
          <a:p>
            <a:pPr>
              <a:lnSpc>
                <a:spcPct val="200000"/>
              </a:lnSpc>
              <a:buSzPct val="120000"/>
            </a:pPr>
            <a:r>
              <a:rPr lang="ja-JP" altLang="en-US" sz="4800" dirty="0" smtClean="0">
                <a:solidFill>
                  <a:schemeClr val="bg1"/>
                </a:solidFill>
                <a:latin typeface="ＭＳ Ｐゴシック"/>
                <a:ea typeface="ＭＳ Ｐゴシック"/>
                <a:cs typeface="ＭＳ Ｐゴシック"/>
              </a:rPr>
              <a:t>・答えがないコトを教える勇気</a:t>
            </a:r>
            <a:endParaRPr lang="en-US" altLang="ja-JP" sz="4800" dirty="0">
              <a:solidFill>
                <a:schemeClr val="bg1"/>
              </a:solidFill>
              <a:latin typeface="ＭＳ Ｐゴシック"/>
              <a:ea typeface="ＭＳ Ｐゴシック"/>
              <a:cs typeface="ＭＳ Ｐゴシック"/>
            </a:endParaRPr>
          </a:p>
        </p:txBody>
      </p:sp>
    </p:spTree>
    <p:extLst>
      <p:ext uri="{BB962C8B-B14F-4D97-AF65-F5344CB8AC3E}">
        <p14:creationId xmlns:p14="http://schemas.microsoft.com/office/powerpoint/2010/main" val="7477207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sz="5400" dirty="0" smtClean="0"/>
              <a:t>PBL</a:t>
            </a:r>
            <a:r>
              <a:rPr lang="ja-JP" altLang="en-US" dirty="0" smtClean="0"/>
              <a:t>実施時</a:t>
            </a:r>
            <a:r>
              <a:rPr kumimoji="1" lang="ja-JP" altLang="en-US" dirty="0" smtClean="0"/>
              <a:t>のポイント</a:t>
            </a:r>
            <a:endParaRPr kumimoji="1" lang="ja-JP" altLang="en-US" dirty="0"/>
          </a:p>
        </p:txBody>
      </p:sp>
    </p:spTree>
    <p:extLst>
      <p:ext uri="{BB962C8B-B14F-4D97-AF65-F5344CB8AC3E}">
        <p14:creationId xmlns:p14="http://schemas.microsoft.com/office/powerpoint/2010/main" val="16534815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ポイント（１ー１）／プロジェクト</a:t>
            </a:r>
            <a:r>
              <a:rPr lang="ja-JP" altLang="en-US" dirty="0"/>
              <a:t>を始める前</a:t>
            </a:r>
            <a:r>
              <a:rPr lang="ja-JP" altLang="en-US" dirty="0" smtClean="0"/>
              <a:t>に</a:t>
            </a:r>
            <a:r>
              <a:rPr lang="en-US" altLang="ja-JP" dirty="0" smtClean="0"/>
              <a:t>①</a:t>
            </a:r>
            <a:endParaRPr kumimoji="1" lang="ja-JP" altLang="en-US" dirty="0"/>
          </a:p>
        </p:txBody>
      </p:sp>
      <p:sp>
        <p:nvSpPr>
          <p:cNvPr id="9" name="角丸四角形 8"/>
          <p:cNvSpPr/>
          <p:nvPr/>
        </p:nvSpPr>
        <p:spPr bwMode="auto">
          <a:xfrm>
            <a:off x="364666" y="777824"/>
            <a:ext cx="9176671" cy="1283025"/>
          </a:xfrm>
          <a:prstGeom prst="roundRect">
            <a:avLst>
              <a:gd name="adj" fmla="val 7102"/>
            </a:avLst>
          </a:prstGeom>
          <a:ln w="38100">
            <a:solidFill>
              <a:srgbClr val="008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lnSpc>
                <a:spcPct val="130000"/>
              </a:lnSpc>
              <a:buSzPct val="120000"/>
            </a:pPr>
            <a:r>
              <a:rPr lang="ja-JP" altLang="en-US" sz="3600" b="1" dirty="0" smtClean="0">
                <a:solidFill>
                  <a:prstClr val="black"/>
                </a:solidFill>
                <a:latin typeface="ＭＳ Ｐゴシック"/>
                <a:ea typeface="ＭＳ Ｐゴシック"/>
                <a:cs typeface="ＭＳ Ｐゴシック"/>
              </a:rPr>
              <a:t>「ゴール」と「学んで欲しいこと」を共有する。</a:t>
            </a:r>
            <a:endParaRPr lang="ja-JP" altLang="en-US" sz="3600" b="1" dirty="0">
              <a:solidFill>
                <a:prstClr val="black"/>
              </a:solidFill>
              <a:latin typeface="ＭＳ Ｐゴシック"/>
              <a:ea typeface="ＭＳ Ｐゴシック"/>
              <a:cs typeface="ＭＳ Ｐゴシック"/>
            </a:endParaRPr>
          </a:p>
        </p:txBody>
      </p:sp>
      <p:sp>
        <p:nvSpPr>
          <p:cNvPr id="11" name="テキスト ボックス 10"/>
          <p:cNvSpPr txBox="1"/>
          <p:nvPr/>
        </p:nvSpPr>
        <p:spPr bwMode="auto">
          <a:xfrm>
            <a:off x="1032934" y="2276872"/>
            <a:ext cx="7840133" cy="3967991"/>
          </a:xfrm>
          <a:prstGeom prst="rect">
            <a:avLst/>
          </a:prstGeom>
          <a:noFill/>
          <a:ln w="9525">
            <a:noFill/>
            <a:miter lim="800000"/>
            <a:headEnd/>
            <a:tailEnd/>
          </a:ln>
        </p:spPr>
        <p:txBody>
          <a:bodyPr wrap="square" lIns="108000" tIns="72000" rIns="108000" bIns="72000" rtlCol="0" anchor="t" anchorCtr="0">
            <a:spAutoFit/>
          </a:bodyPr>
          <a:lstStyle/>
          <a:p>
            <a:pPr algn="just">
              <a:lnSpc>
                <a:spcPct val="130000"/>
              </a:lnSpc>
              <a:buSzPct val="120000"/>
            </a:pPr>
            <a:r>
              <a:rPr lang="ja-JP" altLang="en-US" sz="2400" dirty="0" smtClean="0">
                <a:solidFill>
                  <a:prstClr val="black"/>
                </a:solidFill>
                <a:latin typeface="ＭＳ Ｐゴシック"/>
                <a:ea typeface="ＭＳ Ｐゴシック"/>
                <a:cs typeface="ＭＳ Ｐゴシック"/>
              </a:rPr>
              <a:t>設定は様々ですが、ある程度の期間は必要です。全体的に中だるみしてしまったり、初期の情報デザイン手法の授業の中で、生徒が「そもそもこれって何のためにやってるんだっけ？」と思うことも出てきます。</a:t>
            </a:r>
            <a:endParaRPr lang="en-US" altLang="ja-JP" sz="2400" dirty="0" smtClean="0">
              <a:solidFill>
                <a:prstClr val="black"/>
              </a:solidFill>
              <a:latin typeface="ＭＳ Ｐゴシック"/>
              <a:ea typeface="ＭＳ Ｐゴシック"/>
              <a:cs typeface="ＭＳ Ｐゴシック"/>
            </a:endParaRPr>
          </a:p>
          <a:p>
            <a:pPr algn="just">
              <a:lnSpc>
                <a:spcPct val="130000"/>
              </a:lnSpc>
              <a:buSzPct val="120000"/>
            </a:pPr>
            <a:endParaRPr lang="en-US" altLang="ja-JP" sz="2400" dirty="0">
              <a:solidFill>
                <a:prstClr val="black"/>
              </a:solidFill>
              <a:latin typeface="ＭＳ Ｐゴシック"/>
              <a:ea typeface="ＭＳ Ｐゴシック"/>
              <a:cs typeface="ＭＳ Ｐゴシック"/>
            </a:endParaRPr>
          </a:p>
          <a:p>
            <a:pPr algn="just">
              <a:lnSpc>
                <a:spcPct val="130000"/>
              </a:lnSpc>
              <a:buSzPct val="120000"/>
            </a:pPr>
            <a:r>
              <a:rPr lang="ja-JP" altLang="en-US" sz="2400" dirty="0" smtClean="0">
                <a:solidFill>
                  <a:prstClr val="black"/>
                </a:solidFill>
                <a:latin typeface="ＭＳ Ｐゴシック"/>
                <a:ea typeface="ＭＳ Ｐゴシック"/>
                <a:cs typeface="ＭＳ Ｐゴシック"/>
              </a:rPr>
              <a:t>そうなったときの拠り所として、プロジェクトの「ゴール」と「それを通じて身に付けてほしいこと」の２点を、しっかり説明しましょう。</a:t>
            </a:r>
            <a:endParaRPr lang="en-US" altLang="ja-JP" sz="2400" dirty="0" smtClean="0">
              <a:solidFill>
                <a:prstClr val="black"/>
              </a:solidFill>
              <a:latin typeface="ＭＳ Ｐゴシック"/>
              <a:ea typeface="ＭＳ Ｐゴシック"/>
              <a:cs typeface="ＭＳ Ｐゴシック"/>
            </a:endParaRPr>
          </a:p>
        </p:txBody>
      </p:sp>
    </p:spTree>
    <p:extLst>
      <p:ext uri="{BB962C8B-B14F-4D97-AF65-F5344CB8AC3E}">
        <p14:creationId xmlns:p14="http://schemas.microsoft.com/office/powerpoint/2010/main" val="36230178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ポイント（１</a:t>
            </a:r>
            <a:r>
              <a:rPr lang="en-US" altLang="ja-JP" dirty="0" smtClean="0"/>
              <a:t>−</a:t>
            </a:r>
            <a:r>
              <a:rPr lang="ja-JP" altLang="en-US" dirty="0" smtClean="0"/>
              <a:t>２）／プロジェクト</a:t>
            </a:r>
            <a:r>
              <a:rPr lang="ja-JP" altLang="en-US" dirty="0"/>
              <a:t>を始める前</a:t>
            </a:r>
            <a:r>
              <a:rPr lang="ja-JP" altLang="en-US" dirty="0" smtClean="0"/>
              <a:t>に</a:t>
            </a:r>
            <a:r>
              <a:rPr lang="en-US" altLang="ja-JP" dirty="0" smtClean="0"/>
              <a:t>②</a:t>
            </a:r>
            <a:endParaRPr kumimoji="1" lang="ja-JP" altLang="en-US" dirty="0"/>
          </a:p>
        </p:txBody>
      </p:sp>
      <p:sp>
        <p:nvSpPr>
          <p:cNvPr id="9" name="角丸四角形 8"/>
          <p:cNvSpPr/>
          <p:nvPr/>
        </p:nvSpPr>
        <p:spPr bwMode="auto">
          <a:xfrm>
            <a:off x="364666" y="777824"/>
            <a:ext cx="9176671" cy="1283025"/>
          </a:xfrm>
          <a:prstGeom prst="roundRect">
            <a:avLst>
              <a:gd name="adj" fmla="val 7102"/>
            </a:avLst>
          </a:prstGeom>
          <a:ln w="38100">
            <a:solidFill>
              <a:srgbClr val="008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lnSpc>
                <a:spcPct val="130000"/>
              </a:lnSpc>
              <a:buSzPct val="120000"/>
            </a:pPr>
            <a:r>
              <a:rPr lang="ja-JP" altLang="en-US" sz="4000" b="1" dirty="0" smtClean="0">
                <a:solidFill>
                  <a:prstClr val="black"/>
                </a:solidFill>
                <a:latin typeface="ＭＳ Ｐゴシック"/>
                <a:ea typeface="ＭＳ Ｐゴシック"/>
                <a:cs typeface="ＭＳ Ｐゴシック"/>
              </a:rPr>
              <a:t>正解はない、ということ。</a:t>
            </a:r>
            <a:endParaRPr lang="ja-JP" altLang="en-US" sz="4000" b="1" dirty="0">
              <a:solidFill>
                <a:prstClr val="black"/>
              </a:solidFill>
              <a:latin typeface="ＭＳ Ｐゴシック"/>
              <a:ea typeface="ＭＳ Ｐゴシック"/>
              <a:cs typeface="ＭＳ Ｐゴシック"/>
            </a:endParaRPr>
          </a:p>
        </p:txBody>
      </p:sp>
      <p:sp>
        <p:nvSpPr>
          <p:cNvPr id="11" name="テキスト ボックス 10"/>
          <p:cNvSpPr txBox="1"/>
          <p:nvPr/>
        </p:nvSpPr>
        <p:spPr bwMode="auto">
          <a:xfrm>
            <a:off x="1110000" y="2175275"/>
            <a:ext cx="7686000" cy="1905888"/>
          </a:xfrm>
          <a:prstGeom prst="rect">
            <a:avLst/>
          </a:prstGeom>
          <a:noFill/>
          <a:ln w="9525">
            <a:noFill/>
            <a:miter lim="800000"/>
            <a:headEnd/>
            <a:tailEnd/>
          </a:ln>
        </p:spPr>
        <p:txBody>
          <a:bodyPr wrap="square" lIns="108000" tIns="72000" rIns="108000" bIns="72000" rtlCol="0" anchor="t" anchorCtr="0">
            <a:spAutoFit/>
          </a:bodyPr>
          <a:lstStyle/>
          <a:p>
            <a:pPr algn="just">
              <a:lnSpc>
                <a:spcPct val="120000"/>
              </a:lnSpc>
              <a:buSzPct val="120000"/>
            </a:pPr>
            <a:r>
              <a:rPr lang="ja-JP" altLang="en-US" sz="2400" dirty="0" smtClean="0">
                <a:solidFill>
                  <a:prstClr val="black"/>
                </a:solidFill>
                <a:latin typeface="ＭＳ Ｐゴシック"/>
                <a:ea typeface="ＭＳ Ｐゴシック"/>
                <a:cs typeface="ＭＳ Ｐゴシック"/>
              </a:rPr>
              <a:t>「新しいことを生み出す」ということは、そこには正解がない、ということになります。</a:t>
            </a:r>
            <a:r>
              <a:rPr lang="ja-JP" altLang="en-US" sz="2400" u="sng" dirty="0" smtClean="0">
                <a:solidFill>
                  <a:prstClr val="black"/>
                </a:solidFill>
                <a:latin typeface="ＭＳ Ｐゴシック"/>
                <a:ea typeface="ＭＳ Ｐゴシック"/>
                <a:cs typeface="ＭＳ Ｐゴシック"/>
              </a:rPr>
              <a:t>自由に、クリエイティブに発想</a:t>
            </a:r>
            <a:r>
              <a:rPr lang="ja-JP" altLang="en-US" sz="2400" dirty="0" smtClean="0">
                <a:solidFill>
                  <a:prstClr val="black"/>
                </a:solidFill>
                <a:latin typeface="ＭＳ Ｐゴシック"/>
                <a:ea typeface="ＭＳ Ｐゴシック"/>
                <a:cs typeface="ＭＳ Ｐゴシック"/>
              </a:rPr>
              <a:t>し、それを形にさせるために、このキーワードもしっかり共有しておきましょう。</a:t>
            </a:r>
            <a:endParaRPr lang="en-US" altLang="ja-JP" sz="2400" dirty="0" smtClean="0">
              <a:solidFill>
                <a:prstClr val="black"/>
              </a:solidFill>
              <a:latin typeface="ＭＳ Ｐゴシック"/>
              <a:ea typeface="ＭＳ Ｐゴシック"/>
              <a:cs typeface="ＭＳ Ｐゴシック"/>
            </a:endParaRPr>
          </a:p>
        </p:txBody>
      </p:sp>
      <p:sp>
        <p:nvSpPr>
          <p:cNvPr id="12" name="正方形/長方形 11"/>
          <p:cNvSpPr/>
          <p:nvPr/>
        </p:nvSpPr>
        <p:spPr bwMode="auto">
          <a:xfrm>
            <a:off x="350488" y="4164671"/>
            <a:ext cx="9205024" cy="2271561"/>
          </a:xfrm>
          <a:prstGeom prst="rect">
            <a:avLst/>
          </a:prstGeom>
          <a:gradFill>
            <a:gsLst>
              <a:gs pos="0">
                <a:schemeClr val="bg1">
                  <a:lumMod val="95000"/>
                </a:schemeClr>
              </a:gs>
              <a:gs pos="50000">
                <a:schemeClr val="bg1">
                  <a:lumMod val="95000"/>
                  <a:alpha val="50000"/>
                </a:schemeClr>
              </a:gs>
              <a:gs pos="100000">
                <a:schemeClr val="bg1">
                  <a:lumMod val="95000"/>
                </a:schemeClr>
              </a:gs>
            </a:gsLst>
            <a:lin ang="0" scaled="0"/>
          </a:gradFill>
          <a:ln w="9525" cap="flat" cmpd="sng" algn="ctr">
            <a:noFill/>
            <a:prstDash val="solid"/>
            <a:round/>
            <a:headEnd type="none" w="med" len="med"/>
            <a:tailEnd type="none" w="med" len="med"/>
          </a:ln>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14" name="テキスト ボックス 13"/>
          <p:cNvSpPr txBox="1"/>
          <p:nvPr/>
        </p:nvSpPr>
        <p:spPr bwMode="auto">
          <a:xfrm>
            <a:off x="1285200" y="4198537"/>
            <a:ext cx="6926677" cy="2133643"/>
          </a:xfrm>
          <a:prstGeom prst="rect">
            <a:avLst/>
          </a:prstGeom>
          <a:noFill/>
          <a:ln w="9525">
            <a:noFill/>
            <a:miter lim="800000"/>
            <a:headEnd/>
            <a:tailEnd/>
          </a:ln>
        </p:spPr>
        <p:txBody>
          <a:bodyPr wrap="none" lIns="108000" tIns="72000" rIns="108000" bIns="72000" rtlCol="0" anchor="ctr" anchorCtr="1">
            <a:spAutoFit/>
          </a:bodyPr>
          <a:lstStyle/>
          <a:p>
            <a:pPr algn="just">
              <a:lnSpc>
                <a:spcPct val="130000"/>
              </a:lnSpc>
              <a:buSzPct val="120000"/>
            </a:pPr>
            <a:r>
              <a:rPr lang="ja-JP" altLang="en-US" sz="2000" b="1" dirty="0">
                <a:solidFill>
                  <a:prstClr val="black"/>
                </a:solidFill>
                <a:latin typeface="ＭＳ Ｐゴシック"/>
                <a:ea typeface="ＭＳ Ｐゴシック"/>
                <a:cs typeface="ＭＳ Ｐゴシック"/>
              </a:rPr>
              <a:t>＜ここで共有しておきたいこと＞</a:t>
            </a:r>
          </a:p>
          <a:p>
            <a:pPr algn="just">
              <a:lnSpc>
                <a:spcPct val="130000"/>
              </a:lnSpc>
              <a:buSzPct val="120000"/>
            </a:pPr>
            <a:r>
              <a:rPr lang="ja-JP" altLang="en-US" sz="1600" dirty="0" smtClean="0">
                <a:solidFill>
                  <a:prstClr val="black"/>
                </a:solidFill>
                <a:latin typeface="ＭＳ Ｐゴシック"/>
                <a:ea typeface="ＭＳ Ｐゴシック"/>
                <a:cs typeface="ＭＳ Ｐゴシック"/>
              </a:rPr>
              <a:t>・新しいコト／モノを生み出す、ということ</a:t>
            </a:r>
            <a:endParaRPr lang="en-US" altLang="ja-JP" sz="1600" dirty="0" smtClean="0">
              <a:solidFill>
                <a:prstClr val="black"/>
              </a:solidFill>
              <a:latin typeface="ＭＳ Ｐゴシック"/>
              <a:ea typeface="ＭＳ Ｐゴシック"/>
              <a:cs typeface="ＭＳ Ｐゴシック"/>
            </a:endParaRPr>
          </a:p>
          <a:p>
            <a:pPr algn="just">
              <a:lnSpc>
                <a:spcPct val="130000"/>
              </a:lnSpc>
              <a:buSzPct val="120000"/>
            </a:pPr>
            <a:r>
              <a:rPr lang="ja-JP" altLang="en-US" sz="1600" dirty="0" smtClean="0">
                <a:solidFill>
                  <a:prstClr val="black"/>
                </a:solidFill>
                <a:latin typeface="ＭＳ Ｐゴシック"/>
                <a:ea typeface="ＭＳ Ｐゴシック"/>
                <a:cs typeface="ＭＳ Ｐゴシック"/>
              </a:rPr>
              <a:t>・正解はないし、講師も</a:t>
            </a:r>
            <a:r>
              <a:rPr lang="en-US" altLang="ja-JP" sz="1600" dirty="0" smtClean="0">
                <a:solidFill>
                  <a:prstClr val="black"/>
                </a:solidFill>
                <a:latin typeface="ＭＳ Ｐゴシック"/>
                <a:ea typeface="ＭＳ Ｐゴシック"/>
                <a:cs typeface="ＭＳ Ｐゴシック"/>
              </a:rPr>
              <a:t>100</a:t>
            </a:r>
            <a:r>
              <a:rPr lang="ja-JP" altLang="en-US" sz="1600" dirty="0" smtClean="0">
                <a:solidFill>
                  <a:prstClr val="black"/>
                </a:solidFill>
                <a:latin typeface="ＭＳ Ｐゴシック"/>
                <a:ea typeface="ＭＳ Ｐゴシック"/>
                <a:cs typeface="ＭＳ Ｐゴシック"/>
              </a:rPr>
              <a:t>点満点の答えを持っているわけではない、ということ</a:t>
            </a:r>
            <a:endParaRPr lang="en-US" altLang="ja-JP" sz="1600" dirty="0" smtClean="0">
              <a:solidFill>
                <a:prstClr val="black"/>
              </a:solidFill>
              <a:latin typeface="ＭＳ Ｐゴシック"/>
              <a:ea typeface="ＭＳ Ｐゴシック"/>
              <a:cs typeface="ＭＳ Ｐゴシック"/>
            </a:endParaRPr>
          </a:p>
          <a:p>
            <a:pPr algn="just">
              <a:lnSpc>
                <a:spcPct val="130000"/>
              </a:lnSpc>
              <a:buSzPct val="120000"/>
            </a:pPr>
            <a:r>
              <a:rPr lang="ja-JP" altLang="ja-JP" sz="1600" dirty="0">
                <a:solidFill>
                  <a:prstClr val="black"/>
                </a:solidFill>
                <a:latin typeface="ＭＳ Ｐゴシック"/>
                <a:ea typeface="ＭＳ Ｐゴシック"/>
                <a:cs typeface="ＭＳ Ｐゴシック"/>
              </a:rPr>
              <a:t>　</a:t>
            </a:r>
            <a:r>
              <a:rPr lang="en-US" altLang="ja-JP" sz="1600" dirty="0" smtClean="0">
                <a:solidFill>
                  <a:prstClr val="black"/>
                </a:solidFill>
                <a:latin typeface="ＭＳ Ｐゴシック"/>
                <a:ea typeface="ＭＳ Ｐゴシック"/>
                <a:cs typeface="ＭＳ Ｐゴシック"/>
              </a:rPr>
              <a:t>(</a:t>
            </a:r>
            <a:r>
              <a:rPr lang="ja-JP" altLang="en-US" sz="1600" dirty="0" smtClean="0">
                <a:solidFill>
                  <a:prstClr val="black"/>
                </a:solidFill>
                <a:latin typeface="ＭＳ Ｐゴシック"/>
                <a:ea typeface="ＭＳ Ｐゴシック"/>
                <a:cs typeface="ＭＳ Ｐゴシック"/>
              </a:rPr>
              <a:t>だから一緒に考えて、生み出そう！というスタンス</a:t>
            </a:r>
            <a:r>
              <a:rPr lang="en-US" altLang="ja-JP" sz="1600" dirty="0" smtClean="0">
                <a:solidFill>
                  <a:prstClr val="black"/>
                </a:solidFill>
                <a:latin typeface="ＭＳ Ｐゴシック"/>
                <a:ea typeface="ＭＳ Ｐゴシック"/>
                <a:cs typeface="ＭＳ Ｐゴシック"/>
              </a:rPr>
              <a:t>)</a:t>
            </a:r>
          </a:p>
          <a:p>
            <a:pPr algn="just">
              <a:lnSpc>
                <a:spcPct val="130000"/>
              </a:lnSpc>
              <a:buSzPct val="120000"/>
            </a:pPr>
            <a:r>
              <a:rPr lang="ja-JP" altLang="en-US" sz="1600" dirty="0" smtClean="0">
                <a:solidFill>
                  <a:prstClr val="black"/>
                </a:solidFill>
                <a:latin typeface="ＭＳ Ｐゴシック"/>
                <a:ea typeface="ＭＳ Ｐゴシック"/>
                <a:cs typeface="ＭＳ Ｐゴシック"/>
              </a:rPr>
              <a:t>・何のために「情報デザイン」の手法を学ぶのか、ということ</a:t>
            </a:r>
            <a:endParaRPr lang="en-US" altLang="ja-JP" sz="1600" dirty="0" smtClean="0">
              <a:solidFill>
                <a:prstClr val="black"/>
              </a:solidFill>
              <a:latin typeface="ＭＳ Ｐゴシック"/>
              <a:ea typeface="ＭＳ Ｐゴシック"/>
              <a:cs typeface="ＭＳ Ｐゴシック"/>
            </a:endParaRPr>
          </a:p>
          <a:p>
            <a:pPr algn="just">
              <a:lnSpc>
                <a:spcPct val="130000"/>
              </a:lnSpc>
              <a:buSzPct val="120000"/>
            </a:pPr>
            <a:r>
              <a:rPr lang="ja-JP" altLang="en-US" sz="1600" dirty="0" smtClean="0">
                <a:solidFill>
                  <a:prstClr val="black"/>
                </a:solidFill>
                <a:latin typeface="ＭＳ Ｐゴシック"/>
                <a:ea typeface="ＭＳ Ｐゴシック"/>
                <a:cs typeface="ＭＳ Ｐゴシック"/>
              </a:rPr>
              <a:t>・考えること</a:t>
            </a:r>
            <a:r>
              <a:rPr lang="en-US" altLang="ja-JP" sz="1600" dirty="0" smtClean="0">
                <a:solidFill>
                  <a:prstClr val="black"/>
                </a:solidFill>
                <a:latin typeface="ＭＳ Ｐゴシック"/>
                <a:ea typeface="ＭＳ Ｐゴシック"/>
                <a:cs typeface="ＭＳ Ｐゴシック"/>
              </a:rPr>
              <a:t>(</a:t>
            </a:r>
            <a:r>
              <a:rPr lang="ja-JP" altLang="en-US" sz="1600" dirty="0" smtClean="0">
                <a:solidFill>
                  <a:prstClr val="black"/>
                </a:solidFill>
                <a:latin typeface="ＭＳ Ｐゴシック"/>
                <a:ea typeface="ＭＳ Ｐゴシック"/>
                <a:cs typeface="ＭＳ Ｐゴシック"/>
              </a:rPr>
              <a:t>「なぜ？」を繰り返すこと</a:t>
            </a:r>
            <a:r>
              <a:rPr lang="en-US" altLang="ja-JP" sz="1600" dirty="0" smtClean="0">
                <a:solidFill>
                  <a:prstClr val="black"/>
                </a:solidFill>
                <a:latin typeface="ＭＳ Ｐゴシック"/>
                <a:ea typeface="ＭＳ Ｐゴシック"/>
                <a:cs typeface="ＭＳ Ｐゴシック"/>
              </a:rPr>
              <a:t>)</a:t>
            </a:r>
            <a:r>
              <a:rPr lang="ja-JP" altLang="en-US" sz="1600" dirty="0" smtClean="0">
                <a:solidFill>
                  <a:prstClr val="black"/>
                </a:solidFill>
                <a:latin typeface="ＭＳ Ｐゴシック"/>
                <a:ea typeface="ＭＳ Ｐゴシック"/>
                <a:cs typeface="ＭＳ Ｐゴシック"/>
              </a:rPr>
              <a:t>が大切、ということ、など</a:t>
            </a:r>
            <a:endParaRPr lang="en-US" altLang="ja-JP" sz="1600" dirty="0" smtClean="0">
              <a:solidFill>
                <a:prstClr val="black"/>
              </a:solidFill>
              <a:latin typeface="ＭＳ Ｐゴシック"/>
              <a:ea typeface="ＭＳ Ｐゴシック"/>
              <a:cs typeface="ＭＳ Ｐゴシック"/>
            </a:endParaRPr>
          </a:p>
        </p:txBody>
      </p:sp>
    </p:spTree>
    <p:extLst>
      <p:ext uri="{BB962C8B-B14F-4D97-AF65-F5344CB8AC3E}">
        <p14:creationId xmlns:p14="http://schemas.microsoft.com/office/powerpoint/2010/main" val="5210069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bwMode="auto">
          <a:xfrm>
            <a:off x="364666" y="777824"/>
            <a:ext cx="9176671" cy="1283025"/>
          </a:xfrm>
          <a:prstGeom prst="roundRect">
            <a:avLst>
              <a:gd name="adj" fmla="val 7102"/>
            </a:avLst>
          </a:prstGeom>
          <a:ln w="38100">
            <a:solidFill>
              <a:srgbClr val="008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lnSpc>
                <a:spcPct val="130000"/>
              </a:lnSpc>
              <a:buSzPct val="120000"/>
            </a:pPr>
            <a:r>
              <a:rPr lang="ja-JP" altLang="en-US" sz="4000" b="1" dirty="0" smtClean="0">
                <a:solidFill>
                  <a:prstClr val="black"/>
                </a:solidFill>
                <a:latin typeface="ＭＳ Ｐゴシック"/>
                <a:ea typeface="ＭＳ Ｐゴシック"/>
                <a:cs typeface="ＭＳ Ｐゴシック"/>
              </a:rPr>
              <a:t>コミュニケーション、コミュニケーション</a:t>
            </a:r>
            <a:endParaRPr lang="ja-JP" altLang="en-US" sz="4000" b="1" dirty="0">
              <a:solidFill>
                <a:prstClr val="black"/>
              </a:solidFill>
              <a:latin typeface="ＭＳ Ｐゴシック"/>
              <a:ea typeface="ＭＳ Ｐゴシック"/>
              <a:cs typeface="ＭＳ Ｐゴシック"/>
            </a:endParaRPr>
          </a:p>
        </p:txBody>
      </p:sp>
      <p:sp>
        <p:nvSpPr>
          <p:cNvPr id="11" name="テキスト ボックス 10"/>
          <p:cNvSpPr txBox="1"/>
          <p:nvPr/>
        </p:nvSpPr>
        <p:spPr bwMode="auto">
          <a:xfrm>
            <a:off x="1110000" y="2276872"/>
            <a:ext cx="7686000" cy="3235483"/>
          </a:xfrm>
          <a:prstGeom prst="rect">
            <a:avLst/>
          </a:prstGeom>
          <a:noFill/>
          <a:ln w="9525">
            <a:noFill/>
            <a:miter lim="800000"/>
            <a:headEnd/>
            <a:tailEnd/>
          </a:ln>
        </p:spPr>
        <p:txBody>
          <a:bodyPr wrap="square" lIns="108000" tIns="72000" rIns="108000" bIns="72000" rtlCol="0" anchor="t" anchorCtr="0">
            <a:spAutoFit/>
          </a:bodyPr>
          <a:lstStyle/>
          <a:p>
            <a:pPr algn="just">
              <a:lnSpc>
                <a:spcPct val="120000"/>
              </a:lnSpc>
              <a:buSzPct val="120000"/>
            </a:pPr>
            <a:r>
              <a:rPr lang="ja-JP" altLang="en-US" sz="2400" dirty="0" smtClean="0">
                <a:solidFill>
                  <a:prstClr val="black"/>
                </a:solidFill>
                <a:latin typeface="ＭＳ Ｐゴシック"/>
                <a:ea typeface="ＭＳ Ｐゴシック"/>
                <a:cs typeface="ＭＳ Ｐゴシック"/>
              </a:rPr>
              <a:t>プロジェクトを進める上で、生徒同士のチーム内コミュニケーションも大切ですし、講師がファシリテーションを行う際にも、講師</a:t>
            </a:r>
            <a:r>
              <a:rPr lang="en-US" altLang="ja-JP" sz="2400" dirty="0" smtClean="0">
                <a:solidFill>
                  <a:prstClr val="black"/>
                </a:solidFill>
                <a:latin typeface="ＭＳ Ｐゴシック"/>
                <a:ea typeface="ＭＳ Ｐゴシック"/>
                <a:cs typeface="ＭＳ Ｐゴシック"/>
              </a:rPr>
              <a:t>〜</a:t>
            </a:r>
            <a:r>
              <a:rPr lang="ja-JP" altLang="en-US" sz="2400" dirty="0" smtClean="0">
                <a:solidFill>
                  <a:prstClr val="black"/>
                </a:solidFill>
                <a:latin typeface="ＭＳ Ｐゴシック"/>
                <a:ea typeface="ＭＳ Ｐゴシック"/>
                <a:cs typeface="ＭＳ Ｐゴシック"/>
              </a:rPr>
              <a:t>生徒間のコミュニケーションがとても大切になります。</a:t>
            </a:r>
            <a:endParaRPr lang="en-US" altLang="ja-JP" sz="2400" dirty="0" smtClean="0">
              <a:solidFill>
                <a:prstClr val="black"/>
              </a:solidFill>
              <a:latin typeface="ＭＳ Ｐゴシック"/>
              <a:ea typeface="ＭＳ Ｐゴシック"/>
              <a:cs typeface="ＭＳ Ｐゴシック"/>
            </a:endParaRPr>
          </a:p>
          <a:p>
            <a:pPr algn="just">
              <a:lnSpc>
                <a:spcPct val="120000"/>
              </a:lnSpc>
              <a:buSzPct val="120000"/>
            </a:pPr>
            <a:endParaRPr lang="en-US" altLang="ja-JP" sz="2400" dirty="0">
              <a:solidFill>
                <a:prstClr val="black"/>
              </a:solidFill>
              <a:latin typeface="ＭＳ Ｐゴシック"/>
              <a:ea typeface="ＭＳ Ｐゴシック"/>
              <a:cs typeface="ＭＳ Ｐゴシック"/>
            </a:endParaRPr>
          </a:p>
          <a:p>
            <a:pPr algn="just">
              <a:lnSpc>
                <a:spcPct val="120000"/>
              </a:lnSpc>
              <a:buSzPct val="120000"/>
            </a:pPr>
            <a:r>
              <a:rPr lang="ja-JP" altLang="en-US" sz="2400" dirty="0" smtClean="0">
                <a:solidFill>
                  <a:prstClr val="black"/>
                </a:solidFill>
                <a:latin typeface="ＭＳ Ｐゴシック"/>
                <a:ea typeface="ＭＳ Ｐゴシック"/>
                <a:cs typeface="ＭＳ Ｐゴシック"/>
              </a:rPr>
              <a:t>自由なアイデアが出やすくなるよう、積極的にコミュニケーションを取り、生徒との距離感を縮めていくと、雰囲気も良くなり、アウトプットのクオリティも上がります。</a:t>
            </a:r>
            <a:endParaRPr lang="en-US" altLang="ja-JP" sz="2400" dirty="0" smtClean="0">
              <a:solidFill>
                <a:prstClr val="black"/>
              </a:solidFill>
              <a:latin typeface="ＭＳ Ｐゴシック"/>
              <a:ea typeface="ＭＳ Ｐゴシック"/>
              <a:cs typeface="ＭＳ Ｐゴシック"/>
            </a:endParaRPr>
          </a:p>
        </p:txBody>
      </p:sp>
      <p:sp>
        <p:nvSpPr>
          <p:cNvPr id="2" name="タイトル 1"/>
          <p:cNvSpPr>
            <a:spLocks noGrp="1"/>
          </p:cNvSpPr>
          <p:nvPr>
            <p:ph type="ctrTitle"/>
          </p:nvPr>
        </p:nvSpPr>
        <p:spPr/>
        <p:txBody>
          <a:bodyPr/>
          <a:lstStyle/>
          <a:p>
            <a:r>
              <a:rPr lang="ja-JP" altLang="en-US" dirty="0" smtClean="0"/>
              <a:t>ポイント（１</a:t>
            </a:r>
            <a:r>
              <a:rPr lang="en-US" altLang="ja-JP" dirty="0" smtClean="0"/>
              <a:t>−</a:t>
            </a:r>
            <a:r>
              <a:rPr lang="ja-JP" altLang="en-US" dirty="0" smtClean="0"/>
              <a:t>３）／プロジェクト</a:t>
            </a:r>
            <a:r>
              <a:rPr lang="ja-JP" altLang="en-US" dirty="0"/>
              <a:t>を始める前</a:t>
            </a:r>
            <a:r>
              <a:rPr lang="ja-JP" altLang="en-US" dirty="0" smtClean="0"/>
              <a:t>に</a:t>
            </a:r>
            <a:r>
              <a:rPr lang="en-US" altLang="ja-JP" dirty="0" smtClean="0"/>
              <a:t>③</a:t>
            </a:r>
            <a:endParaRPr kumimoji="1" lang="ja-JP" altLang="en-US" dirty="0"/>
          </a:p>
        </p:txBody>
      </p:sp>
    </p:spTree>
    <p:extLst>
      <p:ext uri="{BB962C8B-B14F-4D97-AF65-F5344CB8AC3E}">
        <p14:creationId xmlns:p14="http://schemas.microsoft.com/office/powerpoint/2010/main" val="15370259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bwMode="auto">
          <a:xfrm>
            <a:off x="364666" y="777824"/>
            <a:ext cx="9176671" cy="1283025"/>
          </a:xfrm>
          <a:prstGeom prst="roundRect">
            <a:avLst>
              <a:gd name="adj" fmla="val 7102"/>
            </a:avLst>
          </a:prstGeom>
          <a:ln w="38100">
            <a:solidFill>
              <a:srgbClr val="008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lnSpc>
                <a:spcPct val="130000"/>
              </a:lnSpc>
              <a:buSzPct val="120000"/>
            </a:pPr>
            <a:r>
              <a:rPr lang="ja-JP" altLang="en-US" sz="4000" b="1" dirty="0" smtClean="0">
                <a:solidFill>
                  <a:prstClr val="black"/>
                </a:solidFill>
                <a:latin typeface="ＭＳ Ｐゴシック"/>
                <a:ea typeface="ＭＳ Ｐゴシック"/>
                <a:cs typeface="ＭＳ Ｐゴシック"/>
              </a:rPr>
              <a:t>テーマはなるべく身近なものを！</a:t>
            </a:r>
            <a:endParaRPr lang="ja-JP" altLang="en-US" sz="4000" b="1" dirty="0">
              <a:solidFill>
                <a:prstClr val="black"/>
              </a:solidFill>
              <a:latin typeface="ＭＳ Ｐゴシック"/>
              <a:ea typeface="ＭＳ Ｐゴシック"/>
              <a:cs typeface="ＭＳ Ｐゴシック"/>
            </a:endParaRPr>
          </a:p>
        </p:txBody>
      </p:sp>
      <p:sp>
        <p:nvSpPr>
          <p:cNvPr id="11" name="テキスト ボックス 10"/>
          <p:cNvSpPr txBox="1"/>
          <p:nvPr/>
        </p:nvSpPr>
        <p:spPr bwMode="auto">
          <a:xfrm>
            <a:off x="786000" y="2141409"/>
            <a:ext cx="8334000" cy="2373709"/>
          </a:xfrm>
          <a:prstGeom prst="rect">
            <a:avLst/>
          </a:prstGeom>
          <a:noFill/>
          <a:ln w="9525">
            <a:noFill/>
            <a:miter lim="800000"/>
            <a:headEnd/>
            <a:tailEnd/>
          </a:ln>
        </p:spPr>
        <p:txBody>
          <a:bodyPr wrap="square" lIns="108000" tIns="72000" rIns="108000" bIns="72000" rtlCol="0" anchor="t" anchorCtr="0">
            <a:spAutoFit/>
          </a:bodyPr>
          <a:lstStyle/>
          <a:p>
            <a:pPr algn="just">
              <a:lnSpc>
                <a:spcPct val="110000"/>
              </a:lnSpc>
              <a:buSzPct val="120000"/>
            </a:pPr>
            <a:r>
              <a:rPr lang="ja-JP" altLang="en-US" sz="2400" dirty="0" smtClean="0">
                <a:solidFill>
                  <a:prstClr val="black"/>
                </a:solidFill>
                <a:latin typeface="ＭＳ Ｐゴシック"/>
                <a:ea typeface="ＭＳ Ｐゴシック"/>
                <a:cs typeface="ＭＳ Ｐゴシック"/>
              </a:rPr>
              <a:t>選挙権のない生徒に対して「インターネット＋選挙」というテーマを設定すると、投票の経験がない生徒は「自分事」として考えられません。</a:t>
            </a:r>
            <a:endParaRPr lang="en-US" altLang="ja-JP" sz="2400" dirty="0" smtClean="0">
              <a:solidFill>
                <a:prstClr val="black"/>
              </a:solidFill>
              <a:latin typeface="ＭＳ Ｐゴシック"/>
              <a:ea typeface="ＭＳ Ｐゴシック"/>
              <a:cs typeface="ＭＳ Ｐゴシック"/>
            </a:endParaRPr>
          </a:p>
          <a:p>
            <a:pPr algn="just">
              <a:lnSpc>
                <a:spcPct val="110000"/>
              </a:lnSpc>
              <a:buSzPct val="120000"/>
            </a:pPr>
            <a:endParaRPr lang="en-US" altLang="ja-JP" sz="1200" dirty="0" smtClean="0">
              <a:solidFill>
                <a:prstClr val="black"/>
              </a:solidFill>
              <a:latin typeface="ＭＳ Ｐゴシック"/>
              <a:ea typeface="ＭＳ Ｐゴシック"/>
              <a:cs typeface="ＭＳ Ｐゴシック"/>
            </a:endParaRPr>
          </a:p>
          <a:p>
            <a:pPr algn="just">
              <a:lnSpc>
                <a:spcPct val="110000"/>
              </a:lnSpc>
              <a:buSzPct val="120000"/>
            </a:pPr>
            <a:r>
              <a:rPr lang="ja-JP" altLang="en-US" sz="2400" dirty="0" smtClean="0">
                <a:solidFill>
                  <a:prstClr val="black"/>
                </a:solidFill>
                <a:latin typeface="ＭＳ Ｐゴシック"/>
                <a:ea typeface="ＭＳ Ｐゴシック"/>
                <a:cs typeface="ＭＳ Ｐゴシック"/>
              </a:rPr>
              <a:t>テーマ設定は、生徒が興味があり、身近で、ちょっと楽しい未来を思い描けるものがよいでしょう。</a:t>
            </a:r>
            <a:endParaRPr lang="en-US" altLang="ja-JP" sz="2400" dirty="0" smtClean="0">
              <a:solidFill>
                <a:prstClr val="black"/>
              </a:solidFill>
              <a:latin typeface="ＭＳ Ｐゴシック"/>
              <a:ea typeface="ＭＳ Ｐゴシック"/>
              <a:cs typeface="ＭＳ Ｐゴシック"/>
            </a:endParaRPr>
          </a:p>
        </p:txBody>
      </p:sp>
      <p:sp>
        <p:nvSpPr>
          <p:cNvPr id="12" name="正方形/長方形 11"/>
          <p:cNvSpPr/>
          <p:nvPr/>
        </p:nvSpPr>
        <p:spPr bwMode="auto">
          <a:xfrm>
            <a:off x="350488" y="4703764"/>
            <a:ext cx="9205024" cy="1771250"/>
          </a:xfrm>
          <a:prstGeom prst="rect">
            <a:avLst/>
          </a:prstGeom>
          <a:gradFill>
            <a:gsLst>
              <a:gs pos="0">
                <a:schemeClr val="bg1">
                  <a:lumMod val="95000"/>
                </a:schemeClr>
              </a:gs>
              <a:gs pos="50000">
                <a:schemeClr val="bg1">
                  <a:lumMod val="95000"/>
                  <a:alpha val="50000"/>
                </a:schemeClr>
              </a:gs>
              <a:gs pos="100000">
                <a:schemeClr val="bg1">
                  <a:lumMod val="95000"/>
                </a:schemeClr>
              </a:gs>
            </a:gsLst>
            <a:lin ang="0" scaled="0"/>
          </a:gradFill>
          <a:ln w="9525" cap="flat" cmpd="sng" algn="ctr">
            <a:noFill/>
            <a:prstDash val="solid"/>
            <a:round/>
            <a:headEnd type="none" w="med" len="med"/>
            <a:tailEnd type="none" w="med" len="med"/>
          </a:ln>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14" name="テキスト ボックス 13"/>
          <p:cNvSpPr txBox="1"/>
          <p:nvPr/>
        </p:nvSpPr>
        <p:spPr bwMode="auto">
          <a:xfrm>
            <a:off x="1285200" y="4707625"/>
            <a:ext cx="5037538" cy="1721222"/>
          </a:xfrm>
          <a:prstGeom prst="rect">
            <a:avLst/>
          </a:prstGeom>
          <a:noFill/>
          <a:ln w="9525">
            <a:noFill/>
            <a:miter lim="800000"/>
            <a:headEnd/>
            <a:tailEnd/>
          </a:ln>
        </p:spPr>
        <p:txBody>
          <a:bodyPr wrap="none" lIns="108000" tIns="72000" rIns="108000" bIns="72000" rtlCol="0" anchor="ctr" anchorCtr="1">
            <a:spAutoFit/>
          </a:bodyPr>
          <a:lstStyle/>
          <a:p>
            <a:pPr>
              <a:buSzPct val="120000"/>
            </a:pPr>
            <a:r>
              <a:rPr lang="ja-JP" altLang="en-US" sz="2000" b="1" dirty="0">
                <a:solidFill>
                  <a:prstClr val="black"/>
                </a:solidFill>
                <a:latin typeface="ＭＳ Ｐゴシック"/>
                <a:ea typeface="ＭＳ Ｐゴシック"/>
                <a:cs typeface="ＭＳ Ｐゴシック"/>
              </a:rPr>
              <a:t>＜テーマ設定例＞</a:t>
            </a:r>
          </a:p>
          <a:p>
            <a:pPr>
              <a:lnSpc>
                <a:spcPct val="130000"/>
              </a:lnSpc>
              <a:buSzPct val="120000"/>
            </a:pPr>
            <a:r>
              <a:rPr lang="ja-JP" altLang="en-US" sz="1600" dirty="0" smtClean="0">
                <a:solidFill>
                  <a:prstClr val="black"/>
                </a:solidFill>
                <a:latin typeface="ＭＳ Ｐゴシック"/>
                <a:ea typeface="ＭＳ Ｐゴシック"/>
                <a:cs typeface="ＭＳ Ｐゴシック"/>
              </a:rPr>
              <a:t>・近所の商店街を、デザインで活性化しよう！</a:t>
            </a:r>
            <a:endParaRPr lang="en-US" altLang="ja-JP" sz="1600" dirty="0" smtClean="0">
              <a:solidFill>
                <a:prstClr val="black"/>
              </a:solidFill>
              <a:latin typeface="ＭＳ Ｐゴシック"/>
              <a:ea typeface="ＭＳ Ｐゴシック"/>
              <a:cs typeface="ＭＳ Ｐゴシック"/>
            </a:endParaRPr>
          </a:p>
          <a:p>
            <a:pPr>
              <a:lnSpc>
                <a:spcPct val="130000"/>
              </a:lnSpc>
              <a:buSzPct val="120000"/>
            </a:pPr>
            <a:r>
              <a:rPr lang="ja-JP" altLang="en-US" sz="1600" dirty="0" smtClean="0">
                <a:solidFill>
                  <a:prstClr val="black"/>
                </a:solidFill>
                <a:latin typeface="ＭＳ Ｐゴシック"/>
                <a:ea typeface="ＭＳ Ｐゴシック"/>
                <a:cs typeface="ＭＳ Ｐゴシック"/>
              </a:rPr>
              <a:t>・スマートフォン</a:t>
            </a:r>
            <a:r>
              <a:rPr lang="en-US" altLang="ja-JP" sz="1600" dirty="0" smtClean="0">
                <a:solidFill>
                  <a:prstClr val="black"/>
                </a:solidFill>
                <a:latin typeface="ＭＳ Ｐゴシック"/>
                <a:ea typeface="ＭＳ Ｐゴシック"/>
                <a:cs typeface="ＭＳ Ｐゴシック"/>
              </a:rPr>
              <a:t>×</a:t>
            </a:r>
            <a:r>
              <a:rPr lang="ja-JP" altLang="en-US" sz="1600" dirty="0" smtClean="0">
                <a:solidFill>
                  <a:prstClr val="black"/>
                </a:solidFill>
                <a:latin typeface="ＭＳ Ｐゴシック"/>
                <a:ea typeface="ＭＳ Ｐゴシック"/>
                <a:cs typeface="ＭＳ Ｐゴシック"/>
              </a:rPr>
              <a:t>電車通学で新しい価値を生み出そう！</a:t>
            </a:r>
            <a:endParaRPr lang="en-US" altLang="ja-JP" sz="1600" dirty="0" smtClean="0">
              <a:solidFill>
                <a:prstClr val="black"/>
              </a:solidFill>
              <a:latin typeface="ＭＳ Ｐゴシック"/>
              <a:ea typeface="ＭＳ Ｐゴシック"/>
              <a:cs typeface="ＭＳ Ｐゴシック"/>
            </a:endParaRPr>
          </a:p>
          <a:p>
            <a:pPr>
              <a:lnSpc>
                <a:spcPct val="130000"/>
              </a:lnSpc>
              <a:buSzPct val="120000"/>
            </a:pPr>
            <a:r>
              <a:rPr lang="ja-JP" altLang="en-US" sz="1600" dirty="0" smtClean="0">
                <a:solidFill>
                  <a:prstClr val="black"/>
                </a:solidFill>
                <a:latin typeface="ＭＳ Ｐゴシック"/>
                <a:ea typeface="ＭＳ Ｐゴシック"/>
                <a:cs typeface="ＭＳ Ｐゴシック"/>
              </a:rPr>
              <a:t>・新しい文房具を生み出そう！</a:t>
            </a:r>
            <a:endParaRPr lang="en-US" altLang="ja-JP" sz="1600" dirty="0" smtClean="0">
              <a:solidFill>
                <a:prstClr val="black"/>
              </a:solidFill>
              <a:latin typeface="ＭＳ Ｐゴシック"/>
              <a:ea typeface="ＭＳ Ｐゴシック"/>
              <a:cs typeface="ＭＳ Ｐゴシック"/>
            </a:endParaRPr>
          </a:p>
          <a:p>
            <a:pPr>
              <a:lnSpc>
                <a:spcPct val="130000"/>
              </a:lnSpc>
              <a:buSzPct val="120000"/>
            </a:pPr>
            <a:r>
              <a:rPr lang="ja-JP" altLang="en-US" sz="1600" dirty="0" smtClean="0">
                <a:solidFill>
                  <a:prstClr val="black"/>
                </a:solidFill>
                <a:latin typeface="ＭＳ Ｐゴシック"/>
                <a:ea typeface="ＭＳ Ｐゴシック"/>
                <a:cs typeface="ＭＳ Ｐゴシック"/>
              </a:rPr>
              <a:t>・学校の</a:t>
            </a:r>
            <a:r>
              <a:rPr lang="en-US" altLang="ja-JP" sz="1600" dirty="0" smtClean="0">
                <a:solidFill>
                  <a:prstClr val="black"/>
                </a:solidFill>
                <a:latin typeface="ＭＳ Ｐゴシック"/>
                <a:ea typeface="ＭＳ Ｐゴシック"/>
                <a:cs typeface="ＭＳ Ｐゴシック"/>
              </a:rPr>
              <a:t>Web</a:t>
            </a:r>
            <a:r>
              <a:rPr lang="ja-JP" altLang="en-US" sz="1600" dirty="0" smtClean="0">
                <a:solidFill>
                  <a:prstClr val="black"/>
                </a:solidFill>
                <a:latin typeface="ＭＳ Ｐゴシック"/>
                <a:ea typeface="ＭＳ Ｐゴシック"/>
                <a:cs typeface="ＭＳ Ｐゴシック"/>
              </a:rPr>
              <a:t>サイトをリニューアルしよう！</a:t>
            </a:r>
            <a:endParaRPr lang="en-US" altLang="ja-JP" sz="1600" dirty="0" smtClean="0">
              <a:solidFill>
                <a:prstClr val="black"/>
              </a:solidFill>
              <a:latin typeface="ＭＳ Ｐゴシック"/>
              <a:ea typeface="ＭＳ Ｐゴシック"/>
              <a:cs typeface="ＭＳ Ｐゴシック"/>
            </a:endParaRPr>
          </a:p>
        </p:txBody>
      </p:sp>
      <p:sp>
        <p:nvSpPr>
          <p:cNvPr id="2" name="タイトル 1"/>
          <p:cNvSpPr>
            <a:spLocks noGrp="1"/>
          </p:cNvSpPr>
          <p:nvPr>
            <p:ph type="ctrTitle"/>
          </p:nvPr>
        </p:nvSpPr>
        <p:spPr/>
        <p:txBody>
          <a:bodyPr/>
          <a:lstStyle/>
          <a:p>
            <a:r>
              <a:rPr lang="ja-JP" altLang="en-US" dirty="0" smtClean="0"/>
              <a:t>ポイント（２）／テーマ</a:t>
            </a:r>
            <a:r>
              <a:rPr lang="ja-JP" altLang="en-US" dirty="0"/>
              <a:t>設定</a:t>
            </a:r>
            <a:endParaRPr kumimoji="1" lang="ja-JP" altLang="en-US" dirty="0"/>
          </a:p>
        </p:txBody>
      </p:sp>
    </p:spTree>
    <p:extLst>
      <p:ext uri="{BB962C8B-B14F-4D97-AF65-F5344CB8AC3E}">
        <p14:creationId xmlns:p14="http://schemas.microsoft.com/office/powerpoint/2010/main" val="26240767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ja-JP" altLang="en-US" dirty="0" smtClean="0"/>
              <a:t>ポイント（３）／チームビルディング</a:t>
            </a:r>
            <a:endParaRPr kumimoji="1" lang="ja-JP" altLang="en-US" dirty="0"/>
          </a:p>
        </p:txBody>
      </p:sp>
      <p:sp>
        <p:nvSpPr>
          <p:cNvPr id="9" name="角丸四角形 8"/>
          <p:cNvSpPr/>
          <p:nvPr/>
        </p:nvSpPr>
        <p:spPr bwMode="auto">
          <a:xfrm>
            <a:off x="364666" y="777824"/>
            <a:ext cx="9176671" cy="1283025"/>
          </a:xfrm>
          <a:prstGeom prst="roundRect">
            <a:avLst>
              <a:gd name="adj" fmla="val 7102"/>
            </a:avLst>
          </a:prstGeom>
          <a:ln w="38100">
            <a:solidFill>
              <a:srgbClr val="008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lnSpc>
                <a:spcPct val="130000"/>
              </a:lnSpc>
              <a:buSzPct val="120000"/>
            </a:pPr>
            <a:r>
              <a:rPr lang="ja-JP" altLang="en-US" sz="4000" b="1" dirty="0" smtClean="0">
                <a:solidFill>
                  <a:prstClr val="black"/>
                </a:solidFill>
                <a:latin typeface="ＭＳ Ｐゴシック"/>
                <a:ea typeface="ＭＳ Ｐゴシック"/>
                <a:cs typeface="ＭＳ Ｐゴシック"/>
              </a:rPr>
              <a:t>チーム分けには最低限のバランスを。</a:t>
            </a:r>
            <a:endParaRPr lang="ja-JP" altLang="en-US" sz="4000" b="1" dirty="0">
              <a:solidFill>
                <a:prstClr val="black"/>
              </a:solidFill>
              <a:latin typeface="ＭＳ Ｐゴシック"/>
              <a:ea typeface="ＭＳ Ｐゴシック"/>
              <a:cs typeface="ＭＳ Ｐゴシック"/>
            </a:endParaRPr>
          </a:p>
        </p:txBody>
      </p:sp>
      <p:sp>
        <p:nvSpPr>
          <p:cNvPr id="11" name="テキスト ボックス 10"/>
          <p:cNvSpPr txBox="1"/>
          <p:nvPr/>
        </p:nvSpPr>
        <p:spPr bwMode="auto">
          <a:xfrm>
            <a:off x="350488" y="2276872"/>
            <a:ext cx="9205024" cy="3089802"/>
          </a:xfrm>
          <a:prstGeom prst="rect">
            <a:avLst/>
          </a:prstGeom>
          <a:noFill/>
          <a:ln w="9525">
            <a:noFill/>
            <a:miter lim="800000"/>
            <a:headEnd/>
            <a:tailEnd/>
          </a:ln>
        </p:spPr>
        <p:txBody>
          <a:bodyPr wrap="square" lIns="108000" tIns="72000" rIns="108000" bIns="72000" rtlCol="0" anchor="t" anchorCtr="0">
            <a:spAutoFit/>
          </a:bodyPr>
          <a:lstStyle/>
          <a:p>
            <a:pPr>
              <a:lnSpc>
                <a:spcPct val="120000"/>
              </a:lnSpc>
              <a:buSzPct val="120000"/>
            </a:pPr>
            <a:r>
              <a:rPr lang="ja-JP" altLang="en-US" sz="2000" dirty="0" smtClean="0">
                <a:solidFill>
                  <a:prstClr val="black"/>
                </a:solidFill>
                <a:latin typeface="ＭＳ Ｐゴシック"/>
                <a:ea typeface="ＭＳ Ｐゴシック"/>
                <a:cs typeface="ＭＳ Ｐゴシック"/>
              </a:rPr>
              <a:t>キーパーソン</a:t>
            </a:r>
            <a:r>
              <a:rPr lang="en-US" altLang="ja-JP" sz="2000" dirty="0" smtClean="0">
                <a:solidFill>
                  <a:prstClr val="black"/>
                </a:solidFill>
                <a:latin typeface="ＭＳ Ｐゴシック"/>
                <a:ea typeface="ＭＳ Ｐゴシック"/>
                <a:cs typeface="ＭＳ Ｐゴシック"/>
              </a:rPr>
              <a:t>(</a:t>
            </a:r>
            <a:r>
              <a:rPr lang="ja-JP" altLang="en-US" sz="2000" dirty="0" smtClean="0">
                <a:solidFill>
                  <a:prstClr val="black"/>
                </a:solidFill>
                <a:latin typeface="ＭＳ Ｐゴシック"/>
                <a:ea typeface="ＭＳ Ｐゴシック"/>
                <a:cs typeface="ＭＳ Ｐゴシック"/>
              </a:rPr>
              <a:t>リーダー格・気配りができそうな人</a:t>
            </a:r>
            <a:r>
              <a:rPr lang="en-US" altLang="ja-JP" sz="2000" dirty="0" smtClean="0">
                <a:solidFill>
                  <a:prstClr val="black"/>
                </a:solidFill>
                <a:latin typeface="ＭＳ Ｐゴシック"/>
                <a:ea typeface="ＭＳ Ｐゴシック"/>
                <a:cs typeface="ＭＳ Ｐゴシック"/>
              </a:rPr>
              <a:t>)</a:t>
            </a:r>
            <a:r>
              <a:rPr lang="ja-JP" altLang="en-US" sz="2000" dirty="0" smtClean="0">
                <a:solidFill>
                  <a:prstClr val="black"/>
                </a:solidFill>
                <a:latin typeface="ＭＳ Ｐゴシック"/>
                <a:ea typeface="ＭＳ Ｐゴシック"/>
                <a:cs typeface="ＭＳ Ｐゴシック"/>
              </a:rPr>
              <a:t>を各チームに配置できればベターです。また、プロトタイプ制作等、成果物に対してデザインやプログラミングスキルが必要とされるプロジェクトでは、チーム間でそれを得意とする人の配置が偏らない配慮が必要です。人数は</a:t>
            </a:r>
            <a:r>
              <a:rPr lang="en-US" altLang="ja-JP" sz="2000" dirty="0" smtClean="0">
                <a:solidFill>
                  <a:prstClr val="black"/>
                </a:solidFill>
                <a:latin typeface="ＭＳ Ｐゴシック"/>
                <a:ea typeface="ＭＳ Ｐゴシック"/>
                <a:cs typeface="ＭＳ Ｐゴシック"/>
              </a:rPr>
              <a:t>5</a:t>
            </a:r>
            <a:r>
              <a:rPr lang="ja-JP" altLang="en-US" sz="2000" dirty="0" smtClean="0">
                <a:solidFill>
                  <a:prstClr val="black"/>
                </a:solidFill>
                <a:latin typeface="ＭＳ Ｐゴシック"/>
                <a:ea typeface="ＭＳ Ｐゴシック"/>
                <a:cs typeface="ＭＳ Ｐゴシック"/>
              </a:rPr>
              <a:t>名ぐらいが理想、多くても</a:t>
            </a:r>
            <a:r>
              <a:rPr lang="en-US" altLang="ja-JP" sz="2000" dirty="0" smtClean="0">
                <a:solidFill>
                  <a:prstClr val="black"/>
                </a:solidFill>
                <a:latin typeface="ＭＳ Ｐゴシック"/>
                <a:ea typeface="ＭＳ Ｐゴシック"/>
                <a:cs typeface="ＭＳ Ｐゴシック"/>
              </a:rPr>
              <a:t>7</a:t>
            </a:r>
            <a:r>
              <a:rPr lang="ja-JP" altLang="en-US" sz="2000" dirty="0" smtClean="0">
                <a:solidFill>
                  <a:prstClr val="black"/>
                </a:solidFill>
                <a:latin typeface="ＭＳ Ｐゴシック"/>
                <a:ea typeface="ＭＳ Ｐゴシック"/>
                <a:cs typeface="ＭＳ Ｐゴシック"/>
              </a:rPr>
              <a:t>名が</a:t>
            </a:r>
            <a:r>
              <a:rPr lang="en-US" altLang="ja-JP" sz="2000" dirty="0" smtClean="0">
                <a:solidFill>
                  <a:prstClr val="black"/>
                </a:solidFill>
                <a:latin typeface="ＭＳ Ｐゴシック"/>
                <a:ea typeface="ＭＳ Ｐゴシック"/>
                <a:cs typeface="ＭＳ Ｐゴシック"/>
              </a:rPr>
              <a:t>MAX</a:t>
            </a:r>
            <a:r>
              <a:rPr lang="ja-JP" altLang="en-US" sz="2000" dirty="0" smtClean="0">
                <a:solidFill>
                  <a:prstClr val="black"/>
                </a:solidFill>
                <a:latin typeface="ＭＳ Ｐゴシック"/>
                <a:ea typeface="ＭＳ Ｐゴシック"/>
                <a:cs typeface="ＭＳ Ｐゴシック"/>
              </a:rPr>
              <a:t>。</a:t>
            </a:r>
            <a:endParaRPr lang="en-US" altLang="ja-JP" sz="2000" dirty="0" smtClean="0">
              <a:solidFill>
                <a:prstClr val="black"/>
              </a:solidFill>
              <a:latin typeface="ＭＳ Ｐゴシック"/>
              <a:ea typeface="ＭＳ Ｐゴシック"/>
              <a:cs typeface="ＭＳ Ｐゴシック"/>
            </a:endParaRPr>
          </a:p>
          <a:p>
            <a:pPr>
              <a:lnSpc>
                <a:spcPct val="120000"/>
              </a:lnSpc>
              <a:buSzPct val="120000"/>
            </a:pPr>
            <a:endParaRPr lang="en-US" altLang="ja-JP" sz="2000" dirty="0">
              <a:solidFill>
                <a:prstClr val="black"/>
              </a:solidFill>
              <a:latin typeface="ＭＳ Ｐゴシック"/>
              <a:ea typeface="ＭＳ Ｐゴシック"/>
              <a:cs typeface="ＭＳ Ｐゴシック"/>
            </a:endParaRPr>
          </a:p>
          <a:p>
            <a:pPr>
              <a:lnSpc>
                <a:spcPct val="120000"/>
              </a:lnSpc>
              <a:buSzPct val="120000"/>
            </a:pPr>
            <a:r>
              <a:rPr lang="ja-JP" altLang="en-US" sz="2000" dirty="0" smtClean="0">
                <a:solidFill>
                  <a:prstClr val="black"/>
                </a:solidFill>
                <a:latin typeface="ＭＳ Ｐゴシック"/>
                <a:ea typeface="ＭＳ Ｐゴシック"/>
                <a:cs typeface="ＭＳ Ｐゴシック"/>
              </a:rPr>
              <a:t>そのような配慮が出来ない場合でも、自然とリーダーが生まれたりすることもありますし、合意形成の難しさを実感してもらうのも、</a:t>
            </a:r>
            <a:r>
              <a:rPr lang="en-US" altLang="ja-JP" sz="2000" dirty="0" smtClean="0">
                <a:solidFill>
                  <a:prstClr val="black"/>
                </a:solidFill>
                <a:latin typeface="ＭＳ Ｐゴシック"/>
                <a:ea typeface="ＭＳ Ｐゴシック"/>
                <a:cs typeface="ＭＳ Ｐゴシック"/>
              </a:rPr>
              <a:t>PBL</a:t>
            </a:r>
            <a:r>
              <a:rPr lang="ja-JP" altLang="en-US" sz="2000" dirty="0" smtClean="0">
                <a:solidFill>
                  <a:prstClr val="black"/>
                </a:solidFill>
                <a:latin typeface="ＭＳ Ｐゴシック"/>
                <a:ea typeface="ＭＳ Ｐゴシック"/>
                <a:cs typeface="ＭＳ Ｐゴシック"/>
              </a:rPr>
              <a:t>の一つの効能なのではないかと考えます。</a:t>
            </a:r>
            <a:endParaRPr lang="en-US" altLang="ja-JP" sz="2000" dirty="0" smtClean="0">
              <a:solidFill>
                <a:prstClr val="black"/>
              </a:solidFill>
              <a:latin typeface="ＭＳ Ｐゴシック"/>
              <a:ea typeface="ＭＳ Ｐゴシック"/>
              <a:cs typeface="ＭＳ Ｐゴシック"/>
            </a:endParaRPr>
          </a:p>
        </p:txBody>
      </p:sp>
    </p:spTree>
    <p:extLst>
      <p:ext uri="{BB962C8B-B14F-4D97-AF65-F5344CB8AC3E}">
        <p14:creationId xmlns:p14="http://schemas.microsoft.com/office/powerpoint/2010/main" val="15218797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講義</a:t>
            </a:r>
            <a:endParaRPr kumimoji="1" lang="ja-JP" altLang="en-US" dirty="0"/>
          </a:p>
        </p:txBody>
      </p:sp>
    </p:spTree>
    <p:extLst>
      <p:ext uri="{BB962C8B-B14F-4D97-AF65-F5344CB8AC3E}">
        <p14:creationId xmlns:p14="http://schemas.microsoft.com/office/powerpoint/2010/main" val="1472170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ポイント（４）／進捗</a:t>
            </a:r>
            <a:r>
              <a:rPr lang="ja-JP" altLang="en-US" dirty="0"/>
              <a:t>管理</a:t>
            </a:r>
            <a:endParaRPr kumimoji="1" lang="ja-JP" altLang="en-US" dirty="0"/>
          </a:p>
        </p:txBody>
      </p:sp>
      <p:sp>
        <p:nvSpPr>
          <p:cNvPr id="9" name="角丸四角形 8"/>
          <p:cNvSpPr/>
          <p:nvPr/>
        </p:nvSpPr>
        <p:spPr bwMode="auto">
          <a:xfrm>
            <a:off x="364666" y="777824"/>
            <a:ext cx="9176671" cy="1283025"/>
          </a:xfrm>
          <a:prstGeom prst="roundRect">
            <a:avLst>
              <a:gd name="adj" fmla="val 7102"/>
            </a:avLst>
          </a:prstGeom>
          <a:ln w="38100">
            <a:solidFill>
              <a:srgbClr val="008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lnSpc>
                <a:spcPct val="130000"/>
              </a:lnSpc>
              <a:buSzPct val="120000"/>
            </a:pPr>
            <a:r>
              <a:rPr lang="ja-JP" altLang="en-US" sz="4000" b="1" dirty="0" smtClean="0">
                <a:solidFill>
                  <a:prstClr val="black"/>
                </a:solidFill>
                <a:latin typeface="A-OTF 新ゴ Pro R" pitchFamily="34" charset="-128"/>
                <a:ea typeface="A-OTF 新ゴ Pro R" pitchFamily="34" charset="-128"/>
              </a:rPr>
              <a:t>スケジュールを意識させる。</a:t>
            </a:r>
            <a:endParaRPr lang="ja-JP" altLang="en-US" sz="4000" b="1" dirty="0">
              <a:solidFill>
                <a:prstClr val="black"/>
              </a:solidFill>
              <a:latin typeface="A-OTF 新ゴ Pro R" pitchFamily="34" charset="-128"/>
              <a:ea typeface="A-OTF 新ゴ Pro R" pitchFamily="34" charset="-128"/>
            </a:endParaRPr>
          </a:p>
        </p:txBody>
      </p:sp>
      <p:sp>
        <p:nvSpPr>
          <p:cNvPr id="11" name="テキスト ボックス 10"/>
          <p:cNvSpPr txBox="1"/>
          <p:nvPr/>
        </p:nvSpPr>
        <p:spPr bwMode="auto">
          <a:xfrm>
            <a:off x="786000" y="2276872"/>
            <a:ext cx="8334000" cy="3007729"/>
          </a:xfrm>
          <a:prstGeom prst="rect">
            <a:avLst/>
          </a:prstGeom>
          <a:noFill/>
          <a:ln w="9525">
            <a:noFill/>
            <a:miter lim="800000"/>
            <a:headEnd/>
            <a:tailEnd/>
          </a:ln>
        </p:spPr>
        <p:txBody>
          <a:bodyPr wrap="square" lIns="108000" tIns="72000" rIns="108000" bIns="72000" rtlCol="0" anchor="t" anchorCtr="0">
            <a:spAutoFit/>
          </a:bodyPr>
          <a:lstStyle/>
          <a:p>
            <a:pPr algn="just">
              <a:lnSpc>
                <a:spcPct val="130000"/>
              </a:lnSpc>
              <a:buSzPct val="120000"/>
            </a:pPr>
            <a:r>
              <a:rPr lang="ja-JP" altLang="en-US" sz="2400" dirty="0" smtClean="0">
                <a:solidFill>
                  <a:prstClr val="black"/>
                </a:solidFill>
                <a:latin typeface="A-OTF 新ゴ Pro R" pitchFamily="34" charset="-128"/>
                <a:ea typeface="A-OTF 新ゴ Pro R" pitchFamily="34" charset="-128"/>
              </a:rPr>
              <a:t>プロジェクトの進行管理は、チームに任せっきりにはせず、基本的には教員が行うほうがよいでしょう。</a:t>
            </a:r>
            <a:endParaRPr lang="en-US" altLang="ja-JP" sz="2400" dirty="0" smtClean="0">
              <a:solidFill>
                <a:prstClr val="black"/>
              </a:solidFill>
              <a:latin typeface="A-OTF 新ゴ Pro R" pitchFamily="34" charset="-128"/>
              <a:ea typeface="A-OTF 新ゴ Pro R" pitchFamily="34" charset="-128"/>
            </a:endParaRPr>
          </a:p>
          <a:p>
            <a:pPr algn="just">
              <a:lnSpc>
                <a:spcPct val="130000"/>
              </a:lnSpc>
              <a:buSzPct val="120000"/>
            </a:pPr>
            <a:endParaRPr lang="en-US" altLang="ja-JP" sz="2400" dirty="0" smtClean="0">
              <a:solidFill>
                <a:prstClr val="black"/>
              </a:solidFill>
              <a:latin typeface="A-OTF 新ゴ Pro R" pitchFamily="34" charset="-128"/>
              <a:ea typeface="A-OTF 新ゴ Pro R" pitchFamily="34" charset="-128"/>
            </a:endParaRPr>
          </a:p>
          <a:p>
            <a:pPr algn="just">
              <a:lnSpc>
                <a:spcPct val="130000"/>
              </a:lnSpc>
              <a:buSzPct val="120000"/>
            </a:pPr>
            <a:r>
              <a:rPr lang="ja-JP" altLang="en-US" sz="2400" dirty="0" smtClean="0">
                <a:solidFill>
                  <a:prstClr val="black"/>
                </a:solidFill>
                <a:latin typeface="A-OTF 新ゴ Pro R" pitchFamily="34" charset="-128"/>
                <a:ea typeface="A-OTF 新ゴ Pro R" pitchFamily="34" charset="-128"/>
              </a:rPr>
              <a:t>最終日</a:t>
            </a:r>
            <a:r>
              <a:rPr lang="en-US" altLang="ja-JP" sz="2400" dirty="0" smtClean="0">
                <a:solidFill>
                  <a:prstClr val="black"/>
                </a:solidFill>
                <a:latin typeface="A-OTF 新ゴ Pro R" pitchFamily="34" charset="-128"/>
                <a:ea typeface="A-OTF 新ゴ Pro R" pitchFamily="34" charset="-128"/>
              </a:rPr>
              <a:t>(</a:t>
            </a:r>
            <a:r>
              <a:rPr lang="ja-JP" altLang="en-US" sz="2400" dirty="0" smtClean="0">
                <a:solidFill>
                  <a:prstClr val="black"/>
                </a:solidFill>
                <a:latin typeface="A-OTF 新ゴ Pro R" pitchFamily="34" charset="-128"/>
                <a:ea typeface="A-OTF 新ゴ Pro R" pitchFamily="34" charset="-128"/>
              </a:rPr>
              <a:t>納期</a:t>
            </a:r>
            <a:r>
              <a:rPr lang="en-US" altLang="ja-JP" sz="2400" dirty="0" smtClean="0">
                <a:solidFill>
                  <a:prstClr val="black"/>
                </a:solidFill>
                <a:latin typeface="A-OTF 新ゴ Pro R" pitchFamily="34" charset="-128"/>
                <a:ea typeface="A-OTF 新ゴ Pro R" pitchFamily="34" charset="-128"/>
              </a:rPr>
              <a:t>)</a:t>
            </a:r>
            <a:r>
              <a:rPr lang="ja-JP" altLang="en-US" sz="2400" dirty="0" smtClean="0">
                <a:solidFill>
                  <a:prstClr val="black"/>
                </a:solidFill>
                <a:latin typeface="A-OTF 新ゴ Pro R" pitchFamily="34" charset="-128"/>
                <a:ea typeface="A-OTF 新ゴ Pro R" pitchFamily="34" charset="-128"/>
              </a:rPr>
              <a:t>に何が必要かを常に生徒に意識させ、そこから落とし込んだスケジュールに対しての進捗を毎回</a:t>
            </a:r>
            <a:r>
              <a:rPr lang="en-US" altLang="ja-JP" sz="2400" dirty="0" smtClean="0">
                <a:solidFill>
                  <a:prstClr val="black"/>
                </a:solidFill>
                <a:latin typeface="A-OTF 新ゴ Pro R" pitchFamily="34" charset="-128"/>
                <a:ea typeface="A-OTF 新ゴ Pro R" pitchFamily="34" charset="-128"/>
              </a:rPr>
              <a:t>(</a:t>
            </a:r>
            <a:r>
              <a:rPr lang="ja-JP" altLang="en-US" sz="2400" dirty="0" smtClean="0">
                <a:solidFill>
                  <a:prstClr val="black"/>
                </a:solidFill>
                <a:latin typeface="A-OTF 新ゴ Pro R" pitchFamily="34" charset="-128"/>
                <a:ea typeface="A-OTF 新ゴ Pro R" pitchFamily="34" charset="-128"/>
              </a:rPr>
              <a:t>授業</a:t>
            </a:r>
            <a:r>
              <a:rPr lang="en-US" altLang="ja-JP" sz="2400" dirty="0" smtClean="0">
                <a:solidFill>
                  <a:prstClr val="black"/>
                </a:solidFill>
                <a:latin typeface="A-OTF 新ゴ Pro R" pitchFamily="34" charset="-128"/>
                <a:ea typeface="A-OTF 新ゴ Pro R" pitchFamily="34" charset="-128"/>
              </a:rPr>
              <a:t>)</a:t>
            </a:r>
            <a:r>
              <a:rPr lang="ja-JP" altLang="en-US" sz="2400" dirty="0" smtClean="0">
                <a:solidFill>
                  <a:prstClr val="black"/>
                </a:solidFill>
                <a:latin typeface="A-OTF 新ゴ Pro R" pitchFamily="34" charset="-128"/>
                <a:ea typeface="A-OTF 新ゴ Pro R" pitchFamily="34" charset="-128"/>
              </a:rPr>
              <a:t>チェックして、中だるみしないようにしましょう。</a:t>
            </a:r>
            <a:endParaRPr lang="en-US" altLang="ja-JP" sz="2400" dirty="0" smtClean="0">
              <a:solidFill>
                <a:prstClr val="black"/>
              </a:solidFill>
              <a:latin typeface="A-OTF 新ゴ Pro R" pitchFamily="34" charset="-128"/>
              <a:ea typeface="A-OTF 新ゴ Pro R" pitchFamily="34" charset="-128"/>
            </a:endParaRPr>
          </a:p>
        </p:txBody>
      </p:sp>
    </p:spTree>
    <p:extLst>
      <p:ext uri="{BB962C8B-B14F-4D97-AF65-F5344CB8AC3E}">
        <p14:creationId xmlns:p14="http://schemas.microsoft.com/office/powerpoint/2010/main" val="38078674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ポイント（５）／具体的</a:t>
            </a:r>
            <a:r>
              <a:rPr lang="ja-JP" altLang="en-US" dirty="0"/>
              <a:t>なサンプルを多く提示する</a:t>
            </a:r>
            <a:endParaRPr kumimoji="1" lang="ja-JP" altLang="en-US" dirty="0"/>
          </a:p>
        </p:txBody>
      </p:sp>
      <p:sp>
        <p:nvSpPr>
          <p:cNvPr id="9" name="角丸四角形 8"/>
          <p:cNvSpPr/>
          <p:nvPr/>
        </p:nvSpPr>
        <p:spPr bwMode="auto">
          <a:xfrm>
            <a:off x="364666" y="777824"/>
            <a:ext cx="9176671" cy="1283025"/>
          </a:xfrm>
          <a:prstGeom prst="roundRect">
            <a:avLst>
              <a:gd name="adj" fmla="val 7102"/>
            </a:avLst>
          </a:prstGeom>
          <a:ln w="38100">
            <a:solidFill>
              <a:srgbClr val="008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lnSpc>
                <a:spcPct val="130000"/>
              </a:lnSpc>
              <a:buSzPct val="120000"/>
            </a:pPr>
            <a:r>
              <a:rPr lang="ja-JP" altLang="en-US" sz="4000" dirty="0" smtClean="0">
                <a:solidFill>
                  <a:prstClr val="black"/>
                </a:solidFill>
                <a:latin typeface="ＭＳ Ｐゴシック"/>
                <a:ea typeface="ＭＳ Ｐゴシック"/>
                <a:cs typeface="ＭＳ Ｐゴシック"/>
              </a:rPr>
              <a:t>座学の場面でも身近な例を。</a:t>
            </a:r>
            <a:endParaRPr lang="ja-JP" altLang="en-US" sz="4000" dirty="0">
              <a:solidFill>
                <a:prstClr val="black"/>
              </a:solidFill>
              <a:latin typeface="ＭＳ Ｐゴシック"/>
              <a:ea typeface="ＭＳ Ｐゴシック"/>
              <a:cs typeface="ＭＳ Ｐゴシック"/>
            </a:endParaRPr>
          </a:p>
        </p:txBody>
      </p:sp>
      <p:sp>
        <p:nvSpPr>
          <p:cNvPr id="11" name="テキスト ボックス 10"/>
          <p:cNvSpPr txBox="1"/>
          <p:nvPr/>
        </p:nvSpPr>
        <p:spPr bwMode="auto">
          <a:xfrm>
            <a:off x="786000" y="2158341"/>
            <a:ext cx="8334000" cy="2792285"/>
          </a:xfrm>
          <a:prstGeom prst="rect">
            <a:avLst/>
          </a:prstGeom>
          <a:noFill/>
          <a:ln w="9525">
            <a:noFill/>
            <a:miter lim="800000"/>
            <a:headEnd/>
            <a:tailEnd/>
          </a:ln>
        </p:spPr>
        <p:txBody>
          <a:bodyPr wrap="square" lIns="108000" tIns="72000" rIns="108000" bIns="72000" rtlCol="0" anchor="t" anchorCtr="0">
            <a:spAutoFit/>
          </a:bodyPr>
          <a:lstStyle/>
          <a:p>
            <a:pPr algn="just">
              <a:lnSpc>
                <a:spcPct val="120000"/>
              </a:lnSpc>
              <a:buSzPct val="120000"/>
            </a:pPr>
            <a:r>
              <a:rPr lang="ja-JP" altLang="en-US" sz="2400" dirty="0" smtClean="0">
                <a:solidFill>
                  <a:prstClr val="black"/>
                </a:solidFill>
                <a:latin typeface="ＭＳ Ｐゴシック"/>
                <a:ea typeface="ＭＳ Ｐゴシック"/>
                <a:cs typeface="ＭＳ Ｐゴシック"/>
              </a:rPr>
              <a:t>座学、解説の場面では、どうしても概論かつ抽象的な話が多くなり、また新しい用語も多く出てくるため、生徒の理解が進まないケースが発生します。</a:t>
            </a:r>
            <a:endParaRPr lang="en-US" altLang="ja-JP" sz="2400" dirty="0" smtClean="0">
              <a:solidFill>
                <a:prstClr val="black"/>
              </a:solidFill>
              <a:latin typeface="ＭＳ Ｐゴシック"/>
              <a:ea typeface="ＭＳ Ｐゴシック"/>
              <a:cs typeface="ＭＳ Ｐゴシック"/>
            </a:endParaRPr>
          </a:p>
          <a:p>
            <a:pPr algn="just">
              <a:lnSpc>
                <a:spcPct val="120000"/>
              </a:lnSpc>
              <a:buSzPct val="120000"/>
            </a:pPr>
            <a:endParaRPr lang="en-US" altLang="ja-JP" sz="2400" dirty="0">
              <a:solidFill>
                <a:prstClr val="black"/>
              </a:solidFill>
              <a:latin typeface="ＭＳ Ｐゴシック"/>
              <a:ea typeface="ＭＳ Ｐゴシック"/>
              <a:cs typeface="ＭＳ Ｐゴシック"/>
            </a:endParaRPr>
          </a:p>
          <a:p>
            <a:pPr algn="just">
              <a:lnSpc>
                <a:spcPct val="120000"/>
              </a:lnSpc>
              <a:buSzPct val="120000"/>
            </a:pPr>
            <a:r>
              <a:rPr lang="ja-JP" altLang="en-US" sz="2400" dirty="0" smtClean="0">
                <a:solidFill>
                  <a:prstClr val="black"/>
                </a:solidFill>
                <a:latin typeface="ＭＳ Ｐゴシック"/>
                <a:ea typeface="ＭＳ Ｐゴシック"/>
                <a:cs typeface="ＭＳ Ｐゴシック"/>
              </a:rPr>
              <a:t>テーマ選定同様に、生徒が身近に感じる例を見つけておき、「例えば・・」という形でわかりやすく説明することが必要です。</a:t>
            </a:r>
            <a:endParaRPr lang="en-US" altLang="ja-JP" sz="2400" dirty="0" smtClean="0">
              <a:solidFill>
                <a:prstClr val="black"/>
              </a:solidFill>
              <a:latin typeface="ＭＳ Ｐゴシック"/>
              <a:ea typeface="ＭＳ Ｐゴシック"/>
              <a:cs typeface="ＭＳ Ｐゴシック"/>
            </a:endParaRPr>
          </a:p>
        </p:txBody>
      </p:sp>
      <p:sp>
        <p:nvSpPr>
          <p:cNvPr id="8" name="正方形/長方形 7"/>
          <p:cNvSpPr/>
          <p:nvPr/>
        </p:nvSpPr>
        <p:spPr bwMode="auto">
          <a:xfrm>
            <a:off x="350488" y="5018358"/>
            <a:ext cx="9205024" cy="1486201"/>
          </a:xfrm>
          <a:prstGeom prst="rect">
            <a:avLst/>
          </a:prstGeom>
          <a:gradFill>
            <a:gsLst>
              <a:gs pos="0">
                <a:schemeClr val="bg1">
                  <a:lumMod val="95000"/>
                </a:schemeClr>
              </a:gs>
              <a:gs pos="50000">
                <a:schemeClr val="bg1">
                  <a:lumMod val="95000"/>
                  <a:alpha val="50000"/>
                </a:schemeClr>
              </a:gs>
              <a:gs pos="100000">
                <a:schemeClr val="bg1">
                  <a:lumMod val="95000"/>
                </a:schemeClr>
              </a:gs>
            </a:gsLst>
            <a:lin ang="0" scaled="0"/>
          </a:gradFill>
          <a:ln w="9525" cap="flat" cmpd="sng" algn="ctr">
            <a:noFill/>
            <a:prstDash val="solid"/>
            <a:round/>
            <a:headEnd type="none" w="med" len="med"/>
            <a:tailEnd type="none" w="med" len="med"/>
          </a:ln>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12" name="テキスト ボックス 11"/>
          <p:cNvSpPr txBox="1"/>
          <p:nvPr/>
        </p:nvSpPr>
        <p:spPr bwMode="auto">
          <a:xfrm>
            <a:off x="1285200" y="5074330"/>
            <a:ext cx="4157489" cy="1401135"/>
          </a:xfrm>
          <a:prstGeom prst="rect">
            <a:avLst/>
          </a:prstGeom>
          <a:noFill/>
          <a:ln w="9525">
            <a:noFill/>
            <a:miter lim="800000"/>
            <a:headEnd/>
            <a:tailEnd/>
          </a:ln>
        </p:spPr>
        <p:txBody>
          <a:bodyPr wrap="none" lIns="108000" tIns="72000" rIns="108000" bIns="72000" rtlCol="0" anchor="ctr" anchorCtr="1">
            <a:spAutoFit/>
          </a:bodyPr>
          <a:lstStyle/>
          <a:p>
            <a:pPr>
              <a:buSzPct val="120000"/>
            </a:pPr>
            <a:r>
              <a:rPr lang="ja-JP" altLang="en-US" sz="2000" b="1" dirty="0">
                <a:solidFill>
                  <a:prstClr val="black"/>
                </a:solidFill>
                <a:latin typeface="ＭＳ Ｐゴシック"/>
                <a:ea typeface="ＭＳ Ｐゴシック"/>
                <a:cs typeface="ＭＳ Ｐゴシック"/>
              </a:rPr>
              <a:t>＜「身近化」の例＞</a:t>
            </a:r>
          </a:p>
          <a:p>
            <a:pPr>
              <a:lnSpc>
                <a:spcPct val="130000"/>
              </a:lnSpc>
              <a:buSzPct val="120000"/>
            </a:pPr>
            <a:r>
              <a:rPr lang="ja-JP" altLang="en-US" sz="1600" dirty="0" smtClean="0">
                <a:solidFill>
                  <a:prstClr val="black"/>
                </a:solidFill>
                <a:latin typeface="ＭＳ Ｐゴシック"/>
                <a:ea typeface="ＭＳ Ｐゴシック"/>
                <a:cs typeface="ＭＳ Ｐゴシック"/>
              </a:rPr>
              <a:t>・ディズニーランドのコンセプト「夢と魔法の国」</a:t>
            </a:r>
            <a:endParaRPr lang="en-US" altLang="ja-JP" sz="1600" dirty="0" smtClean="0">
              <a:solidFill>
                <a:prstClr val="black"/>
              </a:solidFill>
              <a:latin typeface="ＭＳ Ｐゴシック"/>
              <a:ea typeface="ＭＳ Ｐゴシック"/>
              <a:cs typeface="ＭＳ Ｐゴシック"/>
            </a:endParaRPr>
          </a:p>
          <a:p>
            <a:pPr>
              <a:lnSpc>
                <a:spcPct val="130000"/>
              </a:lnSpc>
              <a:buSzPct val="120000"/>
            </a:pPr>
            <a:r>
              <a:rPr lang="ja-JP" altLang="en-US" sz="1600" dirty="0" smtClean="0">
                <a:solidFill>
                  <a:prstClr val="black"/>
                </a:solidFill>
                <a:latin typeface="ＭＳ Ｐゴシック"/>
                <a:ea typeface="ＭＳ Ｐゴシック"/>
                <a:cs typeface="ＭＳ Ｐゴシック"/>
              </a:rPr>
              <a:t>・</a:t>
            </a:r>
            <a:r>
              <a:rPr lang="en-US" altLang="ja-JP" sz="1600" dirty="0" smtClean="0">
                <a:solidFill>
                  <a:prstClr val="black"/>
                </a:solidFill>
                <a:latin typeface="ＭＳ Ｐゴシック"/>
                <a:ea typeface="ＭＳ Ｐゴシック"/>
                <a:cs typeface="ＭＳ Ｐゴシック"/>
              </a:rPr>
              <a:t>AKB48</a:t>
            </a:r>
            <a:r>
              <a:rPr lang="ja-JP" altLang="en-US" sz="1600" dirty="0" smtClean="0">
                <a:solidFill>
                  <a:prstClr val="black"/>
                </a:solidFill>
                <a:latin typeface="ＭＳ Ｐゴシック"/>
                <a:ea typeface="ＭＳ Ｐゴシック"/>
                <a:cs typeface="ＭＳ Ｐゴシック"/>
              </a:rPr>
              <a:t>のコンセプト「会いに行けるアイドル」</a:t>
            </a:r>
            <a:endParaRPr lang="en-US" altLang="ja-JP" sz="1600" dirty="0" smtClean="0">
              <a:solidFill>
                <a:prstClr val="black"/>
              </a:solidFill>
              <a:latin typeface="ＭＳ Ｐゴシック"/>
              <a:ea typeface="ＭＳ Ｐゴシック"/>
              <a:cs typeface="ＭＳ Ｐゴシック"/>
            </a:endParaRPr>
          </a:p>
          <a:p>
            <a:pPr>
              <a:lnSpc>
                <a:spcPct val="130000"/>
              </a:lnSpc>
              <a:buSzPct val="120000"/>
            </a:pPr>
            <a:r>
              <a:rPr lang="ja-JP" altLang="en-US" sz="1600" dirty="0" smtClean="0">
                <a:solidFill>
                  <a:prstClr val="black"/>
                </a:solidFill>
                <a:latin typeface="ＭＳ Ｐゴシック"/>
                <a:ea typeface="ＭＳ Ｐゴシック"/>
                <a:cs typeface="ＭＳ Ｐゴシック"/>
              </a:rPr>
              <a:t>・</a:t>
            </a:r>
            <a:r>
              <a:rPr lang="en-US" altLang="ja-JP" sz="1600" dirty="0" smtClean="0">
                <a:solidFill>
                  <a:prstClr val="black"/>
                </a:solidFill>
                <a:latin typeface="ＭＳ Ｐゴシック"/>
                <a:ea typeface="ＭＳ Ｐゴシック"/>
                <a:cs typeface="ＭＳ Ｐゴシック"/>
              </a:rPr>
              <a:t>IT×</a:t>
            </a:r>
            <a:r>
              <a:rPr lang="ja-JP" altLang="en-US" sz="1600" dirty="0" smtClean="0">
                <a:solidFill>
                  <a:prstClr val="black"/>
                </a:solidFill>
                <a:latin typeface="ＭＳ Ｐゴシック"/>
                <a:ea typeface="ＭＳ Ｐゴシック"/>
                <a:cs typeface="ＭＳ Ｐゴシック"/>
              </a:rPr>
              <a:t>切符のイノベーションの例：</a:t>
            </a:r>
            <a:r>
              <a:rPr lang="en-US" altLang="ja-JP" sz="1600" dirty="0" smtClean="0">
                <a:solidFill>
                  <a:prstClr val="black"/>
                </a:solidFill>
                <a:latin typeface="ＭＳ Ｐゴシック"/>
                <a:ea typeface="ＭＳ Ｐゴシック"/>
                <a:cs typeface="ＭＳ Ｐゴシック"/>
              </a:rPr>
              <a:t>SUICA</a:t>
            </a:r>
          </a:p>
        </p:txBody>
      </p:sp>
    </p:spTree>
    <p:extLst>
      <p:ext uri="{BB962C8B-B14F-4D97-AF65-F5344CB8AC3E}">
        <p14:creationId xmlns:p14="http://schemas.microsoft.com/office/powerpoint/2010/main" val="1457980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ポイント（６）／ファシリテーション</a:t>
            </a:r>
            <a:endParaRPr kumimoji="1" lang="ja-JP" altLang="en-US" dirty="0"/>
          </a:p>
        </p:txBody>
      </p:sp>
      <p:sp>
        <p:nvSpPr>
          <p:cNvPr id="9" name="角丸四角形 8"/>
          <p:cNvSpPr/>
          <p:nvPr/>
        </p:nvSpPr>
        <p:spPr bwMode="auto">
          <a:xfrm>
            <a:off x="364666" y="777824"/>
            <a:ext cx="9176671" cy="1283025"/>
          </a:xfrm>
          <a:prstGeom prst="roundRect">
            <a:avLst>
              <a:gd name="adj" fmla="val 7102"/>
            </a:avLst>
          </a:prstGeom>
          <a:ln w="38100">
            <a:solidFill>
              <a:srgbClr val="008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lnSpc>
                <a:spcPct val="130000"/>
              </a:lnSpc>
              <a:buSzPct val="120000"/>
            </a:pPr>
            <a:r>
              <a:rPr lang="ja-JP" altLang="en-US" sz="4000" b="1" dirty="0" smtClean="0">
                <a:solidFill>
                  <a:prstClr val="black"/>
                </a:solidFill>
                <a:latin typeface="ＭＳ Ｐゴシック"/>
                <a:ea typeface="ＭＳ Ｐゴシック"/>
                <a:cs typeface="ＭＳ Ｐゴシック"/>
              </a:rPr>
              <a:t>まずは教員がやってみる。</a:t>
            </a:r>
            <a:endParaRPr lang="en-US" altLang="ja-JP" sz="4000" b="1" dirty="0" smtClean="0">
              <a:solidFill>
                <a:prstClr val="black"/>
              </a:solidFill>
              <a:latin typeface="ＭＳ Ｐゴシック"/>
              <a:ea typeface="ＭＳ Ｐゴシック"/>
              <a:cs typeface="ＭＳ Ｐゴシック"/>
            </a:endParaRPr>
          </a:p>
        </p:txBody>
      </p:sp>
      <p:sp>
        <p:nvSpPr>
          <p:cNvPr id="11" name="テキスト ボックス 10"/>
          <p:cNvSpPr txBox="1"/>
          <p:nvPr/>
        </p:nvSpPr>
        <p:spPr bwMode="auto">
          <a:xfrm>
            <a:off x="786000" y="2141408"/>
            <a:ext cx="8334000" cy="3457082"/>
          </a:xfrm>
          <a:prstGeom prst="rect">
            <a:avLst/>
          </a:prstGeom>
          <a:noFill/>
          <a:ln w="9525">
            <a:noFill/>
            <a:miter lim="800000"/>
            <a:headEnd/>
            <a:tailEnd/>
          </a:ln>
        </p:spPr>
        <p:txBody>
          <a:bodyPr wrap="square" lIns="108000" tIns="72000" rIns="108000" bIns="72000" rtlCol="0" anchor="t" anchorCtr="0">
            <a:spAutoFit/>
          </a:bodyPr>
          <a:lstStyle/>
          <a:p>
            <a:pPr algn="just">
              <a:lnSpc>
                <a:spcPct val="120000"/>
              </a:lnSpc>
              <a:buSzPct val="120000"/>
            </a:pPr>
            <a:r>
              <a:rPr lang="ja-JP" altLang="en-US" sz="2400" dirty="0" smtClean="0">
                <a:solidFill>
                  <a:prstClr val="black"/>
                </a:solidFill>
                <a:latin typeface="ＭＳ Ｐゴシック"/>
                <a:ea typeface="ＭＳ Ｐゴシック"/>
                <a:cs typeface="ＭＳ Ｐゴシック"/>
              </a:rPr>
              <a:t>グループワークにおけるファシリテーションは円滑な議論を進める上では大切ですが、いきなり生徒がやろうとするのはハードルが高いです。</a:t>
            </a:r>
            <a:endParaRPr lang="en-US" altLang="ja-JP" sz="2400" dirty="0" smtClean="0">
              <a:solidFill>
                <a:prstClr val="black"/>
              </a:solidFill>
              <a:latin typeface="ＭＳ Ｐゴシック"/>
              <a:ea typeface="ＭＳ Ｐゴシック"/>
              <a:cs typeface="ＭＳ Ｐゴシック"/>
            </a:endParaRPr>
          </a:p>
          <a:p>
            <a:pPr algn="just">
              <a:lnSpc>
                <a:spcPct val="120000"/>
              </a:lnSpc>
              <a:buSzPct val="120000"/>
            </a:pPr>
            <a:endParaRPr lang="en-US" altLang="ja-JP" sz="1200" dirty="0" smtClean="0">
              <a:solidFill>
                <a:prstClr val="black"/>
              </a:solidFill>
              <a:latin typeface="ＭＳ Ｐゴシック"/>
              <a:ea typeface="ＭＳ Ｐゴシック"/>
              <a:cs typeface="ＭＳ Ｐゴシック"/>
            </a:endParaRPr>
          </a:p>
          <a:p>
            <a:pPr algn="just">
              <a:lnSpc>
                <a:spcPct val="120000"/>
              </a:lnSpc>
              <a:buSzPct val="120000"/>
            </a:pPr>
            <a:r>
              <a:rPr lang="ja-JP" altLang="en-US" sz="2400" dirty="0" smtClean="0">
                <a:solidFill>
                  <a:prstClr val="black"/>
                </a:solidFill>
                <a:latin typeface="ＭＳ Ｐゴシック"/>
                <a:ea typeface="ＭＳ Ｐゴシック"/>
                <a:cs typeface="ＭＳ Ｐゴシック"/>
              </a:rPr>
              <a:t>まずは教員が全グループのファシリテーションを担当し、議論の活性化、円滑化を目指しましょう。生徒がひと通りのプロセスを経験した後、次のプロジェクトでは生徒に任せてみる、というステップがベターです。</a:t>
            </a:r>
            <a:endParaRPr lang="en-US" altLang="ja-JP" sz="2400" dirty="0" smtClean="0">
              <a:solidFill>
                <a:prstClr val="black"/>
              </a:solidFill>
              <a:latin typeface="ＭＳ Ｐゴシック"/>
              <a:ea typeface="ＭＳ Ｐゴシック"/>
              <a:cs typeface="ＭＳ Ｐゴシック"/>
            </a:endParaRPr>
          </a:p>
        </p:txBody>
      </p:sp>
      <p:sp>
        <p:nvSpPr>
          <p:cNvPr id="8" name="テキスト ボックス 7"/>
          <p:cNvSpPr txBox="1"/>
          <p:nvPr/>
        </p:nvSpPr>
        <p:spPr bwMode="auto">
          <a:xfrm>
            <a:off x="1285200" y="5564936"/>
            <a:ext cx="7594778" cy="930237"/>
          </a:xfrm>
          <a:prstGeom prst="rect">
            <a:avLst/>
          </a:prstGeom>
          <a:noFill/>
          <a:ln w="9525">
            <a:noFill/>
            <a:miter lim="800000"/>
            <a:headEnd/>
            <a:tailEnd/>
          </a:ln>
        </p:spPr>
        <p:txBody>
          <a:bodyPr wrap="none" lIns="108000" tIns="72000" rIns="108000" bIns="72000" rtlCol="0" anchor="ctr" anchorCtr="1">
            <a:spAutoFit/>
          </a:bodyPr>
          <a:lstStyle/>
          <a:p>
            <a:pPr>
              <a:buSzPct val="120000"/>
            </a:pPr>
            <a:r>
              <a:rPr lang="en-US" altLang="ja-JP" sz="1400" b="1" dirty="0">
                <a:solidFill>
                  <a:prstClr val="black"/>
                </a:solidFill>
                <a:latin typeface="ＭＳ Ｐゴシック"/>
                <a:ea typeface="ＭＳ Ｐゴシック"/>
                <a:cs typeface="ＭＳ Ｐゴシック"/>
              </a:rPr>
              <a:t>[</a:t>
            </a:r>
            <a:r>
              <a:rPr lang="ja-JP" altLang="en-US" sz="1400" b="1" dirty="0" smtClean="0">
                <a:solidFill>
                  <a:prstClr val="black"/>
                </a:solidFill>
                <a:latin typeface="ＭＳ Ｐゴシック"/>
                <a:ea typeface="ＭＳ Ｐゴシック"/>
                <a:cs typeface="ＭＳ Ｐゴシック"/>
              </a:rPr>
              <a:t>ファシリテーター</a:t>
            </a:r>
            <a:r>
              <a:rPr lang="ja-JP" altLang="en-US" sz="1400" b="1" dirty="0">
                <a:solidFill>
                  <a:prstClr val="black"/>
                </a:solidFill>
                <a:latin typeface="ＭＳ Ｐゴシック"/>
                <a:ea typeface="ＭＳ Ｐゴシック"/>
                <a:cs typeface="ＭＳ Ｐゴシック"/>
              </a:rPr>
              <a:t>（英語</a:t>
            </a:r>
            <a:r>
              <a:rPr lang="en-US" altLang="ja-JP" sz="1400" b="1" dirty="0">
                <a:solidFill>
                  <a:prstClr val="black"/>
                </a:solidFill>
                <a:latin typeface="ＭＳ Ｐゴシック"/>
                <a:ea typeface="ＭＳ Ｐゴシック"/>
                <a:cs typeface="ＭＳ Ｐゴシック"/>
              </a:rPr>
              <a:t>: facilitator</a:t>
            </a:r>
            <a:r>
              <a:rPr lang="ja-JP" altLang="en-US" sz="1400" b="1" dirty="0" smtClean="0">
                <a:solidFill>
                  <a:prstClr val="black"/>
                </a:solidFill>
                <a:latin typeface="ＭＳ Ｐゴシック"/>
                <a:ea typeface="ＭＳ Ｐゴシック"/>
                <a:cs typeface="ＭＳ Ｐゴシック"/>
              </a:rPr>
              <a:t>）</a:t>
            </a:r>
            <a:r>
              <a:rPr lang="en-US" altLang="ja-JP" sz="1400" b="1" dirty="0" smtClean="0">
                <a:solidFill>
                  <a:prstClr val="black"/>
                </a:solidFill>
                <a:latin typeface="ＭＳ Ｐゴシック"/>
                <a:ea typeface="ＭＳ Ｐゴシック"/>
                <a:cs typeface="ＭＳ Ｐゴシック"/>
              </a:rPr>
              <a:t>]</a:t>
            </a:r>
          </a:p>
          <a:p>
            <a:pPr>
              <a:buSzPct val="120000"/>
            </a:pPr>
            <a:r>
              <a:rPr lang="ja-JP" altLang="en-US" sz="1100" dirty="0" smtClean="0">
                <a:solidFill>
                  <a:prstClr val="black"/>
                </a:solidFill>
                <a:latin typeface="ＭＳ Ｐゴシック"/>
                <a:ea typeface="ＭＳ Ｐゴシック"/>
                <a:cs typeface="ＭＳ Ｐゴシック"/>
              </a:rPr>
              <a:t>会議</a:t>
            </a:r>
            <a:r>
              <a:rPr lang="ja-JP" altLang="en-US" sz="1100" dirty="0">
                <a:solidFill>
                  <a:prstClr val="black"/>
                </a:solidFill>
                <a:latin typeface="ＭＳ Ｐゴシック"/>
                <a:ea typeface="ＭＳ Ｐゴシック"/>
                <a:cs typeface="ＭＳ Ｐゴシック"/>
              </a:rPr>
              <a:t>やミーティング</a:t>
            </a:r>
            <a:r>
              <a:rPr lang="ja-JP" altLang="en-US" sz="1100" dirty="0" smtClean="0">
                <a:solidFill>
                  <a:prstClr val="black"/>
                </a:solidFill>
                <a:latin typeface="ＭＳ Ｐゴシック"/>
                <a:ea typeface="ＭＳ Ｐゴシック"/>
                <a:cs typeface="ＭＳ Ｐゴシック"/>
              </a:rPr>
              <a:t>、ワークショップ</a:t>
            </a:r>
            <a:r>
              <a:rPr lang="ja-JP" altLang="en-US" sz="1100" dirty="0">
                <a:solidFill>
                  <a:prstClr val="black"/>
                </a:solidFill>
                <a:latin typeface="ＭＳ Ｐゴシック"/>
                <a:ea typeface="ＭＳ Ｐゴシック"/>
                <a:cs typeface="ＭＳ Ｐゴシック"/>
              </a:rPr>
              <a:t>などにおいて、議論に</a:t>
            </a:r>
            <a:r>
              <a:rPr lang="ja-JP" altLang="en-US" sz="1100" dirty="0" smtClean="0">
                <a:solidFill>
                  <a:prstClr val="black"/>
                </a:solidFill>
                <a:latin typeface="ＭＳ Ｐゴシック"/>
                <a:ea typeface="ＭＳ Ｐゴシック"/>
                <a:cs typeface="ＭＳ Ｐゴシック"/>
              </a:rPr>
              <a:t>対して中立</a:t>
            </a:r>
            <a:r>
              <a:rPr lang="ja-JP" altLang="en-US" sz="1100" dirty="0">
                <a:solidFill>
                  <a:prstClr val="black"/>
                </a:solidFill>
                <a:latin typeface="ＭＳ Ｐゴシック"/>
                <a:ea typeface="ＭＳ Ｐゴシック"/>
                <a:cs typeface="ＭＳ Ｐゴシック"/>
              </a:rPr>
              <a:t>な立場を保ちながら話し合いに介入し</a:t>
            </a:r>
            <a:r>
              <a:rPr lang="ja-JP" altLang="en-US" sz="1100" dirty="0" smtClean="0">
                <a:solidFill>
                  <a:prstClr val="black"/>
                </a:solidFill>
                <a:latin typeface="ＭＳ Ｐゴシック"/>
                <a:ea typeface="ＭＳ Ｐゴシック"/>
                <a:cs typeface="ＭＳ Ｐゴシック"/>
              </a:rPr>
              <a:t>、議論</a:t>
            </a:r>
            <a:r>
              <a:rPr lang="ja-JP" altLang="en-US" sz="1100" dirty="0">
                <a:solidFill>
                  <a:prstClr val="black"/>
                </a:solidFill>
                <a:latin typeface="ＭＳ Ｐゴシック"/>
                <a:ea typeface="ＭＳ Ｐゴシック"/>
                <a:cs typeface="ＭＳ Ｐゴシック"/>
              </a:rPr>
              <a:t>をスムーズ</a:t>
            </a:r>
            <a:r>
              <a:rPr lang="ja-JP" altLang="en-US" sz="1100" dirty="0" smtClean="0">
                <a:solidFill>
                  <a:prstClr val="black"/>
                </a:solidFill>
                <a:latin typeface="ＭＳ Ｐゴシック"/>
                <a:ea typeface="ＭＳ Ｐゴシック"/>
                <a:cs typeface="ＭＳ Ｐゴシック"/>
              </a:rPr>
              <a:t>に</a:t>
            </a:r>
            <a:endParaRPr lang="en-US" altLang="ja-JP" sz="1100" dirty="0" smtClean="0">
              <a:solidFill>
                <a:prstClr val="black"/>
              </a:solidFill>
              <a:latin typeface="ＭＳ Ｐゴシック"/>
              <a:ea typeface="ＭＳ Ｐゴシック"/>
              <a:cs typeface="ＭＳ Ｐゴシック"/>
            </a:endParaRPr>
          </a:p>
          <a:p>
            <a:pPr>
              <a:buSzPct val="120000"/>
            </a:pPr>
            <a:r>
              <a:rPr lang="ja-JP" altLang="en-US" sz="1100" dirty="0" smtClean="0">
                <a:solidFill>
                  <a:prstClr val="black"/>
                </a:solidFill>
                <a:latin typeface="ＭＳ Ｐゴシック"/>
                <a:ea typeface="ＭＳ Ｐゴシック"/>
                <a:cs typeface="ＭＳ Ｐゴシック"/>
              </a:rPr>
              <a:t>調整しながら</a:t>
            </a:r>
            <a:r>
              <a:rPr lang="ja-JP" altLang="en-US" sz="1100" dirty="0">
                <a:solidFill>
                  <a:prstClr val="black"/>
                </a:solidFill>
                <a:latin typeface="ＭＳ Ｐゴシック"/>
                <a:ea typeface="ＭＳ Ｐゴシック"/>
                <a:cs typeface="ＭＳ Ｐゴシック"/>
              </a:rPr>
              <a:t>合意形成や相互理解に向けて深い議論がなされるよう調整する役割を負った人</a:t>
            </a:r>
            <a:r>
              <a:rPr lang="ja-JP" altLang="en-US" sz="1100" dirty="0" smtClean="0">
                <a:solidFill>
                  <a:prstClr val="black"/>
                </a:solidFill>
                <a:latin typeface="ＭＳ Ｐゴシック"/>
                <a:ea typeface="ＭＳ Ｐゴシック"/>
                <a:cs typeface="ＭＳ Ｐゴシック"/>
              </a:rPr>
              <a:t>。</a:t>
            </a:r>
            <a:endParaRPr lang="en-US" altLang="ja-JP" sz="1100" dirty="0" smtClean="0">
              <a:solidFill>
                <a:prstClr val="black"/>
              </a:solidFill>
              <a:latin typeface="ＭＳ Ｐゴシック"/>
              <a:ea typeface="ＭＳ Ｐゴシック"/>
              <a:cs typeface="ＭＳ Ｐゴシック"/>
            </a:endParaRPr>
          </a:p>
          <a:p>
            <a:pPr>
              <a:lnSpc>
                <a:spcPct val="50000"/>
              </a:lnSpc>
              <a:buSzPct val="120000"/>
            </a:pPr>
            <a:endParaRPr lang="en-US" altLang="ja-JP" sz="800" dirty="0">
              <a:solidFill>
                <a:prstClr val="black"/>
              </a:solidFill>
              <a:latin typeface="ＭＳ Ｐゴシック"/>
              <a:ea typeface="ＭＳ Ｐゴシック"/>
              <a:cs typeface="ＭＳ Ｐゴシック"/>
            </a:endParaRPr>
          </a:p>
          <a:p>
            <a:pPr>
              <a:buSzPct val="120000"/>
            </a:pPr>
            <a:r>
              <a:rPr lang="ja-JP" altLang="en-US" sz="1100" dirty="0" smtClean="0">
                <a:solidFill>
                  <a:prstClr val="black"/>
                </a:solidFill>
                <a:latin typeface="ＭＳ Ｐゴシック"/>
                <a:ea typeface="ＭＳ Ｐゴシック"/>
                <a:cs typeface="ＭＳ Ｐゴシック"/>
              </a:rPr>
              <a:t>出典：</a:t>
            </a:r>
            <a:r>
              <a:rPr lang="en-US" altLang="ja-JP" sz="1100" dirty="0" err="1" smtClean="0">
                <a:solidFill>
                  <a:prstClr val="black"/>
                </a:solidFill>
                <a:latin typeface="ＭＳ Ｐゴシック"/>
                <a:ea typeface="ＭＳ Ｐゴシック"/>
                <a:cs typeface="ＭＳ Ｐゴシック"/>
              </a:rPr>
              <a:t>wikipedia</a:t>
            </a:r>
            <a:r>
              <a:rPr lang="ja-JP" altLang="en-US" sz="1100" dirty="0" smtClean="0">
                <a:solidFill>
                  <a:prstClr val="black"/>
                </a:solidFill>
                <a:latin typeface="ＭＳ Ｐゴシック"/>
                <a:ea typeface="ＭＳ Ｐゴシック"/>
                <a:cs typeface="ＭＳ Ｐゴシック"/>
              </a:rPr>
              <a:t>より</a:t>
            </a:r>
            <a:r>
              <a:rPr lang="en-US" altLang="ja-JP" sz="1100" dirty="0">
                <a:solidFill>
                  <a:prstClr val="black"/>
                </a:solidFill>
                <a:latin typeface="ＭＳ Ｐゴシック"/>
                <a:ea typeface="ＭＳ Ｐゴシック"/>
                <a:cs typeface="ＭＳ Ｐゴシック"/>
              </a:rPr>
              <a:t> </a:t>
            </a:r>
            <a:r>
              <a:rPr lang="en-US" altLang="ja-JP" sz="1100" dirty="0" smtClean="0">
                <a:solidFill>
                  <a:prstClr val="black"/>
                </a:solidFill>
                <a:latin typeface="ＭＳ Ｐゴシック"/>
                <a:ea typeface="ＭＳ Ｐゴシック"/>
                <a:cs typeface="ＭＳ Ｐゴシック"/>
              </a:rPr>
              <a:t>( </a:t>
            </a:r>
            <a:r>
              <a:rPr lang="en-US" altLang="ja-JP" sz="1100" dirty="0" smtClean="0">
                <a:solidFill>
                  <a:prstClr val="black"/>
                </a:solidFill>
                <a:latin typeface="ＭＳ Ｐゴシック"/>
                <a:ea typeface="ＭＳ Ｐゴシック"/>
                <a:cs typeface="ＭＳ Ｐゴシック"/>
                <a:hlinkClick r:id="rId3"/>
              </a:rPr>
              <a:t>http</a:t>
            </a:r>
            <a:r>
              <a:rPr lang="en-US" altLang="ja-JP" sz="1100" dirty="0">
                <a:solidFill>
                  <a:prstClr val="black"/>
                </a:solidFill>
                <a:latin typeface="ＭＳ Ｐゴシック"/>
                <a:ea typeface="ＭＳ Ｐゴシック"/>
                <a:cs typeface="ＭＳ Ｐゴシック"/>
                <a:hlinkClick r:id="rId3"/>
              </a:rPr>
              <a:t>://ja.wikipedia.org/wiki/</a:t>
            </a:r>
            <a:r>
              <a:rPr lang="ja-JP" altLang="en-US" sz="1100" dirty="0" smtClean="0">
                <a:solidFill>
                  <a:prstClr val="black"/>
                </a:solidFill>
                <a:latin typeface="ＭＳ Ｐゴシック"/>
                <a:ea typeface="ＭＳ Ｐゴシック"/>
                <a:cs typeface="ＭＳ Ｐゴシック"/>
                <a:hlinkClick r:id="rId3"/>
              </a:rPr>
              <a:t>ファシリテーター</a:t>
            </a:r>
            <a:r>
              <a:rPr lang="en-US" altLang="ja-JP" sz="1100" dirty="0" smtClean="0">
                <a:solidFill>
                  <a:prstClr val="black"/>
                </a:solidFill>
                <a:latin typeface="ＭＳ Ｐゴシック"/>
                <a:ea typeface="ＭＳ Ｐゴシック"/>
                <a:cs typeface="ＭＳ Ｐゴシック"/>
              </a:rPr>
              <a:t> )</a:t>
            </a:r>
            <a:endParaRPr lang="ja-JP" altLang="en-US" sz="1100" dirty="0" smtClean="0">
              <a:solidFill>
                <a:prstClr val="black"/>
              </a:solidFill>
              <a:latin typeface="ＭＳ Ｐゴシック"/>
              <a:ea typeface="ＭＳ Ｐゴシック"/>
              <a:cs typeface="ＭＳ Ｐゴシック"/>
            </a:endParaRPr>
          </a:p>
        </p:txBody>
      </p:sp>
    </p:spTree>
    <p:extLst>
      <p:ext uri="{BB962C8B-B14F-4D97-AF65-F5344CB8AC3E}">
        <p14:creationId xmlns:p14="http://schemas.microsoft.com/office/powerpoint/2010/main" val="21724740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ja-JP" altLang="en-US" dirty="0" smtClean="0"/>
              <a:t>ポイント（７</a:t>
            </a:r>
            <a:r>
              <a:rPr lang="en-US" altLang="ja-JP" dirty="0" smtClean="0"/>
              <a:t>−</a:t>
            </a:r>
            <a:r>
              <a:rPr lang="ja-JP" altLang="en-US" dirty="0" smtClean="0"/>
              <a:t>１）／評価</a:t>
            </a:r>
            <a:r>
              <a:rPr lang="ja-JP" altLang="en-US" dirty="0"/>
              <a:t>のポイント</a:t>
            </a:r>
            <a:r>
              <a:rPr lang="ja-JP" altLang="en-US" dirty="0" smtClean="0"/>
              <a:t>：教員編</a:t>
            </a:r>
            <a:endParaRPr kumimoji="1" lang="ja-JP" altLang="en-US" dirty="0"/>
          </a:p>
        </p:txBody>
      </p:sp>
      <p:sp>
        <p:nvSpPr>
          <p:cNvPr id="9" name="角丸四角形 8"/>
          <p:cNvSpPr/>
          <p:nvPr/>
        </p:nvSpPr>
        <p:spPr bwMode="auto">
          <a:xfrm>
            <a:off x="364666" y="777824"/>
            <a:ext cx="9176671" cy="1283025"/>
          </a:xfrm>
          <a:prstGeom prst="roundRect">
            <a:avLst>
              <a:gd name="adj" fmla="val 7102"/>
            </a:avLst>
          </a:prstGeom>
          <a:ln w="38100">
            <a:solidFill>
              <a:srgbClr val="008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lnSpc>
                <a:spcPct val="130000"/>
              </a:lnSpc>
              <a:buSzPct val="120000"/>
            </a:pPr>
            <a:r>
              <a:rPr lang="ja-JP" altLang="en-US" sz="4400" b="1" dirty="0" smtClean="0">
                <a:solidFill>
                  <a:prstClr val="black"/>
                </a:solidFill>
                <a:latin typeface="ＭＳ Ｐゴシック"/>
                <a:ea typeface="ＭＳ Ｐゴシック"/>
                <a:cs typeface="ＭＳ Ｐゴシック"/>
              </a:rPr>
              <a:t>１）プロセスと成長を見る</a:t>
            </a:r>
            <a:endParaRPr lang="ja-JP" altLang="en-US" sz="4400" b="1" dirty="0">
              <a:solidFill>
                <a:prstClr val="black"/>
              </a:solidFill>
              <a:latin typeface="ＭＳ Ｐゴシック"/>
              <a:ea typeface="ＭＳ Ｐゴシック"/>
              <a:cs typeface="ＭＳ Ｐゴシック"/>
            </a:endParaRPr>
          </a:p>
        </p:txBody>
      </p:sp>
      <p:sp>
        <p:nvSpPr>
          <p:cNvPr id="11" name="テキスト ボックス 10"/>
          <p:cNvSpPr txBox="1"/>
          <p:nvPr/>
        </p:nvSpPr>
        <p:spPr bwMode="auto">
          <a:xfrm>
            <a:off x="662524" y="2276873"/>
            <a:ext cx="8583077" cy="1758155"/>
          </a:xfrm>
          <a:prstGeom prst="rect">
            <a:avLst/>
          </a:prstGeom>
          <a:noFill/>
          <a:ln w="9525">
            <a:noFill/>
            <a:miter lim="800000"/>
            <a:headEnd/>
            <a:tailEnd/>
          </a:ln>
        </p:spPr>
        <p:txBody>
          <a:bodyPr wrap="square" lIns="108000" tIns="72000" rIns="108000" bIns="72000" rtlCol="0" anchor="t" anchorCtr="0">
            <a:spAutoFit/>
          </a:bodyPr>
          <a:lstStyle/>
          <a:p>
            <a:pPr algn="ctr">
              <a:lnSpc>
                <a:spcPct val="120000"/>
              </a:lnSpc>
              <a:buSzPct val="120000"/>
            </a:pPr>
            <a:r>
              <a:rPr lang="ja-JP" altLang="en-US" sz="2400" dirty="0" smtClean="0">
                <a:solidFill>
                  <a:prstClr val="black"/>
                </a:solidFill>
                <a:latin typeface="ＭＳ Ｐゴシック"/>
                <a:ea typeface="ＭＳ Ｐゴシック"/>
                <a:cs typeface="ＭＳ Ｐゴシック"/>
              </a:rPr>
              <a:t>成績をつけるための相対的評価だけではなく、生徒一人ひとりが、</a:t>
            </a:r>
            <a:endParaRPr lang="en-US" altLang="ja-JP" sz="2400" dirty="0" smtClean="0">
              <a:solidFill>
                <a:prstClr val="black"/>
              </a:solidFill>
              <a:latin typeface="ＭＳ Ｐゴシック"/>
              <a:ea typeface="ＭＳ Ｐゴシック"/>
              <a:cs typeface="ＭＳ Ｐゴシック"/>
            </a:endParaRPr>
          </a:p>
          <a:p>
            <a:pPr algn="ctr">
              <a:lnSpc>
                <a:spcPct val="150000"/>
              </a:lnSpc>
              <a:buSzPct val="120000"/>
            </a:pPr>
            <a:r>
              <a:rPr lang="ja-JP" altLang="ja-JP" sz="2800" dirty="0" smtClean="0">
                <a:solidFill>
                  <a:prstClr val="black"/>
                </a:solidFill>
                <a:latin typeface="ＭＳ Ｐゴシック"/>
                <a:ea typeface="ＭＳ Ｐゴシック"/>
                <a:cs typeface="ＭＳ Ｐゴシック"/>
              </a:rPr>
              <a:t>　</a:t>
            </a:r>
            <a:r>
              <a:rPr lang="ja-JP" altLang="en-US" sz="2800" dirty="0" smtClean="0">
                <a:solidFill>
                  <a:prstClr val="black"/>
                </a:solidFill>
                <a:latin typeface="ＭＳ Ｐゴシック"/>
                <a:ea typeface="ＭＳ Ｐゴシック"/>
                <a:cs typeface="ＭＳ Ｐゴシック"/>
              </a:rPr>
              <a:t>「どんなプロセスを踏んで、どのように成長したか」</a:t>
            </a:r>
            <a:endParaRPr lang="en-US" altLang="ja-JP" sz="2800" dirty="0" smtClean="0">
              <a:solidFill>
                <a:prstClr val="black"/>
              </a:solidFill>
              <a:latin typeface="ＭＳ Ｐゴシック"/>
              <a:ea typeface="ＭＳ Ｐゴシック"/>
              <a:cs typeface="ＭＳ Ｐゴシック"/>
            </a:endParaRPr>
          </a:p>
          <a:p>
            <a:pPr algn="ctr">
              <a:lnSpc>
                <a:spcPct val="150000"/>
              </a:lnSpc>
              <a:buSzPct val="120000"/>
            </a:pPr>
            <a:r>
              <a:rPr lang="ja-JP" altLang="en-US" sz="2400" dirty="0" smtClean="0">
                <a:solidFill>
                  <a:prstClr val="black"/>
                </a:solidFill>
                <a:latin typeface="ＭＳ Ｐゴシック"/>
                <a:ea typeface="ＭＳ Ｐゴシック"/>
                <a:cs typeface="ＭＳ Ｐゴシック"/>
              </a:rPr>
              <a:t>という点を個別に評価してあげて欲しいです。</a:t>
            </a:r>
            <a:endParaRPr lang="en-US" altLang="ja-JP" sz="2400" dirty="0">
              <a:solidFill>
                <a:prstClr val="black"/>
              </a:solidFill>
              <a:latin typeface="ＭＳ Ｐゴシック"/>
              <a:ea typeface="ＭＳ Ｐゴシック"/>
              <a:cs typeface="ＭＳ Ｐゴシック"/>
            </a:endParaRPr>
          </a:p>
        </p:txBody>
      </p:sp>
      <p:sp>
        <p:nvSpPr>
          <p:cNvPr id="12" name="正方形/長方形 11"/>
          <p:cNvSpPr/>
          <p:nvPr/>
        </p:nvSpPr>
        <p:spPr bwMode="auto">
          <a:xfrm>
            <a:off x="350488" y="4238224"/>
            <a:ext cx="9205024" cy="2164738"/>
          </a:xfrm>
          <a:prstGeom prst="rect">
            <a:avLst/>
          </a:prstGeom>
          <a:gradFill>
            <a:gsLst>
              <a:gs pos="0">
                <a:schemeClr val="bg1">
                  <a:lumMod val="95000"/>
                </a:schemeClr>
              </a:gs>
              <a:gs pos="50000">
                <a:schemeClr val="bg1">
                  <a:lumMod val="95000"/>
                  <a:alpha val="50000"/>
                </a:schemeClr>
              </a:gs>
              <a:gs pos="100000">
                <a:schemeClr val="bg1">
                  <a:lumMod val="95000"/>
                </a:schemeClr>
              </a:gs>
            </a:gsLst>
            <a:lin ang="0" scaled="0"/>
          </a:gradFill>
          <a:ln w="9525" cap="flat" cmpd="sng" algn="ctr">
            <a:noFill/>
            <a:prstDash val="solid"/>
            <a:round/>
            <a:headEnd type="none" w="med" len="med"/>
            <a:tailEnd type="none" w="med" len="med"/>
          </a:ln>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14" name="テキスト ボックス 13"/>
          <p:cNvSpPr txBox="1"/>
          <p:nvPr/>
        </p:nvSpPr>
        <p:spPr bwMode="auto">
          <a:xfrm>
            <a:off x="1285613" y="4386211"/>
            <a:ext cx="4668046" cy="1813555"/>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lang="ja-JP" altLang="en-US" sz="2000" b="1" dirty="0">
                <a:solidFill>
                  <a:prstClr val="black"/>
                </a:solidFill>
                <a:latin typeface="ＭＳ Ｐゴシック"/>
                <a:ea typeface="ＭＳ Ｐゴシック"/>
                <a:cs typeface="ＭＳ Ｐゴシック"/>
              </a:rPr>
              <a:t>＜プロセス・成長軸での評価ポイント例＞</a:t>
            </a:r>
          </a:p>
          <a:p>
            <a:pPr>
              <a:lnSpc>
                <a:spcPct val="130000"/>
              </a:lnSpc>
              <a:buSzPct val="120000"/>
            </a:pPr>
            <a:r>
              <a:rPr lang="ja-JP" altLang="en-US" sz="1600" dirty="0" smtClean="0">
                <a:solidFill>
                  <a:prstClr val="black"/>
                </a:solidFill>
                <a:latin typeface="ＭＳ Ｐゴシック"/>
                <a:ea typeface="ＭＳ Ｐゴシック"/>
                <a:cs typeface="ＭＳ Ｐゴシック"/>
              </a:rPr>
              <a:t>・チーム作業ができていたか</a:t>
            </a:r>
            <a:endParaRPr lang="en-US" altLang="ja-JP" sz="1600" dirty="0" smtClean="0">
              <a:solidFill>
                <a:prstClr val="black"/>
              </a:solidFill>
              <a:latin typeface="ＭＳ Ｐゴシック"/>
              <a:ea typeface="ＭＳ Ｐゴシック"/>
              <a:cs typeface="ＭＳ Ｐゴシック"/>
            </a:endParaRPr>
          </a:p>
          <a:p>
            <a:pPr>
              <a:lnSpc>
                <a:spcPct val="130000"/>
              </a:lnSpc>
              <a:buSzPct val="120000"/>
            </a:pPr>
            <a:r>
              <a:rPr lang="ja-JP" altLang="en-US" sz="1600" dirty="0" smtClean="0">
                <a:solidFill>
                  <a:prstClr val="black"/>
                </a:solidFill>
                <a:latin typeface="ＭＳ Ｐゴシック"/>
                <a:ea typeface="ＭＳ Ｐゴシック"/>
                <a:cs typeface="ＭＳ Ｐゴシック"/>
              </a:rPr>
              <a:t>・</a:t>
            </a:r>
            <a:r>
              <a:rPr lang="en-US" altLang="ja-JP" sz="1600" dirty="0" smtClean="0">
                <a:solidFill>
                  <a:prstClr val="black"/>
                </a:solidFill>
                <a:latin typeface="ＭＳ Ｐゴシック"/>
                <a:ea typeface="ＭＳ Ｐゴシック"/>
                <a:cs typeface="ＭＳ Ｐゴシック"/>
              </a:rPr>
              <a:t>(</a:t>
            </a:r>
            <a:r>
              <a:rPr lang="ja-JP" altLang="en-US" sz="1600" dirty="0" smtClean="0">
                <a:solidFill>
                  <a:prstClr val="black"/>
                </a:solidFill>
                <a:latin typeface="ＭＳ Ｐゴシック"/>
                <a:ea typeface="ＭＳ Ｐゴシック"/>
                <a:cs typeface="ＭＳ Ｐゴシック"/>
              </a:rPr>
              <a:t>全体・個別</a:t>
            </a:r>
            <a:r>
              <a:rPr lang="en-US" altLang="ja-JP" sz="1600" dirty="0" smtClean="0">
                <a:solidFill>
                  <a:prstClr val="black"/>
                </a:solidFill>
                <a:latin typeface="ＭＳ Ｐゴシック"/>
                <a:ea typeface="ＭＳ Ｐゴシック"/>
                <a:cs typeface="ＭＳ Ｐゴシック"/>
              </a:rPr>
              <a:t>)</a:t>
            </a:r>
            <a:r>
              <a:rPr lang="ja-JP" altLang="en-US" sz="1600" dirty="0" smtClean="0">
                <a:solidFill>
                  <a:prstClr val="black"/>
                </a:solidFill>
                <a:latin typeface="ＭＳ Ｐゴシック"/>
                <a:ea typeface="ＭＳ Ｐゴシック"/>
                <a:cs typeface="ＭＳ Ｐゴシック"/>
              </a:rPr>
              <a:t>目標に対する到達度</a:t>
            </a:r>
            <a:endParaRPr lang="en-US" altLang="ja-JP" sz="1600" dirty="0" smtClean="0">
              <a:solidFill>
                <a:prstClr val="black"/>
              </a:solidFill>
              <a:latin typeface="ＭＳ Ｐゴシック"/>
              <a:ea typeface="ＭＳ Ｐゴシック"/>
              <a:cs typeface="ＭＳ Ｐゴシック"/>
            </a:endParaRPr>
          </a:p>
          <a:p>
            <a:pPr>
              <a:lnSpc>
                <a:spcPct val="130000"/>
              </a:lnSpc>
              <a:buSzPct val="120000"/>
            </a:pPr>
            <a:r>
              <a:rPr lang="ja-JP" altLang="en-US" sz="1600" dirty="0" smtClean="0">
                <a:solidFill>
                  <a:prstClr val="black"/>
                </a:solidFill>
                <a:latin typeface="ＭＳ Ｐゴシック"/>
                <a:ea typeface="ＭＳ Ｐゴシック"/>
                <a:cs typeface="ＭＳ Ｐゴシック"/>
              </a:rPr>
              <a:t>・自己を客観視できるようになったか</a:t>
            </a:r>
            <a:endParaRPr lang="en-US" altLang="ja-JP" sz="1600" dirty="0" smtClean="0">
              <a:solidFill>
                <a:prstClr val="black"/>
              </a:solidFill>
              <a:latin typeface="ＭＳ Ｐゴシック"/>
              <a:ea typeface="ＭＳ Ｐゴシック"/>
              <a:cs typeface="ＭＳ Ｐゴシック"/>
            </a:endParaRPr>
          </a:p>
          <a:p>
            <a:pPr>
              <a:lnSpc>
                <a:spcPct val="130000"/>
              </a:lnSpc>
              <a:buSzPct val="120000"/>
            </a:pPr>
            <a:r>
              <a:rPr lang="ja-JP" altLang="en-US" sz="1600" dirty="0" smtClean="0">
                <a:solidFill>
                  <a:prstClr val="black"/>
                </a:solidFill>
                <a:latin typeface="ＭＳ Ｐゴシック"/>
                <a:ea typeface="ＭＳ Ｐゴシック"/>
                <a:cs typeface="ＭＳ Ｐゴシック"/>
              </a:rPr>
              <a:t>・学習した情報デザインスキルを活用できたか、など</a:t>
            </a:r>
            <a:endParaRPr lang="en-US" altLang="ja-JP" sz="1600" dirty="0" smtClean="0">
              <a:solidFill>
                <a:prstClr val="black"/>
              </a:solidFill>
              <a:latin typeface="ＭＳ Ｐゴシック"/>
              <a:ea typeface="ＭＳ Ｐゴシック"/>
              <a:cs typeface="ＭＳ Ｐゴシック"/>
            </a:endParaRPr>
          </a:p>
        </p:txBody>
      </p:sp>
    </p:spTree>
    <p:extLst>
      <p:ext uri="{BB962C8B-B14F-4D97-AF65-F5344CB8AC3E}">
        <p14:creationId xmlns:p14="http://schemas.microsoft.com/office/powerpoint/2010/main" val="16727279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ポイント（７</a:t>
            </a:r>
            <a:r>
              <a:rPr lang="en-US" altLang="ja-JP" dirty="0" smtClean="0"/>
              <a:t>−</a:t>
            </a:r>
            <a:r>
              <a:rPr lang="ja-JP" altLang="en-US" dirty="0" smtClean="0"/>
              <a:t>１）／評価</a:t>
            </a:r>
            <a:r>
              <a:rPr lang="ja-JP" altLang="en-US" dirty="0"/>
              <a:t>のポイント</a:t>
            </a:r>
            <a:r>
              <a:rPr lang="ja-JP" altLang="en-US" dirty="0" smtClean="0"/>
              <a:t>：教員編</a:t>
            </a:r>
            <a:endParaRPr kumimoji="1" lang="ja-JP" altLang="en-US" dirty="0"/>
          </a:p>
        </p:txBody>
      </p:sp>
      <p:sp>
        <p:nvSpPr>
          <p:cNvPr id="9" name="角丸四角形 8"/>
          <p:cNvSpPr/>
          <p:nvPr/>
        </p:nvSpPr>
        <p:spPr bwMode="auto">
          <a:xfrm>
            <a:off x="364666" y="777824"/>
            <a:ext cx="9176671" cy="1283025"/>
          </a:xfrm>
          <a:prstGeom prst="roundRect">
            <a:avLst>
              <a:gd name="adj" fmla="val 7102"/>
            </a:avLst>
          </a:prstGeom>
          <a:ln w="38100">
            <a:solidFill>
              <a:srgbClr val="008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lnSpc>
                <a:spcPct val="130000"/>
              </a:lnSpc>
              <a:buSzPct val="120000"/>
            </a:pPr>
            <a:r>
              <a:rPr lang="ja-JP" altLang="en-US" sz="4400" b="1" dirty="0" smtClean="0">
                <a:solidFill>
                  <a:prstClr val="black"/>
                </a:solidFill>
                <a:latin typeface="ＭＳ Ｐゴシック"/>
                <a:ea typeface="ＭＳ Ｐゴシック"/>
                <a:cs typeface="ＭＳ Ｐゴシック"/>
              </a:rPr>
              <a:t>２）最終成果物に対する評価</a:t>
            </a:r>
            <a:endParaRPr lang="ja-JP" altLang="en-US" sz="4400" b="1" dirty="0">
              <a:solidFill>
                <a:prstClr val="black"/>
              </a:solidFill>
              <a:latin typeface="ＭＳ Ｐゴシック"/>
              <a:ea typeface="ＭＳ Ｐゴシック"/>
              <a:cs typeface="ＭＳ Ｐゴシック"/>
            </a:endParaRPr>
          </a:p>
        </p:txBody>
      </p:sp>
      <p:sp>
        <p:nvSpPr>
          <p:cNvPr id="11" name="テキスト ボックス 10"/>
          <p:cNvSpPr txBox="1"/>
          <p:nvPr/>
        </p:nvSpPr>
        <p:spPr bwMode="auto">
          <a:xfrm>
            <a:off x="982133" y="2276873"/>
            <a:ext cx="7975600" cy="1567334"/>
          </a:xfrm>
          <a:prstGeom prst="rect">
            <a:avLst/>
          </a:prstGeom>
          <a:noFill/>
          <a:ln w="9525">
            <a:noFill/>
            <a:miter lim="800000"/>
            <a:headEnd/>
            <a:tailEnd/>
          </a:ln>
        </p:spPr>
        <p:txBody>
          <a:bodyPr wrap="square" lIns="108000" tIns="72000" rIns="108000" bIns="72000" rtlCol="0" anchor="t" anchorCtr="0">
            <a:spAutoFit/>
          </a:bodyPr>
          <a:lstStyle/>
          <a:p>
            <a:pPr algn="just">
              <a:lnSpc>
                <a:spcPct val="130000"/>
              </a:lnSpc>
              <a:buSzPct val="120000"/>
            </a:pPr>
            <a:r>
              <a:rPr lang="ja-JP" altLang="en-US" sz="2400" dirty="0" smtClean="0">
                <a:solidFill>
                  <a:prstClr val="black"/>
                </a:solidFill>
                <a:latin typeface="ＭＳ Ｐゴシック"/>
                <a:ea typeface="ＭＳ Ｐゴシック"/>
                <a:cs typeface="ＭＳ Ｐゴシック"/>
              </a:rPr>
              <a:t>最終成果物</a:t>
            </a:r>
            <a:r>
              <a:rPr lang="en-US" altLang="ja-JP" sz="2400" dirty="0" smtClean="0">
                <a:solidFill>
                  <a:prstClr val="black"/>
                </a:solidFill>
                <a:latin typeface="ＭＳ Ｐゴシック"/>
                <a:ea typeface="ＭＳ Ｐゴシック"/>
                <a:cs typeface="ＭＳ Ｐゴシック"/>
              </a:rPr>
              <a:t>(</a:t>
            </a:r>
            <a:r>
              <a:rPr lang="ja-JP" altLang="en-US" sz="2400" dirty="0" smtClean="0">
                <a:solidFill>
                  <a:prstClr val="black"/>
                </a:solidFill>
                <a:latin typeface="ＭＳ Ｐゴシック"/>
                <a:ea typeface="ＭＳ Ｐゴシック"/>
                <a:cs typeface="ＭＳ Ｐゴシック"/>
              </a:rPr>
              <a:t>プレゼンテーション、発表資料、プロトタイプなど</a:t>
            </a:r>
            <a:r>
              <a:rPr lang="en-US" altLang="ja-JP" sz="2400" dirty="0" smtClean="0">
                <a:solidFill>
                  <a:prstClr val="black"/>
                </a:solidFill>
                <a:latin typeface="ＭＳ Ｐゴシック"/>
                <a:ea typeface="ＭＳ Ｐゴシック"/>
                <a:cs typeface="ＭＳ Ｐゴシック"/>
              </a:rPr>
              <a:t>)</a:t>
            </a:r>
            <a:r>
              <a:rPr lang="ja-JP" altLang="en-US" sz="2400" dirty="0" smtClean="0">
                <a:solidFill>
                  <a:prstClr val="black"/>
                </a:solidFill>
                <a:latin typeface="ＭＳ Ｐゴシック"/>
                <a:ea typeface="ＭＳ Ｐゴシック"/>
                <a:cs typeface="ＭＳ Ｐゴシック"/>
              </a:rPr>
              <a:t>に対する評価については、以下の観点を応用するのが良いのでは、と思います。</a:t>
            </a:r>
            <a:endParaRPr lang="en-US" altLang="ja-JP" sz="2400" dirty="0">
              <a:solidFill>
                <a:prstClr val="black"/>
              </a:solidFill>
              <a:latin typeface="ＭＳ Ｐゴシック"/>
              <a:ea typeface="ＭＳ Ｐゴシック"/>
              <a:cs typeface="ＭＳ Ｐゴシック"/>
            </a:endParaRPr>
          </a:p>
        </p:txBody>
      </p:sp>
      <p:sp>
        <p:nvSpPr>
          <p:cNvPr id="31" name="角丸四角形 30"/>
          <p:cNvSpPr/>
          <p:nvPr/>
        </p:nvSpPr>
        <p:spPr>
          <a:xfrm>
            <a:off x="3076263" y="4267195"/>
            <a:ext cx="3578546" cy="7218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b="1" dirty="0" smtClean="0">
                <a:solidFill>
                  <a:prstClr val="white"/>
                </a:solidFill>
                <a:latin typeface="ＭＳ Ｐゴシック"/>
                <a:ea typeface="ＭＳ Ｐゴシック"/>
                <a:cs typeface="ＭＳ Ｐゴシック"/>
              </a:rPr>
              <a:t>「論理的思考力」評価</a:t>
            </a:r>
            <a:endParaRPr lang="ja-JP" altLang="en-US" sz="2800" b="1" dirty="0">
              <a:solidFill>
                <a:prstClr val="white"/>
              </a:solidFill>
              <a:latin typeface="ＭＳ Ｐゴシック"/>
              <a:ea typeface="ＭＳ Ｐゴシック"/>
              <a:cs typeface="ＭＳ Ｐゴシック"/>
            </a:endParaRPr>
          </a:p>
        </p:txBody>
      </p:sp>
      <p:sp>
        <p:nvSpPr>
          <p:cNvPr id="32" name="角丸四角形 31"/>
          <p:cNvSpPr/>
          <p:nvPr/>
        </p:nvSpPr>
        <p:spPr>
          <a:xfrm>
            <a:off x="1013890" y="5300128"/>
            <a:ext cx="3591984" cy="72187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800" b="1" dirty="0" smtClean="0">
                <a:solidFill>
                  <a:prstClr val="white"/>
                </a:solidFill>
                <a:latin typeface="ＭＳ Ｐゴシック"/>
                <a:ea typeface="ＭＳ Ｐゴシック"/>
                <a:cs typeface="ＭＳ Ｐゴシック"/>
              </a:rPr>
              <a:t>「課題解決力」評価</a:t>
            </a:r>
            <a:endParaRPr lang="ja-JP" altLang="en-US" sz="2800" b="1" dirty="0">
              <a:solidFill>
                <a:prstClr val="white"/>
              </a:solidFill>
              <a:latin typeface="ＭＳ Ｐゴシック"/>
              <a:ea typeface="ＭＳ Ｐゴシック"/>
              <a:cs typeface="ＭＳ Ｐゴシック"/>
            </a:endParaRPr>
          </a:p>
        </p:txBody>
      </p:sp>
      <p:sp>
        <p:nvSpPr>
          <p:cNvPr id="33" name="角丸四角形 32"/>
          <p:cNvSpPr/>
          <p:nvPr/>
        </p:nvSpPr>
        <p:spPr>
          <a:xfrm>
            <a:off x="5352015" y="5300128"/>
            <a:ext cx="3588793" cy="72187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2800" b="1" dirty="0" smtClean="0">
                <a:solidFill>
                  <a:prstClr val="white"/>
                </a:solidFill>
                <a:latin typeface="ＭＳ Ｐゴシック"/>
                <a:ea typeface="ＭＳ Ｐゴシック"/>
                <a:cs typeface="ＭＳ Ｐゴシック"/>
              </a:rPr>
              <a:t>「コンピテンシー」評価</a:t>
            </a:r>
            <a:endParaRPr lang="ja-JP" altLang="en-US" sz="2800" b="1" dirty="0">
              <a:solidFill>
                <a:prstClr val="white"/>
              </a:solidFill>
              <a:latin typeface="ＭＳ Ｐゴシック"/>
              <a:ea typeface="ＭＳ Ｐゴシック"/>
              <a:cs typeface="ＭＳ Ｐゴシック"/>
            </a:endParaRPr>
          </a:p>
        </p:txBody>
      </p:sp>
    </p:spTree>
    <p:extLst>
      <p:ext uri="{BB962C8B-B14F-4D97-AF65-F5344CB8AC3E}">
        <p14:creationId xmlns:p14="http://schemas.microsoft.com/office/powerpoint/2010/main" val="36647766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endParaRPr kumimoji="1" lang="ja-JP" altLang="en-US"/>
          </a:p>
        </p:txBody>
      </p:sp>
      <p:sp>
        <p:nvSpPr>
          <p:cNvPr id="5" name="角丸四角形 4"/>
          <p:cNvSpPr/>
          <p:nvPr/>
        </p:nvSpPr>
        <p:spPr>
          <a:xfrm>
            <a:off x="459706" y="660400"/>
            <a:ext cx="8986588" cy="7641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ja-JP" altLang="en-US" sz="4000" b="1" dirty="0" smtClean="0">
                <a:solidFill>
                  <a:prstClr val="white"/>
                </a:solidFill>
                <a:latin typeface="ＭＳ Ｐゴシック"/>
                <a:ea typeface="ＭＳ Ｐゴシック"/>
                <a:cs typeface="ＭＳ Ｐゴシック"/>
              </a:rPr>
              <a:t>「論理的思考力」評価</a:t>
            </a:r>
            <a:endParaRPr lang="ja-JP" altLang="en-US" sz="4000" b="1" dirty="0">
              <a:solidFill>
                <a:prstClr val="white"/>
              </a:solidFill>
              <a:latin typeface="ＭＳ Ｐゴシック"/>
              <a:ea typeface="ＭＳ Ｐゴシック"/>
              <a:cs typeface="ＭＳ Ｐゴシック"/>
            </a:endParaRPr>
          </a:p>
        </p:txBody>
      </p:sp>
      <p:sp>
        <p:nvSpPr>
          <p:cNvPr id="6" name="テキスト ボックス 5"/>
          <p:cNvSpPr txBox="1"/>
          <p:nvPr/>
        </p:nvSpPr>
        <p:spPr bwMode="auto">
          <a:xfrm>
            <a:off x="958845" y="1980914"/>
            <a:ext cx="7727950" cy="3551467"/>
          </a:xfrm>
          <a:prstGeom prst="rect">
            <a:avLst/>
          </a:prstGeom>
          <a:noFill/>
          <a:ln w="9525">
            <a:noFill/>
            <a:miter lim="800000"/>
            <a:headEnd/>
            <a:tailEnd/>
          </a:ln>
        </p:spPr>
        <p:txBody>
          <a:bodyPr wrap="square" lIns="108000" tIns="72000" rIns="108000" bIns="72000" rtlCol="0" anchor="t" anchorCtr="0">
            <a:spAutoFit/>
          </a:bodyPr>
          <a:lstStyle/>
          <a:p>
            <a:pPr algn="just">
              <a:buSzPct val="120000"/>
              <a:defRPr/>
            </a:pPr>
            <a:r>
              <a:rPr lang="ja-JP" altLang="en-US" sz="3200" dirty="0" smtClean="0">
                <a:solidFill>
                  <a:prstClr val="black">
                    <a:lumMod val="85000"/>
                    <a:lumOff val="15000"/>
                  </a:prstClr>
                </a:solidFill>
                <a:latin typeface="ＭＳ Ｐゴシック"/>
                <a:ea typeface="ＭＳ Ｐゴシック"/>
                <a:cs typeface="ＭＳ Ｐゴシック"/>
              </a:rPr>
              <a:t>・伝えたいことは明確か</a:t>
            </a:r>
            <a:endParaRPr lang="en-US" altLang="ja-JP" sz="3200" dirty="0" smtClean="0">
              <a:solidFill>
                <a:prstClr val="black">
                  <a:lumMod val="85000"/>
                  <a:lumOff val="15000"/>
                </a:prstClr>
              </a:solidFill>
              <a:latin typeface="ＭＳ Ｐゴシック"/>
              <a:ea typeface="ＭＳ Ｐゴシック"/>
              <a:cs typeface="ＭＳ Ｐゴシック"/>
            </a:endParaRPr>
          </a:p>
          <a:p>
            <a:pPr algn="just">
              <a:lnSpc>
                <a:spcPct val="150000"/>
              </a:lnSpc>
              <a:buSzPct val="120000"/>
              <a:defRPr/>
            </a:pPr>
            <a:r>
              <a:rPr lang="ja-JP" altLang="en-US" sz="3200" dirty="0" smtClean="0">
                <a:solidFill>
                  <a:prstClr val="black">
                    <a:lumMod val="85000"/>
                    <a:lumOff val="15000"/>
                  </a:prstClr>
                </a:solidFill>
                <a:latin typeface="ＭＳ Ｐゴシック"/>
                <a:ea typeface="ＭＳ Ｐゴシック"/>
                <a:cs typeface="ＭＳ Ｐゴシック"/>
              </a:rPr>
              <a:t>・展開がぶれずに組み立てられているか</a:t>
            </a:r>
            <a:endParaRPr lang="en-US" altLang="ja-JP" sz="3200" dirty="0" smtClean="0">
              <a:solidFill>
                <a:prstClr val="black">
                  <a:lumMod val="85000"/>
                  <a:lumOff val="15000"/>
                </a:prstClr>
              </a:solidFill>
              <a:latin typeface="ＭＳ Ｐゴシック"/>
              <a:ea typeface="ＭＳ Ｐゴシック"/>
              <a:cs typeface="ＭＳ Ｐゴシック"/>
            </a:endParaRPr>
          </a:p>
          <a:p>
            <a:pPr algn="just">
              <a:lnSpc>
                <a:spcPct val="150000"/>
              </a:lnSpc>
              <a:buSzPct val="120000"/>
              <a:defRPr/>
            </a:pPr>
            <a:r>
              <a:rPr lang="ja-JP" altLang="en-US" sz="3200" dirty="0" smtClean="0">
                <a:solidFill>
                  <a:prstClr val="black">
                    <a:lumMod val="85000"/>
                    <a:lumOff val="15000"/>
                  </a:prstClr>
                </a:solidFill>
                <a:latin typeface="ＭＳ Ｐゴシック"/>
                <a:ea typeface="ＭＳ Ｐゴシック"/>
                <a:cs typeface="ＭＳ Ｐゴシック"/>
              </a:rPr>
              <a:t>・概念図、グラフなどビジュアル表現の工夫</a:t>
            </a:r>
            <a:endParaRPr lang="en-US" altLang="ja-JP" sz="3200" dirty="0" smtClean="0">
              <a:solidFill>
                <a:prstClr val="black">
                  <a:lumMod val="85000"/>
                  <a:lumOff val="15000"/>
                </a:prstClr>
              </a:solidFill>
              <a:latin typeface="ＭＳ Ｐゴシック"/>
              <a:ea typeface="ＭＳ Ｐゴシック"/>
              <a:cs typeface="ＭＳ Ｐゴシック"/>
            </a:endParaRPr>
          </a:p>
          <a:p>
            <a:pPr algn="just">
              <a:lnSpc>
                <a:spcPct val="150000"/>
              </a:lnSpc>
              <a:buSzPct val="120000"/>
              <a:defRPr/>
            </a:pPr>
            <a:r>
              <a:rPr lang="ja-JP" altLang="en-US" sz="3200" dirty="0" smtClean="0">
                <a:solidFill>
                  <a:prstClr val="black">
                    <a:lumMod val="85000"/>
                    <a:lumOff val="15000"/>
                  </a:prstClr>
                </a:solidFill>
                <a:latin typeface="ＭＳ Ｐゴシック"/>
                <a:ea typeface="ＭＳ Ｐゴシック"/>
                <a:cs typeface="ＭＳ Ｐゴシック"/>
              </a:rPr>
              <a:t>・わかりやすい表現、簡潔な文章、収斂性</a:t>
            </a:r>
            <a:endParaRPr lang="en-US" altLang="ja-JP" sz="3200" dirty="0" smtClean="0">
              <a:solidFill>
                <a:prstClr val="black">
                  <a:lumMod val="85000"/>
                  <a:lumOff val="15000"/>
                </a:prstClr>
              </a:solidFill>
              <a:latin typeface="ＭＳ Ｐゴシック"/>
              <a:ea typeface="ＭＳ Ｐゴシック"/>
              <a:cs typeface="ＭＳ Ｐゴシック"/>
            </a:endParaRPr>
          </a:p>
          <a:p>
            <a:pPr algn="just">
              <a:lnSpc>
                <a:spcPct val="150000"/>
              </a:lnSpc>
              <a:buSzPct val="120000"/>
              <a:defRPr/>
            </a:pPr>
            <a:r>
              <a:rPr lang="ja-JP" altLang="en-US" sz="3200" dirty="0" smtClean="0">
                <a:solidFill>
                  <a:prstClr val="black">
                    <a:lumMod val="85000"/>
                    <a:lumOff val="15000"/>
                  </a:prstClr>
                </a:solidFill>
                <a:latin typeface="ＭＳ Ｐゴシック"/>
                <a:ea typeface="ＭＳ Ｐゴシック"/>
                <a:cs typeface="ＭＳ Ｐゴシック"/>
              </a:rPr>
              <a:t>・社会的にも役立つ内容か</a:t>
            </a:r>
            <a:endParaRPr lang="en-US" altLang="ja-JP" sz="3200" dirty="0">
              <a:solidFill>
                <a:prstClr val="black">
                  <a:lumMod val="85000"/>
                  <a:lumOff val="15000"/>
                </a:prstClr>
              </a:solidFill>
              <a:latin typeface="ＭＳ Ｐゴシック"/>
              <a:ea typeface="ＭＳ Ｐゴシック"/>
              <a:cs typeface="ＭＳ Ｐゴシック"/>
            </a:endParaRPr>
          </a:p>
        </p:txBody>
      </p:sp>
    </p:spTree>
    <p:extLst>
      <p:ext uri="{BB962C8B-B14F-4D97-AF65-F5344CB8AC3E}">
        <p14:creationId xmlns:p14="http://schemas.microsoft.com/office/powerpoint/2010/main" val="20010016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bwMode="auto">
          <a:xfrm>
            <a:off x="958806" y="1980914"/>
            <a:ext cx="7812617" cy="3551467"/>
          </a:xfrm>
          <a:prstGeom prst="rect">
            <a:avLst/>
          </a:prstGeom>
          <a:noFill/>
          <a:ln w="9525">
            <a:noFill/>
            <a:miter lim="800000"/>
            <a:headEnd/>
            <a:tailEnd/>
          </a:ln>
        </p:spPr>
        <p:txBody>
          <a:bodyPr wrap="square" lIns="108000" tIns="72000" rIns="108000" bIns="72000" rtlCol="0" anchor="t" anchorCtr="0">
            <a:spAutoFit/>
          </a:bodyPr>
          <a:lstStyle/>
          <a:p>
            <a:pPr>
              <a:buSzPct val="120000"/>
              <a:defRPr/>
            </a:pPr>
            <a:r>
              <a:rPr lang="ja-JP" altLang="en-US" sz="3200" dirty="0" smtClean="0">
                <a:solidFill>
                  <a:prstClr val="black">
                    <a:lumMod val="85000"/>
                    <a:lumOff val="15000"/>
                  </a:prstClr>
                </a:solidFill>
                <a:latin typeface="ＭＳ Ｐゴシック"/>
                <a:ea typeface="ＭＳ Ｐゴシック"/>
                <a:cs typeface="ＭＳ Ｐゴシック"/>
              </a:rPr>
              <a:t>・現状</a:t>
            </a:r>
            <a:r>
              <a:rPr lang="ja-JP" altLang="en-US" sz="3200" dirty="0">
                <a:solidFill>
                  <a:prstClr val="black">
                    <a:lumMod val="85000"/>
                    <a:lumOff val="15000"/>
                  </a:prstClr>
                </a:solidFill>
                <a:latin typeface="ＭＳ Ｐゴシック"/>
                <a:ea typeface="ＭＳ Ｐゴシック"/>
                <a:cs typeface="ＭＳ Ｐゴシック"/>
              </a:rPr>
              <a:t>から必要な情報が獲得できているか</a:t>
            </a:r>
            <a:endParaRPr lang="en-US" altLang="ja-JP" sz="3200" dirty="0">
              <a:solidFill>
                <a:prstClr val="black">
                  <a:lumMod val="85000"/>
                  <a:lumOff val="15000"/>
                </a:prstClr>
              </a:solidFill>
              <a:latin typeface="ＭＳ Ｐゴシック"/>
              <a:ea typeface="ＭＳ Ｐゴシック"/>
              <a:cs typeface="ＭＳ Ｐゴシック"/>
            </a:endParaRPr>
          </a:p>
          <a:p>
            <a:pPr>
              <a:lnSpc>
                <a:spcPct val="150000"/>
              </a:lnSpc>
              <a:buSzPct val="120000"/>
              <a:defRPr/>
            </a:pPr>
            <a:r>
              <a:rPr lang="ja-JP" altLang="en-US" sz="3200" dirty="0" smtClean="0">
                <a:solidFill>
                  <a:prstClr val="black">
                    <a:lumMod val="85000"/>
                    <a:lumOff val="15000"/>
                  </a:prstClr>
                </a:solidFill>
                <a:latin typeface="ＭＳ Ｐゴシック"/>
                <a:ea typeface="ＭＳ Ｐゴシック"/>
                <a:cs typeface="ＭＳ Ｐゴシック"/>
              </a:rPr>
              <a:t>・自分</a:t>
            </a:r>
            <a:r>
              <a:rPr lang="ja-JP" altLang="en-US" sz="3200" dirty="0">
                <a:solidFill>
                  <a:prstClr val="black">
                    <a:lumMod val="85000"/>
                    <a:lumOff val="15000"/>
                  </a:prstClr>
                </a:solidFill>
                <a:latin typeface="ＭＳ Ｐゴシック"/>
                <a:ea typeface="ＭＳ Ｐゴシック"/>
                <a:cs typeface="ＭＳ Ｐゴシック"/>
              </a:rPr>
              <a:t>が見出した課題のエビデンスはあるか</a:t>
            </a:r>
            <a:endParaRPr lang="en-US" altLang="ja-JP" sz="3200" dirty="0">
              <a:solidFill>
                <a:prstClr val="black">
                  <a:lumMod val="85000"/>
                  <a:lumOff val="15000"/>
                </a:prstClr>
              </a:solidFill>
              <a:latin typeface="ＭＳ Ｐゴシック"/>
              <a:ea typeface="ＭＳ Ｐゴシック"/>
              <a:cs typeface="ＭＳ Ｐゴシック"/>
            </a:endParaRPr>
          </a:p>
          <a:p>
            <a:pPr>
              <a:lnSpc>
                <a:spcPct val="150000"/>
              </a:lnSpc>
              <a:buSzPct val="120000"/>
              <a:defRPr/>
            </a:pPr>
            <a:r>
              <a:rPr lang="ja-JP" altLang="en-US" sz="3200" dirty="0" smtClean="0">
                <a:solidFill>
                  <a:prstClr val="black">
                    <a:lumMod val="85000"/>
                    <a:lumOff val="15000"/>
                  </a:prstClr>
                </a:solidFill>
                <a:latin typeface="ＭＳ Ｐゴシック"/>
                <a:ea typeface="ＭＳ Ｐゴシック"/>
                <a:cs typeface="ＭＳ Ｐゴシック"/>
              </a:rPr>
              <a:t>・原因</a:t>
            </a:r>
            <a:r>
              <a:rPr lang="ja-JP" altLang="en-US" sz="3200" dirty="0">
                <a:solidFill>
                  <a:prstClr val="black">
                    <a:lumMod val="85000"/>
                    <a:lumOff val="15000"/>
                  </a:prstClr>
                </a:solidFill>
                <a:latin typeface="ＭＳ Ｐゴシック"/>
                <a:ea typeface="ＭＳ Ｐゴシック"/>
                <a:cs typeface="ＭＳ Ｐゴシック"/>
              </a:rPr>
              <a:t>の妥当性はあるか</a:t>
            </a:r>
            <a:endParaRPr lang="en-US" altLang="ja-JP" sz="3200" dirty="0">
              <a:solidFill>
                <a:prstClr val="black">
                  <a:lumMod val="85000"/>
                  <a:lumOff val="15000"/>
                </a:prstClr>
              </a:solidFill>
              <a:latin typeface="ＭＳ Ｐゴシック"/>
              <a:ea typeface="ＭＳ Ｐゴシック"/>
              <a:cs typeface="ＭＳ Ｐゴシック"/>
            </a:endParaRPr>
          </a:p>
          <a:p>
            <a:pPr>
              <a:lnSpc>
                <a:spcPct val="150000"/>
              </a:lnSpc>
              <a:buSzPct val="120000"/>
              <a:defRPr/>
            </a:pPr>
            <a:r>
              <a:rPr lang="ja-JP" altLang="en-US" sz="3200" dirty="0" smtClean="0">
                <a:solidFill>
                  <a:prstClr val="black">
                    <a:lumMod val="85000"/>
                    <a:lumOff val="15000"/>
                  </a:prstClr>
                </a:solidFill>
                <a:latin typeface="ＭＳ Ｐゴシック"/>
                <a:ea typeface="ＭＳ Ｐゴシック"/>
                <a:cs typeface="ＭＳ Ｐゴシック"/>
              </a:rPr>
              <a:t>・原因</a:t>
            </a:r>
            <a:r>
              <a:rPr lang="ja-JP" altLang="en-US" sz="3200" dirty="0">
                <a:solidFill>
                  <a:prstClr val="black">
                    <a:lumMod val="85000"/>
                    <a:lumOff val="15000"/>
                  </a:prstClr>
                </a:solidFill>
                <a:latin typeface="ＭＳ Ｐゴシック"/>
                <a:ea typeface="ＭＳ Ｐゴシック"/>
                <a:cs typeface="ＭＳ Ｐゴシック"/>
              </a:rPr>
              <a:t>を取り除く解決策になっているか</a:t>
            </a:r>
            <a:endParaRPr lang="en-US" altLang="ja-JP" sz="3200" dirty="0">
              <a:solidFill>
                <a:prstClr val="black">
                  <a:lumMod val="85000"/>
                  <a:lumOff val="15000"/>
                </a:prstClr>
              </a:solidFill>
              <a:latin typeface="ＭＳ Ｐゴシック"/>
              <a:ea typeface="ＭＳ Ｐゴシック"/>
              <a:cs typeface="ＭＳ Ｐゴシック"/>
            </a:endParaRPr>
          </a:p>
          <a:p>
            <a:pPr>
              <a:lnSpc>
                <a:spcPct val="150000"/>
              </a:lnSpc>
              <a:buSzPct val="120000"/>
              <a:defRPr/>
            </a:pPr>
            <a:r>
              <a:rPr lang="ja-JP" altLang="en-US" sz="3200" dirty="0" smtClean="0">
                <a:solidFill>
                  <a:prstClr val="black">
                    <a:lumMod val="85000"/>
                    <a:lumOff val="15000"/>
                  </a:prstClr>
                </a:solidFill>
                <a:latin typeface="ＭＳ Ｐゴシック"/>
                <a:ea typeface="ＭＳ Ｐゴシック"/>
                <a:cs typeface="ＭＳ Ｐゴシック"/>
              </a:rPr>
              <a:t>・現実</a:t>
            </a:r>
            <a:r>
              <a:rPr lang="ja-JP" altLang="en-US" sz="3200" dirty="0">
                <a:solidFill>
                  <a:prstClr val="black">
                    <a:lumMod val="85000"/>
                    <a:lumOff val="15000"/>
                  </a:prstClr>
                </a:solidFill>
                <a:latin typeface="ＭＳ Ｐゴシック"/>
                <a:ea typeface="ＭＳ Ｐゴシック"/>
                <a:cs typeface="ＭＳ Ｐゴシック"/>
              </a:rPr>
              <a:t>にできる具体的な解決策か？</a:t>
            </a:r>
            <a:endParaRPr lang="en-US" altLang="ja-JP" sz="3200" dirty="0">
              <a:solidFill>
                <a:prstClr val="black">
                  <a:lumMod val="85000"/>
                  <a:lumOff val="15000"/>
                </a:prstClr>
              </a:solidFill>
              <a:latin typeface="ＭＳ Ｐゴシック"/>
              <a:ea typeface="ＭＳ Ｐゴシック"/>
              <a:cs typeface="ＭＳ Ｐゴシック"/>
            </a:endParaRPr>
          </a:p>
        </p:txBody>
      </p:sp>
      <p:sp>
        <p:nvSpPr>
          <p:cNvPr id="3" name="タイトル 2"/>
          <p:cNvSpPr>
            <a:spLocks noGrp="1"/>
          </p:cNvSpPr>
          <p:nvPr>
            <p:ph type="ctrTitle"/>
          </p:nvPr>
        </p:nvSpPr>
        <p:spPr/>
        <p:txBody>
          <a:bodyPr/>
          <a:lstStyle/>
          <a:p>
            <a:endParaRPr kumimoji="1" lang="ja-JP" altLang="en-US"/>
          </a:p>
        </p:txBody>
      </p:sp>
      <p:sp>
        <p:nvSpPr>
          <p:cNvPr id="12" name="角丸四角形 11"/>
          <p:cNvSpPr/>
          <p:nvPr/>
        </p:nvSpPr>
        <p:spPr>
          <a:xfrm>
            <a:off x="459706" y="660400"/>
            <a:ext cx="8986588" cy="764187"/>
          </a:xfrm>
          <a:prstGeom prst="roundRect">
            <a:avLst/>
          </a:prstGeom>
        </p:spPr>
        <p:style>
          <a:lnRef idx="1">
            <a:schemeClr val="accent5"/>
          </a:lnRef>
          <a:fillRef idx="3">
            <a:schemeClr val="accent5"/>
          </a:fillRef>
          <a:effectRef idx="2">
            <a:schemeClr val="accent5"/>
          </a:effectRef>
          <a:fontRef idx="minor">
            <a:schemeClr val="lt1"/>
          </a:fontRef>
        </p:style>
        <p:txBody>
          <a:bodyPr rtlCol="0" anchor="t"/>
          <a:lstStyle/>
          <a:p>
            <a:pPr algn="ctr"/>
            <a:r>
              <a:rPr lang="ja-JP" altLang="en-US" sz="4000" b="1" dirty="0">
                <a:solidFill>
                  <a:prstClr val="white"/>
                </a:solidFill>
                <a:latin typeface="ＭＳ Ｐゴシック"/>
                <a:ea typeface="ＭＳ Ｐゴシック"/>
                <a:cs typeface="ＭＳ Ｐゴシック"/>
              </a:rPr>
              <a:t>「課題解決力」評価</a:t>
            </a:r>
          </a:p>
        </p:txBody>
      </p:sp>
    </p:spTree>
    <p:extLst>
      <p:ext uri="{BB962C8B-B14F-4D97-AF65-F5344CB8AC3E}">
        <p14:creationId xmlns:p14="http://schemas.microsoft.com/office/powerpoint/2010/main" val="9804293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endParaRPr kumimoji="1" lang="ja-JP" altLang="en-US"/>
          </a:p>
        </p:txBody>
      </p:sp>
      <p:sp>
        <p:nvSpPr>
          <p:cNvPr id="8" name="テキスト ボックス 7"/>
          <p:cNvSpPr txBox="1"/>
          <p:nvPr/>
        </p:nvSpPr>
        <p:spPr bwMode="auto">
          <a:xfrm>
            <a:off x="958806" y="1980000"/>
            <a:ext cx="8185200" cy="2074139"/>
          </a:xfrm>
          <a:prstGeom prst="rect">
            <a:avLst/>
          </a:prstGeom>
          <a:noFill/>
          <a:ln w="9525">
            <a:noFill/>
            <a:miter lim="800000"/>
            <a:headEnd/>
            <a:tailEnd/>
          </a:ln>
        </p:spPr>
        <p:txBody>
          <a:bodyPr wrap="square" lIns="108000" tIns="72000" rIns="108000" bIns="72000" rtlCol="0" anchor="t" anchorCtr="0">
            <a:spAutoFit/>
          </a:bodyPr>
          <a:lstStyle/>
          <a:p>
            <a:pPr>
              <a:buSzPct val="120000"/>
              <a:defRPr/>
            </a:pPr>
            <a:r>
              <a:rPr lang="ja-JP" altLang="en-US" sz="3200" dirty="0" smtClean="0">
                <a:solidFill>
                  <a:prstClr val="black">
                    <a:lumMod val="85000"/>
                    <a:lumOff val="15000"/>
                  </a:prstClr>
                </a:solidFill>
                <a:latin typeface="ＭＳ Ｐゴシック"/>
                <a:ea typeface="ＭＳ Ｐゴシック"/>
                <a:cs typeface="ＭＳ Ｐゴシック"/>
              </a:rPr>
              <a:t>・題材</a:t>
            </a:r>
            <a:r>
              <a:rPr lang="ja-JP" altLang="en-US" sz="3200" dirty="0">
                <a:solidFill>
                  <a:prstClr val="black">
                    <a:lumMod val="85000"/>
                    <a:lumOff val="15000"/>
                  </a:prstClr>
                </a:solidFill>
                <a:latin typeface="ＭＳ Ｐゴシック"/>
                <a:ea typeface="ＭＳ Ｐゴシック"/>
                <a:cs typeface="ＭＳ Ｐゴシック"/>
              </a:rPr>
              <a:t>の機能・働き・現状を理解しているか？</a:t>
            </a:r>
            <a:endParaRPr lang="en-US" altLang="ja-JP" sz="3200" dirty="0">
              <a:solidFill>
                <a:prstClr val="black">
                  <a:lumMod val="85000"/>
                  <a:lumOff val="15000"/>
                </a:prstClr>
              </a:solidFill>
              <a:latin typeface="ＭＳ Ｐゴシック"/>
              <a:ea typeface="ＭＳ Ｐゴシック"/>
              <a:cs typeface="ＭＳ Ｐゴシック"/>
            </a:endParaRPr>
          </a:p>
          <a:p>
            <a:pPr>
              <a:lnSpc>
                <a:spcPct val="150000"/>
              </a:lnSpc>
              <a:buSzPct val="120000"/>
              <a:defRPr/>
            </a:pPr>
            <a:r>
              <a:rPr lang="ja-JP" altLang="en-US" sz="3200" dirty="0" smtClean="0">
                <a:solidFill>
                  <a:prstClr val="black">
                    <a:lumMod val="85000"/>
                    <a:lumOff val="15000"/>
                  </a:prstClr>
                </a:solidFill>
                <a:latin typeface="ＭＳ Ｐゴシック"/>
                <a:ea typeface="ＭＳ Ｐゴシック"/>
                <a:cs typeface="ＭＳ Ｐゴシック"/>
              </a:rPr>
              <a:t>・題材</a:t>
            </a:r>
            <a:r>
              <a:rPr lang="ja-JP" altLang="en-US" sz="3200" dirty="0">
                <a:solidFill>
                  <a:prstClr val="black">
                    <a:lumMod val="85000"/>
                    <a:lumOff val="15000"/>
                  </a:prstClr>
                </a:solidFill>
                <a:latin typeface="ＭＳ Ｐゴシック"/>
                <a:ea typeface="ＭＳ Ｐゴシック"/>
                <a:cs typeface="ＭＳ Ｐゴシック"/>
              </a:rPr>
              <a:t>の機能をいかした提案になっているか？</a:t>
            </a:r>
            <a:endParaRPr lang="en-US" altLang="ja-JP" sz="3200" dirty="0">
              <a:solidFill>
                <a:prstClr val="black">
                  <a:lumMod val="85000"/>
                  <a:lumOff val="15000"/>
                </a:prstClr>
              </a:solidFill>
              <a:latin typeface="ＭＳ Ｐゴシック"/>
              <a:ea typeface="ＭＳ Ｐゴシック"/>
              <a:cs typeface="ＭＳ Ｐゴシック"/>
            </a:endParaRPr>
          </a:p>
          <a:p>
            <a:pPr>
              <a:lnSpc>
                <a:spcPct val="150000"/>
              </a:lnSpc>
              <a:buSzPct val="120000"/>
              <a:defRPr/>
            </a:pPr>
            <a:r>
              <a:rPr lang="ja-JP" altLang="en-US" sz="3200" dirty="0" smtClean="0">
                <a:solidFill>
                  <a:prstClr val="black">
                    <a:lumMod val="85000"/>
                    <a:lumOff val="15000"/>
                  </a:prstClr>
                </a:solidFill>
                <a:latin typeface="ＭＳ Ｐゴシック"/>
                <a:ea typeface="ＭＳ Ｐゴシック"/>
                <a:cs typeface="ＭＳ Ｐゴシック"/>
              </a:rPr>
              <a:t>・リアリティ</a:t>
            </a:r>
            <a:r>
              <a:rPr lang="ja-JP" altLang="en-US" sz="3200" dirty="0">
                <a:solidFill>
                  <a:prstClr val="black">
                    <a:lumMod val="85000"/>
                    <a:lumOff val="15000"/>
                  </a:prstClr>
                </a:solidFill>
                <a:latin typeface="ＭＳ Ｐゴシック"/>
                <a:ea typeface="ＭＳ Ｐゴシック"/>
                <a:cs typeface="ＭＳ Ｐゴシック"/>
              </a:rPr>
              <a:t>：現実のなかで役立つ提案か？</a:t>
            </a:r>
            <a:endParaRPr lang="en-US" altLang="ja-JP" sz="3200" dirty="0">
              <a:solidFill>
                <a:prstClr val="black">
                  <a:lumMod val="85000"/>
                  <a:lumOff val="15000"/>
                </a:prstClr>
              </a:solidFill>
              <a:latin typeface="ＭＳ Ｐゴシック"/>
              <a:ea typeface="ＭＳ Ｐゴシック"/>
              <a:cs typeface="ＭＳ Ｐゴシック"/>
            </a:endParaRPr>
          </a:p>
        </p:txBody>
      </p:sp>
      <p:sp>
        <p:nvSpPr>
          <p:cNvPr id="9" name="角丸四角形 8"/>
          <p:cNvSpPr/>
          <p:nvPr/>
        </p:nvSpPr>
        <p:spPr>
          <a:xfrm>
            <a:off x="459706" y="660400"/>
            <a:ext cx="8986588" cy="764187"/>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ja-JP" altLang="en-US" sz="4000" b="1" dirty="0">
                <a:solidFill>
                  <a:prstClr val="white"/>
                </a:solidFill>
                <a:latin typeface="ＭＳ Ｐゴシック"/>
                <a:ea typeface="ＭＳ Ｐゴシック"/>
                <a:cs typeface="ＭＳ Ｐゴシック"/>
              </a:rPr>
              <a:t>「コンピテンシー」評価</a:t>
            </a:r>
          </a:p>
        </p:txBody>
      </p:sp>
      <p:sp>
        <p:nvSpPr>
          <p:cNvPr id="10" name="テキスト ボックス 9"/>
          <p:cNvSpPr txBox="1"/>
          <p:nvPr/>
        </p:nvSpPr>
        <p:spPr bwMode="auto">
          <a:xfrm>
            <a:off x="673135" y="4878451"/>
            <a:ext cx="8559730" cy="1773544"/>
          </a:xfrm>
          <a:prstGeom prst="rect">
            <a:avLst/>
          </a:prstGeom>
          <a:noFill/>
          <a:ln w="9525">
            <a:noFill/>
            <a:miter lim="800000"/>
            <a:headEnd/>
            <a:tailEnd/>
          </a:ln>
        </p:spPr>
        <p:txBody>
          <a:bodyPr wrap="square" lIns="108000" tIns="72000" rIns="108000" bIns="72000" rtlCol="0" anchor="ctr" anchorCtr="1">
            <a:spAutoFit/>
          </a:bodyPr>
          <a:lstStyle/>
          <a:p>
            <a:pPr>
              <a:lnSpc>
                <a:spcPct val="130000"/>
              </a:lnSpc>
              <a:buSzPct val="120000"/>
            </a:pPr>
            <a:r>
              <a:rPr lang="en-US" altLang="ja-JP" dirty="0">
                <a:solidFill>
                  <a:prstClr val="black"/>
                </a:solidFill>
                <a:latin typeface="ＭＳ Ｐゴシック"/>
                <a:ea typeface="ＭＳ Ｐゴシック"/>
                <a:cs typeface="ＭＳ Ｐゴシック"/>
              </a:rPr>
              <a:t>※</a:t>
            </a:r>
            <a:r>
              <a:rPr lang="ja-JP" altLang="en-US" dirty="0" smtClean="0">
                <a:solidFill>
                  <a:prstClr val="black"/>
                </a:solidFill>
                <a:latin typeface="ＭＳ Ｐゴシック"/>
                <a:ea typeface="ＭＳ Ｐゴシック"/>
                <a:cs typeface="ＭＳ Ｐゴシック"/>
              </a:rPr>
              <a:t>コンピテンシー</a:t>
            </a:r>
            <a:endParaRPr lang="en-US" altLang="ja-JP" dirty="0" smtClean="0">
              <a:solidFill>
                <a:prstClr val="black"/>
              </a:solidFill>
              <a:latin typeface="ＭＳ Ｐゴシック"/>
              <a:ea typeface="ＭＳ Ｐゴシック"/>
              <a:cs typeface="ＭＳ Ｐゴシック"/>
            </a:endParaRPr>
          </a:p>
          <a:p>
            <a:pPr>
              <a:lnSpc>
                <a:spcPct val="130000"/>
              </a:lnSpc>
              <a:buSzPct val="120000"/>
            </a:pPr>
            <a:r>
              <a:rPr lang="ja-JP" altLang="en-US" dirty="0" smtClean="0">
                <a:solidFill>
                  <a:prstClr val="black"/>
                </a:solidFill>
                <a:latin typeface="ＭＳ Ｐゴシック"/>
                <a:ea typeface="ＭＳ Ｐゴシック"/>
                <a:cs typeface="ＭＳ Ｐゴシック"/>
              </a:rPr>
              <a:t>自ら</a:t>
            </a:r>
            <a:r>
              <a:rPr lang="ja-JP" altLang="en-US" dirty="0">
                <a:solidFill>
                  <a:prstClr val="black"/>
                </a:solidFill>
                <a:latin typeface="ＭＳ Ｐゴシック"/>
                <a:ea typeface="ＭＳ Ｐゴシック"/>
                <a:cs typeface="ＭＳ Ｐゴシック"/>
              </a:rPr>
              <a:t>習得したスキルを</a:t>
            </a:r>
            <a:r>
              <a:rPr lang="en-US" altLang="ja-JP" dirty="0">
                <a:solidFill>
                  <a:prstClr val="black"/>
                </a:solidFill>
                <a:latin typeface="ＭＳ Ｐゴシック"/>
                <a:ea typeface="ＭＳ Ｐゴシック"/>
                <a:cs typeface="ＭＳ Ｐゴシック"/>
              </a:rPr>
              <a:t>”</a:t>
            </a:r>
            <a:r>
              <a:rPr lang="ja-JP" altLang="en-US" dirty="0">
                <a:solidFill>
                  <a:prstClr val="black"/>
                </a:solidFill>
                <a:latin typeface="ＭＳ Ｐゴシック"/>
                <a:ea typeface="ＭＳ Ｐゴシック"/>
                <a:cs typeface="ＭＳ Ｐゴシック"/>
              </a:rPr>
              <a:t>活かして</a:t>
            </a:r>
            <a:r>
              <a:rPr lang="en-US" altLang="ja-JP" dirty="0">
                <a:solidFill>
                  <a:prstClr val="black"/>
                </a:solidFill>
                <a:latin typeface="ＭＳ Ｐゴシック"/>
                <a:ea typeface="ＭＳ Ｐゴシック"/>
                <a:cs typeface="ＭＳ Ｐゴシック"/>
              </a:rPr>
              <a:t>”</a:t>
            </a:r>
            <a:r>
              <a:rPr lang="ja-JP" altLang="en-US" dirty="0">
                <a:solidFill>
                  <a:prstClr val="black"/>
                </a:solidFill>
                <a:latin typeface="ＭＳ Ｐゴシック"/>
                <a:ea typeface="ＭＳ Ｐゴシック"/>
                <a:cs typeface="ＭＳ Ｐゴシック"/>
              </a:rPr>
              <a:t>効果を上げることができる実践力、活用力、</a:t>
            </a:r>
            <a:r>
              <a:rPr lang="ja-JP" altLang="en-US" dirty="0" smtClean="0">
                <a:solidFill>
                  <a:prstClr val="black"/>
                </a:solidFill>
                <a:latin typeface="ＭＳ Ｐゴシック"/>
                <a:ea typeface="ＭＳ Ｐゴシック"/>
                <a:cs typeface="ＭＳ Ｐゴシック"/>
              </a:rPr>
              <a:t>応用力</a:t>
            </a:r>
            <a:endParaRPr lang="en-US" altLang="ja-JP" dirty="0" smtClean="0">
              <a:solidFill>
                <a:prstClr val="black"/>
              </a:solidFill>
              <a:latin typeface="ＭＳ Ｐゴシック"/>
              <a:ea typeface="ＭＳ Ｐゴシック"/>
              <a:cs typeface="ＭＳ Ｐゴシック"/>
            </a:endParaRPr>
          </a:p>
          <a:p>
            <a:pPr>
              <a:lnSpc>
                <a:spcPct val="130000"/>
              </a:lnSpc>
              <a:buSzPct val="120000"/>
            </a:pPr>
            <a:endParaRPr lang="en-US" altLang="ja-JP" sz="1400" dirty="0" smtClean="0">
              <a:solidFill>
                <a:prstClr val="black"/>
              </a:solidFill>
              <a:latin typeface="ＭＳ Ｐゴシック"/>
              <a:ea typeface="ＭＳ Ｐゴシック"/>
              <a:cs typeface="ＭＳ Ｐゴシック"/>
            </a:endParaRPr>
          </a:p>
          <a:p>
            <a:pPr>
              <a:lnSpc>
                <a:spcPct val="130000"/>
              </a:lnSpc>
              <a:buSzPct val="120000"/>
            </a:pPr>
            <a:r>
              <a:rPr lang="ja-JP" altLang="en-US" sz="1600" dirty="0" smtClean="0">
                <a:solidFill>
                  <a:prstClr val="black"/>
                </a:solidFill>
                <a:latin typeface="ＭＳ Ｐゴシック"/>
                <a:ea typeface="ＭＳ Ｐゴシック"/>
                <a:cs typeface="ＭＳ Ｐゴシック"/>
              </a:rPr>
              <a:t>出典：鈴木</a:t>
            </a:r>
            <a:r>
              <a:rPr lang="en-US" altLang="ja-JP" sz="1600" dirty="0" smtClean="0">
                <a:solidFill>
                  <a:prstClr val="black"/>
                </a:solidFill>
                <a:latin typeface="ＭＳ Ｐゴシック"/>
                <a:ea typeface="ＭＳ Ｐゴシック"/>
                <a:cs typeface="ＭＳ Ｐゴシック"/>
              </a:rPr>
              <a:t> </a:t>
            </a:r>
            <a:r>
              <a:rPr lang="ja-JP" altLang="en-US" sz="1600" dirty="0" smtClean="0">
                <a:solidFill>
                  <a:prstClr val="black"/>
                </a:solidFill>
                <a:latin typeface="ＭＳ Ｐゴシック"/>
                <a:ea typeface="ＭＳ Ｐゴシック"/>
                <a:cs typeface="ＭＳ Ｐゴシック"/>
              </a:rPr>
              <a:t>敏恵</a:t>
            </a:r>
            <a:r>
              <a:rPr lang="en-US" altLang="ja-JP" sz="1600" dirty="0" smtClean="0">
                <a:solidFill>
                  <a:prstClr val="black"/>
                </a:solidFill>
                <a:latin typeface="ＭＳ Ｐゴシック"/>
                <a:ea typeface="ＭＳ Ｐゴシック"/>
                <a:cs typeface="ＭＳ Ｐゴシック"/>
              </a:rPr>
              <a:t>『</a:t>
            </a:r>
            <a:r>
              <a:rPr lang="ja-JP" altLang="en-US" sz="1600" dirty="0" smtClean="0">
                <a:solidFill>
                  <a:prstClr val="black"/>
                </a:solidFill>
                <a:latin typeface="ＭＳ Ｐゴシック"/>
                <a:ea typeface="ＭＳ Ｐゴシック"/>
                <a:cs typeface="ＭＳ Ｐゴシック"/>
              </a:rPr>
              <a:t>課題解決力と論理的思考力が身につく</a:t>
            </a:r>
            <a:r>
              <a:rPr lang="en-US" altLang="ja-JP" sz="1600" dirty="0" smtClean="0">
                <a:solidFill>
                  <a:prstClr val="black"/>
                </a:solidFill>
                <a:latin typeface="ＭＳ Ｐゴシック"/>
                <a:ea typeface="ＭＳ Ｐゴシック"/>
                <a:cs typeface="ＭＳ Ｐゴシック"/>
              </a:rPr>
              <a:t> </a:t>
            </a:r>
            <a:r>
              <a:rPr lang="ja-JP" altLang="en-US" sz="1600" dirty="0" smtClean="0">
                <a:solidFill>
                  <a:prstClr val="black"/>
                </a:solidFill>
                <a:latin typeface="ＭＳ Ｐゴシック"/>
                <a:ea typeface="ＭＳ Ｐゴシック"/>
                <a:cs typeface="ＭＳ Ｐゴシック"/>
              </a:rPr>
              <a:t>プロジェクト学習の基本と手法</a:t>
            </a:r>
            <a:r>
              <a:rPr lang="en-US" altLang="ja-JP" sz="1600" dirty="0" smtClean="0">
                <a:solidFill>
                  <a:prstClr val="black"/>
                </a:solidFill>
                <a:latin typeface="ＭＳ Ｐゴシック"/>
                <a:ea typeface="ＭＳ Ｐゴシック"/>
                <a:cs typeface="ＭＳ Ｐゴシック"/>
              </a:rPr>
              <a:t>』</a:t>
            </a:r>
          </a:p>
          <a:p>
            <a:pPr indent="493200">
              <a:lnSpc>
                <a:spcPct val="130000"/>
              </a:lnSpc>
              <a:buSzPct val="120000"/>
            </a:pPr>
            <a:r>
              <a:rPr lang="en-US" altLang="ja-JP" sz="1600" dirty="0" smtClean="0">
                <a:solidFill>
                  <a:prstClr val="black"/>
                </a:solidFill>
                <a:latin typeface="ＭＳ Ｐゴシック"/>
                <a:ea typeface="ＭＳ Ｐゴシック"/>
                <a:cs typeface="ＭＳ Ｐゴシック"/>
              </a:rPr>
              <a:t>(</a:t>
            </a:r>
            <a:r>
              <a:rPr lang="ja-JP" altLang="en-US" sz="1600" dirty="0" smtClean="0">
                <a:solidFill>
                  <a:prstClr val="black"/>
                </a:solidFill>
                <a:latin typeface="ＭＳ Ｐゴシック"/>
                <a:ea typeface="ＭＳ Ｐゴシック"/>
                <a:cs typeface="ＭＳ Ｐゴシック"/>
              </a:rPr>
              <a:t>教育出版、</a:t>
            </a:r>
            <a:r>
              <a:rPr lang="en-US" altLang="ja-JP" sz="1600" dirty="0" smtClean="0">
                <a:solidFill>
                  <a:prstClr val="black"/>
                </a:solidFill>
                <a:latin typeface="ＭＳ Ｐゴシック"/>
                <a:ea typeface="ＭＳ Ｐゴシック"/>
                <a:cs typeface="ＭＳ Ｐゴシック"/>
              </a:rPr>
              <a:t>2012</a:t>
            </a:r>
            <a:r>
              <a:rPr lang="ja-JP" altLang="en-US" sz="1600" dirty="0" smtClean="0">
                <a:solidFill>
                  <a:prstClr val="black"/>
                </a:solidFill>
                <a:latin typeface="ＭＳ Ｐゴシック"/>
                <a:ea typeface="ＭＳ Ｐゴシック"/>
                <a:cs typeface="ＭＳ Ｐゴシック"/>
              </a:rPr>
              <a:t>年</a:t>
            </a:r>
            <a:r>
              <a:rPr lang="en-US" altLang="ja-JP" sz="1600" dirty="0" smtClean="0">
                <a:solidFill>
                  <a:prstClr val="black"/>
                </a:solidFill>
                <a:latin typeface="ＭＳ Ｐゴシック"/>
                <a:ea typeface="ＭＳ Ｐゴシック"/>
                <a:cs typeface="ＭＳ Ｐゴシック"/>
              </a:rPr>
              <a:t>) p63〜p64</a:t>
            </a:r>
            <a:endParaRPr lang="ja-JP" altLang="en-US" sz="1600" dirty="0" smtClean="0">
              <a:solidFill>
                <a:prstClr val="black"/>
              </a:solidFill>
              <a:latin typeface="ＭＳ Ｐゴシック"/>
              <a:ea typeface="ＭＳ Ｐゴシック"/>
              <a:cs typeface="ＭＳ Ｐゴシック"/>
            </a:endParaRPr>
          </a:p>
        </p:txBody>
      </p:sp>
    </p:spTree>
    <p:extLst>
      <p:ext uri="{BB962C8B-B14F-4D97-AF65-F5344CB8AC3E}">
        <p14:creationId xmlns:p14="http://schemas.microsoft.com/office/powerpoint/2010/main" val="2882112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ポイント（７</a:t>
            </a:r>
            <a:r>
              <a:rPr lang="en-US" altLang="ja-JP" dirty="0" smtClean="0"/>
              <a:t>−</a:t>
            </a:r>
            <a:r>
              <a:rPr lang="ja-JP" altLang="en-US" dirty="0" smtClean="0"/>
              <a:t>２）／評価</a:t>
            </a:r>
            <a:r>
              <a:rPr lang="ja-JP" altLang="en-US" dirty="0"/>
              <a:t>のポイント：生徒編</a:t>
            </a:r>
            <a:endParaRPr kumimoji="1" lang="ja-JP" altLang="en-US" dirty="0"/>
          </a:p>
        </p:txBody>
      </p:sp>
      <p:sp>
        <p:nvSpPr>
          <p:cNvPr id="9" name="角丸四角形 8"/>
          <p:cNvSpPr/>
          <p:nvPr/>
        </p:nvSpPr>
        <p:spPr bwMode="auto">
          <a:xfrm>
            <a:off x="364666" y="777824"/>
            <a:ext cx="9176671" cy="1283025"/>
          </a:xfrm>
          <a:prstGeom prst="roundRect">
            <a:avLst>
              <a:gd name="adj" fmla="val 7102"/>
            </a:avLst>
          </a:prstGeom>
          <a:ln w="38100">
            <a:solidFill>
              <a:srgbClr val="008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lnSpc>
                <a:spcPct val="130000"/>
              </a:lnSpc>
              <a:buSzPct val="120000"/>
            </a:pPr>
            <a:r>
              <a:rPr lang="ja-JP" altLang="en-US" sz="4000" dirty="0" smtClean="0">
                <a:solidFill>
                  <a:prstClr val="black"/>
                </a:solidFill>
                <a:latin typeface="ＭＳ Ｐゴシック"/>
                <a:ea typeface="ＭＳ Ｐゴシック"/>
                <a:cs typeface="ＭＳ Ｐゴシック"/>
              </a:rPr>
              <a:t>生徒による自己評価・相対評価</a:t>
            </a:r>
            <a:endParaRPr lang="ja-JP" altLang="en-US" sz="4000" dirty="0">
              <a:solidFill>
                <a:prstClr val="black"/>
              </a:solidFill>
              <a:latin typeface="ＭＳ Ｐゴシック"/>
              <a:ea typeface="ＭＳ Ｐゴシック"/>
              <a:cs typeface="ＭＳ Ｐゴシック"/>
            </a:endParaRPr>
          </a:p>
        </p:txBody>
      </p:sp>
      <p:sp>
        <p:nvSpPr>
          <p:cNvPr id="11" name="テキスト ボックス 10"/>
          <p:cNvSpPr txBox="1"/>
          <p:nvPr/>
        </p:nvSpPr>
        <p:spPr bwMode="auto">
          <a:xfrm>
            <a:off x="1109134" y="2192208"/>
            <a:ext cx="7687733" cy="1462690"/>
          </a:xfrm>
          <a:prstGeom prst="rect">
            <a:avLst/>
          </a:prstGeom>
          <a:noFill/>
          <a:ln w="9525">
            <a:noFill/>
            <a:miter lim="800000"/>
            <a:headEnd/>
            <a:tailEnd/>
          </a:ln>
        </p:spPr>
        <p:txBody>
          <a:bodyPr wrap="square" lIns="108000" tIns="72000" rIns="108000" bIns="72000" rtlCol="0" anchor="t" anchorCtr="0">
            <a:spAutoFit/>
          </a:bodyPr>
          <a:lstStyle/>
          <a:p>
            <a:pPr>
              <a:lnSpc>
                <a:spcPct val="120000"/>
              </a:lnSpc>
              <a:buSzPct val="120000"/>
            </a:pPr>
            <a:r>
              <a:rPr lang="ja-JP" altLang="en-US" sz="2400" dirty="0" smtClean="0">
                <a:solidFill>
                  <a:prstClr val="black"/>
                </a:solidFill>
                <a:latin typeface="ＭＳ Ｐゴシック"/>
                <a:ea typeface="ＭＳ Ｐゴシック"/>
                <a:cs typeface="ＭＳ Ｐゴシック"/>
              </a:rPr>
              <a:t>生徒自身も自らに対して、また他者に対して評価を行うことで、客観的に判断する力を身につけることができるのでは、と考えます。</a:t>
            </a:r>
            <a:endParaRPr lang="en-US" altLang="ja-JP" sz="2400" dirty="0">
              <a:solidFill>
                <a:prstClr val="black"/>
              </a:solidFill>
              <a:latin typeface="ＭＳ Ｐゴシック"/>
              <a:ea typeface="ＭＳ Ｐゴシック"/>
              <a:cs typeface="ＭＳ Ｐゴシック"/>
            </a:endParaRPr>
          </a:p>
        </p:txBody>
      </p:sp>
      <p:sp>
        <p:nvSpPr>
          <p:cNvPr id="15" name="角丸四角形 14"/>
          <p:cNvSpPr/>
          <p:nvPr/>
        </p:nvSpPr>
        <p:spPr bwMode="auto">
          <a:xfrm>
            <a:off x="825088" y="3813893"/>
            <a:ext cx="3958780" cy="2569245"/>
          </a:xfrm>
          <a:prstGeom prst="roundRect">
            <a:avLst>
              <a:gd name="adj" fmla="val 710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buSzPct val="120000"/>
              <a:defRPr/>
            </a:pPr>
            <a:endParaRPr lang="en-US" altLang="ja-JP" sz="3200" dirty="0">
              <a:solidFill>
                <a:prstClr val="black">
                  <a:lumMod val="85000"/>
                  <a:lumOff val="15000"/>
                </a:prstClr>
              </a:solidFill>
              <a:latin typeface="メイリオ" pitchFamily="50" charset="-128"/>
              <a:ea typeface="メイリオ" pitchFamily="50" charset="-128"/>
              <a:cs typeface="メイリオ" pitchFamily="50" charset="-128"/>
            </a:endParaRPr>
          </a:p>
        </p:txBody>
      </p:sp>
      <p:sp>
        <p:nvSpPr>
          <p:cNvPr id="16" name="角丸四角形 15"/>
          <p:cNvSpPr/>
          <p:nvPr/>
        </p:nvSpPr>
        <p:spPr>
          <a:xfrm>
            <a:off x="925940" y="3911536"/>
            <a:ext cx="3758173" cy="58862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800" b="1" dirty="0" smtClean="0">
                <a:solidFill>
                  <a:prstClr val="white"/>
                </a:solidFill>
                <a:latin typeface="ＭＳ Ｐゴシック"/>
                <a:ea typeface="ＭＳ Ｐゴシック"/>
                <a:cs typeface="ＭＳ Ｐゴシック"/>
              </a:rPr>
              <a:t>自己評価の例</a:t>
            </a:r>
            <a:endParaRPr lang="ja-JP" altLang="en-US" sz="2800" b="1" dirty="0">
              <a:solidFill>
                <a:prstClr val="white"/>
              </a:solidFill>
              <a:latin typeface="ＭＳ Ｐゴシック"/>
              <a:ea typeface="ＭＳ Ｐゴシック"/>
              <a:cs typeface="ＭＳ Ｐゴシック"/>
            </a:endParaRPr>
          </a:p>
        </p:txBody>
      </p:sp>
      <p:sp>
        <p:nvSpPr>
          <p:cNvPr id="17" name="テキスト ボックス 16"/>
          <p:cNvSpPr txBox="1"/>
          <p:nvPr/>
        </p:nvSpPr>
        <p:spPr bwMode="auto">
          <a:xfrm>
            <a:off x="1049867" y="4509577"/>
            <a:ext cx="3471333" cy="1868955"/>
          </a:xfrm>
          <a:prstGeom prst="rect">
            <a:avLst/>
          </a:prstGeom>
          <a:noFill/>
          <a:ln w="9525">
            <a:noFill/>
            <a:miter lim="800000"/>
            <a:headEnd/>
            <a:tailEnd/>
          </a:ln>
        </p:spPr>
        <p:txBody>
          <a:bodyPr wrap="square" lIns="108000" tIns="72000" rIns="108000" bIns="72000" rtlCol="0" anchor="ctr" anchorCtr="0">
            <a:spAutoFit/>
          </a:bodyPr>
          <a:lstStyle/>
          <a:p>
            <a:pPr algn="just">
              <a:buSzPct val="120000"/>
              <a:defRPr/>
            </a:pPr>
            <a:r>
              <a:rPr lang="ja-JP" altLang="en-US" sz="1600" dirty="0" smtClean="0">
                <a:solidFill>
                  <a:prstClr val="black">
                    <a:lumMod val="85000"/>
                    <a:lumOff val="15000"/>
                  </a:prstClr>
                </a:solidFill>
                <a:latin typeface="ＭＳ Ｐゴシック"/>
                <a:ea typeface="ＭＳ Ｐゴシック"/>
                <a:cs typeface="ＭＳ Ｐゴシック"/>
              </a:rPr>
              <a:t>毎授業後に、「振り返り」を行い、当日の課題</a:t>
            </a:r>
            <a:r>
              <a:rPr lang="en-US" altLang="ja-JP" sz="1600" dirty="0" smtClean="0">
                <a:solidFill>
                  <a:prstClr val="black">
                    <a:lumMod val="85000"/>
                    <a:lumOff val="15000"/>
                  </a:prstClr>
                </a:solidFill>
                <a:latin typeface="ＭＳ Ｐゴシック"/>
                <a:ea typeface="ＭＳ Ｐゴシック"/>
                <a:cs typeface="ＭＳ Ｐゴシック"/>
              </a:rPr>
              <a:t>/</a:t>
            </a:r>
            <a:r>
              <a:rPr lang="ja-JP" altLang="en-US" sz="1600" dirty="0" smtClean="0">
                <a:solidFill>
                  <a:prstClr val="black">
                    <a:lumMod val="85000"/>
                    <a:lumOff val="15000"/>
                  </a:prstClr>
                </a:solidFill>
                <a:latin typeface="ＭＳ Ｐゴシック"/>
                <a:ea typeface="ＭＳ Ｐゴシック"/>
                <a:cs typeface="ＭＳ Ｐゴシック"/>
              </a:rPr>
              <a:t>目標に対する達成度、次回の課題</a:t>
            </a:r>
            <a:r>
              <a:rPr lang="en-US" altLang="ja-JP" sz="1600" dirty="0" smtClean="0">
                <a:solidFill>
                  <a:prstClr val="black">
                    <a:lumMod val="85000"/>
                    <a:lumOff val="15000"/>
                  </a:prstClr>
                </a:solidFill>
                <a:latin typeface="ＭＳ Ｐゴシック"/>
                <a:ea typeface="ＭＳ Ｐゴシック"/>
                <a:cs typeface="ＭＳ Ｐゴシック"/>
              </a:rPr>
              <a:t>/</a:t>
            </a:r>
            <a:r>
              <a:rPr lang="ja-JP" altLang="en-US" sz="1600" dirty="0" smtClean="0">
                <a:solidFill>
                  <a:prstClr val="black">
                    <a:lumMod val="85000"/>
                    <a:lumOff val="15000"/>
                  </a:prstClr>
                </a:solidFill>
                <a:latin typeface="ＭＳ Ｐゴシック"/>
                <a:ea typeface="ＭＳ Ｐゴシック"/>
                <a:cs typeface="ＭＳ Ｐゴシック"/>
              </a:rPr>
              <a:t>目標を設定させる。</a:t>
            </a:r>
            <a:r>
              <a:rPr lang="en-US" altLang="ja-JP" sz="1600" dirty="0" smtClean="0">
                <a:solidFill>
                  <a:prstClr val="black">
                    <a:lumMod val="85000"/>
                    <a:lumOff val="15000"/>
                  </a:prstClr>
                </a:solidFill>
                <a:latin typeface="ＭＳ Ｐゴシック"/>
                <a:ea typeface="ＭＳ Ｐゴシック"/>
                <a:cs typeface="ＭＳ Ｐゴシック"/>
              </a:rPr>
              <a:t/>
            </a:r>
            <a:br>
              <a:rPr lang="en-US" altLang="ja-JP" sz="1600" dirty="0" smtClean="0">
                <a:solidFill>
                  <a:prstClr val="black">
                    <a:lumMod val="85000"/>
                    <a:lumOff val="15000"/>
                  </a:prstClr>
                </a:solidFill>
                <a:latin typeface="ＭＳ Ｐゴシック"/>
                <a:ea typeface="ＭＳ Ｐゴシック"/>
                <a:cs typeface="ＭＳ Ｐゴシック"/>
              </a:rPr>
            </a:br>
            <a:endParaRPr lang="en-US" altLang="ja-JP" sz="1600" dirty="0" smtClean="0">
              <a:solidFill>
                <a:prstClr val="black">
                  <a:lumMod val="85000"/>
                  <a:lumOff val="15000"/>
                </a:prstClr>
              </a:solidFill>
              <a:latin typeface="ＭＳ Ｐゴシック"/>
              <a:ea typeface="ＭＳ Ｐゴシック"/>
              <a:cs typeface="ＭＳ Ｐゴシック"/>
            </a:endParaRPr>
          </a:p>
          <a:p>
            <a:pPr algn="just">
              <a:buSzPct val="120000"/>
              <a:defRPr/>
            </a:pPr>
            <a:r>
              <a:rPr lang="ja-JP" altLang="en-US" sz="1600" dirty="0" smtClean="0">
                <a:solidFill>
                  <a:prstClr val="black">
                    <a:lumMod val="85000"/>
                    <a:lumOff val="15000"/>
                  </a:prstClr>
                </a:solidFill>
                <a:latin typeface="ＭＳ Ｐゴシック"/>
                <a:ea typeface="ＭＳ Ｐゴシック"/>
                <a:cs typeface="ＭＳ Ｐゴシック"/>
              </a:rPr>
              <a:t>最終発表後にも行い、自分がプロジェクト前と比較し、どうなったか、という点をまとめさせる。</a:t>
            </a:r>
            <a:endParaRPr lang="en-US" altLang="ja-JP" sz="1600" dirty="0" smtClean="0">
              <a:solidFill>
                <a:prstClr val="black">
                  <a:lumMod val="85000"/>
                  <a:lumOff val="15000"/>
                </a:prstClr>
              </a:solidFill>
              <a:latin typeface="ＭＳ Ｐゴシック"/>
              <a:ea typeface="ＭＳ Ｐゴシック"/>
              <a:cs typeface="ＭＳ Ｐゴシック"/>
            </a:endParaRPr>
          </a:p>
        </p:txBody>
      </p:sp>
      <p:sp>
        <p:nvSpPr>
          <p:cNvPr id="25" name="角丸四角形 24"/>
          <p:cNvSpPr/>
          <p:nvPr/>
        </p:nvSpPr>
        <p:spPr bwMode="auto">
          <a:xfrm>
            <a:off x="5349591" y="3813893"/>
            <a:ext cx="3958780" cy="2569245"/>
          </a:xfrm>
          <a:prstGeom prst="roundRect">
            <a:avLst>
              <a:gd name="adj" fmla="val 710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buSzPct val="120000"/>
              <a:defRPr/>
            </a:pPr>
            <a:endParaRPr lang="en-US" altLang="ja-JP" sz="3200" dirty="0">
              <a:solidFill>
                <a:prstClr val="black">
                  <a:lumMod val="85000"/>
                  <a:lumOff val="15000"/>
                </a:prstClr>
              </a:solidFill>
              <a:latin typeface="メイリオ" pitchFamily="50" charset="-128"/>
              <a:ea typeface="メイリオ" pitchFamily="50" charset="-128"/>
              <a:cs typeface="メイリオ" pitchFamily="50" charset="-128"/>
            </a:endParaRPr>
          </a:p>
        </p:txBody>
      </p:sp>
      <p:sp>
        <p:nvSpPr>
          <p:cNvPr id="26" name="角丸四角形 25"/>
          <p:cNvSpPr/>
          <p:nvPr/>
        </p:nvSpPr>
        <p:spPr>
          <a:xfrm>
            <a:off x="5476217" y="3911536"/>
            <a:ext cx="3758173" cy="58862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800" b="1" dirty="0" smtClean="0">
                <a:solidFill>
                  <a:prstClr val="white"/>
                </a:solidFill>
                <a:latin typeface="ＭＳ Ｐゴシック"/>
                <a:ea typeface="ＭＳ Ｐゴシック"/>
                <a:cs typeface="ＭＳ Ｐゴシック"/>
              </a:rPr>
              <a:t>相対評価の例</a:t>
            </a:r>
            <a:endParaRPr lang="ja-JP" altLang="en-US" sz="2800" b="1" dirty="0">
              <a:solidFill>
                <a:prstClr val="white"/>
              </a:solidFill>
              <a:latin typeface="ＭＳ Ｐゴシック"/>
              <a:ea typeface="ＭＳ Ｐゴシック"/>
              <a:cs typeface="ＭＳ Ｐゴシック"/>
            </a:endParaRPr>
          </a:p>
        </p:txBody>
      </p:sp>
      <p:sp>
        <p:nvSpPr>
          <p:cNvPr id="27" name="テキスト ボックス 26"/>
          <p:cNvSpPr txBox="1"/>
          <p:nvPr/>
        </p:nvSpPr>
        <p:spPr bwMode="auto">
          <a:xfrm>
            <a:off x="5638801" y="4509577"/>
            <a:ext cx="3470400" cy="1130291"/>
          </a:xfrm>
          <a:prstGeom prst="rect">
            <a:avLst/>
          </a:prstGeom>
          <a:noFill/>
          <a:ln w="9525">
            <a:noFill/>
            <a:miter lim="800000"/>
            <a:headEnd/>
            <a:tailEnd/>
          </a:ln>
        </p:spPr>
        <p:txBody>
          <a:bodyPr wrap="square" lIns="108000" tIns="72000" rIns="108000" bIns="72000" rtlCol="0" anchor="ctr" anchorCtr="0">
            <a:spAutoFit/>
          </a:bodyPr>
          <a:lstStyle/>
          <a:p>
            <a:pPr algn="just">
              <a:buSzPct val="120000"/>
              <a:defRPr/>
            </a:pPr>
            <a:r>
              <a:rPr lang="ja-JP" altLang="en-US" sz="1600" dirty="0" smtClean="0">
                <a:solidFill>
                  <a:prstClr val="black">
                    <a:lumMod val="85000"/>
                    <a:lumOff val="15000"/>
                  </a:prstClr>
                </a:solidFill>
                <a:latin typeface="ＭＳ Ｐゴシック"/>
                <a:ea typeface="ＭＳ Ｐゴシック"/>
                <a:cs typeface="ＭＳ Ｐゴシック"/>
              </a:rPr>
              <a:t>グループ発表時には、自分以外のグループに対して、評価を行い、数値化した上で優秀賞を決める。</a:t>
            </a:r>
            <a:r>
              <a:rPr lang="en-US" altLang="ja-JP" sz="1600" dirty="0" smtClean="0">
                <a:solidFill>
                  <a:prstClr val="black">
                    <a:lumMod val="85000"/>
                    <a:lumOff val="15000"/>
                  </a:prstClr>
                </a:solidFill>
                <a:latin typeface="ＭＳ Ｐゴシック"/>
                <a:ea typeface="ＭＳ Ｐゴシック"/>
                <a:cs typeface="ＭＳ Ｐゴシック"/>
              </a:rPr>
              <a:t/>
            </a:r>
            <a:br>
              <a:rPr lang="en-US" altLang="ja-JP" sz="1600" dirty="0" smtClean="0">
                <a:solidFill>
                  <a:prstClr val="black">
                    <a:lumMod val="85000"/>
                    <a:lumOff val="15000"/>
                  </a:prstClr>
                </a:solidFill>
                <a:latin typeface="ＭＳ Ｐゴシック"/>
                <a:ea typeface="ＭＳ Ｐゴシック"/>
                <a:cs typeface="ＭＳ Ｐゴシック"/>
              </a:rPr>
            </a:br>
            <a:r>
              <a:rPr lang="en-US" altLang="ja-JP" sz="1600" dirty="0" smtClean="0">
                <a:solidFill>
                  <a:prstClr val="black">
                    <a:lumMod val="85000"/>
                    <a:lumOff val="15000"/>
                  </a:prstClr>
                </a:solidFill>
                <a:latin typeface="ＭＳ Ｐゴシック"/>
                <a:ea typeface="ＭＳ Ｐゴシック"/>
                <a:cs typeface="ＭＳ Ｐゴシック"/>
              </a:rPr>
              <a:t>(</a:t>
            </a:r>
            <a:r>
              <a:rPr lang="ja-JP" altLang="en-US" sz="1600" dirty="0" smtClean="0">
                <a:solidFill>
                  <a:prstClr val="black">
                    <a:lumMod val="85000"/>
                    <a:lumOff val="15000"/>
                  </a:prstClr>
                </a:solidFill>
                <a:latin typeface="ＭＳ Ｐゴシック"/>
                <a:ea typeface="ＭＳ Ｐゴシック"/>
                <a:cs typeface="ＭＳ Ｐゴシック"/>
              </a:rPr>
              <a:t>教員の評価も一票とする</a:t>
            </a:r>
            <a:r>
              <a:rPr lang="en-US" altLang="ja-JP" sz="1600" dirty="0" smtClean="0">
                <a:solidFill>
                  <a:prstClr val="black">
                    <a:lumMod val="85000"/>
                    <a:lumOff val="15000"/>
                  </a:prstClr>
                </a:solidFill>
                <a:latin typeface="ＭＳ Ｐゴシック"/>
                <a:ea typeface="ＭＳ Ｐゴシック"/>
                <a:cs typeface="ＭＳ Ｐゴシック"/>
              </a:rPr>
              <a:t>)</a:t>
            </a:r>
          </a:p>
        </p:txBody>
      </p:sp>
    </p:spTree>
    <p:extLst>
      <p:ext uri="{BB962C8B-B14F-4D97-AF65-F5344CB8AC3E}">
        <p14:creationId xmlns:p14="http://schemas.microsoft.com/office/powerpoint/2010/main" val="5321116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発表に関する評価基準</a:t>
            </a:r>
            <a:endParaRPr kumimoji="1" lang="ja-JP" altLang="en-US" dirty="0"/>
          </a:p>
        </p:txBody>
      </p:sp>
      <p:sp>
        <p:nvSpPr>
          <p:cNvPr id="3" name="正方形/長方形 2"/>
          <p:cNvSpPr/>
          <p:nvPr/>
        </p:nvSpPr>
        <p:spPr bwMode="auto">
          <a:xfrm>
            <a:off x="619125" y="1133476"/>
            <a:ext cx="8677275" cy="154304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6600" b="1" dirty="0" smtClean="0">
                <a:latin typeface="ＭＳ Ｐゴシック" pitchFamily="50" charset="-128"/>
                <a:ea typeface="ＭＳ Ｐゴシック" pitchFamily="50" charset="-128"/>
              </a:rPr>
              <a:t>評価のポイント</a:t>
            </a:r>
            <a:endParaRPr kumimoji="1" lang="ja-JP" altLang="en-US" sz="6600" b="1" dirty="0">
              <a:latin typeface="ＭＳ Ｐゴシック" pitchFamily="50" charset="-128"/>
              <a:ea typeface="ＭＳ Ｐゴシック" pitchFamily="50" charset="-128"/>
            </a:endParaRPr>
          </a:p>
        </p:txBody>
      </p:sp>
      <p:sp>
        <p:nvSpPr>
          <p:cNvPr id="4" name="テキスト ボックス 3"/>
          <p:cNvSpPr txBox="1"/>
          <p:nvPr/>
        </p:nvSpPr>
        <p:spPr bwMode="auto">
          <a:xfrm>
            <a:off x="1303865" y="2937801"/>
            <a:ext cx="7179734" cy="3253950"/>
          </a:xfrm>
          <a:prstGeom prst="rect">
            <a:avLst/>
          </a:prstGeom>
          <a:noFill/>
          <a:ln w="9525">
            <a:noFill/>
            <a:miter lim="800000"/>
            <a:headEnd/>
            <a:tailEnd/>
          </a:ln>
        </p:spPr>
        <p:txBody>
          <a:bodyPr wrap="square" lIns="108000" tIns="72000" rIns="108000" bIns="72000" rtlCol="0" anchor="t" anchorCtr="0">
            <a:spAutoFit/>
          </a:bodyPr>
          <a:lstStyle/>
          <a:p>
            <a:pPr marL="162000" indent="-162000" algn="just">
              <a:buFont typeface="Arial"/>
              <a:buChar char="•"/>
            </a:pPr>
            <a:r>
              <a:rPr lang="ja-JP" altLang="en-US" sz="2400" dirty="0" smtClean="0">
                <a:latin typeface="ＭＳ Ｐゴシック"/>
                <a:ea typeface="ＭＳ Ｐゴシック"/>
                <a:cs typeface="ＭＳ Ｐゴシック"/>
              </a:rPr>
              <a:t>ユーザーインタビュー</a:t>
            </a:r>
            <a:r>
              <a:rPr lang="ja-JP" altLang="en-US" sz="2400" dirty="0">
                <a:latin typeface="ＭＳ Ｐゴシック"/>
                <a:ea typeface="ＭＳ Ｐゴシック"/>
                <a:cs typeface="ＭＳ Ｐゴシック"/>
              </a:rPr>
              <a:t>実践の結果を活用できているか </a:t>
            </a:r>
          </a:p>
          <a:p>
            <a:pPr marL="162000" indent="-162000" algn="just">
              <a:lnSpc>
                <a:spcPct val="150000"/>
              </a:lnSpc>
              <a:buFont typeface="Arial"/>
              <a:buChar char="•"/>
            </a:pPr>
            <a:r>
              <a:rPr lang="ja-JP" altLang="en-US" sz="2400" dirty="0" smtClean="0">
                <a:latin typeface="ＭＳ Ｐゴシック"/>
                <a:ea typeface="ＭＳ Ｐゴシック"/>
                <a:cs typeface="ＭＳ Ｐゴシック"/>
              </a:rPr>
              <a:t>ユーザー理解</a:t>
            </a:r>
            <a:r>
              <a:rPr lang="ja-JP" altLang="en-US" dirty="0" smtClean="0">
                <a:latin typeface="ＭＳ Ｐゴシック"/>
                <a:ea typeface="ＭＳ Ｐゴシック"/>
                <a:cs typeface="ＭＳ Ｐゴシック"/>
              </a:rPr>
              <a:t>（</a:t>
            </a:r>
            <a:r>
              <a:rPr lang="ja-JP" altLang="en-US" dirty="0">
                <a:latin typeface="ＭＳ Ｐゴシック"/>
                <a:ea typeface="ＭＳ Ｐゴシック"/>
                <a:cs typeface="ＭＳ Ｐゴシック"/>
              </a:rPr>
              <a:t>ターゲットユーザー選定</a:t>
            </a:r>
            <a:r>
              <a:rPr lang="ja-JP" altLang="en-US" dirty="0" smtClean="0">
                <a:latin typeface="ＭＳ Ｐゴシック"/>
                <a:ea typeface="ＭＳ Ｐゴシック"/>
                <a:cs typeface="ＭＳ Ｐゴシック"/>
              </a:rPr>
              <a:t>の根拠</a:t>
            </a:r>
            <a:r>
              <a:rPr lang="ja-JP" altLang="en-US" dirty="0">
                <a:latin typeface="ＭＳ Ｐゴシック"/>
                <a:ea typeface="ＭＳ Ｐゴシック"/>
                <a:cs typeface="ＭＳ Ｐゴシック"/>
              </a:rPr>
              <a:t>と選定の確かさ</a:t>
            </a:r>
            <a:r>
              <a:rPr lang="ja-JP" altLang="en-US" dirty="0" smtClean="0">
                <a:latin typeface="ＭＳ Ｐゴシック"/>
                <a:ea typeface="ＭＳ Ｐゴシック"/>
                <a:cs typeface="ＭＳ Ｐゴシック"/>
              </a:rPr>
              <a:t>）</a:t>
            </a:r>
            <a:endParaRPr lang="ja-JP" altLang="en-US" dirty="0">
              <a:latin typeface="ＭＳ Ｐゴシック"/>
              <a:ea typeface="ＭＳ Ｐゴシック"/>
              <a:cs typeface="ＭＳ Ｐゴシック"/>
            </a:endParaRPr>
          </a:p>
          <a:p>
            <a:pPr marL="162000" indent="-162000" algn="just">
              <a:lnSpc>
                <a:spcPct val="150000"/>
              </a:lnSpc>
              <a:buFont typeface="Arial"/>
              <a:buChar char="•"/>
            </a:pPr>
            <a:r>
              <a:rPr lang="ja-JP" altLang="en-US" sz="2400" dirty="0" smtClean="0">
                <a:latin typeface="ＭＳ Ｐゴシック"/>
                <a:ea typeface="ＭＳ Ｐゴシック"/>
                <a:cs typeface="ＭＳ Ｐゴシック"/>
              </a:rPr>
              <a:t>コンセプト</a:t>
            </a:r>
            <a:r>
              <a:rPr lang="ja-JP" altLang="en-US" sz="2400" dirty="0">
                <a:latin typeface="ＭＳ Ｐゴシック"/>
                <a:ea typeface="ＭＳ Ｐゴシック"/>
                <a:cs typeface="ＭＳ Ｐゴシック"/>
              </a:rPr>
              <a:t>が魅力的</a:t>
            </a:r>
            <a:r>
              <a:rPr lang="ja-JP" altLang="en-US" sz="2400" dirty="0" smtClean="0">
                <a:latin typeface="ＭＳ Ｐゴシック"/>
                <a:ea typeface="ＭＳ Ｐゴシック"/>
                <a:cs typeface="ＭＳ Ｐゴシック"/>
              </a:rPr>
              <a:t>か</a:t>
            </a:r>
            <a:endParaRPr lang="ja-JP" altLang="en-US" sz="2400" dirty="0">
              <a:latin typeface="ＭＳ Ｐゴシック"/>
              <a:ea typeface="ＭＳ Ｐゴシック"/>
              <a:cs typeface="ＭＳ Ｐゴシック"/>
            </a:endParaRPr>
          </a:p>
          <a:p>
            <a:pPr marL="162000" indent="-162000" algn="just">
              <a:lnSpc>
                <a:spcPct val="150000"/>
              </a:lnSpc>
              <a:buFont typeface="Arial"/>
              <a:buChar char="•"/>
            </a:pPr>
            <a:r>
              <a:rPr lang="ja-JP" altLang="en-US" sz="2400" dirty="0" smtClean="0">
                <a:latin typeface="ＭＳ Ｐゴシック"/>
                <a:ea typeface="ＭＳ Ｐゴシック"/>
                <a:cs typeface="ＭＳ Ｐゴシック"/>
              </a:rPr>
              <a:t>シナリオ</a:t>
            </a:r>
            <a:r>
              <a:rPr lang="ja-JP" altLang="en-US" sz="2400" dirty="0">
                <a:latin typeface="ＭＳ Ｐゴシック"/>
                <a:ea typeface="ＭＳ Ｐゴシック"/>
                <a:cs typeface="ＭＳ Ｐゴシック"/>
              </a:rPr>
              <a:t>の確かさと</a:t>
            </a:r>
            <a:r>
              <a:rPr lang="ja-JP" altLang="en-US" sz="2400" dirty="0" smtClean="0">
                <a:latin typeface="ＭＳ Ｐゴシック"/>
                <a:ea typeface="ＭＳ Ｐゴシック"/>
                <a:cs typeface="ＭＳ Ｐゴシック"/>
              </a:rPr>
              <a:t>完成度</a:t>
            </a:r>
            <a:r>
              <a:rPr lang="ja-JP" altLang="en-US" sz="2400" dirty="0">
                <a:latin typeface="ＭＳ Ｐゴシック"/>
                <a:ea typeface="ＭＳ Ｐゴシック"/>
                <a:cs typeface="ＭＳ Ｐゴシック"/>
              </a:rPr>
              <a:t>	</a:t>
            </a:r>
          </a:p>
          <a:p>
            <a:pPr marL="162000" indent="-162000" algn="just">
              <a:lnSpc>
                <a:spcPct val="150000"/>
              </a:lnSpc>
              <a:buFont typeface="Arial"/>
              <a:buChar char="•"/>
            </a:pPr>
            <a:r>
              <a:rPr lang="ja-JP" altLang="en-US" sz="2400" dirty="0" smtClean="0">
                <a:latin typeface="ＭＳ Ｐゴシック"/>
                <a:ea typeface="ＭＳ Ｐゴシック"/>
                <a:cs typeface="ＭＳ Ｐゴシック"/>
              </a:rPr>
              <a:t>発表</a:t>
            </a:r>
            <a:r>
              <a:rPr lang="ja-JP" altLang="en-US" sz="2400" dirty="0">
                <a:latin typeface="ＭＳ Ｐゴシック"/>
                <a:ea typeface="ＭＳ Ｐゴシック"/>
                <a:cs typeface="ＭＳ Ｐゴシック"/>
              </a:rPr>
              <a:t>時の</a:t>
            </a:r>
            <a:r>
              <a:rPr lang="ja-JP" altLang="en-US" sz="2400" dirty="0" smtClean="0">
                <a:latin typeface="ＭＳ Ｐゴシック"/>
                <a:ea typeface="ＭＳ Ｐゴシック"/>
                <a:cs typeface="ＭＳ Ｐゴシック"/>
              </a:rPr>
              <a:t>チームワーク</a:t>
            </a:r>
            <a:endParaRPr lang="ja-JP" altLang="en-US" sz="2400" dirty="0">
              <a:latin typeface="ＭＳ Ｐゴシック"/>
              <a:ea typeface="ＭＳ Ｐゴシック"/>
              <a:cs typeface="ＭＳ Ｐゴシック"/>
            </a:endParaRPr>
          </a:p>
          <a:p>
            <a:pPr marL="162000" indent="-162000" algn="just">
              <a:lnSpc>
                <a:spcPct val="150000"/>
              </a:lnSpc>
              <a:buFont typeface="Arial"/>
              <a:buChar char="•"/>
            </a:pPr>
            <a:r>
              <a:rPr lang="ja-JP" altLang="en-US" sz="2400" dirty="0" smtClean="0">
                <a:latin typeface="ＭＳ Ｐゴシック"/>
                <a:ea typeface="ＭＳ Ｐゴシック"/>
                <a:cs typeface="ＭＳ Ｐゴシック"/>
              </a:rPr>
              <a:t>プレゼンテーション</a:t>
            </a:r>
            <a:r>
              <a:rPr lang="ja-JP" altLang="en-US" sz="2400" dirty="0">
                <a:latin typeface="ＭＳ Ｐゴシック"/>
                <a:ea typeface="ＭＳ Ｐゴシック"/>
                <a:cs typeface="ＭＳ Ｐゴシック"/>
              </a:rPr>
              <a:t>が </a:t>
            </a:r>
            <a:r>
              <a:rPr lang="ja-JP" altLang="en-US" sz="2400" dirty="0" smtClean="0">
                <a:latin typeface="ＭＳ Ｐゴシック"/>
                <a:ea typeface="ＭＳ Ｐゴシック"/>
                <a:cs typeface="ＭＳ Ｐゴシック"/>
              </a:rPr>
              <a:t>わかりやすかったか</a:t>
            </a:r>
            <a:endParaRPr lang="en-US" altLang="ja-JP" sz="2400" dirty="0" smtClean="0">
              <a:latin typeface="ＭＳ Ｐゴシック"/>
              <a:ea typeface="ＭＳ Ｐゴシック"/>
              <a:cs typeface="ＭＳ Ｐゴシック"/>
            </a:endParaRPr>
          </a:p>
        </p:txBody>
      </p:sp>
    </p:spTree>
    <p:extLst>
      <p:ext uri="{BB962C8B-B14F-4D97-AF65-F5344CB8AC3E}">
        <p14:creationId xmlns:p14="http://schemas.microsoft.com/office/powerpoint/2010/main" val="390780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b="1" dirty="0" smtClean="0"/>
              <a:t>リーダーズキャンプ </a:t>
            </a:r>
            <a:r>
              <a:rPr lang="ja-JP" altLang="en-US" b="1" dirty="0" smtClean="0"/>
              <a:t>平成</a:t>
            </a:r>
            <a:r>
              <a:rPr lang="en-US" altLang="ja-JP" b="1" dirty="0" smtClean="0"/>
              <a:t>23</a:t>
            </a:r>
            <a:r>
              <a:rPr lang="ja-JP" altLang="en-US" b="1" dirty="0" smtClean="0"/>
              <a:t>・</a:t>
            </a:r>
            <a:r>
              <a:rPr lang="en-US" altLang="ja-JP" b="1" dirty="0" smtClean="0"/>
              <a:t>24</a:t>
            </a:r>
            <a:r>
              <a:rPr lang="ja-JP" altLang="en-US" b="1" dirty="0"/>
              <a:t> </a:t>
            </a:r>
            <a:r>
              <a:rPr lang="ja-JP" altLang="en-US" b="1" dirty="0" smtClean="0"/>
              <a:t>リーダー育成＋震災復興支援</a:t>
            </a:r>
            <a:endParaRPr kumimoji="1" lang="ja-JP" alt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49" y="689953"/>
            <a:ext cx="5278805" cy="388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6480" y="3488787"/>
            <a:ext cx="2603244" cy="276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インタビュー実践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49" y="4547611"/>
            <a:ext cx="2146517" cy="137377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bwMode="auto">
          <a:xfrm>
            <a:off x="2729132" y="4473744"/>
            <a:ext cx="3288903" cy="1413446"/>
          </a:xfrm>
          <a:prstGeom prst="rect">
            <a:avLst/>
          </a:prstGeom>
          <a:noFill/>
          <a:ln w="9525">
            <a:noFill/>
            <a:miter lim="800000"/>
            <a:headEnd/>
            <a:tailEnd/>
          </a:ln>
        </p:spPr>
        <p:txBody>
          <a:bodyPr wrap="square" lIns="108000" tIns="72000" rIns="108000" bIns="72000" rtlCol="0" anchor="ctr" anchorCtr="1">
            <a:spAutoFit/>
          </a:bodyPr>
          <a:lstStyle/>
          <a:p>
            <a:pPr algn="just">
              <a:lnSpc>
                <a:spcPct val="130000"/>
              </a:lnSpc>
              <a:buSzPct val="120000"/>
            </a:pPr>
            <a:r>
              <a:rPr kumimoji="1" lang="ja-JP" altLang="en-US" sz="1600" dirty="0" smtClean="0">
                <a:solidFill>
                  <a:schemeClr val="bg1"/>
                </a:solidFill>
                <a:latin typeface="ＭＳ Ｐゴシック"/>
                <a:ea typeface="ＭＳ Ｐゴシック"/>
                <a:cs typeface="ＭＳ Ｐゴシック"/>
              </a:rPr>
              <a:t>復興に関連する活動をしている</a:t>
            </a:r>
            <a:r>
              <a:rPr lang="ja-JP" altLang="en-US" sz="1600" dirty="0" smtClean="0">
                <a:solidFill>
                  <a:schemeClr val="bg1"/>
                </a:solidFill>
                <a:latin typeface="ＭＳ Ｐゴシック"/>
                <a:ea typeface="ＭＳ Ｐゴシック"/>
                <a:cs typeface="ＭＳ Ｐゴシック"/>
              </a:rPr>
              <a:t>方に</a:t>
            </a:r>
            <a:endParaRPr lang="en-US" altLang="ja-JP" sz="1600" dirty="0" smtClean="0">
              <a:solidFill>
                <a:schemeClr val="bg1"/>
              </a:solidFill>
              <a:latin typeface="ＭＳ Ｐゴシック"/>
              <a:ea typeface="ＭＳ Ｐゴシック"/>
              <a:cs typeface="ＭＳ Ｐゴシック"/>
            </a:endParaRPr>
          </a:p>
          <a:p>
            <a:pPr algn="just">
              <a:lnSpc>
                <a:spcPct val="130000"/>
              </a:lnSpc>
              <a:buSzPct val="120000"/>
            </a:pPr>
            <a:r>
              <a:rPr kumimoji="1" lang="ja-JP" altLang="en-US" sz="1600" dirty="0" smtClean="0">
                <a:solidFill>
                  <a:schemeClr val="bg1"/>
                </a:solidFill>
                <a:latin typeface="ＭＳ Ｐゴシック"/>
                <a:ea typeface="ＭＳ Ｐゴシック"/>
                <a:cs typeface="ＭＳ Ｐゴシック"/>
              </a:rPr>
              <a:t>インタビュー</a:t>
            </a:r>
            <a:endParaRPr kumimoji="1" lang="en-US" altLang="ja-JP" sz="1600" dirty="0" smtClean="0">
              <a:solidFill>
                <a:schemeClr val="bg1"/>
              </a:solidFill>
              <a:latin typeface="ＭＳ Ｐゴシック"/>
              <a:ea typeface="ＭＳ Ｐゴシック"/>
              <a:cs typeface="ＭＳ Ｐゴシック"/>
            </a:endParaRPr>
          </a:p>
          <a:p>
            <a:pPr algn="just">
              <a:lnSpc>
                <a:spcPct val="130000"/>
              </a:lnSpc>
              <a:buSzPct val="120000"/>
            </a:pPr>
            <a:r>
              <a:rPr lang="ja-JP" altLang="en-US" sz="1600" dirty="0">
                <a:solidFill>
                  <a:schemeClr val="bg1"/>
                </a:solidFill>
                <a:latin typeface="ＭＳ Ｐゴシック"/>
                <a:ea typeface="ＭＳ Ｐゴシック"/>
                <a:cs typeface="ＭＳ Ｐゴシック"/>
              </a:rPr>
              <a:t>そこ</a:t>
            </a:r>
            <a:r>
              <a:rPr lang="ja-JP" altLang="en-US" sz="1600" dirty="0" smtClean="0">
                <a:solidFill>
                  <a:schemeClr val="bg1"/>
                </a:solidFill>
                <a:latin typeface="ＭＳ Ｐゴシック"/>
                <a:ea typeface="ＭＳ Ｐゴシック"/>
                <a:cs typeface="ＭＳ Ｐゴシック"/>
              </a:rPr>
              <a:t>からさまざまなヒントを得て</a:t>
            </a:r>
            <a:endParaRPr lang="en-US" altLang="ja-JP" sz="1600" dirty="0" smtClean="0">
              <a:solidFill>
                <a:schemeClr val="bg1"/>
              </a:solidFill>
              <a:latin typeface="ＭＳ Ｐゴシック"/>
              <a:ea typeface="ＭＳ Ｐゴシック"/>
              <a:cs typeface="ＭＳ Ｐゴシック"/>
            </a:endParaRPr>
          </a:p>
          <a:p>
            <a:pPr algn="just">
              <a:lnSpc>
                <a:spcPct val="130000"/>
              </a:lnSpc>
              <a:buSzPct val="120000"/>
            </a:pPr>
            <a:r>
              <a:rPr lang="ja-JP" altLang="en-US" sz="1600" dirty="0">
                <a:solidFill>
                  <a:schemeClr val="bg1"/>
                </a:solidFill>
                <a:latin typeface="ＭＳ Ｐゴシック"/>
                <a:ea typeface="ＭＳ Ｐゴシック"/>
                <a:cs typeface="ＭＳ Ｐゴシック"/>
              </a:rPr>
              <a:t>新た</a:t>
            </a:r>
            <a:r>
              <a:rPr lang="ja-JP" altLang="en-US" sz="1600" dirty="0" smtClean="0">
                <a:solidFill>
                  <a:schemeClr val="bg1"/>
                </a:solidFill>
                <a:latin typeface="ＭＳ Ｐゴシック"/>
                <a:ea typeface="ＭＳ Ｐゴシック"/>
                <a:cs typeface="ＭＳ Ｐゴシック"/>
              </a:rPr>
              <a:t>なユーザー体験を提案</a:t>
            </a:r>
            <a:r>
              <a:rPr lang="ja-JP" altLang="en-US" sz="1600" dirty="0">
                <a:solidFill>
                  <a:schemeClr val="bg1"/>
                </a:solidFill>
                <a:latin typeface="ＭＳ Ｐゴシック"/>
                <a:ea typeface="ＭＳ Ｐゴシック"/>
                <a:cs typeface="ＭＳ Ｐゴシック"/>
              </a:rPr>
              <a:t>する</a:t>
            </a:r>
            <a:endParaRPr lang="en-US" altLang="ja-JP" sz="1600" dirty="0" smtClean="0">
              <a:solidFill>
                <a:schemeClr val="bg1"/>
              </a:solidFill>
              <a:latin typeface="ＭＳ Ｐゴシック"/>
              <a:ea typeface="ＭＳ Ｐゴシック"/>
              <a:cs typeface="ＭＳ Ｐゴシック"/>
            </a:endParaRPr>
          </a:p>
        </p:txBody>
      </p:sp>
      <p:sp>
        <p:nvSpPr>
          <p:cNvPr id="5" name="正方形/長方形 4"/>
          <p:cNvSpPr/>
          <p:nvPr/>
        </p:nvSpPr>
        <p:spPr>
          <a:xfrm>
            <a:off x="425643" y="6118601"/>
            <a:ext cx="3339376" cy="369332"/>
          </a:xfrm>
          <a:prstGeom prst="rect">
            <a:avLst/>
          </a:prstGeom>
        </p:spPr>
        <p:txBody>
          <a:bodyPr wrap="none">
            <a:spAutoFit/>
          </a:bodyPr>
          <a:lstStyle/>
          <a:p>
            <a:r>
              <a:rPr lang="en-US" altLang="ja-JP" dirty="0">
                <a:solidFill>
                  <a:schemeClr val="bg1"/>
                </a:solidFill>
              </a:rPr>
              <a:t>http://i-designskill.sakura.ne.jp/</a:t>
            </a:r>
            <a:endParaRPr lang="ja-JP" altLang="en-US" dirty="0">
              <a:solidFill>
                <a:schemeClr val="bg1"/>
              </a:solidFill>
            </a:endParaRPr>
          </a:p>
        </p:txBody>
      </p:sp>
      <p:sp>
        <p:nvSpPr>
          <p:cNvPr id="3" name="テキスト ボックス 2"/>
          <p:cNvSpPr txBox="1"/>
          <p:nvPr/>
        </p:nvSpPr>
        <p:spPr bwMode="auto">
          <a:xfrm>
            <a:off x="6018035" y="509574"/>
            <a:ext cx="3462587" cy="2908214"/>
          </a:xfrm>
          <a:prstGeom prst="rect">
            <a:avLst/>
          </a:prstGeom>
          <a:noFill/>
          <a:ln w="9525">
            <a:noFill/>
            <a:miter lim="800000"/>
            <a:headEnd/>
            <a:tailEnd/>
          </a:ln>
        </p:spPr>
        <p:txBody>
          <a:bodyPr wrap="none" lIns="108000" tIns="72000" rIns="108000" bIns="72000" rtlCol="0" anchor="t" anchorCtr="0">
            <a:spAutoFit/>
          </a:bodyPr>
          <a:lstStyle/>
          <a:p>
            <a:pPr>
              <a:lnSpc>
                <a:spcPct val="130000"/>
              </a:lnSpc>
              <a:buSzPct val="120000"/>
            </a:pPr>
            <a:r>
              <a:rPr lang="ja-JP" altLang="en-US" sz="1600" b="1" dirty="0" smtClean="0">
                <a:solidFill>
                  <a:schemeClr val="bg1"/>
                </a:solidFill>
                <a:latin typeface="ＭＳ Ｐゴシック"/>
                <a:ea typeface="ＭＳ Ｐゴシック"/>
                <a:cs typeface="ＭＳ Ｐゴシック"/>
              </a:rPr>
              <a:t>■開催概要</a:t>
            </a:r>
            <a:endParaRPr lang="en-US" altLang="ja-JP" sz="1600" b="1" dirty="0" smtClean="0">
              <a:solidFill>
                <a:schemeClr val="bg1"/>
              </a:solidFill>
              <a:latin typeface="ＭＳ Ｐゴシック"/>
              <a:ea typeface="ＭＳ Ｐゴシック"/>
              <a:cs typeface="ＭＳ Ｐゴシック"/>
            </a:endParaRPr>
          </a:p>
          <a:p>
            <a:pPr>
              <a:lnSpc>
                <a:spcPct val="120000"/>
              </a:lnSpc>
              <a:buSzPct val="120000"/>
            </a:pPr>
            <a:r>
              <a:rPr kumimoji="1" lang="ja-JP" altLang="en-US" sz="1400" dirty="0" smtClean="0">
                <a:solidFill>
                  <a:schemeClr val="bg1"/>
                </a:solidFill>
                <a:latin typeface="ＭＳ Ｐゴシック"/>
                <a:ea typeface="ＭＳ Ｐゴシック"/>
                <a:cs typeface="ＭＳ Ｐゴシック"/>
              </a:rPr>
              <a:t>セミナー（仙台）</a:t>
            </a:r>
            <a:r>
              <a:rPr lang="en-US" altLang="ja-JP" sz="1400" dirty="0" smtClean="0">
                <a:solidFill>
                  <a:schemeClr val="bg1"/>
                </a:solidFill>
                <a:latin typeface="ＭＳ Ｐゴシック"/>
                <a:ea typeface="ＭＳ Ｐゴシック"/>
                <a:cs typeface="ＭＳ Ｐゴシック"/>
              </a:rPr>
              <a:t>4</a:t>
            </a:r>
            <a:r>
              <a:rPr lang="ja-JP" altLang="en-US" sz="1400" dirty="0" smtClean="0">
                <a:solidFill>
                  <a:schemeClr val="bg1"/>
                </a:solidFill>
                <a:latin typeface="ＭＳ Ｐゴシック"/>
                <a:ea typeface="ＭＳ Ｐゴシック"/>
                <a:cs typeface="ＭＳ Ｐゴシック"/>
              </a:rPr>
              <a:t>日間　コンセプトメイキング</a:t>
            </a:r>
            <a:endParaRPr kumimoji="1" lang="en-US" altLang="ja-JP" sz="1400" dirty="0" smtClean="0">
              <a:solidFill>
                <a:schemeClr val="bg1"/>
              </a:solidFill>
              <a:latin typeface="ＭＳ Ｐゴシック"/>
              <a:ea typeface="ＭＳ Ｐゴシック"/>
              <a:cs typeface="ＭＳ Ｐゴシック"/>
            </a:endParaRPr>
          </a:p>
          <a:p>
            <a:pPr>
              <a:lnSpc>
                <a:spcPct val="120000"/>
              </a:lnSpc>
              <a:buSzPct val="120000"/>
            </a:pPr>
            <a:r>
              <a:rPr lang="ja-JP" altLang="en-US" sz="1400" dirty="0" smtClean="0">
                <a:solidFill>
                  <a:schemeClr val="bg1"/>
                </a:solidFill>
                <a:latin typeface="ＭＳ Ｐゴシック"/>
                <a:ea typeface="ＭＳ Ｐゴシック"/>
                <a:cs typeface="ＭＳ Ｐゴシック"/>
              </a:rPr>
              <a:t>セミナー（花巻）</a:t>
            </a:r>
            <a:r>
              <a:rPr lang="en-US" altLang="ja-JP" sz="1400" dirty="0" smtClean="0">
                <a:solidFill>
                  <a:schemeClr val="bg1"/>
                </a:solidFill>
                <a:latin typeface="ＭＳ Ｐゴシック"/>
                <a:ea typeface="ＭＳ Ｐゴシック"/>
                <a:cs typeface="ＭＳ Ｐゴシック"/>
              </a:rPr>
              <a:t>4</a:t>
            </a:r>
            <a:r>
              <a:rPr lang="ja-JP" altLang="en-US" sz="1400" dirty="0" smtClean="0">
                <a:solidFill>
                  <a:schemeClr val="bg1"/>
                </a:solidFill>
                <a:latin typeface="ＭＳ Ｐゴシック"/>
                <a:ea typeface="ＭＳ Ｐゴシック"/>
                <a:cs typeface="ＭＳ Ｐゴシック"/>
              </a:rPr>
              <a:t>日間　プロトタイプ制作</a:t>
            </a:r>
            <a:endParaRPr lang="en-US" altLang="ja-JP" sz="1400" dirty="0" smtClean="0">
              <a:solidFill>
                <a:schemeClr val="bg1"/>
              </a:solidFill>
              <a:latin typeface="ＭＳ Ｐゴシック"/>
              <a:ea typeface="ＭＳ Ｐゴシック"/>
              <a:cs typeface="ＭＳ Ｐゴシック"/>
            </a:endParaRPr>
          </a:p>
          <a:p>
            <a:pPr>
              <a:lnSpc>
                <a:spcPct val="120000"/>
              </a:lnSpc>
              <a:buSzPct val="120000"/>
            </a:pPr>
            <a:r>
              <a:rPr kumimoji="1" lang="ja-JP" altLang="en-US" sz="1400" dirty="0" smtClean="0">
                <a:solidFill>
                  <a:schemeClr val="bg1"/>
                </a:solidFill>
                <a:latin typeface="ＭＳ Ｐゴシック"/>
                <a:ea typeface="ＭＳ Ｐゴシック"/>
                <a:cs typeface="ＭＳ Ｐゴシック"/>
              </a:rPr>
              <a:t>合同発表会</a:t>
            </a:r>
            <a:r>
              <a:rPr lang="ja-JP" altLang="en-US" sz="1400" dirty="0" smtClean="0">
                <a:solidFill>
                  <a:schemeClr val="bg1"/>
                </a:solidFill>
                <a:latin typeface="ＭＳ Ｐゴシック"/>
                <a:ea typeface="ＭＳ Ｐゴシック"/>
                <a:cs typeface="ＭＳ Ｐゴシック"/>
              </a:rPr>
              <a:t>（仙台）</a:t>
            </a:r>
            <a:r>
              <a:rPr kumimoji="1" lang="en-US" altLang="ja-JP" sz="1400" dirty="0" smtClean="0">
                <a:solidFill>
                  <a:schemeClr val="bg1"/>
                </a:solidFill>
                <a:latin typeface="ＭＳ Ｐゴシック"/>
                <a:ea typeface="ＭＳ Ｐゴシック"/>
                <a:cs typeface="ＭＳ Ｐゴシック"/>
              </a:rPr>
              <a:t>1</a:t>
            </a:r>
            <a:r>
              <a:rPr kumimoji="1" lang="ja-JP" altLang="en-US" sz="1400" dirty="0" smtClean="0">
                <a:solidFill>
                  <a:schemeClr val="bg1"/>
                </a:solidFill>
                <a:latin typeface="ＭＳ Ｐゴシック"/>
                <a:ea typeface="ＭＳ Ｐゴシック"/>
                <a:cs typeface="ＭＳ Ｐゴシック"/>
              </a:rPr>
              <a:t>日</a:t>
            </a:r>
            <a:endParaRPr kumimoji="1" lang="en-US" altLang="ja-JP" sz="1400" dirty="0" smtClean="0">
              <a:solidFill>
                <a:schemeClr val="bg1"/>
              </a:solidFill>
              <a:latin typeface="ＭＳ Ｐゴシック"/>
              <a:ea typeface="ＭＳ Ｐゴシック"/>
              <a:cs typeface="ＭＳ Ｐゴシック"/>
            </a:endParaRPr>
          </a:p>
          <a:p>
            <a:pPr>
              <a:lnSpc>
                <a:spcPct val="130000"/>
              </a:lnSpc>
              <a:buSzPct val="120000"/>
            </a:pPr>
            <a:r>
              <a:rPr kumimoji="1" lang="ja-JP" altLang="en-US" sz="1600" b="1" dirty="0" smtClean="0">
                <a:solidFill>
                  <a:schemeClr val="bg1"/>
                </a:solidFill>
                <a:latin typeface="ＭＳ Ｐゴシック"/>
                <a:ea typeface="ＭＳ Ｐゴシック"/>
                <a:cs typeface="ＭＳ Ｐゴシック"/>
              </a:rPr>
              <a:t>■参加者（</a:t>
            </a:r>
            <a:r>
              <a:rPr kumimoji="1" lang="en-US" altLang="ja-JP" sz="1600" b="1" dirty="0" smtClean="0">
                <a:solidFill>
                  <a:schemeClr val="bg1"/>
                </a:solidFill>
                <a:latin typeface="ＭＳ Ｐゴシック"/>
                <a:ea typeface="ＭＳ Ｐゴシック"/>
                <a:cs typeface="ＭＳ Ｐゴシック"/>
              </a:rPr>
              <a:t>30</a:t>
            </a:r>
            <a:r>
              <a:rPr kumimoji="1" lang="ja-JP" altLang="en-US" sz="1600" b="1" dirty="0" smtClean="0">
                <a:solidFill>
                  <a:schemeClr val="bg1"/>
                </a:solidFill>
                <a:latin typeface="ＭＳ Ｐゴシック"/>
                <a:ea typeface="ＭＳ Ｐゴシック"/>
                <a:cs typeface="ＭＳ Ｐゴシック"/>
              </a:rPr>
              <a:t>名程度）</a:t>
            </a:r>
            <a:endParaRPr kumimoji="1" lang="en-US" altLang="ja-JP" sz="1600" b="1" dirty="0" smtClean="0">
              <a:solidFill>
                <a:schemeClr val="bg1"/>
              </a:solidFill>
              <a:latin typeface="ＭＳ Ｐゴシック"/>
              <a:ea typeface="ＭＳ Ｐゴシック"/>
              <a:cs typeface="ＭＳ Ｐゴシック"/>
            </a:endParaRPr>
          </a:p>
          <a:p>
            <a:pPr>
              <a:lnSpc>
                <a:spcPct val="120000"/>
              </a:lnSpc>
              <a:buSzPct val="120000"/>
            </a:pPr>
            <a:r>
              <a:rPr lang="ja-JP" altLang="en-US" sz="1400" dirty="0" smtClean="0">
                <a:solidFill>
                  <a:schemeClr val="bg1"/>
                </a:solidFill>
                <a:latin typeface="ＭＳ Ｐゴシック"/>
                <a:ea typeface="ＭＳ Ｐゴシック"/>
                <a:cs typeface="ＭＳ Ｐゴシック"/>
              </a:rPr>
              <a:t>高校生、専門学校生、大学生、大学院生</a:t>
            </a:r>
            <a:endParaRPr lang="en-US" altLang="ja-JP" sz="1400" dirty="0" smtClean="0">
              <a:solidFill>
                <a:schemeClr val="bg1"/>
              </a:solidFill>
              <a:latin typeface="ＭＳ Ｐゴシック"/>
              <a:ea typeface="ＭＳ Ｐゴシック"/>
              <a:cs typeface="ＭＳ Ｐゴシック"/>
            </a:endParaRPr>
          </a:p>
          <a:p>
            <a:pPr>
              <a:lnSpc>
                <a:spcPct val="120000"/>
              </a:lnSpc>
              <a:buSzPct val="120000"/>
            </a:pPr>
            <a:r>
              <a:rPr kumimoji="1" lang="ja-JP" altLang="en-US" sz="1400" dirty="0" smtClean="0">
                <a:solidFill>
                  <a:schemeClr val="bg1"/>
                </a:solidFill>
                <a:latin typeface="ＭＳ Ｐゴシック"/>
                <a:ea typeface="ＭＳ Ｐゴシック"/>
                <a:cs typeface="ＭＳ Ｐゴシック"/>
              </a:rPr>
              <a:t>５</a:t>
            </a:r>
            <a:r>
              <a:rPr lang="ja-JP" altLang="en-US" sz="1400" dirty="0" smtClean="0">
                <a:solidFill>
                  <a:schemeClr val="bg1"/>
                </a:solidFill>
                <a:latin typeface="ＭＳ Ｐゴシック"/>
                <a:ea typeface="ＭＳ Ｐゴシック"/>
                <a:cs typeface="ＭＳ Ｐゴシック"/>
              </a:rPr>
              <a:t>～７名のチーム学習</a:t>
            </a:r>
            <a:endParaRPr lang="en-US" altLang="ja-JP" sz="1400" dirty="0" smtClean="0">
              <a:solidFill>
                <a:schemeClr val="bg1"/>
              </a:solidFill>
              <a:latin typeface="ＭＳ Ｐゴシック"/>
              <a:ea typeface="ＭＳ Ｐゴシック"/>
              <a:cs typeface="ＭＳ Ｐゴシック"/>
            </a:endParaRPr>
          </a:p>
          <a:p>
            <a:pPr>
              <a:lnSpc>
                <a:spcPct val="130000"/>
              </a:lnSpc>
              <a:buSzPct val="120000"/>
            </a:pPr>
            <a:r>
              <a:rPr lang="ja-JP" altLang="en-US" sz="1600" b="1" dirty="0" smtClean="0">
                <a:solidFill>
                  <a:schemeClr val="bg1"/>
                </a:solidFill>
                <a:latin typeface="ＭＳ Ｐゴシック"/>
                <a:ea typeface="ＭＳ Ｐゴシック"/>
                <a:cs typeface="ＭＳ Ｐゴシック"/>
              </a:rPr>
              <a:t>■講師</a:t>
            </a:r>
            <a:endParaRPr lang="en-US" altLang="ja-JP" sz="1600" b="1" dirty="0" smtClean="0">
              <a:solidFill>
                <a:schemeClr val="bg1"/>
              </a:solidFill>
              <a:latin typeface="ＭＳ Ｐゴシック"/>
              <a:ea typeface="ＭＳ Ｐゴシック"/>
              <a:cs typeface="ＭＳ Ｐゴシック"/>
            </a:endParaRPr>
          </a:p>
          <a:p>
            <a:pPr>
              <a:lnSpc>
                <a:spcPct val="120000"/>
              </a:lnSpc>
              <a:buSzPct val="120000"/>
            </a:pPr>
            <a:r>
              <a:rPr lang="ja-JP" altLang="en-US" sz="1400" dirty="0" smtClean="0">
                <a:solidFill>
                  <a:schemeClr val="bg1"/>
                </a:solidFill>
                <a:latin typeface="ＭＳ Ｐゴシック"/>
                <a:ea typeface="ＭＳ Ｐゴシック"/>
                <a:cs typeface="ＭＳ Ｐゴシック"/>
              </a:rPr>
              <a:t>アイデア・企画：セカンドファクトリー</a:t>
            </a:r>
            <a:endParaRPr lang="en-US" altLang="ja-JP" sz="1400" dirty="0" smtClean="0">
              <a:solidFill>
                <a:schemeClr val="bg1"/>
              </a:solidFill>
              <a:latin typeface="ＭＳ Ｐゴシック"/>
              <a:ea typeface="ＭＳ Ｐゴシック"/>
              <a:cs typeface="ＭＳ Ｐゴシック"/>
            </a:endParaRPr>
          </a:p>
          <a:p>
            <a:pPr>
              <a:lnSpc>
                <a:spcPct val="120000"/>
              </a:lnSpc>
              <a:buSzPct val="120000"/>
            </a:pPr>
            <a:r>
              <a:rPr lang="ja-JP" altLang="en-US" sz="1400" dirty="0" smtClean="0">
                <a:solidFill>
                  <a:schemeClr val="bg1"/>
                </a:solidFill>
                <a:latin typeface="ＭＳ Ｐゴシック"/>
                <a:ea typeface="ＭＳ Ｐゴシック"/>
                <a:cs typeface="ＭＳ Ｐゴシック"/>
              </a:rPr>
              <a:t>プロトタイプ制作：クスール</a:t>
            </a:r>
            <a:endParaRPr lang="en-US" altLang="ja-JP" sz="1400" dirty="0" smtClean="0">
              <a:solidFill>
                <a:schemeClr val="bg1"/>
              </a:solidFill>
              <a:latin typeface="ＭＳ Ｐゴシック"/>
              <a:ea typeface="ＭＳ Ｐゴシック"/>
              <a:cs typeface="ＭＳ Ｐゴシック"/>
            </a:endParaRPr>
          </a:p>
        </p:txBody>
      </p:sp>
    </p:spTree>
    <p:extLst>
      <p:ext uri="{BB962C8B-B14F-4D97-AF65-F5344CB8AC3E}">
        <p14:creationId xmlns:p14="http://schemas.microsoft.com/office/powerpoint/2010/main" val="29242122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チームブレスト</a:t>
            </a:r>
            <a:endParaRPr kumimoji="1" lang="ja-JP" altLang="en-US" dirty="0"/>
          </a:p>
        </p:txBody>
      </p:sp>
    </p:spTree>
    <p:extLst>
      <p:ext uri="{BB962C8B-B14F-4D97-AF65-F5344CB8AC3E}">
        <p14:creationId xmlns:p14="http://schemas.microsoft.com/office/powerpoint/2010/main" val="12776819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チームブレスト＆発表</a:t>
            </a:r>
            <a:endParaRPr kumimoji="1" lang="ja-JP" altLang="en-US" dirty="0"/>
          </a:p>
        </p:txBody>
      </p:sp>
      <p:sp>
        <p:nvSpPr>
          <p:cNvPr id="3" name="正方形/長方形 2"/>
          <p:cNvSpPr/>
          <p:nvPr/>
        </p:nvSpPr>
        <p:spPr bwMode="auto">
          <a:xfrm>
            <a:off x="619125" y="1133475"/>
            <a:ext cx="8677275" cy="22479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6600" b="1" dirty="0" smtClean="0">
                <a:latin typeface="ＭＳ Ｐゴシック" pitchFamily="50" charset="-128"/>
                <a:ea typeface="ＭＳ Ｐゴシック" pitchFamily="50" charset="-128"/>
              </a:rPr>
              <a:t>１日目を終えて</a:t>
            </a:r>
            <a:endParaRPr kumimoji="1" lang="ja-JP" altLang="en-US" sz="6600" b="1" dirty="0">
              <a:latin typeface="ＭＳ Ｐゴシック" pitchFamily="50" charset="-128"/>
              <a:ea typeface="ＭＳ Ｐゴシック" pitchFamily="50" charset="-128"/>
            </a:endParaRPr>
          </a:p>
        </p:txBody>
      </p:sp>
      <p:sp>
        <p:nvSpPr>
          <p:cNvPr id="56" name="テキスト ボックス 55"/>
          <p:cNvSpPr txBox="1"/>
          <p:nvPr/>
        </p:nvSpPr>
        <p:spPr bwMode="auto">
          <a:xfrm>
            <a:off x="1608667" y="3594072"/>
            <a:ext cx="6739466" cy="2718418"/>
          </a:xfrm>
          <a:prstGeom prst="rect">
            <a:avLst/>
          </a:prstGeom>
          <a:noFill/>
          <a:ln w="9525">
            <a:noFill/>
            <a:miter lim="800000"/>
            <a:headEnd/>
            <a:tailEnd/>
          </a:ln>
        </p:spPr>
        <p:txBody>
          <a:bodyPr wrap="square" lIns="108000" tIns="72000" rIns="108000" bIns="72000" rtlCol="0" anchor="t" anchorCtr="0">
            <a:spAutoFit/>
          </a:bodyPr>
          <a:lstStyle/>
          <a:p>
            <a:pPr marL="270000" indent="-270000" algn="just">
              <a:lnSpc>
                <a:spcPct val="120000"/>
              </a:lnSpc>
              <a:buSzPct val="120000"/>
              <a:buFont typeface="Arial"/>
              <a:buChar char="•"/>
            </a:pPr>
            <a:r>
              <a:rPr kumimoji="1" lang="ja-JP" altLang="en-US" sz="2400" dirty="0" smtClean="0">
                <a:latin typeface="ＭＳ Ｐゴシック"/>
                <a:ea typeface="ＭＳ Ｐゴシック"/>
                <a:cs typeface="ＭＳ Ｐゴシック"/>
              </a:rPr>
              <a:t>本日学んだブレインストーミングの手法で</a:t>
            </a:r>
            <a:r>
              <a:rPr lang="ja-JP" altLang="en-US" sz="2400" dirty="0" smtClean="0">
                <a:latin typeface="ＭＳ Ｐゴシック"/>
                <a:ea typeface="ＭＳ Ｐゴシック"/>
                <a:cs typeface="ＭＳ Ｐゴシック"/>
              </a:rPr>
              <a:t>意見をまとめてください。</a:t>
            </a:r>
            <a:endParaRPr lang="en-US" altLang="ja-JP" sz="2400" dirty="0" smtClean="0">
              <a:latin typeface="ＭＳ Ｐゴシック"/>
              <a:ea typeface="ＭＳ Ｐゴシック"/>
              <a:cs typeface="ＭＳ Ｐゴシック"/>
            </a:endParaRPr>
          </a:p>
          <a:p>
            <a:pPr marL="270000" indent="-270000" algn="just">
              <a:lnSpc>
                <a:spcPct val="120000"/>
              </a:lnSpc>
              <a:spcBef>
                <a:spcPts val="1200"/>
              </a:spcBef>
              <a:buSzPct val="120000"/>
              <a:buFont typeface="Arial"/>
              <a:buChar char="•"/>
            </a:pPr>
            <a:r>
              <a:rPr lang="ja-JP" altLang="en-US" sz="2400" dirty="0" smtClean="0">
                <a:latin typeface="ＭＳ Ｐゴシック"/>
                <a:ea typeface="ＭＳ Ｐゴシック"/>
                <a:cs typeface="ＭＳ Ｐゴシック"/>
              </a:rPr>
              <a:t>どんなテーマでブレインストーミングをしたかも発表してください。</a:t>
            </a:r>
            <a:endParaRPr lang="en-US" altLang="ja-JP" sz="2400" dirty="0">
              <a:latin typeface="ＭＳ Ｐゴシック"/>
              <a:ea typeface="ＭＳ Ｐゴシック"/>
              <a:cs typeface="ＭＳ Ｐゴシック"/>
            </a:endParaRPr>
          </a:p>
          <a:p>
            <a:pPr algn="just">
              <a:buSzPct val="120000"/>
            </a:pPr>
            <a:endParaRPr lang="en-US" altLang="ja-JP" sz="1200" dirty="0">
              <a:latin typeface="ＭＳ Ｐゴシック"/>
              <a:ea typeface="ＭＳ Ｐゴシック"/>
              <a:cs typeface="ＭＳ Ｐゴシック"/>
            </a:endParaRPr>
          </a:p>
          <a:p>
            <a:pPr marL="270000" indent="-270000" algn="just">
              <a:lnSpc>
                <a:spcPct val="130000"/>
              </a:lnSpc>
              <a:buSzPct val="120000"/>
              <a:buFont typeface="Arial"/>
              <a:buChar char="•"/>
            </a:pPr>
            <a:r>
              <a:rPr lang="ja-JP" altLang="en-US" sz="2400" dirty="0" smtClean="0">
                <a:latin typeface="ＭＳ Ｐゴシック"/>
                <a:ea typeface="ＭＳ Ｐゴシック"/>
                <a:cs typeface="ＭＳ Ｐゴシック"/>
              </a:rPr>
              <a:t>発散　＞収束　＞まとめ</a:t>
            </a:r>
            <a:endParaRPr lang="en-US" altLang="ja-JP" sz="2400" dirty="0" smtClean="0">
              <a:latin typeface="ＭＳ Ｐゴシック"/>
              <a:ea typeface="ＭＳ Ｐゴシック"/>
              <a:cs typeface="ＭＳ Ｐゴシック"/>
            </a:endParaRPr>
          </a:p>
        </p:txBody>
      </p:sp>
      <p:sp>
        <p:nvSpPr>
          <p:cNvPr id="57" name="角丸四角形 56"/>
          <p:cNvSpPr/>
          <p:nvPr/>
        </p:nvSpPr>
        <p:spPr bwMode="auto">
          <a:xfrm>
            <a:off x="5105400" y="838200"/>
            <a:ext cx="4410075"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4400" b="1" dirty="0" smtClean="0">
                <a:solidFill>
                  <a:schemeClr val="bg1"/>
                </a:solidFill>
                <a:latin typeface="ＭＳ Ｐゴシック" pitchFamily="50" charset="-128"/>
                <a:ea typeface="ＭＳ Ｐゴシック" pitchFamily="50" charset="-128"/>
              </a:rPr>
              <a:t>ブレスト＆発表</a:t>
            </a:r>
            <a:endParaRPr kumimoji="1" lang="ja-JP" altLang="en-US" sz="4400" b="1"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95816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チームブレスト＆発表</a:t>
            </a:r>
            <a:endParaRPr kumimoji="1" lang="ja-JP" altLang="en-US" dirty="0"/>
          </a:p>
        </p:txBody>
      </p:sp>
      <p:sp>
        <p:nvSpPr>
          <p:cNvPr id="3" name="正方形/長方形 2"/>
          <p:cNvSpPr/>
          <p:nvPr/>
        </p:nvSpPr>
        <p:spPr bwMode="auto">
          <a:xfrm>
            <a:off x="619125" y="1133475"/>
            <a:ext cx="8677275" cy="22479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6600" b="1" dirty="0" smtClean="0">
                <a:latin typeface="ＭＳ Ｐゴシック" pitchFamily="50" charset="-128"/>
                <a:ea typeface="ＭＳ Ｐゴシック" pitchFamily="50" charset="-128"/>
              </a:rPr>
              <a:t>２日目を終えて</a:t>
            </a:r>
            <a:endParaRPr kumimoji="1" lang="ja-JP" altLang="en-US" sz="6600" b="1" dirty="0">
              <a:latin typeface="ＭＳ Ｐゴシック" pitchFamily="50" charset="-128"/>
              <a:ea typeface="ＭＳ Ｐゴシック" pitchFamily="50" charset="-128"/>
            </a:endParaRPr>
          </a:p>
        </p:txBody>
      </p:sp>
      <p:sp>
        <p:nvSpPr>
          <p:cNvPr id="57" name="角丸四角形 56"/>
          <p:cNvSpPr/>
          <p:nvPr/>
        </p:nvSpPr>
        <p:spPr bwMode="auto">
          <a:xfrm>
            <a:off x="5105400" y="838200"/>
            <a:ext cx="4410075"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4400" b="1" dirty="0" smtClean="0">
                <a:solidFill>
                  <a:schemeClr val="bg1"/>
                </a:solidFill>
                <a:latin typeface="ＭＳ Ｐゴシック" pitchFamily="50" charset="-128"/>
                <a:ea typeface="ＭＳ Ｐゴシック" pitchFamily="50" charset="-128"/>
              </a:rPr>
              <a:t>ブレスト＆発表</a:t>
            </a:r>
            <a:endParaRPr kumimoji="1" lang="ja-JP" altLang="en-US" sz="4400" b="1" dirty="0">
              <a:solidFill>
                <a:schemeClr val="bg1"/>
              </a:solidFill>
              <a:latin typeface="ＭＳ Ｐゴシック" pitchFamily="50" charset="-128"/>
              <a:ea typeface="ＭＳ Ｐゴシック" pitchFamily="50" charset="-128"/>
            </a:endParaRPr>
          </a:p>
        </p:txBody>
      </p:sp>
      <p:sp>
        <p:nvSpPr>
          <p:cNvPr id="6" name="テキスト ボックス 5"/>
          <p:cNvSpPr txBox="1"/>
          <p:nvPr/>
        </p:nvSpPr>
        <p:spPr bwMode="auto">
          <a:xfrm>
            <a:off x="1608667" y="3594072"/>
            <a:ext cx="6739466" cy="2718418"/>
          </a:xfrm>
          <a:prstGeom prst="rect">
            <a:avLst/>
          </a:prstGeom>
          <a:noFill/>
          <a:ln w="9525">
            <a:noFill/>
            <a:miter lim="800000"/>
            <a:headEnd/>
            <a:tailEnd/>
          </a:ln>
        </p:spPr>
        <p:txBody>
          <a:bodyPr wrap="square" lIns="108000" tIns="72000" rIns="108000" bIns="72000" rtlCol="0" anchor="t" anchorCtr="0">
            <a:spAutoFit/>
          </a:bodyPr>
          <a:lstStyle/>
          <a:p>
            <a:pPr marL="270000" indent="-270000" algn="just">
              <a:lnSpc>
                <a:spcPct val="120000"/>
              </a:lnSpc>
              <a:buSzPct val="120000"/>
              <a:buFont typeface="Arial"/>
              <a:buChar char="•"/>
            </a:pPr>
            <a:r>
              <a:rPr kumimoji="1" lang="ja-JP" altLang="en-US" sz="2400" dirty="0" smtClean="0">
                <a:latin typeface="ＭＳ Ｐゴシック"/>
                <a:ea typeface="ＭＳ Ｐゴシック"/>
                <a:cs typeface="ＭＳ Ｐゴシック"/>
              </a:rPr>
              <a:t>本日学んだブレインストーミングの手法で</a:t>
            </a:r>
            <a:r>
              <a:rPr lang="ja-JP" altLang="en-US" sz="2400" dirty="0" smtClean="0">
                <a:latin typeface="ＭＳ Ｐゴシック"/>
                <a:ea typeface="ＭＳ Ｐゴシック"/>
                <a:cs typeface="ＭＳ Ｐゴシック"/>
              </a:rPr>
              <a:t>意見をまとめてください。</a:t>
            </a:r>
            <a:endParaRPr lang="en-US" altLang="ja-JP" sz="2400" dirty="0" smtClean="0">
              <a:latin typeface="ＭＳ Ｐゴシック"/>
              <a:ea typeface="ＭＳ Ｐゴシック"/>
              <a:cs typeface="ＭＳ Ｐゴシック"/>
            </a:endParaRPr>
          </a:p>
          <a:p>
            <a:pPr marL="270000" indent="-270000" algn="just">
              <a:lnSpc>
                <a:spcPct val="120000"/>
              </a:lnSpc>
              <a:spcBef>
                <a:spcPts val="1200"/>
              </a:spcBef>
              <a:buSzPct val="120000"/>
              <a:buFont typeface="Arial"/>
              <a:buChar char="•"/>
            </a:pPr>
            <a:r>
              <a:rPr lang="ja-JP" altLang="en-US" sz="2400" dirty="0" smtClean="0">
                <a:latin typeface="ＭＳ Ｐゴシック"/>
                <a:ea typeface="ＭＳ Ｐゴシック"/>
                <a:cs typeface="ＭＳ Ｐゴシック"/>
              </a:rPr>
              <a:t>どんなテーマでブレインストーミングをしたかも発表してください。</a:t>
            </a:r>
            <a:endParaRPr lang="en-US" altLang="ja-JP" sz="2400" dirty="0">
              <a:latin typeface="ＭＳ Ｐゴシック"/>
              <a:ea typeface="ＭＳ Ｐゴシック"/>
              <a:cs typeface="ＭＳ Ｐゴシック"/>
            </a:endParaRPr>
          </a:p>
          <a:p>
            <a:pPr algn="just">
              <a:buSzPct val="120000"/>
            </a:pPr>
            <a:endParaRPr lang="en-US" altLang="ja-JP" sz="1200" dirty="0">
              <a:latin typeface="ＭＳ Ｐゴシック"/>
              <a:ea typeface="ＭＳ Ｐゴシック"/>
              <a:cs typeface="ＭＳ Ｐゴシック"/>
            </a:endParaRPr>
          </a:p>
          <a:p>
            <a:pPr marL="270000" indent="-270000" algn="just">
              <a:lnSpc>
                <a:spcPct val="130000"/>
              </a:lnSpc>
              <a:buSzPct val="120000"/>
              <a:buFont typeface="Arial"/>
              <a:buChar char="•"/>
            </a:pPr>
            <a:r>
              <a:rPr lang="ja-JP" altLang="en-US" sz="2400" dirty="0" smtClean="0">
                <a:latin typeface="ＭＳ Ｐゴシック"/>
                <a:ea typeface="ＭＳ Ｐゴシック"/>
                <a:cs typeface="ＭＳ Ｐゴシック"/>
              </a:rPr>
              <a:t>発散　＞収束　＞まとめ</a:t>
            </a:r>
            <a:endParaRPr lang="en-US" altLang="ja-JP" sz="2400" dirty="0" smtClean="0">
              <a:latin typeface="ＭＳ Ｐゴシック"/>
              <a:ea typeface="ＭＳ Ｐゴシック"/>
              <a:cs typeface="ＭＳ Ｐゴシック"/>
            </a:endParaRPr>
          </a:p>
        </p:txBody>
      </p:sp>
    </p:spTree>
    <p:extLst>
      <p:ext uri="{BB962C8B-B14F-4D97-AF65-F5344CB8AC3E}">
        <p14:creationId xmlns:p14="http://schemas.microsoft.com/office/powerpoint/2010/main" val="187160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チームブレスト＆発表</a:t>
            </a:r>
            <a:endParaRPr kumimoji="1" lang="ja-JP" altLang="en-US" dirty="0"/>
          </a:p>
        </p:txBody>
      </p:sp>
      <p:sp>
        <p:nvSpPr>
          <p:cNvPr id="3" name="正方形/長方形 2"/>
          <p:cNvSpPr/>
          <p:nvPr/>
        </p:nvSpPr>
        <p:spPr bwMode="auto">
          <a:xfrm>
            <a:off x="619125" y="1133475"/>
            <a:ext cx="8677275" cy="22479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6600" b="1" dirty="0" smtClean="0">
                <a:latin typeface="ＭＳ Ｐゴシック" pitchFamily="50" charset="-128"/>
                <a:ea typeface="ＭＳ Ｐゴシック" pitchFamily="50" charset="-128"/>
              </a:rPr>
              <a:t>評価をしてみて</a:t>
            </a:r>
            <a:endParaRPr kumimoji="1" lang="en-US" altLang="ja-JP" sz="6600" b="1" dirty="0" smtClean="0">
              <a:latin typeface="ＭＳ Ｐゴシック" pitchFamily="50" charset="-128"/>
              <a:ea typeface="ＭＳ Ｐゴシック" pitchFamily="50" charset="-128"/>
            </a:endParaRPr>
          </a:p>
        </p:txBody>
      </p:sp>
      <p:sp>
        <p:nvSpPr>
          <p:cNvPr id="57" name="角丸四角形 56"/>
          <p:cNvSpPr/>
          <p:nvPr/>
        </p:nvSpPr>
        <p:spPr bwMode="auto">
          <a:xfrm>
            <a:off x="5105400" y="838200"/>
            <a:ext cx="4410075"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4400" b="1" dirty="0" smtClean="0">
                <a:solidFill>
                  <a:schemeClr val="bg1"/>
                </a:solidFill>
                <a:latin typeface="ＭＳ Ｐゴシック" pitchFamily="50" charset="-128"/>
                <a:ea typeface="ＭＳ Ｐゴシック" pitchFamily="50" charset="-128"/>
              </a:rPr>
              <a:t>ブレスト＆発表</a:t>
            </a:r>
            <a:endParaRPr kumimoji="1" lang="ja-JP" altLang="en-US" sz="4400" b="1" dirty="0">
              <a:solidFill>
                <a:schemeClr val="bg1"/>
              </a:solidFill>
              <a:latin typeface="ＭＳ Ｐゴシック" pitchFamily="50" charset="-128"/>
              <a:ea typeface="ＭＳ Ｐゴシック" pitchFamily="50" charset="-128"/>
            </a:endParaRPr>
          </a:p>
        </p:txBody>
      </p:sp>
      <p:sp>
        <p:nvSpPr>
          <p:cNvPr id="6" name="テキスト ボックス 5"/>
          <p:cNvSpPr txBox="1"/>
          <p:nvPr/>
        </p:nvSpPr>
        <p:spPr bwMode="auto">
          <a:xfrm>
            <a:off x="1608667" y="3594072"/>
            <a:ext cx="6739466" cy="2718418"/>
          </a:xfrm>
          <a:prstGeom prst="rect">
            <a:avLst/>
          </a:prstGeom>
          <a:noFill/>
          <a:ln w="9525">
            <a:noFill/>
            <a:miter lim="800000"/>
            <a:headEnd/>
            <a:tailEnd/>
          </a:ln>
        </p:spPr>
        <p:txBody>
          <a:bodyPr wrap="square" lIns="108000" tIns="72000" rIns="108000" bIns="72000" rtlCol="0" anchor="t" anchorCtr="0">
            <a:spAutoFit/>
          </a:bodyPr>
          <a:lstStyle/>
          <a:p>
            <a:pPr marL="270000" indent="-270000" algn="just">
              <a:lnSpc>
                <a:spcPct val="120000"/>
              </a:lnSpc>
              <a:buSzPct val="120000"/>
              <a:buFont typeface="Arial"/>
              <a:buChar char="•"/>
            </a:pPr>
            <a:r>
              <a:rPr kumimoji="1" lang="ja-JP" altLang="en-US" sz="2400" dirty="0" smtClean="0">
                <a:latin typeface="ＭＳ Ｐゴシック"/>
                <a:ea typeface="ＭＳ Ｐゴシック"/>
                <a:cs typeface="ＭＳ Ｐゴシック"/>
              </a:rPr>
              <a:t>本日学んだブレインストーミングの手法で</a:t>
            </a:r>
            <a:r>
              <a:rPr lang="ja-JP" altLang="en-US" sz="2400" dirty="0" smtClean="0">
                <a:latin typeface="ＭＳ Ｐゴシック"/>
                <a:ea typeface="ＭＳ Ｐゴシック"/>
                <a:cs typeface="ＭＳ Ｐゴシック"/>
              </a:rPr>
              <a:t>意見をまとめてください。</a:t>
            </a:r>
            <a:endParaRPr lang="en-US" altLang="ja-JP" sz="2400" dirty="0" smtClean="0">
              <a:latin typeface="ＭＳ Ｐゴシック"/>
              <a:ea typeface="ＭＳ Ｐゴシック"/>
              <a:cs typeface="ＭＳ Ｐゴシック"/>
            </a:endParaRPr>
          </a:p>
          <a:p>
            <a:pPr marL="270000" indent="-270000" algn="just">
              <a:lnSpc>
                <a:spcPct val="120000"/>
              </a:lnSpc>
              <a:spcBef>
                <a:spcPts val="1200"/>
              </a:spcBef>
              <a:buSzPct val="120000"/>
              <a:buFont typeface="Arial"/>
              <a:buChar char="•"/>
            </a:pPr>
            <a:r>
              <a:rPr lang="ja-JP" altLang="en-US" sz="2400" dirty="0" smtClean="0">
                <a:latin typeface="ＭＳ Ｐゴシック"/>
                <a:ea typeface="ＭＳ Ｐゴシック"/>
                <a:cs typeface="ＭＳ Ｐゴシック"/>
              </a:rPr>
              <a:t>どんなテーマでブレインストーミングをしたかも発表してください。</a:t>
            </a:r>
            <a:endParaRPr lang="en-US" altLang="ja-JP" sz="2400" dirty="0">
              <a:latin typeface="ＭＳ Ｐゴシック"/>
              <a:ea typeface="ＭＳ Ｐゴシック"/>
              <a:cs typeface="ＭＳ Ｐゴシック"/>
            </a:endParaRPr>
          </a:p>
          <a:p>
            <a:pPr algn="just">
              <a:buSzPct val="120000"/>
            </a:pPr>
            <a:endParaRPr lang="en-US" altLang="ja-JP" sz="1200" dirty="0">
              <a:latin typeface="ＭＳ Ｐゴシック"/>
              <a:ea typeface="ＭＳ Ｐゴシック"/>
              <a:cs typeface="ＭＳ Ｐゴシック"/>
            </a:endParaRPr>
          </a:p>
          <a:p>
            <a:pPr marL="270000" indent="-270000" algn="just">
              <a:lnSpc>
                <a:spcPct val="130000"/>
              </a:lnSpc>
              <a:buSzPct val="120000"/>
              <a:buFont typeface="Arial"/>
              <a:buChar char="•"/>
            </a:pPr>
            <a:r>
              <a:rPr lang="ja-JP" altLang="en-US" sz="2400" dirty="0" smtClean="0">
                <a:latin typeface="ＭＳ Ｐゴシック"/>
                <a:ea typeface="ＭＳ Ｐゴシック"/>
                <a:cs typeface="ＭＳ Ｐゴシック"/>
              </a:rPr>
              <a:t>発散　＞収束　＞まとめ</a:t>
            </a:r>
            <a:endParaRPr lang="en-US" altLang="ja-JP" sz="2400" dirty="0" smtClean="0">
              <a:latin typeface="ＭＳ Ｐゴシック"/>
              <a:ea typeface="ＭＳ Ｐゴシック"/>
              <a:cs typeface="ＭＳ Ｐゴシック"/>
            </a:endParaRPr>
          </a:p>
        </p:txBody>
      </p:sp>
    </p:spTree>
    <p:extLst>
      <p:ext uri="{BB962C8B-B14F-4D97-AF65-F5344CB8AC3E}">
        <p14:creationId xmlns:p14="http://schemas.microsoft.com/office/powerpoint/2010/main" val="389635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チームブレスト＆発表</a:t>
            </a:r>
            <a:endParaRPr kumimoji="1" lang="ja-JP" altLang="en-US" dirty="0"/>
          </a:p>
        </p:txBody>
      </p:sp>
      <p:sp>
        <p:nvSpPr>
          <p:cNvPr id="3" name="正方形/長方形 2"/>
          <p:cNvSpPr/>
          <p:nvPr/>
        </p:nvSpPr>
        <p:spPr bwMode="auto">
          <a:xfrm>
            <a:off x="619125" y="1133475"/>
            <a:ext cx="8677275" cy="22479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6600" b="1" dirty="0" smtClean="0">
                <a:latin typeface="ＭＳ Ｐゴシック" pitchFamily="50" charset="-128"/>
                <a:ea typeface="ＭＳ Ｐゴシック" pitchFamily="50" charset="-128"/>
              </a:rPr>
              <a:t>プロジェクトテーマ</a:t>
            </a:r>
            <a:endParaRPr kumimoji="1" lang="en-US" altLang="ja-JP" sz="6600" b="1" dirty="0" smtClean="0">
              <a:latin typeface="ＭＳ Ｐゴシック" pitchFamily="50" charset="-128"/>
              <a:ea typeface="ＭＳ Ｐゴシック" pitchFamily="50" charset="-128"/>
            </a:endParaRPr>
          </a:p>
          <a:p>
            <a:pPr algn="ctr"/>
            <a:r>
              <a:rPr lang="en-US" altLang="ja-JP" sz="2800" dirty="0" smtClean="0">
                <a:latin typeface="ＭＳ Ｐゴシック" pitchFamily="50" charset="-128"/>
                <a:ea typeface="ＭＳ Ｐゴシック" pitchFamily="50" charset="-128"/>
              </a:rPr>
              <a:t>※</a:t>
            </a:r>
            <a:r>
              <a:rPr lang="ja-JP" altLang="en-US" sz="2800" dirty="0">
                <a:latin typeface="ＭＳ Ｐゴシック" pitchFamily="50" charset="-128"/>
                <a:ea typeface="ＭＳ Ｐゴシック" pitchFamily="50" charset="-128"/>
              </a:rPr>
              <a:t>一人</a:t>
            </a:r>
            <a:r>
              <a:rPr lang="en-US" altLang="ja-JP" sz="2800" dirty="0" smtClean="0">
                <a:latin typeface="ＭＳ Ｐゴシック" pitchFamily="50" charset="-128"/>
                <a:ea typeface="ＭＳ Ｐゴシック" pitchFamily="50" charset="-128"/>
              </a:rPr>
              <a:t>3</a:t>
            </a:r>
            <a:r>
              <a:rPr lang="ja-JP" altLang="en-US" sz="2800" dirty="0" smtClean="0">
                <a:latin typeface="ＭＳ Ｐゴシック" pitchFamily="50" charset="-128"/>
                <a:ea typeface="ＭＳ Ｐゴシック" pitchFamily="50" charset="-128"/>
              </a:rPr>
              <a:t>つ提案に向けて</a:t>
            </a:r>
            <a:endParaRPr lang="en-US" altLang="ja-JP" sz="2800" dirty="0" smtClean="0">
              <a:latin typeface="ＭＳ Ｐゴシック" pitchFamily="50" charset="-128"/>
              <a:ea typeface="ＭＳ Ｐゴシック" pitchFamily="50" charset="-128"/>
            </a:endParaRPr>
          </a:p>
        </p:txBody>
      </p:sp>
      <p:sp>
        <p:nvSpPr>
          <p:cNvPr id="57" name="角丸四角形 56"/>
          <p:cNvSpPr/>
          <p:nvPr/>
        </p:nvSpPr>
        <p:spPr bwMode="auto">
          <a:xfrm>
            <a:off x="5222875" y="723900"/>
            <a:ext cx="4410075"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4400" b="1" dirty="0" smtClean="0">
                <a:solidFill>
                  <a:schemeClr val="bg1"/>
                </a:solidFill>
                <a:latin typeface="ＭＳ Ｐゴシック" pitchFamily="50" charset="-128"/>
                <a:ea typeface="ＭＳ Ｐゴシック" pitchFamily="50" charset="-128"/>
              </a:rPr>
              <a:t>ブレスト＆発表</a:t>
            </a:r>
            <a:endParaRPr kumimoji="1" lang="ja-JP" altLang="en-US" sz="4400" b="1" dirty="0">
              <a:solidFill>
                <a:schemeClr val="bg1"/>
              </a:solidFill>
              <a:latin typeface="ＭＳ Ｐゴシック" pitchFamily="50" charset="-128"/>
              <a:ea typeface="ＭＳ Ｐゴシック" pitchFamily="50" charset="-128"/>
            </a:endParaRPr>
          </a:p>
        </p:txBody>
      </p:sp>
      <p:sp>
        <p:nvSpPr>
          <p:cNvPr id="6" name="テキスト ボックス 5"/>
          <p:cNvSpPr txBox="1"/>
          <p:nvPr/>
        </p:nvSpPr>
        <p:spPr bwMode="auto">
          <a:xfrm>
            <a:off x="1608667" y="3594072"/>
            <a:ext cx="6739466" cy="2718418"/>
          </a:xfrm>
          <a:prstGeom prst="rect">
            <a:avLst/>
          </a:prstGeom>
          <a:noFill/>
          <a:ln w="9525">
            <a:noFill/>
            <a:miter lim="800000"/>
            <a:headEnd/>
            <a:tailEnd/>
          </a:ln>
        </p:spPr>
        <p:txBody>
          <a:bodyPr wrap="square" lIns="108000" tIns="72000" rIns="108000" bIns="72000" rtlCol="0" anchor="t" anchorCtr="0">
            <a:spAutoFit/>
          </a:bodyPr>
          <a:lstStyle/>
          <a:p>
            <a:pPr marL="270000" indent="-270000" algn="just">
              <a:lnSpc>
                <a:spcPct val="120000"/>
              </a:lnSpc>
              <a:buSzPct val="120000"/>
              <a:buFont typeface="Arial"/>
              <a:buChar char="•"/>
            </a:pPr>
            <a:r>
              <a:rPr kumimoji="1" lang="ja-JP" altLang="en-US" sz="2400" dirty="0" smtClean="0">
                <a:latin typeface="ＭＳ Ｐゴシック"/>
                <a:ea typeface="ＭＳ Ｐゴシック"/>
                <a:cs typeface="ＭＳ Ｐゴシック"/>
              </a:rPr>
              <a:t>本日学んだブレインストーミングの手法で</a:t>
            </a:r>
            <a:r>
              <a:rPr lang="ja-JP" altLang="en-US" sz="2400" dirty="0" smtClean="0">
                <a:latin typeface="ＭＳ Ｐゴシック"/>
                <a:ea typeface="ＭＳ Ｐゴシック"/>
                <a:cs typeface="ＭＳ Ｐゴシック"/>
              </a:rPr>
              <a:t>意見をまとめてください。</a:t>
            </a:r>
            <a:endParaRPr lang="en-US" altLang="ja-JP" sz="2400" dirty="0" smtClean="0">
              <a:latin typeface="ＭＳ Ｐゴシック"/>
              <a:ea typeface="ＭＳ Ｐゴシック"/>
              <a:cs typeface="ＭＳ Ｐゴシック"/>
            </a:endParaRPr>
          </a:p>
          <a:p>
            <a:pPr marL="270000" indent="-270000" algn="just">
              <a:lnSpc>
                <a:spcPct val="120000"/>
              </a:lnSpc>
              <a:spcBef>
                <a:spcPts val="1200"/>
              </a:spcBef>
              <a:buSzPct val="120000"/>
              <a:buFont typeface="Arial"/>
              <a:buChar char="•"/>
            </a:pPr>
            <a:r>
              <a:rPr lang="ja-JP" altLang="en-US" sz="2400" dirty="0" smtClean="0">
                <a:latin typeface="ＭＳ Ｐゴシック"/>
                <a:ea typeface="ＭＳ Ｐゴシック"/>
                <a:cs typeface="ＭＳ Ｐゴシック"/>
              </a:rPr>
              <a:t>どんなテーマでブレインストーミングをしたかも発表してください。</a:t>
            </a:r>
            <a:endParaRPr lang="en-US" altLang="ja-JP" sz="2400" dirty="0">
              <a:latin typeface="ＭＳ Ｐゴシック"/>
              <a:ea typeface="ＭＳ Ｐゴシック"/>
              <a:cs typeface="ＭＳ Ｐゴシック"/>
            </a:endParaRPr>
          </a:p>
          <a:p>
            <a:pPr algn="just">
              <a:buSzPct val="120000"/>
            </a:pPr>
            <a:endParaRPr lang="en-US" altLang="ja-JP" sz="1200" dirty="0">
              <a:latin typeface="ＭＳ Ｐゴシック"/>
              <a:ea typeface="ＭＳ Ｐゴシック"/>
              <a:cs typeface="ＭＳ Ｐゴシック"/>
            </a:endParaRPr>
          </a:p>
          <a:p>
            <a:pPr marL="270000" indent="-270000" algn="just">
              <a:lnSpc>
                <a:spcPct val="130000"/>
              </a:lnSpc>
              <a:buSzPct val="120000"/>
              <a:buFont typeface="Arial"/>
              <a:buChar char="•"/>
            </a:pPr>
            <a:r>
              <a:rPr lang="ja-JP" altLang="en-US" sz="2400" dirty="0" smtClean="0">
                <a:latin typeface="ＭＳ Ｐゴシック"/>
                <a:ea typeface="ＭＳ Ｐゴシック"/>
                <a:cs typeface="ＭＳ Ｐゴシック"/>
              </a:rPr>
              <a:t>発散　＞収束　＞まとめ</a:t>
            </a:r>
            <a:endParaRPr lang="en-US" altLang="ja-JP" sz="2400" dirty="0" smtClean="0">
              <a:latin typeface="ＭＳ Ｐゴシック"/>
              <a:ea typeface="ＭＳ Ｐゴシック"/>
              <a:cs typeface="ＭＳ Ｐゴシック"/>
            </a:endParaRPr>
          </a:p>
        </p:txBody>
      </p:sp>
    </p:spTree>
    <p:extLst>
      <p:ext uri="{BB962C8B-B14F-4D97-AF65-F5344CB8AC3E}">
        <p14:creationId xmlns:p14="http://schemas.microsoft.com/office/powerpoint/2010/main" val="223398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チームブレスト＆発表</a:t>
            </a:r>
            <a:endParaRPr kumimoji="1" lang="ja-JP" altLang="en-US" dirty="0"/>
          </a:p>
        </p:txBody>
      </p:sp>
      <p:sp>
        <p:nvSpPr>
          <p:cNvPr id="3" name="正方形/長方形 2"/>
          <p:cNvSpPr/>
          <p:nvPr/>
        </p:nvSpPr>
        <p:spPr bwMode="auto">
          <a:xfrm>
            <a:off x="619125" y="1133475"/>
            <a:ext cx="8677275" cy="22479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6600" b="1" dirty="0" smtClean="0">
                <a:latin typeface="ＭＳ Ｐゴシック" pitchFamily="50" charset="-128"/>
                <a:ea typeface="ＭＳ Ｐゴシック" pitchFamily="50" charset="-128"/>
              </a:rPr>
              <a:t>テーマ　一人</a:t>
            </a:r>
            <a:r>
              <a:rPr kumimoji="1" lang="en-US" altLang="ja-JP" sz="6600" b="1" dirty="0" smtClean="0">
                <a:latin typeface="ＭＳ Ｐゴシック" pitchFamily="50" charset="-128"/>
                <a:ea typeface="ＭＳ Ｐゴシック" pitchFamily="50" charset="-128"/>
              </a:rPr>
              <a:t>3</a:t>
            </a:r>
            <a:r>
              <a:rPr lang="ja-JP" altLang="en-US" sz="6600" b="1" dirty="0">
                <a:latin typeface="ＭＳ Ｐゴシック" pitchFamily="50" charset="-128"/>
                <a:ea typeface="ＭＳ Ｐゴシック" pitchFamily="50" charset="-128"/>
              </a:rPr>
              <a:t>つ</a:t>
            </a:r>
            <a:endParaRPr kumimoji="1" lang="en-US" altLang="ja-JP" sz="6600" b="1" dirty="0" smtClean="0">
              <a:latin typeface="ＭＳ Ｐゴシック" pitchFamily="50" charset="-128"/>
              <a:ea typeface="ＭＳ Ｐゴシック" pitchFamily="50" charset="-128"/>
            </a:endParaRPr>
          </a:p>
        </p:txBody>
      </p:sp>
      <p:sp>
        <p:nvSpPr>
          <p:cNvPr id="57" name="角丸四角形 56"/>
          <p:cNvSpPr/>
          <p:nvPr/>
        </p:nvSpPr>
        <p:spPr bwMode="auto">
          <a:xfrm>
            <a:off x="4250988" y="838200"/>
            <a:ext cx="5264488"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4400" b="1" dirty="0" smtClean="0">
                <a:solidFill>
                  <a:schemeClr val="bg1"/>
                </a:solidFill>
                <a:latin typeface="ＭＳ Ｐゴシック" pitchFamily="50" charset="-128"/>
                <a:ea typeface="ＭＳ Ｐゴシック" pitchFamily="50" charset="-128"/>
              </a:rPr>
              <a:t>宿題提出</a:t>
            </a:r>
            <a:endParaRPr kumimoji="1" lang="ja-JP" altLang="en-US" sz="4400" b="1"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99297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チームブレスト＆発表</a:t>
            </a:r>
            <a:endParaRPr kumimoji="1" lang="ja-JP" altLang="en-US" dirty="0"/>
          </a:p>
        </p:txBody>
      </p:sp>
      <p:sp>
        <p:nvSpPr>
          <p:cNvPr id="3" name="正方形/長方形 2"/>
          <p:cNvSpPr/>
          <p:nvPr/>
        </p:nvSpPr>
        <p:spPr bwMode="auto">
          <a:xfrm>
            <a:off x="619125" y="1133475"/>
            <a:ext cx="8677275" cy="22479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6600" b="1" dirty="0" smtClean="0">
                <a:latin typeface="ＭＳ Ｐゴシック" pitchFamily="50" charset="-128"/>
                <a:ea typeface="ＭＳ Ｐゴシック" pitchFamily="50" charset="-128"/>
              </a:rPr>
              <a:t>テーマ　分類・難易度</a:t>
            </a:r>
            <a:endParaRPr kumimoji="1" lang="en-US" altLang="ja-JP" sz="6600" b="1" dirty="0" smtClean="0">
              <a:latin typeface="ＭＳ Ｐゴシック" pitchFamily="50" charset="-128"/>
              <a:ea typeface="ＭＳ Ｐゴシック" pitchFamily="50" charset="-128"/>
            </a:endParaRPr>
          </a:p>
        </p:txBody>
      </p:sp>
      <p:sp>
        <p:nvSpPr>
          <p:cNvPr id="57" name="角丸四角形 56"/>
          <p:cNvSpPr/>
          <p:nvPr/>
        </p:nvSpPr>
        <p:spPr bwMode="auto">
          <a:xfrm>
            <a:off x="4250988" y="838200"/>
            <a:ext cx="5264488"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400" b="1" dirty="0" smtClean="0">
                <a:solidFill>
                  <a:schemeClr val="bg1"/>
                </a:solidFill>
                <a:latin typeface="ＭＳ Ｐゴシック" pitchFamily="50" charset="-128"/>
                <a:ea typeface="ＭＳ Ｐゴシック" pitchFamily="50" charset="-128"/>
              </a:rPr>
              <a:t>ブレスト＆発表</a:t>
            </a:r>
            <a:endParaRPr kumimoji="1" lang="ja-JP" altLang="en-US" sz="4400" b="1" dirty="0">
              <a:solidFill>
                <a:schemeClr val="bg1"/>
              </a:solidFill>
              <a:latin typeface="ＭＳ Ｐゴシック" pitchFamily="50" charset="-128"/>
              <a:ea typeface="ＭＳ Ｐゴシック" pitchFamily="50" charset="-128"/>
            </a:endParaRPr>
          </a:p>
        </p:txBody>
      </p:sp>
      <p:sp>
        <p:nvSpPr>
          <p:cNvPr id="4" name="角丸四角形 3"/>
          <p:cNvSpPr/>
          <p:nvPr/>
        </p:nvSpPr>
        <p:spPr>
          <a:xfrm>
            <a:off x="7078494" y="4944622"/>
            <a:ext cx="2217906" cy="1177047"/>
          </a:xfrm>
          <a:prstGeom prst="roundRect">
            <a:avLst>
              <a:gd name="adj" fmla="val 6141"/>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effectLst>
                  <a:outerShdw blurRad="50800" dist="38100" dir="2700000" algn="tl" rotWithShape="0">
                    <a:srgbClr val="000000">
                      <a:alpha val="43000"/>
                    </a:srgbClr>
                  </a:outerShdw>
                </a:effectLst>
                <a:latin typeface="ＭＳ Ｐゴシック"/>
                <a:ea typeface="ＭＳ Ｐゴシック"/>
                <a:cs typeface="ＭＳ Ｐゴシック"/>
              </a:rPr>
              <a:t>ファインディング</a:t>
            </a:r>
            <a:r>
              <a:rPr lang="ja-JP" altLang="en-US" sz="2000" b="1" dirty="0" smtClean="0">
                <a:effectLst>
                  <a:outerShdw blurRad="50800" dist="38100" dir="2700000" algn="tl" rotWithShape="0">
                    <a:srgbClr val="000000">
                      <a:alpha val="43000"/>
                    </a:srgbClr>
                  </a:outerShdw>
                </a:effectLst>
                <a:latin typeface="ＭＳ Ｐゴシック"/>
                <a:ea typeface="ＭＳ Ｐゴシック"/>
                <a:cs typeface="ＭＳ Ｐゴシック"/>
              </a:rPr>
              <a:t>ス探し</a:t>
            </a:r>
            <a:endParaRPr kumimoji="1" lang="ja-JP" altLang="en-US" sz="2000" b="1" dirty="0">
              <a:effectLst>
                <a:outerShdw blurRad="50800" dist="38100" dir="2700000" algn="tl" rotWithShape="0">
                  <a:srgbClr val="000000">
                    <a:alpha val="43000"/>
                  </a:srgbClr>
                </a:outerShdw>
              </a:effectLst>
              <a:latin typeface="ＭＳ Ｐゴシック"/>
              <a:ea typeface="ＭＳ Ｐゴシック"/>
              <a:cs typeface="ＭＳ Ｐゴシック"/>
            </a:endParaRPr>
          </a:p>
        </p:txBody>
      </p:sp>
      <p:sp>
        <p:nvSpPr>
          <p:cNvPr id="8" name="テキスト ボックス 7"/>
          <p:cNvSpPr txBox="1"/>
          <p:nvPr/>
        </p:nvSpPr>
        <p:spPr bwMode="auto">
          <a:xfrm>
            <a:off x="1608667" y="3594072"/>
            <a:ext cx="6739466" cy="2527597"/>
          </a:xfrm>
          <a:prstGeom prst="rect">
            <a:avLst/>
          </a:prstGeom>
          <a:noFill/>
          <a:ln w="9525">
            <a:noFill/>
            <a:miter lim="800000"/>
            <a:headEnd/>
            <a:tailEnd/>
          </a:ln>
        </p:spPr>
        <p:txBody>
          <a:bodyPr wrap="square" lIns="108000" tIns="72000" rIns="108000" bIns="72000" rtlCol="0" anchor="t" anchorCtr="0">
            <a:spAutoFit/>
          </a:bodyPr>
          <a:lstStyle/>
          <a:p>
            <a:pPr marL="198000" indent="-198000">
              <a:lnSpc>
                <a:spcPct val="130000"/>
              </a:lnSpc>
              <a:buSzPct val="120000"/>
              <a:buFont typeface="Arial"/>
              <a:buChar char="•"/>
            </a:pPr>
            <a:r>
              <a:rPr lang="ja-JP" altLang="en-US" sz="2400" dirty="0" smtClean="0">
                <a:latin typeface="ＭＳ Ｐゴシック"/>
                <a:ea typeface="ＭＳ Ｐゴシック"/>
                <a:cs typeface="ＭＳ Ｐゴシック"/>
              </a:rPr>
              <a:t>テーマ</a:t>
            </a:r>
            <a:r>
              <a:rPr lang="ja-JP" altLang="en-US" sz="2400" dirty="0">
                <a:latin typeface="ＭＳ Ｐゴシック"/>
                <a:ea typeface="ＭＳ Ｐゴシック"/>
                <a:cs typeface="ＭＳ Ｐゴシック"/>
              </a:rPr>
              <a:t>を分類してみましょう</a:t>
            </a:r>
            <a:endParaRPr lang="en-US" altLang="ja-JP" sz="2400" dirty="0">
              <a:latin typeface="ＭＳ Ｐゴシック"/>
              <a:ea typeface="ＭＳ Ｐゴシック"/>
              <a:cs typeface="ＭＳ Ｐゴシック"/>
            </a:endParaRPr>
          </a:p>
          <a:p>
            <a:pPr marL="198000" indent="-198000">
              <a:lnSpc>
                <a:spcPct val="130000"/>
              </a:lnSpc>
              <a:buSzPct val="120000"/>
              <a:buFont typeface="Arial"/>
              <a:buChar char="•"/>
            </a:pPr>
            <a:r>
              <a:rPr lang="ja-JP" altLang="en-US" sz="2400" dirty="0" smtClean="0">
                <a:latin typeface="ＭＳ Ｐゴシック"/>
                <a:ea typeface="ＭＳ Ｐゴシック"/>
                <a:cs typeface="ＭＳ Ｐゴシック"/>
              </a:rPr>
              <a:t>テーマ</a:t>
            </a:r>
            <a:r>
              <a:rPr lang="ja-JP" altLang="en-US" sz="2400" dirty="0">
                <a:latin typeface="ＭＳ Ｐゴシック"/>
                <a:ea typeface="ＭＳ Ｐゴシック"/>
                <a:cs typeface="ＭＳ Ｐゴシック"/>
              </a:rPr>
              <a:t>に難易度を付けてみましょう</a:t>
            </a:r>
            <a:r>
              <a:rPr lang="ja-JP" altLang="en-US" dirty="0">
                <a:latin typeface="ＭＳ Ｐゴシック"/>
                <a:ea typeface="ＭＳ Ｐゴシック"/>
                <a:cs typeface="ＭＳ Ｐゴシック"/>
              </a:rPr>
              <a:t>　★～★★★★★</a:t>
            </a:r>
            <a:endParaRPr lang="en-US" altLang="ja-JP" dirty="0">
              <a:latin typeface="ＭＳ Ｐゴシック"/>
              <a:ea typeface="ＭＳ Ｐゴシック"/>
              <a:cs typeface="ＭＳ Ｐゴシック"/>
            </a:endParaRPr>
          </a:p>
          <a:p>
            <a:pPr marL="198000" indent="-198000">
              <a:lnSpc>
                <a:spcPct val="130000"/>
              </a:lnSpc>
              <a:buSzPct val="120000"/>
              <a:buFont typeface="Arial"/>
              <a:buChar char="•"/>
            </a:pPr>
            <a:r>
              <a:rPr lang="ja-JP" altLang="en-US" sz="2400" dirty="0" smtClean="0">
                <a:latin typeface="ＭＳ Ｐゴシック"/>
                <a:ea typeface="ＭＳ Ｐゴシック"/>
                <a:cs typeface="ＭＳ Ｐゴシック"/>
              </a:rPr>
              <a:t>背景</a:t>
            </a:r>
            <a:endParaRPr lang="en-US" altLang="ja-JP" sz="2400" dirty="0">
              <a:latin typeface="ＭＳ Ｐゴシック"/>
              <a:ea typeface="ＭＳ Ｐゴシック"/>
              <a:cs typeface="ＭＳ Ｐゴシック"/>
            </a:endParaRPr>
          </a:p>
          <a:p>
            <a:pPr marL="198000" indent="-198000">
              <a:lnSpc>
                <a:spcPct val="130000"/>
              </a:lnSpc>
              <a:buSzPct val="120000"/>
              <a:buFont typeface="Arial"/>
              <a:buChar char="•"/>
            </a:pPr>
            <a:r>
              <a:rPr lang="ja-JP" altLang="en-US" sz="2400" dirty="0" smtClean="0">
                <a:latin typeface="ＭＳ Ｐゴシック"/>
                <a:ea typeface="ＭＳ Ｐゴシック"/>
                <a:cs typeface="ＭＳ Ｐゴシック"/>
              </a:rPr>
              <a:t>狙い</a:t>
            </a:r>
            <a:endParaRPr lang="en-US" altLang="ja-JP" sz="2400" dirty="0">
              <a:latin typeface="ＭＳ Ｐゴシック"/>
              <a:ea typeface="ＭＳ Ｐゴシック"/>
              <a:cs typeface="ＭＳ Ｐゴシック"/>
            </a:endParaRPr>
          </a:p>
          <a:p>
            <a:pPr marL="198000" indent="-198000">
              <a:lnSpc>
                <a:spcPct val="130000"/>
              </a:lnSpc>
              <a:buSzPct val="120000"/>
              <a:buFont typeface="Arial"/>
              <a:buChar char="•"/>
            </a:pPr>
            <a:r>
              <a:rPr lang="ja-JP" altLang="en-US" sz="2400" dirty="0" smtClean="0">
                <a:latin typeface="ＭＳ Ｐゴシック"/>
                <a:ea typeface="ＭＳ Ｐゴシック"/>
                <a:cs typeface="ＭＳ Ｐゴシック"/>
              </a:rPr>
              <a:t>課題</a:t>
            </a:r>
            <a:r>
              <a:rPr lang="ja-JP" altLang="en-US" sz="2400" dirty="0">
                <a:latin typeface="ＭＳ Ｐゴシック"/>
                <a:ea typeface="ＭＳ Ｐゴシック"/>
                <a:cs typeface="ＭＳ Ｐゴシック"/>
              </a:rPr>
              <a:t>と課題解決方法の</a:t>
            </a:r>
            <a:r>
              <a:rPr lang="ja-JP" altLang="en-US" sz="2400" dirty="0" smtClean="0">
                <a:latin typeface="ＭＳ Ｐゴシック"/>
                <a:ea typeface="ＭＳ Ｐゴシック"/>
                <a:cs typeface="ＭＳ Ｐゴシック"/>
              </a:rPr>
              <a:t>アイデア</a:t>
            </a:r>
            <a:endParaRPr lang="en-US" altLang="ja-JP" sz="2400" dirty="0">
              <a:latin typeface="ＭＳ Ｐゴシック"/>
              <a:ea typeface="ＭＳ Ｐゴシック"/>
              <a:cs typeface="ＭＳ Ｐゴシック"/>
            </a:endParaRPr>
          </a:p>
        </p:txBody>
      </p:sp>
    </p:spTree>
    <p:extLst>
      <p:ext uri="{BB962C8B-B14F-4D97-AF65-F5344CB8AC3E}">
        <p14:creationId xmlns:p14="http://schemas.microsoft.com/office/powerpoint/2010/main" val="229682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チームブレスト＆発表</a:t>
            </a:r>
            <a:endParaRPr kumimoji="1" lang="ja-JP" altLang="en-US" dirty="0"/>
          </a:p>
        </p:txBody>
      </p:sp>
      <p:sp>
        <p:nvSpPr>
          <p:cNvPr id="3" name="正方形/長方形 2"/>
          <p:cNvSpPr/>
          <p:nvPr/>
        </p:nvSpPr>
        <p:spPr bwMode="auto">
          <a:xfrm>
            <a:off x="619125" y="1133475"/>
            <a:ext cx="8677275" cy="22479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4800" b="1" dirty="0" smtClean="0">
                <a:latin typeface="ＭＳ Ｐゴシック" pitchFamily="50" charset="-128"/>
                <a:ea typeface="ＭＳ Ｐゴシック" pitchFamily="50" charset="-128"/>
              </a:rPr>
              <a:t>教材・カリキュラム・制度・環境</a:t>
            </a:r>
            <a:endParaRPr kumimoji="1" lang="en-US" altLang="ja-JP" sz="4800" b="1" dirty="0" smtClean="0">
              <a:latin typeface="ＭＳ Ｐゴシック" pitchFamily="50" charset="-128"/>
              <a:ea typeface="ＭＳ Ｐゴシック" pitchFamily="50" charset="-128"/>
            </a:endParaRPr>
          </a:p>
        </p:txBody>
      </p:sp>
      <p:sp>
        <p:nvSpPr>
          <p:cNvPr id="56" name="テキスト ボックス 55"/>
          <p:cNvSpPr txBox="1"/>
          <p:nvPr/>
        </p:nvSpPr>
        <p:spPr bwMode="auto">
          <a:xfrm>
            <a:off x="1583400" y="3509406"/>
            <a:ext cx="6739200" cy="3001573"/>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buSzPct val="120000"/>
            </a:pPr>
            <a:r>
              <a:rPr kumimoji="1" lang="ja-JP" altLang="en-US" sz="2400" dirty="0" smtClean="0">
                <a:latin typeface="A-OTF 新ゴ Pro R" pitchFamily="34" charset="-128"/>
                <a:ea typeface="A-OTF 新ゴ Pro R" pitchFamily="34" charset="-128"/>
              </a:rPr>
              <a:t>情報デザインの授業をするとしたら</a:t>
            </a:r>
            <a:endParaRPr kumimoji="1" lang="en-US" altLang="ja-JP" sz="2400" dirty="0" smtClean="0">
              <a:latin typeface="A-OTF 新ゴ Pro R" pitchFamily="34" charset="-128"/>
              <a:ea typeface="A-OTF 新ゴ Pro R" pitchFamily="34" charset="-128"/>
            </a:endParaRPr>
          </a:p>
          <a:p>
            <a:pPr>
              <a:lnSpc>
                <a:spcPct val="130000"/>
              </a:lnSpc>
              <a:buSzPct val="120000"/>
            </a:pPr>
            <a:r>
              <a:rPr lang="ja-JP" altLang="en-US" sz="2400" dirty="0" smtClean="0">
                <a:latin typeface="A-OTF 新ゴ Pro R" pitchFamily="34" charset="-128"/>
                <a:ea typeface="A-OTF 新ゴ Pro R" pitchFamily="34" charset="-128"/>
              </a:rPr>
              <a:t>良い授業</a:t>
            </a:r>
            <a:r>
              <a:rPr lang="en-US" altLang="ja-JP" sz="2400" dirty="0">
                <a:latin typeface="A-OTF 新ゴ Pro R" pitchFamily="34" charset="-128"/>
                <a:ea typeface="A-OTF 新ゴ Pro R" pitchFamily="34" charset="-128"/>
              </a:rPr>
              <a:t>/</a:t>
            </a:r>
            <a:r>
              <a:rPr lang="ja-JP" altLang="en-US" sz="2400" dirty="0">
                <a:latin typeface="A-OTF 新ゴ Pro R" pitchFamily="34" charset="-128"/>
                <a:ea typeface="A-OTF 新ゴ Pro R" pitchFamily="34" charset="-128"/>
              </a:rPr>
              <a:t>悪い授業について考えて</a:t>
            </a:r>
            <a:r>
              <a:rPr lang="ja-JP" altLang="en-US" sz="2400" dirty="0" smtClean="0">
                <a:latin typeface="A-OTF 新ゴ Pro R" pitchFamily="34" charset="-128"/>
                <a:ea typeface="A-OTF 新ゴ Pro R" pitchFamily="34" charset="-128"/>
              </a:rPr>
              <a:t>みましょう</a:t>
            </a:r>
            <a:endParaRPr kumimoji="1" lang="en-US" altLang="ja-JP" sz="2400" dirty="0" smtClean="0">
              <a:latin typeface="A-OTF 新ゴ Pro R" pitchFamily="34" charset="-128"/>
              <a:ea typeface="A-OTF 新ゴ Pro R" pitchFamily="34" charset="-128"/>
            </a:endParaRPr>
          </a:p>
          <a:p>
            <a:pPr marL="655200" lvl="1" indent="-198000">
              <a:lnSpc>
                <a:spcPct val="200000"/>
              </a:lnSpc>
              <a:buSzPct val="120000"/>
              <a:buFont typeface="Arial"/>
              <a:buChar char="•"/>
            </a:pPr>
            <a:r>
              <a:rPr kumimoji="1" lang="ja-JP" altLang="en-US" sz="2400" dirty="0" smtClean="0">
                <a:latin typeface="A-OTF 新ゴ Pro R" pitchFamily="34" charset="-128"/>
                <a:ea typeface="A-OTF 新ゴ Pro R" pitchFamily="34" charset="-128"/>
              </a:rPr>
              <a:t>どんな教材が必要ですか？</a:t>
            </a:r>
            <a:endParaRPr kumimoji="1" lang="en-US" altLang="ja-JP" sz="2400" dirty="0" smtClean="0">
              <a:latin typeface="A-OTF 新ゴ Pro R" pitchFamily="34" charset="-128"/>
              <a:ea typeface="A-OTF 新ゴ Pro R" pitchFamily="34" charset="-128"/>
            </a:endParaRPr>
          </a:p>
          <a:p>
            <a:pPr marL="655200" lvl="1" indent="-198000">
              <a:lnSpc>
                <a:spcPct val="130000"/>
              </a:lnSpc>
              <a:buSzPct val="120000"/>
              <a:buFont typeface="Arial"/>
              <a:buChar char="•"/>
            </a:pPr>
            <a:r>
              <a:rPr lang="ja-JP" altLang="en-US" sz="2400" dirty="0" smtClean="0">
                <a:latin typeface="A-OTF 新ゴ Pro R" pitchFamily="34" charset="-128"/>
                <a:ea typeface="A-OTF 新ゴ Pro R" pitchFamily="34" charset="-128"/>
              </a:rPr>
              <a:t>どんな環境が必要</a:t>
            </a:r>
            <a:r>
              <a:rPr lang="ja-JP" altLang="en-US" sz="2400" dirty="0">
                <a:latin typeface="A-OTF 新ゴ Pro R" pitchFamily="34" charset="-128"/>
                <a:ea typeface="A-OTF 新ゴ Pro R" pitchFamily="34" charset="-128"/>
              </a:rPr>
              <a:t>です</a:t>
            </a:r>
            <a:r>
              <a:rPr lang="ja-JP" altLang="en-US" sz="2400" dirty="0" smtClean="0">
                <a:latin typeface="A-OTF 新ゴ Pro R" pitchFamily="34" charset="-128"/>
                <a:ea typeface="A-OTF 新ゴ Pro R" pitchFamily="34" charset="-128"/>
              </a:rPr>
              <a:t>か？</a:t>
            </a:r>
            <a:endParaRPr lang="en-US" altLang="ja-JP" sz="2400" dirty="0" smtClean="0">
              <a:latin typeface="A-OTF 新ゴ Pro R" pitchFamily="34" charset="-128"/>
              <a:ea typeface="A-OTF 新ゴ Pro R" pitchFamily="34" charset="-128"/>
            </a:endParaRPr>
          </a:p>
          <a:p>
            <a:pPr>
              <a:lnSpc>
                <a:spcPct val="200000"/>
              </a:lnSpc>
              <a:buSzPct val="120000"/>
            </a:pPr>
            <a:r>
              <a:rPr lang="ja-JP" altLang="en-US" sz="2400" dirty="0" smtClean="0">
                <a:latin typeface="A-OTF 新ゴ Pro R" pitchFamily="34" charset="-128"/>
                <a:ea typeface="A-OTF 新ゴ Pro R" pitchFamily="34" charset="-128"/>
              </a:rPr>
              <a:t>◆チーム発表をお願いします</a:t>
            </a:r>
            <a:endParaRPr lang="en-US" altLang="ja-JP" sz="2400" dirty="0" smtClean="0">
              <a:latin typeface="A-OTF 新ゴ Pro R" pitchFamily="34" charset="-128"/>
              <a:ea typeface="A-OTF 新ゴ Pro R" pitchFamily="34" charset="-128"/>
            </a:endParaRPr>
          </a:p>
        </p:txBody>
      </p:sp>
      <p:sp>
        <p:nvSpPr>
          <p:cNvPr id="57" name="角丸四角形 56"/>
          <p:cNvSpPr/>
          <p:nvPr/>
        </p:nvSpPr>
        <p:spPr bwMode="auto">
          <a:xfrm>
            <a:off x="5105400" y="838200"/>
            <a:ext cx="4410075"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400" b="1" dirty="0">
                <a:solidFill>
                  <a:schemeClr val="bg1"/>
                </a:solidFill>
                <a:latin typeface="ＭＳ Ｐゴシック" pitchFamily="50" charset="-128"/>
                <a:ea typeface="ＭＳ Ｐゴシック" pitchFamily="50" charset="-128"/>
              </a:rPr>
              <a:t>ブレスト＆</a:t>
            </a:r>
            <a:r>
              <a:rPr lang="ja-JP" altLang="en-US" sz="4400" b="1" dirty="0" smtClean="0">
                <a:solidFill>
                  <a:schemeClr val="bg1"/>
                </a:solidFill>
                <a:latin typeface="ＭＳ Ｐゴシック" pitchFamily="50" charset="-128"/>
                <a:ea typeface="ＭＳ Ｐゴシック" pitchFamily="50" charset="-128"/>
              </a:rPr>
              <a:t>発表</a:t>
            </a:r>
            <a:endParaRPr lang="ja-JP" altLang="en-US" sz="4400" b="1"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03106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チームブレスト＆発表</a:t>
            </a:r>
            <a:endParaRPr kumimoji="1" lang="ja-JP" altLang="en-US" dirty="0"/>
          </a:p>
        </p:txBody>
      </p:sp>
      <p:sp>
        <p:nvSpPr>
          <p:cNvPr id="3" name="正方形/長方形 2"/>
          <p:cNvSpPr/>
          <p:nvPr/>
        </p:nvSpPr>
        <p:spPr bwMode="auto">
          <a:xfrm>
            <a:off x="619125" y="1133475"/>
            <a:ext cx="8677275" cy="22479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6600" b="1" dirty="0" smtClean="0">
                <a:latin typeface="ＭＳ Ｐゴシック" pitchFamily="50" charset="-128"/>
                <a:ea typeface="ＭＳ Ｐゴシック" pitchFamily="50" charset="-128"/>
              </a:rPr>
              <a:t>ファシリテーション</a:t>
            </a:r>
            <a:endParaRPr kumimoji="1" lang="en-US" altLang="ja-JP" sz="6600" b="1" dirty="0" smtClean="0">
              <a:latin typeface="ＭＳ Ｐゴシック" pitchFamily="50" charset="-128"/>
              <a:ea typeface="ＭＳ Ｐゴシック" pitchFamily="50" charset="-128"/>
            </a:endParaRPr>
          </a:p>
        </p:txBody>
      </p:sp>
      <p:sp>
        <p:nvSpPr>
          <p:cNvPr id="56" name="テキスト ボックス 55"/>
          <p:cNvSpPr txBox="1"/>
          <p:nvPr/>
        </p:nvSpPr>
        <p:spPr bwMode="auto">
          <a:xfrm>
            <a:off x="1583400" y="3509407"/>
            <a:ext cx="6739200" cy="2976950"/>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spcAft>
                <a:spcPts val="1800"/>
              </a:spcAft>
              <a:buSzPct val="120000"/>
            </a:pPr>
            <a:r>
              <a:rPr kumimoji="1" lang="ja-JP" altLang="en-US" sz="2400" dirty="0" smtClean="0">
                <a:latin typeface="A-OTF 新ゴ Pro R" pitchFamily="34" charset="-128"/>
                <a:ea typeface="A-OTF 新ゴ Pro R" pitchFamily="34" charset="-128"/>
              </a:rPr>
              <a:t>教師という立場のファシリテーションについて</a:t>
            </a:r>
            <a:endParaRPr kumimoji="1" lang="en-US" altLang="ja-JP" sz="2400" dirty="0" smtClean="0">
              <a:latin typeface="A-OTF 新ゴ Pro R" pitchFamily="34" charset="-128"/>
              <a:ea typeface="A-OTF 新ゴ Pro R" pitchFamily="34" charset="-128"/>
            </a:endParaRPr>
          </a:p>
          <a:p>
            <a:pPr marL="655200" lvl="1" indent="-198000">
              <a:lnSpc>
                <a:spcPct val="110000"/>
              </a:lnSpc>
              <a:buSzPct val="120000"/>
              <a:buFont typeface="Arial"/>
              <a:buChar char="•"/>
            </a:pPr>
            <a:r>
              <a:rPr lang="ja-JP" altLang="en-US" sz="2400" dirty="0" smtClean="0">
                <a:latin typeface="A-OTF 新ゴ Pro R" pitchFamily="34" charset="-128"/>
                <a:ea typeface="A-OTF 新ゴ Pro R" pitchFamily="34" charset="-128"/>
              </a:rPr>
              <a:t>良いファシリテーション</a:t>
            </a:r>
            <a:r>
              <a:rPr lang="en-US" altLang="ja-JP" sz="2400" dirty="0" smtClean="0">
                <a:latin typeface="A-OTF 新ゴ Pro R" pitchFamily="34" charset="-128"/>
                <a:ea typeface="A-OTF 新ゴ Pro R" pitchFamily="34" charset="-128"/>
              </a:rPr>
              <a:t>/</a:t>
            </a:r>
            <a:r>
              <a:rPr lang="ja-JP" altLang="en-US" sz="2400" dirty="0" smtClean="0">
                <a:latin typeface="A-OTF 新ゴ Pro R" pitchFamily="34" charset="-128"/>
                <a:ea typeface="A-OTF 新ゴ Pro R" pitchFamily="34" charset="-128"/>
              </a:rPr>
              <a:t>悪いファシリテーション</a:t>
            </a:r>
            <a:endParaRPr lang="en-US" altLang="ja-JP" sz="2400" dirty="0" smtClean="0">
              <a:latin typeface="A-OTF 新ゴ Pro R" pitchFamily="34" charset="-128"/>
              <a:ea typeface="A-OTF 新ゴ Pro R" pitchFamily="34" charset="-128"/>
            </a:endParaRPr>
          </a:p>
          <a:p>
            <a:pPr marL="655200" lvl="1" indent="-198000">
              <a:lnSpc>
                <a:spcPct val="150000"/>
              </a:lnSpc>
              <a:buSzPct val="120000"/>
              <a:buFont typeface="Arial"/>
              <a:buChar char="•"/>
            </a:pPr>
            <a:r>
              <a:rPr lang="ja-JP" altLang="en-US" sz="2400" dirty="0" smtClean="0">
                <a:latin typeface="A-OTF 新ゴ Pro R" pitchFamily="34" charset="-128"/>
                <a:ea typeface="A-OTF 新ゴ Pro R" pitchFamily="34" charset="-128"/>
              </a:rPr>
              <a:t>今回の気づきをまとめてください</a:t>
            </a:r>
            <a:endParaRPr lang="en-US" altLang="ja-JP" sz="2400" dirty="0">
              <a:latin typeface="A-OTF 新ゴ Pro R" pitchFamily="34" charset="-128"/>
              <a:ea typeface="A-OTF 新ゴ Pro R" pitchFamily="34" charset="-128"/>
            </a:endParaRPr>
          </a:p>
          <a:p>
            <a:pPr>
              <a:lnSpc>
                <a:spcPct val="200000"/>
              </a:lnSpc>
              <a:buSzPct val="120000"/>
            </a:pPr>
            <a:r>
              <a:rPr lang="ja-JP" altLang="en-US" sz="2400" dirty="0" smtClean="0">
                <a:latin typeface="A-OTF 新ゴ Pro R" pitchFamily="34" charset="-128"/>
                <a:ea typeface="A-OTF 新ゴ Pro R" pitchFamily="34" charset="-128"/>
              </a:rPr>
              <a:t>◆チーム発表をお願いします</a:t>
            </a:r>
            <a:endParaRPr lang="en-US" altLang="ja-JP" sz="2400" dirty="0" smtClean="0">
              <a:latin typeface="A-OTF 新ゴ Pro R" pitchFamily="34" charset="-128"/>
              <a:ea typeface="A-OTF 新ゴ Pro R" pitchFamily="34" charset="-128"/>
            </a:endParaRPr>
          </a:p>
        </p:txBody>
      </p:sp>
      <p:sp>
        <p:nvSpPr>
          <p:cNvPr id="57" name="角丸四角形 56"/>
          <p:cNvSpPr/>
          <p:nvPr/>
        </p:nvSpPr>
        <p:spPr bwMode="auto">
          <a:xfrm>
            <a:off x="5105400" y="838200"/>
            <a:ext cx="4410075"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4400" b="1" dirty="0" smtClean="0">
                <a:solidFill>
                  <a:schemeClr val="bg1"/>
                </a:solidFill>
                <a:latin typeface="ＭＳ Ｐゴシック" pitchFamily="50" charset="-128"/>
                <a:ea typeface="ＭＳ Ｐゴシック" pitchFamily="50" charset="-128"/>
              </a:rPr>
              <a:t>ブレスト＆発表</a:t>
            </a:r>
            <a:endParaRPr kumimoji="1" lang="ja-JP" altLang="en-US" sz="4400" b="1"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00382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チームブレスト＆発表</a:t>
            </a:r>
            <a:endParaRPr kumimoji="1" lang="ja-JP" altLang="en-US" dirty="0"/>
          </a:p>
        </p:txBody>
      </p:sp>
      <p:sp>
        <p:nvSpPr>
          <p:cNvPr id="3" name="正方形/長方形 2"/>
          <p:cNvSpPr/>
          <p:nvPr/>
        </p:nvSpPr>
        <p:spPr bwMode="auto">
          <a:xfrm>
            <a:off x="619125" y="1133475"/>
            <a:ext cx="8677275" cy="22479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6000" b="1" dirty="0" smtClean="0">
                <a:latin typeface="ＭＳ Ｐゴシック" pitchFamily="50" charset="-128"/>
                <a:ea typeface="ＭＳ Ｐゴシック" pitchFamily="50" charset="-128"/>
              </a:rPr>
              <a:t>この取組の学び・気づき</a:t>
            </a:r>
            <a:endParaRPr kumimoji="1" lang="en-US" altLang="ja-JP" sz="6000" b="1" dirty="0" smtClean="0">
              <a:latin typeface="ＭＳ Ｐゴシック" pitchFamily="50" charset="-128"/>
              <a:ea typeface="ＭＳ Ｐゴシック" pitchFamily="50" charset="-128"/>
            </a:endParaRPr>
          </a:p>
        </p:txBody>
      </p:sp>
      <p:sp>
        <p:nvSpPr>
          <p:cNvPr id="56" name="テキスト ボックス 55"/>
          <p:cNvSpPr txBox="1"/>
          <p:nvPr/>
        </p:nvSpPr>
        <p:spPr bwMode="auto">
          <a:xfrm>
            <a:off x="1583400" y="3509407"/>
            <a:ext cx="6739200" cy="1567334"/>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buSzPct val="120000"/>
            </a:pPr>
            <a:r>
              <a:rPr lang="ja-JP" altLang="en-US" sz="2400" dirty="0" smtClean="0">
                <a:latin typeface="ＭＳ Ｐゴシック"/>
                <a:ea typeface="ＭＳ Ｐゴシック"/>
                <a:cs typeface="ＭＳ Ｐゴシック"/>
              </a:rPr>
              <a:t>本取組に期待することを自由にブレストしてください</a:t>
            </a:r>
            <a:endParaRPr lang="en-US" altLang="ja-JP" sz="2400" dirty="0" smtClean="0">
              <a:latin typeface="ＭＳ Ｐゴシック"/>
              <a:ea typeface="ＭＳ Ｐゴシック"/>
              <a:cs typeface="ＭＳ Ｐゴシック"/>
            </a:endParaRPr>
          </a:p>
          <a:p>
            <a:pPr>
              <a:lnSpc>
                <a:spcPct val="130000"/>
              </a:lnSpc>
              <a:buSzPct val="120000"/>
            </a:pPr>
            <a:endParaRPr lang="en-US" altLang="ja-JP" sz="2400" dirty="0">
              <a:latin typeface="ＭＳ Ｐゴシック"/>
              <a:ea typeface="ＭＳ Ｐゴシック"/>
              <a:cs typeface="ＭＳ Ｐゴシック"/>
            </a:endParaRPr>
          </a:p>
          <a:p>
            <a:pPr>
              <a:lnSpc>
                <a:spcPct val="130000"/>
              </a:lnSpc>
              <a:buSzPct val="120000"/>
            </a:pPr>
            <a:r>
              <a:rPr lang="ja-JP" altLang="en-US" sz="2400" dirty="0" smtClean="0">
                <a:latin typeface="ＭＳ Ｐゴシック"/>
                <a:ea typeface="ＭＳ Ｐゴシック"/>
                <a:cs typeface="ＭＳ Ｐゴシック"/>
              </a:rPr>
              <a:t>◆チーム発表をお願いします</a:t>
            </a:r>
            <a:endParaRPr lang="en-US" altLang="ja-JP" sz="2400" dirty="0" smtClean="0">
              <a:latin typeface="ＭＳ Ｐゴシック"/>
              <a:ea typeface="ＭＳ Ｐゴシック"/>
              <a:cs typeface="ＭＳ Ｐゴシック"/>
            </a:endParaRPr>
          </a:p>
        </p:txBody>
      </p:sp>
      <p:sp>
        <p:nvSpPr>
          <p:cNvPr id="57" name="角丸四角形 56"/>
          <p:cNvSpPr/>
          <p:nvPr/>
        </p:nvSpPr>
        <p:spPr bwMode="auto">
          <a:xfrm>
            <a:off x="5105400" y="838200"/>
            <a:ext cx="4410075"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4400" b="1" dirty="0" smtClean="0">
                <a:solidFill>
                  <a:schemeClr val="bg1"/>
                </a:solidFill>
                <a:latin typeface="ＭＳ Ｐゴシック" pitchFamily="50" charset="-128"/>
                <a:ea typeface="ＭＳ Ｐゴシック" pitchFamily="50" charset="-128"/>
              </a:rPr>
              <a:t>ブレスト＆発表</a:t>
            </a:r>
            <a:endParaRPr kumimoji="1" lang="ja-JP" altLang="en-US" sz="4400" b="1"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38108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PBL</a:t>
            </a:r>
            <a:r>
              <a:rPr lang="ja-JP" altLang="en-US" dirty="0"/>
              <a:t>（</a:t>
            </a:r>
            <a:r>
              <a:rPr lang="en-US" altLang="ja-JP" dirty="0"/>
              <a:t>Project Based </a:t>
            </a:r>
            <a:r>
              <a:rPr lang="en-US" altLang="ja-JP" dirty="0" smtClean="0"/>
              <a:t>Learning) </a:t>
            </a:r>
            <a:r>
              <a:rPr lang="en-US" altLang="ja-JP" sz="1600" dirty="0" smtClean="0"/>
              <a:t>MASH UP 2012/2013</a:t>
            </a:r>
            <a:endParaRPr kumimoji="1" lang="ja-JP" altLang="en-US" sz="1600" dirty="0"/>
          </a:p>
        </p:txBody>
      </p:sp>
      <p:pic>
        <p:nvPicPr>
          <p:cNvPr id="5122" name="Picture 2" descr="PBL Mashup 2013 | 大学生によるアプリ開発ワークショッ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92" y="753256"/>
            <a:ext cx="6833243" cy="21569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thetruthaboutcars.com/wp-content/uploads/2008/09/dens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690" y="2991003"/>
            <a:ext cx="1863139" cy="7984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BL Mashup 2013 - 大学生によるアプリ開発ワークショッ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0831" y="2966385"/>
            <a:ext cx="4966824" cy="201357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安保正敏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 y="3878439"/>
            <a:ext cx="1724123" cy="1101523"/>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87692" y="5122275"/>
            <a:ext cx="6829964" cy="646331"/>
          </a:xfrm>
          <a:prstGeom prst="rect">
            <a:avLst/>
          </a:prstGeom>
        </p:spPr>
        <p:txBody>
          <a:bodyPr wrap="square">
            <a:spAutoFit/>
          </a:bodyPr>
          <a:lstStyle/>
          <a:p>
            <a:pPr algn="just"/>
            <a:r>
              <a:rPr lang="en-US" altLang="ja-JP" dirty="0" smtClean="0">
                <a:solidFill>
                  <a:schemeClr val="bg1"/>
                </a:solidFill>
                <a:latin typeface="ＭＳ Ｐゴシック"/>
                <a:ea typeface="ＭＳ Ｐゴシック"/>
                <a:cs typeface="ＭＳ Ｐゴシック"/>
              </a:rPr>
              <a:t>2</a:t>
            </a:r>
            <a:r>
              <a:rPr lang="ja-JP" altLang="en-US" dirty="0" smtClean="0">
                <a:solidFill>
                  <a:schemeClr val="bg1"/>
                </a:solidFill>
                <a:latin typeface="ＭＳ Ｐゴシック"/>
                <a:ea typeface="ＭＳ Ｐゴシック"/>
                <a:cs typeface="ＭＳ Ｐゴシック"/>
              </a:rPr>
              <a:t>回目の開催では、情報</a:t>
            </a:r>
            <a:r>
              <a:rPr lang="ja-JP" altLang="en-US" dirty="0">
                <a:solidFill>
                  <a:schemeClr val="bg1"/>
                </a:solidFill>
                <a:latin typeface="ＭＳ Ｐゴシック"/>
                <a:ea typeface="ＭＳ Ｐゴシック"/>
                <a:cs typeface="ＭＳ Ｐゴシック"/>
              </a:rPr>
              <a:t>工学系と芸術系に経営・文学など人文系を新たに加えた、大学・大学院・専門学校生</a:t>
            </a:r>
            <a:r>
              <a:rPr lang="en-US" altLang="ja-JP" dirty="0">
                <a:solidFill>
                  <a:schemeClr val="bg1"/>
                </a:solidFill>
                <a:latin typeface="ＭＳ Ｐゴシック"/>
                <a:ea typeface="ＭＳ Ｐゴシック"/>
                <a:cs typeface="ＭＳ Ｐゴシック"/>
              </a:rPr>
              <a:t>79</a:t>
            </a:r>
            <a:r>
              <a:rPr lang="ja-JP" altLang="en-US" dirty="0">
                <a:solidFill>
                  <a:schemeClr val="bg1"/>
                </a:solidFill>
                <a:latin typeface="ＭＳ Ｐゴシック"/>
                <a:ea typeface="ＭＳ Ｐゴシック"/>
                <a:cs typeface="ＭＳ Ｐゴシック"/>
              </a:rPr>
              <a:t>名。</a:t>
            </a:r>
          </a:p>
        </p:txBody>
      </p:sp>
      <p:sp>
        <p:nvSpPr>
          <p:cNvPr id="9" name="正方形/長方形 8"/>
          <p:cNvSpPr/>
          <p:nvPr/>
        </p:nvSpPr>
        <p:spPr>
          <a:xfrm>
            <a:off x="7493219" y="753890"/>
            <a:ext cx="2155044" cy="2382191"/>
          </a:xfrm>
          <a:prstGeom prst="rect">
            <a:avLst/>
          </a:prstGeom>
        </p:spPr>
        <p:txBody>
          <a:bodyPr wrap="square">
            <a:spAutoFit/>
          </a:bodyPr>
          <a:lstStyle/>
          <a:p>
            <a:pPr algn="just"/>
            <a:r>
              <a:rPr lang="ja-JP" altLang="en-US" dirty="0" smtClean="0">
                <a:solidFill>
                  <a:schemeClr val="bg1"/>
                </a:solidFill>
                <a:latin typeface="ＭＳ Ｐゴシック"/>
                <a:ea typeface="ＭＳ Ｐゴシック"/>
                <a:cs typeface="ＭＳ Ｐゴシック"/>
              </a:rPr>
              <a:t>■運営は学生自身</a:t>
            </a:r>
            <a:endParaRPr lang="en-US" altLang="ja-JP" dirty="0" smtClean="0">
              <a:solidFill>
                <a:schemeClr val="bg1"/>
              </a:solidFill>
              <a:latin typeface="ＭＳ Ｐゴシック"/>
              <a:ea typeface="ＭＳ Ｐゴシック"/>
              <a:cs typeface="ＭＳ Ｐゴシック"/>
            </a:endParaRPr>
          </a:p>
          <a:p>
            <a:pPr algn="just">
              <a:lnSpc>
                <a:spcPct val="130000"/>
              </a:lnSpc>
            </a:pPr>
            <a:r>
              <a:rPr lang="ja-JP" altLang="en-US" sz="1600" dirty="0" smtClean="0">
                <a:solidFill>
                  <a:schemeClr val="bg1"/>
                </a:solidFill>
                <a:latin typeface="ＭＳ Ｐゴシック"/>
                <a:ea typeface="ＭＳ Ｐゴシック"/>
                <a:cs typeface="ＭＳ Ｐゴシック"/>
              </a:rPr>
              <a:t>九州大学＋筑波大学</a:t>
            </a:r>
            <a:endParaRPr lang="en-US" altLang="ja-JP" sz="1600" dirty="0" smtClean="0">
              <a:solidFill>
                <a:schemeClr val="bg1"/>
              </a:solidFill>
              <a:latin typeface="ＭＳ Ｐゴシック"/>
              <a:ea typeface="ＭＳ Ｐゴシック"/>
              <a:cs typeface="ＭＳ Ｐゴシック"/>
            </a:endParaRPr>
          </a:p>
          <a:p>
            <a:pPr algn="just"/>
            <a:endParaRPr lang="en-US" altLang="ja-JP" dirty="0">
              <a:solidFill>
                <a:schemeClr val="bg1"/>
              </a:solidFill>
              <a:latin typeface="ＭＳ Ｐゴシック"/>
              <a:ea typeface="ＭＳ Ｐゴシック"/>
              <a:cs typeface="ＭＳ Ｐゴシック"/>
            </a:endParaRPr>
          </a:p>
          <a:p>
            <a:pPr algn="just"/>
            <a:r>
              <a:rPr lang="ja-JP" altLang="en-US" dirty="0" smtClean="0">
                <a:solidFill>
                  <a:schemeClr val="bg1"/>
                </a:solidFill>
                <a:latin typeface="ＭＳ Ｐゴシック"/>
                <a:ea typeface="ＭＳ Ｐゴシック"/>
                <a:cs typeface="ＭＳ Ｐゴシック"/>
              </a:rPr>
              <a:t>■企業の協力</a:t>
            </a:r>
            <a:endParaRPr lang="en-US" altLang="ja-JP" dirty="0" smtClean="0">
              <a:solidFill>
                <a:schemeClr val="bg1"/>
              </a:solidFill>
              <a:latin typeface="ＭＳ Ｐゴシック"/>
              <a:ea typeface="ＭＳ Ｐゴシック"/>
              <a:cs typeface="ＭＳ Ｐゴシック"/>
            </a:endParaRPr>
          </a:p>
          <a:p>
            <a:pPr algn="just">
              <a:lnSpc>
                <a:spcPct val="130000"/>
              </a:lnSpc>
            </a:pPr>
            <a:r>
              <a:rPr lang="ja-JP" altLang="en-US" sz="1600" dirty="0" smtClean="0">
                <a:solidFill>
                  <a:schemeClr val="bg1"/>
                </a:solidFill>
                <a:latin typeface="ＭＳ Ｐゴシック"/>
                <a:ea typeface="ＭＳ Ｐゴシック"/>
                <a:cs typeface="ＭＳ Ｐゴシック"/>
              </a:rPr>
              <a:t>・</a:t>
            </a:r>
            <a:r>
              <a:rPr lang="en-US" altLang="ja-JP" sz="1600" dirty="0" smtClean="0">
                <a:solidFill>
                  <a:schemeClr val="bg1"/>
                </a:solidFill>
                <a:latin typeface="ＭＳ Ｐゴシック"/>
                <a:ea typeface="ＭＳ Ｐゴシック"/>
                <a:cs typeface="ＭＳ Ｐゴシック"/>
              </a:rPr>
              <a:t>DENSO</a:t>
            </a:r>
            <a:r>
              <a:rPr lang="ja-JP" altLang="en-US" sz="1600" dirty="0" smtClean="0">
                <a:solidFill>
                  <a:schemeClr val="bg1"/>
                </a:solidFill>
                <a:latin typeface="ＭＳ Ｐゴシック"/>
                <a:ea typeface="ＭＳ Ｐゴシック"/>
                <a:cs typeface="ＭＳ Ｐゴシック"/>
              </a:rPr>
              <a:t>からのテーマ</a:t>
            </a:r>
            <a:endParaRPr lang="en-US" altLang="ja-JP" sz="1600" dirty="0" smtClean="0">
              <a:solidFill>
                <a:schemeClr val="bg1"/>
              </a:solidFill>
              <a:latin typeface="ＭＳ Ｐゴシック"/>
              <a:ea typeface="ＭＳ Ｐゴシック"/>
              <a:cs typeface="ＭＳ Ｐゴシック"/>
            </a:endParaRPr>
          </a:p>
          <a:p>
            <a:pPr algn="just">
              <a:lnSpc>
                <a:spcPct val="110000"/>
              </a:lnSpc>
            </a:pPr>
            <a:r>
              <a:rPr lang="ja-JP" altLang="en-US" sz="1600" dirty="0" smtClean="0">
                <a:solidFill>
                  <a:schemeClr val="bg1"/>
                </a:solidFill>
                <a:latin typeface="ＭＳ Ｐゴシック"/>
                <a:ea typeface="ＭＳ Ｐゴシック"/>
                <a:cs typeface="ＭＳ Ｐゴシック"/>
              </a:rPr>
              <a:t>・２</a:t>
            </a:r>
            <a:r>
              <a:rPr lang="en-US" altLang="ja-JP" sz="1600" dirty="0" smtClean="0">
                <a:solidFill>
                  <a:schemeClr val="bg1"/>
                </a:solidFill>
                <a:latin typeface="ＭＳ Ｐゴシック"/>
                <a:ea typeface="ＭＳ Ｐゴシック"/>
                <a:cs typeface="ＭＳ Ｐゴシック"/>
              </a:rPr>
              <a:t>FC</a:t>
            </a:r>
            <a:r>
              <a:rPr lang="ja-JP" altLang="en-US" sz="1600" dirty="0" smtClean="0">
                <a:solidFill>
                  <a:schemeClr val="bg1"/>
                </a:solidFill>
                <a:latin typeface="ＭＳ Ｐゴシック"/>
                <a:ea typeface="ＭＳ Ｐゴシック"/>
                <a:cs typeface="ＭＳ Ｐゴシック"/>
              </a:rPr>
              <a:t>の講師</a:t>
            </a:r>
            <a:endParaRPr lang="en-US" altLang="ja-JP" sz="1600" dirty="0" smtClean="0">
              <a:solidFill>
                <a:schemeClr val="bg1"/>
              </a:solidFill>
              <a:latin typeface="ＭＳ Ｐゴシック"/>
              <a:ea typeface="ＭＳ Ｐゴシック"/>
              <a:cs typeface="ＭＳ Ｐゴシック"/>
            </a:endParaRPr>
          </a:p>
          <a:p>
            <a:pPr algn="just">
              <a:lnSpc>
                <a:spcPct val="110000"/>
              </a:lnSpc>
            </a:pPr>
            <a:r>
              <a:rPr lang="ja-JP" altLang="en-US" sz="1600" dirty="0" smtClean="0">
                <a:solidFill>
                  <a:schemeClr val="bg1"/>
                </a:solidFill>
                <a:latin typeface="ＭＳ Ｐゴシック"/>
                <a:ea typeface="ＭＳ Ｐゴシック"/>
                <a:cs typeface="ＭＳ Ｐゴシック"/>
              </a:rPr>
              <a:t>・企業が審査</a:t>
            </a:r>
            <a:endParaRPr lang="en-US" altLang="ja-JP" sz="1600" dirty="0" smtClean="0">
              <a:solidFill>
                <a:schemeClr val="bg1"/>
              </a:solidFill>
              <a:latin typeface="ＭＳ Ｐゴシック"/>
              <a:ea typeface="ＭＳ Ｐゴシック"/>
              <a:cs typeface="ＭＳ Ｐゴシック"/>
            </a:endParaRPr>
          </a:p>
          <a:p>
            <a:pPr algn="just"/>
            <a:endParaRPr lang="ja-JP" altLang="en-US" dirty="0">
              <a:solidFill>
                <a:schemeClr val="bg1"/>
              </a:solidFill>
              <a:latin typeface="ＭＳ Ｐゴシック"/>
              <a:ea typeface="ＭＳ Ｐゴシック"/>
              <a:cs typeface="ＭＳ Ｐゴシック"/>
            </a:endParaRPr>
          </a:p>
        </p:txBody>
      </p:sp>
      <p:sp>
        <p:nvSpPr>
          <p:cNvPr id="4" name="正方形/長方形 3"/>
          <p:cNvSpPr/>
          <p:nvPr/>
        </p:nvSpPr>
        <p:spPr>
          <a:xfrm>
            <a:off x="7493219" y="4358174"/>
            <a:ext cx="2155043" cy="2123658"/>
          </a:xfrm>
          <a:prstGeom prst="rect">
            <a:avLst/>
          </a:prstGeom>
        </p:spPr>
        <p:txBody>
          <a:bodyPr wrap="square">
            <a:spAutoFit/>
          </a:bodyPr>
          <a:lstStyle/>
          <a:p>
            <a:pPr algn="just"/>
            <a:r>
              <a:rPr lang="ja-JP" altLang="en-US" sz="1100" dirty="0">
                <a:solidFill>
                  <a:schemeClr val="bg1"/>
                </a:solidFill>
                <a:latin typeface="ＭＳ Ｐゴシック"/>
                <a:ea typeface="ＭＳ Ｐゴシック"/>
                <a:cs typeface="ＭＳ Ｐゴシック"/>
              </a:rPr>
              <a:t>審査員は右から、安保正敏氏・上田キミヒロ氏（株式会社ロクナナ 代表取締役）・池田泰延氏（株式会社</a:t>
            </a:r>
            <a:r>
              <a:rPr lang="en-US" altLang="ja-JP" sz="1100" dirty="0">
                <a:solidFill>
                  <a:schemeClr val="bg1"/>
                </a:solidFill>
                <a:latin typeface="ＭＳ Ｐゴシック"/>
                <a:ea typeface="ＭＳ Ｐゴシック"/>
                <a:cs typeface="ＭＳ Ｐゴシック"/>
              </a:rPr>
              <a:t>ICS </a:t>
            </a:r>
            <a:r>
              <a:rPr lang="ja-JP" altLang="en-US" sz="1100" dirty="0">
                <a:solidFill>
                  <a:schemeClr val="bg1"/>
                </a:solidFill>
                <a:latin typeface="ＭＳ Ｐゴシック"/>
                <a:ea typeface="ＭＳ Ｐゴシック"/>
                <a:cs typeface="ＭＳ Ｐゴシック"/>
              </a:rPr>
              <a:t>代表取締役）・廣畑大雅氏・山崎真湖人（アドビ システムズ株式会社）・小坂武史氏・有馬正人氏（株式会社セカンドファクトリー マーケティング </a:t>
            </a:r>
            <a:r>
              <a:rPr lang="en-US" altLang="ja-JP" sz="1100" dirty="0">
                <a:solidFill>
                  <a:schemeClr val="bg1"/>
                </a:solidFill>
                <a:latin typeface="ＭＳ Ｐゴシック"/>
                <a:ea typeface="ＭＳ Ｐゴシック"/>
                <a:cs typeface="ＭＳ Ｐゴシック"/>
              </a:rPr>
              <a:t>&amp; </a:t>
            </a:r>
            <a:r>
              <a:rPr lang="ja-JP" altLang="en-US" sz="1100" dirty="0">
                <a:solidFill>
                  <a:schemeClr val="bg1"/>
                </a:solidFill>
                <a:latin typeface="ＭＳ Ｐゴシック"/>
                <a:ea typeface="ＭＳ Ｐゴシック"/>
                <a:cs typeface="ＭＳ Ｐゴシック"/>
              </a:rPr>
              <a:t>コミュニケーショングループ シニアリード）・齋藤善寛氏・有川榮一氏（クラスメソッド株式会社 プリンシパル 兼 フリーランス）</a:t>
            </a:r>
          </a:p>
        </p:txBody>
      </p:sp>
      <p:pic>
        <p:nvPicPr>
          <p:cNvPr id="5130" name="Picture 10" descr="http://adobe-education.com/jp/ace/images/11/img_0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3219" y="2966385"/>
            <a:ext cx="2155043" cy="1376833"/>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425643" y="6118601"/>
            <a:ext cx="5352812" cy="369332"/>
          </a:xfrm>
          <a:prstGeom prst="rect">
            <a:avLst/>
          </a:prstGeom>
        </p:spPr>
        <p:txBody>
          <a:bodyPr wrap="none">
            <a:spAutoFit/>
          </a:bodyPr>
          <a:lstStyle/>
          <a:p>
            <a:r>
              <a:rPr lang="en-US" altLang="ja-JP" dirty="0">
                <a:solidFill>
                  <a:schemeClr val="bg1"/>
                </a:solidFill>
              </a:rPr>
              <a:t>http://www.adobe-education.com/jp/event/pbl2013/</a:t>
            </a:r>
            <a:endParaRPr lang="ja-JP" altLang="en-US" dirty="0">
              <a:solidFill>
                <a:schemeClr val="bg1"/>
              </a:solidFill>
            </a:endParaRPr>
          </a:p>
        </p:txBody>
      </p:sp>
    </p:spTree>
    <p:extLst>
      <p:ext uri="{BB962C8B-B14F-4D97-AF65-F5344CB8AC3E}">
        <p14:creationId xmlns:p14="http://schemas.microsoft.com/office/powerpoint/2010/main" val="19267064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smtClean="0"/>
              <a:t>働き方の変化</a:t>
            </a:r>
            <a:endParaRPr kumimoji="1" lang="ja-JP" altLang="en-US" dirty="0"/>
          </a:p>
        </p:txBody>
      </p:sp>
      <p:sp>
        <p:nvSpPr>
          <p:cNvPr id="3" name="テキスト ボックス 2"/>
          <p:cNvSpPr txBox="1"/>
          <p:nvPr/>
        </p:nvSpPr>
        <p:spPr bwMode="auto">
          <a:xfrm>
            <a:off x="864124" y="1335071"/>
            <a:ext cx="8156581" cy="4254224"/>
          </a:xfrm>
          <a:prstGeom prst="rect">
            <a:avLst/>
          </a:prstGeom>
          <a:noFill/>
          <a:ln w="9525">
            <a:noFill/>
            <a:miter lim="800000"/>
            <a:headEnd/>
            <a:tailEnd/>
          </a:ln>
        </p:spPr>
        <p:txBody>
          <a:bodyPr wrap="none" lIns="108000" tIns="72000" rIns="108000" bIns="72000" rtlCol="0" anchor="t" anchorCtr="1">
            <a:spAutoFit/>
          </a:bodyPr>
          <a:lstStyle/>
          <a:p>
            <a:pPr>
              <a:lnSpc>
                <a:spcPct val="150000"/>
              </a:lnSpc>
              <a:buSzPct val="120000"/>
            </a:pPr>
            <a:r>
              <a:rPr kumimoji="1" lang="ja-JP" altLang="en-US" sz="3600" dirty="0" smtClean="0">
                <a:latin typeface="ＭＳ Ｐゴシック"/>
                <a:ea typeface="ＭＳ Ｐゴシック"/>
                <a:cs typeface="ＭＳ Ｐゴシック"/>
              </a:rPr>
              <a:t>・情報は手に届くところにある</a:t>
            </a:r>
            <a:endParaRPr kumimoji="1" lang="en-US" altLang="ja-JP" sz="3600" dirty="0" smtClean="0">
              <a:latin typeface="ＭＳ Ｐゴシック"/>
              <a:ea typeface="ＭＳ Ｐゴシック"/>
              <a:cs typeface="ＭＳ Ｐゴシック"/>
            </a:endParaRPr>
          </a:p>
          <a:p>
            <a:pPr>
              <a:lnSpc>
                <a:spcPct val="150000"/>
              </a:lnSpc>
              <a:buSzPct val="120000"/>
            </a:pPr>
            <a:r>
              <a:rPr lang="ja-JP" altLang="en-US" sz="3600" dirty="0" smtClean="0">
                <a:latin typeface="ＭＳ Ｐゴシック"/>
                <a:ea typeface="ＭＳ Ｐゴシック"/>
                <a:cs typeface="ＭＳ Ｐゴシック"/>
              </a:rPr>
              <a:t>・情報へたどり着ける知識</a:t>
            </a:r>
            <a:endParaRPr lang="en-US" altLang="ja-JP" sz="3600" dirty="0" smtClean="0">
              <a:latin typeface="ＭＳ Ｐゴシック"/>
              <a:ea typeface="ＭＳ Ｐゴシック"/>
              <a:cs typeface="ＭＳ Ｐゴシック"/>
            </a:endParaRPr>
          </a:p>
          <a:p>
            <a:pPr>
              <a:lnSpc>
                <a:spcPct val="150000"/>
              </a:lnSpc>
              <a:buSzPct val="120000"/>
            </a:pPr>
            <a:r>
              <a:rPr lang="ja-JP" altLang="en-US" sz="3600" dirty="0" smtClean="0">
                <a:latin typeface="ＭＳ Ｐゴシック"/>
                <a:ea typeface="ＭＳ Ｐゴシック"/>
                <a:cs typeface="ＭＳ Ｐゴシック"/>
              </a:rPr>
              <a:t>・情報を自分の言葉で伝えることができる</a:t>
            </a:r>
            <a:endParaRPr lang="en-US" altLang="ja-JP" sz="3600" dirty="0" smtClean="0">
              <a:latin typeface="ＭＳ Ｐゴシック"/>
              <a:ea typeface="ＭＳ Ｐゴシック"/>
              <a:cs typeface="ＭＳ Ｐゴシック"/>
            </a:endParaRPr>
          </a:p>
          <a:p>
            <a:pPr>
              <a:lnSpc>
                <a:spcPct val="150000"/>
              </a:lnSpc>
              <a:buSzPct val="120000"/>
            </a:pPr>
            <a:r>
              <a:rPr kumimoji="1" lang="ja-JP" altLang="en-US" sz="3600" dirty="0" smtClean="0">
                <a:latin typeface="ＭＳ Ｐゴシック"/>
                <a:ea typeface="ＭＳ Ｐゴシック"/>
                <a:cs typeface="ＭＳ Ｐゴシック"/>
              </a:rPr>
              <a:t>・異なるスキルのメンバー間で共に働く</a:t>
            </a:r>
            <a:endParaRPr kumimoji="1" lang="en-US" altLang="ja-JP" sz="3600" dirty="0" smtClean="0">
              <a:latin typeface="ＭＳ Ｐゴシック"/>
              <a:ea typeface="ＭＳ Ｐゴシック"/>
              <a:cs typeface="ＭＳ Ｐゴシック"/>
            </a:endParaRPr>
          </a:p>
          <a:p>
            <a:pPr>
              <a:lnSpc>
                <a:spcPct val="150000"/>
              </a:lnSpc>
              <a:buSzPct val="120000"/>
            </a:pPr>
            <a:r>
              <a:rPr lang="ja-JP" altLang="en-US" sz="3600" dirty="0" smtClean="0">
                <a:latin typeface="ＭＳ Ｐゴシック"/>
                <a:ea typeface="ＭＳ Ｐゴシック"/>
                <a:cs typeface="ＭＳ Ｐゴシック"/>
              </a:rPr>
              <a:t>・マインドが重要</a:t>
            </a:r>
            <a:endParaRPr lang="en-US" altLang="ja-JP" sz="3600" dirty="0" smtClean="0">
              <a:latin typeface="ＭＳ Ｐゴシック"/>
              <a:ea typeface="ＭＳ Ｐゴシック"/>
              <a:cs typeface="ＭＳ Ｐゴシック"/>
            </a:endParaRPr>
          </a:p>
        </p:txBody>
      </p:sp>
    </p:spTree>
    <p:extLst>
      <p:ext uri="{BB962C8B-B14F-4D97-AF65-F5344CB8AC3E}">
        <p14:creationId xmlns:p14="http://schemas.microsoft.com/office/powerpoint/2010/main" val="30695706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個からチームへ</a:t>
            </a:r>
            <a:endParaRPr kumimoji="1" lang="ja-JP" altLang="en-US" dirty="0"/>
          </a:p>
        </p:txBody>
      </p:sp>
      <p:grpSp>
        <p:nvGrpSpPr>
          <p:cNvPr id="5" name="グループ化 4"/>
          <p:cNvGrpSpPr/>
          <p:nvPr/>
        </p:nvGrpSpPr>
        <p:grpSpPr>
          <a:xfrm>
            <a:off x="1456005" y="2567354"/>
            <a:ext cx="1153551" cy="1786597"/>
            <a:chOff x="2032782" y="1934308"/>
            <a:chExt cx="1153551" cy="1786597"/>
          </a:xfrm>
          <a:solidFill>
            <a:schemeClr val="accent6"/>
          </a:solidFill>
        </p:grpSpPr>
        <p:sp>
          <p:nvSpPr>
            <p:cNvPr id="3" name="円/楕円 2"/>
            <p:cNvSpPr/>
            <p:nvPr/>
          </p:nvSpPr>
          <p:spPr bwMode="auto">
            <a:xfrm>
              <a:off x="2208628" y="1934308"/>
              <a:ext cx="801858" cy="801858"/>
            </a:xfrm>
            <a:prstGeom prst="ellipse">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 name="角丸四角形 3"/>
            <p:cNvSpPr/>
            <p:nvPr/>
          </p:nvSpPr>
          <p:spPr bwMode="auto">
            <a:xfrm>
              <a:off x="2032782" y="2567354"/>
              <a:ext cx="1153551" cy="1153551"/>
            </a:xfrm>
            <a:prstGeom prst="roundRect">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6" name="グループ化 5"/>
          <p:cNvGrpSpPr/>
          <p:nvPr/>
        </p:nvGrpSpPr>
        <p:grpSpPr>
          <a:xfrm>
            <a:off x="6609182" y="3200400"/>
            <a:ext cx="590344" cy="914313"/>
            <a:chOff x="2032782" y="1934308"/>
            <a:chExt cx="1153551" cy="1786597"/>
          </a:xfrm>
          <a:solidFill>
            <a:schemeClr val="accent3">
              <a:lumMod val="75000"/>
            </a:schemeClr>
          </a:solidFill>
        </p:grpSpPr>
        <p:sp>
          <p:nvSpPr>
            <p:cNvPr id="7" name="円/楕円 6"/>
            <p:cNvSpPr/>
            <p:nvPr/>
          </p:nvSpPr>
          <p:spPr bwMode="auto">
            <a:xfrm>
              <a:off x="2208628" y="1934308"/>
              <a:ext cx="801858" cy="801858"/>
            </a:xfrm>
            <a:prstGeom prst="ellipse">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 name="角丸四角形 7"/>
            <p:cNvSpPr/>
            <p:nvPr/>
          </p:nvSpPr>
          <p:spPr bwMode="auto">
            <a:xfrm>
              <a:off x="2032782" y="2567354"/>
              <a:ext cx="1153551" cy="1153551"/>
            </a:xfrm>
            <a:prstGeom prst="roundRect">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9" name="グループ化 8"/>
          <p:cNvGrpSpPr/>
          <p:nvPr/>
        </p:nvGrpSpPr>
        <p:grpSpPr>
          <a:xfrm>
            <a:off x="7152639" y="2139659"/>
            <a:ext cx="590344" cy="914313"/>
            <a:chOff x="2032782" y="1934308"/>
            <a:chExt cx="1153551" cy="1786597"/>
          </a:xfrm>
          <a:solidFill>
            <a:schemeClr val="accent5">
              <a:lumMod val="75000"/>
            </a:schemeClr>
          </a:solidFill>
        </p:grpSpPr>
        <p:sp>
          <p:nvSpPr>
            <p:cNvPr id="10" name="円/楕円 9"/>
            <p:cNvSpPr/>
            <p:nvPr/>
          </p:nvSpPr>
          <p:spPr bwMode="auto">
            <a:xfrm>
              <a:off x="2208628" y="1934308"/>
              <a:ext cx="801858" cy="801858"/>
            </a:xfrm>
            <a:prstGeom prst="ellipse">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1" name="角丸四角形 10"/>
            <p:cNvSpPr/>
            <p:nvPr/>
          </p:nvSpPr>
          <p:spPr bwMode="auto">
            <a:xfrm>
              <a:off x="2032782" y="2567354"/>
              <a:ext cx="1153551" cy="1153551"/>
            </a:xfrm>
            <a:prstGeom prst="roundRect">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12" name="グループ化 11"/>
          <p:cNvGrpSpPr/>
          <p:nvPr/>
        </p:nvGrpSpPr>
        <p:grpSpPr>
          <a:xfrm>
            <a:off x="8174234" y="2139659"/>
            <a:ext cx="590344" cy="914313"/>
            <a:chOff x="2032782" y="1934308"/>
            <a:chExt cx="1153551" cy="1786597"/>
          </a:xfrm>
          <a:solidFill>
            <a:schemeClr val="accent2"/>
          </a:solidFill>
        </p:grpSpPr>
        <p:sp>
          <p:nvSpPr>
            <p:cNvPr id="13" name="円/楕円 12"/>
            <p:cNvSpPr/>
            <p:nvPr/>
          </p:nvSpPr>
          <p:spPr bwMode="auto">
            <a:xfrm>
              <a:off x="2208628" y="1934308"/>
              <a:ext cx="801858" cy="801858"/>
            </a:xfrm>
            <a:prstGeom prst="ellipse">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4" name="角丸四角形 13"/>
            <p:cNvSpPr/>
            <p:nvPr/>
          </p:nvSpPr>
          <p:spPr bwMode="auto">
            <a:xfrm>
              <a:off x="2032782" y="2567354"/>
              <a:ext cx="1153551" cy="1153551"/>
            </a:xfrm>
            <a:prstGeom prst="roundRect">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15" name="グループ化 14"/>
          <p:cNvGrpSpPr/>
          <p:nvPr/>
        </p:nvGrpSpPr>
        <p:grpSpPr>
          <a:xfrm>
            <a:off x="8573670" y="3200400"/>
            <a:ext cx="590344" cy="914313"/>
            <a:chOff x="2032782" y="1934308"/>
            <a:chExt cx="1153551" cy="1786597"/>
          </a:xfrm>
        </p:grpSpPr>
        <p:sp>
          <p:nvSpPr>
            <p:cNvPr id="16" name="円/楕円 15"/>
            <p:cNvSpPr/>
            <p:nvPr/>
          </p:nvSpPr>
          <p:spPr bwMode="auto">
            <a:xfrm>
              <a:off x="2208628" y="1934308"/>
              <a:ext cx="801858" cy="801858"/>
            </a:xfrm>
            <a:prstGeom prst="ellipse">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7" name="角丸四角形 16"/>
            <p:cNvSpPr/>
            <p:nvPr/>
          </p:nvSpPr>
          <p:spPr bwMode="auto">
            <a:xfrm>
              <a:off x="2032782" y="2567354"/>
              <a:ext cx="1153551" cy="1153551"/>
            </a:xfrm>
            <a:prstGeom prst="round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24" name="グループ化 23"/>
          <p:cNvGrpSpPr/>
          <p:nvPr/>
        </p:nvGrpSpPr>
        <p:grpSpPr>
          <a:xfrm>
            <a:off x="7652992" y="3200400"/>
            <a:ext cx="590344" cy="914313"/>
            <a:chOff x="2032782" y="1934308"/>
            <a:chExt cx="1153551" cy="1786597"/>
          </a:xfrm>
          <a:solidFill>
            <a:schemeClr val="accent6"/>
          </a:solidFill>
        </p:grpSpPr>
        <p:sp>
          <p:nvSpPr>
            <p:cNvPr id="25" name="円/楕円 24"/>
            <p:cNvSpPr/>
            <p:nvPr/>
          </p:nvSpPr>
          <p:spPr bwMode="auto">
            <a:xfrm>
              <a:off x="2208628" y="1934308"/>
              <a:ext cx="801858" cy="801858"/>
            </a:xfrm>
            <a:prstGeom prst="ellipse">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6" name="角丸四角形 25"/>
            <p:cNvSpPr/>
            <p:nvPr/>
          </p:nvSpPr>
          <p:spPr bwMode="auto">
            <a:xfrm>
              <a:off x="2032782" y="2567354"/>
              <a:ext cx="1153551" cy="1153551"/>
            </a:xfrm>
            <a:prstGeom prst="roundRect">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28" name="グループ化 27"/>
          <p:cNvGrpSpPr/>
          <p:nvPr/>
        </p:nvGrpSpPr>
        <p:grpSpPr>
          <a:xfrm>
            <a:off x="7152639" y="4221088"/>
            <a:ext cx="590344" cy="914313"/>
            <a:chOff x="2032782" y="1934308"/>
            <a:chExt cx="1153551" cy="1786597"/>
          </a:xfrm>
          <a:solidFill>
            <a:schemeClr val="bg2">
              <a:lumMod val="50000"/>
            </a:schemeClr>
          </a:solidFill>
        </p:grpSpPr>
        <p:sp>
          <p:nvSpPr>
            <p:cNvPr id="29" name="円/楕円 28"/>
            <p:cNvSpPr/>
            <p:nvPr/>
          </p:nvSpPr>
          <p:spPr bwMode="auto">
            <a:xfrm>
              <a:off x="2208628" y="1934308"/>
              <a:ext cx="801858" cy="801858"/>
            </a:xfrm>
            <a:prstGeom prst="ellipse">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0" name="角丸四角形 29"/>
            <p:cNvSpPr/>
            <p:nvPr/>
          </p:nvSpPr>
          <p:spPr bwMode="auto">
            <a:xfrm>
              <a:off x="2032782" y="2567354"/>
              <a:ext cx="1153551" cy="1153551"/>
            </a:xfrm>
            <a:prstGeom prst="roundRect">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31" name="グループ化 30"/>
          <p:cNvGrpSpPr/>
          <p:nvPr/>
        </p:nvGrpSpPr>
        <p:grpSpPr>
          <a:xfrm>
            <a:off x="8174234" y="4221088"/>
            <a:ext cx="590344" cy="914313"/>
            <a:chOff x="2032782" y="1934308"/>
            <a:chExt cx="1153551" cy="1786597"/>
          </a:xfrm>
          <a:solidFill>
            <a:schemeClr val="accent4">
              <a:lumMod val="75000"/>
            </a:schemeClr>
          </a:solidFill>
        </p:grpSpPr>
        <p:sp>
          <p:nvSpPr>
            <p:cNvPr id="32" name="円/楕円 31"/>
            <p:cNvSpPr/>
            <p:nvPr/>
          </p:nvSpPr>
          <p:spPr bwMode="auto">
            <a:xfrm>
              <a:off x="2208628" y="1934308"/>
              <a:ext cx="801858" cy="801858"/>
            </a:xfrm>
            <a:prstGeom prst="ellipse">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3" name="角丸四角形 32"/>
            <p:cNvSpPr/>
            <p:nvPr/>
          </p:nvSpPr>
          <p:spPr bwMode="auto">
            <a:xfrm>
              <a:off x="2032782" y="2567354"/>
              <a:ext cx="1153551" cy="1153551"/>
            </a:xfrm>
            <a:prstGeom prst="roundRect">
              <a:avLst/>
            </a:prstGeom>
            <a:grp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sp>
        <p:nvSpPr>
          <p:cNvPr id="34" name="右矢印 33"/>
          <p:cNvSpPr/>
          <p:nvPr/>
        </p:nvSpPr>
        <p:spPr bwMode="auto">
          <a:xfrm>
            <a:off x="4166185" y="3023230"/>
            <a:ext cx="1399735" cy="876296"/>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529040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500"/>
                            </p:stCondLst>
                            <p:childTnLst>
                              <p:par>
                                <p:cTn id="14" presetID="10" presetClass="entr" presetSubtype="0" fill="hold"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childTnLst>
                          </p:cTn>
                        </p:par>
                        <p:par>
                          <p:cTn id="17" fill="hold">
                            <p:stCondLst>
                              <p:cond delay="1000"/>
                            </p:stCondLst>
                            <p:childTnLst>
                              <p:par>
                                <p:cTn id="18" presetID="10" presetClass="entr" presetSubtype="0" fill="hold" nodeType="afterEffect">
                                  <p:stCondLst>
                                    <p:cond delay="25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250"/>
                                        <p:tgtEl>
                                          <p:spTgt spid="31"/>
                                        </p:tgtEl>
                                      </p:cBhvr>
                                    </p:animEffect>
                                  </p:childTnLst>
                                </p:cTn>
                              </p:par>
                            </p:childTnLst>
                          </p:cTn>
                        </p:par>
                        <p:par>
                          <p:cTn id="21" fill="hold">
                            <p:stCondLst>
                              <p:cond delay="1500"/>
                            </p:stCondLst>
                            <p:childTnLst>
                              <p:par>
                                <p:cTn id="22" presetID="10" presetClass="entr" presetSubtype="0" fill="hold" nodeType="afterEffect">
                                  <p:stCondLst>
                                    <p:cond delay="25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childTnLst>
                          </p:cTn>
                        </p:par>
                        <p:par>
                          <p:cTn id="25" fill="hold">
                            <p:stCondLst>
                              <p:cond delay="2000"/>
                            </p:stCondLst>
                            <p:childTnLst>
                              <p:par>
                                <p:cTn id="26" presetID="10" presetClass="entr" presetSubtype="0" fill="hold" nodeType="afterEffect">
                                  <p:stCondLst>
                                    <p:cond delay="25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50"/>
                                        <p:tgtEl>
                                          <p:spTgt spid="28"/>
                                        </p:tgtEl>
                                      </p:cBhvr>
                                    </p:animEffect>
                                  </p:childTnLst>
                                </p:cTn>
                              </p:par>
                            </p:childTnLst>
                          </p:cTn>
                        </p:par>
                        <p:par>
                          <p:cTn id="29" fill="hold">
                            <p:stCondLst>
                              <p:cond delay="2500"/>
                            </p:stCondLst>
                            <p:childTnLst>
                              <p:par>
                                <p:cTn id="30" presetID="10" presetClass="entr" presetSubtype="0" fill="hold" nodeType="afterEffect">
                                  <p:stCondLst>
                                    <p:cond delay="25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50"/>
                                        <p:tgtEl>
                                          <p:spTgt spid="15"/>
                                        </p:tgtEl>
                                      </p:cBhvr>
                                    </p:animEffect>
                                  </p:childTnLst>
                                </p:cTn>
                              </p:par>
                            </p:childTnLst>
                          </p:cTn>
                        </p:par>
                        <p:par>
                          <p:cTn id="33" fill="hold">
                            <p:stCondLst>
                              <p:cond delay="3000"/>
                            </p:stCondLst>
                            <p:childTnLst>
                              <p:par>
                                <p:cTn id="34" presetID="10" presetClass="entr" presetSubtype="0" fill="hold" nodeType="afterEffect">
                                  <p:stCondLst>
                                    <p:cond delay="25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正解ではなくプロセスを教える</a:t>
            </a:r>
            <a:endParaRPr kumimoji="1" lang="ja-JP" altLang="en-US" dirty="0"/>
          </a:p>
        </p:txBody>
      </p:sp>
      <p:sp>
        <p:nvSpPr>
          <p:cNvPr id="18" name="ドーナツ 17"/>
          <p:cNvSpPr/>
          <p:nvPr/>
        </p:nvSpPr>
        <p:spPr bwMode="auto">
          <a:xfrm>
            <a:off x="881557" y="2197612"/>
            <a:ext cx="2527532" cy="2527532"/>
          </a:xfrm>
          <a:prstGeom prst="donut">
            <a:avLst/>
          </a:prstGeom>
          <a:solidFill>
            <a:srgbClr val="FF0000"/>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pic>
        <p:nvPicPr>
          <p:cNvPr id="36" name="図 35"/>
          <p:cNvPicPr>
            <a:picLocks noChangeAspect="1"/>
          </p:cNvPicPr>
          <p:nvPr/>
        </p:nvPicPr>
        <p:blipFill rotWithShape="1">
          <a:blip r:embed="rId3">
            <a:extLst>
              <a:ext uri="{28A0092B-C50C-407E-A947-70E740481C1C}">
                <a14:useLocalDpi xmlns:a14="http://schemas.microsoft.com/office/drawing/2010/main" val="0"/>
              </a:ext>
            </a:extLst>
          </a:blip>
          <a:srcRect t="14225" b="14310"/>
          <a:stretch/>
        </p:blipFill>
        <p:spPr>
          <a:xfrm>
            <a:off x="5368012" y="1955410"/>
            <a:ext cx="4409400" cy="3151162"/>
          </a:xfrm>
          <a:prstGeom prst="rect">
            <a:avLst/>
          </a:prstGeom>
        </p:spPr>
      </p:pic>
      <p:sp>
        <p:nvSpPr>
          <p:cNvPr id="39" name="右矢印 38"/>
          <p:cNvSpPr/>
          <p:nvPr/>
        </p:nvSpPr>
        <p:spPr bwMode="auto">
          <a:xfrm>
            <a:off x="4166185" y="3023230"/>
            <a:ext cx="1399735" cy="876296"/>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029084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heel(1)">
                                      <p:cBhvr>
                                        <p:cTn id="1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タイトル 1"/>
          <p:cNvSpPr>
            <a:spLocks noGrp="1"/>
          </p:cNvSpPr>
          <p:nvPr>
            <p:ph type="ctrTitle"/>
          </p:nvPr>
        </p:nvSpPr>
        <p:spPr/>
        <p:txBody>
          <a:bodyPr/>
          <a:lstStyle/>
          <a:p>
            <a:pPr eaLnBrk="1" hangingPunct="1"/>
            <a:r>
              <a:rPr lang="en-US" altLang="ja-JP" b="0" dirty="0" smtClean="0"/>
              <a:t>PBL</a:t>
            </a:r>
            <a:r>
              <a:rPr lang="ja-JP" altLang="en-US" b="0" dirty="0" smtClean="0"/>
              <a:t>導入の効果：教育側から見た場合</a:t>
            </a:r>
          </a:p>
        </p:txBody>
      </p:sp>
      <p:sp>
        <p:nvSpPr>
          <p:cNvPr id="8" name="角丸四角形 7"/>
          <p:cNvSpPr/>
          <p:nvPr/>
        </p:nvSpPr>
        <p:spPr>
          <a:xfrm>
            <a:off x="347239" y="620688"/>
            <a:ext cx="9211524" cy="72524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4000" b="1" dirty="0" smtClean="0">
                <a:solidFill>
                  <a:prstClr val="white"/>
                </a:solidFill>
                <a:latin typeface="ＭＳ Ｐゴシック"/>
                <a:ea typeface="ＭＳ Ｐゴシック"/>
                <a:cs typeface="ＭＳ Ｐゴシック"/>
              </a:rPr>
              <a:t>情報デザインスキルの習得・向上</a:t>
            </a:r>
            <a:endParaRPr lang="ja-JP" altLang="en-US" sz="4000" b="1" dirty="0">
              <a:solidFill>
                <a:prstClr val="white"/>
              </a:solidFill>
              <a:latin typeface="ＭＳ Ｐゴシック"/>
              <a:ea typeface="ＭＳ Ｐゴシック"/>
              <a:cs typeface="ＭＳ Ｐゴシック"/>
            </a:endParaRPr>
          </a:p>
        </p:txBody>
      </p:sp>
      <p:grpSp>
        <p:nvGrpSpPr>
          <p:cNvPr id="2" name="図形グループ 1"/>
          <p:cNvGrpSpPr/>
          <p:nvPr/>
        </p:nvGrpSpPr>
        <p:grpSpPr>
          <a:xfrm>
            <a:off x="346645" y="1447951"/>
            <a:ext cx="9208866" cy="792704"/>
            <a:chOff x="319980" y="1556792"/>
            <a:chExt cx="8500492" cy="792704"/>
          </a:xfrm>
        </p:grpSpPr>
        <p:sp>
          <p:nvSpPr>
            <p:cNvPr id="11" name="テキスト ボックス 36"/>
            <p:cNvSpPr txBox="1">
              <a:spLocks noChangeArrowheads="1"/>
            </p:cNvSpPr>
            <p:nvPr/>
          </p:nvSpPr>
          <p:spPr bwMode="auto">
            <a:xfrm>
              <a:off x="319980" y="1556792"/>
              <a:ext cx="8500492" cy="523220"/>
            </a:xfrm>
            <a:prstGeom prst="rect">
              <a:avLst/>
            </a:prstGeom>
            <a:noFill/>
            <a:ln w="9525">
              <a:noFill/>
              <a:miter lim="800000"/>
              <a:headEnd/>
              <a:tailEnd/>
            </a:ln>
          </p:spPr>
          <p:txBody>
            <a:bodyPr wrap="square">
              <a:spAutoFit/>
            </a:bodyPr>
            <a:lstStyle/>
            <a:p>
              <a:r>
                <a:rPr lang="en-US" altLang="ja-JP" sz="2800" dirty="0" smtClean="0">
                  <a:solidFill>
                    <a:schemeClr val="bg1"/>
                  </a:solidFill>
                  <a:latin typeface="ＭＳ Ｐゴシック"/>
                  <a:ea typeface="ＭＳ Ｐゴシック"/>
                  <a:cs typeface="ＭＳ Ｐゴシック"/>
                </a:rPr>
                <a:t>✓ </a:t>
              </a:r>
              <a:r>
                <a:rPr lang="ja-JP" altLang="en-US" sz="2800" dirty="0" smtClean="0">
                  <a:solidFill>
                    <a:schemeClr val="bg1"/>
                  </a:solidFill>
                  <a:latin typeface="ＭＳ Ｐゴシック"/>
                  <a:ea typeface="ＭＳ Ｐゴシック"/>
                  <a:cs typeface="ＭＳ Ｐゴシック"/>
                </a:rPr>
                <a:t>考え方</a:t>
              </a:r>
              <a:endParaRPr lang="en-US" altLang="ja-JP" sz="2800" dirty="0" smtClean="0">
                <a:solidFill>
                  <a:schemeClr val="bg1"/>
                </a:solidFill>
                <a:latin typeface="ＭＳ Ｐゴシック"/>
                <a:ea typeface="ＭＳ Ｐゴシック"/>
                <a:cs typeface="ＭＳ Ｐゴシック"/>
              </a:endParaRPr>
            </a:p>
          </p:txBody>
        </p:sp>
        <p:sp>
          <p:nvSpPr>
            <p:cNvPr id="12" name="テキスト ボックス 11"/>
            <p:cNvSpPr txBox="1"/>
            <p:nvPr/>
          </p:nvSpPr>
          <p:spPr bwMode="auto">
            <a:xfrm>
              <a:off x="611559" y="1916832"/>
              <a:ext cx="8208913" cy="432664"/>
            </a:xfrm>
            <a:prstGeom prst="rect">
              <a:avLst/>
            </a:prstGeom>
            <a:noFill/>
            <a:ln w="9525">
              <a:noFill/>
              <a:miter lim="800000"/>
              <a:headEnd/>
              <a:tailEnd/>
            </a:ln>
          </p:spPr>
          <p:txBody>
            <a:bodyPr wrap="square" lIns="108000" tIns="72000" rIns="108000" bIns="72000" rtlCol="0" anchor="t" anchorCtr="0">
              <a:spAutoFit/>
            </a:bodyPr>
            <a:lstStyle/>
            <a:p>
              <a:pPr>
                <a:lnSpc>
                  <a:spcPct val="120000"/>
                </a:lnSpc>
                <a:buSzPct val="120000"/>
              </a:pPr>
              <a:r>
                <a:rPr lang="ja-JP" altLang="en-US" sz="1600" dirty="0" smtClean="0">
                  <a:solidFill>
                    <a:schemeClr val="bg1"/>
                  </a:solidFill>
                  <a:latin typeface="ＭＳ Ｐゴシック"/>
                  <a:ea typeface="ＭＳ Ｐゴシック"/>
                  <a:cs typeface="ＭＳ Ｐゴシック"/>
                </a:rPr>
                <a:t>情報デザインの全体像とそのしくみや流れを理解し、納得できる解決策を導き出す方法を考える力。</a:t>
              </a:r>
              <a:endParaRPr lang="en-US" altLang="ja-JP" sz="1600" dirty="0" smtClean="0">
                <a:solidFill>
                  <a:schemeClr val="bg1"/>
                </a:solidFill>
                <a:latin typeface="ＭＳ Ｐゴシック"/>
                <a:ea typeface="ＭＳ Ｐゴシック"/>
                <a:cs typeface="ＭＳ Ｐゴシック"/>
              </a:endParaRPr>
            </a:p>
          </p:txBody>
        </p:sp>
      </p:grpSp>
      <p:grpSp>
        <p:nvGrpSpPr>
          <p:cNvPr id="3" name="図形グループ 2"/>
          <p:cNvGrpSpPr/>
          <p:nvPr/>
        </p:nvGrpSpPr>
        <p:grpSpPr>
          <a:xfrm>
            <a:off x="350489" y="2281846"/>
            <a:ext cx="9208866" cy="828611"/>
            <a:chOff x="323528" y="2528187"/>
            <a:chExt cx="8500492" cy="828611"/>
          </a:xfrm>
        </p:grpSpPr>
        <p:sp>
          <p:nvSpPr>
            <p:cNvPr id="13" name="テキスト ボックス 36"/>
            <p:cNvSpPr txBox="1">
              <a:spLocks noChangeArrowheads="1"/>
            </p:cNvSpPr>
            <p:nvPr/>
          </p:nvSpPr>
          <p:spPr bwMode="auto">
            <a:xfrm>
              <a:off x="323528" y="2528187"/>
              <a:ext cx="8500492" cy="523220"/>
            </a:xfrm>
            <a:prstGeom prst="rect">
              <a:avLst/>
            </a:prstGeom>
            <a:noFill/>
            <a:ln w="9525">
              <a:noFill/>
              <a:miter lim="800000"/>
              <a:headEnd/>
              <a:tailEnd/>
            </a:ln>
          </p:spPr>
          <p:txBody>
            <a:bodyPr wrap="square">
              <a:spAutoFit/>
            </a:bodyPr>
            <a:lstStyle/>
            <a:p>
              <a:r>
                <a:rPr lang="en-US" altLang="ja-JP" sz="2800" dirty="0" smtClean="0">
                  <a:solidFill>
                    <a:schemeClr val="bg1"/>
                  </a:solidFill>
                  <a:latin typeface="ＭＳ Ｐゴシック"/>
                  <a:ea typeface="ＭＳ Ｐゴシック"/>
                  <a:cs typeface="ＭＳ Ｐゴシック"/>
                </a:rPr>
                <a:t>✓ </a:t>
              </a:r>
              <a:r>
                <a:rPr lang="ja-JP" altLang="en-US" sz="2800" dirty="0" smtClean="0">
                  <a:solidFill>
                    <a:schemeClr val="bg1"/>
                  </a:solidFill>
                  <a:latin typeface="ＭＳ Ｐゴシック"/>
                  <a:ea typeface="ＭＳ Ｐゴシック"/>
                  <a:cs typeface="ＭＳ Ｐゴシック"/>
                </a:rPr>
                <a:t>分析力</a:t>
              </a:r>
              <a:endParaRPr lang="en-US" altLang="ja-JP" sz="2800" dirty="0" smtClean="0">
                <a:solidFill>
                  <a:schemeClr val="bg1"/>
                </a:solidFill>
                <a:latin typeface="ＭＳ Ｐゴシック"/>
                <a:ea typeface="ＭＳ Ｐゴシック"/>
                <a:cs typeface="ＭＳ Ｐゴシック"/>
              </a:endParaRPr>
            </a:p>
          </p:txBody>
        </p:sp>
        <p:sp>
          <p:nvSpPr>
            <p:cNvPr id="14" name="テキスト ボックス 13"/>
            <p:cNvSpPr txBox="1"/>
            <p:nvPr/>
          </p:nvSpPr>
          <p:spPr bwMode="auto">
            <a:xfrm>
              <a:off x="615107" y="2924134"/>
              <a:ext cx="8208913" cy="432664"/>
            </a:xfrm>
            <a:prstGeom prst="rect">
              <a:avLst/>
            </a:prstGeom>
            <a:noFill/>
            <a:ln w="9525">
              <a:noFill/>
              <a:miter lim="800000"/>
              <a:headEnd/>
              <a:tailEnd/>
            </a:ln>
          </p:spPr>
          <p:txBody>
            <a:bodyPr wrap="square" lIns="108000" tIns="72000" rIns="108000" bIns="72000" rtlCol="0" anchor="t" anchorCtr="0">
              <a:spAutoFit/>
            </a:bodyPr>
            <a:lstStyle/>
            <a:p>
              <a:pPr>
                <a:lnSpc>
                  <a:spcPct val="120000"/>
                </a:lnSpc>
                <a:buSzPct val="120000"/>
              </a:pPr>
              <a:r>
                <a:rPr lang="ja-JP" altLang="en-US" sz="1600" dirty="0" smtClean="0">
                  <a:solidFill>
                    <a:schemeClr val="bg1"/>
                  </a:solidFill>
                  <a:latin typeface="ＭＳ Ｐゴシック"/>
                  <a:ea typeface="ＭＳ Ｐゴシック"/>
                  <a:cs typeface="ＭＳ Ｐゴシック"/>
                </a:rPr>
                <a:t>適切な判断基準を得る為の情報収集を行い、幾つかの要素や性質に分けて整理し、明らかにする力。</a:t>
              </a:r>
              <a:endParaRPr lang="en-US" altLang="ja-JP" sz="1600" dirty="0" smtClean="0">
                <a:solidFill>
                  <a:schemeClr val="bg1"/>
                </a:solidFill>
                <a:latin typeface="ＭＳ Ｐゴシック"/>
                <a:ea typeface="ＭＳ Ｐゴシック"/>
                <a:cs typeface="ＭＳ Ｐゴシック"/>
              </a:endParaRPr>
            </a:p>
          </p:txBody>
        </p:sp>
      </p:grpSp>
      <p:grpSp>
        <p:nvGrpSpPr>
          <p:cNvPr id="4" name="図形グループ 3"/>
          <p:cNvGrpSpPr/>
          <p:nvPr/>
        </p:nvGrpSpPr>
        <p:grpSpPr>
          <a:xfrm>
            <a:off x="350489" y="3145715"/>
            <a:ext cx="9208866" cy="822321"/>
            <a:chOff x="323528" y="3471391"/>
            <a:chExt cx="8500492" cy="822321"/>
          </a:xfrm>
        </p:grpSpPr>
        <p:sp>
          <p:nvSpPr>
            <p:cNvPr id="15" name="テキスト ボックス 36"/>
            <p:cNvSpPr txBox="1">
              <a:spLocks noChangeArrowheads="1"/>
            </p:cNvSpPr>
            <p:nvPr/>
          </p:nvSpPr>
          <p:spPr bwMode="auto">
            <a:xfrm>
              <a:off x="323528" y="3471391"/>
              <a:ext cx="8500492" cy="523220"/>
            </a:xfrm>
            <a:prstGeom prst="rect">
              <a:avLst/>
            </a:prstGeom>
            <a:noFill/>
            <a:ln w="9525">
              <a:noFill/>
              <a:miter lim="800000"/>
              <a:headEnd/>
              <a:tailEnd/>
            </a:ln>
          </p:spPr>
          <p:txBody>
            <a:bodyPr wrap="square">
              <a:spAutoFit/>
            </a:bodyPr>
            <a:lstStyle/>
            <a:p>
              <a:r>
                <a:rPr lang="en-US" altLang="ja-JP" sz="2800" dirty="0" smtClean="0">
                  <a:solidFill>
                    <a:schemeClr val="bg1"/>
                  </a:solidFill>
                  <a:latin typeface="ＭＳ Ｐゴシック"/>
                  <a:ea typeface="ＭＳ Ｐゴシック"/>
                  <a:cs typeface="ＭＳ Ｐゴシック"/>
                </a:rPr>
                <a:t>✓ </a:t>
              </a:r>
              <a:r>
                <a:rPr lang="ja-JP" altLang="en-US" sz="2800" dirty="0" smtClean="0">
                  <a:solidFill>
                    <a:schemeClr val="bg1"/>
                  </a:solidFill>
                  <a:latin typeface="ＭＳ Ｐゴシック"/>
                  <a:ea typeface="ＭＳ Ｐゴシック"/>
                  <a:cs typeface="ＭＳ Ｐゴシック"/>
                </a:rPr>
                <a:t>論理力</a:t>
              </a:r>
              <a:endParaRPr lang="en-US" altLang="ja-JP" sz="2800" dirty="0" smtClean="0">
                <a:solidFill>
                  <a:schemeClr val="bg1"/>
                </a:solidFill>
                <a:latin typeface="ＭＳ Ｐゴシック"/>
                <a:ea typeface="ＭＳ Ｐゴシック"/>
                <a:cs typeface="ＭＳ Ｐゴシック"/>
              </a:endParaRPr>
            </a:p>
          </p:txBody>
        </p:sp>
        <p:sp>
          <p:nvSpPr>
            <p:cNvPr id="17" name="テキスト ボックス 16"/>
            <p:cNvSpPr txBox="1"/>
            <p:nvPr/>
          </p:nvSpPr>
          <p:spPr bwMode="auto">
            <a:xfrm>
              <a:off x="615107" y="3861048"/>
              <a:ext cx="8208913" cy="432664"/>
            </a:xfrm>
            <a:prstGeom prst="rect">
              <a:avLst/>
            </a:prstGeom>
            <a:noFill/>
            <a:ln w="9525">
              <a:noFill/>
              <a:miter lim="800000"/>
              <a:headEnd/>
              <a:tailEnd/>
            </a:ln>
          </p:spPr>
          <p:txBody>
            <a:bodyPr wrap="square" lIns="108000" tIns="72000" rIns="108000" bIns="72000" rtlCol="0" anchor="t" anchorCtr="0">
              <a:spAutoFit/>
            </a:bodyPr>
            <a:lstStyle/>
            <a:p>
              <a:pPr>
                <a:lnSpc>
                  <a:spcPct val="120000"/>
                </a:lnSpc>
                <a:buSzPct val="120000"/>
              </a:pPr>
              <a:r>
                <a:rPr lang="ja-JP" altLang="en-US" sz="1600" dirty="0" smtClean="0">
                  <a:solidFill>
                    <a:schemeClr val="bg1"/>
                  </a:solidFill>
                  <a:latin typeface="ＭＳ Ｐゴシック"/>
                  <a:ea typeface="ＭＳ Ｐゴシック"/>
                  <a:cs typeface="ＭＳ Ｐゴシック"/>
                </a:rPr>
                <a:t>原因と結果の関係から問題点を見出して、その適切な解決策を探る論理的思考能力。</a:t>
              </a:r>
              <a:endParaRPr lang="en-US" altLang="ja-JP" sz="1600" dirty="0" smtClean="0">
                <a:solidFill>
                  <a:schemeClr val="bg1"/>
                </a:solidFill>
                <a:latin typeface="ＭＳ Ｐゴシック"/>
                <a:ea typeface="ＭＳ Ｐゴシック"/>
                <a:cs typeface="ＭＳ Ｐゴシック"/>
              </a:endParaRPr>
            </a:p>
          </p:txBody>
        </p:sp>
      </p:grpSp>
      <p:grpSp>
        <p:nvGrpSpPr>
          <p:cNvPr id="5" name="図形グループ 4"/>
          <p:cNvGrpSpPr/>
          <p:nvPr/>
        </p:nvGrpSpPr>
        <p:grpSpPr>
          <a:xfrm>
            <a:off x="350489" y="4033854"/>
            <a:ext cx="9208866" cy="1076895"/>
            <a:chOff x="323528" y="4365104"/>
            <a:chExt cx="8500492" cy="1076895"/>
          </a:xfrm>
        </p:grpSpPr>
        <p:sp>
          <p:nvSpPr>
            <p:cNvPr id="18" name="テキスト ボックス 36"/>
            <p:cNvSpPr txBox="1">
              <a:spLocks noChangeArrowheads="1"/>
            </p:cNvSpPr>
            <p:nvPr/>
          </p:nvSpPr>
          <p:spPr bwMode="auto">
            <a:xfrm>
              <a:off x="323528" y="4365104"/>
              <a:ext cx="8500492" cy="523220"/>
            </a:xfrm>
            <a:prstGeom prst="rect">
              <a:avLst/>
            </a:prstGeom>
            <a:noFill/>
            <a:ln w="9525">
              <a:noFill/>
              <a:miter lim="800000"/>
              <a:headEnd/>
              <a:tailEnd/>
            </a:ln>
          </p:spPr>
          <p:txBody>
            <a:bodyPr wrap="square">
              <a:spAutoFit/>
            </a:bodyPr>
            <a:lstStyle/>
            <a:p>
              <a:r>
                <a:rPr lang="en-US" altLang="ja-JP" sz="2800" dirty="0" smtClean="0">
                  <a:solidFill>
                    <a:schemeClr val="bg1"/>
                  </a:solidFill>
                  <a:latin typeface="ＭＳ Ｐゴシック"/>
                  <a:ea typeface="ＭＳ Ｐゴシック"/>
                  <a:cs typeface="ＭＳ Ｐゴシック"/>
                </a:rPr>
                <a:t>✓ </a:t>
              </a:r>
              <a:r>
                <a:rPr lang="ja-JP" altLang="en-US" sz="2800" dirty="0" smtClean="0">
                  <a:solidFill>
                    <a:schemeClr val="bg1"/>
                  </a:solidFill>
                  <a:latin typeface="ＭＳ Ｐゴシック"/>
                  <a:ea typeface="ＭＳ Ｐゴシック"/>
                  <a:cs typeface="ＭＳ Ｐゴシック"/>
                </a:rPr>
                <a:t>表現力</a:t>
              </a:r>
              <a:endParaRPr lang="en-US" altLang="ja-JP" sz="2800" dirty="0" smtClean="0">
                <a:solidFill>
                  <a:schemeClr val="bg1"/>
                </a:solidFill>
                <a:latin typeface="ＭＳ Ｐゴシック"/>
                <a:ea typeface="ＭＳ Ｐゴシック"/>
                <a:cs typeface="ＭＳ Ｐゴシック"/>
              </a:endParaRPr>
            </a:p>
          </p:txBody>
        </p:sp>
        <p:sp>
          <p:nvSpPr>
            <p:cNvPr id="19" name="テキスト ボックス 18"/>
            <p:cNvSpPr txBox="1"/>
            <p:nvPr/>
          </p:nvSpPr>
          <p:spPr bwMode="auto">
            <a:xfrm>
              <a:off x="615107" y="4759010"/>
              <a:ext cx="8208913" cy="682989"/>
            </a:xfrm>
            <a:prstGeom prst="rect">
              <a:avLst/>
            </a:prstGeom>
            <a:noFill/>
            <a:ln w="9525">
              <a:noFill/>
              <a:miter lim="800000"/>
              <a:headEnd/>
              <a:tailEnd/>
            </a:ln>
          </p:spPr>
          <p:txBody>
            <a:bodyPr wrap="square" lIns="108000" tIns="72000" rIns="108000" bIns="72000" rtlCol="0" anchor="t" anchorCtr="0">
              <a:spAutoFit/>
            </a:bodyPr>
            <a:lstStyle/>
            <a:p>
              <a:pPr>
                <a:lnSpc>
                  <a:spcPct val="110000"/>
                </a:lnSpc>
                <a:buSzPct val="120000"/>
              </a:pPr>
              <a:r>
                <a:rPr lang="ja-JP" altLang="en-US" sz="1600" dirty="0" smtClean="0">
                  <a:solidFill>
                    <a:schemeClr val="bg1"/>
                  </a:solidFill>
                  <a:latin typeface="ＭＳ Ｐゴシック"/>
                  <a:ea typeface="ＭＳ Ｐゴシック"/>
                  <a:cs typeface="ＭＳ Ｐゴシック"/>
                </a:rPr>
                <a:t>目的の達成のために伝えるべき情報を構造化し、その意味をさまざまな手法を適切に使い、</a:t>
              </a:r>
              <a:endParaRPr lang="en-US" altLang="ja-JP" sz="1600" dirty="0" smtClean="0">
                <a:solidFill>
                  <a:schemeClr val="bg1"/>
                </a:solidFill>
                <a:latin typeface="ＭＳ Ｐゴシック"/>
                <a:ea typeface="ＭＳ Ｐゴシック"/>
                <a:cs typeface="ＭＳ Ｐゴシック"/>
              </a:endParaRPr>
            </a:p>
            <a:p>
              <a:pPr>
                <a:lnSpc>
                  <a:spcPct val="110000"/>
                </a:lnSpc>
                <a:buSzPct val="120000"/>
              </a:pPr>
              <a:r>
                <a:rPr lang="ja-JP" altLang="en-US" sz="1600" dirty="0" smtClean="0">
                  <a:solidFill>
                    <a:schemeClr val="bg1"/>
                  </a:solidFill>
                  <a:latin typeface="ＭＳ Ｐゴシック"/>
                  <a:ea typeface="ＭＳ Ｐゴシック"/>
                  <a:cs typeface="ＭＳ Ｐゴシック"/>
                </a:rPr>
                <a:t>わかりやすく伝えるための表現力。</a:t>
              </a:r>
              <a:endParaRPr lang="en-US" altLang="ja-JP" sz="1600" dirty="0" smtClean="0">
                <a:solidFill>
                  <a:schemeClr val="bg1"/>
                </a:solidFill>
                <a:latin typeface="ＭＳ Ｐゴシック"/>
                <a:ea typeface="ＭＳ Ｐゴシック"/>
                <a:cs typeface="ＭＳ Ｐゴシック"/>
              </a:endParaRPr>
            </a:p>
          </p:txBody>
        </p:sp>
      </p:grpSp>
      <p:grpSp>
        <p:nvGrpSpPr>
          <p:cNvPr id="22" name="図形グループ 21"/>
          <p:cNvGrpSpPr/>
          <p:nvPr/>
        </p:nvGrpSpPr>
        <p:grpSpPr>
          <a:xfrm>
            <a:off x="350489" y="5048350"/>
            <a:ext cx="9208866" cy="1106512"/>
            <a:chOff x="323528" y="5414797"/>
            <a:chExt cx="8500492" cy="1106512"/>
          </a:xfrm>
        </p:grpSpPr>
        <p:sp>
          <p:nvSpPr>
            <p:cNvPr id="20" name="テキスト ボックス 36"/>
            <p:cNvSpPr txBox="1">
              <a:spLocks noChangeArrowheads="1"/>
            </p:cNvSpPr>
            <p:nvPr/>
          </p:nvSpPr>
          <p:spPr bwMode="auto">
            <a:xfrm>
              <a:off x="323528" y="5414797"/>
              <a:ext cx="8500492" cy="523220"/>
            </a:xfrm>
            <a:prstGeom prst="rect">
              <a:avLst/>
            </a:prstGeom>
            <a:noFill/>
            <a:ln w="9525">
              <a:noFill/>
              <a:miter lim="800000"/>
              <a:headEnd/>
              <a:tailEnd/>
            </a:ln>
          </p:spPr>
          <p:txBody>
            <a:bodyPr wrap="square">
              <a:spAutoFit/>
            </a:bodyPr>
            <a:lstStyle/>
            <a:p>
              <a:r>
                <a:rPr lang="en-US" altLang="ja-JP" sz="2800" dirty="0" smtClean="0">
                  <a:solidFill>
                    <a:schemeClr val="bg1"/>
                  </a:solidFill>
                  <a:latin typeface="ＭＳ Ｐゴシック"/>
                  <a:ea typeface="ＭＳ Ｐゴシック"/>
                  <a:cs typeface="ＭＳ Ｐゴシック"/>
                </a:rPr>
                <a:t>✓ </a:t>
              </a:r>
              <a:r>
                <a:rPr lang="ja-JP" altLang="en-US" sz="2800" dirty="0" smtClean="0">
                  <a:solidFill>
                    <a:schemeClr val="bg1"/>
                  </a:solidFill>
                  <a:latin typeface="ＭＳ Ｐゴシック"/>
                  <a:ea typeface="ＭＳ Ｐゴシック"/>
                  <a:cs typeface="ＭＳ Ｐゴシック"/>
                </a:rPr>
                <a:t>提案力</a:t>
              </a:r>
              <a:endParaRPr lang="en-US" altLang="ja-JP" sz="2800" dirty="0" smtClean="0">
                <a:solidFill>
                  <a:schemeClr val="bg1"/>
                </a:solidFill>
                <a:latin typeface="ＭＳ Ｐゴシック"/>
                <a:ea typeface="ＭＳ Ｐゴシック"/>
                <a:cs typeface="ＭＳ Ｐゴシック"/>
              </a:endParaRPr>
            </a:p>
          </p:txBody>
        </p:sp>
        <p:sp>
          <p:nvSpPr>
            <p:cNvPr id="21" name="テキスト ボックス 20"/>
            <p:cNvSpPr txBox="1"/>
            <p:nvPr/>
          </p:nvSpPr>
          <p:spPr bwMode="auto">
            <a:xfrm>
              <a:off x="615107" y="5838320"/>
              <a:ext cx="8028708" cy="682989"/>
            </a:xfrm>
            <a:prstGeom prst="rect">
              <a:avLst/>
            </a:prstGeom>
            <a:noFill/>
            <a:ln w="9525">
              <a:noFill/>
              <a:miter lim="800000"/>
              <a:headEnd/>
              <a:tailEnd/>
            </a:ln>
          </p:spPr>
          <p:txBody>
            <a:bodyPr wrap="square" lIns="108000" tIns="72000" rIns="108000" bIns="72000" rtlCol="0" anchor="t" anchorCtr="0">
              <a:spAutoFit/>
            </a:bodyPr>
            <a:lstStyle/>
            <a:p>
              <a:pPr>
                <a:lnSpc>
                  <a:spcPct val="110000"/>
                </a:lnSpc>
                <a:buSzPct val="120000"/>
              </a:pPr>
              <a:r>
                <a:rPr lang="ja-JP" altLang="en-US" sz="1600" dirty="0" smtClean="0">
                  <a:solidFill>
                    <a:schemeClr val="bg1"/>
                  </a:solidFill>
                  <a:latin typeface="ＭＳ Ｐゴシック"/>
                  <a:ea typeface="ＭＳ Ｐゴシック"/>
                  <a:cs typeface="ＭＳ Ｐゴシック"/>
                </a:rPr>
                <a:t>目的を明確にし相手に伝わりやすく伝える提案と、その提案への評価を行い、さらなる良い結果に結びつける力。</a:t>
              </a:r>
              <a:endParaRPr lang="en-US" altLang="ja-JP" sz="1600" dirty="0" smtClean="0">
                <a:solidFill>
                  <a:schemeClr val="bg1"/>
                </a:solidFill>
                <a:latin typeface="ＭＳ Ｐゴシック"/>
                <a:ea typeface="ＭＳ Ｐゴシック"/>
                <a:cs typeface="ＭＳ Ｐゴシック"/>
              </a:endParaRPr>
            </a:p>
          </p:txBody>
        </p:sp>
      </p:grpSp>
      <p:sp>
        <p:nvSpPr>
          <p:cNvPr id="24" name="テキスト ボックス 23"/>
          <p:cNvSpPr txBox="1"/>
          <p:nvPr/>
        </p:nvSpPr>
        <p:spPr bwMode="auto">
          <a:xfrm>
            <a:off x="633096" y="6188316"/>
            <a:ext cx="8976917" cy="357003"/>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lang="ja-JP" altLang="en-US" sz="1100" dirty="0" smtClean="0">
                <a:solidFill>
                  <a:prstClr val="black"/>
                </a:solidFill>
                <a:latin typeface="ＭＳ Ｐゴシック"/>
                <a:ea typeface="ＭＳ Ｐゴシック"/>
                <a:cs typeface="ＭＳ Ｐゴシック"/>
              </a:rPr>
              <a:t>出典：財団法人専修学校教育振興会</a:t>
            </a:r>
            <a:r>
              <a:rPr lang="en-US" altLang="ja-JP" sz="1100" dirty="0" smtClean="0">
                <a:solidFill>
                  <a:prstClr val="black"/>
                </a:solidFill>
                <a:latin typeface="ＭＳ Ｐゴシック"/>
                <a:ea typeface="ＭＳ Ｐゴシック"/>
                <a:cs typeface="ＭＳ Ｐゴシック"/>
              </a:rPr>
              <a:t> </a:t>
            </a:r>
            <a:r>
              <a:rPr lang="ja-JP" altLang="en-US" sz="1100" dirty="0" smtClean="0">
                <a:solidFill>
                  <a:prstClr val="black"/>
                </a:solidFill>
                <a:latin typeface="ＭＳ Ｐゴシック"/>
                <a:ea typeface="ＭＳ Ｐゴシック"/>
                <a:cs typeface="ＭＳ Ｐゴシック"/>
              </a:rPr>
              <a:t>監修</a:t>
            </a:r>
            <a:r>
              <a:rPr lang="en-US" altLang="ja-JP" sz="1100" dirty="0" smtClean="0">
                <a:solidFill>
                  <a:prstClr val="black"/>
                </a:solidFill>
                <a:latin typeface="ＭＳ Ｐゴシック"/>
                <a:ea typeface="ＭＳ Ｐゴシック"/>
                <a:cs typeface="ＭＳ Ｐゴシック"/>
              </a:rPr>
              <a:t>『</a:t>
            </a:r>
            <a:r>
              <a:rPr lang="ja-JP" altLang="en-US" sz="1100" dirty="0" smtClean="0">
                <a:solidFill>
                  <a:prstClr val="black"/>
                </a:solidFill>
                <a:latin typeface="ＭＳ Ｐゴシック"/>
                <a:ea typeface="ＭＳ Ｐゴシック"/>
                <a:cs typeface="ＭＳ Ｐゴシック"/>
              </a:rPr>
              <a:t>新試験対応版</a:t>
            </a:r>
            <a:r>
              <a:rPr lang="en-US" altLang="ja-JP" sz="1100" dirty="0" smtClean="0">
                <a:solidFill>
                  <a:prstClr val="black"/>
                </a:solidFill>
                <a:latin typeface="ＭＳ Ｐゴシック"/>
                <a:ea typeface="ＭＳ Ｐゴシック"/>
                <a:cs typeface="ＭＳ Ｐゴシック"/>
              </a:rPr>
              <a:t> J</a:t>
            </a:r>
            <a:r>
              <a:rPr lang="ja-JP" altLang="en-US" sz="1100" dirty="0" smtClean="0">
                <a:solidFill>
                  <a:prstClr val="black"/>
                </a:solidFill>
                <a:latin typeface="ＭＳ Ｐゴシック"/>
                <a:ea typeface="ＭＳ Ｐゴシック"/>
                <a:cs typeface="ＭＳ Ｐゴシック"/>
              </a:rPr>
              <a:t>検情報デザイン</a:t>
            </a:r>
            <a:r>
              <a:rPr lang="en-US" altLang="ja-JP" sz="1100" dirty="0" smtClean="0">
                <a:solidFill>
                  <a:prstClr val="black"/>
                </a:solidFill>
                <a:latin typeface="ＭＳ Ｐゴシック"/>
                <a:ea typeface="ＭＳ Ｐゴシック"/>
                <a:cs typeface="ＭＳ Ｐゴシック"/>
              </a:rPr>
              <a:t> </a:t>
            </a:r>
            <a:r>
              <a:rPr lang="ja-JP" altLang="en-US" sz="1100" dirty="0" smtClean="0">
                <a:solidFill>
                  <a:prstClr val="black"/>
                </a:solidFill>
                <a:latin typeface="ＭＳ Ｐゴシック"/>
                <a:ea typeface="ＭＳ Ｐゴシック"/>
                <a:cs typeface="ＭＳ Ｐゴシック"/>
              </a:rPr>
              <a:t>完全対策公式テキスト</a:t>
            </a:r>
            <a:r>
              <a:rPr lang="en-US" altLang="ja-JP" sz="1100" dirty="0" smtClean="0">
                <a:solidFill>
                  <a:prstClr val="black"/>
                </a:solidFill>
                <a:latin typeface="ＭＳ Ｐゴシック"/>
                <a:ea typeface="ＭＳ Ｐゴシック"/>
                <a:cs typeface="ＭＳ Ｐゴシック"/>
              </a:rPr>
              <a:t>』(</a:t>
            </a:r>
            <a:r>
              <a:rPr lang="ja-JP" altLang="en-US" sz="1100" dirty="0">
                <a:solidFill>
                  <a:prstClr val="black"/>
                </a:solidFill>
                <a:latin typeface="ＭＳ Ｐゴシック"/>
                <a:ea typeface="ＭＳ Ｐゴシック"/>
                <a:cs typeface="ＭＳ Ｐゴシック"/>
              </a:rPr>
              <a:t>日本能率協会マネジメントセンター</a:t>
            </a:r>
            <a:r>
              <a:rPr lang="ja-JP" altLang="en-US" sz="1100" dirty="0" smtClean="0">
                <a:solidFill>
                  <a:prstClr val="black"/>
                </a:solidFill>
                <a:latin typeface="ＭＳ Ｐゴシック"/>
                <a:ea typeface="ＭＳ Ｐゴシック"/>
                <a:cs typeface="ＭＳ Ｐゴシック"/>
              </a:rPr>
              <a:t>、</a:t>
            </a:r>
            <a:r>
              <a:rPr lang="en-US" altLang="ja-JP" sz="1100" dirty="0" smtClean="0">
                <a:solidFill>
                  <a:prstClr val="black"/>
                </a:solidFill>
                <a:latin typeface="ＭＳ Ｐゴシック"/>
                <a:ea typeface="ＭＳ Ｐゴシック"/>
                <a:cs typeface="ＭＳ Ｐゴシック"/>
              </a:rPr>
              <a:t>2010</a:t>
            </a:r>
            <a:r>
              <a:rPr lang="ja-JP" altLang="en-US" sz="1100" dirty="0" smtClean="0">
                <a:solidFill>
                  <a:prstClr val="black"/>
                </a:solidFill>
                <a:latin typeface="ＭＳ Ｐゴシック"/>
                <a:ea typeface="ＭＳ Ｐゴシック"/>
                <a:cs typeface="ＭＳ Ｐゴシック"/>
              </a:rPr>
              <a:t>年</a:t>
            </a:r>
            <a:r>
              <a:rPr lang="en-US" altLang="ja-JP" sz="1100" dirty="0" smtClean="0">
                <a:solidFill>
                  <a:prstClr val="black"/>
                </a:solidFill>
                <a:latin typeface="ＭＳ Ｐゴシック"/>
                <a:ea typeface="ＭＳ Ｐゴシック"/>
                <a:cs typeface="ＭＳ Ｐゴシック"/>
              </a:rPr>
              <a:t>) p4</a:t>
            </a:r>
            <a:endParaRPr lang="ja-JP" altLang="en-US" sz="1100" dirty="0" smtClean="0">
              <a:solidFill>
                <a:prstClr val="black"/>
              </a:solidFill>
              <a:latin typeface="ＭＳ Ｐゴシック"/>
              <a:ea typeface="ＭＳ Ｐゴシック"/>
              <a:cs typeface="ＭＳ Ｐゴシック"/>
            </a:endParaRPr>
          </a:p>
        </p:txBody>
      </p:sp>
    </p:spTree>
    <p:extLst>
      <p:ext uri="{BB962C8B-B14F-4D97-AF65-F5344CB8AC3E}">
        <p14:creationId xmlns:p14="http://schemas.microsoft.com/office/powerpoint/2010/main" val="20238053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タイトル 1"/>
          <p:cNvSpPr>
            <a:spLocks noGrp="1"/>
          </p:cNvSpPr>
          <p:nvPr>
            <p:ph type="ctrTitle"/>
          </p:nvPr>
        </p:nvSpPr>
        <p:spPr/>
        <p:txBody>
          <a:bodyPr/>
          <a:lstStyle/>
          <a:p>
            <a:pPr eaLnBrk="1" hangingPunct="1"/>
            <a:r>
              <a:rPr lang="en-US" altLang="ja-JP" b="0" dirty="0" smtClean="0"/>
              <a:t>PBL</a:t>
            </a:r>
            <a:r>
              <a:rPr lang="ja-JP" altLang="en-US" b="0" dirty="0" smtClean="0"/>
              <a:t>導入の効果：企業からみた場合</a:t>
            </a:r>
          </a:p>
        </p:txBody>
      </p:sp>
      <p:sp>
        <p:nvSpPr>
          <p:cNvPr id="8" name="角丸四角形 7"/>
          <p:cNvSpPr/>
          <p:nvPr/>
        </p:nvSpPr>
        <p:spPr>
          <a:xfrm>
            <a:off x="347239" y="620688"/>
            <a:ext cx="9211524" cy="72524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3600" b="1" dirty="0" smtClean="0">
                <a:solidFill>
                  <a:prstClr val="white"/>
                </a:solidFill>
                <a:latin typeface="ＭＳ Ｐゴシック"/>
                <a:ea typeface="ＭＳ Ｐゴシック"/>
                <a:cs typeface="ＭＳ Ｐゴシック"/>
              </a:rPr>
              <a:t>ポータブルスキルの向上</a:t>
            </a:r>
            <a:endParaRPr lang="ja-JP" altLang="en-US" sz="3600" b="1" dirty="0">
              <a:solidFill>
                <a:prstClr val="white"/>
              </a:solidFill>
              <a:latin typeface="ＭＳ Ｐゴシック"/>
              <a:ea typeface="ＭＳ Ｐゴシック"/>
              <a:cs typeface="ＭＳ Ｐゴシック"/>
            </a:endParaRPr>
          </a:p>
        </p:txBody>
      </p:sp>
      <p:sp>
        <p:nvSpPr>
          <p:cNvPr id="23" name="テキスト ボックス 36"/>
          <p:cNvSpPr txBox="1">
            <a:spLocks noChangeArrowheads="1"/>
          </p:cNvSpPr>
          <p:nvPr/>
        </p:nvSpPr>
        <p:spPr bwMode="auto">
          <a:xfrm>
            <a:off x="346645" y="1700809"/>
            <a:ext cx="9208866" cy="523220"/>
          </a:xfrm>
          <a:prstGeom prst="rect">
            <a:avLst/>
          </a:prstGeom>
          <a:noFill/>
          <a:ln w="9525">
            <a:noFill/>
            <a:miter lim="800000"/>
            <a:headEnd/>
            <a:tailEnd/>
          </a:ln>
        </p:spPr>
        <p:txBody>
          <a:bodyPr wrap="square">
            <a:spAutoFit/>
          </a:bodyPr>
          <a:lstStyle/>
          <a:p>
            <a:pPr algn="ctr"/>
            <a:r>
              <a:rPr lang="ja-JP" altLang="en-US" sz="2800" b="1" dirty="0" smtClean="0">
                <a:solidFill>
                  <a:schemeClr val="bg1"/>
                </a:solidFill>
                <a:latin typeface="ＭＳ Ｐゴシック"/>
                <a:ea typeface="ＭＳ Ｐゴシック"/>
                <a:cs typeface="ＭＳ Ｐゴシック"/>
              </a:rPr>
              <a:t>ポータブルスキル</a:t>
            </a:r>
            <a:r>
              <a:rPr lang="en-US" altLang="ja-JP" sz="2800" b="1" dirty="0" smtClean="0">
                <a:solidFill>
                  <a:schemeClr val="bg1"/>
                </a:solidFill>
                <a:latin typeface="ＭＳ Ｐゴシック"/>
                <a:ea typeface="ＭＳ Ｐゴシック"/>
                <a:cs typeface="ＭＳ Ｐゴシック"/>
              </a:rPr>
              <a:t> = </a:t>
            </a:r>
            <a:r>
              <a:rPr lang="ja-JP" altLang="en-US" sz="2800" b="1" dirty="0" smtClean="0">
                <a:solidFill>
                  <a:schemeClr val="bg1"/>
                </a:solidFill>
                <a:latin typeface="ＭＳ Ｐゴシック"/>
                <a:ea typeface="ＭＳ Ｐゴシック"/>
                <a:cs typeface="ＭＳ Ｐゴシック"/>
              </a:rPr>
              <a:t>持ち運び可能なスキル</a:t>
            </a:r>
            <a:endParaRPr lang="en-US" altLang="ja-JP" sz="2800" b="1" dirty="0" smtClean="0">
              <a:solidFill>
                <a:schemeClr val="bg1"/>
              </a:solidFill>
              <a:latin typeface="ＭＳ Ｐゴシック"/>
              <a:ea typeface="ＭＳ Ｐゴシック"/>
              <a:cs typeface="ＭＳ Ｐゴシック"/>
            </a:endParaRPr>
          </a:p>
        </p:txBody>
      </p:sp>
      <p:sp>
        <p:nvSpPr>
          <p:cNvPr id="25" name="テキスト ボックス 24"/>
          <p:cNvSpPr txBox="1"/>
          <p:nvPr/>
        </p:nvSpPr>
        <p:spPr bwMode="auto">
          <a:xfrm>
            <a:off x="350488" y="2132856"/>
            <a:ext cx="9205024" cy="576293"/>
          </a:xfrm>
          <a:prstGeom prst="rect">
            <a:avLst/>
          </a:prstGeom>
          <a:noFill/>
          <a:ln w="9525">
            <a:noFill/>
            <a:miter lim="800000"/>
            <a:headEnd/>
            <a:tailEnd/>
          </a:ln>
        </p:spPr>
        <p:txBody>
          <a:bodyPr wrap="square" lIns="108000" tIns="72000" rIns="108000" bIns="72000" rtlCol="0" anchor="t" anchorCtr="0">
            <a:spAutoFit/>
          </a:bodyPr>
          <a:lstStyle/>
          <a:p>
            <a:pPr algn="ctr">
              <a:lnSpc>
                <a:spcPct val="120000"/>
              </a:lnSpc>
              <a:buSzPct val="120000"/>
            </a:pPr>
            <a:r>
              <a:rPr lang="ja-JP" altLang="en-US" sz="2400" dirty="0" smtClean="0">
                <a:solidFill>
                  <a:prstClr val="black"/>
                </a:solidFill>
                <a:latin typeface="ＭＳ Ｐゴシック"/>
                <a:ea typeface="ＭＳ Ｐゴシック"/>
                <a:cs typeface="ＭＳ Ｐゴシック"/>
              </a:rPr>
              <a:t>「企業や業種を問わず、汎用的に活用できるスキル」</a:t>
            </a:r>
            <a:endParaRPr lang="en-US" altLang="ja-JP" sz="2400" dirty="0" smtClean="0">
              <a:solidFill>
                <a:prstClr val="black"/>
              </a:solidFill>
              <a:latin typeface="ＭＳ Ｐゴシック"/>
              <a:ea typeface="ＭＳ Ｐゴシック"/>
              <a:cs typeface="ＭＳ Ｐゴシック"/>
            </a:endParaRPr>
          </a:p>
        </p:txBody>
      </p:sp>
      <p:sp>
        <p:nvSpPr>
          <p:cNvPr id="27" name="テキスト ボックス 26"/>
          <p:cNvSpPr txBox="1"/>
          <p:nvPr/>
        </p:nvSpPr>
        <p:spPr bwMode="auto">
          <a:xfrm>
            <a:off x="1755928" y="4370665"/>
            <a:ext cx="2126685" cy="530127"/>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lang="en-US" altLang="ja-JP" sz="2000" b="1" dirty="0" smtClean="0">
                <a:solidFill>
                  <a:prstClr val="black"/>
                </a:solidFill>
                <a:latin typeface="ＭＳ Ｐゴシック"/>
                <a:ea typeface="ＭＳ Ｐゴシック"/>
                <a:cs typeface="ＭＳ Ｐゴシック"/>
              </a:rPr>
              <a:t>&lt;</a:t>
            </a:r>
            <a:r>
              <a:rPr lang="ja-JP" altLang="en-US" sz="2000" b="1" dirty="0" smtClean="0">
                <a:solidFill>
                  <a:prstClr val="black"/>
                </a:solidFill>
                <a:latin typeface="ＭＳ Ｐゴシック"/>
                <a:ea typeface="ＭＳ Ｐゴシック"/>
                <a:cs typeface="ＭＳ Ｐゴシック"/>
              </a:rPr>
              <a:t>具体的には・・＞</a:t>
            </a:r>
          </a:p>
        </p:txBody>
      </p:sp>
      <p:sp>
        <p:nvSpPr>
          <p:cNvPr id="28" name="テキスト ボックス 27"/>
          <p:cNvSpPr txBox="1"/>
          <p:nvPr/>
        </p:nvSpPr>
        <p:spPr bwMode="auto">
          <a:xfrm>
            <a:off x="1745231" y="4765724"/>
            <a:ext cx="2981286" cy="1730456"/>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lang="en-US" altLang="ja-JP" sz="2000" b="1" dirty="0" smtClean="0">
                <a:solidFill>
                  <a:prstClr val="black"/>
                </a:solidFill>
                <a:latin typeface="ＭＳ Ｐゴシック"/>
                <a:ea typeface="ＭＳ Ｐゴシック"/>
                <a:cs typeface="ＭＳ Ｐゴシック"/>
              </a:rPr>
              <a:t>✓ </a:t>
            </a:r>
            <a:r>
              <a:rPr lang="ja-JP" altLang="en-US" sz="2000" b="1" dirty="0" smtClean="0">
                <a:solidFill>
                  <a:prstClr val="black"/>
                </a:solidFill>
                <a:latin typeface="ＭＳ Ｐゴシック"/>
                <a:ea typeface="ＭＳ Ｐゴシック"/>
                <a:cs typeface="ＭＳ Ｐゴシック"/>
              </a:rPr>
              <a:t>コミュニケーション能力</a:t>
            </a:r>
            <a:endParaRPr lang="en-US" altLang="ja-JP" sz="2000" b="1" dirty="0" smtClean="0">
              <a:solidFill>
                <a:prstClr val="black"/>
              </a:solidFill>
              <a:latin typeface="ＭＳ Ｐゴシック"/>
              <a:ea typeface="ＭＳ Ｐゴシック"/>
              <a:cs typeface="ＭＳ Ｐゴシック"/>
            </a:endParaRPr>
          </a:p>
          <a:p>
            <a:pPr>
              <a:lnSpc>
                <a:spcPct val="130000"/>
              </a:lnSpc>
              <a:buSzPct val="120000"/>
            </a:pPr>
            <a:r>
              <a:rPr lang="en-US" altLang="ja-JP" sz="2000" b="1" dirty="0" smtClean="0">
                <a:solidFill>
                  <a:prstClr val="black"/>
                </a:solidFill>
                <a:latin typeface="ＭＳ Ｐゴシック"/>
                <a:ea typeface="ＭＳ Ｐゴシック"/>
                <a:cs typeface="ＭＳ Ｐゴシック"/>
              </a:rPr>
              <a:t>✓ </a:t>
            </a:r>
            <a:r>
              <a:rPr lang="ja-JP" altLang="en-US" sz="2000" b="1" dirty="0" smtClean="0">
                <a:solidFill>
                  <a:prstClr val="black"/>
                </a:solidFill>
                <a:latin typeface="ＭＳ Ｐゴシック"/>
                <a:ea typeface="ＭＳ Ｐゴシック"/>
                <a:cs typeface="ＭＳ Ｐゴシック"/>
              </a:rPr>
              <a:t>チームワーク</a:t>
            </a:r>
            <a:r>
              <a:rPr lang="en-US" altLang="ja-JP" sz="2000" b="1" dirty="0" smtClean="0">
                <a:solidFill>
                  <a:prstClr val="black"/>
                </a:solidFill>
                <a:latin typeface="ＭＳ Ｐゴシック"/>
                <a:ea typeface="ＭＳ Ｐゴシック"/>
                <a:cs typeface="ＭＳ Ｐゴシック"/>
              </a:rPr>
              <a:t>(</a:t>
            </a:r>
            <a:r>
              <a:rPr lang="ja-JP" altLang="en-US" sz="2000" b="1" dirty="0" smtClean="0">
                <a:solidFill>
                  <a:prstClr val="black"/>
                </a:solidFill>
                <a:latin typeface="ＭＳ Ｐゴシック"/>
                <a:ea typeface="ＭＳ Ｐゴシック"/>
                <a:cs typeface="ＭＳ Ｐゴシック"/>
              </a:rPr>
              <a:t>協働</a:t>
            </a:r>
            <a:r>
              <a:rPr lang="en-US" altLang="ja-JP" sz="2000" b="1" dirty="0" smtClean="0">
                <a:solidFill>
                  <a:prstClr val="black"/>
                </a:solidFill>
                <a:latin typeface="ＭＳ Ｐゴシック"/>
                <a:ea typeface="ＭＳ Ｐゴシック"/>
                <a:cs typeface="ＭＳ Ｐゴシック"/>
              </a:rPr>
              <a:t>)</a:t>
            </a:r>
          </a:p>
          <a:p>
            <a:pPr>
              <a:lnSpc>
                <a:spcPct val="130000"/>
              </a:lnSpc>
              <a:buSzPct val="120000"/>
            </a:pPr>
            <a:r>
              <a:rPr lang="en-US" altLang="ja-JP" sz="2000" b="1" dirty="0" smtClean="0">
                <a:solidFill>
                  <a:prstClr val="black"/>
                </a:solidFill>
                <a:latin typeface="ＭＳ Ｐゴシック"/>
                <a:ea typeface="ＭＳ Ｐゴシック"/>
                <a:cs typeface="ＭＳ Ｐゴシック"/>
              </a:rPr>
              <a:t>✓ </a:t>
            </a:r>
            <a:r>
              <a:rPr lang="ja-JP" altLang="en-US" sz="2000" b="1" dirty="0" smtClean="0">
                <a:solidFill>
                  <a:prstClr val="black"/>
                </a:solidFill>
                <a:latin typeface="ＭＳ Ｐゴシック"/>
                <a:ea typeface="ＭＳ Ｐゴシック"/>
                <a:cs typeface="ＭＳ Ｐゴシック"/>
              </a:rPr>
              <a:t>問題</a:t>
            </a:r>
            <a:r>
              <a:rPr lang="en-US" altLang="ja-JP" sz="2000" b="1" dirty="0" smtClean="0">
                <a:solidFill>
                  <a:prstClr val="black"/>
                </a:solidFill>
                <a:latin typeface="ＭＳ Ｐゴシック"/>
                <a:ea typeface="ＭＳ Ｐゴシック"/>
                <a:cs typeface="ＭＳ Ｐゴシック"/>
              </a:rPr>
              <a:t>/</a:t>
            </a:r>
            <a:r>
              <a:rPr lang="ja-JP" altLang="en-US" sz="2000" b="1" dirty="0" smtClean="0">
                <a:solidFill>
                  <a:prstClr val="black"/>
                </a:solidFill>
                <a:latin typeface="ＭＳ Ｐゴシック"/>
                <a:ea typeface="ＭＳ Ｐゴシック"/>
                <a:cs typeface="ＭＳ Ｐゴシック"/>
              </a:rPr>
              <a:t>課題解決能力</a:t>
            </a:r>
            <a:endParaRPr lang="en-US" altLang="ja-JP" sz="2000" b="1" dirty="0" smtClean="0">
              <a:solidFill>
                <a:prstClr val="black"/>
              </a:solidFill>
              <a:latin typeface="ＭＳ Ｐゴシック"/>
              <a:ea typeface="ＭＳ Ｐゴシック"/>
              <a:cs typeface="ＭＳ Ｐゴシック"/>
            </a:endParaRPr>
          </a:p>
          <a:p>
            <a:pPr>
              <a:lnSpc>
                <a:spcPct val="130000"/>
              </a:lnSpc>
              <a:buSzPct val="120000"/>
            </a:pPr>
            <a:r>
              <a:rPr lang="en-US" altLang="ja-JP" sz="2000" b="1" dirty="0" smtClean="0">
                <a:solidFill>
                  <a:prstClr val="black"/>
                </a:solidFill>
                <a:latin typeface="ＭＳ Ｐゴシック"/>
                <a:ea typeface="ＭＳ Ｐゴシック"/>
                <a:cs typeface="ＭＳ Ｐゴシック"/>
              </a:rPr>
              <a:t>✓ </a:t>
            </a:r>
            <a:r>
              <a:rPr lang="ja-JP" altLang="en-US" sz="2000" b="1" dirty="0" smtClean="0">
                <a:solidFill>
                  <a:prstClr val="black"/>
                </a:solidFill>
                <a:latin typeface="ＭＳ Ｐゴシック"/>
                <a:ea typeface="ＭＳ Ｐゴシック"/>
                <a:cs typeface="ＭＳ Ｐゴシック"/>
              </a:rPr>
              <a:t>企画・提案力</a:t>
            </a:r>
            <a:endParaRPr lang="en-US" altLang="ja-JP" sz="2000" b="1" dirty="0" smtClean="0">
              <a:solidFill>
                <a:prstClr val="black"/>
              </a:solidFill>
              <a:latin typeface="ＭＳ Ｐゴシック"/>
              <a:ea typeface="ＭＳ Ｐゴシック"/>
              <a:cs typeface="ＭＳ Ｐゴシック"/>
            </a:endParaRPr>
          </a:p>
        </p:txBody>
      </p:sp>
      <p:sp>
        <p:nvSpPr>
          <p:cNvPr id="29" name="テキスト ボックス 28"/>
          <p:cNvSpPr txBox="1"/>
          <p:nvPr/>
        </p:nvSpPr>
        <p:spPr bwMode="auto">
          <a:xfrm>
            <a:off x="5066742" y="4771065"/>
            <a:ext cx="3070453" cy="1730456"/>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lang="en-US" altLang="ja-JP" sz="2000" b="1" dirty="0" smtClean="0">
                <a:solidFill>
                  <a:prstClr val="black"/>
                </a:solidFill>
                <a:latin typeface="ＭＳ Ｐゴシック"/>
                <a:ea typeface="ＭＳ Ｐゴシック"/>
                <a:cs typeface="ＭＳ Ｐゴシック"/>
              </a:rPr>
              <a:t>✓ </a:t>
            </a:r>
            <a:r>
              <a:rPr lang="ja-JP" altLang="en-US" sz="2000" b="1" dirty="0" smtClean="0">
                <a:solidFill>
                  <a:prstClr val="black"/>
                </a:solidFill>
                <a:latin typeface="ＭＳ Ｐゴシック"/>
                <a:ea typeface="ＭＳ Ｐゴシック"/>
                <a:cs typeface="ＭＳ Ｐゴシック"/>
              </a:rPr>
              <a:t>プレゼンテーション能力</a:t>
            </a:r>
            <a:endParaRPr lang="en-US" altLang="ja-JP" sz="2000" b="1" dirty="0" smtClean="0">
              <a:solidFill>
                <a:prstClr val="black"/>
              </a:solidFill>
              <a:latin typeface="ＭＳ Ｐゴシック"/>
              <a:ea typeface="ＭＳ Ｐゴシック"/>
              <a:cs typeface="ＭＳ Ｐゴシック"/>
            </a:endParaRPr>
          </a:p>
          <a:p>
            <a:pPr>
              <a:lnSpc>
                <a:spcPct val="130000"/>
              </a:lnSpc>
              <a:buSzPct val="120000"/>
            </a:pPr>
            <a:r>
              <a:rPr lang="en-US" altLang="ja-JP" sz="2000" b="1" dirty="0" smtClean="0">
                <a:solidFill>
                  <a:prstClr val="black"/>
                </a:solidFill>
                <a:latin typeface="ＭＳ Ｐゴシック"/>
                <a:ea typeface="ＭＳ Ｐゴシック"/>
                <a:cs typeface="ＭＳ Ｐゴシック"/>
              </a:rPr>
              <a:t>✓ </a:t>
            </a:r>
            <a:r>
              <a:rPr lang="ja-JP" altLang="en-US" sz="2000" b="1" dirty="0" smtClean="0">
                <a:solidFill>
                  <a:prstClr val="black"/>
                </a:solidFill>
                <a:latin typeface="ＭＳ Ｐゴシック"/>
                <a:ea typeface="ＭＳ Ｐゴシック"/>
                <a:cs typeface="ＭＳ Ｐゴシック"/>
              </a:rPr>
              <a:t>論理的思考力</a:t>
            </a:r>
            <a:endParaRPr lang="en-US" altLang="ja-JP" sz="2000" b="1" dirty="0" smtClean="0">
              <a:solidFill>
                <a:prstClr val="black"/>
              </a:solidFill>
              <a:latin typeface="ＭＳ Ｐゴシック"/>
              <a:ea typeface="ＭＳ Ｐゴシック"/>
              <a:cs typeface="ＭＳ Ｐゴシック"/>
            </a:endParaRPr>
          </a:p>
          <a:p>
            <a:pPr>
              <a:lnSpc>
                <a:spcPct val="130000"/>
              </a:lnSpc>
              <a:buSzPct val="120000"/>
            </a:pPr>
            <a:r>
              <a:rPr lang="en-US" altLang="ja-JP" sz="2000" b="1" dirty="0" smtClean="0">
                <a:solidFill>
                  <a:prstClr val="black"/>
                </a:solidFill>
                <a:latin typeface="ＭＳ Ｐゴシック"/>
                <a:ea typeface="ＭＳ Ｐゴシック"/>
                <a:cs typeface="ＭＳ Ｐゴシック"/>
              </a:rPr>
              <a:t>✓ </a:t>
            </a:r>
            <a:r>
              <a:rPr lang="ja-JP" altLang="en-US" sz="2000" b="1" dirty="0" smtClean="0">
                <a:solidFill>
                  <a:prstClr val="black"/>
                </a:solidFill>
                <a:latin typeface="ＭＳ Ｐゴシック"/>
                <a:ea typeface="ＭＳ Ｐゴシック"/>
                <a:cs typeface="ＭＳ Ｐゴシック"/>
              </a:rPr>
              <a:t>自己</a:t>
            </a:r>
            <a:r>
              <a:rPr lang="ja-JP" altLang="en-US" sz="2000" b="1" dirty="0">
                <a:solidFill>
                  <a:prstClr val="black"/>
                </a:solidFill>
                <a:latin typeface="ＭＳ Ｐゴシック"/>
                <a:ea typeface="ＭＳ Ｐゴシック"/>
                <a:cs typeface="ＭＳ Ｐゴシック"/>
              </a:rPr>
              <a:t>管理</a:t>
            </a:r>
            <a:r>
              <a:rPr lang="ja-JP" altLang="en-US" sz="2000" b="1" dirty="0" smtClean="0">
                <a:solidFill>
                  <a:prstClr val="black"/>
                </a:solidFill>
                <a:latin typeface="ＭＳ Ｐゴシック"/>
                <a:ea typeface="ＭＳ Ｐゴシック"/>
                <a:cs typeface="ＭＳ Ｐゴシック"/>
              </a:rPr>
              <a:t>能力</a:t>
            </a:r>
            <a:endParaRPr lang="en-US" altLang="ja-JP" sz="2000" b="1" dirty="0" smtClean="0">
              <a:solidFill>
                <a:prstClr val="black"/>
              </a:solidFill>
              <a:latin typeface="ＭＳ Ｐゴシック"/>
              <a:ea typeface="ＭＳ Ｐゴシック"/>
              <a:cs typeface="ＭＳ Ｐゴシック"/>
            </a:endParaRPr>
          </a:p>
          <a:p>
            <a:pPr>
              <a:lnSpc>
                <a:spcPct val="130000"/>
              </a:lnSpc>
              <a:buSzPct val="120000"/>
            </a:pPr>
            <a:r>
              <a:rPr lang="en-US" altLang="ja-JP" sz="2000" b="1" dirty="0" smtClean="0">
                <a:solidFill>
                  <a:prstClr val="black"/>
                </a:solidFill>
                <a:latin typeface="ＭＳ Ｐゴシック"/>
                <a:ea typeface="ＭＳ Ｐゴシック"/>
                <a:cs typeface="ＭＳ Ｐゴシック"/>
              </a:rPr>
              <a:t>✓ </a:t>
            </a:r>
            <a:r>
              <a:rPr lang="ja-JP" altLang="en-US" sz="2000" b="1" dirty="0" smtClean="0">
                <a:solidFill>
                  <a:prstClr val="black"/>
                </a:solidFill>
                <a:latin typeface="ＭＳ Ｐゴシック"/>
                <a:ea typeface="ＭＳ Ｐゴシック"/>
                <a:cs typeface="ＭＳ Ｐゴシック"/>
              </a:rPr>
              <a:t>マネジメント能力　など</a:t>
            </a:r>
            <a:endParaRPr lang="en-US" altLang="ja-JP" sz="2000" b="1" dirty="0" smtClean="0">
              <a:solidFill>
                <a:prstClr val="black"/>
              </a:solidFill>
              <a:latin typeface="ＭＳ Ｐゴシック"/>
              <a:ea typeface="ＭＳ Ｐゴシック"/>
              <a:cs typeface="ＭＳ Ｐゴシック"/>
            </a:endParaRPr>
          </a:p>
        </p:txBody>
      </p:sp>
      <p:sp>
        <p:nvSpPr>
          <p:cNvPr id="32" name="テキスト ボックス 31"/>
          <p:cNvSpPr txBox="1"/>
          <p:nvPr/>
        </p:nvSpPr>
        <p:spPr bwMode="auto">
          <a:xfrm>
            <a:off x="350489" y="3356993"/>
            <a:ext cx="9205024" cy="719923"/>
          </a:xfrm>
          <a:prstGeom prst="rect">
            <a:avLst/>
          </a:prstGeom>
          <a:noFill/>
          <a:ln w="9525">
            <a:noFill/>
            <a:miter lim="800000"/>
            <a:headEnd/>
            <a:tailEnd/>
          </a:ln>
        </p:spPr>
        <p:txBody>
          <a:bodyPr wrap="square" lIns="108000" tIns="72000" rIns="108000" bIns="72000" rtlCol="0" anchor="t" anchorCtr="0">
            <a:spAutoFit/>
          </a:bodyPr>
          <a:lstStyle/>
          <a:p>
            <a:pPr algn="ctr">
              <a:lnSpc>
                <a:spcPct val="120000"/>
              </a:lnSpc>
              <a:buSzPct val="120000"/>
            </a:pPr>
            <a:r>
              <a:rPr lang="ja-JP" altLang="en-US" sz="3200" b="1" dirty="0" smtClean="0">
                <a:solidFill>
                  <a:prstClr val="black"/>
                </a:solidFill>
                <a:latin typeface="ＭＳ Ｐゴシック"/>
                <a:ea typeface="ＭＳ Ｐゴシック"/>
                <a:cs typeface="ＭＳ Ｐゴシック"/>
              </a:rPr>
              <a:t>採用や人物評価の際、重視されます。</a:t>
            </a:r>
            <a:endParaRPr lang="en-US" altLang="ja-JP" sz="3200" b="1" dirty="0" smtClean="0">
              <a:solidFill>
                <a:prstClr val="black"/>
              </a:solidFill>
              <a:latin typeface="ＭＳ Ｐゴシック"/>
              <a:ea typeface="ＭＳ Ｐゴシック"/>
              <a:cs typeface="ＭＳ Ｐゴシック"/>
            </a:endParaRPr>
          </a:p>
        </p:txBody>
      </p:sp>
      <p:sp>
        <p:nvSpPr>
          <p:cNvPr id="2" name="下矢印 1"/>
          <p:cNvSpPr/>
          <p:nvPr/>
        </p:nvSpPr>
        <p:spPr>
          <a:xfrm>
            <a:off x="4305300" y="2827451"/>
            <a:ext cx="647700" cy="50829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34992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スライドマスタ_本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rtlCol="0" anchor="ctr"/>
      <a:lstStyle>
        <a:defPPr algn="ctr">
          <a:defRPr kumimoji="1">
            <a:latin typeface="ＭＳ Ｐゴシック" pitchFamily="50" charset="-128"/>
            <a:ea typeface="ＭＳ Ｐゴシック" pitchFamily="50" charset="-128"/>
          </a:defRPr>
        </a:defPPr>
      </a:lstStyle>
    </a:spDef>
    <a:txDef>
      <a:spPr bwMode="auto">
        <a:noFill/>
        <a:ln w="9525">
          <a:noFill/>
          <a:miter lim="800000"/>
          <a:headEnd/>
          <a:tailEnd/>
        </a:ln>
      </a:spPr>
      <a:bodyPr wrap="square" lIns="108000" tIns="72000" rIns="108000" bIns="72000" rtlCol="0" anchor="ctr" anchorCtr="1">
        <a:spAutoFit/>
      </a:bodyPr>
      <a:lstStyle>
        <a:defPPr>
          <a:lnSpc>
            <a:spcPct val="130000"/>
          </a:lnSpc>
          <a:buSzPct val="120000"/>
          <a:defRPr kumimoji="1" sz="1600" dirty="0" smtClean="0">
            <a:latin typeface="A-OTF 新ゴ Pro R" pitchFamily="34" charset="-128"/>
            <a:ea typeface="A-OTF 新ゴ Pro R" pitchFamily="34" charset="-128"/>
          </a:defRPr>
        </a:defPPr>
      </a:lstStyle>
    </a:txDef>
  </a:objectDefaults>
  <a:extraClrSchemeLst/>
</a:theme>
</file>

<file path=ppt/theme/theme2.xml><?xml version="1.0" encoding="utf-8"?>
<a:theme xmlns:a="http://schemas.openxmlformats.org/drawingml/2006/main" name="スライドマスタ_表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2fc_template</Template>
  <TotalTime>58711</TotalTime>
  <Words>6878</Words>
  <Application>Microsoft Macintosh PowerPoint</Application>
  <PresentationFormat>A4 210x297 mm</PresentationFormat>
  <Paragraphs>681</Paragraphs>
  <Slides>39</Slides>
  <Notes>39</Notes>
  <HiddenSlides>0</HiddenSlides>
  <MMClips>0</MMClips>
  <ScaleCrop>false</ScaleCrop>
  <HeadingPairs>
    <vt:vector size="4" baseType="variant">
      <vt:variant>
        <vt:lpstr>テーマ</vt:lpstr>
      </vt:variant>
      <vt:variant>
        <vt:i4>2</vt:i4>
      </vt:variant>
      <vt:variant>
        <vt:lpstr>スライド タイトル</vt:lpstr>
      </vt:variant>
      <vt:variant>
        <vt:i4>39</vt:i4>
      </vt:variant>
    </vt:vector>
  </HeadingPairs>
  <TitlesOfParts>
    <vt:vector size="41" baseType="lpstr">
      <vt:lpstr>スライドマスタ_本文</vt:lpstr>
      <vt:lpstr>スライドマスタ_表紙</vt:lpstr>
      <vt:lpstr>付録：教員用PBL資料</vt:lpstr>
      <vt:lpstr>講義</vt:lpstr>
      <vt:lpstr>リーダーズキャンプ 平成23・24 リーダー育成＋震災復興支援</vt:lpstr>
      <vt:lpstr>PBL（Project Based Learning) MASH UP 2012/2013</vt:lpstr>
      <vt:lpstr>働き方の変化</vt:lpstr>
      <vt:lpstr>個からチームへ</vt:lpstr>
      <vt:lpstr>正解ではなくプロセスを教える</vt:lpstr>
      <vt:lpstr>PBL導入の効果：教育側から見た場合</vt:lpstr>
      <vt:lpstr>PBL導入の効果：企業からみた場合</vt:lpstr>
      <vt:lpstr>PBL導入の効果：受講生のその後</vt:lpstr>
      <vt:lpstr>PBL導入の効果：受講生のその後</vt:lpstr>
      <vt:lpstr>教える側のテーマは</vt:lpstr>
      <vt:lpstr>先生へのメッセージ</vt:lpstr>
      <vt:lpstr>PBL実施時のポイント</vt:lpstr>
      <vt:lpstr>ポイント（１ー１）／プロジェクトを始める前に①</vt:lpstr>
      <vt:lpstr>ポイント（１−２）／プロジェクトを始める前に②</vt:lpstr>
      <vt:lpstr>ポイント（１−３）／プロジェクトを始める前に③</vt:lpstr>
      <vt:lpstr>ポイント（２）／テーマ設定</vt:lpstr>
      <vt:lpstr>ポイント（３）／チームビルディング</vt:lpstr>
      <vt:lpstr>ポイント（４）／進捗管理</vt:lpstr>
      <vt:lpstr>ポイント（５）／具体的なサンプルを多く提示する</vt:lpstr>
      <vt:lpstr>ポイント（６）／ファシリテーション</vt:lpstr>
      <vt:lpstr>ポイント（７−１）／評価のポイント：教員編</vt:lpstr>
      <vt:lpstr>ポイント（７−１）／評価のポイント：教員編</vt:lpstr>
      <vt:lpstr>PowerPoint プレゼンテーション</vt:lpstr>
      <vt:lpstr>PowerPoint プレゼンテーション</vt:lpstr>
      <vt:lpstr>PowerPoint プレゼンテーション</vt:lpstr>
      <vt:lpstr>ポイント（７−２）／評価のポイント：生徒編</vt:lpstr>
      <vt:lpstr>発表に関する評価基準</vt:lpstr>
      <vt:lpstr>チームブレスト</vt:lpstr>
      <vt:lpstr>チームブレスト＆発表</vt:lpstr>
      <vt:lpstr>チームブレスト＆発表</vt:lpstr>
      <vt:lpstr>チームブレスト＆発表</vt:lpstr>
      <vt:lpstr>チームブレスト＆発表</vt:lpstr>
      <vt:lpstr>チームブレスト＆発表</vt:lpstr>
      <vt:lpstr>チームブレスト＆発表</vt:lpstr>
      <vt:lpstr>チームブレスト＆発表</vt:lpstr>
      <vt:lpstr>チームブレスト＆発表</vt:lpstr>
      <vt:lpstr>チームブレスト＆発表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提案資料</dc:title>
  <dc:creator>2ndFACTORY LTD., CO.</dc:creator>
  <cp:lastModifiedBy>村木 威文</cp:lastModifiedBy>
  <cp:revision>6821</cp:revision>
  <cp:lastPrinted>2014-02-17T18:09:28Z</cp:lastPrinted>
  <dcterms:created xsi:type="dcterms:W3CDTF">2007-12-25T04:10:44Z</dcterms:created>
  <dcterms:modified xsi:type="dcterms:W3CDTF">2014-02-17T18:11:19Z</dcterms:modified>
</cp:coreProperties>
</file>