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1.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5" r:id="rId2"/>
    <p:sldMasterId id="2147488088" r:id="rId3"/>
    <p:sldMasterId id="2147488090" r:id="rId4"/>
  </p:sldMasterIdLst>
  <p:notesMasterIdLst>
    <p:notesMasterId r:id="rId234"/>
  </p:notesMasterIdLst>
  <p:handoutMasterIdLst>
    <p:handoutMasterId r:id="rId235"/>
  </p:handoutMasterIdLst>
  <p:sldIdLst>
    <p:sldId id="1219" r:id="rId5"/>
    <p:sldId id="2025" r:id="rId6"/>
    <p:sldId id="2026" r:id="rId7"/>
    <p:sldId id="2027" r:id="rId8"/>
    <p:sldId id="2024" r:id="rId9"/>
    <p:sldId id="1504" r:id="rId10"/>
    <p:sldId id="1505" r:id="rId11"/>
    <p:sldId id="1506" r:id="rId12"/>
    <p:sldId id="1507" r:id="rId13"/>
    <p:sldId id="1513" r:id="rId14"/>
    <p:sldId id="2028" r:id="rId15"/>
    <p:sldId id="2029" r:id="rId16"/>
    <p:sldId id="2030" r:id="rId17"/>
    <p:sldId id="2031" r:id="rId18"/>
    <p:sldId id="2032" r:id="rId19"/>
    <p:sldId id="2033" r:id="rId20"/>
    <p:sldId id="2034" r:id="rId21"/>
    <p:sldId id="2035" r:id="rId22"/>
    <p:sldId id="2036" r:id="rId23"/>
    <p:sldId id="2037" r:id="rId24"/>
    <p:sldId id="2038" r:id="rId25"/>
    <p:sldId id="2039" r:id="rId26"/>
    <p:sldId id="2040" r:id="rId27"/>
    <p:sldId id="2041" r:id="rId28"/>
    <p:sldId id="2042" r:id="rId29"/>
    <p:sldId id="2043" r:id="rId30"/>
    <p:sldId id="2044" r:id="rId31"/>
    <p:sldId id="2045" r:id="rId32"/>
    <p:sldId id="2046" r:id="rId33"/>
    <p:sldId id="2047" r:id="rId34"/>
    <p:sldId id="2048" r:id="rId35"/>
    <p:sldId id="2049" r:id="rId36"/>
    <p:sldId id="2050" r:id="rId37"/>
    <p:sldId id="2051" r:id="rId38"/>
    <p:sldId id="2052" r:id="rId39"/>
    <p:sldId id="2053" r:id="rId40"/>
    <p:sldId id="2054" r:id="rId41"/>
    <p:sldId id="2055" r:id="rId42"/>
    <p:sldId id="2056" r:id="rId43"/>
    <p:sldId id="2057" r:id="rId44"/>
    <p:sldId id="2058" r:id="rId45"/>
    <p:sldId id="2059" r:id="rId46"/>
    <p:sldId id="2060" r:id="rId47"/>
    <p:sldId id="2061" r:id="rId48"/>
    <p:sldId id="2062" r:id="rId49"/>
    <p:sldId id="2063" r:id="rId50"/>
    <p:sldId id="2064" r:id="rId51"/>
    <p:sldId id="2065" r:id="rId52"/>
    <p:sldId id="2066" r:id="rId53"/>
    <p:sldId id="2067" r:id="rId54"/>
    <p:sldId id="2068" r:id="rId55"/>
    <p:sldId id="2069" r:id="rId56"/>
    <p:sldId id="2070" r:id="rId57"/>
    <p:sldId id="2071" r:id="rId58"/>
    <p:sldId id="2072" r:id="rId59"/>
    <p:sldId id="2073" r:id="rId60"/>
    <p:sldId id="2074" r:id="rId61"/>
    <p:sldId id="2075" r:id="rId62"/>
    <p:sldId id="2076" r:id="rId63"/>
    <p:sldId id="2077" r:id="rId64"/>
    <p:sldId id="2078" r:id="rId65"/>
    <p:sldId id="2079" r:id="rId66"/>
    <p:sldId id="2080" r:id="rId67"/>
    <p:sldId id="2081" r:id="rId68"/>
    <p:sldId id="2082" r:id="rId69"/>
    <p:sldId id="2083" r:id="rId70"/>
    <p:sldId id="2084" r:id="rId71"/>
    <p:sldId id="2085" r:id="rId72"/>
    <p:sldId id="2086" r:id="rId73"/>
    <p:sldId id="2087" r:id="rId74"/>
    <p:sldId id="2088" r:id="rId75"/>
    <p:sldId id="2089" r:id="rId76"/>
    <p:sldId id="2090" r:id="rId77"/>
    <p:sldId id="2091" r:id="rId78"/>
    <p:sldId id="2092" r:id="rId79"/>
    <p:sldId id="2093" r:id="rId80"/>
    <p:sldId id="2094" r:id="rId81"/>
    <p:sldId id="2095" r:id="rId82"/>
    <p:sldId id="2096" r:id="rId83"/>
    <p:sldId id="2097" r:id="rId84"/>
    <p:sldId id="2098" r:id="rId85"/>
    <p:sldId id="2099" r:id="rId86"/>
    <p:sldId id="2100" r:id="rId87"/>
    <p:sldId id="2101" r:id="rId88"/>
    <p:sldId id="2102" r:id="rId89"/>
    <p:sldId id="2103" r:id="rId90"/>
    <p:sldId id="2104" r:id="rId91"/>
    <p:sldId id="2105" r:id="rId92"/>
    <p:sldId id="2106" r:id="rId93"/>
    <p:sldId id="2107" r:id="rId94"/>
    <p:sldId id="2108" r:id="rId95"/>
    <p:sldId id="2109" r:id="rId96"/>
    <p:sldId id="2110" r:id="rId97"/>
    <p:sldId id="2111" r:id="rId98"/>
    <p:sldId id="2112" r:id="rId99"/>
    <p:sldId id="2113" r:id="rId100"/>
    <p:sldId id="2114" r:id="rId101"/>
    <p:sldId id="2115" r:id="rId102"/>
    <p:sldId id="2116" r:id="rId103"/>
    <p:sldId id="2117" r:id="rId104"/>
    <p:sldId id="2118" r:id="rId105"/>
    <p:sldId id="2119" r:id="rId106"/>
    <p:sldId id="2120" r:id="rId107"/>
    <p:sldId id="2121" r:id="rId108"/>
    <p:sldId id="2122" r:id="rId109"/>
    <p:sldId id="2123" r:id="rId110"/>
    <p:sldId id="2124" r:id="rId111"/>
    <p:sldId id="2125" r:id="rId112"/>
    <p:sldId id="2126" r:id="rId113"/>
    <p:sldId id="2127" r:id="rId114"/>
    <p:sldId id="2128" r:id="rId115"/>
    <p:sldId id="2129" r:id="rId116"/>
    <p:sldId id="2130" r:id="rId117"/>
    <p:sldId id="2131" r:id="rId118"/>
    <p:sldId id="2132" r:id="rId119"/>
    <p:sldId id="2133" r:id="rId120"/>
    <p:sldId id="2134" r:id="rId121"/>
    <p:sldId id="2135" r:id="rId122"/>
    <p:sldId id="2136" r:id="rId123"/>
    <p:sldId id="2137" r:id="rId124"/>
    <p:sldId id="2138" r:id="rId125"/>
    <p:sldId id="2139" r:id="rId126"/>
    <p:sldId id="2140" r:id="rId127"/>
    <p:sldId id="2141" r:id="rId128"/>
    <p:sldId id="2142" r:id="rId129"/>
    <p:sldId id="2143" r:id="rId130"/>
    <p:sldId id="2144" r:id="rId131"/>
    <p:sldId id="2145" r:id="rId132"/>
    <p:sldId id="2146" r:id="rId133"/>
    <p:sldId id="2147" r:id="rId134"/>
    <p:sldId id="2148" r:id="rId135"/>
    <p:sldId id="2149" r:id="rId136"/>
    <p:sldId id="2150" r:id="rId137"/>
    <p:sldId id="2151" r:id="rId138"/>
    <p:sldId id="2152" r:id="rId139"/>
    <p:sldId id="2153" r:id="rId140"/>
    <p:sldId id="2154" r:id="rId141"/>
    <p:sldId id="2155" r:id="rId142"/>
    <p:sldId id="2156" r:id="rId143"/>
    <p:sldId id="2157" r:id="rId144"/>
    <p:sldId id="2158" r:id="rId145"/>
    <p:sldId id="2159" r:id="rId146"/>
    <p:sldId id="2160" r:id="rId147"/>
    <p:sldId id="2161" r:id="rId148"/>
    <p:sldId id="2162" r:id="rId149"/>
    <p:sldId id="2163" r:id="rId150"/>
    <p:sldId id="2164" r:id="rId151"/>
    <p:sldId id="2165" r:id="rId152"/>
    <p:sldId id="2166" r:id="rId153"/>
    <p:sldId id="2167" r:id="rId154"/>
    <p:sldId id="2168" r:id="rId155"/>
    <p:sldId id="2169" r:id="rId156"/>
    <p:sldId id="2170" r:id="rId157"/>
    <p:sldId id="2171" r:id="rId158"/>
    <p:sldId id="2172" r:id="rId159"/>
    <p:sldId id="2173" r:id="rId160"/>
    <p:sldId id="2174" r:id="rId161"/>
    <p:sldId id="2175" r:id="rId162"/>
    <p:sldId id="2176" r:id="rId163"/>
    <p:sldId id="2177" r:id="rId164"/>
    <p:sldId id="2178" r:id="rId165"/>
    <p:sldId id="2179" r:id="rId166"/>
    <p:sldId id="2180" r:id="rId167"/>
    <p:sldId id="2181" r:id="rId168"/>
    <p:sldId id="2182" r:id="rId169"/>
    <p:sldId id="2183" r:id="rId170"/>
    <p:sldId id="2184" r:id="rId171"/>
    <p:sldId id="2185" r:id="rId172"/>
    <p:sldId id="2186" r:id="rId173"/>
    <p:sldId id="2187" r:id="rId174"/>
    <p:sldId id="2188" r:id="rId175"/>
    <p:sldId id="2189" r:id="rId176"/>
    <p:sldId id="2190" r:id="rId177"/>
    <p:sldId id="2191" r:id="rId178"/>
    <p:sldId id="2192" r:id="rId179"/>
    <p:sldId id="2193" r:id="rId180"/>
    <p:sldId id="2194" r:id="rId181"/>
    <p:sldId id="2195" r:id="rId182"/>
    <p:sldId id="2196" r:id="rId183"/>
    <p:sldId id="2197" r:id="rId184"/>
    <p:sldId id="2198" r:id="rId185"/>
    <p:sldId id="2199" r:id="rId186"/>
    <p:sldId id="2200" r:id="rId187"/>
    <p:sldId id="2201" r:id="rId188"/>
    <p:sldId id="2202" r:id="rId189"/>
    <p:sldId id="2203" r:id="rId190"/>
    <p:sldId id="2204" r:id="rId191"/>
    <p:sldId id="2205" r:id="rId192"/>
    <p:sldId id="2206" r:id="rId193"/>
    <p:sldId id="2207" r:id="rId194"/>
    <p:sldId id="2208" r:id="rId195"/>
    <p:sldId id="2209" r:id="rId196"/>
    <p:sldId id="2210" r:id="rId197"/>
    <p:sldId id="2211" r:id="rId198"/>
    <p:sldId id="2212" r:id="rId199"/>
    <p:sldId id="2213" r:id="rId200"/>
    <p:sldId id="2214" r:id="rId201"/>
    <p:sldId id="2215" r:id="rId202"/>
    <p:sldId id="2216" r:id="rId203"/>
    <p:sldId id="2217" r:id="rId204"/>
    <p:sldId id="2218" r:id="rId205"/>
    <p:sldId id="2219" r:id="rId206"/>
    <p:sldId id="2220" r:id="rId207"/>
    <p:sldId id="2221" r:id="rId208"/>
    <p:sldId id="2222" r:id="rId209"/>
    <p:sldId id="2223" r:id="rId210"/>
    <p:sldId id="2224" r:id="rId211"/>
    <p:sldId id="2225" r:id="rId212"/>
    <p:sldId id="2226" r:id="rId213"/>
    <p:sldId id="2227" r:id="rId214"/>
    <p:sldId id="2228" r:id="rId215"/>
    <p:sldId id="2229" r:id="rId216"/>
    <p:sldId id="2231" r:id="rId217"/>
    <p:sldId id="2232" r:id="rId218"/>
    <p:sldId id="2233" r:id="rId219"/>
    <p:sldId id="2234" r:id="rId220"/>
    <p:sldId id="2235" r:id="rId221"/>
    <p:sldId id="2236" r:id="rId222"/>
    <p:sldId id="2237" r:id="rId223"/>
    <p:sldId id="2238" r:id="rId224"/>
    <p:sldId id="2239" r:id="rId225"/>
    <p:sldId id="2240" r:id="rId226"/>
    <p:sldId id="2241" r:id="rId227"/>
    <p:sldId id="2242" r:id="rId228"/>
    <p:sldId id="2243" r:id="rId229"/>
    <p:sldId id="2244" r:id="rId230"/>
    <p:sldId id="2245" r:id="rId231"/>
    <p:sldId id="2246" r:id="rId232"/>
    <p:sldId id="2247" r:id="rId233"/>
  </p:sldIdLst>
  <p:sldSz cx="9906000" cy="6858000" type="A4"/>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bigpicture" id="{7627B4F3-E868-6140-AF36-BD0DCCB9A4C4}">
          <p14:sldIdLst>
            <p14:sldId id="1219"/>
            <p14:sldId id="2025"/>
            <p14:sldId id="2026"/>
            <p14:sldId id="2027"/>
            <p14:sldId id="2024"/>
            <p14:sldId id="1504"/>
            <p14:sldId id="1505"/>
            <p14:sldId id="1506"/>
            <p14:sldId id="1507"/>
            <p14:sldId id="1513"/>
          </p14:sldIdLst>
        </p14:section>
        <p14:section name="UX" id="{9A61DE2C-A15B-204D-AD6B-A0A84267FF63}">
          <p14:sldIdLst>
            <p14:sldId id="2028"/>
            <p14:sldId id="2029"/>
            <p14:sldId id="2030"/>
            <p14:sldId id="2031"/>
            <p14:sldId id="2032"/>
            <p14:sldId id="2033"/>
            <p14:sldId id="2034"/>
            <p14:sldId id="2035"/>
            <p14:sldId id="2036"/>
            <p14:sldId id="2037"/>
            <p14:sldId id="2038"/>
            <p14:sldId id="2039"/>
            <p14:sldId id="2040"/>
            <p14:sldId id="2041"/>
            <p14:sldId id="2042"/>
            <p14:sldId id="2043"/>
            <p14:sldId id="2044"/>
            <p14:sldId id="2045"/>
            <p14:sldId id="2046"/>
            <p14:sldId id="2047"/>
            <p14:sldId id="2048"/>
            <p14:sldId id="2049"/>
            <p14:sldId id="2050"/>
            <p14:sldId id="2051"/>
            <p14:sldId id="2052"/>
            <p14:sldId id="2053"/>
            <p14:sldId id="2054"/>
            <p14:sldId id="2055"/>
            <p14:sldId id="2056"/>
            <p14:sldId id="2057"/>
          </p14:sldIdLst>
        </p14:section>
        <p14:section name="ソフトウェアにおけるUX/UI" id="{1BB10B64-85DE-D542-907B-11CBEACBE0DF}">
          <p14:sldIdLst>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2077"/>
            <p14:sldId id="2078"/>
            <p14:sldId id="2079"/>
            <p14:sldId id="2080"/>
            <p14:sldId id="2081"/>
            <p14:sldId id="2082"/>
            <p14:sldId id="2083"/>
            <p14:sldId id="2084"/>
            <p14:sldId id="2085"/>
            <p14:sldId id="2086"/>
            <p14:sldId id="2087"/>
            <p14:sldId id="2088"/>
            <p14:sldId id="2089"/>
            <p14:sldId id="2090"/>
          </p14:sldIdLst>
        </p14:section>
        <p14:section name="チームモデル" id="{3B536193-F4BF-A24E-A1B3-864C17646272}">
          <p14:sldIdLst>
            <p14:sldId id="2091"/>
            <p14:sldId id="2092"/>
            <p14:sldId id="2093"/>
            <p14:sldId id="2094"/>
            <p14:sldId id="2095"/>
          </p14:sldIdLst>
        </p14:section>
        <p14:section name="マインドマップで情報を可視化してみよう" id="{9DF08938-9BC9-E049-BAAC-7018F062725D}">
          <p14:sldIdLst>
            <p14:sldId id="2096"/>
            <p14:sldId id="2097"/>
            <p14:sldId id="2098"/>
            <p14:sldId id="2099"/>
            <p14:sldId id="2100"/>
            <p14:sldId id="2101"/>
            <p14:sldId id="2102"/>
          </p14:sldIdLst>
        </p14:section>
        <p14:section name="ブレインストーミング" id="{18B1AFFF-AF7E-0941-BE48-E504135F469E}">
          <p14:sldIdLst>
            <p14:sldId id="2103"/>
            <p14:sldId id="2104"/>
            <p14:sldId id="2105"/>
            <p14:sldId id="2106"/>
            <p14:sldId id="2107"/>
            <p14:sldId id="2108"/>
            <p14:sldId id="2109"/>
            <p14:sldId id="2110"/>
            <p14:sldId id="2111"/>
            <p14:sldId id="2112"/>
          </p14:sldIdLst>
        </p14:section>
        <p14:section name="ブレインストーミング演習" id="{54456451-6A42-BA45-810C-96EA3CC385D4}">
          <p14:sldIdLst>
            <p14:sldId id="2113"/>
            <p14:sldId id="2114"/>
            <p14:sldId id="2115"/>
            <p14:sldId id="2116"/>
            <p14:sldId id="2117"/>
            <p14:sldId id="2118"/>
            <p14:sldId id="2119"/>
            <p14:sldId id="2120"/>
            <p14:sldId id="2121"/>
            <p14:sldId id="2122"/>
            <p14:sldId id="2123"/>
            <p14:sldId id="2124"/>
          </p14:sldIdLst>
        </p14:section>
        <p14:section name="プロセスの評価（反省会）" id="{17E163FD-D529-8243-ADAB-43ED258BB490}">
          <p14:sldIdLst>
            <p14:sldId id="2125"/>
            <p14:sldId id="2126"/>
          </p14:sldIdLst>
        </p14:section>
        <p14:section name="課題に向けて" id="{B1BDC869-DAC1-F544-A3ED-B881316353CE}">
          <p14:sldIdLst>
            <p14:sldId id="2127"/>
            <p14:sldId id="2128"/>
            <p14:sldId id="2129"/>
            <p14:sldId id="2130"/>
            <p14:sldId id="2131"/>
            <p14:sldId id="2132"/>
            <p14:sldId id="2133"/>
            <p14:sldId id="2134"/>
            <p14:sldId id="2135"/>
          </p14:sldIdLst>
        </p14:section>
        <p14:section name="ユーザーインタビュー" id="{C1DFC2B0-B5A6-FF48-80AE-E286B392AC68}">
          <p14:sldIdLst>
            <p14:sldId id="2136"/>
            <p14:sldId id="2137"/>
            <p14:sldId id="2138"/>
            <p14:sldId id="2139"/>
            <p14:sldId id="2140"/>
            <p14:sldId id="2141"/>
            <p14:sldId id="2142"/>
            <p14:sldId id="2143"/>
            <p14:sldId id="2144"/>
            <p14:sldId id="2145"/>
          </p14:sldIdLst>
        </p14:section>
        <p14:section name="インタビュー実践" id="{B07D85F0-F673-9742-916C-4BBE9EAB2E61}">
          <p14:sldIdLst>
            <p14:sldId id="2146"/>
            <p14:sldId id="2147"/>
            <p14:sldId id="2148"/>
            <p14:sldId id="2149"/>
            <p14:sldId id="2150"/>
            <p14:sldId id="2151"/>
            <p14:sldId id="2152"/>
            <p14:sldId id="2153"/>
            <p14:sldId id="2154"/>
          </p14:sldIdLst>
        </p14:section>
        <p14:section name="アイデア発想のポイント" id="{7E0AD0DA-1DE2-E848-862F-9A629CE4ED86}">
          <p14:sldIdLst>
            <p14:sldId id="2155"/>
            <p14:sldId id="2156"/>
            <p14:sldId id="2157"/>
            <p14:sldId id="2158"/>
            <p14:sldId id="2159"/>
            <p14:sldId id="2160"/>
            <p14:sldId id="2161"/>
            <p14:sldId id="2162"/>
            <p14:sldId id="2163"/>
            <p14:sldId id="2164"/>
            <p14:sldId id="2165"/>
          </p14:sldIdLst>
        </p14:section>
        <p14:section name="宿題" id="{3A160121-25DE-5C47-ADBC-EC77F1398594}">
          <p14:sldIdLst>
            <p14:sldId id="2166"/>
            <p14:sldId id="2167"/>
            <p14:sldId id="2168"/>
            <p14:sldId id="2169"/>
            <p14:sldId id="2170"/>
          </p14:sldIdLst>
        </p14:section>
        <p14:section name="ターゲットユーザー" id="{69BEEF6D-E942-E543-9516-726CA28E649C}">
          <p14:sldIdLst>
            <p14:sldId id="2171"/>
            <p14:sldId id="2172"/>
            <p14:sldId id="2173"/>
            <p14:sldId id="2174"/>
            <p14:sldId id="2175"/>
            <p14:sldId id="2176"/>
            <p14:sldId id="2177"/>
            <p14:sldId id="2178"/>
            <p14:sldId id="2179"/>
          </p14:sldIdLst>
        </p14:section>
        <p14:section name="UXワークフロー事例紹介" id="{34AF622D-878B-9744-9AAE-B8F392C8C43A}">
          <p14:sldIdLst>
            <p14:sldId id="2180"/>
            <p14:sldId id="2181"/>
            <p14:sldId id="2182"/>
            <p14:sldId id="2183"/>
            <p14:sldId id="2184"/>
            <p14:sldId id="2185"/>
            <p14:sldId id="2186"/>
            <p14:sldId id="2187"/>
            <p14:sldId id="2188"/>
            <p14:sldId id="2189"/>
            <p14:sldId id="2190"/>
            <p14:sldId id="2191"/>
            <p14:sldId id="2192"/>
            <p14:sldId id="2193"/>
            <p14:sldId id="2194"/>
            <p14:sldId id="2195"/>
          </p14:sldIdLst>
        </p14:section>
        <p14:section name="中間発表" id="{F412E61D-FDD4-A54B-91BF-7C1BF596C605}">
          <p14:sldIdLst>
            <p14:sldId id="2196"/>
          </p14:sldIdLst>
        </p14:section>
        <p14:section name="コンセプトメイキング" id="{DA69C3F9-8D7A-1E4A-8D6F-30443DAD0E9D}">
          <p14:sldIdLst>
            <p14:sldId id="2197"/>
            <p14:sldId id="2198"/>
            <p14:sldId id="2199"/>
            <p14:sldId id="2200"/>
          </p14:sldIdLst>
        </p14:section>
        <p14:section name="市場調査/マーケティング" id="{DE237D82-BF51-5E4C-BDBB-7AB56F162A45}">
          <p14:sldIdLst>
            <p14:sldId id="2201"/>
            <p14:sldId id="2202"/>
            <p14:sldId id="2203"/>
            <p14:sldId id="2204"/>
            <p14:sldId id="2205"/>
            <p14:sldId id="2206"/>
            <p14:sldId id="2207"/>
            <p14:sldId id="2208"/>
            <p14:sldId id="2209"/>
            <p14:sldId id="2210"/>
            <p14:sldId id="2211"/>
            <p14:sldId id="2212"/>
          </p14:sldIdLst>
        </p14:section>
        <p14:section name="ペルソナ/シナリオ手法" id="{142C54B3-8D4D-8E49-B2E6-9F3E45E9B9BA}">
          <p14:sldIdLst>
            <p14:sldId id="2213"/>
            <p14:sldId id="2214"/>
            <p14:sldId id="2215"/>
            <p14:sldId id="2216"/>
            <p14:sldId id="2217"/>
            <p14:sldId id="2218"/>
            <p14:sldId id="2219"/>
            <p14:sldId id="2220"/>
            <p14:sldId id="2221"/>
            <p14:sldId id="2222"/>
            <p14:sldId id="2223"/>
            <p14:sldId id="2224"/>
            <p14:sldId id="2225"/>
            <p14:sldId id="2226"/>
          </p14:sldIdLst>
        </p14:section>
        <p14:section name="利用シーンの検討" id="{5910EBAE-161D-8C43-A651-0FA5F550AA34}">
          <p14:sldIdLst>
            <p14:sldId id="2227"/>
            <p14:sldId id="2228"/>
            <p14:sldId id="2229"/>
            <p14:sldId id="2231"/>
          </p14:sldIdLst>
        </p14:section>
        <p14:section name="プレ発表" id="{FD82857B-17D2-9447-83DA-E8157ED005C0}">
          <p14:sldIdLst>
            <p14:sldId id="2232"/>
            <p14:sldId id="2233"/>
          </p14:sldIdLst>
        </p14:section>
        <p14:section name="魅力的なプレゼンテーション" id="{0A12922A-4F21-1C4C-ACB2-BD72D2DBCD12}">
          <p14:sldIdLst>
            <p14:sldId id="2234"/>
            <p14:sldId id="2235"/>
            <p14:sldId id="2236"/>
            <p14:sldId id="2237"/>
            <p14:sldId id="2238"/>
            <p14:sldId id="2239"/>
            <p14:sldId id="2240"/>
            <p14:sldId id="2241"/>
          </p14:sldIdLst>
        </p14:section>
        <p14:section name="中間発表" id="{C2464726-6219-844B-84EC-FAFCF9A10C06}">
          <p14:sldIdLst>
            <p14:sldId id="2242"/>
            <p14:sldId id="2243"/>
            <p14:sldId id="2244"/>
            <p14:sldId id="2245"/>
          </p14:sldIdLst>
        </p14:section>
        <p14:section name="最終発表" id="{9155051C-99F5-2D40-BC45-D641EE7B11E4}">
          <p14:sldIdLst>
            <p14:sldId id="2246"/>
            <p14:sldId id="224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500"/>
    <a:srgbClr val="FDD3CB"/>
    <a:srgbClr val="FF6600"/>
    <a:srgbClr val="FF99FF"/>
    <a:srgbClr val="F68100"/>
    <a:srgbClr val="F68D00"/>
    <a:srgbClr val="FF9900"/>
    <a:srgbClr val="FFFF99"/>
    <a:srgbClr val="FF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949" autoAdjust="0"/>
    <p:restoredTop sz="62391" autoAdjust="0"/>
  </p:normalViewPr>
  <p:slideViewPr>
    <p:cSldViewPr snapToGrid="0" snapToObjects="1">
      <p:cViewPr>
        <p:scale>
          <a:sx n="75" d="100"/>
          <a:sy n="75" d="100"/>
        </p:scale>
        <p:origin x="-2640" y="-96"/>
      </p:cViewPr>
      <p:guideLst>
        <p:guide orient="horz" pos="416"/>
        <p:guide orient="horz" pos="482"/>
        <p:guide orient="horz" pos="890"/>
        <p:guide orient="horz" pos="845"/>
        <p:guide pos="6068"/>
        <p:guide pos="4708"/>
        <p:guide pos="363"/>
        <p:guide pos="444"/>
      </p:guideLst>
    </p:cSldViewPr>
  </p:slideViewPr>
  <p:outlineViewPr>
    <p:cViewPr>
      <p:scale>
        <a:sx n="33" d="100"/>
        <a:sy n="33" d="100"/>
      </p:scale>
      <p:origin x="0" y="12480"/>
    </p:cViewPr>
  </p:outlin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80" d="100"/>
          <a:sy n="80" d="100"/>
        </p:scale>
        <p:origin x="-3912"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70" Type="http://schemas.openxmlformats.org/officeDocument/2006/relationships/slide" Target="slides/slide166.xml"/><Relationship Id="rId171" Type="http://schemas.openxmlformats.org/officeDocument/2006/relationships/slide" Target="slides/slide167.xml"/><Relationship Id="rId172" Type="http://schemas.openxmlformats.org/officeDocument/2006/relationships/slide" Target="slides/slide168.xml"/><Relationship Id="rId173" Type="http://schemas.openxmlformats.org/officeDocument/2006/relationships/slide" Target="slides/slide169.xml"/><Relationship Id="rId174" Type="http://schemas.openxmlformats.org/officeDocument/2006/relationships/slide" Target="slides/slide170.xml"/><Relationship Id="rId175" Type="http://schemas.openxmlformats.org/officeDocument/2006/relationships/slide" Target="slides/slide171.xml"/><Relationship Id="rId176" Type="http://schemas.openxmlformats.org/officeDocument/2006/relationships/slide" Target="slides/slide172.xml"/><Relationship Id="rId177" Type="http://schemas.openxmlformats.org/officeDocument/2006/relationships/slide" Target="slides/slide173.xml"/><Relationship Id="rId178" Type="http://schemas.openxmlformats.org/officeDocument/2006/relationships/slide" Target="slides/slide174.xml"/><Relationship Id="rId179" Type="http://schemas.openxmlformats.org/officeDocument/2006/relationships/slide" Target="slides/slide17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200" Type="http://schemas.openxmlformats.org/officeDocument/2006/relationships/slide" Target="slides/slide196.xml"/><Relationship Id="rId201" Type="http://schemas.openxmlformats.org/officeDocument/2006/relationships/slide" Target="slides/slide197.xml"/><Relationship Id="rId202" Type="http://schemas.openxmlformats.org/officeDocument/2006/relationships/slide" Target="slides/slide198.xml"/><Relationship Id="rId203" Type="http://schemas.openxmlformats.org/officeDocument/2006/relationships/slide" Target="slides/slide199.xml"/><Relationship Id="rId204" Type="http://schemas.openxmlformats.org/officeDocument/2006/relationships/slide" Target="slides/slide200.xml"/><Relationship Id="rId205" Type="http://schemas.openxmlformats.org/officeDocument/2006/relationships/slide" Target="slides/slide201.xml"/><Relationship Id="rId206" Type="http://schemas.openxmlformats.org/officeDocument/2006/relationships/slide" Target="slides/slide202.xml"/><Relationship Id="rId207" Type="http://schemas.openxmlformats.org/officeDocument/2006/relationships/slide" Target="slides/slide203.xml"/><Relationship Id="rId208" Type="http://schemas.openxmlformats.org/officeDocument/2006/relationships/slide" Target="slides/slide204.xml"/><Relationship Id="rId209" Type="http://schemas.openxmlformats.org/officeDocument/2006/relationships/slide" Target="slides/slide2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80" Type="http://schemas.openxmlformats.org/officeDocument/2006/relationships/slide" Target="slides/slide176.xml"/><Relationship Id="rId181" Type="http://schemas.openxmlformats.org/officeDocument/2006/relationships/slide" Target="slides/slide177.xml"/><Relationship Id="rId182" Type="http://schemas.openxmlformats.org/officeDocument/2006/relationships/slide" Target="slides/slide178.xml"/><Relationship Id="rId183" Type="http://schemas.openxmlformats.org/officeDocument/2006/relationships/slide" Target="slides/slide179.xml"/><Relationship Id="rId184" Type="http://schemas.openxmlformats.org/officeDocument/2006/relationships/slide" Target="slides/slide180.xml"/><Relationship Id="rId185" Type="http://schemas.openxmlformats.org/officeDocument/2006/relationships/slide" Target="slides/slide181.xml"/><Relationship Id="rId186" Type="http://schemas.openxmlformats.org/officeDocument/2006/relationships/slide" Target="slides/slide182.xml"/><Relationship Id="rId187" Type="http://schemas.openxmlformats.org/officeDocument/2006/relationships/slide" Target="slides/slide183.xml"/><Relationship Id="rId188" Type="http://schemas.openxmlformats.org/officeDocument/2006/relationships/slide" Target="slides/slide184.xml"/><Relationship Id="rId189" Type="http://schemas.openxmlformats.org/officeDocument/2006/relationships/slide" Target="slides/slide18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210" Type="http://schemas.openxmlformats.org/officeDocument/2006/relationships/slide" Target="slides/slide206.xml"/><Relationship Id="rId211" Type="http://schemas.openxmlformats.org/officeDocument/2006/relationships/slide" Target="slides/slide207.xml"/><Relationship Id="rId212" Type="http://schemas.openxmlformats.org/officeDocument/2006/relationships/slide" Target="slides/slide208.xml"/><Relationship Id="rId213" Type="http://schemas.openxmlformats.org/officeDocument/2006/relationships/slide" Target="slides/slide209.xml"/><Relationship Id="rId214" Type="http://schemas.openxmlformats.org/officeDocument/2006/relationships/slide" Target="slides/slide210.xml"/><Relationship Id="rId215" Type="http://schemas.openxmlformats.org/officeDocument/2006/relationships/slide" Target="slides/slide211.xml"/><Relationship Id="rId216" Type="http://schemas.openxmlformats.org/officeDocument/2006/relationships/slide" Target="slides/slide212.xml"/><Relationship Id="rId217" Type="http://schemas.openxmlformats.org/officeDocument/2006/relationships/slide" Target="slides/slide213.xml"/><Relationship Id="rId218" Type="http://schemas.openxmlformats.org/officeDocument/2006/relationships/slide" Target="slides/slide214.xml"/><Relationship Id="rId219" Type="http://schemas.openxmlformats.org/officeDocument/2006/relationships/slide" Target="slides/slide21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90" Type="http://schemas.openxmlformats.org/officeDocument/2006/relationships/slide" Target="slides/slide186.xml"/><Relationship Id="rId191" Type="http://schemas.openxmlformats.org/officeDocument/2006/relationships/slide" Target="slides/slide187.xml"/><Relationship Id="rId192" Type="http://schemas.openxmlformats.org/officeDocument/2006/relationships/slide" Target="slides/slide188.xml"/><Relationship Id="rId193" Type="http://schemas.openxmlformats.org/officeDocument/2006/relationships/slide" Target="slides/slide189.xml"/><Relationship Id="rId194" Type="http://schemas.openxmlformats.org/officeDocument/2006/relationships/slide" Target="slides/slide190.xml"/><Relationship Id="rId195" Type="http://schemas.openxmlformats.org/officeDocument/2006/relationships/slide" Target="slides/slide191.xml"/><Relationship Id="rId196" Type="http://schemas.openxmlformats.org/officeDocument/2006/relationships/slide" Target="slides/slide192.xml"/><Relationship Id="rId197" Type="http://schemas.openxmlformats.org/officeDocument/2006/relationships/slide" Target="slides/slide193.xml"/><Relationship Id="rId198" Type="http://schemas.openxmlformats.org/officeDocument/2006/relationships/slide" Target="slides/slide194.xml"/><Relationship Id="rId199" Type="http://schemas.openxmlformats.org/officeDocument/2006/relationships/slide" Target="slides/slide19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220" Type="http://schemas.openxmlformats.org/officeDocument/2006/relationships/slide" Target="slides/slide216.xml"/><Relationship Id="rId221" Type="http://schemas.openxmlformats.org/officeDocument/2006/relationships/slide" Target="slides/slide217.xml"/><Relationship Id="rId222" Type="http://schemas.openxmlformats.org/officeDocument/2006/relationships/slide" Target="slides/slide218.xml"/><Relationship Id="rId223" Type="http://schemas.openxmlformats.org/officeDocument/2006/relationships/slide" Target="slides/slide219.xml"/><Relationship Id="rId224" Type="http://schemas.openxmlformats.org/officeDocument/2006/relationships/slide" Target="slides/slide220.xml"/><Relationship Id="rId225" Type="http://schemas.openxmlformats.org/officeDocument/2006/relationships/slide" Target="slides/slide221.xml"/><Relationship Id="rId226" Type="http://schemas.openxmlformats.org/officeDocument/2006/relationships/slide" Target="slides/slide222.xml"/><Relationship Id="rId227" Type="http://schemas.openxmlformats.org/officeDocument/2006/relationships/slide" Target="slides/slide223.xml"/><Relationship Id="rId228" Type="http://schemas.openxmlformats.org/officeDocument/2006/relationships/slide" Target="slides/slide224.xml"/><Relationship Id="rId229" Type="http://schemas.openxmlformats.org/officeDocument/2006/relationships/slide" Target="slides/slide225.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40" Type="http://schemas.openxmlformats.org/officeDocument/2006/relationships/slide" Target="slides/slide136.xml"/><Relationship Id="rId141" Type="http://schemas.openxmlformats.org/officeDocument/2006/relationships/slide" Target="slides/slide137.xml"/><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230" Type="http://schemas.openxmlformats.org/officeDocument/2006/relationships/slide" Target="slides/slide226.xml"/><Relationship Id="rId231" Type="http://schemas.openxmlformats.org/officeDocument/2006/relationships/slide" Target="slides/slide227.xml"/><Relationship Id="rId232" Type="http://schemas.openxmlformats.org/officeDocument/2006/relationships/slide" Target="slides/slide228.xml"/><Relationship Id="rId233" Type="http://schemas.openxmlformats.org/officeDocument/2006/relationships/slide" Target="slides/slide229.xml"/><Relationship Id="rId234" Type="http://schemas.openxmlformats.org/officeDocument/2006/relationships/notesMaster" Target="notesMasters/notesMaster1.xml"/><Relationship Id="rId235" Type="http://schemas.openxmlformats.org/officeDocument/2006/relationships/handoutMaster" Target="handoutMasters/handoutMaster1.xml"/><Relationship Id="rId236" Type="http://schemas.openxmlformats.org/officeDocument/2006/relationships/printerSettings" Target="printerSettings/printerSettings1.bin"/><Relationship Id="rId237" Type="http://schemas.openxmlformats.org/officeDocument/2006/relationships/presProps" Target="presProps.xml"/><Relationship Id="rId238" Type="http://schemas.openxmlformats.org/officeDocument/2006/relationships/viewProps" Target="viewProps.xml"/><Relationship Id="rId239" Type="http://schemas.openxmlformats.org/officeDocument/2006/relationships/theme" Target="theme/theme1.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slide" Target="slides/slide152.xml"/><Relationship Id="rId157" Type="http://schemas.openxmlformats.org/officeDocument/2006/relationships/slide" Target="slides/slide153.xml"/><Relationship Id="rId158" Type="http://schemas.openxmlformats.org/officeDocument/2006/relationships/slide" Target="slides/slide154.xml"/><Relationship Id="rId159" Type="http://schemas.openxmlformats.org/officeDocument/2006/relationships/slide" Target="slides/slide155.xml"/><Relationship Id="rId240"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60" Type="http://schemas.openxmlformats.org/officeDocument/2006/relationships/slide" Target="slides/slide156.xml"/><Relationship Id="rId161" Type="http://schemas.openxmlformats.org/officeDocument/2006/relationships/slide" Target="slides/slide157.xml"/><Relationship Id="rId162" Type="http://schemas.openxmlformats.org/officeDocument/2006/relationships/slide" Target="slides/slide158.xml"/><Relationship Id="rId163" Type="http://schemas.openxmlformats.org/officeDocument/2006/relationships/slide" Target="slides/slide159.xml"/><Relationship Id="rId164" Type="http://schemas.openxmlformats.org/officeDocument/2006/relationships/slide" Target="slides/slide160.xml"/><Relationship Id="rId165" Type="http://schemas.openxmlformats.org/officeDocument/2006/relationships/slide" Target="slides/slide161.xml"/><Relationship Id="rId166" Type="http://schemas.openxmlformats.org/officeDocument/2006/relationships/slide" Target="slides/slide162.xml"/><Relationship Id="rId167" Type="http://schemas.openxmlformats.org/officeDocument/2006/relationships/slide" Target="slides/slide163.xml"/><Relationship Id="rId168" Type="http://schemas.openxmlformats.org/officeDocument/2006/relationships/slide" Target="slides/slide164.xml"/><Relationship Id="rId169" Type="http://schemas.openxmlformats.org/officeDocument/2006/relationships/slide" Target="slides/slide165.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3"/>
          </p:nvPr>
        </p:nvSpPr>
        <p:spPr>
          <a:xfrm>
            <a:off x="4021386" y="9720732"/>
            <a:ext cx="3076780" cy="511492"/>
          </a:xfrm>
          <a:prstGeom prst="rect">
            <a:avLst/>
          </a:prstGeom>
        </p:spPr>
        <p:txBody>
          <a:bodyPr vert="horz" lIns="94751" tIns="47375" rIns="94751" bIns="47375" rtlCol="0" anchor="b"/>
          <a:lstStyle>
            <a:lvl1pPr algn="r" fontAlgn="auto">
              <a:spcBef>
                <a:spcPts val="0"/>
              </a:spcBef>
              <a:spcAft>
                <a:spcPts val="0"/>
              </a:spcAft>
              <a:defRPr sz="1200">
                <a:latin typeface="+mn-lt"/>
                <a:ea typeface="+mn-ea"/>
              </a:defRPr>
            </a:lvl1pPr>
          </a:lstStyle>
          <a:p>
            <a:pPr>
              <a:defRPr/>
            </a:pPr>
            <a:fld id="{4C381A64-CD11-436C-8747-8D442B31455D}" type="slidenum">
              <a:rPr lang="ja-JP" altLang="en-US"/>
              <a:pPr>
                <a:defRPr/>
              </a:pPr>
              <a:t>‹#›</a:t>
            </a:fld>
            <a:endParaRPr lang="ja-JP" altLang="en-US"/>
          </a:p>
        </p:txBody>
      </p:sp>
    </p:spTree>
    <p:extLst>
      <p:ext uri="{BB962C8B-B14F-4D97-AF65-F5344CB8AC3E}">
        <p14:creationId xmlns:p14="http://schemas.microsoft.com/office/powerpoint/2010/main" val="3817912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777875" y="768350"/>
            <a:ext cx="5543550" cy="3836988"/>
          </a:xfrm>
          <a:prstGeom prst="rect">
            <a:avLst/>
          </a:prstGeom>
          <a:noFill/>
          <a:ln w="12700">
            <a:solidFill>
              <a:prstClr val="black"/>
            </a:solidFill>
          </a:ln>
        </p:spPr>
        <p:txBody>
          <a:bodyPr vert="horz" lIns="94751" tIns="47375" rIns="94751" bIns="47375" rtlCol="0" anchor="ctr"/>
          <a:lstStyle/>
          <a:p>
            <a:pPr lvl="0"/>
            <a:endParaRPr lang="ja-JP" altLang="en-US" noProof="0"/>
          </a:p>
        </p:txBody>
      </p:sp>
      <p:sp>
        <p:nvSpPr>
          <p:cNvPr id="5" name="ノート プレースホルダ 4"/>
          <p:cNvSpPr>
            <a:spLocks noGrp="1"/>
          </p:cNvSpPr>
          <p:nvPr>
            <p:ph type="body" sz="quarter" idx="3"/>
          </p:nvPr>
        </p:nvSpPr>
        <p:spPr>
          <a:xfrm>
            <a:off x="777875" y="4861562"/>
            <a:ext cx="5543550" cy="4859170"/>
          </a:xfrm>
          <a:prstGeom prst="rect">
            <a:avLst/>
          </a:prstGeom>
        </p:spPr>
        <p:txBody>
          <a:bodyPr vert="horz" lIns="94751" tIns="47375" rIns="94751" bIns="47375" rtlCol="0">
            <a:normAutofit/>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endParaRPr lang="ja-JP" altLang="en-US" noProof="0" dirty="0"/>
          </a:p>
        </p:txBody>
      </p:sp>
      <p:sp>
        <p:nvSpPr>
          <p:cNvPr id="7" name="スライド番号プレースホルダ 6"/>
          <p:cNvSpPr>
            <a:spLocks noGrp="1"/>
          </p:cNvSpPr>
          <p:nvPr>
            <p:ph type="sldNum" sz="quarter" idx="5"/>
          </p:nvPr>
        </p:nvSpPr>
        <p:spPr>
          <a:xfrm>
            <a:off x="4021386" y="9720732"/>
            <a:ext cx="3076780" cy="511492"/>
          </a:xfrm>
          <a:prstGeom prst="rect">
            <a:avLst/>
          </a:prstGeom>
        </p:spPr>
        <p:txBody>
          <a:bodyPr vert="horz" lIns="94751" tIns="47375" rIns="94751" bIns="47375" rtlCol="0" anchor="b"/>
          <a:lstStyle>
            <a:lvl1pPr algn="r" fontAlgn="auto">
              <a:spcBef>
                <a:spcPts val="0"/>
              </a:spcBef>
              <a:spcAft>
                <a:spcPts val="0"/>
              </a:spcAft>
              <a:defRPr sz="1200">
                <a:latin typeface="+mn-lt"/>
                <a:ea typeface="+mn-ea"/>
              </a:defRPr>
            </a:lvl1pPr>
          </a:lstStyle>
          <a:p>
            <a:pPr>
              <a:defRPr/>
            </a:pPr>
            <a:fld id="{06EB6424-E2A9-4BBB-9978-A90948EF7FA8}" type="slidenum">
              <a:rPr lang="ja-JP" altLang="en-US"/>
              <a:pPr>
                <a:defRPr/>
              </a:pPr>
              <a:t>‹#›</a:t>
            </a:fld>
            <a:endParaRPr lang="ja-JP" altLang="en-US"/>
          </a:p>
        </p:txBody>
      </p:sp>
    </p:spTree>
    <p:extLst>
      <p:ext uri="{BB962C8B-B14F-4D97-AF65-F5344CB8AC3E}">
        <p14:creationId xmlns:p14="http://schemas.microsoft.com/office/powerpoint/2010/main" val="4234496563"/>
      </p:ext>
    </p:extLst>
  </p:cSld>
  <p:clrMap bg1="lt1" tx1="dk1" bg2="lt2" tx2="dk2" accent1="accent1" accent2="accent2" accent3="accent3" accent4="accent4" accent5="accent5" accent6="accent6" hlink="hlink" folHlink="folHlink"/>
  <p:hf hdr="0" ftr="0" dt="0"/>
  <p:notesStyle>
    <a:lvl1pPr algn="l" rtl="0" eaLnBrk="1" fontAlgn="base" hangingPunct="1">
      <a:spcBef>
        <a:spcPct val="30000"/>
      </a:spcBef>
      <a:spcAft>
        <a:spcPct val="0"/>
      </a:spcAft>
      <a:defRPr kumimoji="1" sz="1200" kern="1200">
        <a:solidFill>
          <a:schemeClr val="tx1"/>
        </a:solidFill>
        <a:latin typeface="+mn-lt"/>
        <a:ea typeface="+mn-ea"/>
        <a:cs typeface="+mn-cs"/>
      </a:defRPr>
    </a:lvl1pPr>
    <a:lvl2pPr marL="457200" algn="just" rtl="0" eaLnBrk="1" fontAlgn="base" hangingPunct="1">
      <a:spcBef>
        <a:spcPct val="30000"/>
      </a:spcBef>
      <a:spcAft>
        <a:spcPct val="0"/>
      </a:spcAft>
      <a:defRPr kumimoji="1" sz="1200" kern="1200">
        <a:solidFill>
          <a:schemeClr val="tx1"/>
        </a:solidFill>
        <a:latin typeface="+mn-lt"/>
        <a:ea typeface="+mn-ea"/>
        <a:cs typeface="+mn-cs"/>
      </a:defRPr>
    </a:lvl2pPr>
    <a:lvl3pPr marL="914400" algn="just" rtl="0" eaLnBrk="1" fontAlgn="base" hangingPunct="1">
      <a:spcBef>
        <a:spcPct val="30000"/>
      </a:spcBef>
      <a:spcAft>
        <a:spcPct val="0"/>
      </a:spcAft>
      <a:defRPr kumimoji="1" sz="1200" kern="1200">
        <a:solidFill>
          <a:schemeClr val="tx1"/>
        </a:solidFill>
        <a:latin typeface="+mn-lt"/>
        <a:ea typeface="+mn-ea"/>
        <a:cs typeface="+mn-cs"/>
      </a:defRPr>
    </a:lvl3pPr>
    <a:lvl4pPr marL="1371600" algn="just" rtl="0" eaLnBrk="1" fontAlgn="base" hangingPunct="1">
      <a:spcBef>
        <a:spcPct val="30000"/>
      </a:spcBef>
      <a:spcAft>
        <a:spcPct val="0"/>
      </a:spcAft>
      <a:defRPr kumimoji="1" sz="1200" kern="1200">
        <a:solidFill>
          <a:schemeClr val="tx1"/>
        </a:solidFill>
        <a:latin typeface="+mn-lt"/>
        <a:ea typeface="+mn-ea"/>
        <a:cs typeface="+mn-cs"/>
      </a:defRPr>
    </a:lvl4pPr>
    <a:lvl5pPr marL="1828800" algn="just" rtl="0" eaLnBrk="1" fontAlgn="base" hangingPunct="1">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 Id="rId3" Type="http://schemas.openxmlformats.org/officeDocument/2006/relationships/hyperlink" Target="http://www.youtube.com/watch?v=6g2pMOYmyoQ" TargetMode="Externa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[Big Picture] Page1〜10</a:t>
            </a:r>
          </a:p>
          <a:p>
            <a:r>
              <a:rPr kumimoji="1" lang="en-US" altLang="ja-JP" dirty="0" smtClean="0"/>
              <a:t>Page1</a:t>
            </a:r>
          </a:p>
          <a:p>
            <a:pPr algn="just"/>
            <a:r>
              <a:rPr kumimoji="1" lang="ja-JP" altLang="en-US" dirty="0" smtClean="0"/>
              <a:t>このセクションでは、講座を始めるにあたって、全体感や概要について述べます。</a:t>
            </a:r>
            <a:endParaRPr kumimoji="1" lang="en-US" altLang="ja-JP" dirty="0" smtClean="0"/>
          </a:p>
          <a:p>
            <a:pPr algn="just"/>
            <a:r>
              <a:rPr kumimoji="1" lang="ja-JP" altLang="en-US" dirty="0" smtClean="0"/>
              <a:t>生徒に、講座の目的と講座修了後にどんな力を得ることができるのかを伝えます。</a:t>
            </a:r>
            <a:endParaRPr kumimoji="1" lang="en-US" altLang="ja-JP" dirty="0" smtClean="0"/>
          </a:p>
          <a:p>
            <a:pPr algn="just"/>
            <a:endParaRPr kumimoji="1" lang="en-US" altLang="ja-JP" dirty="0" smtClean="0"/>
          </a:p>
          <a:p>
            <a:pPr algn="just"/>
            <a:r>
              <a:rPr kumimoji="1" lang="en-US" altLang="ja-JP" dirty="0" smtClean="0"/>
              <a:t>Big</a:t>
            </a:r>
            <a:r>
              <a:rPr kumimoji="1" lang="en-US" altLang="ja-JP" baseline="0" dirty="0" smtClean="0"/>
              <a:t> </a:t>
            </a:r>
            <a:r>
              <a:rPr kumimoji="1" lang="en-US" altLang="ja-JP" dirty="0" smtClean="0"/>
              <a:t>Picture</a:t>
            </a:r>
            <a:r>
              <a:rPr kumimoji="1" lang="ja-JP" altLang="en-US" dirty="0" smtClean="0"/>
              <a:t>とは「（問題等の）全体像」や「鳥瞰図」などがあてはまります。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a:t>
            </a:fld>
            <a:endParaRPr lang="ja-JP" altLang="en-US"/>
          </a:p>
        </p:txBody>
      </p:sp>
    </p:spTree>
    <p:extLst>
      <p:ext uri="{BB962C8B-B14F-4D97-AF65-F5344CB8AC3E}">
        <p14:creationId xmlns:p14="http://schemas.microsoft.com/office/powerpoint/2010/main" val="2627662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dirty="0" smtClean="0">
                <a:solidFill>
                  <a:schemeClr val="tx1"/>
                </a:solidFill>
              </a:rPr>
              <a:t>Page10</a:t>
            </a:r>
          </a:p>
          <a:p>
            <a:r>
              <a:rPr kumimoji="1" lang="en-US" altLang="ja-JP" dirty="0" smtClean="0">
                <a:solidFill>
                  <a:schemeClr val="tx1"/>
                </a:solidFill>
              </a:rPr>
              <a:t>●</a:t>
            </a:r>
            <a:r>
              <a:rPr kumimoji="1" lang="ja-JP" altLang="en-US" dirty="0" smtClean="0">
                <a:solidFill>
                  <a:schemeClr val="tx1"/>
                </a:solidFill>
              </a:rPr>
              <a:t>多様化するユーザーに対して価値を作り出す手法が求められている</a:t>
            </a:r>
            <a:endParaRPr kumimoji="1" lang="en-US" altLang="ja-JP" dirty="0" smtClean="0">
              <a:solidFill>
                <a:schemeClr val="tx1"/>
              </a:solidFill>
            </a:endParaRPr>
          </a:p>
          <a:p>
            <a:pPr algn="just"/>
            <a:r>
              <a:rPr kumimoji="1" lang="en-US" altLang="ja-JP" dirty="0" smtClean="0">
                <a:solidFill>
                  <a:schemeClr val="tx1"/>
                </a:solidFill>
              </a:rPr>
              <a:t>Page9</a:t>
            </a:r>
            <a:r>
              <a:rPr kumimoji="1" lang="ja-JP" altLang="en-US" dirty="0" smtClean="0">
                <a:solidFill>
                  <a:schemeClr val="tx1"/>
                </a:solidFill>
              </a:rPr>
              <a:t>で説明した「この時代を勝ち抜くために企業にとって必要なものは何か」を説明します。</a:t>
            </a:r>
            <a:endParaRPr kumimoji="1" lang="en-US" altLang="ja-JP" dirty="0" smtClean="0">
              <a:solidFill>
                <a:schemeClr val="tx1"/>
              </a:solidFill>
            </a:endParaRPr>
          </a:p>
          <a:p>
            <a:pPr algn="just"/>
            <a:r>
              <a:rPr kumimoji="1" lang="ja-JP" altLang="en-US" dirty="0" smtClean="0">
                <a:solidFill>
                  <a:schemeClr val="tx1"/>
                </a:solidFill>
              </a:rPr>
              <a:t>ユーザーのニーズはどんどん多様化しています。企業は、多様化するユーザーニーズに対して価値を見いだせるように「モノ」づくりを行うことが求められはじめています。どんなものが求められているかを考え直す事で、「デザインする」という行為の先にあるものを理解させます。</a:t>
            </a:r>
            <a:endParaRPr kumimoji="1" lang="en-US" altLang="ja-JP" dirty="0" smtClean="0">
              <a:solidFill>
                <a:schemeClr val="tx1"/>
              </a:solidFill>
            </a:endParaRPr>
          </a:p>
          <a:p>
            <a:pPr algn="just"/>
            <a:r>
              <a:rPr kumimoji="1" lang="ja-JP" altLang="en-US" dirty="0" smtClean="0">
                <a:solidFill>
                  <a:schemeClr val="tx1"/>
                </a:solidFill>
              </a:rPr>
              <a:t>それは、「顧客創造」であり、「価値提供」であり、「差別化」であると言えます。</a:t>
            </a:r>
            <a:endParaRPr kumimoji="1" lang="en-US" altLang="ja-JP" dirty="0" smtClean="0">
              <a:solidFill>
                <a:schemeClr val="tx1"/>
              </a:solidFill>
            </a:endParaRPr>
          </a:p>
          <a:p>
            <a:pPr algn="just"/>
            <a:endParaRPr kumimoji="1" lang="en-US" altLang="ja-JP" dirty="0" smtClean="0">
              <a:solidFill>
                <a:schemeClr val="tx1"/>
              </a:solidFill>
            </a:endParaRPr>
          </a:p>
          <a:p>
            <a:pPr algn="just"/>
            <a:r>
              <a:rPr kumimoji="1" lang="ja-JP" altLang="en-US" dirty="0" smtClean="0">
                <a:solidFill>
                  <a:schemeClr val="tx1"/>
                </a:solidFill>
              </a:rPr>
              <a:t>「顧客層蔵」</a:t>
            </a:r>
            <a:endParaRPr kumimoji="1" lang="en-US" altLang="ja-JP" dirty="0" smtClean="0">
              <a:solidFill>
                <a:schemeClr val="tx1"/>
              </a:solidFill>
            </a:endParaRPr>
          </a:p>
          <a:p>
            <a:pPr algn="just"/>
            <a:r>
              <a:rPr kumimoji="1" lang="ja-JP" altLang="en-US" dirty="0" smtClean="0">
                <a:solidFill>
                  <a:schemeClr val="tx1"/>
                </a:solidFill>
              </a:rPr>
              <a:t>今まで取引をしていた顧客だけで満足するのではなく、より多くの顧客に対してモノづくりを行っていく必要があります。</a:t>
            </a:r>
            <a:endParaRPr kumimoji="1" lang="en-US" altLang="ja-JP" dirty="0" smtClean="0">
              <a:solidFill>
                <a:schemeClr val="tx1"/>
              </a:solidFill>
            </a:endParaRPr>
          </a:p>
          <a:p>
            <a:pPr algn="just"/>
            <a:r>
              <a:rPr kumimoji="1" lang="ja-JP" altLang="en-US" dirty="0" smtClean="0">
                <a:solidFill>
                  <a:schemeClr val="tx1"/>
                </a:solidFill>
              </a:rPr>
              <a:t>「価値提供」</a:t>
            </a:r>
            <a:endParaRPr kumimoji="1" lang="en-US" altLang="ja-JP" dirty="0" smtClean="0">
              <a:solidFill>
                <a:schemeClr val="tx1"/>
              </a:solidFill>
            </a:endParaRPr>
          </a:p>
          <a:p>
            <a:pPr algn="just"/>
            <a:r>
              <a:rPr kumimoji="1" lang="ja-JP" altLang="en-US" dirty="0" smtClean="0">
                <a:solidFill>
                  <a:schemeClr val="tx1"/>
                </a:solidFill>
              </a:rPr>
              <a:t>デザインするという行為で、その製品や環境等に新しい価値や真に必要とされる価値を第三者に提供することが必要です。</a:t>
            </a:r>
            <a:endParaRPr kumimoji="1" lang="en-US" altLang="ja-JP" dirty="0" smtClean="0">
              <a:solidFill>
                <a:schemeClr val="tx1"/>
              </a:solidFill>
            </a:endParaRPr>
          </a:p>
          <a:p>
            <a:pPr algn="just"/>
            <a:r>
              <a:rPr kumimoji="1" lang="ja-JP" altLang="en-US" dirty="0" smtClean="0">
                <a:solidFill>
                  <a:schemeClr val="tx1"/>
                </a:solidFill>
              </a:rPr>
              <a:t>「差別化」</a:t>
            </a:r>
            <a:endParaRPr kumimoji="1" lang="en-US" altLang="ja-JP" dirty="0" smtClean="0">
              <a:solidFill>
                <a:schemeClr val="tx1"/>
              </a:solidFill>
            </a:endParaRPr>
          </a:p>
          <a:p>
            <a:pPr algn="just"/>
            <a:r>
              <a:rPr kumimoji="1" lang="ja-JP" altLang="en-US" dirty="0" smtClean="0">
                <a:solidFill>
                  <a:schemeClr val="tx1"/>
                </a:solidFill>
              </a:rPr>
              <a:t>似たような他の製品と何かが違うという特別な配慮が必要になります。同じものだけをつくっていては、ユーザーに見向きもされません。</a:t>
            </a:r>
            <a:endParaRPr kumimoji="1" lang="en-US" altLang="ja-JP" dirty="0" smtClean="0">
              <a:solidFill>
                <a:schemeClr val="tx1"/>
              </a:solidFill>
            </a:endParaRPr>
          </a:p>
          <a:p>
            <a:pPr algn="just"/>
            <a:r>
              <a:rPr kumimoji="1" lang="ja-JP" altLang="en-US" dirty="0" smtClean="0">
                <a:solidFill>
                  <a:schemeClr val="tx1"/>
                </a:solidFill>
              </a:rPr>
              <a:t>そして、どんな価値を提供すれば良いのか、どのように差別化すれば良いのかをユーザー目線で捉えることが一番重要なのです。</a:t>
            </a:r>
            <a:endParaRPr kumimoji="1" lang="ja-JP" altLang="en-US"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a:t>
            </a:fld>
            <a:endParaRPr lang="ja-JP" altLang="en-US"/>
          </a:p>
        </p:txBody>
      </p:sp>
    </p:spTree>
    <p:extLst>
      <p:ext uri="{BB962C8B-B14F-4D97-AF65-F5344CB8AC3E}">
        <p14:creationId xmlns:p14="http://schemas.microsoft.com/office/powerpoint/2010/main" val="37273978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Page100</a:t>
            </a:r>
          </a:p>
          <a:p>
            <a:r>
              <a:rPr kumimoji="1" lang="en-US" altLang="ja-JP" dirty="0" smtClean="0"/>
              <a:t>●</a:t>
            </a:r>
            <a:r>
              <a:rPr kumimoji="1" lang="ja-JP" altLang="en-US" dirty="0" smtClean="0"/>
              <a:t>テーマを見つける練習＜収束＞</a:t>
            </a:r>
          </a:p>
          <a:p>
            <a:r>
              <a:rPr kumimoji="1" lang="ja-JP" altLang="en-US" dirty="0" smtClean="0"/>
              <a:t>「収束」（</a:t>
            </a:r>
            <a:r>
              <a:rPr kumimoji="1" lang="en-US" altLang="ja-JP" dirty="0" smtClean="0"/>
              <a:t>20</a:t>
            </a:r>
            <a:r>
              <a:rPr kumimoji="1" lang="ja-JP" altLang="en-US" dirty="0" smtClean="0"/>
              <a:t>分）</a:t>
            </a:r>
            <a:endParaRPr kumimoji="1" lang="en-US" altLang="ja-JP" dirty="0" smtClean="0"/>
          </a:p>
          <a:p>
            <a:r>
              <a:rPr kumimoji="1" lang="ja-JP" altLang="en-US" dirty="0" smtClean="0"/>
              <a:t>似ている要素をまとめてグループに分類します。グループ分けが終わったら、各グループにラベルを付けます。整理されたボードを見て、観点をみつけます。見つけた観点を文章や図にまとめます。</a:t>
            </a:r>
            <a:endParaRPr kumimoji="1" lang="en-US" altLang="ja-JP" dirty="0" smtClean="0"/>
          </a:p>
          <a:p>
            <a:endParaRPr kumimoji="1" lang="en-US" altLang="ja-JP" dirty="0" smtClean="0"/>
          </a:p>
          <a:p>
            <a:pPr marL="460800" lvl="1" indent="-100800">
              <a:buFont typeface="Arial"/>
              <a:buChar char="•"/>
            </a:pPr>
            <a:r>
              <a:rPr kumimoji="1" lang="ja-JP" altLang="en-US" dirty="0" smtClean="0"/>
              <a:t>「収束」をおこなうにあたっては、</a:t>
            </a:r>
            <a:r>
              <a:rPr kumimoji="1" lang="en-US" altLang="ja-JP" dirty="0" smtClean="0"/>
              <a:t>KJ</a:t>
            </a:r>
            <a:r>
              <a:rPr kumimoji="1" lang="ja-JP" altLang="en-US" dirty="0" smtClean="0"/>
              <a:t>法を用いる（</a:t>
            </a:r>
            <a:r>
              <a:rPr kumimoji="1" lang="en-US" altLang="ja-JP" dirty="0" smtClean="0"/>
              <a:t>KJ</a:t>
            </a:r>
            <a:r>
              <a:rPr kumimoji="1" lang="ja-JP" altLang="en-US" dirty="0" smtClean="0"/>
              <a:t>法については</a:t>
            </a:r>
            <a:r>
              <a:rPr kumimoji="1" lang="en-US" altLang="ja-JP" dirty="0" smtClean="0"/>
              <a:t>Page102</a:t>
            </a:r>
            <a:r>
              <a:rPr kumimoji="1" lang="ja-JP" altLang="en-US" dirty="0" smtClean="0"/>
              <a:t>，</a:t>
            </a:r>
            <a:r>
              <a:rPr kumimoji="1" lang="en-US" altLang="ja-JP" dirty="0" smtClean="0"/>
              <a:t>103</a:t>
            </a:r>
            <a:r>
              <a:rPr kumimoji="1" lang="ja-JP" altLang="en-US" dirty="0" smtClean="0"/>
              <a:t>）</a:t>
            </a:r>
            <a:endParaRPr kumimoji="1" lang="en-US" altLang="ja-JP" dirty="0" smtClean="0"/>
          </a:p>
          <a:p>
            <a:pPr marL="460800" lvl="1" indent="-100800">
              <a:buFont typeface="Arial"/>
              <a:buChar char="•"/>
            </a:pPr>
            <a:r>
              <a:rPr kumimoji="1" lang="ja-JP" altLang="en-US" dirty="0" smtClean="0"/>
              <a:t>まとめ作業では、付箋を整理していくので、イメージとして（図的に）捉えることが大切</a:t>
            </a:r>
            <a:endParaRPr kumimoji="1" lang="en-US" altLang="ja-JP" dirty="0" smtClean="0"/>
          </a:p>
          <a:p>
            <a:pPr marL="460800" lvl="1" indent="-100800">
              <a:buFont typeface="Arial"/>
              <a:buChar char="•"/>
            </a:pPr>
            <a:r>
              <a:rPr kumimoji="1" lang="ja-JP" altLang="en-US" dirty="0" smtClean="0"/>
              <a:t>最終的には、文章としてまとめる（イメージをちゃんと言葉に直せるかが重要）</a:t>
            </a:r>
            <a:endParaRPr kumimoji="1" lang="en-US" altLang="ja-JP" dirty="0" smtClean="0"/>
          </a:p>
          <a:p>
            <a:pPr marL="460800" lvl="1" indent="-100800">
              <a:buFont typeface="Arial"/>
              <a:buChar char="•"/>
            </a:pPr>
            <a:r>
              <a:rPr kumimoji="1" lang="ja-JP" altLang="en-US" dirty="0" smtClean="0"/>
              <a:t>発表したときにリスナーにちゃんと伝わる情報になっているのかを検討する</a:t>
            </a:r>
            <a:endParaRPr kumimoji="1" lang="en-US" altLang="ja-JP" dirty="0" smtClean="0"/>
          </a:p>
          <a:p>
            <a:endParaRPr kumimoji="1" lang="en-US" altLang="ja-JP" dirty="0" smtClean="0"/>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1" lang="en-US" altLang="ja-JP" dirty="0" smtClean="0"/>
              <a:t>※</a:t>
            </a:r>
            <a:r>
              <a:rPr kumimoji="1" lang="ja-JP" altLang="en-US" dirty="0" smtClean="0"/>
              <a:t>この演習（テーマを見つける練習）は、この講座の最終課題でテーマを見つけるための練習です。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100</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Page101</a:t>
            </a:r>
          </a:p>
          <a:p>
            <a:r>
              <a:rPr kumimoji="1" lang="en-US" altLang="ja-JP" dirty="0" smtClean="0"/>
              <a:t>●</a:t>
            </a:r>
            <a:r>
              <a:rPr kumimoji="1" lang="ja-JP" altLang="en-US" dirty="0" smtClean="0"/>
              <a:t>ブレインストーミング進め方の例</a:t>
            </a:r>
            <a:r>
              <a:rPr lang="ja-JP" altLang="en-US" dirty="0" smtClean="0"/>
              <a:t>ー２</a:t>
            </a:r>
            <a:endParaRPr kumimoji="1" lang="ja-JP" altLang="en-US" dirty="0" smtClean="0"/>
          </a:p>
          <a:p>
            <a:r>
              <a:rPr kumimoji="1" lang="ja-JP" altLang="en-US" dirty="0" smtClean="0"/>
              <a:t>「発散」（このフェーズの説明は、</a:t>
            </a:r>
            <a:r>
              <a:rPr kumimoji="1" lang="en-US" altLang="ja-JP" dirty="0" smtClean="0"/>
              <a:t>Page99</a:t>
            </a:r>
            <a:r>
              <a:rPr kumimoji="1" lang="ja-JP" altLang="en-US" dirty="0" smtClean="0"/>
              <a:t>）</a:t>
            </a:r>
            <a:endParaRPr kumimoji="1" lang="en-US" altLang="ja-JP" dirty="0" smtClean="0"/>
          </a:p>
          <a:p>
            <a:endParaRPr kumimoji="1" lang="en-US" altLang="ja-JP" dirty="0" smtClean="0"/>
          </a:p>
          <a:p>
            <a:r>
              <a:rPr kumimoji="1" lang="ja-JP" altLang="en-US" dirty="0" smtClean="0"/>
              <a:t>「収束」</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＜手順＞</a:t>
            </a:r>
            <a:endParaRPr kumimoji="1" lang="en-US" altLang="ja-JP" dirty="0" smtClean="0"/>
          </a:p>
          <a:p>
            <a:r>
              <a:rPr kumimoji="1" lang="ja-JP" altLang="en-US" dirty="0" smtClean="0"/>
              <a:t>（４）似ている要素に分類する（グルーピング）</a:t>
            </a:r>
            <a:endParaRPr kumimoji="1" lang="en-US" altLang="ja-JP" dirty="0" smtClean="0"/>
          </a:p>
          <a:p>
            <a:r>
              <a:rPr kumimoji="1" lang="ja-JP" altLang="en-US" dirty="0" smtClean="0"/>
              <a:t>（５）ラベルを付ける（ラベリング）</a:t>
            </a:r>
            <a:endParaRPr kumimoji="1" lang="en-US" altLang="ja-JP" dirty="0" smtClean="0"/>
          </a:p>
          <a:p>
            <a:r>
              <a:rPr kumimoji="1" lang="ja-JP" altLang="en-US" dirty="0" smtClean="0"/>
              <a:t>（６）観点を見出す</a:t>
            </a:r>
          </a:p>
          <a:p>
            <a:r>
              <a:rPr kumimoji="1" lang="ja-JP" altLang="en-US" dirty="0" smtClean="0"/>
              <a:t>（７）図（図解化）や文章（叙述化）にまとめる</a:t>
            </a:r>
          </a:p>
          <a:p>
            <a:pPr marL="252000" lvl="1" indent="-529200"/>
            <a:r>
              <a:rPr kumimoji="1" lang="ja-JP" altLang="en-US" dirty="0" smtClean="0"/>
              <a:t>例：日本の長寿アニメに共通することとは　</a:t>
            </a:r>
            <a:r>
              <a:rPr kumimoji="1" lang="en-US" altLang="ja-JP" dirty="0" smtClean="0"/>
              <a:t>●●●</a:t>
            </a:r>
            <a:r>
              <a:rPr kumimoji="1" lang="ja-JP" altLang="en-US" dirty="0" smtClean="0"/>
              <a:t>で</a:t>
            </a:r>
            <a:r>
              <a:rPr kumimoji="1" lang="en-US" altLang="ja-JP" dirty="0" smtClean="0"/>
              <a:t>●●●</a:t>
            </a:r>
            <a:r>
              <a:rPr kumimoji="1" lang="ja-JP" altLang="en-US" dirty="0" smtClean="0"/>
              <a:t>な</a:t>
            </a:r>
            <a:r>
              <a:rPr kumimoji="1" lang="en-US" altLang="ja-JP" dirty="0" smtClean="0"/>
              <a:t>●●●</a:t>
            </a:r>
            <a:r>
              <a:rPr kumimoji="1" lang="ja-JP" altLang="en-US" dirty="0" smtClean="0"/>
              <a:t>であり</a:t>
            </a:r>
            <a:r>
              <a:rPr kumimoji="1" lang="en-US" altLang="ja-JP" dirty="0" smtClean="0"/>
              <a:t>●●</a:t>
            </a:r>
            <a:r>
              <a:rPr kumimoji="1" lang="ja-JP" altLang="en-US" dirty="0" smtClean="0"/>
              <a:t>という</a:t>
            </a:r>
            <a:r>
              <a:rPr kumimoji="1" lang="en-US" altLang="ja-JP" dirty="0" smtClean="0"/>
              <a:t>●●</a:t>
            </a:r>
            <a:r>
              <a:rPr kumimoji="1" lang="ja-JP" altLang="en-US" dirty="0" smtClean="0"/>
              <a:t>をもつ、</a:t>
            </a:r>
            <a:r>
              <a:rPr kumimoji="1" lang="en-US" altLang="ja-JP" dirty="0" smtClean="0"/>
              <a:t>●●</a:t>
            </a:r>
            <a:r>
              <a:rPr kumimoji="1" lang="ja-JP" altLang="en-US" dirty="0" smtClean="0"/>
              <a:t>である。等</a:t>
            </a:r>
            <a:endParaRPr kumimoji="1" lang="en-US" altLang="ja-JP" dirty="0" smtClean="0"/>
          </a:p>
          <a:p>
            <a:pPr indent="-637200"/>
            <a:endParaRPr kumimoji="1" lang="en-US" altLang="ja-JP" dirty="0" smtClean="0"/>
          </a:p>
          <a:p>
            <a:pPr indent="-637200"/>
            <a:r>
              <a:rPr lang="ja-JP" altLang="en-US" dirty="0"/>
              <a:t>＜ファシリテーターの役目</a:t>
            </a:r>
            <a:r>
              <a:rPr lang="ja-JP" altLang="en-US" dirty="0" smtClean="0"/>
              <a:t>＞</a:t>
            </a:r>
          </a:p>
          <a:p>
            <a:pPr marL="388800" lvl="1" indent="-100800">
              <a:buFont typeface="Arial"/>
              <a:buChar char="•"/>
            </a:pPr>
            <a:r>
              <a:rPr lang="ja-JP" altLang="en-US" dirty="0" smtClean="0"/>
              <a:t>グループのメンバーが、ボードの全体を見渡せるように注意する</a:t>
            </a:r>
            <a:endParaRPr lang="en-US" altLang="ja-JP" dirty="0" smtClean="0"/>
          </a:p>
          <a:p>
            <a:pPr marL="388800" marR="0" lvl="1" indent="-10080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時間配分に注意する（発表用の文章を考える時間の確保から逆算する）</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101</a:t>
            </a:fld>
            <a:endParaRPr lang="ja-JP" altLang="en-US" dirty="0"/>
          </a:p>
        </p:txBody>
      </p:sp>
    </p:spTree>
    <p:extLst>
      <p:ext uri="{BB962C8B-B14F-4D97-AF65-F5344CB8AC3E}">
        <p14:creationId xmlns:p14="http://schemas.microsoft.com/office/powerpoint/2010/main" val="16283496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Page102</a:t>
            </a:r>
          </a:p>
          <a:p>
            <a:r>
              <a:rPr kumimoji="1" lang="en-US" altLang="ja-JP" dirty="0" smtClean="0"/>
              <a:t>●</a:t>
            </a:r>
            <a:r>
              <a:rPr kumimoji="1" lang="ja-JP" altLang="en-US" dirty="0" smtClean="0"/>
              <a:t>収束に対するアプローチ／</a:t>
            </a:r>
            <a:r>
              <a:rPr kumimoji="1" lang="en-US" altLang="ja-JP" dirty="0" smtClean="0"/>
              <a:t>KJ</a:t>
            </a:r>
            <a:r>
              <a:rPr kumimoji="1" lang="ja-JP" altLang="en-US" dirty="0" smtClean="0"/>
              <a:t>法</a:t>
            </a:r>
            <a:endParaRPr kumimoji="1" lang="en-US" altLang="ja-JP" dirty="0" smtClean="0"/>
          </a:p>
          <a:p>
            <a:r>
              <a:rPr kumimoji="1" lang="ja-JP" altLang="en-US" dirty="0" smtClean="0"/>
              <a:t>＜収束＞</a:t>
            </a:r>
            <a:endParaRPr kumimoji="1" lang="en-US" altLang="ja-JP" dirty="0" smtClean="0"/>
          </a:p>
          <a:p>
            <a:r>
              <a:rPr kumimoji="1" lang="ja-JP" altLang="en-US" dirty="0" smtClean="0"/>
              <a:t>（</a:t>
            </a:r>
            <a:r>
              <a:rPr kumimoji="1" lang="en-US" altLang="ja-JP" dirty="0" smtClean="0"/>
              <a:t>Page102〜105</a:t>
            </a:r>
            <a:r>
              <a:rPr kumimoji="1" lang="ja-JP" altLang="en-US" dirty="0" smtClean="0"/>
              <a:t>までで、収束に対するアプローチ方法を説明します）</a:t>
            </a:r>
            <a:endParaRPr kumimoji="1" lang="en-US" altLang="ja-JP" dirty="0" smtClean="0"/>
          </a:p>
          <a:p>
            <a:r>
              <a:rPr kumimoji="1" lang="ja-JP" altLang="en-US" dirty="0" smtClean="0"/>
              <a:t>（</a:t>
            </a:r>
            <a:r>
              <a:rPr kumimoji="1" lang="en-US" altLang="ja-JP" dirty="0" smtClean="0"/>
              <a:t>Page102</a:t>
            </a:r>
            <a:r>
              <a:rPr kumimoji="1" lang="ja-JP" altLang="en-US" dirty="0" smtClean="0"/>
              <a:t>，</a:t>
            </a:r>
            <a:r>
              <a:rPr kumimoji="1" lang="en-US" altLang="ja-JP" dirty="0" smtClean="0"/>
              <a:t>103</a:t>
            </a:r>
            <a:r>
              <a:rPr kumimoji="1" lang="ja-JP" altLang="en-US" dirty="0" smtClean="0"/>
              <a:t>は、</a:t>
            </a:r>
            <a:r>
              <a:rPr kumimoji="1" lang="en-US" altLang="ja-JP" dirty="0" smtClean="0"/>
              <a:t>KJ</a:t>
            </a:r>
            <a:r>
              <a:rPr kumimoji="1" lang="ja-JP" altLang="en-US" dirty="0" smtClean="0"/>
              <a:t>法について説明します）</a:t>
            </a:r>
          </a:p>
          <a:p>
            <a:r>
              <a:rPr kumimoji="1" lang="ja-JP" altLang="en-US" dirty="0" smtClean="0"/>
              <a:t>「膨大・無秩序なデータの分類、構造化を通してひらめく」</a:t>
            </a:r>
            <a:endParaRPr kumimoji="1" lang="en-US" altLang="ja-JP" dirty="0" smtClean="0"/>
          </a:p>
          <a:p>
            <a:r>
              <a:rPr kumimoji="1" lang="ja-JP" altLang="en-US" dirty="0" smtClean="0"/>
              <a:t>文化人類学者の川喜田二郎が、フィールドワークなどで得た膨大なデータをまとめるために考案した手法です。「</a:t>
            </a:r>
            <a:r>
              <a:rPr kumimoji="1" lang="en-US" altLang="ja-JP" dirty="0" smtClean="0"/>
              <a:t>KJ</a:t>
            </a:r>
            <a:r>
              <a:rPr kumimoji="1" lang="ja-JP" altLang="en-US" dirty="0" smtClean="0"/>
              <a:t>」は考案者のイニシャルにちなんでいます。</a:t>
            </a:r>
          </a:p>
          <a:p>
            <a:r>
              <a:rPr kumimoji="1" lang="ja-JP" altLang="en-US" dirty="0" smtClean="0"/>
              <a:t>データをカードに記述し、カードをグループごとにまとめて（グルーピングとラベリング）、図解し、論文等にまとめていきます。共同での作業にもよく用いられ、新たな仮説や解決策へつなげる技法です。質的データの分析に広く用いられています。</a:t>
            </a:r>
          </a:p>
          <a:p>
            <a:r>
              <a:rPr kumimoji="1" lang="ja-JP" altLang="en-US" dirty="0" smtClean="0"/>
              <a:t>ブレインストーミングなどで得たデータを収束させる発想として代表的なものです。</a:t>
            </a:r>
            <a:endParaRPr kumimoji="1" lang="en-US" altLang="ja-JP" dirty="0" smtClean="0"/>
          </a:p>
          <a:p>
            <a:endParaRPr lang="en-US" altLang="ja-JP" dirty="0"/>
          </a:p>
          <a:p>
            <a:pPr marL="133200" lvl="1" indent="-133200"/>
            <a:r>
              <a:rPr kumimoji="1" lang="en-US" altLang="ja-JP" dirty="0" smtClean="0"/>
              <a:t>※</a:t>
            </a:r>
            <a:r>
              <a:rPr lang="ja-JP" altLang="en-US" dirty="0"/>
              <a:t>「</a:t>
            </a:r>
            <a:r>
              <a:rPr lang="en-US" altLang="ja-JP" dirty="0"/>
              <a:t>KJ</a:t>
            </a:r>
            <a:r>
              <a:rPr lang="ja-JP" altLang="en-US" dirty="0"/>
              <a:t>法」</a:t>
            </a:r>
            <a:r>
              <a:rPr lang="ja-JP" altLang="en-US" dirty="0" smtClean="0"/>
              <a:t>は、（</a:t>
            </a:r>
            <a:r>
              <a:rPr lang="ja-JP" altLang="en-US" dirty="0"/>
              <a:t>株）川喜田</a:t>
            </a:r>
            <a:r>
              <a:rPr lang="ja-JP" altLang="en-US" dirty="0" smtClean="0"/>
              <a:t>研究所の</a:t>
            </a:r>
            <a:r>
              <a:rPr lang="ja-JP" altLang="en-US" dirty="0"/>
              <a:t>登録</a:t>
            </a:r>
            <a:r>
              <a:rPr lang="ja-JP" altLang="en-US" dirty="0" smtClean="0"/>
              <a:t>商標です。（</a:t>
            </a:r>
            <a:r>
              <a:rPr lang="ja-JP" altLang="en-US" dirty="0"/>
              <a:t>登録商標日本第</a:t>
            </a:r>
            <a:r>
              <a:rPr lang="en-US" altLang="ja-JP" dirty="0"/>
              <a:t>4867036</a:t>
            </a:r>
            <a:r>
              <a:rPr lang="ja-JP" altLang="en-US" dirty="0"/>
              <a:t>号</a:t>
            </a:r>
            <a:r>
              <a:rPr lang="ja-JP" altLang="en-US" dirty="0" smtClean="0"/>
              <a:t>）この研究所は、正規</a:t>
            </a:r>
            <a:r>
              <a:rPr lang="ja-JP" altLang="en-US" dirty="0"/>
              <a:t>の教育・コンサルティングを行なうための</a:t>
            </a:r>
            <a:r>
              <a:rPr lang="ja-JP" altLang="en-US" dirty="0" smtClean="0"/>
              <a:t>認定もおこなっています。</a:t>
            </a:r>
            <a:endParaRPr kumimoji="1" lang="ja-JP" altLang="en-US" dirty="0" smtClean="0"/>
          </a:p>
          <a:p>
            <a:pPr marL="133200" lvl="1" indent="-133200"/>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102</a:t>
            </a:fld>
            <a:endParaRPr lang="ja-JP" altLang="en-US" dirty="0"/>
          </a:p>
        </p:txBody>
      </p:sp>
    </p:spTree>
    <p:extLst>
      <p:ext uri="{BB962C8B-B14F-4D97-AF65-F5344CB8AC3E}">
        <p14:creationId xmlns:p14="http://schemas.microsoft.com/office/powerpoint/2010/main" val="15266980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Page103</a:t>
            </a:r>
          </a:p>
          <a:p>
            <a:r>
              <a:rPr kumimoji="1" lang="en-US" altLang="ja-JP" dirty="0" smtClean="0"/>
              <a:t>●KJ</a:t>
            </a:r>
            <a:r>
              <a:rPr kumimoji="1" lang="ja-JP" altLang="en-US" dirty="0" smtClean="0"/>
              <a:t>法の手順</a:t>
            </a:r>
          </a:p>
          <a:p>
            <a:r>
              <a:rPr kumimoji="1" lang="ja-JP" altLang="en-US" dirty="0" smtClean="0"/>
              <a:t>＜収束＞</a:t>
            </a:r>
            <a:endParaRPr kumimoji="1" lang="en-US" altLang="ja-JP" dirty="0" smtClean="0"/>
          </a:p>
          <a:p>
            <a:r>
              <a:rPr kumimoji="1" lang="ja-JP" altLang="en-US" dirty="0" smtClean="0"/>
              <a:t>（</a:t>
            </a:r>
            <a:r>
              <a:rPr kumimoji="1" lang="en-US" altLang="ja-JP" dirty="0" smtClean="0"/>
              <a:t>Page102〜105</a:t>
            </a:r>
            <a:r>
              <a:rPr kumimoji="1" lang="ja-JP" altLang="en-US" dirty="0" smtClean="0"/>
              <a:t>までで、収束に対するアプローチ方法を説明します）</a:t>
            </a:r>
            <a:endParaRPr kumimoji="1" lang="en-US" altLang="ja-JP" dirty="0" smtClean="0"/>
          </a:p>
          <a:p>
            <a:r>
              <a:rPr kumimoji="1" lang="ja-JP" altLang="en-US" dirty="0" smtClean="0"/>
              <a:t>（</a:t>
            </a:r>
            <a:r>
              <a:rPr kumimoji="1" lang="en-US" altLang="ja-JP" dirty="0" smtClean="0"/>
              <a:t>Page102</a:t>
            </a:r>
            <a:r>
              <a:rPr kumimoji="1" lang="ja-JP" altLang="en-US" dirty="0" smtClean="0"/>
              <a:t>，</a:t>
            </a:r>
            <a:r>
              <a:rPr kumimoji="1" lang="en-US" altLang="ja-JP" dirty="0" smtClean="0"/>
              <a:t>103</a:t>
            </a:r>
            <a:r>
              <a:rPr kumimoji="1" lang="ja-JP" altLang="en-US" dirty="0" smtClean="0"/>
              <a:t>は、</a:t>
            </a:r>
            <a:r>
              <a:rPr kumimoji="1" lang="en-US" altLang="ja-JP" dirty="0" smtClean="0"/>
              <a:t>KJ</a:t>
            </a:r>
            <a:r>
              <a:rPr kumimoji="1" lang="ja-JP" altLang="en-US" dirty="0" smtClean="0"/>
              <a:t>法について説明します）</a:t>
            </a:r>
            <a:endParaRPr kumimoji="1" lang="en-US" altLang="ja-JP" dirty="0" smtClean="0"/>
          </a:p>
          <a:p>
            <a:r>
              <a:rPr kumimoji="1" lang="en-US" altLang="ja-JP" dirty="0" smtClean="0"/>
              <a:t>KJ</a:t>
            </a:r>
            <a:r>
              <a:rPr kumimoji="1" lang="ja-JP" altLang="en-US" dirty="0" smtClean="0"/>
              <a:t>法の手順を説明します。</a:t>
            </a:r>
            <a:endParaRPr kumimoji="1" lang="en-US" altLang="ja-JP" dirty="0" smtClean="0"/>
          </a:p>
          <a:p>
            <a:endParaRPr kumimoji="1" lang="en-US" altLang="ja-JP" dirty="0" smtClean="0"/>
          </a:p>
          <a:p>
            <a:pPr lvl="1"/>
            <a:r>
              <a:rPr kumimoji="1" lang="ja-JP" altLang="en-US" dirty="0" smtClean="0"/>
              <a:t>１．単位化：</a:t>
            </a:r>
            <a:endParaRPr kumimoji="1" lang="en-US" altLang="ja-JP" dirty="0" smtClean="0"/>
          </a:p>
          <a:p>
            <a:pPr lvl="2"/>
            <a:r>
              <a:rPr kumimoji="1" lang="ja-JP" altLang="en-US" dirty="0" smtClean="0"/>
              <a:t>定性データをカードにまとめます。</a:t>
            </a:r>
            <a:endParaRPr kumimoji="1" lang="en-US" altLang="ja-JP" dirty="0" smtClean="0"/>
          </a:p>
          <a:p>
            <a:pPr lvl="1"/>
            <a:r>
              <a:rPr kumimoji="1" lang="ja-JP" altLang="en-US" dirty="0" smtClean="0"/>
              <a:t>２．グループ化：</a:t>
            </a:r>
            <a:endParaRPr kumimoji="1" lang="en-US" altLang="ja-JP" dirty="0" smtClean="0"/>
          </a:p>
          <a:p>
            <a:pPr lvl="2"/>
            <a:r>
              <a:rPr kumimoji="1" lang="ja-JP" altLang="en-US" dirty="0" smtClean="0"/>
              <a:t>一覧できるように並べたカードを、似通った要素の関係を見出しグループ化します。（グループには「ラベル」と呼ばれるタイトルをつけます）</a:t>
            </a:r>
            <a:endParaRPr kumimoji="1" lang="en-US" altLang="ja-JP" dirty="0" smtClean="0"/>
          </a:p>
          <a:p>
            <a:pPr lvl="1"/>
            <a:r>
              <a:rPr kumimoji="1" lang="ja-JP" altLang="en-US" dirty="0" smtClean="0"/>
              <a:t>３．図解化：</a:t>
            </a:r>
            <a:endParaRPr kumimoji="1" lang="en-US" altLang="ja-JP" dirty="0" smtClean="0"/>
          </a:p>
          <a:p>
            <a:pPr lvl="2"/>
            <a:r>
              <a:rPr kumimoji="1" lang="ja-JP" altLang="en-US" dirty="0" smtClean="0"/>
              <a:t>グループどうしの包含関係や因果関係を見つけて組み立て、図解して視覚化します。</a:t>
            </a:r>
            <a:endParaRPr kumimoji="1" lang="en-US" altLang="ja-JP" dirty="0" smtClean="0"/>
          </a:p>
          <a:p>
            <a:pPr lvl="1"/>
            <a:r>
              <a:rPr kumimoji="1" lang="ja-JP" altLang="en-US" dirty="0" smtClean="0"/>
              <a:t>４．叙述化：</a:t>
            </a:r>
            <a:endParaRPr kumimoji="1" lang="en-US" altLang="ja-JP" dirty="0" smtClean="0"/>
          </a:p>
          <a:p>
            <a:pPr lvl="2"/>
            <a:r>
              <a:rPr kumimoji="1" lang="ja-JP" altLang="en-US" dirty="0" smtClean="0"/>
              <a:t>ラベルや図から、文章を書いていきます。視覚から再度テキストに起こすことで論理化され、新たな発想が得られます。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103</a:t>
            </a:fld>
            <a:endParaRPr lang="ja-JP" altLang="en-US" dirty="0"/>
          </a:p>
        </p:txBody>
      </p:sp>
    </p:spTree>
    <p:extLst>
      <p:ext uri="{BB962C8B-B14F-4D97-AF65-F5344CB8AC3E}">
        <p14:creationId xmlns:p14="http://schemas.microsoft.com/office/powerpoint/2010/main" val="27949973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Page104</a:t>
            </a:r>
          </a:p>
          <a:p>
            <a:r>
              <a:rPr kumimoji="1" lang="en-US" altLang="ja-JP" dirty="0" smtClean="0"/>
              <a:t>●</a:t>
            </a:r>
            <a:r>
              <a:rPr kumimoji="1" lang="ja-JP" altLang="en-US" dirty="0" smtClean="0"/>
              <a:t>収束に対するアプローチ／視覚的に表現する手法</a:t>
            </a:r>
          </a:p>
          <a:p>
            <a:r>
              <a:rPr kumimoji="1" lang="ja-JP" altLang="en-US" dirty="0" smtClean="0"/>
              <a:t>＜収束＞</a:t>
            </a:r>
            <a:endParaRPr kumimoji="1" lang="en-US" altLang="ja-JP" dirty="0" smtClean="0"/>
          </a:p>
          <a:p>
            <a:r>
              <a:rPr kumimoji="1" lang="ja-JP" altLang="en-US" dirty="0" smtClean="0"/>
              <a:t>（</a:t>
            </a:r>
            <a:r>
              <a:rPr kumimoji="1" lang="en-US" altLang="ja-JP" dirty="0" smtClean="0"/>
              <a:t>Page102〜105</a:t>
            </a:r>
            <a:r>
              <a:rPr kumimoji="1" lang="ja-JP" altLang="en-US" dirty="0" smtClean="0"/>
              <a:t>までで、収束に対するアプローチ方法を説明します）</a:t>
            </a:r>
            <a:endParaRPr kumimoji="1" lang="en-US" altLang="ja-JP" dirty="0" smtClean="0"/>
          </a:p>
          <a:p>
            <a:r>
              <a:rPr kumimoji="1" lang="ja-JP" altLang="en-US" dirty="0" smtClean="0"/>
              <a:t>（</a:t>
            </a:r>
            <a:r>
              <a:rPr kumimoji="1" lang="en-US" altLang="ja-JP" dirty="0" smtClean="0"/>
              <a:t>Page104</a:t>
            </a:r>
            <a:r>
              <a:rPr kumimoji="1" lang="ja-JP" altLang="en-US" dirty="0" smtClean="0"/>
              <a:t>は、その他の手法について説明します）</a:t>
            </a:r>
            <a:endParaRPr kumimoji="1" lang="en-US" altLang="ja-JP" dirty="0" smtClean="0"/>
          </a:p>
          <a:p>
            <a:r>
              <a:rPr kumimoji="1" lang="ja-JP" altLang="en-US" dirty="0" smtClean="0"/>
              <a:t>＜マッピング法＞</a:t>
            </a:r>
            <a:endParaRPr kumimoji="1" lang="en-US" altLang="ja-JP" dirty="0" smtClean="0"/>
          </a:p>
          <a:p>
            <a:pPr lvl="1"/>
            <a:r>
              <a:rPr kumimoji="1" lang="ja-JP" altLang="en-US" dirty="0" smtClean="0"/>
              <a:t>テーマについて、要素ごとのエリアを作り、それらに各アイデアを分類して配置し、整理・視覚化します。</a:t>
            </a:r>
          </a:p>
          <a:p>
            <a:r>
              <a:rPr kumimoji="1" lang="ja-JP" altLang="en-US" dirty="0" smtClean="0"/>
              <a:t>＜ポジショニング法＞</a:t>
            </a:r>
            <a:endParaRPr kumimoji="1" lang="en-US" altLang="ja-JP" dirty="0" smtClean="0"/>
          </a:p>
          <a:p>
            <a:pPr lvl="1"/>
            <a:r>
              <a:rPr kumimoji="1" lang="ja-JP" altLang="en-US" dirty="0" smtClean="0"/>
              <a:t>テーマについて、２つの観点の強弱によってアイデアを振り分けていく手法です。２つの観点の軸を十字に交差させ、４つのゾーンを作り、度合いに応じてアイデア配置します。</a:t>
            </a:r>
          </a:p>
          <a:p>
            <a:r>
              <a:rPr kumimoji="1" lang="ja-JP" altLang="en-US" dirty="0" smtClean="0"/>
              <a:t>＜マトリクス法＞</a:t>
            </a:r>
            <a:endParaRPr kumimoji="1" lang="en-US" altLang="ja-JP" dirty="0" smtClean="0"/>
          </a:p>
          <a:p>
            <a:pPr lvl="1"/>
            <a:r>
              <a:rPr kumimoji="1" lang="ja-JP" altLang="en-US" dirty="0" smtClean="0"/>
              <a:t>テーマについての大きな２つの観点を細分化して見出しとし、各アイデアを交差する枠に振り分けて整理・視覚化する手法です。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104</a:t>
            </a:fld>
            <a:endParaRPr lang="ja-JP" altLang="en-US" dirty="0"/>
          </a:p>
        </p:txBody>
      </p:sp>
    </p:spTree>
    <p:extLst>
      <p:ext uri="{BB962C8B-B14F-4D97-AF65-F5344CB8AC3E}">
        <p14:creationId xmlns:p14="http://schemas.microsoft.com/office/powerpoint/2010/main" val="15197230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Page105</a:t>
            </a:r>
          </a:p>
          <a:p>
            <a:r>
              <a:rPr kumimoji="1" lang="en-US" altLang="ja-JP" dirty="0" smtClean="0"/>
              <a:t>●</a:t>
            </a:r>
            <a:r>
              <a:rPr kumimoji="1" lang="ja-JP" altLang="en-US" dirty="0" smtClean="0"/>
              <a:t>価値あるアイデアを生むには</a:t>
            </a:r>
            <a:endParaRPr kumimoji="1" lang="en-US" altLang="ja-JP" dirty="0" smtClean="0"/>
          </a:p>
          <a:p>
            <a:r>
              <a:rPr kumimoji="1" lang="ja-JP" altLang="en-US" dirty="0" smtClean="0"/>
              <a:t>＜収束＞</a:t>
            </a:r>
            <a:endParaRPr kumimoji="1" lang="en-US" altLang="ja-JP" dirty="0" smtClean="0"/>
          </a:p>
          <a:p>
            <a:r>
              <a:rPr kumimoji="1" lang="ja-JP" altLang="en-US" dirty="0" smtClean="0"/>
              <a:t>（</a:t>
            </a:r>
            <a:r>
              <a:rPr kumimoji="1" lang="en-US" altLang="ja-JP" dirty="0" smtClean="0"/>
              <a:t>Page102〜105</a:t>
            </a:r>
            <a:r>
              <a:rPr kumimoji="1" lang="ja-JP" altLang="en-US" dirty="0" smtClean="0"/>
              <a:t>までで、収束に対するアプローチ方法を説明します）</a:t>
            </a:r>
            <a:endParaRPr kumimoji="1" lang="en-US" altLang="ja-JP" dirty="0" smtClean="0"/>
          </a:p>
          <a:p>
            <a:pPr>
              <a:lnSpc>
                <a:spcPct val="120000"/>
              </a:lnSpc>
            </a:pPr>
            <a:r>
              <a:rPr kumimoji="1" lang="ja-JP" altLang="en-US" dirty="0" smtClean="0"/>
              <a:t>価値あるアイデアを生むためには、一見、無関係な物事を深く洞察して本質的なつながりを見出すような作業が必要です。</a:t>
            </a:r>
            <a:endParaRPr kumimoji="1" lang="en-US" altLang="ja-JP" dirty="0" smtClean="0"/>
          </a:p>
          <a:p>
            <a:pPr>
              <a:lnSpc>
                <a:spcPct val="120000"/>
              </a:lnSpc>
            </a:pPr>
            <a:r>
              <a:rPr kumimoji="1" lang="ja-JP" altLang="en-US" dirty="0" smtClean="0"/>
              <a:t>例えば、ビリヤード台や卓球台は、ゲームをしていないときは邪魔な存在でしかない場合が多いと思いませんか。単に片付けることは簡単ですが、別の何かに利用（応用）できないだろうかということを考えたとします。「蓋をしたらどうなるんだろう」とか「台をたてたら何かと共通点があるのではないだろうか」とか普段とは違った視点で物事を深く洞察してみると、もしかしたら究極のビリヤード台が生まれるかもしれ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105</a:t>
            </a:fld>
            <a:endParaRPr lang="ja-JP" altLang="en-US" dirty="0"/>
          </a:p>
        </p:txBody>
      </p:sp>
    </p:spTree>
    <p:extLst>
      <p:ext uri="{BB962C8B-B14F-4D97-AF65-F5344CB8AC3E}">
        <p14:creationId xmlns:p14="http://schemas.microsoft.com/office/powerpoint/2010/main" val="37785818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Page106</a:t>
            </a:r>
          </a:p>
          <a:p>
            <a:r>
              <a:rPr kumimoji="1" lang="en-US" altLang="ja-JP" dirty="0" smtClean="0"/>
              <a:t>●</a:t>
            </a:r>
            <a:r>
              <a:rPr kumimoji="1" lang="ja-JP" altLang="en-US" dirty="0" smtClean="0"/>
              <a:t>検討プロセスと結果を伝える</a:t>
            </a:r>
            <a:endParaRPr kumimoji="1" lang="en-US" altLang="ja-JP" dirty="0" smtClean="0"/>
          </a:p>
          <a:p>
            <a:r>
              <a:rPr kumimoji="1" lang="ja-JP" altLang="en-US" dirty="0" smtClean="0"/>
              <a:t>ブレインストーミング演習にてグループで検討した経緯（プロセス）と結果を発表します。そのための準備をおこないます。</a:t>
            </a:r>
            <a:endParaRPr kumimoji="1" lang="en-US" altLang="ja-JP" dirty="0" smtClean="0"/>
          </a:p>
          <a:p>
            <a:endParaRPr kumimoji="1" lang="ja-JP" altLang="en-US" dirty="0" smtClean="0"/>
          </a:p>
          <a:p>
            <a:r>
              <a:rPr kumimoji="1" lang="ja-JP" altLang="en-US" dirty="0" smtClean="0"/>
              <a:t>「発表準備」</a:t>
            </a:r>
            <a:endParaRPr kumimoji="1" lang="en-US" altLang="ja-JP" dirty="0" smtClean="0"/>
          </a:p>
          <a:p>
            <a:r>
              <a:rPr kumimoji="1" lang="ja-JP" altLang="en-US" dirty="0" smtClean="0"/>
              <a:t>以下の内容を、まとめていきます。また、発表は誰がおこなうのか、複数で行う場合はどのパートを担当するのかを決めます。まとまったら、リハーサルをおこない、過不足はないか、おかしいところはないかなどをチェックします。</a:t>
            </a:r>
            <a:endParaRPr kumimoji="1" lang="en-US" altLang="ja-JP" dirty="0" smtClean="0"/>
          </a:p>
          <a:p>
            <a:endParaRPr kumimoji="1" lang="en-US" altLang="ja-JP" dirty="0" smtClean="0"/>
          </a:p>
          <a:p>
            <a:r>
              <a:rPr kumimoji="1" lang="ja-JP" altLang="en-US" dirty="0" smtClean="0"/>
              <a:t>・プロセスを発表してください</a:t>
            </a:r>
          </a:p>
          <a:p>
            <a:pPr lvl="1"/>
            <a:r>
              <a:rPr kumimoji="1" lang="ja-JP" altLang="en-US" dirty="0" smtClean="0"/>
              <a:t>＞どんなテーマでブレストしたかを述べてください</a:t>
            </a:r>
          </a:p>
          <a:p>
            <a:pPr lvl="1"/>
            <a:r>
              <a:rPr kumimoji="1" lang="ja-JP" altLang="en-US" dirty="0" smtClean="0"/>
              <a:t>＞どんな特徴が見つかったかを述べてください</a:t>
            </a:r>
          </a:p>
          <a:p>
            <a:pPr lvl="1"/>
            <a:r>
              <a:rPr kumimoji="1" lang="ja-JP" altLang="en-US" dirty="0" smtClean="0"/>
              <a:t>＞珍しい意見やなるほどと思った意見も積極的に紹介してください</a:t>
            </a:r>
          </a:p>
          <a:p>
            <a:endParaRPr kumimoji="1" lang="en-US" altLang="ja-JP" dirty="0" smtClean="0"/>
          </a:p>
          <a:p>
            <a:r>
              <a:rPr kumimoji="1" lang="ja-JP" altLang="en-US" dirty="0" smtClean="0"/>
              <a:t>・結論を発表してください</a:t>
            </a:r>
            <a:endParaRPr kumimoji="1" lang="en-US" altLang="ja-JP" dirty="0" smtClean="0"/>
          </a:p>
          <a:p>
            <a:pPr marL="529200" lvl="1" indent="-169200"/>
            <a:r>
              <a:rPr lang="en-US" altLang="ja-JP" dirty="0" smtClean="0"/>
              <a:t>※</a:t>
            </a:r>
            <a:r>
              <a:rPr kumimoji="1" lang="ja-JP" altLang="en-US" dirty="0" smtClean="0"/>
              <a:t>今回の演習の場合は、「日本の長寿アニメの共通点」は何なのかを結論付けます</a:t>
            </a:r>
            <a:r>
              <a:rPr lang="ja-JP" altLang="en-US" dirty="0" smtClean="0"/>
              <a:t>。</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106</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Page107</a:t>
            </a:r>
          </a:p>
          <a:p>
            <a:r>
              <a:rPr kumimoji="1" lang="en-US" altLang="ja-JP" dirty="0" smtClean="0"/>
              <a:t>●</a:t>
            </a:r>
            <a:r>
              <a:rPr kumimoji="1" lang="ja-JP" altLang="en-US" dirty="0" smtClean="0"/>
              <a:t>アイデアを伝える</a:t>
            </a:r>
          </a:p>
          <a:p>
            <a:r>
              <a:rPr kumimoji="1" lang="ja-JP" altLang="en-US" dirty="0" smtClean="0"/>
              <a:t>「チーム発表」（各チーム１分）</a:t>
            </a:r>
            <a:endParaRPr kumimoji="1" lang="en-US" altLang="ja-JP" dirty="0" smtClean="0"/>
          </a:p>
          <a:p>
            <a:r>
              <a:rPr kumimoji="1" lang="ja-JP" altLang="en-US" dirty="0" smtClean="0"/>
              <a:t>各チーム、持ち時間１分でブレインストーミングした結果を発表します。発表する内容は、以下の通りです。</a:t>
            </a:r>
            <a:endParaRPr kumimoji="1" lang="en-US" altLang="ja-JP" dirty="0" smtClean="0"/>
          </a:p>
          <a:p>
            <a:endParaRPr kumimoji="1" lang="en-US" altLang="ja-JP" dirty="0" smtClean="0"/>
          </a:p>
          <a:p>
            <a:r>
              <a:rPr kumimoji="1" lang="ja-JP" altLang="en-US" dirty="0" smtClean="0"/>
              <a:t>・プロセスを発表してください</a:t>
            </a:r>
          </a:p>
          <a:p>
            <a:pPr lvl="1"/>
            <a:r>
              <a:rPr kumimoji="1" lang="ja-JP" altLang="en-US" dirty="0" smtClean="0"/>
              <a:t>＞どんなテーマでブレストしたか</a:t>
            </a:r>
          </a:p>
          <a:p>
            <a:pPr lvl="1"/>
            <a:r>
              <a:rPr kumimoji="1" lang="ja-JP" altLang="en-US" dirty="0" smtClean="0"/>
              <a:t>＞どんな特徴が見つかったか</a:t>
            </a:r>
          </a:p>
          <a:p>
            <a:pPr lvl="1"/>
            <a:r>
              <a:rPr kumimoji="1" lang="ja-JP" altLang="en-US" dirty="0" smtClean="0"/>
              <a:t>＞珍しい意見やなるほどと思った意見も</a:t>
            </a:r>
          </a:p>
          <a:p>
            <a:pPr marL="504000" lvl="1"/>
            <a:r>
              <a:rPr kumimoji="1" lang="ja-JP" altLang="en-US" dirty="0" smtClean="0"/>
              <a:t>積極的に紹介してください</a:t>
            </a:r>
          </a:p>
          <a:p>
            <a:endParaRPr kumimoji="1" lang="ja-JP" altLang="en-US" dirty="0" smtClean="0"/>
          </a:p>
          <a:p>
            <a:r>
              <a:rPr kumimoji="1" lang="ja-JP" altLang="en-US" dirty="0" smtClean="0"/>
              <a:t>・結論を発表してください</a:t>
            </a:r>
            <a:endParaRPr kumimoji="1" lang="en-US" altLang="ja-JP" dirty="0" smtClean="0"/>
          </a:p>
          <a:p>
            <a:endParaRPr kumimoji="1" lang="en-US" altLang="ja-JP" dirty="0" smtClean="0"/>
          </a:p>
          <a:p>
            <a:r>
              <a:rPr kumimoji="1" lang="en-US" altLang="ja-JP" dirty="0" smtClean="0"/>
              <a:t>※</a:t>
            </a:r>
            <a:r>
              <a:rPr kumimoji="1" lang="ja-JP" altLang="en-US" dirty="0" smtClean="0"/>
              <a:t>メンバー全員で、前に出て発表させます。</a:t>
            </a:r>
            <a:endParaRPr kumimoji="1" lang="en-US" altLang="ja-JP" dirty="0" smtClean="0"/>
          </a:p>
          <a:p>
            <a:r>
              <a:rPr kumimoji="1" lang="en-US" altLang="ja-JP" dirty="0" smtClean="0"/>
              <a:t>※</a:t>
            </a:r>
            <a:r>
              <a:rPr kumimoji="1" lang="ja-JP" altLang="en-US" dirty="0" smtClean="0"/>
              <a:t>発表を聞くときは、メモを取るように促します。（反省会で利用するため）</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107</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プロセスの評価（反省会）</a:t>
            </a:r>
            <a:r>
              <a:rPr kumimoji="1" lang="en-US" altLang="ja-JP" dirty="0" smtClean="0"/>
              <a:t>] Page108〜109</a:t>
            </a:r>
          </a:p>
          <a:p>
            <a:r>
              <a:rPr kumimoji="1" lang="en-US" altLang="ja-JP" dirty="0" smtClean="0"/>
              <a:t>Page108</a:t>
            </a:r>
          </a:p>
          <a:p>
            <a:pPr>
              <a:lnSpc>
                <a:spcPct val="120000"/>
              </a:lnSpc>
            </a:pPr>
            <a:r>
              <a:rPr kumimoji="1" lang="ja-JP" altLang="en-US" dirty="0" smtClean="0"/>
              <a:t>このセクションでは、ブレインストーミングの演習を通しておこなった内容やプロセスについて行う反省会について説明します。</a:t>
            </a:r>
            <a:endParaRPr kumimoji="1" lang="en-US" altLang="ja-JP" dirty="0" smtClean="0"/>
          </a:p>
          <a:p>
            <a:pPr>
              <a:lnSpc>
                <a:spcPct val="120000"/>
              </a:lnSpc>
            </a:pPr>
            <a:r>
              <a:rPr kumimoji="1" lang="ja-JP" altLang="en-US" dirty="0" smtClean="0"/>
              <a:t>演習や発表を行った後は、必ず評価をおこなわせます。結果だけでなく、学習した内容やプロセスについてフィードバックをおこなうことは、学習効果を飛躍的に高めることがあるからです。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108</a:t>
            </a:fld>
            <a:endParaRPr lang="ja-JP" altLang="en-US" dirty="0"/>
          </a:p>
        </p:txBody>
      </p:sp>
    </p:spTree>
    <p:extLst>
      <p:ext uri="{BB962C8B-B14F-4D97-AF65-F5344CB8AC3E}">
        <p14:creationId xmlns:p14="http://schemas.microsoft.com/office/powerpoint/2010/main" val="31030282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プロセスの評価（反省会）</a:t>
            </a:r>
            <a:r>
              <a:rPr kumimoji="1" lang="en-US" altLang="ja-JP" dirty="0" smtClean="0"/>
              <a:t>] Page108〜109</a:t>
            </a:r>
          </a:p>
          <a:p>
            <a:r>
              <a:rPr kumimoji="1" lang="en-US" altLang="ja-JP" dirty="0" smtClean="0"/>
              <a:t>Page109</a:t>
            </a:r>
          </a:p>
          <a:p>
            <a:r>
              <a:rPr kumimoji="1" lang="en-US" altLang="ja-JP" dirty="0" smtClean="0"/>
              <a:t>●</a:t>
            </a:r>
            <a:r>
              <a:rPr kumimoji="1" lang="ja-JP" altLang="en-US" dirty="0" smtClean="0"/>
              <a:t>プロセス評価</a:t>
            </a:r>
            <a:endParaRPr kumimoji="1" lang="en-US" altLang="ja-JP" dirty="0" smtClean="0"/>
          </a:p>
          <a:p>
            <a:r>
              <a:rPr kumimoji="1" lang="ja-JP" altLang="en-US" dirty="0" smtClean="0"/>
              <a:t>「チーム内でプロセスを評価しよう」（</a:t>
            </a:r>
            <a:r>
              <a:rPr kumimoji="1" lang="en-US" altLang="ja-JP" dirty="0" smtClean="0"/>
              <a:t>10</a:t>
            </a:r>
            <a:r>
              <a:rPr kumimoji="1" lang="ja-JP" altLang="en-US" dirty="0" smtClean="0"/>
              <a:t>分）</a:t>
            </a:r>
            <a:endParaRPr kumimoji="1" lang="en-US" altLang="ja-JP" dirty="0" smtClean="0"/>
          </a:p>
          <a:p>
            <a:r>
              <a:rPr kumimoji="1" lang="ja-JP" altLang="en-US" dirty="0" smtClean="0"/>
              <a:t>全てのグループの発表が終わったら、それぞれのグループ内で、今までのプロセスについて自己評価をおこないます。次の点に注意します。</a:t>
            </a:r>
            <a:endParaRPr kumimoji="1" lang="en-US" altLang="ja-JP" dirty="0" smtClean="0"/>
          </a:p>
          <a:p>
            <a:pPr>
              <a:lnSpc>
                <a:spcPct val="50000"/>
              </a:lnSpc>
            </a:pPr>
            <a:endParaRPr kumimoji="1" lang="ja-JP" altLang="en-US" dirty="0" smtClean="0"/>
          </a:p>
          <a:p>
            <a:pPr marL="460800" lvl="1" indent="-100800">
              <a:lnSpc>
                <a:spcPct val="120000"/>
              </a:lnSpc>
              <a:buFont typeface="Arial"/>
              <a:buChar char="•"/>
            </a:pPr>
            <a:r>
              <a:rPr kumimoji="1" lang="ja-JP" altLang="en-US" dirty="0" smtClean="0"/>
              <a:t>ブレインストーミング演習と発表を実践して、改善したいと感じた点や、できていなかったこと、良かった点、話し合いを良い方向に進めたアクションなどを振り返り、チーム内で共有してください。</a:t>
            </a:r>
          </a:p>
          <a:p>
            <a:pPr marL="460800" lvl="1" indent="-100800">
              <a:lnSpc>
                <a:spcPct val="120000"/>
              </a:lnSpc>
              <a:buFont typeface="Arial"/>
              <a:buChar char="•"/>
            </a:pPr>
            <a:r>
              <a:rPr kumimoji="1" lang="ja-JP" altLang="en-US" dirty="0" smtClean="0"/>
              <a:t>出てきた意見をマインドマップ形式でまとめてください。</a:t>
            </a:r>
            <a:endParaRPr kumimoji="1" lang="en-US" altLang="ja-JP" dirty="0" smtClean="0"/>
          </a:p>
          <a:p>
            <a:pPr>
              <a:lnSpc>
                <a:spcPct val="50000"/>
              </a:lnSpc>
            </a:pPr>
            <a:endParaRPr kumimoji="1" lang="ja-JP" altLang="en-US" dirty="0" smtClean="0"/>
          </a:p>
          <a:p>
            <a:r>
              <a:rPr kumimoji="1" lang="en-US" altLang="ja-JP" dirty="0" smtClean="0"/>
              <a:t>※</a:t>
            </a:r>
            <a:r>
              <a:rPr kumimoji="1" lang="ja-JP" altLang="en-US" dirty="0" smtClean="0"/>
              <a:t>チーム内でファシリテーターを決めて行ってください。</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109</a:t>
            </a:fld>
            <a:endParaRPr lang="ja-JP" altLang="en-US" dirty="0"/>
          </a:p>
        </p:txBody>
      </p:sp>
    </p:spTree>
    <p:extLst>
      <p:ext uri="{BB962C8B-B14F-4D97-AF65-F5344CB8AC3E}">
        <p14:creationId xmlns:p14="http://schemas.microsoft.com/office/powerpoint/2010/main" val="352945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[UX] Page11〜40</a:t>
            </a:r>
          </a:p>
          <a:p>
            <a:r>
              <a:rPr kumimoji="1" lang="en-US" altLang="ja-JP" dirty="0" smtClean="0"/>
              <a:t>Page11</a:t>
            </a:r>
          </a:p>
          <a:p>
            <a:pPr algn="just"/>
            <a:r>
              <a:rPr kumimoji="1" lang="ja-JP" altLang="en-US" dirty="0" smtClean="0"/>
              <a:t>このセクションでは、</a:t>
            </a:r>
            <a:r>
              <a:rPr kumimoji="1" lang="en-US" altLang="ja-JP" dirty="0" smtClean="0"/>
              <a:t>UX</a:t>
            </a:r>
            <a:r>
              <a:rPr kumimoji="1" lang="ja-JP" altLang="en-US" dirty="0" smtClean="0"/>
              <a:t>（</a:t>
            </a:r>
            <a:r>
              <a:rPr kumimoji="1" lang="en-US" altLang="ja-JP" dirty="0" smtClean="0"/>
              <a:t>User Experience</a:t>
            </a:r>
            <a:r>
              <a:rPr kumimoji="1" lang="ja-JP" altLang="en-US" dirty="0" smtClean="0"/>
              <a:t>）について学習します。</a:t>
            </a:r>
            <a:endParaRPr kumimoji="1" lang="en-US" altLang="ja-JP" dirty="0" smtClean="0"/>
          </a:p>
          <a:p>
            <a:pPr algn="just"/>
            <a:r>
              <a:rPr kumimoji="1" lang="en-US" altLang="ja-JP" dirty="0" smtClean="0"/>
              <a:t>UX</a:t>
            </a:r>
            <a:r>
              <a:rPr kumimoji="1" lang="ja-JP" altLang="en-US" dirty="0" smtClean="0"/>
              <a:t>とはどんなことかを説明することから始め、人間中心設計という考え方に基づいた考え方でデザインを見つめ直します。</a:t>
            </a:r>
            <a:endParaRPr kumimoji="1" lang="en-US" altLang="ja-JP" dirty="0" smtClean="0"/>
          </a:p>
          <a:p>
            <a:pPr algn="just"/>
            <a:r>
              <a:rPr kumimoji="1" lang="ja-JP" altLang="en-US" dirty="0" smtClean="0"/>
              <a:t>また、企業（生徒にも知名度の高い）が取り組んでいる「</a:t>
            </a:r>
            <a:r>
              <a:rPr kumimoji="1" lang="en-US" altLang="ja-JP" dirty="0" smtClean="0"/>
              <a:t>UX</a:t>
            </a:r>
            <a:r>
              <a:rPr kumimoji="1" lang="ja-JP" altLang="en-US" dirty="0" smtClean="0"/>
              <a:t>」についても説明します。</a:t>
            </a:r>
            <a:endParaRPr kumimoji="1" lang="en-US" altLang="ja-JP" dirty="0" smtClean="0"/>
          </a:p>
          <a:p>
            <a:pPr lvl="1"/>
            <a:r>
              <a:rPr kumimoji="1" lang="ja-JP" altLang="en-US" dirty="0" smtClean="0"/>
              <a:t>・オリエンタルランド（ディズニーリゾート）</a:t>
            </a:r>
            <a:endParaRPr kumimoji="1" lang="en-US" altLang="ja-JP" dirty="0" smtClean="0"/>
          </a:p>
          <a:p>
            <a:pPr lvl="1"/>
            <a:r>
              <a:rPr kumimoji="1" lang="ja-JP" altLang="en-US" dirty="0" smtClean="0"/>
              <a:t>・</a:t>
            </a:r>
            <a:r>
              <a:rPr kumimoji="1" lang="en-US" altLang="ja-JP" dirty="0" smtClean="0"/>
              <a:t>Starbucks</a:t>
            </a:r>
            <a:r>
              <a:rPr kumimoji="1" lang="ja-JP" altLang="en-US" dirty="0" smtClean="0"/>
              <a:t>（スターバックス）</a:t>
            </a:r>
            <a:endParaRPr kumimoji="1" lang="en-US" altLang="ja-JP" dirty="0" smtClean="0"/>
          </a:p>
          <a:p>
            <a:pPr lvl="1"/>
            <a:r>
              <a:rPr kumimoji="1" lang="ja-JP" altLang="en-US" dirty="0" smtClean="0"/>
              <a:t>・</a:t>
            </a:r>
            <a:r>
              <a:rPr kumimoji="1" lang="en-US" altLang="ja-JP" dirty="0" smtClean="0"/>
              <a:t>SUICA</a:t>
            </a:r>
            <a:r>
              <a:rPr kumimoji="1" lang="ja-JP" altLang="en-US" dirty="0" smtClean="0"/>
              <a:t>（</a:t>
            </a:r>
            <a:r>
              <a:rPr kumimoji="1" lang="en-US" altLang="ja-JP" dirty="0" smtClean="0"/>
              <a:t>JR</a:t>
            </a:r>
            <a:r>
              <a:rPr kumimoji="1" lang="ja-JP" altLang="en-US" dirty="0" smtClean="0"/>
              <a:t>東日本）</a:t>
            </a:r>
            <a:endParaRPr kumimoji="1" lang="en-US" altLang="ja-JP" dirty="0" smtClean="0"/>
          </a:p>
          <a:p>
            <a:pPr lvl="1"/>
            <a:r>
              <a:rPr kumimoji="1" lang="ja-JP" altLang="en-US" dirty="0" smtClean="0"/>
              <a:t>・</a:t>
            </a:r>
            <a:r>
              <a:rPr kumimoji="1" lang="en-US" altLang="ja-JP" dirty="0" smtClean="0"/>
              <a:t>Apple</a:t>
            </a:r>
          </a:p>
          <a:p>
            <a:pPr lvl="0" algn="just"/>
            <a:r>
              <a:rPr kumimoji="1" lang="ja-JP" altLang="en-US" dirty="0" smtClean="0"/>
              <a:t>など各社が取り組んでいる</a:t>
            </a:r>
            <a:r>
              <a:rPr kumimoji="1" lang="en-US" altLang="ja-JP" dirty="0" smtClean="0"/>
              <a:t>UX</a:t>
            </a:r>
            <a:r>
              <a:rPr kumimoji="1" lang="ja-JP" altLang="en-US" dirty="0" smtClean="0"/>
              <a:t>に関する施策を例に</a:t>
            </a:r>
            <a:r>
              <a:rPr kumimoji="1" lang="en-US" altLang="ja-JP" dirty="0" smtClean="0"/>
              <a:t>UX</a:t>
            </a:r>
            <a:r>
              <a:rPr kumimoji="1" lang="ja-JP" altLang="en-US" dirty="0" smtClean="0"/>
              <a:t>とは何か、どんなことが大切なのかを学習します。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436634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Page110</a:t>
            </a:r>
          </a:p>
          <a:p>
            <a:pPr algn="just"/>
            <a:r>
              <a:rPr kumimoji="1" lang="ja-JP" altLang="en-US" dirty="0" smtClean="0"/>
              <a:t>このセクションでは、この講座の本課題のための説明をおこないます。</a:t>
            </a:r>
            <a:endParaRPr kumimoji="1" lang="en-US" altLang="ja-JP" dirty="0" smtClean="0"/>
          </a:p>
          <a:p>
            <a:pPr algn="just">
              <a:lnSpc>
                <a:spcPct val="50000"/>
              </a:lnSpc>
            </a:pPr>
            <a:endParaRPr kumimoji="1" lang="en-US" altLang="ja-JP" dirty="0" smtClean="0"/>
          </a:p>
          <a:p>
            <a:pPr algn="just"/>
            <a:r>
              <a:rPr kumimoji="1" lang="ja-JP" altLang="en-US" dirty="0" smtClean="0"/>
              <a:t>課題に取り組むためのバックボーンとして、</a:t>
            </a:r>
            <a:endParaRPr kumimoji="1" lang="en-US" altLang="ja-JP" dirty="0" smtClean="0"/>
          </a:p>
          <a:p>
            <a:pPr algn="just">
              <a:lnSpc>
                <a:spcPct val="50000"/>
              </a:lnSpc>
            </a:pPr>
            <a:endParaRPr kumimoji="1" lang="en-US" altLang="ja-JP" dirty="0" smtClean="0"/>
          </a:p>
          <a:p>
            <a:pPr marL="531450" lvl="1" indent="-171450" algn="just">
              <a:buFont typeface="Arial"/>
              <a:buChar char="•"/>
            </a:pPr>
            <a:r>
              <a:rPr kumimoji="1" lang="ja-JP" altLang="en-US" dirty="0" smtClean="0"/>
              <a:t>課題のテーマ</a:t>
            </a:r>
            <a:endParaRPr kumimoji="1" lang="en-US" altLang="ja-JP" dirty="0" smtClean="0"/>
          </a:p>
          <a:p>
            <a:pPr marL="531450" lvl="1" indent="-171450" algn="just">
              <a:buFont typeface="Arial"/>
              <a:buChar char="•"/>
            </a:pPr>
            <a:r>
              <a:rPr kumimoji="1" lang="ja-JP" altLang="en-US" dirty="0" smtClean="0"/>
              <a:t>発表の仕方について</a:t>
            </a:r>
            <a:endParaRPr kumimoji="1" lang="en-US" altLang="ja-JP" dirty="0" smtClean="0"/>
          </a:p>
          <a:p>
            <a:pPr marL="531450" lvl="1" indent="-171450" algn="just">
              <a:buFont typeface="Arial"/>
              <a:buChar char="•"/>
            </a:pPr>
            <a:r>
              <a:rPr kumimoji="1" lang="ja-JP" altLang="en-US" dirty="0" smtClean="0"/>
              <a:t>総務省：平成</a:t>
            </a:r>
            <a:r>
              <a:rPr kumimoji="1" lang="en-US" altLang="ja-JP" dirty="0" smtClean="0"/>
              <a:t>24</a:t>
            </a:r>
            <a:r>
              <a:rPr kumimoji="1" lang="ja-JP" altLang="en-US" dirty="0" smtClean="0"/>
              <a:t>年通信利用動向調査の結果</a:t>
            </a:r>
            <a:endParaRPr kumimoji="1" lang="en-US" altLang="ja-JP" dirty="0" smtClean="0"/>
          </a:p>
          <a:p>
            <a:pPr marL="531450" lvl="1" indent="-171450" algn="just">
              <a:buFont typeface="Arial"/>
              <a:buChar char="•"/>
            </a:pPr>
            <a:r>
              <a:rPr kumimoji="1" lang="ja-JP" altLang="en-US" dirty="0" smtClean="0"/>
              <a:t>移動販売車について</a:t>
            </a:r>
            <a:endParaRPr kumimoji="1" lang="en-US" altLang="ja-JP" dirty="0" smtClean="0"/>
          </a:p>
          <a:p>
            <a:pPr marL="531450" lvl="1" indent="-171450" algn="just">
              <a:buFont typeface="Arial"/>
              <a:buChar char="•"/>
            </a:pPr>
            <a:r>
              <a:rPr lang="ja-JP" altLang="en-US" dirty="0" smtClean="0"/>
              <a:t>昼食難民の救世主、移動販売車「ネオ屋台村」（新聞記事）</a:t>
            </a:r>
            <a:endParaRPr kumimoji="1" lang="en-US" altLang="ja-JP" dirty="0" smtClean="0"/>
          </a:p>
          <a:p>
            <a:pPr marL="531450" lvl="1" indent="-171450" algn="just">
              <a:buFont typeface="Arial"/>
              <a:buChar char="•"/>
            </a:pPr>
            <a:r>
              <a:rPr kumimoji="1" lang="ja-JP" altLang="en-US" dirty="0" smtClean="0"/>
              <a:t>課題の詳細</a:t>
            </a:r>
            <a:endParaRPr kumimoji="1" lang="en-US" altLang="ja-JP" dirty="0" smtClean="0"/>
          </a:p>
          <a:p>
            <a:pPr marL="0" lvl="0" indent="0" algn="just">
              <a:lnSpc>
                <a:spcPct val="50000"/>
              </a:lnSpc>
              <a:buFontTx/>
              <a:buNone/>
            </a:pPr>
            <a:endParaRPr kumimoji="1" lang="en-US" altLang="ja-JP" dirty="0" smtClean="0"/>
          </a:p>
          <a:p>
            <a:pPr marL="0" lvl="0" indent="0" algn="just">
              <a:buFontTx/>
              <a:buNone/>
            </a:pPr>
            <a:r>
              <a:rPr kumimoji="1" lang="ja-JP" altLang="en-US" dirty="0" smtClean="0"/>
              <a:t>を説明します。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110</a:t>
            </a:fld>
            <a:endParaRPr lang="ja-JP" altLang="en-US" dirty="0"/>
          </a:p>
        </p:txBody>
      </p:sp>
    </p:spTree>
    <p:extLst>
      <p:ext uri="{BB962C8B-B14F-4D97-AF65-F5344CB8AC3E}">
        <p14:creationId xmlns:p14="http://schemas.microsoft.com/office/powerpoint/2010/main" val="26203612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Page111</a:t>
            </a:r>
          </a:p>
          <a:p>
            <a:r>
              <a:rPr kumimoji="1" lang="en-US" altLang="ja-JP" b="0" i="0" dirty="0" smtClean="0">
                <a:solidFill>
                  <a:schemeClr val="tx1"/>
                </a:solidFill>
              </a:rPr>
              <a:t>●</a:t>
            </a:r>
            <a:r>
              <a:rPr kumimoji="1" lang="ja-JP" altLang="en-US" b="0" i="0" dirty="0" smtClean="0">
                <a:solidFill>
                  <a:schemeClr val="tx1"/>
                </a:solidFill>
              </a:rPr>
              <a:t>プロジェクトテーマ</a:t>
            </a:r>
            <a:endParaRPr kumimoji="1" lang="en-US" altLang="ja-JP" b="0" i="0" dirty="0" smtClean="0">
              <a:solidFill>
                <a:schemeClr val="tx1"/>
              </a:solidFill>
            </a:endParaRPr>
          </a:p>
          <a:p>
            <a:pPr>
              <a:lnSpc>
                <a:spcPct val="50000"/>
              </a:lnSpc>
            </a:pPr>
            <a:endParaRPr kumimoji="1" lang="en-US" altLang="ja-JP" b="0" i="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b="0" i="0" dirty="0" smtClean="0">
                <a:solidFill>
                  <a:schemeClr val="tx1"/>
                </a:solidFill>
              </a:rPr>
              <a:t>このプロジェクトのテーマは「移動販売車の新サービス」、</a:t>
            </a:r>
            <a:r>
              <a:rPr kumimoji="1" lang="ja-JP" altLang="en-US" dirty="0" smtClean="0"/>
              <a:t>移動販売車と</a:t>
            </a:r>
            <a:r>
              <a:rPr kumimoji="1" lang="en-US" altLang="ja-JP" dirty="0" smtClean="0"/>
              <a:t>IT</a:t>
            </a:r>
            <a:r>
              <a:rPr kumimoji="1" lang="ja-JP" altLang="en-US" dirty="0" smtClean="0"/>
              <a:t>を活用したサービスを提案してください</a:t>
            </a:r>
            <a:r>
              <a:rPr kumimoji="1" lang="ja-JP" altLang="en-US" b="0" i="0" dirty="0" smtClean="0">
                <a:solidFill>
                  <a:schemeClr val="tx1"/>
                </a:solidFill>
              </a:rPr>
              <a:t>。</a:t>
            </a:r>
            <a:endParaRPr kumimoji="1" lang="en-US" altLang="ja-JP" b="0" i="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b="0" i="0" dirty="0" smtClean="0">
                <a:solidFill>
                  <a:schemeClr val="tx1"/>
                </a:solidFill>
              </a:rPr>
              <a:t>（詳細は後述）</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111</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Page112</a:t>
            </a:r>
          </a:p>
          <a:p>
            <a:r>
              <a:rPr kumimoji="1" lang="en-US" altLang="ja-JP" b="0" i="0" dirty="0" smtClean="0">
                <a:solidFill>
                  <a:schemeClr val="tx1"/>
                </a:solidFill>
              </a:rPr>
              <a:t>●</a:t>
            </a:r>
            <a:r>
              <a:rPr kumimoji="1" lang="ja-JP" altLang="en-US" b="0" i="0" dirty="0" smtClean="0">
                <a:solidFill>
                  <a:schemeClr val="tx1"/>
                </a:solidFill>
              </a:rPr>
              <a:t>提案バトル</a:t>
            </a:r>
            <a:endParaRPr kumimoji="1" lang="en-US" altLang="ja-JP" b="0" i="0" dirty="0" smtClean="0">
              <a:solidFill>
                <a:schemeClr val="tx1"/>
              </a:solidFill>
            </a:endParaRPr>
          </a:p>
          <a:p>
            <a:r>
              <a:rPr kumimoji="1" lang="ja-JP" altLang="en-US" b="0" i="0" dirty="0" smtClean="0">
                <a:solidFill>
                  <a:schemeClr val="tx1"/>
                </a:solidFill>
              </a:rPr>
              <a:t>発表形式を伝えます。（今回の形式は、ポスター発表を中心におこないます）</a:t>
            </a:r>
            <a:endParaRPr kumimoji="1" lang="en-US" altLang="ja-JP" b="0" i="0" dirty="0" smtClean="0">
              <a:solidFill>
                <a:schemeClr val="tx1"/>
              </a:solidFill>
            </a:endParaRPr>
          </a:p>
          <a:p>
            <a:pPr>
              <a:lnSpc>
                <a:spcPct val="50000"/>
              </a:lnSpc>
            </a:pPr>
            <a:endParaRPr kumimoji="1" lang="en-US" altLang="ja-JP" b="0" i="0" dirty="0" smtClean="0">
              <a:solidFill>
                <a:schemeClr val="tx1"/>
              </a:solidFill>
            </a:endParaRPr>
          </a:p>
          <a:p>
            <a:r>
              <a:rPr kumimoji="1" lang="ja-JP" altLang="en-US" b="0" i="0" dirty="0" smtClean="0">
                <a:solidFill>
                  <a:schemeClr val="tx1"/>
                </a:solidFill>
              </a:rPr>
              <a:t>・ポスター形式の発表</a:t>
            </a:r>
            <a:endParaRPr kumimoji="1" lang="en-US" altLang="ja-JP" b="0" i="0" dirty="0" smtClean="0">
              <a:solidFill>
                <a:schemeClr val="tx1"/>
              </a:solidFill>
            </a:endParaRPr>
          </a:p>
          <a:p>
            <a:r>
              <a:rPr kumimoji="1" lang="ja-JP" altLang="en-US" b="0" i="0" dirty="0" smtClean="0">
                <a:solidFill>
                  <a:schemeClr val="tx1"/>
                </a:solidFill>
              </a:rPr>
              <a:t>模造紙に必要な情報（文章／図など）を書き込んだり、貼り込んだりしたものを使用して発表します。</a:t>
            </a:r>
            <a:endParaRPr kumimoji="1" lang="en-US" altLang="ja-JP" b="0" i="0" dirty="0" smtClean="0">
              <a:solidFill>
                <a:schemeClr val="tx1"/>
              </a:solidFill>
            </a:endParaRPr>
          </a:p>
          <a:p>
            <a:pPr>
              <a:lnSpc>
                <a:spcPct val="50000"/>
              </a:lnSpc>
            </a:pPr>
            <a:endParaRPr kumimoji="1" lang="en-US" altLang="ja-JP" b="0" i="0" dirty="0" smtClean="0">
              <a:solidFill>
                <a:schemeClr val="tx1"/>
              </a:solidFill>
            </a:endParaRPr>
          </a:p>
          <a:p>
            <a:r>
              <a:rPr kumimoji="1" lang="ja-JP" altLang="en-US" b="0" i="0" dirty="0" smtClean="0">
                <a:solidFill>
                  <a:schemeClr val="tx1"/>
                </a:solidFill>
              </a:rPr>
              <a:t>＜＋</a:t>
            </a:r>
            <a:r>
              <a:rPr kumimoji="1" lang="en-US" altLang="ja-JP" b="0" i="0" dirty="0" smtClean="0">
                <a:solidFill>
                  <a:schemeClr val="tx1"/>
                </a:solidFill>
              </a:rPr>
              <a:t>α</a:t>
            </a:r>
            <a:r>
              <a:rPr kumimoji="1" lang="ja-JP" altLang="en-US" b="0" i="0" dirty="0" smtClean="0">
                <a:solidFill>
                  <a:schemeClr val="tx1"/>
                </a:solidFill>
              </a:rPr>
              <a:t>としての技法＞</a:t>
            </a:r>
            <a:endParaRPr kumimoji="1" lang="en-US" altLang="ja-JP" b="0" i="0" dirty="0" smtClean="0">
              <a:solidFill>
                <a:schemeClr val="tx1"/>
              </a:solidFill>
            </a:endParaRPr>
          </a:p>
          <a:p>
            <a:pPr lvl="1"/>
            <a:r>
              <a:rPr kumimoji="1" lang="ja-JP" altLang="en-US" b="0" i="0" dirty="0" smtClean="0">
                <a:solidFill>
                  <a:schemeClr val="tx1"/>
                </a:solidFill>
              </a:rPr>
              <a:t>・アクティングアウト（寸劇）</a:t>
            </a:r>
            <a:endParaRPr kumimoji="1" lang="en-US" altLang="ja-JP" b="0" i="0" dirty="0" smtClean="0">
              <a:solidFill>
                <a:schemeClr val="tx1"/>
              </a:solidFill>
            </a:endParaRPr>
          </a:p>
          <a:p>
            <a:pPr lvl="1"/>
            <a:r>
              <a:rPr kumimoji="1" lang="ja-JP" altLang="en-US" b="0" i="0" dirty="0" smtClean="0">
                <a:solidFill>
                  <a:schemeClr val="tx1"/>
                </a:solidFill>
              </a:rPr>
              <a:t>・プロジェクターの利用</a:t>
            </a:r>
            <a:endParaRPr kumimoji="1" lang="en-US" altLang="ja-JP" b="0" i="0" dirty="0" smtClean="0">
              <a:solidFill>
                <a:schemeClr val="tx1"/>
              </a:solidFill>
            </a:endParaRPr>
          </a:p>
          <a:p>
            <a:pPr lvl="1"/>
            <a:r>
              <a:rPr kumimoji="1" lang="ja-JP" altLang="en-US" b="0" i="0" dirty="0" smtClean="0">
                <a:solidFill>
                  <a:schemeClr val="tx1"/>
                </a:solidFill>
              </a:rPr>
              <a:t>・紙芝居形式</a:t>
            </a:r>
            <a:endParaRPr kumimoji="1" lang="en-US" altLang="ja-JP" b="0" i="0" dirty="0" smtClean="0">
              <a:solidFill>
                <a:schemeClr val="tx1"/>
              </a:solidFill>
            </a:endParaRPr>
          </a:p>
          <a:p>
            <a:pPr lvl="1"/>
            <a:r>
              <a:rPr kumimoji="1" lang="ja-JP" altLang="en-US" b="0" i="0" dirty="0" smtClean="0">
                <a:solidFill>
                  <a:schemeClr val="tx1"/>
                </a:solidFill>
              </a:rPr>
              <a:t>・音楽／効果音の利用</a:t>
            </a:r>
            <a:endParaRPr kumimoji="1" lang="en-US" altLang="ja-JP" b="0" i="0" dirty="0" smtClean="0">
              <a:solidFill>
                <a:schemeClr val="tx1"/>
              </a:solidFill>
            </a:endParaRPr>
          </a:p>
          <a:p>
            <a:pPr>
              <a:lnSpc>
                <a:spcPct val="50000"/>
              </a:lnSpc>
            </a:pPr>
            <a:endParaRPr kumimoji="1" lang="en-US" altLang="ja-JP" b="0" i="0" dirty="0" smtClean="0">
              <a:solidFill>
                <a:schemeClr val="tx1"/>
              </a:solidFill>
            </a:endParaRPr>
          </a:p>
          <a:p>
            <a:r>
              <a:rPr kumimoji="1" lang="ja-JP" altLang="en-US" b="0" i="0" dirty="0" smtClean="0">
                <a:solidFill>
                  <a:schemeClr val="tx1"/>
                </a:solidFill>
              </a:rPr>
              <a:t>など</a:t>
            </a:r>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112</a:t>
            </a:fld>
            <a:endParaRPr lang="ja-JP" altLang="en-US" dirty="0"/>
          </a:p>
        </p:txBody>
      </p:sp>
    </p:spTree>
    <p:extLst>
      <p:ext uri="{BB962C8B-B14F-4D97-AF65-F5344CB8AC3E}">
        <p14:creationId xmlns:p14="http://schemas.microsoft.com/office/powerpoint/2010/main" val="29714472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Page113</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b="0" i="0" dirty="0" smtClean="0">
                <a:solidFill>
                  <a:schemeClr val="tx1"/>
                </a:solidFill>
              </a:rPr>
              <a:t>●</a:t>
            </a:r>
            <a:r>
              <a:rPr kumimoji="1" lang="ja-JP" altLang="en-US" b="0" i="0" dirty="0" smtClean="0">
                <a:solidFill>
                  <a:schemeClr val="tx1"/>
                </a:solidFill>
              </a:rPr>
              <a:t>総務省：平成</a:t>
            </a:r>
            <a:r>
              <a:rPr kumimoji="1" lang="en-US" altLang="ja-JP" b="0" i="0" dirty="0" smtClean="0">
                <a:solidFill>
                  <a:schemeClr val="tx1"/>
                </a:solidFill>
              </a:rPr>
              <a:t>24</a:t>
            </a:r>
            <a:r>
              <a:rPr kumimoji="1" lang="ja-JP" altLang="en-US" b="0" i="0" dirty="0" smtClean="0">
                <a:solidFill>
                  <a:schemeClr val="tx1"/>
                </a:solidFill>
              </a:rPr>
              <a:t>年通信利用動向調査の結果（</a:t>
            </a:r>
            <a:r>
              <a:rPr kumimoji="1" lang="en-US" altLang="ja-JP" b="0" i="0" dirty="0" smtClean="0">
                <a:solidFill>
                  <a:schemeClr val="tx1"/>
                </a:solidFill>
              </a:rPr>
              <a:t>Page113〜115</a:t>
            </a:r>
            <a:r>
              <a:rPr kumimoji="1" lang="ja-JP" altLang="en-US" b="0" i="0" dirty="0" smtClean="0">
                <a:solidFill>
                  <a:schemeClr val="tx1"/>
                </a:solidFill>
              </a:rPr>
              <a:t>）</a:t>
            </a:r>
            <a:endParaRPr kumimoji="1" lang="en-US" altLang="ja-JP" b="0" i="0" dirty="0" smtClean="0">
              <a:solidFill>
                <a:schemeClr val="tx1"/>
              </a:solidFill>
            </a:endParaRPr>
          </a:p>
          <a:p>
            <a:r>
              <a:rPr kumimoji="1" lang="ja-JP" altLang="en-US" b="0" i="0" dirty="0" smtClean="0">
                <a:solidFill>
                  <a:schemeClr val="tx1"/>
                </a:solidFill>
              </a:rPr>
              <a:t>１．主要情報通信機器の普及状況</a:t>
            </a:r>
            <a:endParaRPr kumimoji="1" lang="en-US" altLang="ja-JP" b="0" i="0" dirty="0" smtClean="0">
              <a:solidFill>
                <a:schemeClr val="tx1"/>
              </a:solidFill>
            </a:endParaRPr>
          </a:p>
          <a:p>
            <a:r>
              <a:rPr lang="ja-JP" altLang="en-US" dirty="0" smtClean="0"/>
              <a:t>「主な情報通信機器の世帯保有状況」</a:t>
            </a:r>
            <a:endParaRPr kumimoji="1" lang="en-US" altLang="ja-JP" b="0" i="0" dirty="0" smtClean="0">
              <a:solidFill>
                <a:schemeClr val="tx1"/>
              </a:solidFill>
            </a:endParaRPr>
          </a:p>
          <a:p>
            <a:r>
              <a:rPr kumimoji="1" lang="ja-JP" altLang="en-US" dirty="0" smtClean="0"/>
              <a:t>まず最初に、主な情報通信機器のうちどんなものを持っているのかについて観察していきます。</a:t>
            </a:r>
            <a:endParaRPr kumimoji="1" lang="en-US" altLang="ja-JP" dirty="0" smtClean="0"/>
          </a:p>
          <a:p>
            <a:pPr>
              <a:lnSpc>
                <a:spcPct val="50000"/>
              </a:lnSpc>
            </a:pPr>
            <a:endParaRPr kumimoji="1" lang="en-US" altLang="ja-JP" dirty="0" smtClean="0"/>
          </a:p>
          <a:p>
            <a:r>
              <a:rPr kumimoji="1" lang="ja-JP" altLang="en-US" dirty="0" smtClean="0"/>
              <a:t>固定電話</a:t>
            </a:r>
            <a:r>
              <a:rPr lang="ja-JP" altLang="en-US" dirty="0" smtClean="0"/>
              <a:t>や</a:t>
            </a:r>
            <a:r>
              <a:rPr kumimoji="1" lang="ja-JP" altLang="en-US" dirty="0" smtClean="0"/>
              <a:t>パソコンなどの保有率が下落傾向にあり、近年市場に登場したスマートフォンやタブレット端末が急激な増加傾向にあることが分かります。スマートフォンやタブレット端末を購入したため、</a:t>
            </a:r>
            <a:r>
              <a:rPr kumimoji="1" lang="en-US" altLang="ja-JP" dirty="0" smtClean="0"/>
              <a:t>PC</a:t>
            </a:r>
            <a:r>
              <a:rPr kumimoji="1" lang="ja-JP" altLang="en-US" dirty="0" smtClean="0"/>
              <a:t>や固定電話を廃棄するという人は少ないようです。一方、</a:t>
            </a:r>
            <a:r>
              <a:rPr kumimoji="1" lang="en-US" altLang="ja-JP" dirty="0" smtClean="0"/>
              <a:t>PC</a:t>
            </a:r>
            <a:r>
              <a:rPr kumimoji="1" lang="ja-JP" altLang="en-US" dirty="0" smtClean="0"/>
              <a:t>や固定電話を持っていても、スマートフォンやタブレット端末を別途購入する人が急増していることが分かります。</a:t>
            </a:r>
            <a:endParaRPr kumimoji="1" lang="en-US" altLang="ja-JP" dirty="0" smtClean="0"/>
          </a:p>
          <a:p>
            <a:r>
              <a:rPr kumimoji="1" lang="en-US" altLang="ja-JP" dirty="0" smtClean="0"/>
              <a:t>PC</a:t>
            </a:r>
            <a:r>
              <a:rPr kumimoji="1" lang="ja-JP" altLang="en-US" dirty="0" smtClean="0"/>
              <a:t>や固定電話、携帯電話を使っていた人たちが、スマートフォン、タブレット端末の登場でその利便性から購入を決めているのではないでしょうか。</a:t>
            </a:r>
            <a:endParaRPr kumimoji="1" lang="en-US" altLang="ja-JP" dirty="0" smtClean="0"/>
          </a:p>
          <a:p>
            <a:pPr eaLnBrk="1" hangingPunct="1"/>
            <a:r>
              <a:rPr kumimoji="1" lang="en-US" altLang="ja-JP" dirty="0" smtClean="0"/>
              <a:t>PC</a:t>
            </a:r>
            <a:r>
              <a:rPr kumimoji="1" lang="ja-JP" altLang="en-US" dirty="0" smtClean="0"/>
              <a:t>、固定電話、携帯電話は、必要性が低くなり、スマートフォンやタブレット端末は、なくてはならない機器としての地位を手に入れつつあると言えそうです。</a:t>
            </a:r>
            <a:endParaRPr kumimoji="1" lang="en-US" altLang="ja-JP" dirty="0" smtClean="0"/>
          </a:p>
          <a:p>
            <a:pPr>
              <a:lnSpc>
                <a:spcPct val="50000"/>
              </a:lnSpc>
            </a:pPr>
            <a:endParaRPr kumimoji="1" lang="en-US" altLang="ja-JP" dirty="0" smtClean="0"/>
          </a:p>
          <a:p>
            <a:r>
              <a:rPr kumimoji="1" lang="ja-JP" altLang="en-US" dirty="0" smtClean="0"/>
              <a:t>「端末別インターネット利用」</a:t>
            </a:r>
            <a:endParaRPr kumimoji="1" lang="en-US" altLang="ja-JP" dirty="0" smtClean="0"/>
          </a:p>
          <a:p>
            <a:r>
              <a:rPr kumimoji="1" lang="ja-JP" altLang="en-US" dirty="0" smtClean="0"/>
              <a:t>次に、端末別のインターネット利用ですが、こちらもスマートフォンやタブレット端末で利用する人が急増しているのが分かります。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113</a:t>
            </a:fld>
            <a:endParaRPr lang="ja-JP" altLang="en-US" dirty="0"/>
          </a:p>
        </p:txBody>
      </p:sp>
    </p:spTree>
    <p:extLst>
      <p:ext uri="{BB962C8B-B14F-4D97-AF65-F5344CB8AC3E}">
        <p14:creationId xmlns:p14="http://schemas.microsoft.com/office/powerpoint/2010/main" val="337247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Page114</a:t>
            </a:r>
          </a:p>
          <a:p>
            <a:r>
              <a:rPr kumimoji="1" lang="en-US" altLang="ja-JP" b="0" i="0" dirty="0" smtClean="0">
                <a:solidFill>
                  <a:schemeClr val="tx1"/>
                </a:solidFill>
              </a:rPr>
              <a:t>●</a:t>
            </a:r>
            <a:r>
              <a:rPr kumimoji="1" lang="ja-JP" altLang="en-US" b="0" i="0" dirty="0" smtClean="0">
                <a:solidFill>
                  <a:schemeClr val="tx1"/>
                </a:solidFill>
              </a:rPr>
              <a:t>総務省：平成</a:t>
            </a:r>
            <a:r>
              <a:rPr kumimoji="1" lang="en-US" altLang="ja-JP" b="0" i="0" dirty="0" smtClean="0">
                <a:solidFill>
                  <a:schemeClr val="tx1"/>
                </a:solidFill>
              </a:rPr>
              <a:t>24</a:t>
            </a:r>
            <a:r>
              <a:rPr kumimoji="1" lang="ja-JP" altLang="en-US" b="0" i="0" dirty="0" smtClean="0">
                <a:solidFill>
                  <a:schemeClr val="tx1"/>
                </a:solidFill>
              </a:rPr>
              <a:t>年通信利用動向調査の結果（</a:t>
            </a:r>
            <a:r>
              <a:rPr kumimoji="1" lang="en-US" altLang="ja-JP" b="0" i="0" dirty="0" smtClean="0">
                <a:solidFill>
                  <a:schemeClr val="tx1"/>
                </a:solidFill>
              </a:rPr>
              <a:t>Page113〜115</a:t>
            </a:r>
            <a:r>
              <a:rPr kumimoji="1" lang="ja-JP" altLang="en-US" b="0" i="0" dirty="0" smtClean="0">
                <a:solidFill>
                  <a:schemeClr val="tx1"/>
                </a:solidFill>
              </a:rPr>
              <a:t>）</a:t>
            </a:r>
            <a:endParaRPr kumimoji="1" lang="en-US" altLang="ja-JP" b="0" i="0" dirty="0" smtClean="0">
              <a:solidFill>
                <a:schemeClr val="tx1"/>
              </a:solidFill>
            </a:endParaRPr>
          </a:p>
          <a:p>
            <a:r>
              <a:rPr kumimoji="1" lang="ja-JP" altLang="en-US" b="0" i="0" dirty="0" smtClean="0">
                <a:solidFill>
                  <a:schemeClr val="tx1"/>
                </a:solidFill>
              </a:rPr>
              <a:t>２．インターネットの利用動向（１）</a:t>
            </a:r>
            <a:endParaRPr kumimoji="1" lang="en-US" altLang="ja-JP" b="0" i="0" dirty="0" smtClean="0">
              <a:solidFill>
                <a:schemeClr val="tx1"/>
              </a:solidFill>
            </a:endParaRPr>
          </a:p>
          <a:p>
            <a:r>
              <a:rPr lang="ja-JP" altLang="en-US" dirty="0"/>
              <a:t>インターネットの利用動向の現況について説明します</a:t>
            </a:r>
            <a:r>
              <a:rPr lang="ja-JP" altLang="en-US" dirty="0" smtClean="0"/>
              <a:t>。</a:t>
            </a:r>
            <a:endParaRPr lang="en-US" altLang="ja-JP" dirty="0" smtClean="0"/>
          </a:p>
          <a:p>
            <a:pPr>
              <a:lnSpc>
                <a:spcPct val="50000"/>
              </a:lnSpc>
            </a:pPr>
            <a:endParaRPr kumimoji="1" lang="en-US" altLang="ja-JP" b="0" i="0" dirty="0" smtClean="0">
              <a:solidFill>
                <a:schemeClr val="tx1"/>
              </a:solidFill>
            </a:endParaRPr>
          </a:p>
          <a:p>
            <a:r>
              <a:rPr kumimoji="1" lang="ja-JP" altLang="en-US" b="0" i="0" dirty="0" smtClean="0">
                <a:solidFill>
                  <a:schemeClr val="tx1"/>
                </a:solidFill>
              </a:rPr>
              <a:t>「インターネットの世代別個人利用の状況（世代別人口普及率）」</a:t>
            </a:r>
            <a:endParaRPr kumimoji="1" lang="en-US" altLang="ja-JP" b="0" i="0" dirty="0" smtClean="0">
              <a:solidFill>
                <a:schemeClr val="tx1"/>
              </a:solidFill>
            </a:endParaRPr>
          </a:p>
          <a:p>
            <a:r>
              <a:rPr kumimoji="1" lang="ja-JP" altLang="en-US" b="0" i="0" dirty="0" smtClean="0">
                <a:solidFill>
                  <a:schemeClr val="tx1"/>
                </a:solidFill>
              </a:rPr>
              <a:t>まずは、世代別に個人利用はどのような状態なのかを、平成</a:t>
            </a:r>
            <a:r>
              <a:rPr kumimoji="1" lang="en-US" altLang="ja-JP" b="0" i="0" dirty="0" smtClean="0">
                <a:solidFill>
                  <a:schemeClr val="tx1"/>
                </a:solidFill>
              </a:rPr>
              <a:t>23</a:t>
            </a:r>
            <a:r>
              <a:rPr kumimoji="1" lang="ja-JP" altLang="en-US" b="0" i="0" dirty="0" smtClean="0">
                <a:solidFill>
                  <a:schemeClr val="tx1"/>
                </a:solidFill>
              </a:rPr>
              <a:t>年末と平成</a:t>
            </a:r>
            <a:r>
              <a:rPr kumimoji="1" lang="en-US" altLang="ja-JP" b="0" i="0" dirty="0" smtClean="0">
                <a:solidFill>
                  <a:schemeClr val="tx1"/>
                </a:solidFill>
              </a:rPr>
              <a:t>24</a:t>
            </a:r>
            <a:r>
              <a:rPr kumimoji="1" lang="ja-JP" altLang="en-US" b="0" i="0" dirty="0" smtClean="0">
                <a:solidFill>
                  <a:schemeClr val="tx1"/>
                </a:solidFill>
              </a:rPr>
              <a:t>年末のデータをもとに検討していきます。</a:t>
            </a:r>
            <a:endParaRPr kumimoji="1" lang="en-US" altLang="ja-JP" b="0" i="0" dirty="0" smtClean="0">
              <a:solidFill>
                <a:schemeClr val="tx1"/>
              </a:solidFill>
            </a:endParaRPr>
          </a:p>
          <a:p>
            <a:r>
              <a:rPr kumimoji="1" lang="ja-JP" altLang="en-US" b="0" i="0" dirty="0" smtClean="0">
                <a:solidFill>
                  <a:schemeClr val="tx1"/>
                </a:solidFill>
              </a:rPr>
              <a:t>このグラフから、若い世代で、スマートフォンを利用してのインターネット利用が最も増加しているのが分かります。</a:t>
            </a:r>
            <a:endParaRPr kumimoji="1" lang="en-US" altLang="ja-JP" b="0" i="0" dirty="0" smtClean="0">
              <a:solidFill>
                <a:schemeClr val="tx1"/>
              </a:solidFill>
            </a:endParaRPr>
          </a:p>
          <a:p>
            <a:pPr>
              <a:lnSpc>
                <a:spcPct val="50000"/>
              </a:lnSpc>
            </a:pPr>
            <a:endParaRPr kumimoji="1" lang="en-US" altLang="ja-JP" b="0" i="0" dirty="0" smtClean="0">
              <a:solidFill>
                <a:schemeClr val="tx1"/>
              </a:solidFill>
            </a:endParaRPr>
          </a:p>
          <a:p>
            <a:r>
              <a:rPr kumimoji="1" lang="ja-JP" altLang="en-US" b="0" i="0" dirty="0" smtClean="0">
                <a:solidFill>
                  <a:schemeClr val="tx1"/>
                </a:solidFill>
              </a:rPr>
              <a:t>（</a:t>
            </a:r>
            <a:r>
              <a:rPr kumimoji="1" lang="en-US" altLang="ja-JP" b="0" i="0" dirty="0" smtClean="0">
                <a:solidFill>
                  <a:schemeClr val="tx1"/>
                </a:solidFill>
              </a:rPr>
              <a:t>Page115</a:t>
            </a:r>
            <a:r>
              <a:rPr kumimoji="1" lang="ja-JP" altLang="en-US" b="0" i="0" dirty="0" smtClean="0">
                <a:solidFill>
                  <a:schemeClr val="tx1"/>
                </a:solidFill>
              </a:rPr>
              <a:t>へ続く）</a:t>
            </a:r>
            <a:endParaRPr kumimoji="1" lang="en-US" altLang="ja-JP" b="0" i="0" dirty="0" smtClean="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114</a:t>
            </a:fld>
            <a:endParaRPr lang="ja-JP" altLang="en-US" dirty="0"/>
          </a:p>
        </p:txBody>
      </p:sp>
    </p:spTree>
    <p:extLst>
      <p:ext uri="{BB962C8B-B14F-4D97-AF65-F5344CB8AC3E}">
        <p14:creationId xmlns:p14="http://schemas.microsoft.com/office/powerpoint/2010/main" val="14576416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Page115</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b="0" i="0" dirty="0" smtClean="0">
                <a:solidFill>
                  <a:schemeClr val="tx1"/>
                </a:solidFill>
              </a:rPr>
              <a:t>●</a:t>
            </a:r>
            <a:r>
              <a:rPr kumimoji="1" lang="ja-JP" altLang="en-US" b="0" i="0" dirty="0" smtClean="0">
                <a:solidFill>
                  <a:schemeClr val="tx1"/>
                </a:solidFill>
              </a:rPr>
              <a:t>総務省：平成</a:t>
            </a:r>
            <a:r>
              <a:rPr kumimoji="1" lang="en-US" altLang="ja-JP" b="0" i="0" dirty="0" smtClean="0">
                <a:solidFill>
                  <a:schemeClr val="tx1"/>
                </a:solidFill>
              </a:rPr>
              <a:t>24</a:t>
            </a:r>
            <a:r>
              <a:rPr kumimoji="1" lang="ja-JP" altLang="en-US" b="0" i="0" dirty="0" smtClean="0">
                <a:solidFill>
                  <a:schemeClr val="tx1"/>
                </a:solidFill>
              </a:rPr>
              <a:t>年通信利用動向調査の結果（</a:t>
            </a:r>
            <a:r>
              <a:rPr kumimoji="1" lang="en-US" altLang="ja-JP" b="0" i="0" dirty="0" smtClean="0">
                <a:solidFill>
                  <a:schemeClr val="tx1"/>
                </a:solidFill>
              </a:rPr>
              <a:t>Page113〜115</a:t>
            </a:r>
            <a:r>
              <a:rPr kumimoji="1" lang="ja-JP" altLang="en-US" b="0" i="0" dirty="0" smtClean="0">
                <a:solidFill>
                  <a:schemeClr val="tx1"/>
                </a:solidFill>
              </a:rPr>
              <a:t>）</a:t>
            </a:r>
            <a:endParaRPr kumimoji="1" lang="en-US" altLang="ja-JP" b="0" i="0" dirty="0" smtClean="0">
              <a:solidFill>
                <a:schemeClr val="tx1"/>
              </a:solidFill>
            </a:endParaRPr>
          </a:p>
          <a:p>
            <a:r>
              <a:rPr lang="ja-JP" altLang="en-US" dirty="0" smtClean="0"/>
              <a:t>２</a:t>
            </a:r>
            <a:r>
              <a:rPr kumimoji="1" lang="ja-JP" altLang="en-US" b="0" i="0" dirty="0" smtClean="0">
                <a:solidFill>
                  <a:schemeClr val="tx1"/>
                </a:solidFill>
              </a:rPr>
              <a:t>．インターネットの利用動向（２）</a:t>
            </a:r>
            <a:endParaRPr kumimoji="1" lang="en-US" altLang="ja-JP" b="0" i="0" dirty="0" smtClean="0">
              <a:solidFill>
                <a:schemeClr val="tx1"/>
              </a:solidFill>
            </a:endParaRPr>
          </a:p>
          <a:p>
            <a:r>
              <a:rPr kumimoji="1" lang="ja-JP" altLang="en-US" dirty="0" smtClean="0"/>
              <a:t>（</a:t>
            </a:r>
            <a:r>
              <a:rPr kumimoji="1" lang="en-US" altLang="ja-JP" dirty="0" smtClean="0"/>
              <a:t>Page114</a:t>
            </a:r>
            <a:r>
              <a:rPr kumimoji="1" lang="ja-JP" altLang="en-US" dirty="0" smtClean="0"/>
              <a:t>からの続き）</a:t>
            </a:r>
            <a:endParaRPr kumimoji="1" lang="en-US" altLang="ja-JP" dirty="0" smtClean="0"/>
          </a:p>
          <a:p>
            <a:pPr>
              <a:lnSpc>
                <a:spcPct val="50000"/>
              </a:lnSpc>
            </a:pPr>
            <a:endParaRPr kumimoji="1" lang="en-US" altLang="ja-JP" dirty="0" smtClean="0"/>
          </a:p>
          <a:p>
            <a:r>
              <a:rPr kumimoji="1" lang="ja-JP" altLang="en-US" dirty="0" smtClean="0"/>
              <a:t>「家庭内外で主としてインターネット接続に使う端末」</a:t>
            </a:r>
            <a:endParaRPr kumimoji="1" lang="en-US" altLang="ja-JP" dirty="0" smtClean="0"/>
          </a:p>
          <a:p>
            <a:r>
              <a:rPr kumimoji="1" lang="ja-JP" altLang="en-US" dirty="0" smtClean="0"/>
              <a:t>家庭内で最も利用されているインターネットへの接続機器は、平成</a:t>
            </a:r>
            <a:r>
              <a:rPr kumimoji="1" lang="en-US" altLang="ja-JP" dirty="0" smtClean="0"/>
              <a:t>23</a:t>
            </a:r>
            <a:r>
              <a:rPr kumimoji="1" lang="ja-JP" altLang="en-US" dirty="0" smtClean="0"/>
              <a:t>年末から平成</a:t>
            </a:r>
            <a:r>
              <a:rPr kumimoji="1" lang="en-US" altLang="ja-JP" dirty="0" smtClean="0"/>
              <a:t>24</a:t>
            </a:r>
            <a:r>
              <a:rPr kumimoji="1" lang="ja-JP" altLang="en-US" dirty="0" smtClean="0"/>
              <a:t>年末にかけて、</a:t>
            </a:r>
            <a:r>
              <a:rPr kumimoji="1" lang="en-US" altLang="ja-JP" dirty="0" smtClean="0"/>
              <a:t>PC</a:t>
            </a:r>
            <a:r>
              <a:rPr kumimoji="1" lang="ja-JP" altLang="en-US" dirty="0" smtClean="0"/>
              <a:t>や携帯電話からスマートフォンへと変わっている傾向にあります。また、家庭外においても、家庭内と同様にスマートフォンがその地位を上げてきているのが分かります。つまり、インターネットへの接続は、今やスマートフォンで行うことが、主流になりつつあるようです。</a:t>
            </a:r>
            <a:endParaRPr kumimoji="1" lang="en-US" altLang="ja-JP" dirty="0" smtClean="0"/>
          </a:p>
          <a:p>
            <a:pPr>
              <a:lnSpc>
                <a:spcPct val="50000"/>
              </a:lnSpc>
            </a:pPr>
            <a:endParaRPr kumimoji="1" lang="en-US" altLang="ja-JP" dirty="0" smtClean="0"/>
          </a:p>
          <a:p>
            <a:r>
              <a:rPr kumimoji="1" lang="ja-JP" altLang="en-US" dirty="0" smtClean="0"/>
              <a:t>「保有端末別家庭内無線</a:t>
            </a:r>
            <a:r>
              <a:rPr kumimoji="1" lang="en-US" altLang="ja-JP" dirty="0" smtClean="0"/>
              <a:t>LAN</a:t>
            </a:r>
            <a:r>
              <a:rPr kumimoji="1" lang="ja-JP" altLang="en-US" dirty="0" smtClean="0"/>
              <a:t>の利用率（世帯）」</a:t>
            </a:r>
            <a:endParaRPr kumimoji="1" lang="en-US" altLang="ja-JP" dirty="0" smtClean="0"/>
          </a:p>
          <a:p>
            <a:r>
              <a:rPr kumimoji="1" lang="en-US" altLang="ja-JP" dirty="0" smtClean="0"/>
              <a:t>PC</a:t>
            </a:r>
            <a:r>
              <a:rPr kumimoji="1" lang="ja-JP" altLang="en-US" dirty="0" smtClean="0"/>
              <a:t>＜スマートフォン＜タブレット端末の順に、無線</a:t>
            </a:r>
            <a:r>
              <a:rPr kumimoji="1" lang="en-US" altLang="ja-JP" dirty="0" smtClean="0"/>
              <a:t>LAN</a:t>
            </a:r>
            <a:r>
              <a:rPr kumimoji="1" lang="ja-JP" altLang="en-US" dirty="0" smtClean="0"/>
              <a:t>が利用されている割合が増えています。家庭内でも手軽に持ち歩ける端末の方がより受け入れられはじめているのがわかります。携帯の利便性が人々に受け入れられていることと、なるべく短時間でインターネットに接続できることを望んでいるユーザーが多いことが分かります。</a:t>
            </a:r>
            <a:endParaRPr kumimoji="1" lang="en-US" altLang="ja-JP" dirty="0" smtClean="0"/>
          </a:p>
          <a:p>
            <a:pPr>
              <a:lnSpc>
                <a:spcPct val="50000"/>
              </a:lnSpc>
            </a:pPr>
            <a:endParaRPr kumimoji="1" lang="en-US" altLang="ja-JP" dirty="0" smtClean="0"/>
          </a:p>
          <a:p>
            <a:r>
              <a:rPr lang="en-US" altLang="ja-JP" dirty="0"/>
              <a:t>※</a:t>
            </a:r>
            <a:r>
              <a:rPr lang="ja-JP" altLang="en-US" dirty="0"/>
              <a:t>課題に直結した情報（データ）を使って情報収集の大切さを理解させます。また、具体的な数字が分かると、現況把握がより分かりやすくなることを実感させます</a:t>
            </a:r>
            <a:r>
              <a:rPr lang="ja-JP" altLang="en-US" dirty="0" smtClean="0"/>
              <a:t>。</a:t>
            </a:r>
            <a:endParaRPr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115</a:t>
            </a:fld>
            <a:endParaRPr lang="ja-JP" altLang="en-US" dirty="0"/>
          </a:p>
        </p:txBody>
      </p:sp>
    </p:spTree>
    <p:extLst>
      <p:ext uri="{BB962C8B-B14F-4D97-AF65-F5344CB8AC3E}">
        <p14:creationId xmlns:p14="http://schemas.microsoft.com/office/powerpoint/2010/main" val="42232692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Page116</a:t>
            </a:r>
          </a:p>
          <a:p>
            <a:r>
              <a:rPr kumimoji="1" lang="en-US" altLang="ja-JP" b="0" i="0" dirty="0" smtClean="0">
                <a:solidFill>
                  <a:schemeClr val="tx1"/>
                </a:solidFill>
              </a:rPr>
              <a:t>●</a:t>
            </a:r>
            <a:r>
              <a:rPr kumimoji="1" lang="ja-JP" altLang="en-US" b="0" i="0" dirty="0" smtClean="0">
                <a:solidFill>
                  <a:schemeClr val="tx1"/>
                </a:solidFill>
              </a:rPr>
              <a:t>移動販売車</a:t>
            </a:r>
            <a:endParaRPr kumimoji="1" lang="en-US" altLang="ja-JP" b="0" i="0" dirty="0" smtClean="0">
              <a:solidFill>
                <a:schemeClr val="tx1"/>
              </a:solidFill>
            </a:endParaRPr>
          </a:p>
          <a:p>
            <a:r>
              <a:rPr kumimoji="1" lang="ja-JP" altLang="en-US" b="0" i="0" dirty="0" smtClean="0">
                <a:solidFill>
                  <a:schemeClr val="tx1"/>
                </a:solidFill>
              </a:rPr>
              <a:t>課題のテーマ「移動販売車</a:t>
            </a:r>
            <a:r>
              <a:rPr kumimoji="1" lang="en-US" altLang="ja-JP" b="0" i="0" baseline="0" dirty="0" smtClean="0">
                <a:solidFill>
                  <a:schemeClr val="tx1"/>
                </a:solidFill>
              </a:rPr>
              <a:t> X IT</a:t>
            </a:r>
            <a:r>
              <a:rPr kumimoji="1" lang="ja-JP" altLang="en-US" b="0" i="0" baseline="0" dirty="0" smtClean="0">
                <a:solidFill>
                  <a:schemeClr val="tx1"/>
                </a:solidFill>
              </a:rPr>
              <a:t>」のうち、「移動販売車」にスポットをあてて説明していきます。</a:t>
            </a:r>
            <a:endParaRPr kumimoji="1" lang="en-US" altLang="ja-JP" b="0" i="0" baseline="0" dirty="0" smtClean="0">
              <a:solidFill>
                <a:schemeClr val="tx1"/>
              </a:solidFill>
            </a:endParaRPr>
          </a:p>
          <a:p>
            <a:pPr>
              <a:lnSpc>
                <a:spcPct val="50000"/>
              </a:lnSpc>
            </a:pPr>
            <a:endParaRPr kumimoji="1" lang="en-US" altLang="ja-JP" b="0" i="0" dirty="0" smtClean="0">
              <a:solidFill>
                <a:schemeClr val="tx1"/>
              </a:solidFill>
            </a:endParaRPr>
          </a:p>
          <a:p>
            <a:pPr marL="100800" marR="0" indent="-100800" algn="just" defTabSz="914400" rtl="0" eaLnBrk="0" fontAlgn="base" latinLnBrk="0" hangingPunct="0">
              <a:lnSpc>
                <a:spcPct val="100000"/>
              </a:lnSpc>
              <a:spcBef>
                <a:spcPct val="30000"/>
              </a:spcBef>
              <a:spcAft>
                <a:spcPct val="0"/>
              </a:spcAft>
              <a:buClrTx/>
              <a:buSzTx/>
              <a:buFont typeface="Arial"/>
              <a:buChar char="•"/>
              <a:tabLst/>
              <a:defRPr/>
            </a:pPr>
            <a:r>
              <a:rPr kumimoji="1" lang="ja-JP" altLang="en-US" dirty="0" smtClean="0"/>
              <a:t>移動販売車の歴史やその商業形態について述べます。</a:t>
            </a:r>
            <a:endParaRPr kumimoji="1" lang="en-US" altLang="ja-JP" b="0" i="0" dirty="0" smtClean="0">
              <a:solidFill>
                <a:schemeClr val="tx1"/>
              </a:solidFill>
            </a:endParaRPr>
          </a:p>
          <a:p>
            <a:r>
              <a:rPr kumimoji="1" lang="ja-JP" altLang="en-US" dirty="0" smtClean="0"/>
              <a:t>「移動販売の手法は江戸時代以前より存在しており、屋台を含め歴史は長い。食品など低価格の商品が多く、基本的に売り切りで現物・現金取引である。」</a:t>
            </a:r>
            <a:endParaRPr kumimoji="1" lang="en-US" altLang="ja-JP" dirty="0" smtClean="0"/>
          </a:p>
          <a:p>
            <a:pPr>
              <a:lnSpc>
                <a:spcPct val="50000"/>
              </a:lnSpc>
            </a:pPr>
            <a:endParaRPr kumimoji="1" lang="en-US" altLang="ja-JP" dirty="0" smtClean="0"/>
          </a:p>
          <a:p>
            <a:pPr marL="100800" indent="-100800">
              <a:buFont typeface="Arial"/>
              <a:buChar char="•"/>
            </a:pPr>
            <a:r>
              <a:rPr kumimoji="1" lang="ja-JP" altLang="en-US" dirty="0" smtClean="0"/>
              <a:t>東日本大震災の被災地での展開例について述べます。</a:t>
            </a:r>
          </a:p>
          <a:p>
            <a:r>
              <a:rPr kumimoji="1" lang="ja-JP" altLang="en-US" dirty="0" smtClean="0"/>
              <a:t>「東日本大震災の被災地では、コンビニエンスストアが被害を受け営業できない店舗があることから、セブンイレブン・ローソンがコンビニの商品を揃えた移動販売車を運行している。」</a:t>
            </a:r>
          </a:p>
          <a:p>
            <a:pPr>
              <a:lnSpc>
                <a:spcPct val="50000"/>
              </a:lnSpc>
            </a:pPr>
            <a:endParaRPr kumimoji="1" lang="en-US" altLang="ja-JP" dirty="0" smtClean="0"/>
          </a:p>
          <a:p>
            <a:pPr marL="100800" indent="-100800">
              <a:buFont typeface="Arial"/>
              <a:buChar char="•"/>
            </a:pPr>
            <a:r>
              <a:rPr kumimoji="1" lang="ja-JP" altLang="en-US" dirty="0" smtClean="0"/>
              <a:t>過疎化対策として展開している移動販売車の例について述べます。</a:t>
            </a:r>
            <a:endParaRPr kumimoji="1" lang="en-US" altLang="ja-JP" dirty="0" smtClean="0"/>
          </a:p>
          <a:p>
            <a:r>
              <a:rPr kumimoji="1" lang="ja-JP" altLang="en-US" dirty="0" smtClean="0"/>
              <a:t>「移動スーパー</a:t>
            </a:r>
          </a:p>
          <a:p>
            <a:r>
              <a:rPr kumimoji="1" lang="ja-JP" altLang="en-US" dirty="0" smtClean="0"/>
              <a:t>過疎化対策として復活した移動スーパーは地場で八百屋などを営んでた零細商店が多く、集落の中心部や特定の民家の軒先で販売を行う。過疎化の進む地方の集落や、路線バスの本数が少ない、撤退するなど交通手段の限られた地域に住む高齢者にとって、今や商品の貴重な入手手段となっている。」</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116</a:t>
            </a:fld>
            <a:endParaRPr lang="ja-JP" altLang="en-US" dirty="0"/>
          </a:p>
        </p:txBody>
      </p:sp>
    </p:spTree>
    <p:extLst>
      <p:ext uri="{BB962C8B-B14F-4D97-AF65-F5344CB8AC3E}">
        <p14:creationId xmlns:p14="http://schemas.microsoft.com/office/powerpoint/2010/main" val="12774196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Page117</a:t>
            </a:r>
          </a:p>
          <a:p>
            <a:r>
              <a:rPr kumimoji="1" lang="en-US" altLang="ja-JP" b="0" i="0" dirty="0" smtClean="0">
                <a:solidFill>
                  <a:schemeClr val="tx1"/>
                </a:solidFill>
              </a:rPr>
              <a:t>●</a:t>
            </a:r>
            <a:r>
              <a:rPr kumimoji="1" lang="ja-JP" altLang="en-US" b="0" i="0" dirty="0" smtClean="0">
                <a:solidFill>
                  <a:schemeClr val="tx1"/>
                </a:solidFill>
              </a:rPr>
              <a:t>昼食難民の救世主、移動販売車「ネオ屋台村」</a:t>
            </a:r>
            <a:endParaRPr kumimoji="1" lang="en-US" altLang="ja-JP" b="0" i="0" dirty="0" smtClean="0">
              <a:solidFill>
                <a:schemeClr val="tx1"/>
              </a:solidFill>
            </a:endParaRPr>
          </a:p>
          <a:p>
            <a:r>
              <a:rPr kumimoji="1" lang="ja-JP" altLang="en-US" dirty="0" smtClean="0"/>
              <a:t>「東京・大手町のようなオフィス街は、ビジネスパーソンの数に比べて飲食店が少なく、昼食時になると、満足なランチになかなかありつけない「昼食難民」であふれる。「早く買えて、安くておいしい」ネオ屋台村は、そんな彼らの救世主となった。</a:t>
            </a:r>
          </a:p>
          <a:p>
            <a:r>
              <a:rPr kumimoji="1" lang="ja-JP" altLang="en-US" dirty="0" smtClean="0"/>
              <a:t>現在は、ほかに東京国際フォーラムや日比谷パティオなど首都圏１６カ所で展開。屋台村事業の売り上げは毎年伸びていて、昨年は屋台村全体で約５億円に上った。</a:t>
            </a:r>
          </a:p>
          <a:p>
            <a:r>
              <a:rPr kumimoji="1" lang="ja-JP" altLang="en-US" dirty="0" smtClean="0"/>
              <a:t>同社は、もともと個人営業の移動販売から始まり、現在は、主にコンサートやスポーツイベントなどに、自前の移動販売車を派遣している。</a:t>
            </a:r>
          </a:p>
          <a:p>
            <a:r>
              <a:rPr kumimoji="1" lang="ja-JP" altLang="en-US" dirty="0" smtClean="0"/>
              <a:t>ネオ屋台村を考案したきっかけは、サンケイビル前広場で夜に催されたイベントに出店したこと。「昼に、この広場で移動販売店を出せば、昼食難民に喜ばれるのでは？」。この提案にサンケイビルも快諾し試験的に開始。好評を得たことから、他のビルからも出店要請が来始めた。」</a:t>
            </a:r>
            <a:endParaRPr kumimoji="1" lang="en-US" altLang="ja-JP" dirty="0" smtClean="0"/>
          </a:p>
          <a:p>
            <a:r>
              <a:rPr kumimoji="1" lang="ja-JP" altLang="en-US" dirty="0" smtClean="0"/>
              <a:t>この記事から、移動販売車が求められている経緯が分かります。</a:t>
            </a:r>
          </a:p>
          <a:p>
            <a:pPr>
              <a:lnSpc>
                <a:spcPct val="60000"/>
              </a:lnSpc>
            </a:pPr>
            <a:endParaRPr kumimoji="1" lang="en-US" altLang="ja-JP" dirty="0" smtClean="0"/>
          </a:p>
          <a:p>
            <a:r>
              <a:rPr kumimoji="1" lang="ja-JP" altLang="en-US" dirty="0" smtClean="0"/>
              <a:t>「現在の登録店数はおよそ２５０件。そもそも移動販売車は、営業場所を見つけることが難しい。また道交法の改正で、状況はさらに厳しくなっていた。一方で「昼食難民」のニーズは確実にある。同社が代表してビル側と交渉、場を確保できれば、店主の協力は得られやすい。」</a:t>
            </a:r>
            <a:endParaRPr kumimoji="1" lang="en-US" altLang="ja-JP" dirty="0" smtClean="0"/>
          </a:p>
          <a:p>
            <a:r>
              <a:rPr kumimoji="1" lang="ja-JP" altLang="en-US" dirty="0" smtClean="0"/>
              <a:t>この記事からは、移動販売車の抱える問題も明らかにされ、その対策の一端も示されています。</a:t>
            </a:r>
            <a:endParaRPr kumimoji="1" lang="en-US" altLang="ja-JP" dirty="0" smtClean="0"/>
          </a:p>
          <a:p>
            <a:pPr>
              <a:lnSpc>
                <a:spcPct val="60000"/>
              </a:lnSpc>
            </a:pPr>
            <a:endParaRPr kumimoji="1" lang="en-US" altLang="ja-JP" dirty="0" smtClean="0"/>
          </a:p>
          <a:p>
            <a:r>
              <a:rPr kumimoji="1" lang="ja-JP" altLang="en-US" sz="1000" dirty="0" smtClean="0"/>
              <a:t>出典：東洋経済新聞（</a:t>
            </a:r>
            <a:r>
              <a:rPr kumimoji="1" lang="en-US" altLang="ja-JP" sz="1000" dirty="0" smtClean="0"/>
              <a:t>URL</a:t>
            </a:r>
            <a:r>
              <a:rPr kumimoji="1" lang="ja-JP" altLang="en-US" sz="1000" dirty="0" smtClean="0"/>
              <a:t>：</a:t>
            </a:r>
            <a:r>
              <a:rPr kumimoji="1" lang="en-US" altLang="ja-JP" sz="1000" dirty="0" smtClean="0"/>
              <a:t>http://</a:t>
            </a:r>
            <a:r>
              <a:rPr kumimoji="1" lang="en-US" altLang="ja-JP" sz="1000" dirty="0" err="1" smtClean="0"/>
              <a:t>toyokeizai.net</a:t>
            </a:r>
            <a:r>
              <a:rPr kumimoji="1" lang="en-US" altLang="ja-JP" sz="1000" dirty="0" smtClean="0"/>
              <a:t>/articles/-/10307/</a:t>
            </a:r>
            <a:r>
              <a:rPr kumimoji="1" lang="ja-JP" altLang="en-US" sz="1000" dirty="0" smtClean="0"/>
              <a:t>）</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117</a:t>
            </a:fld>
            <a:endParaRPr lang="ja-JP" altLang="en-US" dirty="0"/>
          </a:p>
        </p:txBody>
      </p:sp>
    </p:spTree>
    <p:extLst>
      <p:ext uri="{BB962C8B-B14F-4D97-AF65-F5344CB8AC3E}">
        <p14:creationId xmlns:p14="http://schemas.microsoft.com/office/powerpoint/2010/main" val="26124775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課題に向けて</a:t>
            </a:r>
            <a:r>
              <a:rPr kumimoji="1" lang="en-US" altLang="ja-JP" dirty="0" smtClean="0"/>
              <a:t>] Page110〜118</a:t>
            </a:r>
          </a:p>
          <a:p>
            <a:r>
              <a:rPr kumimoji="1" lang="en-US" altLang="ja-JP" dirty="0" smtClean="0"/>
              <a:t>Page118</a:t>
            </a:r>
          </a:p>
          <a:p>
            <a:r>
              <a:rPr kumimoji="1" lang="en-US" altLang="ja-JP" b="0" i="0" dirty="0" smtClean="0">
                <a:solidFill>
                  <a:schemeClr val="tx1"/>
                </a:solidFill>
              </a:rPr>
              <a:t>●</a:t>
            </a:r>
            <a:r>
              <a:rPr kumimoji="1" lang="ja-JP" altLang="en-US" b="0" i="0" dirty="0" smtClean="0">
                <a:solidFill>
                  <a:schemeClr val="tx1"/>
                </a:solidFill>
              </a:rPr>
              <a:t>提案概要</a:t>
            </a:r>
            <a:endParaRPr kumimoji="1" lang="en-US" altLang="ja-JP" b="0" i="0" dirty="0" smtClean="0">
              <a:solidFill>
                <a:schemeClr val="tx1"/>
              </a:solidFill>
            </a:endParaRPr>
          </a:p>
          <a:p>
            <a:r>
              <a:rPr kumimoji="1" lang="ja-JP" altLang="en-US" dirty="0" smtClean="0"/>
              <a:t>移動販売車と</a:t>
            </a:r>
            <a:r>
              <a:rPr kumimoji="1" lang="en-US" altLang="ja-JP" dirty="0" smtClean="0"/>
              <a:t>IT</a:t>
            </a:r>
            <a:r>
              <a:rPr kumimoji="1" lang="ja-JP" altLang="en-US" dirty="0" smtClean="0"/>
              <a:t>を活用したサービスを提案してください。</a:t>
            </a:r>
            <a:br>
              <a:rPr kumimoji="1" lang="ja-JP" altLang="en-US" dirty="0" smtClean="0"/>
            </a:br>
            <a:endParaRPr kumimoji="1" lang="ja-JP" altLang="en-US" dirty="0" smtClean="0"/>
          </a:p>
          <a:p>
            <a:r>
              <a:rPr kumimoji="1" lang="en-US" altLang="ja-JP" dirty="0" smtClean="0"/>
              <a:t>▼</a:t>
            </a:r>
            <a:r>
              <a:rPr kumimoji="1" lang="ja-JP" altLang="en-US" dirty="0" smtClean="0"/>
              <a:t>移動販売車オーナーへのアピール</a:t>
            </a:r>
            <a:endParaRPr kumimoji="1" lang="en-US" altLang="ja-JP" dirty="0" smtClean="0"/>
          </a:p>
          <a:p>
            <a:pPr lvl="1"/>
            <a:r>
              <a:rPr kumimoji="1" lang="ja-JP" altLang="en-US" dirty="0" smtClean="0"/>
              <a:t>・新たな販売機会の獲得ができるような工夫を提案してください。</a:t>
            </a:r>
            <a:endParaRPr kumimoji="1" lang="en-US" altLang="ja-JP" dirty="0" smtClean="0"/>
          </a:p>
          <a:p>
            <a:r>
              <a:rPr kumimoji="1" lang="ja-JP" altLang="en-US" dirty="0" smtClean="0"/>
              <a:t/>
            </a:r>
            <a:br>
              <a:rPr kumimoji="1" lang="ja-JP" altLang="en-US" dirty="0" smtClean="0"/>
            </a:br>
            <a:r>
              <a:rPr kumimoji="1" lang="en-US" altLang="ja-JP" dirty="0" smtClean="0"/>
              <a:t>▼</a:t>
            </a:r>
            <a:r>
              <a:rPr kumimoji="1" lang="ja-JP" altLang="en-US" dirty="0" smtClean="0"/>
              <a:t>顧客へのアピール</a:t>
            </a:r>
            <a:endParaRPr kumimoji="1" lang="en-US" altLang="ja-JP" dirty="0" smtClean="0"/>
          </a:p>
          <a:p>
            <a:pPr lvl="1"/>
            <a:r>
              <a:rPr kumimoji="1" lang="ja-JP" altLang="en-US" dirty="0" smtClean="0"/>
              <a:t>・“こんな移動販売があったらいいな“が実現されることを訴求してください。</a:t>
            </a:r>
          </a:p>
          <a:p>
            <a:r>
              <a:rPr kumimoji="1" lang="ja-JP" altLang="en-US" dirty="0" smtClean="0"/>
              <a:t/>
            </a:r>
            <a:br>
              <a:rPr kumimoji="1" lang="ja-JP" altLang="en-US" dirty="0" smtClean="0"/>
            </a:br>
            <a:r>
              <a:rPr kumimoji="1" lang="en-US" altLang="ja-JP" dirty="0" smtClean="0"/>
              <a:t>▼</a:t>
            </a:r>
            <a:r>
              <a:rPr kumimoji="1" lang="ja-JP" altLang="en-US" dirty="0" smtClean="0"/>
              <a:t>サービス提供者（あなた方がこれから作るサービス）</a:t>
            </a:r>
          </a:p>
          <a:p>
            <a:pPr lvl="1"/>
            <a:r>
              <a:rPr kumimoji="1" lang="ja-JP" altLang="en-US" dirty="0" smtClean="0"/>
              <a:t>・</a:t>
            </a:r>
            <a:r>
              <a:rPr kumimoji="1" lang="en-US" altLang="ja-JP" dirty="0" smtClean="0"/>
              <a:t>IT×</a:t>
            </a:r>
            <a:r>
              <a:rPr kumimoji="1" lang="ja-JP" altLang="en-US" dirty="0" smtClean="0"/>
              <a:t>移動販売ならではの価値を届ける、つなぐことを目指してください。</a:t>
            </a:r>
          </a:p>
          <a:p>
            <a:pPr lvl="1"/>
            <a:r>
              <a:rPr kumimoji="1" lang="ja-JP" altLang="en-US" dirty="0" smtClean="0"/>
              <a:t>・利益を得るしくみを作るつもりで、サービスを提案してください。</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118</a:t>
            </a:fld>
            <a:endParaRPr lang="ja-JP" altLang="en-US" dirty="0"/>
          </a:p>
        </p:txBody>
      </p:sp>
    </p:spTree>
    <p:extLst>
      <p:ext uri="{BB962C8B-B14F-4D97-AF65-F5344CB8AC3E}">
        <p14:creationId xmlns:p14="http://schemas.microsoft.com/office/powerpoint/2010/main" val="36690053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Page119</a:t>
            </a:r>
          </a:p>
          <a:p>
            <a:pPr algn="just"/>
            <a:r>
              <a:rPr kumimoji="1" lang="ja-JP" altLang="en-US" dirty="0" smtClean="0"/>
              <a:t>このセクションでは、「ユーザーインタビュー」についてその手順や注意点などを学習します。</a:t>
            </a:r>
            <a:endParaRPr kumimoji="1" lang="en-US" altLang="ja-JP" dirty="0" smtClean="0"/>
          </a:p>
          <a:p>
            <a:pPr algn="just"/>
            <a:r>
              <a:rPr kumimoji="1" lang="ja-JP" altLang="en-US" dirty="0" smtClean="0"/>
              <a:t>ユーザーインタビューとユーザーテスト（ユーザー評価）は、よく混同されます。ユーザーインタビューは、「利用の状況の把握と明示」のために行うものです。一方、ユーザーテストは「要求事項に対する設計の評価」のために行うもの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119</a:t>
            </a:fld>
            <a:endParaRPr lang="ja-JP" altLang="en-US" dirty="0"/>
          </a:p>
        </p:txBody>
      </p:sp>
    </p:spTree>
    <p:extLst>
      <p:ext uri="{BB962C8B-B14F-4D97-AF65-F5344CB8AC3E}">
        <p14:creationId xmlns:p14="http://schemas.microsoft.com/office/powerpoint/2010/main" val="29897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Page12</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User Experience</a:t>
            </a:r>
            <a:r>
              <a:rPr kumimoji="1" lang="ja-JP" altLang="en-US" dirty="0" smtClean="0"/>
              <a:t>について。</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UX</a:t>
            </a:r>
            <a:r>
              <a:rPr kumimoji="1" lang="ja-JP" altLang="en-US" dirty="0" smtClean="0"/>
              <a:t>」は「</a:t>
            </a:r>
            <a:r>
              <a:rPr kumimoji="1" lang="en-US" altLang="ja-JP" dirty="0" smtClean="0"/>
              <a:t>User Experience</a:t>
            </a:r>
            <a:r>
              <a:rPr kumimoji="1" lang="ja-JP" altLang="en-US" dirty="0" smtClean="0"/>
              <a:t>」の略称。</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ある製品やサービスを利用したり、消費した時にユーザーが得られる体験の総体のことを言います。製品個別の機能や使いやすさだけでなく、ユーザーが本当にやりたいことを「楽しく」、「心地よく」実現できるかどうかを重視するという概念で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は、認知心理学者で</a:t>
            </a:r>
            <a:r>
              <a:rPr kumimoji="1" lang="en-US" altLang="ja-JP" dirty="0" smtClean="0"/>
              <a:t>Apple Computer</a:t>
            </a:r>
            <a:r>
              <a:rPr kumimoji="1" lang="ja-JP" altLang="en-US" dirty="0" smtClean="0"/>
              <a:t>社</a:t>
            </a:r>
            <a:r>
              <a:rPr kumimoji="1" lang="en-US" altLang="ja-JP" dirty="0" smtClean="0"/>
              <a:t>(</a:t>
            </a:r>
            <a:r>
              <a:rPr kumimoji="1" lang="ja-JP" altLang="en-US" dirty="0" smtClean="0"/>
              <a:t>当時</a:t>
            </a:r>
            <a:r>
              <a:rPr kumimoji="1" lang="en-US" altLang="ja-JP" dirty="0" smtClean="0"/>
              <a:t>)</a:t>
            </a:r>
            <a:r>
              <a:rPr kumimoji="1" lang="ja-JP" altLang="en-US" dirty="0" smtClean="0"/>
              <a:t>に勤務していたノーマン（</a:t>
            </a:r>
            <a:r>
              <a:rPr kumimoji="1" lang="en-US" altLang="ja-JP" dirty="0" smtClean="0"/>
              <a:t>Donald A. Norman</a:t>
            </a:r>
            <a:r>
              <a:rPr kumimoji="1" lang="ja-JP" altLang="en-US" dirty="0" smtClean="0"/>
              <a:t>）博士の考案した造語と言われています。機器やインターフェースの操作感や使いやすさといった「ユーザインタフェース」「ユーザビリティ」という概念は個々の要素やその振る舞いに着目して使われることがほとんどですが、</a:t>
            </a:r>
            <a:r>
              <a:rPr kumimoji="1" lang="en-US" altLang="ja-JP" dirty="0" smtClean="0"/>
              <a:t>UX</a:t>
            </a:r>
            <a:r>
              <a:rPr kumimoji="1" lang="ja-JP" altLang="en-US" dirty="0" smtClean="0"/>
              <a:t>はそれより包括的な、「使い勝手」に始まり、一連の操作から得られる使い終わったあとのユーザーの気持ちをも含む、体験の総体を意味する概念です。</a:t>
            </a: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ja-JP" altLang="en-US"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と密接に関係するものでノーマン博士が発表した概念として「ユーザー中心設計」があります。これは、ユーザーにとって何が望ましいかを検証しながら開発・設計を進めることによって、出来上がる製品がユーザーにとって使いにくいものにならないようにするための一つの設計思想（考え方）です。</a:t>
            </a: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ja-JP" altLang="en-US"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Microsoft</a:t>
            </a:r>
            <a:r>
              <a:rPr kumimoji="1" lang="ja-JP" altLang="en-US" dirty="0" smtClean="0"/>
              <a:t>社の</a:t>
            </a:r>
            <a:r>
              <a:rPr kumimoji="1" lang="en-US" altLang="ja-JP" dirty="0" smtClean="0"/>
              <a:t>Windows XP</a:t>
            </a:r>
            <a:r>
              <a:rPr kumimoji="1" lang="ja-JP" altLang="en-US" dirty="0" smtClean="0"/>
              <a:t>の名称も、</a:t>
            </a:r>
            <a:r>
              <a:rPr kumimoji="1" lang="en-US" altLang="ja-JP" dirty="0" smtClean="0"/>
              <a:t>UX</a:t>
            </a:r>
            <a:r>
              <a:rPr kumimoji="1" lang="ja-JP" altLang="en-US" dirty="0" smtClean="0"/>
              <a:t>のそれと同じ「</a:t>
            </a:r>
            <a:r>
              <a:rPr kumimoji="1" lang="en-US" altLang="ja-JP" dirty="0" smtClean="0"/>
              <a:t>experience</a:t>
            </a:r>
            <a:r>
              <a:rPr kumimoji="1" lang="ja-JP" altLang="en-US" dirty="0" smtClean="0"/>
              <a:t>（経験）」であると言われています。ノーマン博士の発案から始まった</a:t>
            </a:r>
            <a:r>
              <a:rPr kumimoji="1" lang="en-US" altLang="ja-JP" dirty="0" smtClean="0"/>
              <a:t>UX</a:t>
            </a:r>
            <a:r>
              <a:rPr kumimoji="1" lang="ja-JP" altLang="en-US" dirty="0" smtClean="0"/>
              <a:t>という言葉は、現在ではインターネットやコンピュータの分野だけでなく、幅広いビジネスの分野で使われるようになってきました。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1755263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Page120</a:t>
            </a:r>
          </a:p>
          <a:p>
            <a:r>
              <a:rPr kumimoji="1" lang="en-US" altLang="ja-JP" dirty="0" smtClean="0"/>
              <a:t>●</a:t>
            </a:r>
            <a:r>
              <a:rPr kumimoji="1" lang="ja-JP" altLang="en-US" dirty="0" smtClean="0"/>
              <a:t>インタビュー計画</a:t>
            </a:r>
            <a:endParaRPr kumimoji="1" lang="en-US" altLang="ja-JP" dirty="0" smtClean="0"/>
          </a:p>
          <a:p>
            <a:r>
              <a:rPr kumimoji="1" lang="ja-JP" altLang="en-US" dirty="0" smtClean="0"/>
              <a:t>インタビューを行う前には、どのような目的でインタビューを行うのか、どんな手順でインタビューを実施するのかなどについて事前に計画を立てておくことが必要です。</a:t>
            </a:r>
            <a:endParaRPr kumimoji="1" lang="en-US" altLang="ja-JP" dirty="0" smtClean="0"/>
          </a:p>
          <a:p>
            <a:r>
              <a:rPr kumimoji="1" lang="ja-JP" altLang="en-US" dirty="0" smtClean="0"/>
              <a:t>まずは、インタビューの手順について説明します。</a:t>
            </a:r>
            <a:endParaRPr kumimoji="1" lang="en-US" altLang="ja-JP" dirty="0" smtClean="0"/>
          </a:p>
          <a:p>
            <a:endParaRPr kumimoji="1" lang="en-US" altLang="ja-JP" dirty="0" smtClean="0"/>
          </a:p>
          <a:p>
            <a:r>
              <a:rPr kumimoji="1" lang="ja-JP" altLang="en-US" dirty="0" smtClean="0"/>
              <a:t>（１）「デザイン（計画・企画）」</a:t>
            </a:r>
            <a:endParaRPr kumimoji="1" lang="en-US" altLang="ja-JP" dirty="0" smtClean="0"/>
          </a:p>
          <a:p>
            <a:pPr marL="360000" lvl="1" indent="0">
              <a:buFont typeface="Arial"/>
              <a:buNone/>
            </a:pPr>
            <a:r>
              <a:rPr kumimoji="1" lang="ja-JP" altLang="en-US" dirty="0" smtClean="0"/>
              <a:t>現況でどんな問題があるのかを把握しなければならないので、インタビューから問題を洗い出せるように準備をしておくことが大切です。調査の「テーマ」「目的」「どこまでを聞き取るのかという範囲」を決定しておきます。また、「仮説」をたてておくことで、実際のインタビュー結果との照らし合わせを行い、漠然としている問題をより具体的な方向へと進めてくれます。そして、インフォーマント（情報提供者：文化人類学等でよく使われる語句）の決定をしておきます。</a:t>
            </a:r>
          </a:p>
          <a:p>
            <a:pPr marL="360000" lvl="1" indent="0">
              <a:buFont typeface="Arial"/>
              <a:buNone/>
            </a:pPr>
            <a:r>
              <a:rPr kumimoji="1" lang="ja-JP" altLang="en-US" dirty="0" smtClean="0"/>
              <a:t>インフォーマントの情報をもとに、どのような流れでインタビューを行うのか、簡単なインタビューシナリオ作成します。必要であれば、仮説をもとにリサーチを行っておきます。最後に、「クエスチョン（質問文）」の決定をします。</a:t>
            </a:r>
            <a:endParaRPr kumimoji="1" lang="en-US" altLang="ja-JP" dirty="0" smtClean="0"/>
          </a:p>
          <a:p>
            <a:pPr marL="0" lvl="0" indent="0">
              <a:buFontTx/>
              <a:buNone/>
            </a:pPr>
            <a:endParaRPr kumimoji="1" lang="en-US" altLang="ja-JP" dirty="0" smtClean="0"/>
          </a:p>
          <a:p>
            <a:pPr marL="0" lvl="0" indent="0">
              <a:buFontTx/>
              <a:buNone/>
            </a:pPr>
            <a:r>
              <a:rPr kumimoji="1" lang="ja-JP" altLang="en-US" dirty="0" smtClean="0"/>
              <a:t>（２）「実施」</a:t>
            </a:r>
            <a:endParaRPr kumimoji="1" lang="en-US" altLang="ja-JP" dirty="0" smtClean="0"/>
          </a:p>
          <a:p>
            <a:pPr marL="360000" lvl="1" indent="0">
              <a:buFont typeface="Arial"/>
              <a:buNone/>
            </a:pPr>
            <a:r>
              <a:rPr kumimoji="1" lang="ja-JP" altLang="en-US" dirty="0" smtClean="0"/>
              <a:t>インタビュー実施を実施します。実施にあたっては、インタビュー記録をつけるようにします。インタビュー当初に、インタビューイーとインタビュアーの信頼関係が形成出来るよう、雑談を行うなどして雰囲気を和ませます。</a:t>
            </a:r>
            <a:endParaRPr kumimoji="1" lang="en-US" altLang="ja-JP" dirty="0" smtClean="0"/>
          </a:p>
          <a:p>
            <a:pPr marL="0" lvl="0" indent="0">
              <a:buFontTx/>
              <a:buNone/>
            </a:pPr>
            <a:endParaRPr kumimoji="1" lang="en-US" altLang="ja-JP" dirty="0" smtClean="0"/>
          </a:p>
          <a:p>
            <a:pPr marL="0" lvl="0" indent="0">
              <a:buFontTx/>
              <a:buNone/>
            </a:pPr>
            <a:r>
              <a:rPr kumimoji="1" lang="ja-JP" altLang="en-US" dirty="0" smtClean="0"/>
              <a:t>（３）「分析とまとめ」</a:t>
            </a:r>
            <a:endParaRPr kumimoji="1" lang="en-US" altLang="ja-JP" dirty="0" smtClean="0"/>
          </a:p>
          <a:p>
            <a:pPr marL="360000" lvl="1" indent="0">
              <a:buFont typeface="Arial"/>
              <a:buNone/>
            </a:pPr>
            <a:r>
              <a:rPr kumimoji="1" lang="ja-JP" altLang="en-US" dirty="0" smtClean="0"/>
              <a:t>インタビュー結果は、精読し、</a:t>
            </a:r>
            <a:r>
              <a:rPr kumimoji="1" lang="en-US" altLang="ja-JP" dirty="0" smtClean="0"/>
              <a:t>KJ</a:t>
            </a:r>
            <a:r>
              <a:rPr kumimoji="1" lang="ja-JP" altLang="en-US" dirty="0" smtClean="0"/>
              <a:t>法などを利用して分析を行います。最後に調査結果としてまとめます。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120</a:t>
            </a:fld>
            <a:endParaRPr lang="ja-JP" altLang="en-US" dirty="0"/>
          </a:p>
        </p:txBody>
      </p:sp>
    </p:spTree>
    <p:extLst>
      <p:ext uri="{BB962C8B-B14F-4D97-AF65-F5344CB8AC3E}">
        <p14:creationId xmlns:p14="http://schemas.microsoft.com/office/powerpoint/2010/main" val="21003608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Page121</a:t>
            </a:r>
          </a:p>
          <a:p>
            <a:r>
              <a:rPr kumimoji="1" lang="en-US" altLang="ja-JP" dirty="0" smtClean="0"/>
              <a:t>●</a:t>
            </a:r>
            <a:r>
              <a:rPr kumimoji="1" lang="ja-JP" altLang="en-US" dirty="0" smtClean="0"/>
              <a:t>調査テーマの決定</a:t>
            </a:r>
            <a:endParaRPr kumimoji="1" lang="en-US" altLang="ja-JP" dirty="0" smtClean="0"/>
          </a:p>
          <a:p>
            <a:r>
              <a:rPr kumimoji="1" lang="ja-JP" altLang="en-US" dirty="0" smtClean="0"/>
              <a:t>＜インタビューの準備</a:t>
            </a:r>
            <a:r>
              <a:rPr kumimoji="1" lang="en-US" altLang="ja-JP" dirty="0" smtClean="0"/>
              <a:t>…</a:t>
            </a:r>
            <a:r>
              <a:rPr kumimoji="1" lang="ja-JP" altLang="en-US" dirty="0" smtClean="0"/>
              <a:t>調査テーマの決定＞（</a:t>
            </a:r>
            <a:r>
              <a:rPr kumimoji="1" lang="en-US" altLang="ja-JP" dirty="0" smtClean="0"/>
              <a:t>Page121</a:t>
            </a:r>
            <a:r>
              <a:rPr kumimoji="1" lang="ja-JP" altLang="en-US" dirty="0" smtClean="0"/>
              <a:t>）</a:t>
            </a:r>
            <a:endParaRPr kumimoji="1" lang="en-US" altLang="ja-JP" dirty="0" smtClean="0"/>
          </a:p>
          <a:p>
            <a:r>
              <a:rPr kumimoji="1" lang="ja-JP" altLang="en-US" dirty="0" smtClean="0"/>
              <a:t>調査は問題の発見と問題意識の形成から始まります。有用なインタビューを実施するためには、ただ漠然と質問をするだけでは不十分です。チームとしての視点や興味などを見つけ、</a:t>
            </a:r>
          </a:p>
          <a:p>
            <a:pPr marL="460800" lvl="1" indent="-100800">
              <a:buFont typeface="Arial"/>
              <a:buChar char="•"/>
            </a:pPr>
            <a:r>
              <a:rPr kumimoji="1" lang="ja-JP" altLang="en-US" dirty="0" smtClean="0"/>
              <a:t>何のために調査するのか（何を知りたいのか</a:t>
            </a:r>
            <a:r>
              <a:rPr kumimoji="1" lang="en-US" altLang="ja-JP" dirty="0" smtClean="0"/>
              <a:t>=</a:t>
            </a:r>
            <a:r>
              <a:rPr kumimoji="1" lang="ja-JP" altLang="en-US" dirty="0" smtClean="0"/>
              <a:t>目的）</a:t>
            </a:r>
          </a:p>
          <a:p>
            <a:pPr marL="460800" lvl="1" indent="-100800">
              <a:buFont typeface="Arial"/>
              <a:buChar char="•"/>
            </a:pPr>
            <a:r>
              <a:rPr kumimoji="1" lang="ja-JP" altLang="en-US" dirty="0" smtClean="0"/>
              <a:t>どういった切り口で情報を集めるのか</a:t>
            </a:r>
          </a:p>
          <a:p>
            <a:pPr marL="460800" lvl="1" indent="-100800">
              <a:buFont typeface="Arial"/>
              <a:buChar char="•"/>
            </a:pPr>
            <a:r>
              <a:rPr kumimoji="1" lang="ja-JP" altLang="en-US" dirty="0" smtClean="0"/>
              <a:t>その情報をどのように提案に生かしていくのか</a:t>
            </a:r>
          </a:p>
          <a:p>
            <a:r>
              <a:rPr kumimoji="1" lang="ja-JP" altLang="en-US" dirty="0" smtClean="0"/>
              <a:t>を意識しながら、調査テーマを検討してください。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121</a:t>
            </a:fld>
            <a:endParaRPr lang="ja-JP" altLang="en-US" dirty="0"/>
          </a:p>
        </p:txBody>
      </p:sp>
    </p:spTree>
    <p:extLst>
      <p:ext uri="{BB962C8B-B14F-4D97-AF65-F5344CB8AC3E}">
        <p14:creationId xmlns:p14="http://schemas.microsoft.com/office/powerpoint/2010/main" val="8606640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Page122</a:t>
            </a:r>
          </a:p>
          <a:p>
            <a:r>
              <a:rPr kumimoji="1" lang="en-US" altLang="ja-JP" dirty="0" smtClean="0"/>
              <a:t>●</a:t>
            </a:r>
            <a:r>
              <a:rPr kumimoji="1" lang="ja-JP" altLang="en-US" dirty="0" smtClean="0"/>
              <a:t>インタビューシナリオ作成</a:t>
            </a:r>
            <a:endParaRPr kumimoji="1" lang="en-US" altLang="ja-JP" dirty="0" smtClean="0"/>
          </a:p>
          <a:p>
            <a:r>
              <a:rPr kumimoji="1" lang="ja-JP" altLang="en-US" dirty="0" smtClean="0"/>
              <a:t>＜インタビューの準備</a:t>
            </a:r>
            <a:r>
              <a:rPr kumimoji="1" lang="en-US" altLang="ja-JP" dirty="0" smtClean="0"/>
              <a:t>…</a:t>
            </a:r>
            <a:r>
              <a:rPr kumimoji="1" lang="ja-JP" altLang="en-US" dirty="0" smtClean="0"/>
              <a:t>インタビューシナリオ作成＞（</a:t>
            </a:r>
            <a:r>
              <a:rPr kumimoji="1" lang="en-US" altLang="ja-JP" dirty="0" smtClean="0"/>
              <a:t>Page122〜124</a:t>
            </a:r>
            <a:r>
              <a:rPr kumimoji="1" lang="ja-JP" altLang="en-US" dirty="0" smtClean="0"/>
              <a:t>）</a:t>
            </a:r>
            <a:endParaRPr kumimoji="1" lang="en-US" altLang="ja-JP" dirty="0" smtClean="0"/>
          </a:p>
          <a:p>
            <a:r>
              <a:rPr kumimoji="1" lang="ja-JP" altLang="en-US" dirty="0" smtClean="0"/>
              <a:t>インタビューの質問項目は、「一般的な内容のもの」で開始して、徐々に「テーマに特化した内容のもの」に展開していきます。</a:t>
            </a:r>
            <a:endParaRPr kumimoji="1" lang="en-US" altLang="ja-JP" dirty="0" smtClean="0"/>
          </a:p>
          <a:p>
            <a:endParaRPr lang="en-US" altLang="ja-JP" dirty="0" smtClean="0"/>
          </a:p>
          <a:p>
            <a:r>
              <a:rPr lang="en-US" altLang="ja-JP" dirty="0" smtClean="0"/>
              <a:t>Page123</a:t>
            </a:r>
            <a:r>
              <a:rPr lang="ja-JP" altLang="en-US" dirty="0" smtClean="0"/>
              <a:t>で「一般的な質問項目」について</a:t>
            </a:r>
            <a:r>
              <a:rPr lang="en-US" altLang="ja-JP" dirty="0" smtClean="0"/>
              <a:t>Page124</a:t>
            </a:r>
            <a:r>
              <a:rPr lang="ja-JP" altLang="en-US" dirty="0" smtClean="0"/>
              <a:t>で「テーマに特化した質問項目」について説明します。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122</a:t>
            </a:fld>
            <a:endParaRPr lang="ja-JP" altLang="en-US" dirty="0"/>
          </a:p>
        </p:txBody>
      </p:sp>
    </p:spTree>
    <p:extLst>
      <p:ext uri="{BB962C8B-B14F-4D97-AF65-F5344CB8AC3E}">
        <p14:creationId xmlns:p14="http://schemas.microsoft.com/office/powerpoint/2010/main" val="8495293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Page123</a:t>
            </a:r>
          </a:p>
          <a:p>
            <a:r>
              <a:rPr kumimoji="1" lang="en-US" altLang="ja-JP" dirty="0" smtClean="0"/>
              <a:t>●</a:t>
            </a:r>
            <a:r>
              <a:rPr kumimoji="1" lang="ja-JP" altLang="en-US" dirty="0" smtClean="0"/>
              <a:t>インタビューシナリオ作成（</a:t>
            </a:r>
            <a:r>
              <a:rPr kumimoji="1" lang="en-US" altLang="ja-JP" dirty="0" smtClean="0"/>
              <a:t>Page122〜124</a:t>
            </a:r>
            <a:r>
              <a:rPr kumimoji="1" lang="ja-JP" altLang="en-US" dirty="0" smtClean="0"/>
              <a:t>）</a:t>
            </a:r>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＜インタビューの準備</a:t>
            </a:r>
            <a:r>
              <a:rPr kumimoji="1" lang="en-US" altLang="ja-JP" dirty="0" smtClean="0"/>
              <a:t>…</a:t>
            </a:r>
            <a:r>
              <a:rPr kumimoji="1" lang="ja-JP" altLang="en-US" dirty="0" smtClean="0"/>
              <a:t>インタビューシナリオ作成＞（</a:t>
            </a:r>
            <a:r>
              <a:rPr kumimoji="1" lang="en-US" altLang="ja-JP" dirty="0" smtClean="0"/>
              <a:t>Page122〜124</a:t>
            </a:r>
            <a:r>
              <a:rPr kumimoji="1" lang="ja-JP" altLang="en-US" dirty="0" smtClean="0"/>
              <a:t>）</a:t>
            </a:r>
            <a:endParaRPr kumimoji="1" lang="en-US" altLang="ja-JP" dirty="0" smtClean="0"/>
          </a:p>
          <a:p>
            <a:r>
              <a:rPr kumimoji="1" lang="ja-JP" altLang="en-US" dirty="0" smtClean="0"/>
              <a:t>「一般的な質問項目」</a:t>
            </a:r>
            <a:endParaRPr kumimoji="1" lang="en-US" altLang="ja-JP" dirty="0" smtClean="0"/>
          </a:p>
          <a:p>
            <a:r>
              <a:rPr kumimoji="1" lang="ja-JP" altLang="en-US" dirty="0" smtClean="0"/>
              <a:t>最初は導入もかねて、最近の経験などのようにあたりさわりなく、回答が簡単な事実に関する質問が望ましいとされています。インタビューする側もされる側も初対面の場合が多いので、肩の力が抜けるよう配慮します。</a:t>
            </a:r>
          </a:p>
          <a:p>
            <a:r>
              <a:rPr kumimoji="1" lang="ja-JP" altLang="en-US" dirty="0" smtClean="0"/>
              <a:t>どう答えても、正解不正解がないような質問もこの場合はとても有効です。その後、</a:t>
            </a:r>
          </a:p>
          <a:p>
            <a:pPr marL="460800" lvl="1" indent="-100800">
              <a:buFont typeface="Arial"/>
              <a:buChar char="•"/>
            </a:pPr>
            <a:r>
              <a:rPr kumimoji="1" lang="ja-JP" altLang="en-US" dirty="0" smtClean="0"/>
              <a:t>年代や職業、家族構成、趣味／特技といったライフスタイル</a:t>
            </a:r>
          </a:p>
          <a:p>
            <a:pPr marL="460800" lvl="1" indent="-100800">
              <a:buFont typeface="Arial"/>
              <a:buChar char="•"/>
            </a:pPr>
            <a:r>
              <a:rPr kumimoji="1" lang="ja-JP" altLang="en-US" dirty="0" smtClean="0"/>
              <a:t>どのような信念、価値観、好みを持っているか</a:t>
            </a:r>
          </a:p>
          <a:p>
            <a:pPr marL="460800" lvl="1" indent="-100800">
              <a:buFont typeface="Arial"/>
              <a:buChar char="•"/>
            </a:pPr>
            <a:r>
              <a:rPr kumimoji="1" lang="ja-JP" altLang="en-US" dirty="0" smtClean="0"/>
              <a:t>こだわりは何か／夢は何か</a:t>
            </a:r>
          </a:p>
          <a:p>
            <a:r>
              <a:rPr kumimoji="1" lang="ja-JP" altLang="en-US" dirty="0" smtClean="0"/>
              <a:t>など、そのユーザーを理解する上で必要な基本情報が得られるような質問項目を設定します。インタビュイーの家族や友達の情報も、その人が自分自身では気がついていないその人なりを教えてくれるかもしれません。</a:t>
            </a:r>
          </a:p>
          <a:p>
            <a:r>
              <a:rPr kumimoji="1" lang="ja-JP" altLang="en-US" dirty="0" smtClean="0"/>
              <a:t>ほとんどのインタビュイーは、ユーザー調査されることに慣れていません。いつもの自分より背伸びしがちです。そこで、初対面の方とこうした一般的な質問や世間話からインタビューをスタートすることで、場が和み、インタビューをスムーズに行うことがでるかどうかのポイントになり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123</a:t>
            </a:fld>
            <a:endParaRPr lang="ja-JP" altLang="en-US" dirty="0"/>
          </a:p>
        </p:txBody>
      </p:sp>
    </p:spTree>
    <p:extLst>
      <p:ext uri="{BB962C8B-B14F-4D97-AF65-F5344CB8AC3E}">
        <p14:creationId xmlns:p14="http://schemas.microsoft.com/office/powerpoint/2010/main" val="11090229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Page124</a:t>
            </a:r>
          </a:p>
          <a:p>
            <a:r>
              <a:rPr kumimoji="1" lang="en-US" altLang="ja-JP" dirty="0" smtClean="0"/>
              <a:t>●</a:t>
            </a:r>
            <a:r>
              <a:rPr kumimoji="1" lang="ja-JP" altLang="en-US" dirty="0" smtClean="0"/>
              <a:t>インタビューシナリオ作成（</a:t>
            </a:r>
            <a:r>
              <a:rPr kumimoji="1" lang="en-US" altLang="ja-JP" dirty="0" smtClean="0"/>
              <a:t>Page122〜124</a:t>
            </a:r>
            <a:r>
              <a:rPr kumimoji="1" lang="ja-JP" altLang="en-US" dirty="0" smtClean="0"/>
              <a:t>）</a:t>
            </a:r>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＜インタビューの準備</a:t>
            </a:r>
            <a:r>
              <a:rPr kumimoji="1" lang="en-US" altLang="ja-JP" dirty="0" smtClean="0"/>
              <a:t>…</a:t>
            </a:r>
            <a:r>
              <a:rPr kumimoji="1" lang="ja-JP" altLang="en-US" dirty="0" smtClean="0"/>
              <a:t>インタビューシナリオ作成＞（</a:t>
            </a:r>
            <a:r>
              <a:rPr kumimoji="1" lang="en-US" altLang="ja-JP" dirty="0" smtClean="0"/>
              <a:t>Page122〜124</a:t>
            </a:r>
            <a:r>
              <a:rPr kumimoji="1" lang="ja-JP" altLang="en-US" dirty="0" smtClean="0"/>
              <a:t>）</a:t>
            </a:r>
            <a:endParaRPr kumimoji="1" lang="en-US" altLang="ja-JP" dirty="0" smtClean="0"/>
          </a:p>
          <a:p>
            <a:r>
              <a:rPr kumimoji="1" lang="ja-JP" altLang="en-US" dirty="0" smtClean="0"/>
              <a:t>「テーマに特化した質問項目」</a:t>
            </a:r>
            <a:endParaRPr kumimoji="1" lang="en-US" altLang="ja-JP" dirty="0" smtClean="0"/>
          </a:p>
          <a:p>
            <a:r>
              <a:rPr kumimoji="1" lang="ja-JP" altLang="en-US" dirty="0" smtClean="0"/>
              <a:t>基本情報を得られた後に、それを下地として、</a:t>
            </a:r>
          </a:p>
          <a:p>
            <a:pPr marL="460800" lvl="1" indent="-100800">
              <a:buFont typeface="Arial"/>
              <a:buChar char="•"/>
            </a:pPr>
            <a:r>
              <a:rPr kumimoji="1" lang="ja-JP" altLang="en-US" dirty="0" smtClean="0"/>
              <a:t>テーマとなる製品、サービスに対する関心や評価</a:t>
            </a:r>
          </a:p>
          <a:p>
            <a:pPr marL="460800" lvl="1" indent="-100800">
              <a:buFont typeface="Arial"/>
              <a:buChar char="•"/>
            </a:pPr>
            <a:r>
              <a:rPr kumimoji="1" lang="ja-JP" altLang="en-US" dirty="0" smtClean="0"/>
              <a:t>利用状況</a:t>
            </a:r>
          </a:p>
          <a:p>
            <a:pPr marL="460800" lvl="1" indent="-100800">
              <a:buFont typeface="Arial"/>
              <a:buChar char="•"/>
            </a:pPr>
            <a:r>
              <a:rPr kumimoji="1" lang="ja-JP" altLang="en-US" dirty="0" smtClean="0"/>
              <a:t>改善してほしい点／期待すること</a:t>
            </a:r>
          </a:p>
          <a:p>
            <a:r>
              <a:rPr kumimoji="1" lang="ja-JP" altLang="en-US" dirty="0" smtClean="0"/>
              <a:t>など、当該の製品・サービスとユーザーとの関わりを理解する上で必要となる質問項目を設定します。</a:t>
            </a:r>
          </a:p>
          <a:p>
            <a:r>
              <a:rPr kumimoji="1" lang="ja-JP" altLang="en-US" dirty="0" smtClean="0"/>
              <a:t>テーマに特化した質問をする場合は、実際の環境（それに近い環境）で実演してもらうことが望ましいとされています。もし実際の環境でのインタビューが難しい場合は、あらかじめ写真などを準備してもらうなどの工夫をすることで、普段ユーザーが気にしてもいないような情報も引き出すことができる可能性があります。「いつもと変わらない」自然な感じの環境を設定することがポイント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124</a:t>
            </a:fld>
            <a:endParaRPr lang="ja-JP" altLang="en-US" dirty="0"/>
          </a:p>
        </p:txBody>
      </p:sp>
    </p:spTree>
    <p:extLst>
      <p:ext uri="{BB962C8B-B14F-4D97-AF65-F5344CB8AC3E}">
        <p14:creationId xmlns:p14="http://schemas.microsoft.com/office/powerpoint/2010/main" val="703672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Page125</a:t>
            </a:r>
          </a:p>
          <a:p>
            <a:r>
              <a:rPr kumimoji="1" lang="en-US" altLang="ja-JP" dirty="0" smtClean="0"/>
              <a:t>●</a:t>
            </a:r>
            <a:r>
              <a:rPr kumimoji="1" lang="ja-JP" altLang="en-US" dirty="0" smtClean="0"/>
              <a:t>インタビューシナリオ作成のヒント</a:t>
            </a:r>
            <a:endParaRPr kumimoji="1" lang="en-US" altLang="ja-JP" dirty="0" smtClean="0"/>
          </a:p>
          <a:p>
            <a:r>
              <a:rPr kumimoji="1" lang="ja-JP" altLang="en-US" dirty="0" smtClean="0"/>
              <a:t>＜インタビューの準備</a:t>
            </a:r>
            <a:r>
              <a:rPr kumimoji="1" lang="en-US" altLang="ja-JP" dirty="0" smtClean="0"/>
              <a:t>…</a:t>
            </a:r>
            <a:r>
              <a:rPr kumimoji="1" lang="ja-JP" altLang="en-US" dirty="0" smtClean="0"/>
              <a:t>インタビューシナリオ作成のヒント＞（</a:t>
            </a:r>
            <a:r>
              <a:rPr kumimoji="1" lang="en-US" altLang="ja-JP" dirty="0" smtClean="0"/>
              <a:t>Page125</a:t>
            </a:r>
            <a:r>
              <a:rPr kumimoji="1" lang="ja-JP" altLang="en-US" dirty="0" smtClean="0"/>
              <a:t>，</a:t>
            </a:r>
            <a:r>
              <a:rPr kumimoji="1" lang="en-US" altLang="ja-JP" dirty="0" smtClean="0"/>
              <a:t>126</a:t>
            </a:r>
            <a:r>
              <a:rPr kumimoji="1" lang="ja-JP" altLang="en-US" dirty="0" smtClean="0"/>
              <a:t>）</a:t>
            </a:r>
            <a:endParaRPr kumimoji="1" lang="en-US" altLang="ja-JP" dirty="0" smtClean="0"/>
          </a:p>
          <a:p>
            <a:r>
              <a:rPr kumimoji="1" lang="ja-JP" altLang="en-US" dirty="0" smtClean="0"/>
              <a:t>調査テーマにふさわしい内容の質問を効果的、論理的に組み合わせることが、インタビューを成功に導くためには必要です。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125</a:t>
            </a:fld>
            <a:endParaRPr lang="ja-JP" altLang="en-US" dirty="0"/>
          </a:p>
        </p:txBody>
      </p:sp>
    </p:spTree>
    <p:extLst>
      <p:ext uri="{BB962C8B-B14F-4D97-AF65-F5344CB8AC3E}">
        <p14:creationId xmlns:p14="http://schemas.microsoft.com/office/powerpoint/2010/main" val="38160489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Page126</a:t>
            </a:r>
          </a:p>
          <a:p>
            <a:r>
              <a:rPr kumimoji="1" lang="en-US" altLang="ja-JP" dirty="0" smtClean="0"/>
              <a:t>●</a:t>
            </a:r>
            <a:r>
              <a:rPr kumimoji="1" lang="ja-JP" altLang="en-US" dirty="0" smtClean="0"/>
              <a:t>インタビューシナリオ作成のヒント（</a:t>
            </a:r>
            <a:r>
              <a:rPr kumimoji="1" lang="en-US" altLang="ja-JP" dirty="0" smtClean="0"/>
              <a:t>Page125</a:t>
            </a:r>
            <a:r>
              <a:rPr kumimoji="1" lang="ja-JP" altLang="en-US" dirty="0" smtClean="0"/>
              <a:t>，</a:t>
            </a:r>
            <a:r>
              <a:rPr kumimoji="1" lang="en-US" altLang="ja-JP" dirty="0" smtClean="0"/>
              <a:t>126</a:t>
            </a:r>
            <a:r>
              <a:rPr kumimoji="1" lang="ja-JP" altLang="en-US" dirty="0" smtClean="0"/>
              <a:t>）</a:t>
            </a:r>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＜インタビューの準備</a:t>
            </a:r>
            <a:r>
              <a:rPr kumimoji="1" lang="en-US" altLang="ja-JP" dirty="0" smtClean="0"/>
              <a:t>…</a:t>
            </a:r>
            <a:r>
              <a:rPr kumimoji="1" lang="ja-JP" altLang="en-US" dirty="0" smtClean="0"/>
              <a:t>インタビューシナリオ作成のヒント＞（</a:t>
            </a:r>
            <a:r>
              <a:rPr kumimoji="1" lang="en-US" altLang="ja-JP" dirty="0" smtClean="0"/>
              <a:t>Page125</a:t>
            </a:r>
            <a:r>
              <a:rPr kumimoji="1" lang="ja-JP" altLang="en-US" dirty="0" smtClean="0"/>
              <a:t>，</a:t>
            </a:r>
            <a:r>
              <a:rPr kumimoji="1" lang="en-US" altLang="ja-JP" dirty="0" smtClean="0"/>
              <a:t>126</a:t>
            </a:r>
            <a:r>
              <a:rPr kumimoji="1" lang="ja-JP" altLang="en-US" dirty="0" smtClean="0"/>
              <a:t>）</a:t>
            </a:r>
            <a:endParaRPr kumimoji="1" lang="en-US" altLang="ja-JP" dirty="0" smtClean="0"/>
          </a:p>
          <a:p>
            <a:r>
              <a:rPr kumimoji="1" lang="ja-JP" altLang="en-US" dirty="0" smtClean="0"/>
              <a:t>インタビューの質問には、以下のような種類があります。</a:t>
            </a:r>
          </a:p>
          <a:p>
            <a:r>
              <a:rPr kumimoji="1" lang="ja-JP" altLang="en-US" dirty="0" smtClean="0"/>
              <a:t>経験・行動に関する質問：</a:t>
            </a:r>
            <a:endParaRPr kumimoji="1" lang="en-US" altLang="ja-JP" dirty="0" smtClean="0"/>
          </a:p>
          <a:p>
            <a:pPr lvl="1"/>
            <a:r>
              <a:rPr kumimoji="1" lang="ja-JP" altLang="en-US" dirty="0" smtClean="0"/>
              <a:t>経験や行動、ふるまい、活動などについて訊きます。</a:t>
            </a:r>
          </a:p>
          <a:p>
            <a:r>
              <a:rPr kumimoji="1" lang="ja-JP" altLang="en-US" dirty="0" smtClean="0"/>
              <a:t>意見・価値に関する質問：</a:t>
            </a:r>
            <a:endParaRPr kumimoji="1" lang="en-US" altLang="ja-JP" dirty="0" smtClean="0"/>
          </a:p>
          <a:p>
            <a:pPr lvl="1"/>
            <a:r>
              <a:rPr kumimoji="1" lang="ja-JP" altLang="en-US" dirty="0" smtClean="0"/>
              <a:t>「～についてどう思われますか」「～について、どのような意見をお持ちですか」などを訊きます。</a:t>
            </a:r>
          </a:p>
          <a:p>
            <a:r>
              <a:rPr kumimoji="1" lang="ja-JP" altLang="en-US" dirty="0" smtClean="0"/>
              <a:t>感情に関する質問：</a:t>
            </a:r>
            <a:endParaRPr kumimoji="1" lang="en-US" altLang="ja-JP" dirty="0" smtClean="0"/>
          </a:p>
          <a:p>
            <a:pPr lvl="1"/>
            <a:r>
              <a:rPr kumimoji="1" lang="ja-JP" altLang="en-US" dirty="0" smtClean="0"/>
              <a:t>「～の時、どう感じましたか」などを訊きます。</a:t>
            </a:r>
          </a:p>
          <a:p>
            <a:r>
              <a:rPr kumimoji="1" lang="ja-JP" altLang="en-US" dirty="0" smtClean="0"/>
              <a:t>知識に関する質問：</a:t>
            </a:r>
            <a:endParaRPr kumimoji="1" lang="en-US" altLang="ja-JP" dirty="0" smtClean="0"/>
          </a:p>
          <a:p>
            <a:pPr lvl="1"/>
            <a:r>
              <a:rPr kumimoji="1" lang="ja-JP" altLang="en-US" dirty="0" smtClean="0"/>
              <a:t>インフォーマントがどのような情報を持っているかについて訊きます。</a:t>
            </a:r>
          </a:p>
          <a:p>
            <a:r>
              <a:rPr kumimoji="1" lang="ja-JP" altLang="en-US" dirty="0" smtClean="0"/>
              <a:t>感覚に関する質問：</a:t>
            </a:r>
            <a:endParaRPr kumimoji="1" lang="en-US" altLang="ja-JP" dirty="0" smtClean="0"/>
          </a:p>
          <a:p>
            <a:pPr lvl="1"/>
            <a:r>
              <a:rPr kumimoji="1" lang="ja-JP" altLang="en-US" dirty="0" smtClean="0"/>
              <a:t>「～の時、何を注意して見ていますか」「～をされる時、何を聞いているのですか」などについて訊きます。</a:t>
            </a:r>
          </a:p>
          <a:p>
            <a:r>
              <a:rPr kumimoji="1" lang="ja-JP" altLang="en-US" dirty="0" smtClean="0"/>
              <a:t>属性に関する質問：</a:t>
            </a:r>
            <a:endParaRPr kumimoji="1" lang="en-US" altLang="ja-JP" dirty="0" smtClean="0"/>
          </a:p>
          <a:p>
            <a:pPr lvl="1"/>
            <a:r>
              <a:rPr kumimoji="1" lang="ja-JP" altLang="en-US" dirty="0" smtClean="0"/>
              <a:t>年齢、職業、居住地、家族構成などのデモグラフィック特性を訊きます。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126</a:t>
            </a:fld>
            <a:endParaRPr lang="ja-JP" altLang="en-US" dirty="0"/>
          </a:p>
        </p:txBody>
      </p:sp>
    </p:spTree>
    <p:extLst>
      <p:ext uri="{BB962C8B-B14F-4D97-AF65-F5344CB8AC3E}">
        <p14:creationId xmlns:p14="http://schemas.microsoft.com/office/powerpoint/2010/main" val="4766327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Page127</a:t>
            </a:r>
          </a:p>
          <a:p>
            <a:r>
              <a:rPr kumimoji="1" lang="en-US" altLang="ja-JP" dirty="0" smtClean="0"/>
              <a:t>●</a:t>
            </a:r>
            <a:r>
              <a:rPr kumimoji="1" lang="ja-JP" altLang="en-US" dirty="0" smtClean="0"/>
              <a:t>クエスチョン決定：よいワーディング</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＜インタビューの準備</a:t>
            </a:r>
            <a:r>
              <a:rPr kumimoji="1" lang="en-US" altLang="ja-JP" dirty="0" smtClean="0"/>
              <a:t>…</a:t>
            </a:r>
            <a:r>
              <a:rPr kumimoji="1" lang="ja-JP" altLang="en-US" dirty="0" smtClean="0"/>
              <a:t>クエスチョン決定＞（</a:t>
            </a:r>
            <a:r>
              <a:rPr kumimoji="1" lang="en-US" altLang="ja-JP" dirty="0" smtClean="0"/>
              <a:t>Page127</a:t>
            </a:r>
            <a:r>
              <a:rPr kumimoji="1" lang="ja-JP" altLang="en-US" dirty="0" smtClean="0"/>
              <a:t>，</a:t>
            </a:r>
            <a:r>
              <a:rPr kumimoji="1" lang="en-US" altLang="ja-JP" dirty="0" smtClean="0"/>
              <a:t>128</a:t>
            </a:r>
            <a:r>
              <a:rPr kumimoji="1" lang="ja-JP" altLang="en-US" dirty="0" smtClean="0"/>
              <a:t>）</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lang="ja-JP" altLang="en-US" dirty="0" smtClean="0"/>
              <a:t>「よいワーディング」</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質問は以下のような言葉で行われることが望ましいと言われています。</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460800" marR="0" lvl="1" indent="-10080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聞き取りやすく、簡潔で分かりやすい言葉</a:t>
            </a:r>
          </a:p>
          <a:p>
            <a:pPr marL="460800" marR="0" lvl="1" indent="-10080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会話ことば</a:t>
            </a:r>
          </a:p>
          <a:p>
            <a:pPr marL="460800" marR="0" lvl="1" indent="-10080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敬語を使う</a:t>
            </a:r>
          </a:p>
          <a:p>
            <a:pPr marL="460800" marR="0" lvl="1" indent="-10080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相手の年齢にふさわしい言葉使い</a:t>
            </a:r>
            <a:endParaRPr kumimoji="1" lang="en-US" altLang="ja-JP" dirty="0" smtClean="0"/>
          </a:p>
          <a:p>
            <a:pPr marL="0" marR="0" lvl="0" indent="0" algn="just"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全体を通して言えることは、相手のことを思って質問することが大切だということです。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127</a:t>
            </a:fld>
            <a:endParaRPr lang="ja-JP" altLang="en-US" dirty="0"/>
          </a:p>
        </p:txBody>
      </p:sp>
    </p:spTree>
    <p:extLst>
      <p:ext uri="{BB962C8B-B14F-4D97-AF65-F5344CB8AC3E}">
        <p14:creationId xmlns:p14="http://schemas.microsoft.com/office/powerpoint/2010/main" val="17131393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ユーザーインタビュー</a:t>
            </a:r>
            <a:r>
              <a:rPr kumimoji="1" lang="en-US" altLang="ja-JP" dirty="0" smtClean="0"/>
              <a:t>] Page119〜128</a:t>
            </a:r>
          </a:p>
          <a:p>
            <a:r>
              <a:rPr kumimoji="1" lang="en-US" altLang="ja-JP" dirty="0" smtClean="0"/>
              <a:t>Page128</a:t>
            </a:r>
          </a:p>
          <a:p>
            <a:r>
              <a:rPr kumimoji="1" lang="en-US" altLang="ja-JP" dirty="0" smtClean="0"/>
              <a:t>●</a:t>
            </a:r>
            <a:r>
              <a:rPr kumimoji="1" lang="ja-JP" altLang="en-US" dirty="0" smtClean="0"/>
              <a:t>クエスチョン決定：よくないワーディング</a:t>
            </a:r>
          </a:p>
          <a:p>
            <a:r>
              <a:rPr lang="ja-JP" altLang="en-US" dirty="0"/>
              <a:t>＜インタビューの準備</a:t>
            </a:r>
            <a:r>
              <a:rPr lang="en-US" altLang="ja-JP" dirty="0"/>
              <a:t>…</a:t>
            </a:r>
            <a:r>
              <a:rPr lang="ja-JP" altLang="en-US" dirty="0"/>
              <a:t>クエスチョン決定＞（</a:t>
            </a:r>
            <a:r>
              <a:rPr lang="en-US" altLang="ja-JP" dirty="0"/>
              <a:t>Page127</a:t>
            </a:r>
            <a:r>
              <a:rPr lang="ja-JP" altLang="en-US" dirty="0"/>
              <a:t>，</a:t>
            </a:r>
            <a:r>
              <a:rPr lang="en-US" altLang="ja-JP" dirty="0"/>
              <a:t>128</a:t>
            </a:r>
            <a:r>
              <a:rPr lang="ja-JP" altLang="en-US" dirty="0" smtClean="0"/>
              <a:t>）</a:t>
            </a:r>
            <a:endParaRPr lang="en-US" altLang="ja-JP" dirty="0" smtClean="0"/>
          </a:p>
          <a:p>
            <a:r>
              <a:rPr lang="ja-JP" altLang="en-US" dirty="0" smtClean="0"/>
              <a:t>「よくないワーディング」</a:t>
            </a:r>
            <a:endParaRPr lang="en-US" altLang="ja-JP" dirty="0" smtClean="0"/>
          </a:p>
          <a:p>
            <a:r>
              <a:rPr lang="ja-JP" altLang="en-US" dirty="0" smtClean="0"/>
              <a:t>以下のような言葉はインフォーマントとの関係を悪化させたり、正しい回答が得られない恐れがあるので、使わないよう注意が必要です。</a:t>
            </a:r>
            <a:endParaRPr lang="en-US" altLang="ja-JP" dirty="0" smtClean="0"/>
          </a:p>
          <a:p>
            <a:endParaRPr lang="ja-JP" altLang="en-US" dirty="0" smtClean="0"/>
          </a:p>
          <a:p>
            <a:pPr marL="460800" lvl="1" indent="-100800">
              <a:buFont typeface="Arial"/>
              <a:buChar char="•"/>
            </a:pPr>
            <a:r>
              <a:rPr lang="ja-JP" altLang="en-US" dirty="0" smtClean="0"/>
              <a:t>専門用語</a:t>
            </a:r>
          </a:p>
          <a:p>
            <a:pPr marL="460800" lvl="1" indent="-100800">
              <a:buFont typeface="Arial"/>
              <a:buChar char="•"/>
            </a:pPr>
            <a:r>
              <a:rPr lang="ja-JP" altLang="en-US" dirty="0" smtClean="0"/>
              <a:t>抽象的すぎる</a:t>
            </a:r>
            <a:r>
              <a:rPr lang="en-US" altLang="ja-JP" dirty="0" smtClean="0"/>
              <a:t>/</a:t>
            </a:r>
            <a:r>
              <a:rPr lang="ja-JP" altLang="en-US" dirty="0" smtClean="0"/>
              <a:t>複雑すぎる</a:t>
            </a:r>
          </a:p>
          <a:p>
            <a:pPr marL="460800" lvl="1" indent="-100800">
              <a:buFont typeface="Arial"/>
              <a:buChar char="•"/>
            </a:pPr>
            <a:r>
              <a:rPr lang="ja-JP" altLang="en-US" dirty="0" smtClean="0"/>
              <a:t>長すぎる文章</a:t>
            </a:r>
          </a:p>
          <a:p>
            <a:pPr marL="460800" lvl="1" indent="-100800">
              <a:buFont typeface="Arial"/>
              <a:buChar char="•"/>
            </a:pPr>
            <a:r>
              <a:rPr lang="ja-JP" altLang="en-US" dirty="0" smtClean="0"/>
              <a:t>人によって解釈が異なるあいまいな言葉</a:t>
            </a:r>
          </a:p>
          <a:p>
            <a:pPr marL="460800" lvl="1" indent="-100800">
              <a:buFont typeface="Arial"/>
              <a:buChar char="•"/>
            </a:pPr>
            <a:r>
              <a:rPr lang="ja-JP" altLang="en-US" dirty="0" smtClean="0"/>
              <a:t>意味が複数ある言葉</a:t>
            </a:r>
          </a:p>
          <a:p>
            <a:pPr marL="460800" lvl="1" indent="-100800">
              <a:buFont typeface="Arial"/>
              <a:buChar char="•"/>
            </a:pPr>
            <a:r>
              <a:rPr lang="ja-JP" altLang="en-US" dirty="0" smtClean="0"/>
              <a:t>失礼な言葉や表現</a:t>
            </a:r>
          </a:p>
          <a:p>
            <a:pPr marL="460800" lvl="1" indent="-100800">
              <a:buFont typeface="Arial"/>
              <a:buChar char="•"/>
            </a:pPr>
            <a:r>
              <a:rPr lang="ja-JP" altLang="en-US" dirty="0" smtClean="0"/>
              <a:t>偏見のある言葉</a:t>
            </a:r>
            <a:endParaRPr lang="en-US" altLang="ja-JP"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128</a:t>
            </a:fld>
            <a:endParaRPr lang="ja-JP" altLang="en-US" dirty="0"/>
          </a:p>
        </p:txBody>
      </p:sp>
    </p:spTree>
    <p:extLst>
      <p:ext uri="{BB962C8B-B14F-4D97-AF65-F5344CB8AC3E}">
        <p14:creationId xmlns:p14="http://schemas.microsoft.com/office/powerpoint/2010/main" val="13343723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Page129</a:t>
            </a:r>
          </a:p>
          <a:p>
            <a:pPr algn="just"/>
            <a:r>
              <a:rPr kumimoji="1" lang="ja-JP" altLang="en-US" dirty="0" smtClean="0"/>
              <a:t>このセクションでは、「実際にインタビューを行うための準備</a:t>
            </a:r>
            <a:r>
              <a:rPr kumimoji="1" lang="en-US" altLang="ja-JP" dirty="0" smtClean="0"/>
              <a:t>〜</a:t>
            </a:r>
            <a:r>
              <a:rPr kumimoji="1" lang="ja-JP" altLang="en-US" dirty="0" smtClean="0"/>
              <a:t>インタビューの実践</a:t>
            </a:r>
            <a:r>
              <a:rPr kumimoji="1" lang="en-US" altLang="ja-JP" dirty="0" smtClean="0"/>
              <a:t>〜</a:t>
            </a:r>
            <a:r>
              <a:rPr kumimoji="1" lang="ja-JP" altLang="en-US" dirty="0" smtClean="0"/>
              <a:t>インタビュー結果をまとめる」という作業を演習します。</a:t>
            </a:r>
            <a:endParaRPr kumimoji="1" lang="en-US" altLang="ja-JP" dirty="0" smtClean="0"/>
          </a:p>
          <a:p>
            <a:pPr algn="just"/>
            <a:r>
              <a:rPr kumimoji="1" lang="ja-JP" altLang="en-US" dirty="0" smtClean="0"/>
              <a:t>（１：</a:t>
            </a:r>
            <a:r>
              <a:rPr kumimoji="1" lang="en-US" altLang="ja-JP" dirty="0" smtClean="0"/>
              <a:t>Page130〜132</a:t>
            </a:r>
            <a:r>
              <a:rPr kumimoji="1" lang="ja-JP" altLang="en-US" dirty="0" smtClean="0"/>
              <a:t>）インタビューイーの紹介</a:t>
            </a:r>
          </a:p>
          <a:p>
            <a:r>
              <a:rPr kumimoji="1" lang="ja-JP" altLang="en-US" dirty="0" smtClean="0"/>
              <a:t>（２：</a:t>
            </a:r>
            <a:r>
              <a:rPr kumimoji="1" lang="en-US" altLang="ja-JP" dirty="0" smtClean="0"/>
              <a:t>Page133</a:t>
            </a:r>
            <a:r>
              <a:rPr kumimoji="1" lang="ja-JP" altLang="en-US" dirty="0" smtClean="0"/>
              <a:t>）インタビュー計画をたてる（</a:t>
            </a:r>
            <a:r>
              <a:rPr kumimoji="1" lang="en-US" altLang="ja-JP" dirty="0" smtClean="0"/>
              <a:t>20</a:t>
            </a:r>
            <a:r>
              <a:rPr kumimoji="1" lang="ja-JP" altLang="en-US" dirty="0" smtClean="0"/>
              <a:t>分）</a:t>
            </a:r>
          </a:p>
          <a:p>
            <a:pPr lvl="1"/>
            <a:r>
              <a:rPr kumimoji="1" lang="ja-JP" altLang="en-US" dirty="0" smtClean="0"/>
              <a:t>マインドマップを元に、インタビューを計画する。</a:t>
            </a:r>
          </a:p>
          <a:p>
            <a:pPr marL="676800" lvl="2" indent="-100800">
              <a:buFont typeface="Arial"/>
              <a:buChar char="•"/>
            </a:pPr>
            <a:r>
              <a:rPr kumimoji="1" lang="ja-JP" altLang="en-US" dirty="0" smtClean="0"/>
              <a:t>質問の順番</a:t>
            </a:r>
          </a:p>
          <a:p>
            <a:pPr marL="676800" lvl="2" indent="-100800">
              <a:buFont typeface="Arial"/>
              <a:buChar char="•"/>
            </a:pPr>
            <a:r>
              <a:rPr kumimoji="1" lang="ja-JP" altLang="en-US" dirty="0" smtClean="0"/>
              <a:t>誰がインタビューするか</a:t>
            </a:r>
          </a:p>
          <a:p>
            <a:pPr marL="676800" lvl="2" indent="-100800">
              <a:buFont typeface="Arial"/>
              <a:buChar char="•"/>
            </a:pPr>
            <a:r>
              <a:rPr kumimoji="1" lang="ja-JP" altLang="en-US" dirty="0" smtClean="0"/>
              <a:t>記録メモは誰がとるのか</a:t>
            </a:r>
          </a:p>
          <a:p>
            <a:r>
              <a:rPr kumimoji="1" lang="ja-JP" altLang="en-US" dirty="0" smtClean="0"/>
              <a:t>（３：</a:t>
            </a:r>
            <a:r>
              <a:rPr kumimoji="1" lang="en-US" altLang="ja-JP" dirty="0" smtClean="0"/>
              <a:t>Page134〜136</a:t>
            </a:r>
            <a:r>
              <a:rPr kumimoji="1" lang="ja-JP" altLang="en-US" dirty="0" smtClean="0"/>
              <a:t>）インタビュー（</a:t>
            </a:r>
            <a:r>
              <a:rPr kumimoji="1" lang="en-US" altLang="ja-JP" dirty="0" smtClean="0"/>
              <a:t>20</a:t>
            </a:r>
            <a:r>
              <a:rPr kumimoji="1" lang="ja-JP" altLang="en-US" dirty="0" smtClean="0"/>
              <a:t>分）＆インタビューボード作成（</a:t>
            </a:r>
            <a:r>
              <a:rPr kumimoji="1" lang="en-US" altLang="ja-JP" dirty="0" smtClean="0"/>
              <a:t>30</a:t>
            </a:r>
            <a:r>
              <a:rPr kumimoji="1" lang="ja-JP" altLang="en-US" dirty="0" smtClean="0"/>
              <a:t>分）</a:t>
            </a:r>
          </a:p>
          <a:p>
            <a:pPr lvl="1"/>
            <a:r>
              <a:rPr kumimoji="1" lang="ja-JP" altLang="en-US" dirty="0" smtClean="0"/>
              <a:t>計画に従って、インタビューを実践する。インタビュー終了後に、インタビューして得た内容をボード上にまとめていく。</a:t>
            </a:r>
          </a:p>
          <a:p>
            <a:pPr marL="676800" lvl="2" indent="-100800">
              <a:buFont typeface="Arial"/>
              <a:buChar char="•"/>
            </a:pPr>
            <a:r>
              <a:rPr kumimoji="1" lang="ja-JP" altLang="en-US" dirty="0" smtClean="0"/>
              <a:t>ユーザーの人物像</a:t>
            </a:r>
          </a:p>
          <a:p>
            <a:pPr marL="676800" lvl="2" indent="-100800">
              <a:buFont typeface="Arial"/>
              <a:buChar char="•"/>
            </a:pPr>
            <a:r>
              <a:rPr kumimoji="1" lang="ja-JP" altLang="en-US" dirty="0" smtClean="0"/>
              <a:t>移動販売車や</a:t>
            </a:r>
            <a:r>
              <a:rPr kumimoji="1" lang="en-US" altLang="ja-JP" dirty="0" smtClean="0"/>
              <a:t>IT</a:t>
            </a:r>
            <a:r>
              <a:rPr kumimoji="1" lang="ja-JP" altLang="en-US" dirty="0" smtClean="0"/>
              <a:t>について、またそのお互いのかかわりについて</a:t>
            </a:r>
          </a:p>
          <a:p>
            <a:pPr lvl="1"/>
            <a:r>
              <a:rPr kumimoji="1" lang="ja-JP" altLang="en-US" dirty="0" smtClean="0"/>
              <a:t>などを、その場にいなかった人が見ても理解できるように、わかりやすく表現します。</a:t>
            </a:r>
          </a:p>
          <a:p>
            <a:r>
              <a:rPr kumimoji="1" lang="ja-JP" altLang="en-US" dirty="0" smtClean="0"/>
              <a:t>（４：</a:t>
            </a:r>
            <a:r>
              <a:rPr kumimoji="1" lang="en-US" altLang="ja-JP" dirty="0" smtClean="0"/>
              <a:t>Page137</a:t>
            </a:r>
            <a:r>
              <a:rPr kumimoji="1" lang="ja-JP" altLang="en-US" dirty="0" smtClean="0"/>
              <a:t>）チーム発表（</a:t>
            </a:r>
            <a:r>
              <a:rPr kumimoji="1" lang="en-US" altLang="ja-JP" dirty="0" smtClean="0"/>
              <a:t>2</a:t>
            </a:r>
            <a:r>
              <a:rPr kumimoji="1" lang="ja-JP" altLang="en-US" dirty="0" smtClean="0"/>
              <a:t>分）</a:t>
            </a:r>
          </a:p>
          <a:p>
            <a:pPr lvl="1"/>
            <a:r>
              <a:rPr kumimoji="1" lang="ja-JP" altLang="en-US" dirty="0" smtClean="0"/>
              <a:t>全チームのダウンロードが終了したら、全体発表を行い、生徒全員で成果を共有します。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129</a:t>
            </a:fld>
            <a:endParaRPr lang="ja-JP" altLang="en-US" dirty="0"/>
          </a:p>
        </p:txBody>
      </p:sp>
    </p:spTree>
    <p:extLst>
      <p:ext uri="{BB962C8B-B14F-4D97-AF65-F5344CB8AC3E}">
        <p14:creationId xmlns:p14="http://schemas.microsoft.com/office/powerpoint/2010/main" val="171321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Page13</a:t>
            </a:r>
            <a:r>
              <a:rPr kumimoji="1" lang="ja-JP" altLang="en-US" dirty="0" smtClean="0"/>
              <a:t>（</a:t>
            </a:r>
            <a:r>
              <a:rPr kumimoji="1" lang="en-US" altLang="ja-JP" dirty="0" smtClean="0"/>
              <a:t>Page13〜14</a:t>
            </a:r>
            <a:r>
              <a:rPr kumimoji="1" lang="ja-JP" altLang="en-US" dirty="0" smtClean="0"/>
              <a:t>で</a:t>
            </a:r>
            <a:r>
              <a:rPr kumimoji="1" lang="en-US" altLang="ja-JP" dirty="0" smtClean="0"/>
              <a:t>UX</a:t>
            </a:r>
            <a:r>
              <a:rPr kumimoji="1" lang="ja-JP" altLang="en-US" dirty="0" smtClean="0"/>
              <a:t>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が注目される時代</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が注目される時代（</a:t>
            </a:r>
            <a:r>
              <a:rPr kumimoji="1" lang="en-US" altLang="ja-JP" dirty="0" smtClean="0"/>
              <a:t>UX</a:t>
            </a:r>
            <a:r>
              <a:rPr kumimoji="1" lang="ja-JP" altLang="en-US" dirty="0" smtClean="0"/>
              <a:t>が必要であると思われはじめた時代）について説明します。</a:t>
            </a:r>
            <a:r>
              <a:rPr kumimoji="1" lang="en-US" altLang="ja-JP" dirty="0" smtClean="0"/>
              <a:t>UX</a:t>
            </a:r>
            <a:r>
              <a:rPr kumimoji="1" lang="ja-JP" altLang="en-US" dirty="0" smtClean="0"/>
              <a:t>という言葉はまだありませんでしたが、</a:t>
            </a:r>
            <a:r>
              <a:rPr kumimoji="1" lang="en-US" altLang="ja-JP" dirty="0" smtClean="0"/>
              <a:t>UX</a:t>
            </a:r>
            <a:r>
              <a:rPr kumimoji="1" lang="ja-JP" altLang="en-US" dirty="0" smtClean="0"/>
              <a:t>の基本理念の大切さに注目が集まりはじめた時代です。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産業革命以後、たくさんの製品が生産される時間（期間）が短縮されました。また、機械化によって同じような製品を簡単に大量に生産できるようになってきました。それにともない、同じような性能を持つ製品が、競合他社から販売されるようになり消費者の手に届くようになると、他社の製品との差別化を図らないと売れなくなってきました。</a:t>
            </a:r>
            <a:endParaRPr kumimoji="1" lang="en-US" altLang="ja-JP" dirty="0" smtClean="0"/>
          </a:p>
          <a:p>
            <a:pPr algn="just"/>
            <a:r>
              <a:rPr kumimoji="1" lang="ja-JP" altLang="en-US" dirty="0" smtClean="0"/>
              <a:t>＜自動車開発の例＞</a:t>
            </a:r>
            <a:endParaRPr kumimoji="1" lang="en-US" altLang="ja-JP" dirty="0" smtClean="0"/>
          </a:p>
          <a:p>
            <a:pPr algn="just"/>
            <a:r>
              <a:rPr kumimoji="1" lang="ja-JP" altLang="en-US" dirty="0" smtClean="0"/>
              <a:t>自動車が開発されたことは、画期的なことでした。やがて、より早く走ることができる車や、長い距離を走る車など、他社よりも高機能の製品を生産するという競争が激しくなります。そんな会社の一つであったメルセデス社は、走るという機能だけではなく、如何に快適に乗れるかという付加価値（ふわふわのクッション）を付け加える事で、他社との差別化を図り、大成功をおさめました。</a:t>
            </a:r>
            <a:endParaRPr kumimoji="1" lang="en-US" altLang="ja-JP" dirty="0" smtClean="0"/>
          </a:p>
          <a:p>
            <a:pPr algn="just"/>
            <a:r>
              <a:rPr kumimoji="1" lang="ja-JP" altLang="en-US" dirty="0" smtClean="0"/>
              <a:t>このように機能だけでは差別化が出来ない時代（イノベーション：後述）には、</a:t>
            </a:r>
            <a:r>
              <a:rPr kumimoji="1" lang="en-US" altLang="ja-JP" dirty="0" smtClean="0"/>
              <a:t>UX</a:t>
            </a:r>
            <a:r>
              <a:rPr kumimoji="1" lang="ja-JP" altLang="en-US" dirty="0" smtClean="0"/>
              <a:t>が注目されるようになります。</a:t>
            </a:r>
            <a:endParaRPr kumimoji="1" lang="en-US" altLang="ja-JP" dirty="0" smtClean="0"/>
          </a:p>
          <a:p>
            <a:pPr algn="just"/>
            <a:endParaRPr kumimoji="1" lang="en-US" altLang="ja-JP" dirty="0" smtClean="0"/>
          </a:p>
          <a:p>
            <a:pPr algn="just"/>
            <a:r>
              <a:rPr kumimoji="1" lang="ja-JP" altLang="en-US" dirty="0" smtClean="0"/>
              <a:t>写真（</a:t>
            </a:r>
            <a:r>
              <a:rPr kumimoji="1" lang="en-US" altLang="ja-JP" sz="1200" kern="1200" dirty="0" smtClean="0">
                <a:solidFill>
                  <a:schemeClr val="tx1"/>
                </a:solidFill>
                <a:latin typeface="+mn-lt"/>
                <a:ea typeface="+mn-ea"/>
                <a:cs typeface="+mn-cs"/>
              </a:rPr>
              <a:t>1885</a:t>
            </a:r>
            <a:r>
              <a:rPr kumimoji="1" lang="ja-JP" altLang="en-US" sz="1200" kern="1200" dirty="0" smtClean="0">
                <a:solidFill>
                  <a:schemeClr val="tx1"/>
                </a:solidFill>
                <a:latin typeface="+mn-lt"/>
                <a:ea typeface="+mn-ea"/>
                <a:cs typeface="+mn-cs"/>
              </a:rPr>
              <a:t>年型ベンツ／パテント・モトールヴァーゲン）</a:t>
            </a:r>
            <a:r>
              <a:rPr kumimoji="1" lang="ja-JP" altLang="en-US" dirty="0" smtClean="0"/>
              <a:t>：</a:t>
            </a:r>
            <a:r>
              <a:rPr kumimoji="1" lang="en-US" altLang="ja-JP" dirty="0" smtClean="0"/>
              <a:t>http</a:t>
            </a:r>
            <a:r>
              <a:rPr kumimoji="1" lang="ja-JP" altLang="en-US" dirty="0" smtClean="0"/>
              <a:t>：</a:t>
            </a:r>
            <a:r>
              <a:rPr kumimoji="1" lang="en-US" altLang="ja-JP" dirty="0" smtClean="0"/>
              <a:t>//</a:t>
            </a:r>
            <a:r>
              <a:rPr kumimoji="1" lang="en-US" altLang="ja-JP" dirty="0" err="1" smtClean="0"/>
              <a:t>ja.wikipedia.org</a:t>
            </a:r>
            <a:r>
              <a:rPr kumimoji="1" lang="en-US" altLang="ja-JP" dirty="0" smtClean="0"/>
              <a:t>/wiki/</a:t>
            </a:r>
            <a:r>
              <a:rPr kumimoji="1" lang="ja-JP" altLang="en-US" dirty="0" smtClean="0"/>
              <a:t>カール・ベンツ</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3344473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Page130</a:t>
            </a:r>
          </a:p>
          <a:p>
            <a:r>
              <a:rPr kumimoji="1" lang="en-US" altLang="ja-JP" dirty="0" smtClean="0"/>
              <a:t>●</a:t>
            </a:r>
            <a:r>
              <a:rPr kumimoji="1" lang="ja-JP" altLang="en-US" dirty="0" smtClean="0"/>
              <a:t>インタビューイーのご紹介</a:t>
            </a:r>
            <a:endParaRPr kumimoji="1" lang="en-US" altLang="ja-JP" dirty="0" smtClean="0"/>
          </a:p>
          <a:p>
            <a:r>
              <a:rPr kumimoji="1" lang="ja-JP" altLang="en-US" dirty="0" smtClean="0"/>
              <a:t>＜インタビュー実践演習</a:t>
            </a:r>
            <a:r>
              <a:rPr kumimoji="1" lang="en-US" altLang="ja-JP" dirty="0" smtClean="0"/>
              <a:t>…</a:t>
            </a:r>
            <a:r>
              <a:rPr kumimoji="1" lang="ja-JP" altLang="en-US" dirty="0" smtClean="0"/>
              <a:t>インタビュー実践の注意事項＞（</a:t>
            </a:r>
            <a:r>
              <a:rPr kumimoji="1" lang="en-US" altLang="ja-JP" dirty="0" smtClean="0"/>
              <a:t>Page130</a:t>
            </a:r>
            <a:r>
              <a:rPr kumimoji="1" lang="ja-JP" altLang="en-US" dirty="0" smtClean="0"/>
              <a:t>）</a:t>
            </a:r>
            <a:endParaRPr kumimoji="1" lang="en-US" altLang="ja-JP" dirty="0" smtClean="0"/>
          </a:p>
          <a:p>
            <a:r>
              <a:rPr kumimoji="1" lang="ja-JP" altLang="en-US" dirty="0" smtClean="0"/>
              <a:t>「インタビューイーの紹介」</a:t>
            </a:r>
            <a:endParaRPr kumimoji="1" lang="en-US" altLang="ja-JP" dirty="0" smtClean="0"/>
          </a:p>
          <a:p>
            <a:r>
              <a:rPr kumimoji="1" lang="ja-JP" altLang="en-US" dirty="0" smtClean="0"/>
              <a:t>今回のインタビューイーは「</a:t>
            </a:r>
            <a:r>
              <a:rPr kumimoji="1" lang="en-US" altLang="ja-JP" dirty="0" smtClean="0"/>
              <a:t>○○</a:t>
            </a:r>
            <a:r>
              <a:rPr kumimoji="1" lang="ja-JP" altLang="en-US" dirty="0" smtClean="0"/>
              <a:t>　</a:t>
            </a:r>
            <a:r>
              <a:rPr kumimoji="1" lang="en-US" altLang="ja-JP" dirty="0" smtClean="0"/>
              <a:t>○○</a:t>
            </a:r>
            <a:r>
              <a:rPr kumimoji="1" lang="ja-JP" altLang="en-US" dirty="0" smtClean="0"/>
              <a:t>」さんです。</a:t>
            </a:r>
            <a:endParaRPr kumimoji="1" lang="en-US" altLang="ja-JP" dirty="0" smtClean="0"/>
          </a:p>
          <a:p>
            <a:r>
              <a:rPr kumimoji="1" lang="ja-JP" altLang="en-US" dirty="0" smtClean="0"/>
              <a:t>年齢は、</a:t>
            </a:r>
            <a:r>
              <a:rPr kumimoji="1" lang="en-US" altLang="ja-JP" dirty="0" smtClean="0"/>
              <a:t>○○</a:t>
            </a:r>
            <a:r>
              <a:rPr kumimoji="1" lang="ja-JP" altLang="en-US" dirty="0" smtClean="0"/>
              <a:t>才で、昼は</a:t>
            </a:r>
            <a:r>
              <a:rPr kumimoji="1" lang="en-US" altLang="ja-JP" dirty="0" smtClean="0"/>
              <a:t>………</a:t>
            </a:r>
          </a:p>
          <a:p>
            <a:r>
              <a:rPr kumimoji="1" lang="ja-JP" altLang="en-US" dirty="0" smtClean="0"/>
              <a:t>など、インタビューイーの簡単な紹介を行っておきます。</a:t>
            </a:r>
            <a:endParaRPr kumimoji="1" lang="en-US" altLang="ja-JP" dirty="0" smtClean="0"/>
          </a:p>
          <a:p>
            <a:endParaRPr kumimoji="1" lang="en-US" altLang="ja-JP" dirty="0" smtClean="0"/>
          </a:p>
          <a:p>
            <a:r>
              <a:rPr kumimoji="1" lang="ja-JP" altLang="en-US" dirty="0" smtClean="0"/>
              <a:t>詳細は、この後の「インタビュー実践」で生徒自身が行いますので、語りすぎないように注意します。</a:t>
            </a:r>
            <a:endParaRPr kumimoji="1" lang="en-US" altLang="ja-JP" dirty="0" smtClean="0"/>
          </a:p>
          <a:p>
            <a:r>
              <a:rPr kumimoji="1" lang="ja-JP" altLang="en-US" dirty="0" smtClean="0"/>
              <a:t>ここでは、インタビューの準備作業のために必要なイメージづくりとして紹介を行います。本来なら、どんなインタビューイーにお願いするのかのも生徒に決めさせるのがよいでしょう。授業時間が不足しそうな場合は、先生側でインタビュイーを用意し、このタイミングで、簡単な紹介を行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130</a:t>
            </a:fld>
            <a:endParaRPr lang="ja-JP" altLang="en-US" dirty="0"/>
          </a:p>
        </p:txBody>
      </p:sp>
    </p:spTree>
    <p:extLst>
      <p:ext uri="{BB962C8B-B14F-4D97-AF65-F5344CB8AC3E}">
        <p14:creationId xmlns:p14="http://schemas.microsoft.com/office/powerpoint/2010/main" val="38974225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Page131</a:t>
            </a:r>
          </a:p>
          <a:p>
            <a:r>
              <a:rPr kumimoji="1" lang="en-US" altLang="ja-JP" dirty="0" smtClean="0"/>
              <a:t>●</a:t>
            </a:r>
            <a:r>
              <a:rPr kumimoji="1" lang="ja-JP" altLang="en-US" dirty="0" smtClean="0"/>
              <a:t>マーケティング手法の限界</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インタビュー実践の注意事項＞（</a:t>
            </a:r>
            <a:r>
              <a:rPr kumimoji="1" lang="en-US" altLang="ja-JP" dirty="0" smtClean="0"/>
              <a:t>Page131</a:t>
            </a:r>
            <a:r>
              <a:rPr kumimoji="1" lang="ja-JP" altLang="en-US" dirty="0" smtClean="0"/>
              <a:t>）</a:t>
            </a:r>
            <a:endParaRPr kumimoji="1" lang="en-US" altLang="ja-JP" dirty="0" smtClean="0"/>
          </a:p>
          <a:p>
            <a:r>
              <a:rPr kumimoji="1" lang="ja-JP" altLang="en-US" dirty="0" smtClean="0"/>
              <a:t>「マーケティング手法の限界」について</a:t>
            </a:r>
            <a:endParaRPr kumimoji="1" lang="en-US" altLang="ja-JP" dirty="0" smtClean="0"/>
          </a:p>
          <a:p>
            <a:r>
              <a:rPr kumimoji="1" lang="ja-JP" altLang="en-US" dirty="0" smtClean="0"/>
              <a:t>マーケティング手法で導き出したユーザーは、確かに、ボリュームゾーンに位置する人をターゲットとして設定することができます。</a:t>
            </a:r>
          </a:p>
          <a:p>
            <a:r>
              <a:rPr kumimoji="1" lang="ja-JP" altLang="en-US" dirty="0" smtClean="0"/>
              <a:t>しかし、そのボリュームゾーンのユーザーの中には、あまりこだわりを持っていなくて、周りの人の動勢に流されるような人も多く含まれてしまいます。そうすると、商品や製品を提供する側にとっては、コントロールがしにくいユーザーとなってしまうことがありえます。</a:t>
            </a:r>
          </a:p>
          <a:p>
            <a:r>
              <a:rPr kumimoji="1" lang="ja-JP" altLang="en-US" dirty="0" smtClean="0"/>
              <a:t>マーケティングを行った際に、頭からその結果を信じ込んでしまうと、失敗してしまうことがあります。この辺りに、マーケティングの限界があるのかもしれません。</a:t>
            </a:r>
          </a:p>
          <a:p>
            <a:r>
              <a:rPr kumimoji="1" lang="ja-JP" altLang="en-US" dirty="0" smtClean="0"/>
              <a:t>そこで、実はマーケティングとは違った性質を持つターゲットにアプローチするという手法をとったときに、イノベーションを起こせる場合があります。</a:t>
            </a:r>
            <a:endParaRPr kumimoji="1" lang="en-US" altLang="ja-JP" dirty="0" smtClean="0"/>
          </a:p>
          <a:p>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frad-jp.blogspot.jp</a:t>
            </a:r>
            <a:r>
              <a:rPr kumimoji="1" lang="en-US" altLang="ja-JP" dirty="0" smtClean="0"/>
              <a:t>/2012/01/dschool_27.html</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131</a:t>
            </a:fld>
            <a:endParaRPr lang="ja-JP" altLang="en-US" dirty="0"/>
          </a:p>
        </p:txBody>
      </p:sp>
    </p:spTree>
    <p:extLst>
      <p:ext uri="{BB962C8B-B14F-4D97-AF65-F5344CB8AC3E}">
        <p14:creationId xmlns:p14="http://schemas.microsoft.com/office/powerpoint/2010/main" val="243053963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Page132</a:t>
            </a:r>
          </a:p>
          <a:p>
            <a:r>
              <a:rPr kumimoji="1" lang="en-US" altLang="ja-JP" dirty="0" smtClean="0"/>
              <a:t>●</a:t>
            </a:r>
            <a:r>
              <a:rPr kumimoji="1" lang="ja-JP" altLang="en-US" dirty="0" smtClean="0"/>
              <a:t>事業のご紹介（インタビュイーさんより</a:t>
            </a:r>
            <a:r>
              <a:rPr kumimoji="1" lang="en-US" altLang="ja-JP" dirty="0" smtClean="0"/>
              <a:t>10</a:t>
            </a:r>
            <a:r>
              <a:rPr kumimoji="1" lang="ja-JP" altLang="en-US" dirty="0" smtClean="0"/>
              <a:t>分程度）</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インタビュイーからの事業紹介＞（</a:t>
            </a:r>
            <a:r>
              <a:rPr kumimoji="1" lang="en-US" altLang="ja-JP" dirty="0" smtClean="0"/>
              <a:t>Page132</a:t>
            </a:r>
            <a:r>
              <a:rPr kumimoji="1" lang="ja-JP" altLang="en-US" dirty="0" smtClean="0"/>
              <a:t>）</a:t>
            </a:r>
            <a:endParaRPr kumimoji="1" lang="en-US" altLang="ja-JP" dirty="0" smtClean="0"/>
          </a:p>
          <a:p>
            <a:r>
              <a:rPr kumimoji="1" lang="ja-JP" altLang="en-US" dirty="0" smtClean="0"/>
              <a:t>インタビュー前に、インタビュイー本人から事業について紹介してもらいます。どんな仕事をしているのか、事業の状況はどうなのか等、全員に向けての情報発信をしてもらいます。生徒は、この事業紹介を聞いて、インタビュー計画に望み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132</a:t>
            </a:fld>
            <a:endParaRPr lang="ja-JP" altLang="en-US" dirty="0"/>
          </a:p>
        </p:txBody>
      </p:sp>
    </p:spTree>
    <p:extLst>
      <p:ext uri="{BB962C8B-B14F-4D97-AF65-F5344CB8AC3E}">
        <p14:creationId xmlns:p14="http://schemas.microsoft.com/office/powerpoint/2010/main" val="11635538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77875" y="4861562"/>
            <a:ext cx="5543550" cy="4859170"/>
          </a:xfrm>
        </p:spPr>
        <p:txBody>
          <a:bodyPr>
            <a:normAutofit lnSpcReduction="10000"/>
          </a:bodyPr>
          <a:lstStyle/>
          <a:p>
            <a:pPr>
              <a:lnSpc>
                <a:spcPct val="110000"/>
              </a:lnSpc>
            </a:pPr>
            <a:r>
              <a:rPr kumimoji="1" lang="en-US" altLang="ja-JP" dirty="0" smtClean="0"/>
              <a:t>Section : [</a:t>
            </a:r>
            <a:r>
              <a:rPr kumimoji="1" lang="ja-JP" altLang="en-US" dirty="0" smtClean="0"/>
              <a:t>インタビュー実践</a:t>
            </a:r>
            <a:r>
              <a:rPr kumimoji="1" lang="en-US" altLang="ja-JP" dirty="0" smtClean="0"/>
              <a:t>] Page129〜137</a:t>
            </a:r>
          </a:p>
          <a:p>
            <a:pPr>
              <a:lnSpc>
                <a:spcPct val="110000"/>
              </a:lnSpc>
            </a:pPr>
            <a:r>
              <a:rPr kumimoji="1" lang="en-US" altLang="ja-JP" dirty="0" smtClean="0"/>
              <a:t>Page133</a:t>
            </a:r>
          </a:p>
          <a:p>
            <a:pPr>
              <a:lnSpc>
                <a:spcPct val="110000"/>
              </a:lnSpc>
            </a:pPr>
            <a:r>
              <a:rPr kumimoji="1" lang="en-US" altLang="ja-JP" dirty="0" smtClean="0"/>
              <a:t>●</a:t>
            </a:r>
            <a:r>
              <a:rPr kumimoji="1" lang="ja-JP" altLang="en-US" dirty="0" smtClean="0"/>
              <a:t>インタビュー計画（</a:t>
            </a:r>
            <a:r>
              <a:rPr kumimoji="1" lang="en-US" altLang="ja-JP" dirty="0" smtClean="0"/>
              <a:t>20</a:t>
            </a:r>
            <a:r>
              <a:rPr kumimoji="1" lang="ja-JP" altLang="en-US" dirty="0" smtClean="0"/>
              <a:t>分）</a:t>
            </a:r>
            <a:endParaRPr kumimoji="1" lang="en-US" altLang="ja-JP" dirty="0" smtClean="0"/>
          </a:p>
          <a:p>
            <a:pPr marL="0" marR="0" indent="0" algn="just" defTabSz="914400" rtl="0" eaLnBrk="1" fontAlgn="base" latinLnBrk="0" hangingPunct="1">
              <a:lnSpc>
                <a:spcPct val="11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インタビュー計画＞（</a:t>
            </a:r>
            <a:r>
              <a:rPr kumimoji="1" lang="en-US" altLang="ja-JP" dirty="0" smtClean="0"/>
              <a:t>Page133</a:t>
            </a:r>
            <a:r>
              <a:rPr kumimoji="1" lang="ja-JP" altLang="en-US" dirty="0" smtClean="0"/>
              <a:t>）</a:t>
            </a:r>
            <a:endParaRPr kumimoji="1" lang="en-US" altLang="ja-JP" dirty="0" smtClean="0"/>
          </a:p>
          <a:p>
            <a:pPr>
              <a:lnSpc>
                <a:spcPct val="110000"/>
              </a:lnSpc>
            </a:pPr>
            <a:r>
              <a:rPr kumimoji="1" lang="ja-JP" altLang="en-US" dirty="0" smtClean="0"/>
              <a:t>（事業の紹介を受けて：</a:t>
            </a:r>
            <a:r>
              <a:rPr kumimoji="1" lang="en-US" altLang="ja-JP" dirty="0" smtClean="0"/>
              <a:t>Page132</a:t>
            </a:r>
            <a:r>
              <a:rPr kumimoji="1" lang="ja-JP" altLang="en-US" dirty="0" smtClean="0"/>
              <a:t>での作業の続き）</a:t>
            </a:r>
          </a:p>
          <a:p>
            <a:pPr marL="460800" lvl="1" indent="-100800">
              <a:lnSpc>
                <a:spcPct val="110000"/>
              </a:lnSpc>
              <a:buFont typeface="Arial"/>
              <a:buChar char="•"/>
            </a:pPr>
            <a:r>
              <a:rPr kumimoji="1" lang="ja-JP" altLang="en-US" dirty="0" smtClean="0"/>
              <a:t>疑問に感じたこと</a:t>
            </a:r>
          </a:p>
          <a:p>
            <a:pPr marL="460800" lvl="1" indent="-100800">
              <a:lnSpc>
                <a:spcPct val="110000"/>
              </a:lnSpc>
              <a:buFont typeface="Arial"/>
              <a:buChar char="•"/>
            </a:pPr>
            <a:r>
              <a:rPr kumimoji="1" lang="ja-JP" altLang="en-US" dirty="0" smtClean="0"/>
              <a:t>もっと聞いてみたいこと</a:t>
            </a:r>
          </a:p>
          <a:p>
            <a:pPr marL="460800" lvl="1" indent="-100800">
              <a:lnSpc>
                <a:spcPct val="110000"/>
              </a:lnSpc>
              <a:buFont typeface="Arial"/>
              <a:buChar char="•"/>
            </a:pPr>
            <a:r>
              <a:rPr kumimoji="1" lang="ja-JP" altLang="en-US" dirty="0" smtClean="0"/>
              <a:t>ヒントになりそうなこと</a:t>
            </a:r>
          </a:p>
          <a:p>
            <a:pPr marL="460800" lvl="1" indent="-100800">
              <a:lnSpc>
                <a:spcPct val="110000"/>
              </a:lnSpc>
              <a:buFont typeface="Arial"/>
              <a:buChar char="•"/>
            </a:pPr>
            <a:r>
              <a:rPr kumimoji="1" lang="ja-JP" altLang="en-US" dirty="0" smtClean="0"/>
              <a:t>質問の順番も考えてみよう</a:t>
            </a:r>
          </a:p>
          <a:p>
            <a:pPr marL="460800" lvl="1" indent="-100800">
              <a:lnSpc>
                <a:spcPct val="110000"/>
              </a:lnSpc>
              <a:buFont typeface="Arial"/>
              <a:buChar char="•"/>
            </a:pPr>
            <a:r>
              <a:rPr kumimoji="1" lang="ja-JP" altLang="en-US" dirty="0" smtClean="0"/>
              <a:t>やり取りの中で新たに生まれた質問</a:t>
            </a:r>
            <a:endParaRPr kumimoji="1" lang="en-US" altLang="ja-JP" dirty="0" smtClean="0"/>
          </a:p>
          <a:p>
            <a:pPr marL="0" lvl="0" indent="0">
              <a:lnSpc>
                <a:spcPct val="110000"/>
              </a:lnSpc>
              <a:buFont typeface="Arial"/>
              <a:buNone/>
            </a:pPr>
            <a:r>
              <a:rPr kumimoji="1" lang="ja-JP" altLang="en-US" dirty="0" smtClean="0"/>
              <a:t>など、今度はグループ別にインタビューして聞いておきたい項目を整理します。</a:t>
            </a:r>
            <a:endParaRPr kumimoji="1" lang="en-US" altLang="ja-JP" dirty="0" smtClean="0"/>
          </a:p>
          <a:p>
            <a:pPr marL="0" lvl="0" indent="0">
              <a:lnSpc>
                <a:spcPct val="110000"/>
              </a:lnSpc>
              <a:buFont typeface="Arial"/>
              <a:buNone/>
            </a:pPr>
            <a:endParaRPr kumimoji="1" lang="ja-JP" altLang="en-US" sz="800" dirty="0" smtClean="0"/>
          </a:p>
          <a:p>
            <a:pPr>
              <a:lnSpc>
                <a:spcPct val="110000"/>
              </a:lnSpc>
            </a:pPr>
            <a:r>
              <a:rPr lang="ja-JP" altLang="en-US" dirty="0" smtClean="0"/>
              <a:t>「インタビュー計画演習の手順」</a:t>
            </a:r>
            <a:endParaRPr lang="en-US" altLang="ja-JP" dirty="0" smtClean="0"/>
          </a:p>
          <a:p>
            <a:pPr marL="540000" lvl="2" indent="-270000">
              <a:lnSpc>
                <a:spcPct val="110000"/>
              </a:lnSpc>
            </a:pPr>
            <a:r>
              <a:rPr lang="ja-JP" altLang="en-US" dirty="0" smtClean="0"/>
              <a:t>（１）事業紹介を聞いて分かったことや感じたことなどをブレインストーミングして付箋に書き出します。</a:t>
            </a:r>
            <a:endParaRPr lang="en-US" altLang="ja-JP" dirty="0" smtClean="0"/>
          </a:p>
          <a:p>
            <a:pPr marL="540000" lvl="2" indent="-270000">
              <a:lnSpc>
                <a:spcPct val="110000"/>
              </a:lnSpc>
            </a:pPr>
            <a:r>
              <a:rPr lang="ja-JP" altLang="en-US" dirty="0" smtClean="0"/>
              <a:t>（２）書き出した付箋をもとに、</a:t>
            </a:r>
            <a:r>
              <a:rPr lang="en-US" altLang="ja-JP" dirty="0" smtClean="0"/>
              <a:t>KJ</a:t>
            </a:r>
            <a:r>
              <a:rPr lang="ja-JP" altLang="en-US" dirty="0" smtClean="0"/>
              <a:t>法で収束させていきます。</a:t>
            </a:r>
            <a:endParaRPr lang="en-US" altLang="ja-JP" dirty="0" smtClean="0"/>
          </a:p>
          <a:p>
            <a:pPr marL="540000" lvl="2" indent="-270000">
              <a:lnSpc>
                <a:spcPct val="110000"/>
              </a:lnSpc>
            </a:pPr>
            <a:r>
              <a:rPr lang="ja-JP" altLang="en-US" dirty="0" smtClean="0"/>
              <a:t>（３）整理された付箋を見て、質問文を青い付箋に書いて模造紙に貼ります。</a:t>
            </a:r>
            <a:endParaRPr lang="en-US" altLang="ja-JP" dirty="0" smtClean="0"/>
          </a:p>
          <a:p>
            <a:pPr indent="-450000">
              <a:lnSpc>
                <a:spcPct val="110000"/>
              </a:lnSpc>
            </a:pPr>
            <a:endParaRPr lang="en-US" altLang="ja-JP" sz="800" dirty="0" smtClean="0"/>
          </a:p>
          <a:p>
            <a:pPr marL="432000" lvl="2" indent="-144000">
              <a:lnSpc>
                <a:spcPct val="110000"/>
              </a:lnSpc>
            </a:pPr>
            <a:r>
              <a:rPr lang="en-US" altLang="ja-JP" dirty="0" smtClean="0"/>
              <a:t>※</a:t>
            </a:r>
            <a:r>
              <a:rPr kumimoji="1" lang="ja-JP" altLang="en-US" dirty="0" smtClean="0"/>
              <a:t>インタビュー後にインタビュイーから得られたその質問の回答も付箋に書き込んで整理します。質問を書き込む付箋は「青色」、回答を書き込んだ付箋は「黄色」を使わせます。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133</a:t>
            </a:fld>
            <a:endParaRPr lang="ja-JP" altLang="en-US" dirty="0"/>
          </a:p>
        </p:txBody>
      </p:sp>
    </p:spTree>
    <p:extLst>
      <p:ext uri="{BB962C8B-B14F-4D97-AF65-F5344CB8AC3E}">
        <p14:creationId xmlns:p14="http://schemas.microsoft.com/office/powerpoint/2010/main" val="40832307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Page134</a:t>
            </a:r>
          </a:p>
          <a:p>
            <a:r>
              <a:rPr kumimoji="1" lang="en-US" altLang="ja-JP" dirty="0" smtClean="0"/>
              <a:t>●</a:t>
            </a:r>
            <a:r>
              <a:rPr kumimoji="1" lang="ja-JP" altLang="en-US" dirty="0" smtClean="0"/>
              <a:t>インタビュー実践（</a:t>
            </a:r>
            <a:r>
              <a:rPr kumimoji="1" lang="en-US" altLang="ja-JP" dirty="0" smtClean="0"/>
              <a:t>20</a:t>
            </a:r>
            <a:r>
              <a:rPr kumimoji="1" lang="ja-JP" altLang="en-US" dirty="0" smtClean="0"/>
              <a:t>分）</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インタビュー実践＞（</a:t>
            </a:r>
            <a:r>
              <a:rPr kumimoji="1" lang="en-US" altLang="ja-JP" dirty="0" smtClean="0"/>
              <a:t>Page134</a:t>
            </a:r>
            <a:r>
              <a:rPr kumimoji="1" lang="ja-JP" altLang="en-US" dirty="0" smtClean="0"/>
              <a:t>）</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を行います。今回は、インタビュイーが１名なので、各グループが順番にインタビューを行います。インタビューを行っていないグループのメンバーは、他のグループのインタビューを聞きます。授業内でユーザーインタビューを実施する時間を取ることはなかなか困難です。全てのグループのインタビューを聞かせることで、数少ないであろうユーザーインタビューの経験回数を</a:t>
            </a:r>
            <a:r>
              <a:rPr lang="ja-JP" altLang="en-US" dirty="0" smtClean="0"/>
              <a:t>増やすために、</a:t>
            </a:r>
            <a:r>
              <a:rPr kumimoji="1" lang="ja-JP" altLang="en-US" dirty="0" smtClean="0"/>
              <a:t>他のグループのインタビューを見学させます。</a:t>
            </a:r>
            <a:endParaRPr lang="en-US" altLang="ja-JP" dirty="0"/>
          </a:p>
          <a:p>
            <a:pPr marL="316800" lvl="1" indent="-100800">
              <a:buFont typeface="Arial"/>
              <a:buChar char="•"/>
              <a:defRPr/>
            </a:pPr>
            <a:r>
              <a:rPr kumimoji="1" lang="ja-JP" altLang="en-US" dirty="0" smtClean="0"/>
              <a:t>自分たちが思いつかなかった質問はあったか</a:t>
            </a:r>
            <a:endParaRPr kumimoji="1" lang="en-US" altLang="ja-JP" dirty="0" smtClean="0"/>
          </a:p>
          <a:p>
            <a:pPr marL="316800" lvl="1" indent="-100800">
              <a:buFont typeface="Arial"/>
              <a:buChar char="•"/>
              <a:defRPr/>
            </a:pPr>
            <a:r>
              <a:rPr kumimoji="1" lang="ja-JP" altLang="en-US" dirty="0" smtClean="0"/>
              <a:t>自分たちとほぼ同じ質問内容なのに、聞き方の違いで違った回答が引き出せていたのではないか</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などに注意して見学させます。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134</a:t>
            </a:fld>
            <a:endParaRPr lang="ja-JP" altLang="en-US" dirty="0"/>
          </a:p>
        </p:txBody>
      </p:sp>
    </p:spTree>
    <p:extLst>
      <p:ext uri="{BB962C8B-B14F-4D97-AF65-F5344CB8AC3E}">
        <p14:creationId xmlns:p14="http://schemas.microsoft.com/office/powerpoint/2010/main" val="29575941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Page135</a:t>
            </a:r>
          </a:p>
          <a:p>
            <a:r>
              <a:rPr kumimoji="1" lang="en-US" altLang="ja-JP" dirty="0" smtClean="0"/>
              <a:t>●</a:t>
            </a:r>
            <a:r>
              <a:rPr kumimoji="1" lang="ja-JP" altLang="en-US" dirty="0" smtClean="0"/>
              <a:t>インタビューボード作成</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インタビューボード作成＞（</a:t>
            </a:r>
            <a:r>
              <a:rPr kumimoji="1" lang="en-US" altLang="ja-JP" dirty="0" smtClean="0"/>
              <a:t>Page135</a:t>
            </a:r>
            <a:r>
              <a:rPr kumimoji="1" lang="ja-JP" altLang="en-US" dirty="0" smtClean="0"/>
              <a:t>）</a:t>
            </a:r>
            <a:endParaRPr kumimoji="1" lang="en-US" altLang="ja-JP" dirty="0" smtClean="0"/>
          </a:p>
          <a:p>
            <a:r>
              <a:rPr kumimoji="1" lang="ja-JP" altLang="en-US" dirty="0" smtClean="0"/>
              <a:t>インタビューから得た情報をボードにまとめていきます。</a:t>
            </a:r>
            <a:endParaRPr kumimoji="1" lang="en-US" altLang="ja-JP" dirty="0" smtClean="0"/>
          </a:p>
          <a:p>
            <a:pPr>
              <a:lnSpc>
                <a:spcPct val="50000"/>
              </a:lnSpc>
            </a:pPr>
            <a:endParaRPr kumimoji="1" lang="en-US" altLang="ja-JP" sz="800" dirty="0" smtClean="0"/>
          </a:p>
          <a:p>
            <a:pPr lvl="1"/>
            <a:r>
              <a:rPr kumimoji="1" lang="ja-JP" altLang="en-US" dirty="0" smtClean="0"/>
              <a:t>「テーマ／質問」</a:t>
            </a:r>
            <a:r>
              <a:rPr kumimoji="1" lang="en-US" altLang="ja-JP" dirty="0" smtClean="0"/>
              <a:t>…</a:t>
            </a:r>
            <a:r>
              <a:rPr kumimoji="1" lang="ja-JP" altLang="en-US" dirty="0" smtClean="0"/>
              <a:t>青色の付箋</a:t>
            </a:r>
            <a:endParaRPr kumimoji="1" lang="en-US" altLang="ja-JP" dirty="0" smtClean="0"/>
          </a:p>
          <a:p>
            <a:pPr lvl="1"/>
            <a:r>
              <a:rPr kumimoji="1" lang="ja-JP" altLang="en-US" dirty="0" smtClean="0"/>
              <a:t>「発散／発言」</a:t>
            </a:r>
            <a:r>
              <a:rPr kumimoji="1" lang="en-US" altLang="ja-JP" dirty="0" smtClean="0"/>
              <a:t>…</a:t>
            </a:r>
            <a:r>
              <a:rPr kumimoji="1" lang="ja-JP" altLang="en-US" dirty="0" smtClean="0"/>
              <a:t>黄色の付箋</a:t>
            </a:r>
            <a:endParaRPr kumimoji="1" lang="en-US" altLang="ja-JP" dirty="0" smtClean="0"/>
          </a:p>
          <a:p>
            <a:pPr lvl="1"/>
            <a:r>
              <a:rPr kumimoji="1" lang="ja-JP" altLang="en-US" dirty="0" smtClean="0"/>
              <a:t>「ラベリング（グループ化）」</a:t>
            </a:r>
            <a:r>
              <a:rPr kumimoji="1" lang="en-US" altLang="ja-JP" dirty="0" smtClean="0"/>
              <a:t>…</a:t>
            </a:r>
            <a:r>
              <a:rPr kumimoji="1" lang="ja-JP" altLang="en-US" dirty="0" smtClean="0"/>
              <a:t>緑色の付箋</a:t>
            </a:r>
            <a:endParaRPr kumimoji="1" lang="en-US" altLang="ja-JP" dirty="0" smtClean="0"/>
          </a:p>
          <a:p>
            <a:pPr lvl="1"/>
            <a:r>
              <a:rPr kumimoji="1" lang="ja-JP" altLang="en-US" dirty="0" smtClean="0"/>
              <a:t>「発見した観点」</a:t>
            </a:r>
            <a:r>
              <a:rPr kumimoji="1" lang="en-US" altLang="ja-JP" dirty="0" smtClean="0"/>
              <a:t>…</a:t>
            </a:r>
            <a:r>
              <a:rPr kumimoji="1" lang="ja-JP" altLang="en-US" dirty="0" smtClean="0"/>
              <a:t>桃色の付箋</a:t>
            </a:r>
            <a:endParaRPr kumimoji="1" lang="en-US" altLang="ja-JP" dirty="0" smtClean="0"/>
          </a:p>
          <a:p>
            <a:pPr>
              <a:lnSpc>
                <a:spcPct val="50000"/>
              </a:lnSpc>
            </a:pPr>
            <a:endParaRPr kumimoji="1" lang="en-US" altLang="ja-JP" sz="800" dirty="0" smtClean="0"/>
          </a:p>
          <a:p>
            <a:r>
              <a:rPr kumimoji="1" lang="ja-JP" altLang="en-US" dirty="0" smtClean="0"/>
              <a:t>４色の付箋を使い分けて、ボードに整理していきます。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135</a:t>
            </a:fld>
            <a:endParaRPr lang="ja-JP" altLang="en-US" dirty="0"/>
          </a:p>
        </p:txBody>
      </p:sp>
    </p:spTree>
    <p:extLst>
      <p:ext uri="{BB962C8B-B14F-4D97-AF65-F5344CB8AC3E}">
        <p14:creationId xmlns:p14="http://schemas.microsoft.com/office/powerpoint/2010/main" val="23258206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Page136</a:t>
            </a:r>
          </a:p>
          <a:p>
            <a:r>
              <a:rPr kumimoji="1" lang="en-US" altLang="ja-JP" dirty="0" smtClean="0"/>
              <a:t>●</a:t>
            </a:r>
            <a:r>
              <a:rPr kumimoji="1" lang="ja-JP" altLang="en-US" dirty="0" smtClean="0"/>
              <a:t>インタビューボード作成</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インタビューボード作成＞（</a:t>
            </a:r>
            <a:r>
              <a:rPr kumimoji="1" lang="en-US" altLang="ja-JP" dirty="0" smtClean="0"/>
              <a:t>Page136</a:t>
            </a:r>
            <a:r>
              <a:rPr kumimoji="1" lang="ja-JP" altLang="en-US" dirty="0" smtClean="0"/>
              <a:t>）</a:t>
            </a:r>
            <a:endParaRPr kumimoji="1" lang="en-US" altLang="ja-JP" dirty="0" smtClean="0"/>
          </a:p>
          <a:p>
            <a:r>
              <a:rPr kumimoji="1" lang="ja-JP" altLang="en-US" dirty="0" smtClean="0"/>
              <a:t>「</a:t>
            </a:r>
            <a:r>
              <a:rPr kumimoji="1" lang="en-US" altLang="ja-JP" dirty="0" smtClean="0"/>
              <a:t>IT</a:t>
            </a:r>
            <a:r>
              <a:rPr kumimoji="1" lang="ja-JP" altLang="en-US" dirty="0" smtClean="0"/>
              <a:t>」</a:t>
            </a:r>
            <a:r>
              <a:rPr kumimoji="1" lang="en-US" altLang="ja-JP" dirty="0" smtClean="0"/>
              <a:t> X </a:t>
            </a:r>
            <a:r>
              <a:rPr kumimoji="1" lang="ja-JP" altLang="en-US" dirty="0" smtClean="0"/>
              <a:t>「飲食店」</a:t>
            </a:r>
            <a:endParaRPr kumimoji="1" lang="en-US" altLang="ja-JP" dirty="0" smtClean="0"/>
          </a:p>
          <a:p>
            <a:pPr lvl="1"/>
            <a:r>
              <a:rPr kumimoji="1" lang="en-US" altLang="ja-JP" dirty="0" smtClean="0"/>
              <a:t>IT</a:t>
            </a:r>
            <a:r>
              <a:rPr kumimoji="1" lang="ja-JP" altLang="en-US" dirty="0" smtClean="0"/>
              <a:t>の使いどころ</a:t>
            </a:r>
          </a:p>
          <a:p>
            <a:pPr lvl="1"/>
            <a:r>
              <a:rPr kumimoji="1" lang="ja-JP" altLang="en-US" dirty="0" smtClean="0"/>
              <a:t>ビジネスの仕組みを作る ヒント（ファインディングス）</a:t>
            </a:r>
          </a:p>
          <a:p>
            <a:pPr lvl="1"/>
            <a:endParaRPr kumimoji="1" lang="ja-JP" altLang="en-US" dirty="0" smtClean="0"/>
          </a:p>
          <a:p>
            <a:r>
              <a:rPr kumimoji="1" lang="ja-JP" altLang="en-US" dirty="0" smtClean="0"/>
              <a:t>「</a:t>
            </a:r>
            <a:r>
              <a:rPr kumimoji="1" lang="en-US" altLang="ja-JP" dirty="0" smtClean="0"/>
              <a:t>IT</a:t>
            </a:r>
            <a:r>
              <a:rPr kumimoji="1" lang="ja-JP" altLang="en-US" dirty="0" smtClean="0"/>
              <a:t>」</a:t>
            </a:r>
            <a:r>
              <a:rPr kumimoji="1" lang="en-US" altLang="ja-JP" dirty="0" smtClean="0"/>
              <a:t> X </a:t>
            </a:r>
            <a:r>
              <a:rPr kumimoji="1" lang="ja-JP" altLang="en-US" dirty="0" smtClean="0"/>
              <a:t>「移動販売車」</a:t>
            </a:r>
          </a:p>
          <a:p>
            <a:pPr lvl="1"/>
            <a:r>
              <a:rPr kumimoji="1" lang="ja-JP" altLang="en-US" dirty="0" smtClean="0"/>
              <a:t>みなさんの課題</a:t>
            </a:r>
          </a:p>
          <a:p>
            <a:pPr lvl="1"/>
            <a:r>
              <a:rPr kumimoji="1" lang="ja-JP" altLang="en-US" dirty="0" smtClean="0"/>
              <a:t>誰に　いつ　何を　どのように届けるのか？</a:t>
            </a:r>
            <a:endParaRPr kumimoji="1" lang="en-US" altLang="ja-JP" dirty="0" smtClean="0"/>
          </a:p>
          <a:p>
            <a:pPr lvl="1"/>
            <a:endParaRPr kumimoji="1" lang="en-US" altLang="ja-JP" dirty="0" smtClean="0"/>
          </a:p>
          <a:p>
            <a:r>
              <a:rPr kumimoji="1" lang="en-US" altLang="ja-JP" dirty="0" smtClean="0"/>
              <a:t>※</a:t>
            </a:r>
            <a:r>
              <a:rPr kumimoji="1" lang="ja-JP" altLang="en-US" dirty="0" smtClean="0"/>
              <a:t>「ファインディングス」：発見</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136</a:t>
            </a:fld>
            <a:endParaRPr lang="ja-JP" altLang="en-US" dirty="0"/>
          </a:p>
        </p:txBody>
      </p:sp>
    </p:spTree>
    <p:extLst>
      <p:ext uri="{BB962C8B-B14F-4D97-AF65-F5344CB8AC3E}">
        <p14:creationId xmlns:p14="http://schemas.microsoft.com/office/powerpoint/2010/main" val="2406065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インタビュー実践</a:t>
            </a:r>
            <a:r>
              <a:rPr kumimoji="1" lang="en-US" altLang="ja-JP" dirty="0" smtClean="0"/>
              <a:t>] Page129〜137</a:t>
            </a:r>
          </a:p>
          <a:p>
            <a:r>
              <a:rPr kumimoji="1" lang="en-US" altLang="ja-JP" dirty="0" smtClean="0"/>
              <a:t>Page137</a:t>
            </a:r>
          </a:p>
          <a:p>
            <a:r>
              <a:rPr kumimoji="1" lang="en-US" altLang="ja-JP" dirty="0" smtClean="0"/>
              <a:t>●</a:t>
            </a:r>
            <a:r>
              <a:rPr kumimoji="1" lang="ja-JP" altLang="en-US" dirty="0" smtClean="0"/>
              <a:t>ダウンロード（各チーム２分）</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＜インタビュー実践演習</a:t>
            </a:r>
            <a:r>
              <a:rPr kumimoji="1" lang="en-US" altLang="ja-JP" dirty="0" smtClean="0"/>
              <a:t>…</a:t>
            </a:r>
            <a:r>
              <a:rPr kumimoji="1" lang="ja-JP" altLang="en-US" dirty="0" smtClean="0"/>
              <a:t>ダウンロード（各チーム２分）＞（</a:t>
            </a:r>
            <a:r>
              <a:rPr kumimoji="1" lang="en-US" altLang="ja-JP" dirty="0" smtClean="0"/>
              <a:t>Page137</a:t>
            </a:r>
            <a:r>
              <a:rPr kumimoji="1" lang="ja-JP" altLang="en-US" dirty="0" smtClean="0"/>
              <a:t>）</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作成したインタビューボードをもとに、インタビューした結果、何が得られたのかをグループ内で共有します。他チームの観点も自分たちの検討材料としてメモさせることも忘れないようにします。</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r>
              <a:rPr kumimoji="1" lang="en-US" altLang="ja-JP" dirty="0" smtClean="0"/>
              <a:t>※</a:t>
            </a:r>
            <a:r>
              <a:rPr kumimoji="1" lang="ja-JP" altLang="en-US" dirty="0" smtClean="0"/>
              <a:t>「ダウンロード」：ここではチ</a:t>
            </a:r>
            <a:r>
              <a:rPr kumimoji="1" lang="en-US" altLang="ja-JP" dirty="0" smtClean="0"/>
              <a:t>−</a:t>
            </a:r>
            <a:r>
              <a:rPr kumimoji="1" lang="ja-JP" altLang="en-US" dirty="0" smtClean="0"/>
              <a:t>ム内共有の意味で使われています。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137</a:t>
            </a:fld>
            <a:endParaRPr lang="ja-JP" altLang="en-US" dirty="0"/>
          </a:p>
        </p:txBody>
      </p:sp>
    </p:spTree>
    <p:extLst>
      <p:ext uri="{BB962C8B-B14F-4D97-AF65-F5344CB8AC3E}">
        <p14:creationId xmlns:p14="http://schemas.microsoft.com/office/powerpoint/2010/main" val="12246045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Section : </a:t>
            </a:r>
            <a:r>
              <a:rPr lang="en-US" altLang="ja-JP" dirty="0" smtClean="0"/>
              <a:t>[</a:t>
            </a:r>
            <a:r>
              <a:rPr lang="ja-JP" altLang="en-US" dirty="0" smtClean="0"/>
              <a:t>アイデア発想のポイント</a:t>
            </a:r>
            <a:r>
              <a:rPr lang="en-US" altLang="ja-JP" dirty="0" smtClean="0"/>
              <a:t>] Page138〜148</a:t>
            </a:r>
            <a:endParaRPr lang="en-US" altLang="ja-JP" dirty="0"/>
          </a:p>
          <a:p>
            <a:r>
              <a:rPr lang="en-US" altLang="ja-JP" dirty="0" smtClean="0"/>
              <a:t>Page138</a:t>
            </a:r>
          </a:p>
          <a:p>
            <a:r>
              <a:rPr lang="ja-JP" altLang="en-US" dirty="0" smtClean="0"/>
              <a:t>このセクションでは、アイデア発想のポイントについて学習していきます。</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138</a:t>
            </a:fld>
            <a:endParaRPr lang="ja-JP" altLang="en-US" dirty="0"/>
          </a:p>
        </p:txBody>
      </p:sp>
    </p:spTree>
    <p:extLst>
      <p:ext uri="{BB962C8B-B14F-4D97-AF65-F5344CB8AC3E}">
        <p14:creationId xmlns:p14="http://schemas.microsoft.com/office/powerpoint/2010/main" val="28704236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Page139</a:t>
            </a:r>
          </a:p>
          <a:p>
            <a:r>
              <a:rPr lang="en-US" altLang="ja-JP" dirty="0" smtClean="0"/>
              <a:t>●</a:t>
            </a:r>
            <a:r>
              <a:rPr lang="ja-JP" altLang="en-US" dirty="0" smtClean="0"/>
              <a:t>業界背景を調べてみよう</a:t>
            </a:r>
            <a:endParaRPr lang="en-US" altLang="ja-JP" dirty="0" smtClean="0"/>
          </a:p>
          <a:p>
            <a:r>
              <a:rPr lang="ja-JP" altLang="en-US" dirty="0" smtClean="0"/>
              <a:t>業界の背景を調べる方法にはどんなものがあるでしょうか。まず一番身近なものとしては、</a:t>
            </a:r>
            <a:r>
              <a:rPr lang="en-US" altLang="ja-JP" dirty="0" smtClean="0"/>
              <a:t>Web</a:t>
            </a:r>
            <a:r>
              <a:rPr lang="ja-JP" altLang="en-US" dirty="0" smtClean="0"/>
              <a:t>による調査が挙げられるでしょう。</a:t>
            </a:r>
            <a:endParaRPr lang="en-US" altLang="ja-JP" dirty="0" smtClean="0"/>
          </a:p>
          <a:p>
            <a:r>
              <a:rPr lang="en-US" altLang="ja-JP" dirty="0" smtClean="0"/>
              <a:t>Web</a:t>
            </a:r>
            <a:r>
              <a:rPr lang="ja-JP" altLang="en-US" dirty="0" smtClean="0"/>
              <a:t>の世界は、情報の塊のようなものです。「検索エンジン」はブラウザに標準搭載され、「ニュース」を扱うページも多彩です。「企業」や「行政」もそれぞれ独自の見解で、情報を発信しています。</a:t>
            </a:r>
            <a:endParaRPr lang="en-US" altLang="ja-JP" dirty="0" smtClean="0"/>
          </a:p>
          <a:p>
            <a:r>
              <a:rPr lang="ja-JP" altLang="en-US" dirty="0" smtClean="0"/>
              <a:t>個人のサイトやブログでさえ、ムービーや写真がたくさんアップされていますし、映像配信サイトの「</a:t>
            </a:r>
            <a:r>
              <a:rPr lang="en-US" altLang="ja-JP" dirty="0" smtClean="0"/>
              <a:t>YouTube</a:t>
            </a:r>
            <a:r>
              <a:rPr lang="ja-JP" altLang="en-US" dirty="0" smtClean="0"/>
              <a:t>」は、</a:t>
            </a:r>
            <a:endParaRPr lang="en-US" altLang="ja-JP" dirty="0" smtClean="0"/>
          </a:p>
          <a:p>
            <a:r>
              <a:rPr lang="ja-JP" altLang="en-US" dirty="0" smtClean="0"/>
              <a:t>「何十億人もの人々がオリジナルの動画を発見、再生、共有しています。</a:t>
            </a:r>
            <a:r>
              <a:rPr lang="en-US" altLang="ja-JP" dirty="0" smtClean="0"/>
              <a:t>YouTube </a:t>
            </a:r>
            <a:r>
              <a:rPr lang="ja-JP" altLang="en-US" dirty="0" smtClean="0"/>
              <a:t>は、世界中の人々が繋がり、情報を交換し、お互いに影響を与え合うフォーラムを提供し、規模を問わずオリジナル コンテンツ制作者や広告主にとっての配信プラットフォームとして機能しています。」</a:t>
            </a:r>
            <a:endParaRPr lang="en-US" altLang="ja-JP" dirty="0" smtClean="0"/>
          </a:p>
          <a:p>
            <a:r>
              <a:rPr lang="ja-JP" altLang="en-US" dirty="0" smtClean="0"/>
              <a:t>と自社について記述しています。</a:t>
            </a:r>
            <a:endParaRPr lang="en-US" altLang="ja-JP" dirty="0" smtClean="0"/>
          </a:p>
          <a:p>
            <a:r>
              <a:rPr lang="ja-JP" altLang="en-US" dirty="0" smtClean="0"/>
              <a:t>「</a:t>
            </a:r>
            <a:r>
              <a:rPr lang="en-US" altLang="ja-JP" dirty="0" smtClean="0"/>
              <a:t>Amazon</a:t>
            </a:r>
            <a:r>
              <a:rPr lang="ja-JP" altLang="en-US" dirty="0" smtClean="0"/>
              <a:t>」などの通販サイトでは、様々な商品を扱っており、その商品をつくっている企業からの情報だけでなく、購入者からのレビュー（カスタマーレビュー）や掲示板などからも購入対象の商品の情報を広く求めることができます。</a:t>
            </a:r>
            <a:endParaRPr lang="en-US" altLang="ja-JP" dirty="0" smtClean="0"/>
          </a:p>
          <a:p>
            <a:r>
              <a:rPr lang="ja-JP" altLang="en-US" dirty="0" smtClean="0"/>
              <a:t>まずは、この</a:t>
            </a:r>
            <a:r>
              <a:rPr lang="en-US" altLang="ja-JP" dirty="0" smtClean="0"/>
              <a:t>Web</a:t>
            </a:r>
            <a:r>
              <a:rPr lang="ja-JP" altLang="en-US" dirty="0" smtClean="0"/>
              <a:t>調査を行うとよいでしょう。しかし、</a:t>
            </a:r>
            <a:r>
              <a:rPr lang="en-US" altLang="ja-JP" dirty="0" smtClean="0"/>
              <a:t>Web</a:t>
            </a:r>
            <a:r>
              <a:rPr lang="ja-JP" altLang="en-US" dirty="0" smtClean="0"/>
              <a:t>上の情報をそのまま鵜呑みにするのは禁物です。情報を精査し、裏付けを取る等の作業も必要です。</a:t>
            </a:r>
            <a:endParaRPr lang="en-US" altLang="ja-JP" dirty="0" smtClean="0"/>
          </a:p>
          <a:p>
            <a:r>
              <a:rPr lang="ja-JP" altLang="en-US" dirty="0" smtClean="0"/>
              <a:t>そこで行いたいのが、雑誌、新聞、書籍等の文献調査です。</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139</a:t>
            </a:fld>
            <a:endParaRPr lang="ja-JP" altLang="en-US" dirty="0"/>
          </a:p>
        </p:txBody>
      </p:sp>
    </p:spTree>
    <p:extLst>
      <p:ext uri="{BB962C8B-B14F-4D97-AF65-F5344CB8AC3E}">
        <p14:creationId xmlns:p14="http://schemas.microsoft.com/office/powerpoint/2010/main" val="3574932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Page14</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User Experience</a:t>
            </a:r>
            <a:r>
              <a:rPr kumimoji="1" lang="ja-JP" altLang="en-US" dirty="0" smtClean="0"/>
              <a:t>について説明します。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UX</a:t>
            </a:r>
            <a:r>
              <a:rPr kumimoji="1" lang="ja-JP" altLang="en-US" dirty="0" smtClean="0"/>
              <a:t>」は「</a:t>
            </a:r>
            <a:r>
              <a:rPr kumimoji="1" lang="en-US" altLang="ja-JP" dirty="0" smtClean="0"/>
              <a:t>User Experience</a:t>
            </a:r>
            <a:r>
              <a:rPr kumimoji="1" lang="ja-JP" altLang="en-US" dirty="0" smtClean="0"/>
              <a:t>」の略称。</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ある製品やサービスを利用したり、消費した時にユーザーが得られる体験の総体のことを言います。製品個別の機能や使いやすさだけでなく、ユーザーが本当にやりたいことを「楽しく」、「心地よく」実現できるかどうかを重視するという概念で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は、認知心理学者で</a:t>
            </a:r>
            <a:r>
              <a:rPr kumimoji="1" lang="en-US" altLang="ja-JP" dirty="0" smtClean="0"/>
              <a:t>Apple Computer</a:t>
            </a:r>
            <a:r>
              <a:rPr kumimoji="1" lang="ja-JP" altLang="en-US" dirty="0" smtClean="0"/>
              <a:t>社</a:t>
            </a:r>
            <a:r>
              <a:rPr kumimoji="1" lang="en-US" altLang="ja-JP" dirty="0" smtClean="0"/>
              <a:t>(</a:t>
            </a:r>
            <a:r>
              <a:rPr kumimoji="1" lang="ja-JP" altLang="en-US" dirty="0" smtClean="0"/>
              <a:t>当時</a:t>
            </a:r>
            <a:r>
              <a:rPr kumimoji="1" lang="en-US" altLang="ja-JP" dirty="0" smtClean="0"/>
              <a:t>)</a:t>
            </a:r>
            <a:r>
              <a:rPr kumimoji="1" lang="ja-JP" altLang="en-US" dirty="0" smtClean="0"/>
              <a:t>に勤務していたノーマン（</a:t>
            </a:r>
            <a:r>
              <a:rPr kumimoji="1" lang="en-US" altLang="ja-JP" dirty="0" smtClean="0"/>
              <a:t>Donald A. Norman</a:t>
            </a:r>
            <a:r>
              <a:rPr kumimoji="1" lang="ja-JP" altLang="en-US" dirty="0" smtClean="0"/>
              <a:t>）博士の考案した造語と言われています。</a:t>
            </a:r>
            <a:r>
              <a:rPr kumimoji="1" lang="ja-JP" altLang="en-US" smtClean="0"/>
              <a:t>機器やインターフェースの</a:t>
            </a:r>
            <a:r>
              <a:rPr kumimoji="1" lang="ja-JP" altLang="en-US" dirty="0" smtClean="0"/>
              <a:t>操作感や使いやすさといった「ユーザインタフェース」「ユーザビリティ」という概念は個々の要素やその振る舞いに着目して使われることがほとんどですが、</a:t>
            </a:r>
            <a:r>
              <a:rPr kumimoji="1" lang="en-US" altLang="ja-JP" dirty="0" smtClean="0"/>
              <a:t>UX</a:t>
            </a:r>
            <a:r>
              <a:rPr kumimoji="1" lang="ja-JP" altLang="en-US" dirty="0" smtClean="0"/>
              <a:t>はそれより包括的な、「使い勝手」に始まり、一連の操作から得られる使い終わったあとのユーザーの気持ちをも含む、体験の総体を意味する概念です。</a:t>
            </a: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製品やサービスを利用する過程（の品質）を重視し、「楽しく」「面白く」「心地よく」行える点を、機能や結果、あるいは使いやすさとは別の“提供価値”として考えるコンセプトです。ユーザーが真にやりたいことを提供することを重視しますが、ユーザー本人が意識していない場合もあることも考慮に入れ、十分な調査や論理的な問題解決を行い、価値提供を行うことが大切で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5985632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77875" y="4861562"/>
            <a:ext cx="5543550" cy="4859170"/>
          </a:xfrm>
        </p:spPr>
        <p:txBody>
          <a:bodyPr>
            <a:normAutofit/>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Page140</a:t>
            </a:r>
          </a:p>
          <a:p>
            <a:r>
              <a:rPr lang="en-US" altLang="ja-JP" dirty="0" smtClean="0"/>
              <a:t>●</a:t>
            </a:r>
            <a:r>
              <a:rPr lang="ja-JP" altLang="en-US" dirty="0" smtClean="0"/>
              <a:t>ポジショニングマップ</a:t>
            </a:r>
            <a:endParaRPr lang="en-US" altLang="ja-JP" dirty="0" smtClean="0"/>
          </a:p>
          <a:p>
            <a:r>
              <a:rPr kumimoji="1" lang="ja-JP" altLang="en-US" dirty="0" smtClean="0"/>
              <a:t>企業がマーケティング戦略を立案するときに使われる基本的なフレームワークには、セグメンテーション（</a:t>
            </a:r>
            <a:r>
              <a:rPr kumimoji="1" lang="en-US" altLang="ja-JP" dirty="0" smtClean="0"/>
              <a:t>S</a:t>
            </a:r>
            <a:r>
              <a:rPr kumimoji="1" lang="ja-JP" altLang="en-US" dirty="0" smtClean="0"/>
              <a:t>）、ターゲティング（</a:t>
            </a:r>
            <a:r>
              <a:rPr kumimoji="1" lang="en-US" altLang="ja-JP" dirty="0" smtClean="0"/>
              <a:t>T</a:t>
            </a:r>
            <a:r>
              <a:rPr kumimoji="1" lang="ja-JP" altLang="en-US" dirty="0" smtClean="0"/>
              <a:t>）、ポジショニング（</a:t>
            </a:r>
            <a:r>
              <a:rPr kumimoji="1" lang="en-US" altLang="ja-JP" dirty="0" smtClean="0"/>
              <a:t>P</a:t>
            </a:r>
            <a:r>
              <a:rPr kumimoji="1" lang="ja-JP" altLang="en-US" dirty="0" smtClean="0"/>
              <a:t>）という３つの要素があります。頭文字から「マーケティングの</a:t>
            </a:r>
            <a:r>
              <a:rPr kumimoji="1" lang="en-US" altLang="ja-JP" dirty="0" smtClean="0"/>
              <a:t>STP</a:t>
            </a:r>
            <a:r>
              <a:rPr kumimoji="1" lang="ja-JP" altLang="en-US" dirty="0" smtClean="0"/>
              <a:t>」と言われます。ポジショニングは、ターゲット市場において、自社製品が競合他社製品よりも相対的に魅力的かどうかを顧客に認知してもらうための活動です。顧客ニーズを十分につかんだ上で、競合他社製品が強い地位を占めていなくて、自社製品が独自の特徴を発揮できる位置を見つけ出すことです。</a:t>
            </a:r>
            <a:endParaRPr kumimoji="1" lang="en-US" altLang="ja-JP" dirty="0" smtClean="0"/>
          </a:p>
          <a:p>
            <a:r>
              <a:rPr kumimoji="1" lang="ja-JP" altLang="en-US" dirty="0" smtClean="0"/>
              <a:t>「ポジショニングマップ」は、対象となる製品（またはサービス）の特徴を表す属性から軸を決め、そこに自社の製品（またはサービス）を位置づけ、競合他社製品、自社既存製品との違いを的確に示す目的で作られるものです。</a:t>
            </a:r>
          </a:p>
          <a:p>
            <a:r>
              <a:rPr kumimoji="1" lang="ja-JP" altLang="en-US" dirty="0" smtClean="0"/>
              <a:t>軸には、価格の「高い・安い」や、機能や効果がどうか（例えば健康志向の度合い、安全性など）を設定します。</a:t>
            </a:r>
            <a:endParaRPr kumimoji="1" lang="en-US" altLang="ja-JP" dirty="0" smtClean="0"/>
          </a:p>
          <a:p>
            <a:r>
              <a:rPr kumimoji="1" lang="ja-JP" altLang="en-US" dirty="0" smtClean="0"/>
              <a:t>マクドナルドの商品戦略をマッピングしてみます。縦軸には、体験価値を重視するのか、実用性を重視するのかの度合いを設定。横軸には、価格の高低を設定します。マクドナルドがこれまでに展開してきた戦略は、「価格は、安価に実用性を重視」でした。一方、競合する商品を提供するスターバックス、タリーズ、ドトールは、それぞれ図のような位置になると考えられます。マクドナルドは、現在の位置では、売上高の増加が見込めないと判断し、「価格を引き上げて、体験価値を重視」するポジションで商品開発を行う戦略に変更してきました。このように、ポジショニングマップで空いた位置にシフトすることで、チャンスを得ようと考えているの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140</a:t>
            </a:fld>
            <a:endParaRPr lang="ja-JP" altLang="en-US" dirty="0"/>
          </a:p>
        </p:txBody>
      </p:sp>
    </p:spTree>
    <p:extLst>
      <p:ext uri="{BB962C8B-B14F-4D97-AF65-F5344CB8AC3E}">
        <p14:creationId xmlns:p14="http://schemas.microsoft.com/office/powerpoint/2010/main" val="205433156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Page141</a:t>
            </a:r>
          </a:p>
          <a:p>
            <a:r>
              <a:rPr lang="en-US" altLang="ja-JP" dirty="0" smtClean="0"/>
              <a:t>●What IF </a:t>
            </a:r>
            <a:r>
              <a:rPr lang="ja-JP" altLang="en-US" dirty="0" smtClean="0"/>
              <a:t>シナリオ</a:t>
            </a:r>
            <a:endParaRPr lang="en-US" altLang="ja-JP" dirty="0" smtClean="0"/>
          </a:p>
          <a:p>
            <a:r>
              <a:rPr kumimoji="1" lang="en-US" altLang="ja-JP" dirty="0" smtClean="0"/>
              <a:t>What IF </a:t>
            </a:r>
            <a:r>
              <a:rPr kumimoji="1" lang="ja-JP" altLang="en-US" dirty="0" smtClean="0"/>
              <a:t>シナリオとは、気になる意見やまとまりから発見された観点を元にしてアイデアをまとめていく手法です。「もしも</a:t>
            </a:r>
            <a:r>
              <a:rPr kumimoji="1" lang="en-US" altLang="ja-JP" dirty="0" smtClean="0"/>
              <a:t>○○</a:t>
            </a:r>
            <a:r>
              <a:rPr kumimoji="1" lang="ja-JP" altLang="en-US" dirty="0" smtClean="0"/>
              <a:t>だったら</a:t>
            </a:r>
            <a:r>
              <a:rPr kumimoji="1" lang="en-US" altLang="ja-JP" dirty="0" smtClean="0"/>
              <a:t>…</a:t>
            </a:r>
            <a:r>
              <a:rPr kumimoji="1" lang="ja-JP" altLang="en-US" dirty="0" smtClean="0"/>
              <a:t>」と仮定したことから導き出せる答え「</a:t>
            </a:r>
            <a:r>
              <a:rPr kumimoji="1" lang="en-US" altLang="ja-JP" dirty="0" smtClean="0"/>
              <a:t>○○</a:t>
            </a:r>
            <a:r>
              <a:rPr kumimoji="1" lang="ja-JP" altLang="en-US" dirty="0" smtClean="0"/>
              <a:t>なのに」を発散し、まとめていきます。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141</a:t>
            </a:fld>
            <a:endParaRPr lang="ja-JP" altLang="en-US" dirty="0"/>
          </a:p>
        </p:txBody>
      </p:sp>
    </p:spTree>
    <p:extLst>
      <p:ext uri="{BB962C8B-B14F-4D97-AF65-F5344CB8AC3E}">
        <p14:creationId xmlns:p14="http://schemas.microsoft.com/office/powerpoint/2010/main" val="12701022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Page142</a:t>
            </a:r>
          </a:p>
          <a:p>
            <a:r>
              <a:rPr lang="en-US" altLang="ja-JP" dirty="0" smtClean="0"/>
              <a:t>●</a:t>
            </a:r>
            <a:r>
              <a:rPr lang="ja-JP" altLang="en-US" dirty="0" smtClean="0"/>
              <a:t>アイデアとは</a:t>
            </a:r>
            <a:endParaRPr lang="en-US" altLang="ja-JP" dirty="0" smtClean="0"/>
          </a:p>
          <a:p>
            <a:r>
              <a:rPr lang="ja-JP" altLang="en-US" dirty="0" smtClean="0"/>
              <a:t>「アイデアとは、既存の要素の新しい組み合わせ以外のなにものでもない」ジェームズ・Ｗ・ヤングがその著書、「アイデアのつくり方」で述べた言葉です。</a:t>
            </a:r>
          </a:p>
          <a:p>
            <a:r>
              <a:rPr kumimoji="1" lang="ja-JP" altLang="en-US" dirty="0" smtClean="0"/>
              <a:t>ヤングが提唱した「アイデアが作られる過程」を要約して紹介します。</a:t>
            </a:r>
          </a:p>
          <a:p>
            <a:pPr>
              <a:lnSpc>
                <a:spcPct val="50000"/>
              </a:lnSpc>
            </a:pPr>
            <a:endParaRPr kumimoji="1" lang="ja-JP" altLang="en-US" sz="800" dirty="0" smtClean="0"/>
          </a:p>
          <a:p>
            <a:pPr lvl="1"/>
            <a:r>
              <a:rPr kumimoji="1" lang="ja-JP" altLang="en-US" dirty="0" smtClean="0"/>
              <a:t>１．資料集めの段階</a:t>
            </a:r>
            <a:r>
              <a:rPr kumimoji="1" lang="en-US" altLang="ja-JP" dirty="0" smtClean="0"/>
              <a:t>……</a:t>
            </a:r>
            <a:r>
              <a:rPr kumimoji="1" lang="ja-JP" altLang="en-US" dirty="0" smtClean="0"/>
              <a:t>課題のための資料（データ）を集めます。</a:t>
            </a:r>
          </a:p>
          <a:p>
            <a:pPr marL="2376000" lvl="1" indent="-2005200"/>
            <a:r>
              <a:rPr kumimoji="1" lang="ja-JP" altLang="en-US" dirty="0" smtClean="0"/>
              <a:t>２．資料を元に考える段階</a:t>
            </a:r>
            <a:r>
              <a:rPr kumimoji="1" lang="en-US" altLang="ja-JP" dirty="0" smtClean="0"/>
              <a:t>……</a:t>
            </a:r>
            <a:r>
              <a:rPr kumimoji="1" lang="ja-JP" altLang="en-US" dirty="0" smtClean="0"/>
              <a:t>資料を分析・加工・変形したりしながら、一所懸命に考えるます。</a:t>
            </a:r>
          </a:p>
          <a:p>
            <a:pPr marL="1512000" lvl="1" indent="-1141200"/>
            <a:r>
              <a:rPr kumimoji="1" lang="ja-JP" altLang="en-US" dirty="0" smtClean="0"/>
              <a:t>３．孵化段階</a:t>
            </a:r>
            <a:r>
              <a:rPr kumimoji="1" lang="en-US" altLang="ja-JP" dirty="0" smtClean="0"/>
              <a:t>……</a:t>
            </a:r>
            <a:r>
              <a:rPr kumimoji="1" lang="ja-JP" altLang="en-US" dirty="0" smtClean="0"/>
              <a:t>問題を意識の外に移し（考えないようにし）無意識の心にまかせます。</a:t>
            </a:r>
          </a:p>
          <a:p>
            <a:pPr lvl="1"/>
            <a:r>
              <a:rPr kumimoji="1" lang="ja-JP" altLang="en-US" dirty="0" smtClean="0"/>
              <a:t>４．アイデア誕生の瞬間</a:t>
            </a:r>
            <a:r>
              <a:rPr kumimoji="1" lang="en-US" altLang="ja-JP" dirty="0" smtClean="0"/>
              <a:t>……</a:t>
            </a:r>
            <a:r>
              <a:rPr kumimoji="1" lang="ja-JP" altLang="en-US" dirty="0" smtClean="0"/>
              <a:t>ひらめき。</a:t>
            </a:r>
          </a:p>
          <a:p>
            <a:pPr lvl="1"/>
            <a:r>
              <a:rPr kumimoji="1" lang="ja-JP" altLang="en-US" dirty="0" smtClean="0"/>
              <a:t>５．アイデアを具体化し、展開させる段階。</a:t>
            </a:r>
            <a:endParaRPr kumimoji="1" lang="en-US" altLang="ja-JP" dirty="0" smtClean="0"/>
          </a:p>
          <a:p>
            <a:pPr lvl="0"/>
            <a:endParaRPr kumimoji="1" lang="en-US" altLang="ja-JP" dirty="0" smtClean="0"/>
          </a:p>
          <a:p>
            <a:pPr lvl="0"/>
            <a:r>
              <a:rPr kumimoji="1" lang="ja-JP" altLang="en-US" dirty="0" smtClean="0"/>
              <a:t>そして、「その力は、訓練によって伸ばすことができる。」とも述べています。この２つが、ヤングの提唱する根底となる思想です。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142</a:t>
            </a:fld>
            <a:endParaRPr lang="ja-JP" altLang="en-US" dirty="0"/>
          </a:p>
        </p:txBody>
      </p:sp>
    </p:spTree>
    <p:extLst>
      <p:ext uri="{BB962C8B-B14F-4D97-AF65-F5344CB8AC3E}">
        <p14:creationId xmlns:p14="http://schemas.microsoft.com/office/powerpoint/2010/main" val="3181662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Page143</a:t>
            </a:r>
          </a:p>
          <a:p>
            <a:r>
              <a:rPr lang="en-US" altLang="ja-JP" dirty="0" smtClean="0"/>
              <a:t>●</a:t>
            </a:r>
            <a:r>
              <a:rPr lang="ja-JP" altLang="en-US" dirty="0" smtClean="0"/>
              <a:t>アイデア発想法</a:t>
            </a:r>
            <a:endParaRPr lang="en-US" altLang="ja-JP" dirty="0" smtClean="0"/>
          </a:p>
          <a:p>
            <a:r>
              <a:rPr kumimoji="1" lang="ja-JP" altLang="en-US" dirty="0" smtClean="0"/>
              <a:t>アイデア発想法の一例を挙げます。</a:t>
            </a:r>
            <a:endParaRPr kumimoji="1" lang="en-US" altLang="ja-JP" dirty="0" smtClean="0"/>
          </a:p>
          <a:p>
            <a:r>
              <a:rPr kumimoji="1" lang="ja-JP" altLang="en-US" dirty="0" smtClean="0"/>
              <a:t>「冬」</a:t>
            </a:r>
            <a:r>
              <a:rPr kumimoji="1" lang="en-US" altLang="ja-JP" dirty="0" smtClean="0"/>
              <a:t>……</a:t>
            </a:r>
            <a:r>
              <a:rPr kumimoji="1" lang="ja-JP" altLang="en-US" dirty="0" smtClean="0"/>
              <a:t>寒くて、暖かいものが食べたくなる。</a:t>
            </a:r>
            <a:endParaRPr kumimoji="1" lang="en-US" altLang="ja-JP" dirty="0" smtClean="0"/>
          </a:p>
          <a:p>
            <a:r>
              <a:rPr kumimoji="1" lang="ja-JP" altLang="en-US" dirty="0" smtClean="0"/>
              <a:t>「アイス」</a:t>
            </a:r>
            <a:r>
              <a:rPr kumimoji="1" lang="en-US" altLang="ja-JP" dirty="0" smtClean="0"/>
              <a:t>…</a:t>
            </a:r>
            <a:r>
              <a:rPr kumimoji="1" lang="ja-JP" altLang="en-US" dirty="0" smtClean="0"/>
              <a:t>暑いときに食べると、冷たくてとてもおいしい。</a:t>
            </a:r>
            <a:endParaRPr kumimoji="1" lang="en-US" altLang="ja-JP" dirty="0" smtClean="0"/>
          </a:p>
          <a:p>
            <a:r>
              <a:rPr kumimoji="1" lang="ja-JP" altLang="en-US" dirty="0" smtClean="0"/>
              <a:t>この二つの事象を「逆転の発想」で組み合わせると、意外に「冬食べるアイスもおいしい」という感想が持たれます。</a:t>
            </a:r>
            <a:endParaRPr kumimoji="1" lang="en-US" altLang="ja-JP" dirty="0" smtClean="0"/>
          </a:p>
          <a:p>
            <a:r>
              <a:rPr kumimoji="1" lang="ja-JP" altLang="en-US" dirty="0" smtClean="0"/>
              <a:t>また、</a:t>
            </a:r>
            <a:endParaRPr kumimoji="1" lang="en-US" altLang="ja-JP" dirty="0" smtClean="0"/>
          </a:p>
          <a:p>
            <a:r>
              <a:rPr kumimoji="1" lang="ja-JP" altLang="en-US" dirty="0" smtClean="0"/>
              <a:t>「和風」</a:t>
            </a:r>
            <a:r>
              <a:rPr kumimoji="1" lang="en-US" altLang="ja-JP" dirty="0" smtClean="0"/>
              <a:t>……</a:t>
            </a:r>
            <a:r>
              <a:rPr kumimoji="1" lang="ja-JP" altLang="en-US" dirty="0" smtClean="0"/>
              <a:t>和菓子の形体</a:t>
            </a:r>
            <a:endParaRPr kumimoji="1" lang="en-US" altLang="ja-JP" dirty="0" smtClean="0"/>
          </a:p>
          <a:p>
            <a:r>
              <a:rPr kumimoji="1" lang="ja-JP" altLang="en-US" dirty="0" smtClean="0"/>
              <a:t>「洋風」</a:t>
            </a:r>
            <a:r>
              <a:rPr kumimoji="1" lang="en-US" altLang="ja-JP" dirty="0" smtClean="0"/>
              <a:t>……</a:t>
            </a:r>
            <a:r>
              <a:rPr kumimoji="1" lang="ja-JP" altLang="en-US" dirty="0" smtClean="0"/>
              <a:t>アイスクリームという洋風の菓子</a:t>
            </a:r>
            <a:endParaRPr kumimoji="1" lang="en-US" altLang="ja-JP" dirty="0" smtClean="0"/>
          </a:p>
          <a:p>
            <a:r>
              <a:rPr kumimoji="1" lang="ja-JP" altLang="en-US" dirty="0" smtClean="0"/>
              <a:t>この二つを組み合わせる発想は「結合」です。</a:t>
            </a:r>
            <a:endParaRPr kumimoji="1" lang="en-US" altLang="ja-JP" dirty="0" smtClean="0"/>
          </a:p>
          <a:p>
            <a:r>
              <a:rPr kumimoji="1" lang="ja-JP" altLang="en-US" dirty="0" smtClean="0"/>
              <a:t>ロッテの「雪見だいふく」は、こういった発想から生まれた商品です。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143</a:t>
            </a:fld>
            <a:endParaRPr lang="ja-JP" altLang="en-US" dirty="0"/>
          </a:p>
        </p:txBody>
      </p:sp>
    </p:spTree>
    <p:extLst>
      <p:ext uri="{BB962C8B-B14F-4D97-AF65-F5344CB8AC3E}">
        <p14:creationId xmlns:p14="http://schemas.microsoft.com/office/powerpoint/2010/main" val="342630385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Page144</a:t>
            </a:r>
          </a:p>
          <a:p>
            <a:r>
              <a:rPr lang="en-US" altLang="ja-JP" dirty="0" smtClean="0"/>
              <a:t>●</a:t>
            </a:r>
            <a:r>
              <a:rPr lang="ja-JP" altLang="en-US" dirty="0" smtClean="0"/>
              <a:t>秘策バイアス崩し（</a:t>
            </a:r>
            <a:r>
              <a:rPr lang="en-US" altLang="ja-JP" dirty="0" smtClean="0"/>
              <a:t>Page144〜148</a:t>
            </a:r>
            <a:r>
              <a:rPr lang="ja-JP" altLang="en-US" dirty="0" smtClean="0"/>
              <a:t>）</a:t>
            </a:r>
            <a:endParaRPr lang="en-US" altLang="ja-JP" dirty="0" smtClean="0"/>
          </a:p>
          <a:p>
            <a:r>
              <a:rPr kumimoji="1" lang="ja-JP" altLang="en-US" dirty="0" smtClean="0"/>
              <a:t>「はじめに、先入観</a:t>
            </a:r>
            <a:r>
              <a:rPr kumimoji="1" lang="en-US" altLang="ja-JP" dirty="0" smtClean="0"/>
              <a:t>(</a:t>
            </a:r>
            <a:r>
              <a:rPr kumimoji="1" lang="ja-JP" altLang="en-US" dirty="0" smtClean="0"/>
              <a:t>バイアス</a:t>
            </a:r>
            <a:r>
              <a:rPr kumimoji="1" lang="en-US" altLang="ja-JP" dirty="0" smtClean="0"/>
              <a:t>)</a:t>
            </a:r>
            <a:r>
              <a:rPr kumimoji="1" lang="ja-JP" altLang="en-US" dirty="0" smtClean="0"/>
              <a:t>を破壊せよアイデアにフォーカスするな」</a:t>
            </a:r>
            <a:endParaRPr kumimoji="1" lang="en-US" altLang="ja-JP" dirty="0" smtClean="0"/>
          </a:p>
          <a:p>
            <a:r>
              <a:rPr kumimoji="1" lang="ja-JP" altLang="en-US" dirty="0" smtClean="0"/>
              <a:t>（</a:t>
            </a:r>
            <a:r>
              <a:rPr kumimoji="1" lang="en-US" altLang="ja-JP" dirty="0" err="1" smtClean="0"/>
              <a:t>First,Break</a:t>
            </a:r>
            <a:r>
              <a:rPr kumimoji="1" lang="en-US" altLang="ja-JP" dirty="0" smtClean="0"/>
              <a:t> the Bias</a:t>
            </a:r>
            <a:r>
              <a:rPr kumimoji="1" lang="en-US" altLang="ja-JP" baseline="0" dirty="0" smtClean="0"/>
              <a:t> </a:t>
            </a:r>
            <a:r>
              <a:rPr kumimoji="1" lang="en-US" altLang="ja-JP" dirty="0" smtClean="0"/>
              <a:t>Do not focus on IDEA</a:t>
            </a:r>
            <a:r>
              <a:rPr kumimoji="1" lang="ja-JP" altLang="en-US" dirty="0" smtClean="0"/>
              <a:t>）</a:t>
            </a:r>
            <a:endParaRPr kumimoji="1" lang="en-US" altLang="ja-JP" dirty="0" smtClean="0"/>
          </a:p>
          <a:p>
            <a:r>
              <a:rPr lang="en-US" altLang="ja-JP" dirty="0" err="1"/>
              <a:t>Ziba</a:t>
            </a:r>
            <a:r>
              <a:rPr lang="ja-JP" altLang="en-US" dirty="0"/>
              <a:t>の戦略ディレクターである濱口</a:t>
            </a:r>
            <a:r>
              <a:rPr lang="ja-JP" altLang="en-US" dirty="0" smtClean="0"/>
              <a:t>秀司が、提唱した言葉です。</a:t>
            </a:r>
            <a:endParaRPr kumimoji="1" lang="en-US" altLang="ja-JP" dirty="0" smtClean="0"/>
          </a:p>
          <a:p>
            <a:endParaRPr kumimoji="1" lang="en-US" altLang="ja-JP" dirty="0" smtClean="0"/>
          </a:p>
          <a:p>
            <a:r>
              <a:rPr lang="en-US" altLang="ja-JP" dirty="0"/>
              <a:t>TED</a:t>
            </a:r>
            <a:r>
              <a:rPr lang="ja-JP" altLang="en-US" dirty="0"/>
              <a:t>はニューヨークに本拠地を置くグループで、「</a:t>
            </a:r>
            <a:r>
              <a:rPr lang="en-US" altLang="ja-JP" dirty="0"/>
              <a:t>Ideas worth </a:t>
            </a:r>
            <a:r>
              <a:rPr lang="en-US" altLang="ja-JP" dirty="0" smtClean="0"/>
              <a:t>spreading</a:t>
            </a:r>
            <a:r>
              <a:rPr lang="ja-JP" altLang="en-US" dirty="0" smtClean="0"/>
              <a:t>（広める</a:t>
            </a:r>
            <a:r>
              <a:rPr lang="ja-JP" altLang="en-US" dirty="0"/>
              <a:t>価値のある</a:t>
            </a:r>
            <a:r>
              <a:rPr lang="ja-JP" altLang="en-US" dirty="0" smtClean="0"/>
              <a:t>アイデア）」 </a:t>
            </a:r>
            <a:r>
              <a:rPr lang="ja-JP" altLang="en-US" dirty="0"/>
              <a:t>を活動目標としています。</a:t>
            </a:r>
            <a:r>
              <a:rPr lang="ja-JP" altLang="en-US" dirty="0" smtClean="0"/>
              <a:t>テクノロジー（</a:t>
            </a:r>
            <a:r>
              <a:rPr lang="en-US" altLang="ja-JP" dirty="0" smtClean="0"/>
              <a:t>T</a:t>
            </a:r>
            <a:r>
              <a:rPr lang="ja-JP" altLang="en-US" dirty="0" smtClean="0"/>
              <a:t>）、エンターティメント（</a:t>
            </a:r>
            <a:r>
              <a:rPr lang="en-US" altLang="ja-JP" dirty="0" smtClean="0"/>
              <a:t>E</a:t>
            </a:r>
            <a:r>
              <a:rPr lang="ja-JP" altLang="en-US" dirty="0" smtClean="0"/>
              <a:t>）、デザイン（</a:t>
            </a:r>
            <a:r>
              <a:rPr lang="en-US" altLang="ja-JP" dirty="0" smtClean="0"/>
              <a:t>D</a:t>
            </a:r>
            <a:r>
              <a:rPr lang="ja-JP" altLang="en-US" dirty="0" smtClean="0"/>
              <a:t>）を</a:t>
            </a:r>
            <a:r>
              <a:rPr lang="ja-JP" altLang="en-US" dirty="0"/>
              <a:t>中心とした、人類の様々な活動の中から、幅広く世界に広めるべきと思われるアイデアを、その活動をおこなっている人のプレゼンテーションの</a:t>
            </a:r>
            <a:r>
              <a:rPr lang="ja-JP" altLang="en-US" dirty="0" smtClean="0"/>
              <a:t>場（</a:t>
            </a:r>
            <a:r>
              <a:rPr lang="en-US" altLang="ja-JP" dirty="0" smtClean="0"/>
              <a:t>TED</a:t>
            </a:r>
            <a:r>
              <a:rPr lang="ja-JP" altLang="en-US" dirty="0" smtClean="0"/>
              <a:t>カンファレンス）を</a:t>
            </a:r>
            <a:r>
              <a:rPr lang="ja-JP" altLang="en-US" dirty="0"/>
              <a:t>提供すると共に、インターネットを通じてそのビデオ映像を世界に広める活動を行っています</a:t>
            </a:r>
            <a:r>
              <a:rPr lang="ja-JP" altLang="en-US" dirty="0" smtClean="0"/>
              <a:t>。</a:t>
            </a:r>
            <a:endParaRPr lang="en-US" altLang="ja-JP" dirty="0" smtClean="0"/>
          </a:p>
          <a:p>
            <a:endParaRPr kumimoji="1" lang="en-US" altLang="ja-JP" dirty="0" smtClean="0"/>
          </a:p>
          <a:p>
            <a:r>
              <a:rPr kumimoji="1" lang="ja-JP" altLang="en-US" dirty="0" smtClean="0"/>
              <a:t>（</a:t>
            </a:r>
            <a:r>
              <a:rPr kumimoji="1" lang="en-US" altLang="ja-JP" dirty="0" smtClean="0"/>
              <a:t>Page145</a:t>
            </a:r>
            <a:r>
              <a:rPr kumimoji="1" lang="ja-JP" altLang="en-US" dirty="0" smtClean="0"/>
              <a:t>へ続く）</a:t>
            </a:r>
            <a:endParaRPr kumimoji="1" lang="en-US" altLang="ja-JP" dirty="0" smtClean="0"/>
          </a:p>
          <a:p>
            <a:endParaRPr lang="en-US" altLang="ja-JP" dirty="0" smtClean="0"/>
          </a:p>
          <a:p>
            <a:r>
              <a:rPr lang="ja-JP" altLang="en-US" dirty="0" smtClean="0"/>
              <a:t>参考</a:t>
            </a:r>
            <a:r>
              <a:rPr lang="en-US" altLang="ja-JP" dirty="0" smtClean="0"/>
              <a:t>URL</a:t>
            </a:r>
            <a:r>
              <a:rPr lang="ja-JP" altLang="en-US" dirty="0" smtClean="0"/>
              <a:t>：</a:t>
            </a:r>
            <a:endParaRPr lang="en-US" altLang="ja-JP" dirty="0" smtClean="0"/>
          </a:p>
          <a:p>
            <a:r>
              <a:rPr lang="en-US" altLang="ja-JP" dirty="0" smtClean="0">
                <a:hlinkClick r:id="rId3"/>
              </a:rPr>
              <a:t>http</a:t>
            </a:r>
            <a:r>
              <a:rPr lang="en-US" altLang="ja-JP" dirty="0">
                <a:hlinkClick r:id="rId3"/>
              </a:rPr>
              <a:t>://www.youtube.com/watch?v=</a:t>
            </a:r>
            <a:r>
              <a:rPr lang="en-US" altLang="ja-JP" dirty="0" smtClean="0">
                <a:hlinkClick r:id="rId3"/>
              </a:rPr>
              <a:t>6g2pMOYmyoQ</a:t>
            </a:r>
            <a:endParaRPr lang="en-US" altLang="ja-JP" dirty="0" smtClean="0"/>
          </a:p>
          <a:p>
            <a:r>
              <a:rPr lang="en-US" altLang="ja-JP" dirty="0"/>
              <a:t>http://</a:t>
            </a:r>
            <a:r>
              <a:rPr lang="en-US" altLang="ja-JP" dirty="0" err="1"/>
              <a:t>www.ted.com</a:t>
            </a:r>
            <a:r>
              <a:rPr lang="en-US" altLang="ja-JP" dirty="0"/>
              <a:t>/</a:t>
            </a:r>
            <a:endParaRPr lang="en-US" altLang="ja-JP" dirty="0" smtClean="0"/>
          </a:p>
          <a:p>
            <a:r>
              <a:rPr lang="en-US" altLang="ja-JP" dirty="0"/>
              <a:t>https://</a:t>
            </a:r>
            <a:r>
              <a:rPr lang="en-US" altLang="ja-JP" dirty="0" err="1"/>
              <a:t>www.ted.com</a:t>
            </a:r>
            <a:r>
              <a:rPr lang="en-US" altLang="ja-JP" dirty="0"/>
              <a:t>/translate/languages/</a:t>
            </a:r>
            <a:r>
              <a:rPr lang="en-US" altLang="ja-JP" dirty="0" err="1" smtClean="0"/>
              <a:t>ja</a:t>
            </a:r>
            <a:endParaRPr lang="en-US" altLang="ja-JP" dirty="0" smtClean="0"/>
          </a:p>
          <a:p>
            <a:r>
              <a:rPr kumimoji="1" lang="en-US" altLang="ja-JP" dirty="0" smtClean="0"/>
              <a:t>http://</a:t>
            </a:r>
            <a:r>
              <a:rPr kumimoji="1" lang="en-US" altLang="ja-JP" dirty="0" err="1" smtClean="0"/>
              <a:t>www.nhk.or.jp</a:t>
            </a:r>
            <a:r>
              <a:rPr kumimoji="1" lang="en-US" altLang="ja-JP" dirty="0" smtClean="0"/>
              <a:t>/</a:t>
            </a:r>
            <a:r>
              <a:rPr kumimoji="1" lang="en-US" altLang="ja-JP" dirty="0" err="1" smtClean="0"/>
              <a:t>superpresentation</a:t>
            </a:r>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144</a:t>
            </a:fld>
            <a:endParaRPr lang="ja-JP" altLang="en-US" dirty="0"/>
          </a:p>
        </p:txBody>
      </p:sp>
    </p:spTree>
    <p:extLst>
      <p:ext uri="{BB962C8B-B14F-4D97-AF65-F5344CB8AC3E}">
        <p14:creationId xmlns:p14="http://schemas.microsoft.com/office/powerpoint/2010/main" val="5094400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Page145</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dirty="0" smtClean="0"/>
              <a:t>●</a:t>
            </a:r>
            <a:r>
              <a:rPr lang="ja-JP" altLang="en-US" dirty="0" smtClean="0"/>
              <a:t>秘策バイアス崩し（</a:t>
            </a:r>
            <a:r>
              <a:rPr lang="en-US" altLang="ja-JP" dirty="0" smtClean="0"/>
              <a:t>Page144〜148</a:t>
            </a:r>
            <a:r>
              <a:rPr lang="ja-JP" altLang="en-US" dirty="0" smtClean="0"/>
              <a:t>）</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a:t>
            </a:r>
            <a:r>
              <a:rPr kumimoji="1" lang="en-US" altLang="ja-JP" dirty="0" smtClean="0"/>
              <a:t>Page144</a:t>
            </a:r>
            <a:r>
              <a:rPr kumimoji="1" lang="ja-JP" altLang="en-US" dirty="0" smtClean="0"/>
              <a:t>から続き）</a:t>
            </a: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データのストレージ・移動について、データ量を横軸、データ移動の経験（タンジブル、インタンジブル　</a:t>
            </a:r>
            <a:r>
              <a:rPr kumimoji="1" lang="en-US" altLang="ja-JP" dirty="0" smtClean="0"/>
              <a:t>※</a:t>
            </a:r>
            <a:r>
              <a:rPr kumimoji="1" lang="ja-JP" altLang="en-US" dirty="0" smtClean="0"/>
              <a:t>目に見えるか、見えないか）を縦軸とした時に、業 界が白色の矢印で進む（データ量も膨大になり、ネットワークを通じてデータがインタンジブルにやり取りされる）であろうというコンセンサスを持っていたの に対して、それをバイアスと捉え、タンジブル</a:t>
            </a:r>
            <a:r>
              <a:rPr kumimoji="1" lang="en-US" altLang="ja-JP" dirty="0" smtClean="0"/>
              <a:t>×</a:t>
            </a:r>
            <a:r>
              <a:rPr kumimoji="1" lang="ja-JP" altLang="en-US" dirty="0" smtClean="0"/>
              <a:t>データ量大の方向（赤色の矢印）にアイデアを持っていったというエピソードです。これが</a:t>
            </a:r>
            <a:r>
              <a:rPr kumimoji="1" lang="en-US" altLang="ja-JP" dirty="0" smtClean="0"/>
              <a:t>USB</a:t>
            </a:r>
            <a:r>
              <a:rPr kumimoji="1" lang="ja-JP" altLang="en-US" dirty="0" smtClean="0"/>
              <a:t>メモリです。</a:t>
            </a: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smtClean="0"/>
              <a:t>※</a:t>
            </a:r>
            <a:r>
              <a:rPr kumimoji="1" lang="ja-JP" altLang="en-US" dirty="0" smtClean="0"/>
              <a:t>「</a:t>
            </a:r>
            <a:r>
              <a:rPr kumimoji="1" lang="en-US" altLang="ja-JP" dirty="0" err="1" smtClean="0"/>
              <a:t>TEDxPortland</a:t>
            </a:r>
            <a:r>
              <a:rPr kumimoji="1" lang="en-US" altLang="ja-JP" dirty="0" smtClean="0"/>
              <a:t> - </a:t>
            </a:r>
            <a:r>
              <a:rPr kumimoji="1" lang="en-US" altLang="ja-JP" dirty="0" err="1" smtClean="0"/>
              <a:t>Hideshi</a:t>
            </a:r>
            <a:r>
              <a:rPr kumimoji="1" lang="en-US" altLang="ja-JP" dirty="0" smtClean="0"/>
              <a:t> </a:t>
            </a:r>
            <a:r>
              <a:rPr kumimoji="1" lang="en-US" altLang="ja-JP" dirty="0" err="1" smtClean="0"/>
              <a:t>Hamaguchi</a:t>
            </a:r>
            <a:r>
              <a:rPr kumimoji="1" lang="ja-JP" altLang="en-US" dirty="0" smtClean="0"/>
              <a:t>」より引用（</a:t>
            </a:r>
            <a:r>
              <a:rPr kumimoji="1" lang="en-US" altLang="ja-JP" dirty="0" smtClean="0"/>
              <a:t>5:09</a:t>
            </a:r>
            <a:r>
              <a:rPr kumimoji="1" lang="ja-JP" altLang="en-US" dirty="0" smtClean="0"/>
              <a:t>頃）</a:t>
            </a: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smtClean="0"/>
              <a:t>※</a:t>
            </a:r>
            <a:r>
              <a:rPr kumimoji="1" lang="ja-JP" altLang="en-US" dirty="0" smtClean="0"/>
              <a:t>タンジブルとインタンジブル</a:t>
            </a:r>
            <a:r>
              <a:rPr kumimoji="1" lang="en-US" altLang="ja-JP" dirty="0" smtClean="0"/>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「タンジブル」とは、実体があるさま。実際に触れることができるさま。手触り感があるさま。</a:t>
            </a:r>
            <a:r>
              <a:rPr kumimoji="1" lang="en-US" altLang="ja-JP" dirty="0" smtClean="0"/>
              <a:t>『</a:t>
            </a:r>
            <a:r>
              <a:rPr kumimoji="1" lang="ja-JP" altLang="en-US" dirty="0" smtClean="0"/>
              <a:t>触知認知可能</a:t>
            </a:r>
            <a:r>
              <a:rPr kumimoji="1" lang="en-US" altLang="ja-JP" dirty="0" smtClean="0"/>
              <a:t>』</a:t>
            </a:r>
            <a:r>
              <a:rPr kumimoji="1" lang="ja-JP" altLang="en-US" dirty="0" smtClean="0"/>
              <a:t>とやくすことも。「インタンジブル」は、その反対語。</a:t>
            </a:r>
            <a:r>
              <a:rPr kumimoji="1" lang="en-US" altLang="ja-JP" dirty="0" smtClean="0"/>
              <a:t>『</a:t>
            </a:r>
            <a:r>
              <a:rPr kumimoji="1" lang="ja-JP" altLang="en-US" sz="1200" kern="1200" dirty="0" smtClean="0">
                <a:solidFill>
                  <a:schemeClr val="tx1"/>
                </a:solidFill>
                <a:latin typeface="+mn-ea"/>
                <a:ea typeface="+mn-ea"/>
                <a:cs typeface="+mn-cs"/>
              </a:rPr>
              <a:t>触知認知不可能</a:t>
            </a:r>
            <a:r>
              <a:rPr kumimoji="1" lang="en-US" altLang="ja-JP" sz="1200" kern="1200" dirty="0" smtClean="0">
                <a:solidFill>
                  <a:schemeClr val="tx1"/>
                </a:solidFill>
                <a:latin typeface="+mn-ea"/>
                <a:ea typeface="+mn-ea"/>
                <a:cs typeface="+mn-cs"/>
              </a:rPr>
              <a:t>』</a:t>
            </a:r>
            <a:r>
              <a:rPr kumimoji="1" lang="ja-JP" altLang="en-US" sz="1200" kern="1200" dirty="0" smtClean="0">
                <a:solidFill>
                  <a:schemeClr val="tx1"/>
                </a:solidFill>
                <a:latin typeface="+mn-ea"/>
                <a:ea typeface="+mn-ea"/>
                <a:cs typeface="+mn-cs"/>
              </a:rPr>
              <a:t>。</a:t>
            </a:r>
            <a:endParaRPr kumimoji="1" lang="ja-JP"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a:t>
            </a:r>
            <a:r>
              <a:rPr kumimoji="1" lang="en-US" altLang="ja-JP" dirty="0" smtClean="0"/>
              <a:t>Page146</a:t>
            </a:r>
            <a:r>
              <a:rPr kumimoji="1" lang="ja-JP" altLang="en-US" dirty="0" smtClean="0"/>
              <a:t>へ続く）</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145</a:t>
            </a:fld>
            <a:endParaRPr lang="ja-JP" altLang="en-US" dirty="0"/>
          </a:p>
        </p:txBody>
      </p:sp>
    </p:spTree>
    <p:extLst>
      <p:ext uri="{BB962C8B-B14F-4D97-AF65-F5344CB8AC3E}">
        <p14:creationId xmlns:p14="http://schemas.microsoft.com/office/powerpoint/2010/main" val="200792960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Page146</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dirty="0" smtClean="0"/>
              <a:t>●</a:t>
            </a:r>
            <a:r>
              <a:rPr lang="ja-JP" altLang="en-US" dirty="0" smtClean="0"/>
              <a:t>秘策バイアス崩し（</a:t>
            </a:r>
            <a:r>
              <a:rPr lang="en-US" altLang="ja-JP" dirty="0" smtClean="0"/>
              <a:t>Page144〜148</a:t>
            </a:r>
            <a:r>
              <a:rPr lang="ja-JP" altLang="en-US" dirty="0" smtClean="0"/>
              <a:t>）</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a:t>
            </a:r>
            <a:r>
              <a:rPr lang="en-US" altLang="ja-JP" dirty="0" smtClean="0"/>
              <a:t>Page145</a:t>
            </a:r>
            <a:r>
              <a:rPr lang="ja-JP" altLang="en-US" dirty="0" smtClean="0"/>
              <a:t>から続き）</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smtClean="0"/>
          </a:p>
          <a:p>
            <a:r>
              <a:rPr kumimoji="1" lang="ja-JP" altLang="en-US" dirty="0" smtClean="0"/>
              <a:t>「今常識として考えられているルール＝スコープから抜けだして思考してみよう」</a:t>
            </a:r>
            <a:endParaRPr kumimoji="1" lang="en-US" altLang="ja-JP" dirty="0" smtClean="0"/>
          </a:p>
          <a:p>
            <a:endParaRPr kumimoji="1" lang="en-US" altLang="ja-JP" dirty="0" smtClean="0"/>
          </a:p>
          <a:p>
            <a:r>
              <a:rPr kumimoji="1" lang="ja-JP" altLang="en-US" dirty="0" smtClean="0"/>
              <a:t>（</a:t>
            </a:r>
            <a:r>
              <a:rPr kumimoji="1" lang="en-US" altLang="ja-JP" dirty="0" smtClean="0"/>
              <a:t>Page147</a:t>
            </a:r>
            <a:r>
              <a:rPr kumimoji="1" lang="ja-JP" altLang="en-US" dirty="0" smtClean="0"/>
              <a:t>へ続く）</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146</a:t>
            </a:fld>
            <a:endParaRPr lang="ja-JP" altLang="en-US" dirty="0"/>
          </a:p>
        </p:txBody>
      </p:sp>
    </p:spTree>
    <p:extLst>
      <p:ext uri="{BB962C8B-B14F-4D97-AF65-F5344CB8AC3E}">
        <p14:creationId xmlns:p14="http://schemas.microsoft.com/office/powerpoint/2010/main" val="280223024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Page147</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dirty="0" smtClean="0"/>
              <a:t>●</a:t>
            </a:r>
            <a:r>
              <a:rPr lang="ja-JP" altLang="en-US" dirty="0" smtClean="0"/>
              <a:t>秘策バイアス崩し（</a:t>
            </a:r>
            <a:r>
              <a:rPr lang="en-US" altLang="ja-JP" dirty="0" smtClean="0"/>
              <a:t>Page144〜148</a:t>
            </a:r>
            <a:r>
              <a:rPr lang="ja-JP" altLang="en-US" dirty="0" smtClean="0"/>
              <a:t>）</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a:t>
            </a:r>
            <a:r>
              <a:rPr lang="en-US" altLang="ja-JP" dirty="0" smtClean="0"/>
              <a:t>Page146</a:t>
            </a:r>
            <a:r>
              <a:rPr lang="ja-JP" altLang="en-US" dirty="0" smtClean="0"/>
              <a:t>から続き）</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smtClean="0"/>
          </a:p>
          <a:p>
            <a:r>
              <a:rPr kumimoji="1" lang="ja-JP" altLang="en-US" dirty="0" smtClean="0"/>
              <a:t>「身近なユーザーの心の声に耳を傾けてみよう一つの事象ではなく本質を見つけよう」</a:t>
            </a:r>
            <a:endParaRPr kumimoji="1" lang="en-US" altLang="ja-JP" dirty="0" smtClean="0"/>
          </a:p>
          <a:p>
            <a:endParaRPr kumimoji="1" lang="en-US" altLang="ja-JP" dirty="0" smtClean="0"/>
          </a:p>
          <a:p>
            <a:r>
              <a:rPr kumimoji="1" lang="ja-JP" altLang="en-US" dirty="0" smtClean="0"/>
              <a:t>（</a:t>
            </a:r>
            <a:r>
              <a:rPr kumimoji="1" lang="en-US" altLang="ja-JP" dirty="0" smtClean="0"/>
              <a:t>Page148</a:t>
            </a:r>
            <a:r>
              <a:rPr kumimoji="1" lang="ja-JP" altLang="en-US" dirty="0" smtClean="0"/>
              <a:t>へ続く）</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147</a:t>
            </a:fld>
            <a:endParaRPr lang="ja-JP" altLang="en-US" dirty="0"/>
          </a:p>
        </p:txBody>
      </p:sp>
    </p:spTree>
    <p:extLst>
      <p:ext uri="{BB962C8B-B14F-4D97-AF65-F5344CB8AC3E}">
        <p14:creationId xmlns:p14="http://schemas.microsoft.com/office/powerpoint/2010/main" val="415927941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アイデア発想のポイント</a:t>
            </a:r>
            <a:r>
              <a:rPr lang="en-US" altLang="ja-JP" dirty="0" smtClean="0"/>
              <a:t>] Page138〜148</a:t>
            </a:r>
          </a:p>
          <a:p>
            <a:r>
              <a:rPr lang="en-US" altLang="ja-JP" dirty="0" smtClean="0"/>
              <a:t>Page148</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dirty="0" smtClean="0"/>
              <a:t>●</a:t>
            </a:r>
            <a:r>
              <a:rPr lang="ja-JP" altLang="en-US" dirty="0" smtClean="0"/>
              <a:t>秘策バイアス崩し（</a:t>
            </a:r>
            <a:r>
              <a:rPr lang="en-US" altLang="ja-JP" dirty="0" smtClean="0"/>
              <a:t>Page144〜148</a:t>
            </a:r>
            <a:r>
              <a:rPr lang="ja-JP" altLang="en-US" dirty="0" smtClean="0"/>
              <a:t>）</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smtClean="0"/>
              <a:t>（</a:t>
            </a:r>
            <a:r>
              <a:rPr lang="en-US" altLang="ja-JP" dirty="0" smtClean="0"/>
              <a:t>Page147</a:t>
            </a:r>
            <a:r>
              <a:rPr lang="ja-JP" altLang="en-US" dirty="0" smtClean="0"/>
              <a:t>から続き）</a:t>
            </a:r>
            <a:endParaRPr lang="en-US" altLang="ja-JP"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smtClean="0"/>
          </a:p>
          <a:p>
            <a:r>
              <a:rPr kumimoji="1" lang="ja-JP" altLang="en-US" dirty="0" smtClean="0"/>
              <a:t>「いろんなユーザーの「あったらいいな」を叶えてみよう大きなビジネスチャンスかもしれない」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148</a:t>
            </a:fld>
            <a:endParaRPr lang="ja-JP" altLang="en-US" dirty="0"/>
          </a:p>
        </p:txBody>
      </p:sp>
    </p:spTree>
    <p:extLst>
      <p:ext uri="{BB962C8B-B14F-4D97-AF65-F5344CB8AC3E}">
        <p14:creationId xmlns:p14="http://schemas.microsoft.com/office/powerpoint/2010/main" val="88608087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宿題</a:t>
            </a:r>
            <a:r>
              <a:rPr lang="en-US" altLang="ja-JP" dirty="0" smtClean="0"/>
              <a:t>] Page149〜153</a:t>
            </a:r>
          </a:p>
          <a:p>
            <a:r>
              <a:rPr lang="en-US" altLang="ja-JP" dirty="0" smtClean="0"/>
              <a:t>Page149</a:t>
            </a:r>
          </a:p>
          <a:p>
            <a:r>
              <a:rPr lang="ja-JP" altLang="en-US" dirty="0" smtClean="0"/>
              <a:t>このセクションでは、ここまでの講座をおこなってきた内容をまとめるために、出す「宿題」について説明します。</a:t>
            </a:r>
            <a:endParaRPr lang="en-US" altLang="ja-JP" dirty="0" smtClean="0"/>
          </a:p>
          <a:p>
            <a:endParaRPr lang="en-US" altLang="ja-JP" dirty="0" smtClean="0"/>
          </a:p>
          <a:p>
            <a:pPr marL="460800" lvl="1" indent="-100800">
              <a:buFont typeface="Arial"/>
              <a:buChar char="•"/>
            </a:pPr>
            <a:r>
              <a:rPr lang="ja-JP" altLang="en-US" dirty="0" smtClean="0"/>
              <a:t>業界背景の調査</a:t>
            </a:r>
          </a:p>
          <a:p>
            <a:pPr marL="460800" lvl="1" indent="-100800">
              <a:buFont typeface="Arial"/>
              <a:buChar char="•"/>
            </a:pPr>
            <a:r>
              <a:rPr lang="ja-JP" altLang="en-US" dirty="0" smtClean="0"/>
              <a:t>ブレストテーマ</a:t>
            </a:r>
            <a:endParaRPr lang="en-US" altLang="ja-JP" dirty="0" smtClean="0"/>
          </a:p>
          <a:p>
            <a:pPr marL="0" lvl="0" indent="0">
              <a:buFont typeface="Arial"/>
              <a:buNone/>
            </a:pPr>
            <a:endParaRPr lang="en-US" altLang="ja-JP" dirty="0" smtClean="0"/>
          </a:p>
          <a:p>
            <a:pPr marL="0" lvl="0" indent="0">
              <a:buFont typeface="Arial"/>
              <a:buNone/>
            </a:pPr>
            <a:r>
              <a:rPr lang="en-US" altLang="ja-JP" dirty="0" smtClean="0"/>
              <a:t>※</a:t>
            </a:r>
            <a:r>
              <a:rPr lang="ja-JP" altLang="en-US" dirty="0" smtClean="0"/>
              <a:t>オプション</a:t>
            </a:r>
          </a:p>
          <a:p>
            <a:pPr marL="460800" lvl="1" indent="-100800">
              <a:buFont typeface="Arial"/>
              <a:buChar char="•"/>
            </a:pPr>
            <a:r>
              <a:rPr lang="ja-JP" altLang="en-US" dirty="0" smtClean="0"/>
              <a:t>先入観</a:t>
            </a:r>
            <a:r>
              <a:rPr lang="en-US" altLang="ja-JP" dirty="0" smtClean="0"/>
              <a:t>(</a:t>
            </a:r>
            <a:r>
              <a:rPr lang="ja-JP" altLang="en-US" dirty="0" smtClean="0"/>
              <a:t>バイアス</a:t>
            </a:r>
            <a:r>
              <a:rPr lang="en-US" altLang="ja-JP" dirty="0" smtClean="0"/>
              <a:t>)</a:t>
            </a:r>
            <a:r>
              <a:rPr lang="ja-JP" altLang="en-US" dirty="0" smtClean="0"/>
              <a:t>をみつける</a:t>
            </a:r>
          </a:p>
          <a:p>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149</a:t>
            </a:fld>
            <a:endParaRPr lang="ja-JP" altLang="en-US" dirty="0"/>
          </a:p>
        </p:txBody>
      </p:sp>
    </p:spTree>
    <p:extLst>
      <p:ext uri="{BB962C8B-B14F-4D97-AF65-F5344CB8AC3E}">
        <p14:creationId xmlns:p14="http://schemas.microsoft.com/office/powerpoint/2010/main" val="535256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Page15</a:t>
            </a:r>
            <a:r>
              <a:rPr kumimoji="1" lang="ja-JP" altLang="en-US" dirty="0" smtClean="0"/>
              <a:t>（</a:t>
            </a:r>
            <a:r>
              <a:rPr kumimoji="1" lang="en-US" altLang="ja-JP" dirty="0" smtClean="0"/>
              <a:t>Page15〜18</a:t>
            </a:r>
            <a:r>
              <a:rPr kumimoji="1" lang="ja-JP" altLang="en-US" dirty="0" smtClean="0"/>
              <a:t>までで人間中心設計について説明します）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●HCD</a:t>
            </a:r>
            <a:r>
              <a:rPr kumimoji="1" lang="ja-JP" altLang="en-US" dirty="0" smtClean="0"/>
              <a:t>：人間中心設計</a:t>
            </a:r>
            <a:endParaRPr kumimoji="1" lang="en-US" altLang="ja-JP" dirty="0" smtClean="0"/>
          </a:p>
          <a:p>
            <a:pPr algn="just"/>
            <a:r>
              <a:rPr kumimoji="1" lang="en-US" altLang="ja-JP" dirty="0" smtClean="0"/>
              <a:t>HCD</a:t>
            </a:r>
            <a:r>
              <a:rPr kumimoji="1" lang="ja-JP" altLang="en-US" dirty="0" smtClean="0"/>
              <a:t>（人間中心設計）とはどんなものを言うのかについて説明します。</a:t>
            </a:r>
            <a:endParaRPr kumimoji="1" lang="en-US" altLang="ja-JP" dirty="0" smtClean="0"/>
          </a:p>
          <a:p>
            <a:pPr algn="just"/>
            <a:r>
              <a:rPr kumimoji="1" lang="ja-JP" altLang="en-US" dirty="0" smtClean="0"/>
              <a:t>人間とインタラクション（対話型操作）を行う機械やシステムの開発に当たり、ユーザー（使う人間）の立場や視点に立って設計を行うことです。ユーザビリティの高い機械やシステムを作ることが目的となることが多いです。</a:t>
            </a:r>
          </a:p>
          <a:p>
            <a:pPr algn="just"/>
            <a:r>
              <a:rPr kumimoji="1" lang="ja-JP" altLang="en-US" dirty="0" smtClean="0"/>
              <a:t>人間工学、</a:t>
            </a:r>
            <a:r>
              <a:rPr kumimoji="1" lang="en-US" altLang="ja-JP" dirty="0" smtClean="0"/>
              <a:t>HCI</a:t>
            </a:r>
            <a:r>
              <a:rPr kumimoji="1" lang="ja-JP" altLang="en-US" dirty="0" smtClean="0"/>
              <a:t>、ユーザビリティ工学、認知工学などの分野で先行して研究されてきましたが、これら先行する諸分野で示されていた解決策や方法論を統合する概念として、認知心理学のドナルド・</a:t>
            </a:r>
            <a:r>
              <a:rPr kumimoji="1" lang="en-US" altLang="ja-JP" dirty="0" smtClean="0"/>
              <a:t>A</a:t>
            </a:r>
            <a:r>
              <a:rPr kumimoji="1" lang="ja-JP" altLang="en-US" dirty="0" smtClean="0"/>
              <a:t>・ノーマン（</a:t>
            </a:r>
            <a:r>
              <a:rPr kumimoji="1" lang="en-US" altLang="ja-JP" dirty="0" smtClean="0"/>
              <a:t>Donald A. Norman</a:t>
            </a:r>
            <a:r>
              <a:rPr kumimoji="1" lang="ja-JP" altLang="en-US" dirty="0" smtClean="0"/>
              <a:t>）らにより提唱されたとされています。</a:t>
            </a:r>
          </a:p>
          <a:p>
            <a:pPr algn="just"/>
            <a:r>
              <a:rPr kumimoji="1" lang="ja-JP" altLang="en-US" dirty="0" smtClean="0"/>
              <a:t>使用者がより具体的・明示的な場合には、「ユーザー中心設計（</a:t>
            </a:r>
            <a:r>
              <a:rPr kumimoji="1" lang="en-US" altLang="ja-JP" dirty="0" smtClean="0"/>
              <a:t>UCD</a:t>
            </a:r>
            <a:r>
              <a:rPr kumimoji="1" lang="ja-JP" altLang="en-US" dirty="0" smtClean="0"/>
              <a:t>）」という言葉も使われます。“誰にとっても使いやすい”ことを目指すという点では、「ユニバーサルデザイン」の概念につながります。</a:t>
            </a:r>
          </a:p>
          <a:p>
            <a:pPr algn="just"/>
            <a:r>
              <a:rPr kumimoji="1" lang="ja-JP" altLang="en-US" dirty="0" smtClean="0"/>
              <a:t>人間中心設計という考え方が登場した背景には、コンピューターやコンピューター搭載機器の高性能・多機能化、</a:t>
            </a:r>
            <a:r>
              <a:rPr kumimoji="1" lang="en-US" altLang="ja-JP" dirty="0" smtClean="0"/>
              <a:t>Web</a:t>
            </a:r>
            <a:r>
              <a:rPr kumimoji="1" lang="ja-JP" altLang="en-US" dirty="0" smtClean="0"/>
              <a:t>サイトの使用目的の多様化から「複雑なものをより簡単に使いたい」というニーズが高まってきたということが挙げられます。「</a:t>
            </a:r>
            <a:r>
              <a:rPr kumimoji="1" lang="en-US" altLang="ja-JP" dirty="0" smtClean="0"/>
              <a:t>ISO 13407</a:t>
            </a:r>
            <a:r>
              <a:rPr kumimoji="1" lang="ja-JP" altLang="en-US" dirty="0" smtClean="0"/>
              <a:t>」として人間中心設計のプロセスが定められると、ソフトウェア開発や</a:t>
            </a:r>
            <a:r>
              <a:rPr kumimoji="1" lang="en-US" altLang="ja-JP" dirty="0" smtClean="0"/>
              <a:t>Web</a:t>
            </a:r>
            <a:r>
              <a:rPr kumimoji="1" lang="ja-JP" altLang="en-US" dirty="0" smtClean="0"/>
              <a:t>制作の現場など、各方面から注目を集めるようになりました。</a:t>
            </a:r>
          </a:p>
          <a:p>
            <a:pPr algn="just"/>
            <a:endParaRPr kumimoji="1" lang="ja-JP" altLang="en-US" dirty="0" smtClean="0"/>
          </a:p>
          <a:p>
            <a:pPr algn="just"/>
            <a:r>
              <a:rPr kumimoji="1" lang="ja-JP" altLang="en-US" dirty="0" smtClean="0"/>
              <a:t>「</a:t>
            </a:r>
            <a:r>
              <a:rPr kumimoji="1" lang="en-US" altLang="ja-JP" dirty="0" smtClean="0"/>
              <a:t>ISO 13407:1999 Human-</a:t>
            </a:r>
            <a:r>
              <a:rPr kumimoji="1" lang="en-US" altLang="ja-JP" dirty="0" err="1" smtClean="0"/>
              <a:t>centred</a:t>
            </a:r>
            <a:r>
              <a:rPr kumimoji="1" lang="en-US" altLang="ja-JP" dirty="0" smtClean="0"/>
              <a:t> design processes for interactive systems</a:t>
            </a:r>
            <a:r>
              <a:rPr kumimoji="1" lang="ja-JP" altLang="en-US" dirty="0" smtClean="0"/>
              <a:t>」：</a:t>
            </a:r>
            <a:endParaRPr kumimoji="1" lang="en-US" altLang="ja-JP" dirty="0" smtClean="0"/>
          </a:p>
          <a:p>
            <a:pPr algn="just"/>
            <a:r>
              <a:rPr kumimoji="1" lang="ja-JP" altLang="en-US" dirty="0" smtClean="0"/>
              <a:t>英国ラフボロー工科大学のブライアン・シャッケル（</a:t>
            </a:r>
            <a:r>
              <a:rPr kumimoji="1" lang="en-US" altLang="ja-JP" dirty="0" smtClean="0"/>
              <a:t>Brian </a:t>
            </a:r>
            <a:r>
              <a:rPr kumimoji="1" lang="en-US" altLang="ja-JP" dirty="0" err="1" smtClean="0"/>
              <a:t>Shackel</a:t>
            </a:r>
            <a:r>
              <a:rPr kumimoji="1" lang="ja-JP" altLang="en-US" dirty="0" smtClean="0"/>
              <a:t>）を中心とするグループが長年行ってきた人間工学系の研究を基本として、</a:t>
            </a:r>
            <a:r>
              <a:rPr kumimoji="1" lang="en-US" altLang="ja-JP" dirty="0" smtClean="0"/>
              <a:t>1995</a:t>
            </a:r>
            <a:r>
              <a:rPr kumimoji="1" lang="ja-JP" altLang="en-US" dirty="0" smtClean="0"/>
              <a:t>年に</a:t>
            </a:r>
            <a:r>
              <a:rPr kumimoji="1" lang="en-US" altLang="ja-JP" dirty="0" smtClean="0"/>
              <a:t>ISO</a:t>
            </a:r>
            <a:r>
              <a:rPr kumimoji="1" lang="ja-JP" altLang="en-US" dirty="0" smtClean="0"/>
              <a:t>に提案され、</a:t>
            </a:r>
            <a:r>
              <a:rPr kumimoji="1" lang="en-US" altLang="ja-JP" dirty="0" smtClean="0"/>
              <a:t>1999</a:t>
            </a:r>
            <a:r>
              <a:rPr kumimoji="1" lang="ja-JP" altLang="en-US" dirty="0" smtClean="0"/>
              <a:t>年に国際規格化された。日本の翻訳規格は「</a:t>
            </a:r>
            <a:r>
              <a:rPr kumimoji="1" lang="en-US" altLang="ja-JP" dirty="0" smtClean="0"/>
              <a:t>JIS Z 8530:2000 </a:t>
            </a:r>
            <a:r>
              <a:rPr kumimoji="1" lang="ja-JP" altLang="en-US" dirty="0" smtClean="0"/>
              <a:t>人間工学ーインタラクティブシステムの人間中心設計プロセス」</a:t>
            </a:r>
            <a:endParaRPr kumimoji="1" lang="en-US" altLang="ja-JP" dirty="0" smtClean="0"/>
          </a:p>
          <a:p>
            <a:pPr algn="just"/>
            <a:endParaRPr kumimoji="1" lang="en-US" altLang="ja-JP" dirty="0" smtClean="0"/>
          </a:p>
          <a:p>
            <a:pPr algn="just"/>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www.hcdnet.org</a:t>
            </a:r>
            <a:r>
              <a:rPr kumimoji="1" lang="en-US" altLang="ja-JP" dirty="0" smtClean="0"/>
              <a:t>/</a:t>
            </a:r>
          </a:p>
          <a:p>
            <a:pPr algn="just"/>
            <a:r>
              <a:rPr kumimoji="1" lang="ja-JP" altLang="en-US" dirty="0" smtClean="0"/>
              <a:t>イラスト：</a:t>
            </a:r>
            <a:r>
              <a:rPr kumimoji="1" lang="en-US" altLang="ja-JP" dirty="0" smtClean="0"/>
              <a:t>http://</a:t>
            </a:r>
            <a:r>
              <a:rPr kumimoji="1" lang="en-US" altLang="ja-JP" dirty="0" err="1" smtClean="0"/>
              <a:t>www.hcdnet.org</a:t>
            </a:r>
            <a:r>
              <a:rPr kumimoji="1" lang="en-US" altLang="ja-JP" dirty="0" smtClean="0"/>
              <a:t>/</a:t>
            </a:r>
            <a:r>
              <a:rPr kumimoji="1" lang="en-US" altLang="ja-JP" dirty="0" err="1" smtClean="0"/>
              <a:t>hcd</a:t>
            </a:r>
            <a:r>
              <a:rPr kumimoji="1" lang="en-US" altLang="ja-JP" dirty="0" smtClean="0"/>
              <a:t>/column/hcd_05.php</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7815421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宿題</a:t>
            </a:r>
            <a:r>
              <a:rPr lang="en-US" altLang="ja-JP" dirty="0" smtClean="0"/>
              <a:t>] Page149〜153</a:t>
            </a:r>
          </a:p>
          <a:p>
            <a:r>
              <a:rPr lang="en-US" altLang="ja-JP" dirty="0" smtClean="0"/>
              <a:t>Page150</a:t>
            </a:r>
          </a:p>
          <a:p>
            <a:r>
              <a:rPr lang="en-US" altLang="ja-JP" dirty="0" smtClean="0"/>
              <a:t>●</a:t>
            </a:r>
            <a:r>
              <a:rPr lang="ja-JP" altLang="en-US" dirty="0" smtClean="0"/>
              <a:t>業界背景を調べてみよう</a:t>
            </a:r>
            <a:endParaRPr lang="en-US" altLang="ja-JP" dirty="0" smtClean="0"/>
          </a:p>
          <a:p>
            <a:r>
              <a:rPr lang="ja-JP" altLang="en-US" dirty="0" smtClean="0"/>
              <a:t>業界背景を調べる方法について、学習してきました。</a:t>
            </a:r>
            <a:endParaRPr lang="en-US" altLang="ja-JP" dirty="0" smtClean="0"/>
          </a:p>
          <a:p>
            <a:r>
              <a:rPr lang="ja-JP" altLang="en-US" dirty="0" smtClean="0"/>
              <a:t>宿題として</a:t>
            </a:r>
            <a:endParaRPr lang="en-US" altLang="ja-JP" dirty="0" smtClean="0"/>
          </a:p>
          <a:p>
            <a:pPr lvl="1"/>
            <a:r>
              <a:rPr lang="ja-JP" altLang="en-US" dirty="0" smtClean="0"/>
              <a:t>テーマ：「</a:t>
            </a:r>
            <a:r>
              <a:rPr lang="en-US" altLang="ja-JP" dirty="0" smtClean="0"/>
              <a:t>○○○○○○○○○○</a:t>
            </a:r>
            <a:r>
              <a:rPr lang="ja-JP" altLang="en-US" dirty="0" smtClean="0"/>
              <a:t>について」</a:t>
            </a:r>
            <a:endParaRPr lang="en-US" altLang="ja-JP" dirty="0" smtClean="0"/>
          </a:p>
          <a:p>
            <a:pPr lvl="0"/>
            <a:r>
              <a:rPr lang="ja-JP" altLang="en-US" dirty="0" smtClean="0"/>
              <a:t>で、実際に業界を調べましょう。</a:t>
            </a:r>
            <a:endParaRPr lang="en-US" altLang="ja-JP" dirty="0" smtClean="0"/>
          </a:p>
          <a:p>
            <a:pPr lvl="0"/>
            <a:endParaRPr lang="en-US" altLang="ja-JP" dirty="0" smtClean="0"/>
          </a:p>
          <a:p>
            <a:pPr lvl="0"/>
            <a:r>
              <a:rPr lang="ja-JP" altLang="en-US" dirty="0" smtClean="0"/>
              <a:t>（</a:t>
            </a:r>
            <a:r>
              <a:rPr lang="en-US" altLang="ja-JP" dirty="0" smtClean="0"/>
              <a:t>Page151</a:t>
            </a:r>
            <a:r>
              <a:rPr lang="ja-JP" altLang="en-US" dirty="0" smtClean="0"/>
              <a:t>へ続く）</a:t>
            </a:r>
            <a:endParaRPr lang="en-US" altLang="ja-JP" dirty="0" smtClean="0"/>
          </a:p>
          <a:p>
            <a:pPr lvl="0"/>
            <a:endParaRPr lang="en-US" altLang="ja-JP" dirty="0" smtClean="0"/>
          </a:p>
          <a:p>
            <a:pPr marL="144000" lvl="0" indent="-637200"/>
            <a:r>
              <a:rPr lang="en-US" altLang="ja-JP" dirty="0" smtClean="0"/>
              <a:t>※</a:t>
            </a:r>
            <a:r>
              <a:rPr lang="ja-JP" altLang="en-US" dirty="0" smtClean="0"/>
              <a:t>テーマとして扱う項目は、今現在の時事ネタになっている項目等を設定すると、生徒達が調べやすいはずです。また、各グループで、テーマ決めのブレインストーミングを行わせるのも一つの方法です。</a:t>
            </a:r>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150</a:t>
            </a:fld>
            <a:endParaRPr lang="ja-JP" altLang="en-US" dirty="0"/>
          </a:p>
        </p:txBody>
      </p:sp>
    </p:spTree>
    <p:extLst>
      <p:ext uri="{BB962C8B-B14F-4D97-AF65-F5344CB8AC3E}">
        <p14:creationId xmlns:p14="http://schemas.microsoft.com/office/powerpoint/2010/main" val="3620587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宿題</a:t>
            </a:r>
            <a:r>
              <a:rPr lang="en-US" altLang="ja-JP" dirty="0" smtClean="0"/>
              <a:t>] Page149〜153</a:t>
            </a:r>
          </a:p>
          <a:p>
            <a:r>
              <a:rPr lang="en-US" altLang="ja-JP" dirty="0" smtClean="0"/>
              <a:t>Page151</a:t>
            </a:r>
          </a:p>
          <a:p>
            <a:r>
              <a:rPr lang="en-US" altLang="ja-JP" dirty="0" smtClean="0"/>
              <a:t>●</a:t>
            </a:r>
            <a:r>
              <a:rPr lang="ja-JP" altLang="en-US" dirty="0" smtClean="0"/>
              <a:t>業界背景を調べてみよう</a:t>
            </a:r>
            <a:endParaRPr lang="en-US" altLang="ja-JP" dirty="0" smtClean="0"/>
          </a:p>
          <a:p>
            <a:endParaRPr lang="en-US" altLang="ja-JP" dirty="0" smtClean="0"/>
          </a:p>
          <a:p>
            <a:r>
              <a:rPr kumimoji="1" lang="ja-JP" altLang="en-US" dirty="0" smtClean="0"/>
              <a:t>（</a:t>
            </a:r>
            <a:r>
              <a:rPr kumimoji="1" lang="en-US" altLang="ja-JP" dirty="0" smtClean="0"/>
              <a:t>Page150</a:t>
            </a:r>
            <a:r>
              <a:rPr kumimoji="1" lang="ja-JP" altLang="en-US" dirty="0" smtClean="0"/>
              <a:t>から続き）</a:t>
            </a:r>
            <a:endParaRPr kumimoji="1" lang="en-US" altLang="ja-JP" dirty="0" smtClean="0"/>
          </a:p>
          <a:p>
            <a:endParaRPr kumimoji="1" lang="en-US" altLang="ja-JP" dirty="0" smtClean="0"/>
          </a:p>
          <a:p>
            <a:r>
              <a:rPr kumimoji="1" lang="ja-JP" altLang="en-US" dirty="0" smtClean="0"/>
              <a:t>宿題の手順を説明します。</a:t>
            </a:r>
            <a:endParaRPr kumimoji="1" lang="en-US" altLang="ja-JP" dirty="0" smtClean="0"/>
          </a:p>
          <a:p>
            <a:r>
              <a:rPr kumimoji="1" lang="ja-JP" altLang="en-US" dirty="0" smtClean="0"/>
              <a:t>「先ず</a:t>
            </a:r>
            <a:r>
              <a:rPr kumimoji="1" lang="en-US" altLang="ja-JP" dirty="0" smtClean="0"/>
              <a:t>Google</a:t>
            </a:r>
            <a:r>
              <a:rPr kumimoji="1" lang="ja-JP" altLang="en-US" dirty="0" smtClean="0"/>
              <a:t>先生に聞いてみるでしょ」</a:t>
            </a:r>
            <a:endParaRPr kumimoji="1" lang="en-US" altLang="ja-JP" dirty="0" smtClean="0"/>
          </a:p>
          <a:p>
            <a:r>
              <a:rPr kumimoji="1" lang="ja-JP" altLang="en-US" dirty="0" smtClean="0"/>
              <a:t>それから、</a:t>
            </a:r>
            <a:endParaRPr kumimoji="1" lang="en-US" altLang="ja-JP" dirty="0" smtClean="0"/>
          </a:p>
          <a:p>
            <a:pPr>
              <a:lnSpc>
                <a:spcPct val="50000"/>
              </a:lnSpc>
            </a:pPr>
            <a:endParaRPr kumimoji="1" lang="en-US" altLang="ja-JP" sz="800" dirty="0" smtClean="0"/>
          </a:p>
          <a:p>
            <a:pPr marL="460800" lvl="1" indent="-100800">
              <a:buFont typeface="Arial"/>
              <a:buChar char="•"/>
            </a:pPr>
            <a:r>
              <a:rPr kumimoji="1" lang="ja-JP" altLang="en-US" dirty="0" smtClean="0"/>
              <a:t>情報の可視化（マインドマップ等）</a:t>
            </a:r>
          </a:p>
          <a:p>
            <a:pPr marL="460800" lvl="1" indent="-100800">
              <a:buFont typeface="Arial"/>
              <a:buChar char="•"/>
            </a:pPr>
            <a:r>
              <a:rPr kumimoji="1" lang="ja-JP" altLang="en-US" dirty="0" smtClean="0"/>
              <a:t>関連ページのプリントアウト</a:t>
            </a:r>
          </a:p>
          <a:p>
            <a:pPr marL="460800" lvl="1" indent="-100800">
              <a:buFont typeface="Arial"/>
              <a:buChar char="•"/>
            </a:pPr>
            <a:r>
              <a:rPr kumimoji="1" lang="ja-JP" altLang="en-US" dirty="0" smtClean="0"/>
              <a:t>見えるところに貼り出してみよう</a:t>
            </a:r>
          </a:p>
          <a:p>
            <a:pPr marL="460800" lvl="1" indent="-100800">
              <a:buFont typeface="Arial"/>
              <a:buChar char="•"/>
            </a:pPr>
            <a:r>
              <a:rPr kumimoji="1" lang="ja-JP" altLang="en-US" dirty="0" smtClean="0"/>
              <a:t>気になるニュースを調べてみよう</a:t>
            </a:r>
          </a:p>
          <a:p>
            <a:pPr marL="460800" lvl="1" indent="-100800">
              <a:buFont typeface="Arial"/>
              <a:buChar char="•"/>
            </a:pPr>
            <a:r>
              <a:rPr kumimoji="1" lang="ja-JP" altLang="en-US" dirty="0" smtClean="0"/>
              <a:t>既存のサービスからヒントを得よう</a:t>
            </a:r>
          </a:p>
          <a:p>
            <a:pPr marL="460800" lvl="1" indent="-100800">
              <a:buFont typeface="Arial"/>
              <a:buChar char="•"/>
            </a:pPr>
            <a:r>
              <a:rPr kumimoji="1" lang="ja-JP" altLang="en-US" dirty="0" smtClean="0"/>
              <a:t>実際に見に行こう！（街に出て行こう）</a:t>
            </a:r>
            <a:endParaRPr kumimoji="1" lang="en-US" altLang="ja-JP" dirty="0" smtClean="0"/>
          </a:p>
          <a:p>
            <a:pPr>
              <a:lnSpc>
                <a:spcPct val="50000"/>
              </a:lnSpc>
            </a:pPr>
            <a:endParaRPr lang="en-US" altLang="ja-JP" sz="800" dirty="0"/>
          </a:p>
          <a:p>
            <a:r>
              <a:rPr lang="ja-JP" altLang="en-US" dirty="0" smtClean="0"/>
              <a:t>などをおこないます。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151</a:t>
            </a:fld>
            <a:endParaRPr lang="ja-JP" altLang="en-US" dirty="0"/>
          </a:p>
        </p:txBody>
      </p:sp>
    </p:spTree>
    <p:extLst>
      <p:ext uri="{BB962C8B-B14F-4D97-AF65-F5344CB8AC3E}">
        <p14:creationId xmlns:p14="http://schemas.microsoft.com/office/powerpoint/2010/main" val="24692662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宿題</a:t>
            </a:r>
            <a:r>
              <a:rPr lang="en-US" altLang="ja-JP" dirty="0" smtClean="0"/>
              <a:t>] Page149〜153</a:t>
            </a:r>
          </a:p>
          <a:p>
            <a:r>
              <a:rPr lang="en-US" altLang="ja-JP" dirty="0" smtClean="0"/>
              <a:t>Page152</a:t>
            </a:r>
          </a:p>
          <a:p>
            <a:r>
              <a:rPr lang="en-US" altLang="ja-JP" dirty="0" smtClean="0"/>
              <a:t>●</a:t>
            </a:r>
            <a:r>
              <a:rPr lang="ja-JP" altLang="en-US" dirty="0" smtClean="0"/>
              <a:t>ブレインストーミングを開催する</a:t>
            </a:r>
            <a:endParaRPr lang="en-US" altLang="ja-JP" dirty="0" smtClean="0"/>
          </a:p>
          <a:p>
            <a:r>
              <a:rPr lang="ja-JP" altLang="en-US" dirty="0" smtClean="0"/>
              <a:t>今回の講座では、</a:t>
            </a:r>
            <a:endParaRPr lang="en-US" altLang="ja-JP" dirty="0" smtClean="0"/>
          </a:p>
          <a:p>
            <a:pPr lvl="1"/>
            <a:endParaRPr lang="en-US" altLang="ja-JP" dirty="0" smtClean="0"/>
          </a:p>
          <a:p>
            <a:pPr lvl="1"/>
            <a:r>
              <a:rPr lang="ja-JP" altLang="en-US" dirty="0" smtClean="0"/>
              <a:t>「</a:t>
            </a:r>
            <a:r>
              <a:rPr lang="en-US" altLang="ja-JP" dirty="0" smtClean="0"/>
              <a:t>IT X </a:t>
            </a:r>
            <a:r>
              <a:rPr lang="ja-JP" altLang="en-US" dirty="0" smtClean="0"/>
              <a:t>移動販売車」</a:t>
            </a:r>
            <a:endParaRPr lang="en-US" altLang="ja-JP" dirty="0" smtClean="0"/>
          </a:p>
          <a:p>
            <a:pPr lvl="0"/>
            <a:endParaRPr lang="en-US" altLang="ja-JP" dirty="0" smtClean="0"/>
          </a:p>
          <a:p>
            <a:pPr lvl="0"/>
            <a:r>
              <a:rPr lang="ja-JP" altLang="en-US" dirty="0" smtClean="0"/>
              <a:t>が最終課題のテーマになります。</a:t>
            </a:r>
            <a:endParaRPr lang="en-US" altLang="ja-JP" dirty="0" smtClean="0"/>
          </a:p>
          <a:p>
            <a:pPr lvl="0"/>
            <a:r>
              <a:rPr lang="ja-JP" altLang="en-US" dirty="0" smtClean="0"/>
              <a:t>移動販売車ってどこにある？　何を買う？いつ買う？何を期待している？便利な点は？販売する側のいいところ、大変なところは？スマートフォンで買うものって？移動販売車のいやなところって？スマホってなに？ネットで買うものって？移動してくる便利なものって？</a:t>
            </a:r>
            <a:r>
              <a:rPr lang="en-US" altLang="ja-JP" dirty="0" smtClean="0"/>
              <a:t>………</a:t>
            </a:r>
            <a:r>
              <a:rPr lang="en-US" altLang="ja-JP" dirty="0" err="1" smtClean="0"/>
              <a:t>etc</a:t>
            </a:r>
            <a:endParaRPr lang="en-US" altLang="ja-JP" dirty="0" smtClean="0"/>
          </a:p>
          <a:p>
            <a:pPr lvl="0"/>
            <a:r>
              <a:rPr lang="ja-JP" altLang="en-US" dirty="0" smtClean="0"/>
              <a:t>ブレインストーミングのテーマになにを設定するかを相談します。</a:t>
            </a:r>
            <a:endParaRPr lang="en-US" altLang="ja-JP" dirty="0" smtClean="0"/>
          </a:p>
          <a:p>
            <a:pPr lvl="0"/>
            <a:endParaRPr lang="en-US" altLang="ja-JP" dirty="0" smtClean="0"/>
          </a:p>
          <a:p>
            <a:pPr lvl="0"/>
            <a:r>
              <a:rPr lang="ja-JP" altLang="en-US" dirty="0" smtClean="0"/>
              <a:t>（</a:t>
            </a:r>
            <a:r>
              <a:rPr lang="en-US" altLang="ja-JP" dirty="0" smtClean="0"/>
              <a:t>Page153</a:t>
            </a:r>
            <a:r>
              <a:rPr lang="ja-JP" altLang="en-US" dirty="0" smtClean="0"/>
              <a:t>へ続く）</a:t>
            </a:r>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152</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Section : [</a:t>
            </a:r>
            <a:r>
              <a:rPr lang="ja-JP" altLang="en-US" dirty="0" smtClean="0"/>
              <a:t>宿題</a:t>
            </a:r>
            <a:r>
              <a:rPr lang="en-US" altLang="ja-JP" dirty="0" smtClean="0"/>
              <a:t>] Page149〜153</a:t>
            </a:r>
          </a:p>
          <a:p>
            <a:r>
              <a:rPr lang="en-US" altLang="ja-JP" dirty="0" smtClean="0"/>
              <a:t>Page153</a:t>
            </a:r>
          </a:p>
          <a:p>
            <a:r>
              <a:rPr lang="en-US" altLang="ja-JP" dirty="0" smtClean="0"/>
              <a:t>●</a:t>
            </a:r>
            <a:r>
              <a:rPr lang="ja-JP" altLang="en-US" dirty="0" smtClean="0"/>
              <a:t>ブレストテーマ</a:t>
            </a:r>
            <a:endParaRPr lang="en-US" altLang="ja-JP" dirty="0" smtClean="0"/>
          </a:p>
          <a:p>
            <a:endParaRPr kumimoji="1" lang="en-US" altLang="ja-JP" dirty="0" smtClean="0"/>
          </a:p>
          <a:p>
            <a:r>
              <a:rPr kumimoji="1" lang="ja-JP" altLang="en-US" dirty="0" smtClean="0"/>
              <a:t>（</a:t>
            </a:r>
            <a:r>
              <a:rPr kumimoji="1" lang="en-US" altLang="ja-JP" dirty="0" smtClean="0"/>
              <a:t>Page152</a:t>
            </a:r>
            <a:r>
              <a:rPr kumimoji="1" lang="ja-JP" altLang="en-US" dirty="0" smtClean="0"/>
              <a:t>から続き）</a:t>
            </a:r>
            <a:endParaRPr kumimoji="1" lang="en-US" altLang="ja-JP" dirty="0" smtClean="0"/>
          </a:p>
          <a:p>
            <a:endParaRPr kumimoji="1" lang="en-US" altLang="ja-JP" dirty="0" smtClean="0"/>
          </a:p>
          <a:p>
            <a:r>
              <a:rPr kumimoji="1" lang="ja-JP" altLang="en-US" dirty="0" smtClean="0"/>
              <a:t>ブレストのテーマ決めにあたっては、</a:t>
            </a:r>
            <a:endParaRPr kumimoji="1" lang="en-US" altLang="ja-JP" dirty="0" smtClean="0"/>
          </a:p>
          <a:p>
            <a:pPr marL="460800" lvl="1" indent="-100800">
              <a:buFont typeface="Arial"/>
              <a:buChar char="•"/>
            </a:pPr>
            <a:r>
              <a:rPr kumimoji="1" lang="ja-JP" altLang="en-US" dirty="0" smtClean="0"/>
              <a:t>テーマの順番を意識しよう</a:t>
            </a:r>
            <a:endParaRPr kumimoji="1" lang="en-US" altLang="ja-JP" dirty="0" smtClean="0"/>
          </a:p>
          <a:p>
            <a:pPr marL="460800" lvl="1" indent="-100800">
              <a:buFont typeface="Arial"/>
              <a:buChar char="•"/>
            </a:pPr>
            <a:r>
              <a:rPr kumimoji="1" lang="ja-JP" altLang="en-US" dirty="0" smtClean="0"/>
              <a:t>頭も準備体操が必要</a:t>
            </a:r>
          </a:p>
          <a:p>
            <a:r>
              <a:rPr kumimoji="1" lang="ja-JP" altLang="en-US" dirty="0" smtClean="0"/>
              <a:t>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153</a:t>
            </a:fld>
            <a:endParaRPr lang="ja-JP" altLang="en-US" dirty="0"/>
          </a:p>
        </p:txBody>
      </p:sp>
    </p:spTree>
    <p:extLst>
      <p:ext uri="{BB962C8B-B14F-4D97-AF65-F5344CB8AC3E}">
        <p14:creationId xmlns:p14="http://schemas.microsoft.com/office/powerpoint/2010/main" val="24512666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Page154</a:t>
            </a:r>
          </a:p>
          <a:p>
            <a:pPr algn="just"/>
            <a:r>
              <a:rPr kumimoji="1" lang="ja-JP" altLang="en-US" dirty="0" smtClean="0"/>
              <a:t>このセクションでは、「ターゲットユーザー」について学習します。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154</a:t>
            </a:fld>
            <a:endParaRPr lang="ja-JP" altLang="en-US"/>
          </a:p>
        </p:txBody>
      </p:sp>
    </p:spTree>
    <p:extLst>
      <p:ext uri="{BB962C8B-B14F-4D97-AF65-F5344CB8AC3E}">
        <p14:creationId xmlns:p14="http://schemas.microsoft.com/office/powerpoint/2010/main" val="33729245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Page155</a:t>
            </a:r>
          </a:p>
          <a:p>
            <a:r>
              <a:rPr kumimoji="1" lang="en-US" altLang="ja-JP" dirty="0" smtClean="0"/>
              <a:t>●</a:t>
            </a:r>
            <a:r>
              <a:rPr kumimoji="1" lang="ja-JP" altLang="en-US" dirty="0" smtClean="0"/>
              <a:t>ターゲットユーザーをなぜ設定するか</a:t>
            </a:r>
            <a:endParaRPr kumimoji="1" lang="en-US" altLang="ja-JP" dirty="0" smtClean="0"/>
          </a:p>
          <a:p>
            <a:r>
              <a:rPr kumimoji="1" lang="ja-JP" altLang="en-US" dirty="0" smtClean="0"/>
              <a:t>なぜ、ターゲットユーザーを設定するのでしょうか。それは、</a:t>
            </a:r>
            <a:endParaRPr kumimoji="1" lang="en-US" altLang="ja-JP" dirty="0" smtClean="0"/>
          </a:p>
          <a:p>
            <a:r>
              <a:rPr kumimoji="1" lang="ja-JP" altLang="en-US" dirty="0" smtClean="0"/>
              <a:t>「ユーザーニーズを明確にし、それに応えるため」</a:t>
            </a:r>
            <a:endParaRPr kumimoji="1" lang="en-US" altLang="ja-JP" dirty="0" smtClean="0"/>
          </a:p>
          <a:p>
            <a:r>
              <a:rPr kumimoji="1" lang="ja-JP" altLang="en-US" dirty="0" smtClean="0"/>
              <a:t>です。</a:t>
            </a:r>
            <a:endParaRPr kumimoji="1" lang="en-US" altLang="ja-JP" dirty="0" smtClean="0"/>
          </a:p>
          <a:p>
            <a:r>
              <a:rPr kumimoji="1" lang="ja-JP" altLang="en-US" dirty="0" smtClean="0"/>
              <a:t>製品やサービスを開発検討する際、顧客やユーザーを知らずに行うということはありません。ユーザーがどんな人々で、どんなニーズを持っているのかを把握することは、そのユーザーにとっての最適な製品・サービス開発には不可欠で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155</a:t>
            </a:fld>
            <a:endParaRPr lang="ja-JP" altLang="en-US" dirty="0"/>
          </a:p>
        </p:txBody>
      </p:sp>
    </p:spTree>
    <p:extLst>
      <p:ext uri="{BB962C8B-B14F-4D97-AF65-F5344CB8AC3E}">
        <p14:creationId xmlns:p14="http://schemas.microsoft.com/office/powerpoint/2010/main" val="6964806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Page156</a:t>
            </a:r>
          </a:p>
          <a:p>
            <a:r>
              <a:rPr kumimoji="1" lang="en-US" altLang="ja-JP" dirty="0" smtClean="0"/>
              <a:t>●</a:t>
            </a:r>
            <a:r>
              <a:rPr kumimoji="1" lang="ja-JP" altLang="en-US" dirty="0" smtClean="0"/>
              <a:t>例えば、「ユーザーは女性」といっても</a:t>
            </a:r>
            <a:r>
              <a:rPr kumimoji="1" lang="en-US" altLang="ja-JP" dirty="0" smtClean="0"/>
              <a:t>…</a:t>
            </a:r>
          </a:p>
          <a:p>
            <a:r>
              <a:rPr kumimoji="1" lang="ja-JP" altLang="en-US" dirty="0" smtClean="0"/>
              <a:t>自転車開発にあたって、ユーザー像として、女性の中でも「ユーザーが専業主婦のママなら</a:t>
            </a:r>
            <a:r>
              <a:rPr kumimoji="1" lang="en-US" altLang="ja-JP" dirty="0" smtClean="0"/>
              <a:t>…</a:t>
            </a:r>
            <a:r>
              <a:rPr kumimoji="1" lang="ja-JP" altLang="en-US" dirty="0" smtClean="0"/>
              <a:t>」と考えると、「子供がいる」「家族の中心」「日常の移動範囲は狭い」</a:t>
            </a:r>
            <a:r>
              <a:rPr kumimoji="1" lang="en-US" altLang="ja-JP" dirty="0" smtClean="0"/>
              <a:t>…</a:t>
            </a:r>
            <a:r>
              <a:rPr kumimoji="1" lang="ja-JP" altLang="en-US" dirty="0" smtClean="0"/>
              <a:t>などが、そのユーザーの特徴として捉えられます。そこから想定されるユーザーニーズとしては、「安全性」「丈夫さ」「小回りがきく」「家族で使える」「軽さ」</a:t>
            </a:r>
            <a:r>
              <a:rPr kumimoji="1" lang="en-US" altLang="ja-JP" dirty="0" smtClean="0"/>
              <a:t>…</a:t>
            </a:r>
            <a:r>
              <a:rPr kumimoji="1" lang="ja-JP" altLang="en-US" dirty="0" smtClean="0"/>
              <a:t>などが挙げられます。</a:t>
            </a:r>
            <a:endParaRPr kumimoji="1" lang="en-US" altLang="ja-JP" dirty="0" smtClean="0"/>
          </a:p>
          <a:p>
            <a:r>
              <a:rPr kumimoji="1" lang="ja-JP" altLang="en-US" dirty="0" smtClean="0"/>
              <a:t>さらに、「独身の男性だったら」「</a:t>
            </a:r>
            <a:r>
              <a:rPr kumimoji="1" lang="en-US" altLang="ja-JP" dirty="0" smtClean="0"/>
              <a:t>20</a:t>
            </a:r>
            <a:r>
              <a:rPr kumimoji="1" lang="ja-JP" altLang="en-US" dirty="0" smtClean="0"/>
              <a:t>代前半の大学生なら」「</a:t>
            </a:r>
            <a:r>
              <a:rPr kumimoji="1" lang="en-US" altLang="ja-JP" dirty="0" smtClean="0"/>
              <a:t>50</a:t>
            </a:r>
            <a:r>
              <a:rPr kumimoji="1" lang="ja-JP" altLang="en-US" dirty="0" smtClean="0"/>
              <a:t>代</a:t>
            </a:r>
            <a:r>
              <a:rPr kumimoji="1" lang="en-US" altLang="ja-JP" dirty="0" smtClean="0"/>
              <a:t>〜60</a:t>
            </a:r>
            <a:r>
              <a:rPr kumimoji="1" lang="ja-JP" altLang="en-US" dirty="0" smtClean="0"/>
              <a:t>代なら」</a:t>
            </a:r>
            <a:r>
              <a:rPr kumimoji="1" lang="en-US" altLang="ja-JP" dirty="0" smtClean="0"/>
              <a:t>…</a:t>
            </a:r>
            <a:r>
              <a:rPr kumimoji="1" lang="ja-JP" altLang="en-US" dirty="0" smtClean="0"/>
              <a:t>と、対象が変われば、そのユーザーニーズも変化していきます。</a:t>
            </a:r>
            <a:endParaRPr kumimoji="1" lang="en-US" altLang="ja-JP" dirty="0" smtClean="0"/>
          </a:p>
          <a:p>
            <a:r>
              <a:rPr kumimoji="1" lang="ja-JP" altLang="en-US" dirty="0" smtClean="0"/>
              <a:t>全ての人のニーズに応えることのできる商品を開発することは、不可能に近いでしょう。その商品で</a:t>
            </a:r>
            <a:r>
              <a:rPr kumimoji="1" lang="en-US" altLang="ja-JP" dirty="0" smtClean="0"/>
              <a:t>MAX </a:t>
            </a:r>
            <a:r>
              <a:rPr kumimoji="1" lang="ja-JP" altLang="en-US" dirty="0" smtClean="0"/>
              <a:t>なユーザー体験を得られるようにするためには、ターゲットユーザーを設定することが必要不可欠なのです。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156</a:t>
            </a:fld>
            <a:endParaRPr lang="ja-JP" altLang="en-US" dirty="0"/>
          </a:p>
        </p:txBody>
      </p:sp>
    </p:spTree>
    <p:extLst>
      <p:ext uri="{BB962C8B-B14F-4D97-AF65-F5344CB8AC3E}">
        <p14:creationId xmlns:p14="http://schemas.microsoft.com/office/powerpoint/2010/main" val="41689426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Page157</a:t>
            </a:r>
          </a:p>
          <a:p>
            <a:r>
              <a:rPr kumimoji="1" lang="en-US" altLang="ja-JP" dirty="0" smtClean="0"/>
              <a:t>●</a:t>
            </a:r>
            <a:r>
              <a:rPr kumimoji="1" lang="ja-JP" altLang="en-US" dirty="0" smtClean="0"/>
              <a:t>ターゲットユーザー設定のプロセス</a:t>
            </a:r>
            <a:endParaRPr kumimoji="1" lang="en-US" altLang="ja-JP" dirty="0" smtClean="0"/>
          </a:p>
          <a:p>
            <a:r>
              <a:rPr kumimoji="1" lang="ja-JP" altLang="en-US" dirty="0" smtClean="0"/>
              <a:t>次に、ターゲットユーザー設定のプロセスについて説明します。</a:t>
            </a:r>
            <a:endParaRPr kumimoji="1" lang="en-US" altLang="ja-JP" dirty="0" smtClean="0"/>
          </a:p>
          <a:p>
            <a:pPr lvl="1"/>
            <a:r>
              <a:rPr kumimoji="1" lang="ja-JP" altLang="en-US" dirty="0" smtClean="0"/>
              <a:t>（１）ユーザー調査を行います。</a:t>
            </a:r>
            <a:endParaRPr kumimoji="1" lang="en-US" altLang="ja-JP" dirty="0" smtClean="0"/>
          </a:p>
          <a:p>
            <a:pPr lvl="1"/>
            <a:r>
              <a:rPr kumimoji="1" lang="ja-JP" altLang="en-US" dirty="0" smtClean="0"/>
              <a:t>（２）ユーザーのセグメント分類を行います。</a:t>
            </a:r>
            <a:endParaRPr kumimoji="1" lang="en-US" altLang="ja-JP" dirty="0" smtClean="0"/>
          </a:p>
          <a:p>
            <a:pPr lvl="1"/>
            <a:r>
              <a:rPr kumimoji="1" lang="ja-JP" altLang="en-US" dirty="0" smtClean="0"/>
              <a:t>（３）優先ターゲット（ターゲットユーザー）の選定</a:t>
            </a:r>
            <a:endParaRPr kumimoji="1" lang="en-US" altLang="ja-JP" dirty="0" smtClean="0"/>
          </a:p>
          <a:p>
            <a:r>
              <a:rPr kumimoji="1" lang="ja-JP" altLang="en-US" dirty="0" smtClean="0"/>
              <a:t>の順に進めます。</a:t>
            </a:r>
            <a:endParaRPr kumimoji="1" lang="en-US" altLang="ja-JP" dirty="0" smtClean="0"/>
          </a:p>
          <a:p>
            <a:endParaRPr kumimoji="1" lang="en-US" altLang="ja-JP" dirty="0" smtClean="0"/>
          </a:p>
          <a:p>
            <a:r>
              <a:rPr kumimoji="1" lang="en-US" altLang="ja-JP" dirty="0" smtClean="0"/>
              <a:t>※</a:t>
            </a:r>
            <a:r>
              <a:rPr kumimoji="1" lang="ja-JP" altLang="en-US" dirty="0" smtClean="0"/>
              <a:t>「ユーザーのセグメント分類」</a:t>
            </a:r>
            <a:endParaRPr kumimoji="1" lang="en-US" altLang="ja-JP" dirty="0" smtClean="0"/>
          </a:p>
          <a:p>
            <a:pPr lvl="1"/>
            <a:r>
              <a:rPr kumimoji="1" lang="ja-JP" altLang="en-US" dirty="0" smtClean="0"/>
              <a:t>様々な属性、様々なニーズを持っている「ユーザー」を属性やニーズから、いくつかのタイプに分類することです。</a:t>
            </a:r>
            <a:endParaRPr kumimoji="1" lang="en-US" altLang="ja-JP" dirty="0" smtClean="0"/>
          </a:p>
          <a:p>
            <a:endParaRPr kumimoji="1" lang="en-US" altLang="ja-JP" dirty="0" smtClean="0"/>
          </a:p>
          <a:p>
            <a:pPr algn="just" defTabSz="947684">
              <a:defRPr/>
            </a:pPr>
            <a:r>
              <a:rPr kumimoji="1" lang="en-US" altLang="ja-JP" dirty="0" smtClean="0"/>
              <a:t>※</a:t>
            </a:r>
            <a:r>
              <a:rPr kumimoji="1" lang="ja-JP" altLang="en-US" dirty="0" smtClean="0"/>
              <a:t>「優先ターゲット（ターゲットユーザー）の選定」</a:t>
            </a:r>
            <a:endParaRPr kumimoji="1" lang="en-US" altLang="ja-JP" dirty="0" smtClean="0"/>
          </a:p>
          <a:p>
            <a:pPr marL="373104" lvl="1" defTabSz="947684">
              <a:defRPr/>
            </a:pPr>
            <a:r>
              <a:rPr kumimoji="1" lang="ja-JP" altLang="en-US" dirty="0" smtClean="0"/>
              <a:t>万人向けで、すべてのタイプのユーザーを満足させるような製品・サービスは、現実には非常に難しいものです。</a:t>
            </a:r>
          </a:p>
          <a:p>
            <a:pPr marL="373104" lvl="1" defTabSz="947684">
              <a:defRPr/>
            </a:pPr>
            <a:r>
              <a:rPr kumimoji="1" lang="ja-JP" altLang="en-US" dirty="0" smtClean="0"/>
              <a:t>製品・サービスを成功させるために、ユーザーのターゲット層を決定します。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157</a:t>
            </a:fld>
            <a:endParaRPr lang="ja-JP" altLang="en-US" dirty="0"/>
          </a:p>
        </p:txBody>
      </p:sp>
    </p:spTree>
    <p:extLst>
      <p:ext uri="{BB962C8B-B14F-4D97-AF65-F5344CB8AC3E}">
        <p14:creationId xmlns:p14="http://schemas.microsoft.com/office/powerpoint/2010/main" val="5897200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Page158</a:t>
            </a:r>
          </a:p>
          <a:p>
            <a:r>
              <a:rPr kumimoji="1" lang="en-US" altLang="ja-JP" dirty="0" smtClean="0"/>
              <a:t>●</a:t>
            </a:r>
            <a:r>
              <a:rPr kumimoji="1" lang="ja-JP" altLang="en-US" dirty="0" smtClean="0"/>
              <a:t>ユーザー分析法</a:t>
            </a:r>
            <a:endParaRPr kumimoji="1" lang="en-US" altLang="ja-JP" dirty="0" smtClean="0"/>
          </a:p>
          <a:p>
            <a:r>
              <a:rPr kumimoji="1" lang="ja-JP" altLang="en-US" dirty="0" smtClean="0"/>
              <a:t>ユーザーを分析する手法について説明します。</a:t>
            </a:r>
            <a:endParaRPr kumimoji="1" lang="en-US" altLang="ja-JP" dirty="0" smtClean="0"/>
          </a:p>
          <a:p>
            <a:endParaRPr kumimoji="1" lang="en-US" altLang="ja-JP" dirty="0" smtClean="0"/>
          </a:p>
          <a:p>
            <a:r>
              <a:rPr kumimoji="1" lang="ja-JP" altLang="en-US" dirty="0" smtClean="0"/>
              <a:t>「デモグラフィック分析」</a:t>
            </a:r>
          </a:p>
          <a:p>
            <a:r>
              <a:rPr kumimoji="1" lang="ja-JP" altLang="en-US" dirty="0" smtClean="0"/>
              <a:t>年齢、性別、職業、年収、学歴、家族構成、住まいや地域など、数値や集計で把握できる情報です。これらのことを理解すると、その人のソーシャルクラスを想定することができ、「どんな生活を送っているのか？何を必要としているのか？」が想像し易くなります。</a:t>
            </a:r>
            <a:endParaRPr kumimoji="1" lang="en-US" altLang="ja-JP" dirty="0" smtClean="0"/>
          </a:p>
          <a:p>
            <a:endParaRPr kumimoji="1" lang="en-US" altLang="ja-JP" dirty="0" smtClean="0"/>
          </a:p>
          <a:p>
            <a:r>
              <a:rPr kumimoji="1" lang="ja-JP" altLang="en-US" dirty="0" smtClean="0"/>
              <a:t>「サイコグラフィック分析」</a:t>
            </a:r>
          </a:p>
          <a:p>
            <a:r>
              <a:rPr kumimoji="1" lang="ja-JP" altLang="en-US" dirty="0" smtClean="0"/>
              <a:t>消費者の心理的特性（趣味、消費性向、ライフスタイルなど）による顧客のセグメント分析のことです。近年の消費志向の複雑化から、デモグラフィック分析だけでは、分析に十分な効果が得られず、サイコグラフィック分析の重要度が高まっているとされますが、データ収集にはコストがかかります。 </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158</a:t>
            </a:fld>
            <a:endParaRPr lang="ja-JP" altLang="en-US" dirty="0"/>
          </a:p>
        </p:txBody>
      </p:sp>
    </p:spTree>
    <p:extLst>
      <p:ext uri="{BB962C8B-B14F-4D97-AF65-F5344CB8AC3E}">
        <p14:creationId xmlns:p14="http://schemas.microsoft.com/office/powerpoint/2010/main" val="30202950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Page159</a:t>
            </a:r>
          </a:p>
          <a:p>
            <a:r>
              <a:rPr kumimoji="1" lang="en-US" altLang="ja-JP" dirty="0" smtClean="0"/>
              <a:t>●</a:t>
            </a:r>
            <a:r>
              <a:rPr kumimoji="1" lang="ja-JP" altLang="en-US" dirty="0" smtClean="0"/>
              <a:t>代表的なユーザー調査の手法</a:t>
            </a:r>
            <a:endParaRPr kumimoji="1" lang="en-US" altLang="ja-JP" dirty="0" smtClean="0"/>
          </a:p>
          <a:p>
            <a:r>
              <a:rPr kumimoji="1" lang="ja-JP" altLang="en-US" dirty="0" smtClean="0"/>
              <a:t>ユーザー調査手法の代表例を挙げます。</a:t>
            </a:r>
            <a:endParaRPr kumimoji="1" lang="en-US" altLang="ja-JP" dirty="0" smtClean="0"/>
          </a:p>
          <a:p>
            <a:r>
              <a:rPr kumimoji="1" lang="ja-JP" altLang="en-US" dirty="0" smtClean="0"/>
              <a:t>「インタビュー法」</a:t>
            </a:r>
            <a:endParaRPr kumimoji="1" lang="en-US" altLang="ja-JP" dirty="0" smtClean="0"/>
          </a:p>
          <a:p>
            <a:r>
              <a:rPr kumimoji="1" lang="ja-JP" altLang="en-US" dirty="0" smtClean="0"/>
              <a:t>「観察法」「フィールドワーク」「エスノグラフィー」「ブログ調査」「質問紙（アンケート）」「ログ解析」「</a:t>
            </a:r>
            <a:r>
              <a:rPr kumimoji="1" lang="en-US" altLang="ja-JP" dirty="0" smtClean="0"/>
              <a:t>Big Data</a:t>
            </a:r>
            <a:r>
              <a:rPr kumimoji="1" lang="ja-JP" altLang="en-US" dirty="0" smtClean="0"/>
              <a:t>」「データ解析（</a:t>
            </a:r>
            <a:r>
              <a:rPr kumimoji="1" lang="en-US" altLang="ja-JP" dirty="0" smtClean="0"/>
              <a:t>Twitter</a:t>
            </a:r>
            <a:r>
              <a:rPr kumimoji="1" lang="ja-JP" altLang="en-US" dirty="0" smtClean="0"/>
              <a:t>等）」などがあります。</a:t>
            </a:r>
            <a:endParaRPr kumimoji="1" lang="en-US" altLang="ja-JP" dirty="0" smtClean="0"/>
          </a:p>
          <a:p>
            <a:pPr>
              <a:lnSpc>
                <a:spcPct val="60000"/>
              </a:lnSpc>
            </a:pPr>
            <a:endParaRPr lang="en-US" altLang="ja-JP" sz="800" dirty="0"/>
          </a:p>
          <a:p>
            <a:r>
              <a:rPr kumimoji="1" lang="en-US" altLang="ja-JP" dirty="0" smtClean="0"/>
              <a:t>※</a:t>
            </a:r>
            <a:r>
              <a:rPr kumimoji="1" lang="ja-JP" altLang="en-US" dirty="0" smtClean="0"/>
              <a:t>「エスノグラフィー」：</a:t>
            </a:r>
            <a:endParaRPr kumimoji="1" lang="en-US" altLang="ja-JP" dirty="0" smtClean="0"/>
          </a:p>
          <a:p>
            <a:r>
              <a:rPr kumimoji="1" lang="ja-JP" altLang="en-US" dirty="0" smtClean="0"/>
              <a:t>「民族誌」と訳されます。エスノ（</a:t>
            </a:r>
            <a:r>
              <a:rPr kumimoji="1" lang="en-US" altLang="ja-JP" dirty="0" smtClean="0"/>
              <a:t>ethno-</a:t>
            </a:r>
            <a:r>
              <a:rPr kumimoji="1" lang="ja-JP" altLang="en-US" dirty="0" smtClean="0"/>
              <a:t>）は「民族」を、グラフィー（</a:t>
            </a:r>
            <a:r>
              <a:rPr kumimoji="1" lang="en-US" altLang="ja-JP" dirty="0" smtClean="0"/>
              <a:t>-</a:t>
            </a:r>
            <a:r>
              <a:rPr kumimoji="1" lang="en-US" altLang="ja-JP" dirty="0" err="1" smtClean="0"/>
              <a:t>graphy</a:t>
            </a:r>
            <a:r>
              <a:rPr kumimoji="1" lang="ja-JP" altLang="en-US" dirty="0" smtClean="0"/>
              <a:t>）は「記述」を指します。文化人類学や社会学において集団や社会の行動様式を調査し、記録する行為やその調査書のことです。アンケートなどで統計的にとらえる定量分析と対を成し、インタビューや観察から定性的に調べることが特色です。</a:t>
            </a:r>
            <a:endParaRPr kumimoji="1" lang="en-US" altLang="ja-JP" dirty="0" smtClean="0"/>
          </a:p>
          <a:p>
            <a:r>
              <a:rPr kumimoji="1" lang="ja-JP" altLang="en-US" dirty="0" smtClean="0"/>
              <a:t>多くの企業は、顧客を理解するためにデータベースを使っています。購買履歴や来店・購入頻度、年齢、住所、家族構成といった情報が蓄積されると、重要な顧客に共通するプロフィールや購買行動を推し量ることができるようになります。</a:t>
            </a:r>
            <a:endParaRPr kumimoji="1" lang="en-US" altLang="ja-JP" dirty="0" smtClean="0"/>
          </a:p>
          <a:p>
            <a:r>
              <a:rPr kumimoji="1" lang="ja-JP" altLang="en-US" dirty="0" smtClean="0"/>
              <a:t>しかし、データベースによる定量分析は、顧客を属性ごとに類型化するものです。微妙なニーズが見つけられないことが欠点として挙げられます。</a:t>
            </a:r>
            <a:endParaRPr kumimoji="1" lang="en-US" altLang="ja-JP" dirty="0" smtClean="0"/>
          </a:p>
          <a:p>
            <a:r>
              <a:rPr kumimoji="1" lang="ja-JP" altLang="en-US" dirty="0" smtClean="0"/>
              <a:t>現在では、商品サイクルが早くなり、顧客の嗜好が多様化してきています。昨日売れた商品が明日もまた売れるとは限りません。そこで見直されるようになったのが、定性分析（質的分析）です。エスノグラフィーは企業が消費者を定性的に理解する手段として注目を集め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159</a:t>
            </a:fld>
            <a:endParaRPr lang="ja-JP" altLang="en-US" dirty="0"/>
          </a:p>
        </p:txBody>
      </p:sp>
    </p:spTree>
    <p:extLst>
      <p:ext uri="{BB962C8B-B14F-4D97-AF65-F5344CB8AC3E}">
        <p14:creationId xmlns:p14="http://schemas.microsoft.com/office/powerpoint/2010/main" val="3261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Page16</a:t>
            </a:r>
            <a:r>
              <a:rPr kumimoji="1" lang="ja-JP" altLang="en-US" dirty="0" smtClean="0"/>
              <a:t>（</a:t>
            </a:r>
            <a:r>
              <a:rPr kumimoji="1" lang="en-US" altLang="ja-JP" dirty="0" smtClean="0"/>
              <a:t>Page15〜18</a:t>
            </a:r>
            <a:r>
              <a:rPr kumimoji="1" lang="ja-JP" altLang="en-US" dirty="0" smtClean="0"/>
              <a:t>までで人間中心設計について説明します）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●HCD</a:t>
            </a:r>
            <a:r>
              <a:rPr kumimoji="1" lang="ja-JP" altLang="en-US" dirty="0" smtClean="0"/>
              <a:t>：人間中心設計プロセス</a:t>
            </a:r>
            <a:endParaRPr kumimoji="1" lang="en-US" altLang="ja-JP" dirty="0" smtClean="0"/>
          </a:p>
          <a:p>
            <a:pPr algn="just"/>
            <a:r>
              <a:rPr kumimoji="1" lang="ja-JP" altLang="en-US" dirty="0" smtClean="0"/>
              <a:t>人間中心設計では、「調査」</a:t>
            </a:r>
            <a:r>
              <a:rPr kumimoji="1" lang="en-US" altLang="ja-JP" dirty="0" smtClean="0"/>
              <a:t>→</a:t>
            </a:r>
            <a:r>
              <a:rPr kumimoji="1" lang="ja-JP" altLang="en-US" dirty="0" smtClean="0"/>
              <a:t>「分類・整理」</a:t>
            </a:r>
            <a:r>
              <a:rPr kumimoji="1" lang="en-US" altLang="ja-JP" dirty="0" smtClean="0"/>
              <a:t>→</a:t>
            </a:r>
            <a:r>
              <a:rPr kumimoji="1" lang="ja-JP" altLang="en-US" dirty="0" smtClean="0"/>
              <a:t>「問題解決」</a:t>
            </a:r>
            <a:r>
              <a:rPr kumimoji="1" lang="en-US" altLang="ja-JP" dirty="0" smtClean="0"/>
              <a:t>→</a:t>
            </a:r>
            <a:r>
              <a:rPr kumimoji="1" lang="ja-JP" altLang="en-US" dirty="0" smtClean="0"/>
              <a:t>「実施」</a:t>
            </a:r>
            <a:r>
              <a:rPr kumimoji="1" lang="en-US" altLang="ja-JP" dirty="0" smtClean="0"/>
              <a:t>→</a:t>
            </a:r>
            <a:r>
              <a:rPr kumimoji="1" lang="ja-JP" altLang="en-US" dirty="0" smtClean="0"/>
              <a:t>「評価」</a:t>
            </a:r>
            <a:r>
              <a:rPr kumimoji="1" lang="en-US" altLang="ja-JP" dirty="0" smtClean="0"/>
              <a:t>→</a:t>
            </a:r>
            <a:r>
              <a:rPr kumimoji="1" lang="ja-JP" altLang="en-US" dirty="0" smtClean="0"/>
              <a:t>「調査」</a:t>
            </a:r>
            <a:r>
              <a:rPr kumimoji="1" lang="en-US" altLang="ja-JP" dirty="0" smtClean="0"/>
              <a:t>……</a:t>
            </a:r>
            <a:r>
              <a:rPr kumimoji="1" lang="ja-JP" altLang="en-US" dirty="0" smtClean="0"/>
              <a:t>とスパイラル状に過程（プロセス）を展開します。</a:t>
            </a:r>
            <a:endParaRPr kumimoji="1" lang="en-US" altLang="ja-JP" dirty="0" smtClean="0"/>
          </a:p>
          <a:p>
            <a:pPr algn="just"/>
            <a:r>
              <a:rPr kumimoji="1" lang="ja-JP" altLang="en-US" dirty="0" smtClean="0"/>
              <a:t>「スパイラル状」とは、廻りながら前に進んでいくイメージです。</a:t>
            </a:r>
            <a:endParaRPr kumimoji="1" lang="en-US" altLang="ja-JP" dirty="0" smtClean="0"/>
          </a:p>
          <a:p>
            <a:pPr algn="just"/>
            <a:r>
              <a:rPr kumimoji="1" lang="ja-JP" altLang="en-US" dirty="0" smtClean="0"/>
              <a:t>図は、</a:t>
            </a:r>
            <a:r>
              <a:rPr kumimoji="1" lang="en-US" altLang="ja-JP" dirty="0" smtClean="0"/>
              <a:t>ISO13407</a:t>
            </a:r>
            <a:r>
              <a:rPr kumimoji="1" lang="ja-JP" altLang="en-US" dirty="0" smtClean="0"/>
              <a:t>内に示されている人間中心設計のプロセス図です。現在では、</a:t>
            </a:r>
            <a:r>
              <a:rPr kumimoji="1" lang="en-US" altLang="ja-JP" dirty="0" smtClean="0"/>
              <a:t>ISO9241-210</a:t>
            </a:r>
            <a:r>
              <a:rPr kumimoji="1" lang="ja-JP" altLang="en-US" dirty="0" smtClean="0"/>
              <a:t>と番号を変えプロセス図にも若干の変更が加えられました。</a:t>
            </a:r>
            <a:endParaRPr kumimoji="1" lang="en-US" altLang="ja-JP" dirty="0" smtClean="0"/>
          </a:p>
          <a:p>
            <a:pPr algn="just"/>
            <a:r>
              <a:rPr kumimoji="1" lang="ja-JP" altLang="en-US" dirty="0" smtClean="0"/>
              <a:t>その改訂にあたっては、賛否両論はあるものの、</a:t>
            </a:r>
            <a:r>
              <a:rPr kumimoji="1" lang="en-US" altLang="ja-JP" dirty="0" smtClean="0"/>
              <a:t>ISO13407</a:t>
            </a:r>
            <a:r>
              <a:rPr kumimoji="1" lang="ja-JP" altLang="en-US" dirty="0" smtClean="0"/>
              <a:t>と比較して内容・項目に大きな変更はないが、記述内容が詳細化され、人間中心設計の教科書のように読むこともできる非常にわかりやすい仕上がりになっているようです。</a:t>
            </a:r>
            <a:endParaRPr kumimoji="1" lang="en-US" altLang="ja-JP" dirty="0" smtClean="0"/>
          </a:p>
          <a:p>
            <a:pPr algn="just"/>
            <a:endParaRPr kumimoji="1" lang="en-US" altLang="ja-JP" dirty="0" smtClean="0"/>
          </a:p>
          <a:p>
            <a:pPr algn="just"/>
            <a:r>
              <a:rPr kumimoji="1" lang="en-US" altLang="ja-JP" dirty="0" smtClean="0"/>
              <a:t>HCD</a:t>
            </a:r>
            <a:r>
              <a:rPr kumimoji="1" lang="ja-JP" altLang="en-US" dirty="0" smtClean="0"/>
              <a:t>のプロセス標準 </a:t>
            </a:r>
            <a:r>
              <a:rPr kumimoji="1" lang="en-US" altLang="ja-JP" dirty="0" smtClean="0"/>
              <a:t>ISO9241-210</a:t>
            </a:r>
          </a:p>
          <a:p>
            <a:pPr algn="just"/>
            <a:r>
              <a:rPr kumimoji="1" lang="en-US" altLang="ja-JP" dirty="0" smtClean="0"/>
              <a:t>ISO9241</a:t>
            </a:r>
            <a:r>
              <a:rPr kumimoji="1" lang="ja-JP" altLang="en-US" dirty="0" smtClean="0"/>
              <a:t>シリーズは元来、視覚表示装置</a:t>
            </a:r>
            <a:r>
              <a:rPr kumimoji="1" lang="en-US" altLang="ja-JP" dirty="0" smtClean="0"/>
              <a:t>(VDT)</a:t>
            </a:r>
            <a:r>
              <a:rPr kumimoji="1" lang="ja-JP" altLang="en-US" dirty="0" smtClean="0"/>
              <a:t>に関する人間工学的な要求事項を扱う規格として制定されました。人間中心設計に関するプロセス標準は</a:t>
            </a:r>
            <a:r>
              <a:rPr kumimoji="1" lang="en-US" altLang="ja-JP" dirty="0" smtClean="0"/>
              <a:t>1999</a:t>
            </a:r>
            <a:r>
              <a:rPr kumimoji="1" lang="ja-JP" altLang="en-US" dirty="0" smtClean="0"/>
              <a:t>年に</a:t>
            </a:r>
            <a:r>
              <a:rPr kumimoji="1" lang="en-US" altLang="ja-JP" dirty="0" smtClean="0"/>
              <a:t>ISO13407:1999</a:t>
            </a:r>
            <a:r>
              <a:rPr kumimoji="1" lang="ja-JP" altLang="en-US" dirty="0" smtClean="0"/>
              <a:t>として制定されていましたが、</a:t>
            </a:r>
            <a:r>
              <a:rPr kumimoji="1" lang="en-US" altLang="ja-JP" dirty="0" smtClean="0"/>
              <a:t>2010</a:t>
            </a:r>
            <a:r>
              <a:rPr kumimoji="1" lang="ja-JP" altLang="en-US" dirty="0" smtClean="0"/>
              <a:t>年の見直しにおいて</a:t>
            </a:r>
            <a:r>
              <a:rPr kumimoji="1" lang="en-US" altLang="ja-JP" dirty="0" smtClean="0"/>
              <a:t>ISO 9241-210:2010</a:t>
            </a:r>
            <a:r>
              <a:rPr kumimoji="1" lang="ja-JP" altLang="en-US" dirty="0" smtClean="0"/>
              <a:t>として</a:t>
            </a:r>
            <a:r>
              <a:rPr kumimoji="1" lang="en-US" altLang="ja-JP" dirty="0" smtClean="0"/>
              <a:t>ISO9241</a:t>
            </a:r>
            <a:r>
              <a:rPr kumimoji="1" lang="ja-JP" altLang="en-US" dirty="0" smtClean="0"/>
              <a:t>シリーズに統合されました。</a:t>
            </a:r>
          </a:p>
          <a:p>
            <a:pPr algn="just"/>
            <a:r>
              <a:rPr kumimoji="1" lang="en-US" altLang="ja-JP" dirty="0" smtClean="0"/>
              <a:t>ISO9241-210</a:t>
            </a:r>
            <a:r>
              <a:rPr kumimoji="1" lang="ja-JP" altLang="en-US" dirty="0" smtClean="0"/>
              <a:t>では、人間中心設計のプロセス図に若干の変更を加えました。</a:t>
            </a:r>
            <a:endParaRPr kumimoji="1" lang="en-US" altLang="ja-JP" dirty="0" smtClean="0"/>
          </a:p>
          <a:p>
            <a:pPr algn="just"/>
            <a:endParaRPr kumimoji="1" lang="en-US" altLang="ja-JP" dirty="0" smtClean="0"/>
          </a:p>
          <a:p>
            <a:pPr algn="just"/>
            <a:r>
              <a:rPr kumimoji="1" lang="ja-JP" altLang="en-US" dirty="0" smtClean="0"/>
              <a:t>参考資料：</a:t>
            </a:r>
            <a:r>
              <a:rPr kumimoji="1" lang="en-US" altLang="ja-JP" sz="1200" kern="1200" dirty="0" smtClean="0">
                <a:solidFill>
                  <a:schemeClr val="tx1"/>
                </a:solidFill>
                <a:latin typeface="+mn-lt"/>
                <a:ea typeface="+mn-ea"/>
                <a:cs typeface="+mn-cs"/>
              </a:rPr>
              <a:t>ISO13407</a:t>
            </a:r>
          </a:p>
          <a:p>
            <a:pPr algn="just"/>
            <a:r>
              <a:rPr kumimoji="1" lang="ja-JP" altLang="en-US" sz="1200" kern="1200" dirty="0" smtClean="0">
                <a:solidFill>
                  <a:schemeClr val="tx1"/>
                </a:solidFill>
                <a:latin typeface="+mn-lt"/>
                <a:ea typeface="+mn-ea"/>
                <a:cs typeface="+mn-cs"/>
              </a:rPr>
              <a:t>イラスト：</a:t>
            </a:r>
            <a:r>
              <a:rPr kumimoji="1" lang="en-US" altLang="ja-JP" sz="1200" kern="1200" dirty="0" smtClean="0">
                <a:solidFill>
                  <a:schemeClr val="tx1"/>
                </a:solidFill>
                <a:latin typeface="+mn-lt"/>
                <a:ea typeface="+mn-ea"/>
                <a:cs typeface="+mn-cs"/>
              </a:rPr>
              <a:t>ISO13407</a:t>
            </a:r>
            <a:r>
              <a:rPr kumimoji="1" lang="ja-JP" altLang="en-US" sz="1200" kern="1200" dirty="0" smtClean="0">
                <a:solidFill>
                  <a:schemeClr val="tx1"/>
                </a:solidFill>
                <a:latin typeface="+mn-lt"/>
                <a:ea typeface="+mn-ea"/>
                <a:cs typeface="+mn-cs"/>
              </a:rPr>
              <a:t>内に示されている人間中心設計のプロセスを図式化したもの</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2195723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Page160</a:t>
            </a:r>
          </a:p>
          <a:p>
            <a:r>
              <a:rPr kumimoji="1" lang="en-US" altLang="ja-JP" dirty="0" smtClean="0"/>
              <a:t>●</a:t>
            </a:r>
            <a:r>
              <a:rPr kumimoji="1" lang="ja-JP" altLang="en-US" dirty="0" smtClean="0"/>
              <a:t>ユーザーセグメントとは</a:t>
            </a:r>
            <a:endParaRPr kumimoji="1" lang="en-US" altLang="ja-JP" dirty="0" smtClean="0"/>
          </a:p>
          <a:p>
            <a:r>
              <a:rPr kumimoji="1" lang="ja-JP" altLang="en-US" dirty="0" smtClean="0"/>
              <a:t>「ユーザーセグメント」について説明します。</a:t>
            </a:r>
            <a:endParaRPr kumimoji="1" lang="en-US" altLang="ja-JP" dirty="0" smtClean="0"/>
          </a:p>
          <a:p>
            <a:r>
              <a:rPr kumimoji="1" lang="ja-JP" altLang="en-US" dirty="0" smtClean="0"/>
              <a:t>ユーザーセグメントとは、共通の特性・属性・行動などを有するユーザーのグループのことです。似た傾向のある顧客をいくつかのグループに分けることで、そのグループの特性がより理解しやすくなり顧客理解を深めることができま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160</a:t>
            </a:fld>
            <a:endParaRPr lang="ja-JP" altLang="en-US" dirty="0"/>
          </a:p>
        </p:txBody>
      </p:sp>
    </p:spTree>
    <p:extLst>
      <p:ext uri="{BB962C8B-B14F-4D97-AF65-F5344CB8AC3E}">
        <p14:creationId xmlns:p14="http://schemas.microsoft.com/office/powerpoint/2010/main" val="200186941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Page161</a:t>
            </a:r>
          </a:p>
          <a:p>
            <a:r>
              <a:rPr kumimoji="1" lang="en-US" altLang="ja-JP" dirty="0" smtClean="0"/>
              <a:t>●</a:t>
            </a:r>
            <a:r>
              <a:rPr kumimoji="1" lang="ja-JP" altLang="en-US" dirty="0" smtClean="0"/>
              <a:t>ユーザーセグメントの一例：エモーショナルプログラムより</a:t>
            </a:r>
            <a:endParaRPr kumimoji="1" lang="en-US" altLang="ja-JP" dirty="0" smtClean="0"/>
          </a:p>
          <a:p>
            <a:r>
              <a:rPr kumimoji="1" lang="ja-JP" altLang="en-US" dirty="0" smtClean="0"/>
              <a:t>ユーザーをセグメント化した例を挙げます。（「エモーショナル・プログラム」より抜粋）</a:t>
            </a:r>
            <a:endParaRPr kumimoji="1" lang="en-US" altLang="ja-JP" dirty="0" smtClean="0"/>
          </a:p>
          <a:p>
            <a:r>
              <a:rPr kumimoji="1" lang="ja-JP" altLang="en-US" dirty="0" smtClean="0"/>
              <a:t>横軸</a:t>
            </a:r>
            <a:r>
              <a:rPr kumimoji="1" lang="en-US" altLang="ja-JP" dirty="0" smtClean="0"/>
              <a:t>(X</a:t>
            </a:r>
            <a:r>
              <a:rPr kumimoji="1" lang="ja-JP" altLang="en-US" dirty="0" smtClean="0"/>
              <a:t>軸</a:t>
            </a:r>
            <a:r>
              <a:rPr kumimoji="1" lang="en-US" altLang="ja-JP" dirty="0" smtClean="0"/>
              <a:t>)</a:t>
            </a:r>
            <a:r>
              <a:rPr kumimoji="1" lang="ja-JP" altLang="en-US" dirty="0" smtClean="0"/>
              <a:t>はエモーションの態度</a:t>
            </a:r>
            <a:r>
              <a:rPr kumimoji="1" lang="en-US" altLang="ja-JP" dirty="0" smtClean="0"/>
              <a:t>(Taste)</a:t>
            </a:r>
            <a:r>
              <a:rPr kumimoji="1" lang="ja-JP" altLang="en-US" dirty="0" smtClean="0"/>
              <a:t>を表したものです。左側ほどエモーションの傾向が保守的で、右側ほど革新的であることを示しています。縦軸</a:t>
            </a:r>
            <a:r>
              <a:rPr kumimoji="1" lang="en-US" altLang="ja-JP" dirty="0" smtClean="0"/>
              <a:t>(Y</a:t>
            </a:r>
            <a:r>
              <a:rPr kumimoji="1" lang="ja-JP" altLang="en-US" dirty="0" smtClean="0"/>
              <a:t>軸</a:t>
            </a:r>
            <a:r>
              <a:rPr kumimoji="1" lang="en-US" altLang="ja-JP" dirty="0" smtClean="0"/>
              <a:t>)</a:t>
            </a:r>
            <a:r>
              <a:rPr kumimoji="1" lang="ja-JP" altLang="en-US" dirty="0" smtClean="0"/>
              <a:t>はエモーションの精神年齢</a:t>
            </a:r>
            <a:r>
              <a:rPr kumimoji="1" lang="en-US" altLang="ja-JP" dirty="0" smtClean="0"/>
              <a:t>(Mind Age)</a:t>
            </a:r>
            <a:r>
              <a:rPr kumimoji="1" lang="ja-JP" altLang="en-US" dirty="0" smtClean="0"/>
              <a:t>を表したものです。上から下へ、アダルトマインド、ヤングアダルトマインド、ヤングマインド、ジュニアマインドの区分になっています。これらは必ずしも実年齢を表すものではなく、むしろ実年齢との違いにおいて有効な指標です。</a:t>
            </a:r>
            <a:endParaRPr kumimoji="1" lang="en-US" altLang="ja-JP" dirty="0" smtClean="0"/>
          </a:p>
          <a:p>
            <a:endParaRPr kumimoji="1" lang="en-US" altLang="ja-JP" dirty="0" smtClean="0"/>
          </a:p>
          <a:p>
            <a:pPr marL="149242" indent="-473842"/>
            <a:r>
              <a:rPr kumimoji="1" lang="en-US" altLang="ja-JP" dirty="0" smtClean="0"/>
              <a:t>※</a:t>
            </a:r>
            <a:r>
              <a:rPr kumimoji="1" lang="ja-JP" altLang="en-US" dirty="0" smtClean="0"/>
              <a:t>エモーショナル・プログラムは、ブランドに内在する記号（特長点）を捉え、ブランドとブランドの関係性として表現し、生活者個々の潜在的なニーズから市場のトレンドまでを読み解くための「マーケティング・インターフェース」です。</a:t>
            </a:r>
            <a:endParaRPr kumimoji="1" lang="en-US" altLang="ja-JP" dirty="0" smtClean="0"/>
          </a:p>
          <a:p>
            <a:pPr marL="149242" indent="-473842"/>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https://</a:t>
            </a:r>
            <a:r>
              <a:rPr kumimoji="1" lang="en-US" altLang="ja-JP" dirty="0" err="1" smtClean="0"/>
              <a:t>www.emotional-program.com</a:t>
            </a:r>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161</a:t>
            </a:fld>
            <a:endParaRPr lang="ja-JP" altLang="en-US" dirty="0"/>
          </a:p>
        </p:txBody>
      </p:sp>
    </p:spTree>
    <p:extLst>
      <p:ext uri="{BB962C8B-B14F-4D97-AF65-F5344CB8AC3E}">
        <p14:creationId xmlns:p14="http://schemas.microsoft.com/office/powerpoint/2010/main" val="41685688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ターゲットユーザー</a:t>
            </a:r>
            <a:r>
              <a:rPr kumimoji="1" lang="en-US" altLang="ja-JP" dirty="0" smtClean="0"/>
              <a:t>] Page154〜162</a:t>
            </a:r>
          </a:p>
          <a:p>
            <a:r>
              <a:rPr kumimoji="1" lang="en-US" altLang="ja-JP" dirty="0" smtClean="0"/>
              <a:t>Page162</a:t>
            </a:r>
          </a:p>
          <a:p>
            <a:r>
              <a:rPr kumimoji="1" lang="en-US" altLang="ja-JP" dirty="0" smtClean="0"/>
              <a:t>●</a:t>
            </a:r>
            <a:r>
              <a:rPr kumimoji="1" lang="ja-JP" altLang="en-US" dirty="0" smtClean="0"/>
              <a:t>セグメント化で見えてくるニーズや心理・行動パターン</a:t>
            </a:r>
            <a:endParaRPr kumimoji="1" lang="en-US" altLang="ja-JP" dirty="0" smtClean="0"/>
          </a:p>
          <a:p>
            <a:r>
              <a:rPr kumimoji="1" lang="ja-JP" altLang="en-US" dirty="0" smtClean="0"/>
              <a:t>セグメント化をおこなうと、そのユーザーのニーズや心理・行動パターンも見えてきます。</a:t>
            </a:r>
            <a:endParaRPr kumimoji="1" lang="en-US" altLang="ja-JP" dirty="0" smtClean="0"/>
          </a:p>
          <a:p>
            <a:r>
              <a:rPr kumimoji="1" lang="ja-JP" altLang="en-US" dirty="0" smtClean="0"/>
              <a:t>例えば、写真の人物と持ち物からは、</a:t>
            </a:r>
            <a:endParaRPr kumimoji="1" lang="en-US" altLang="ja-JP" dirty="0" smtClean="0"/>
          </a:p>
          <a:p>
            <a:pPr marL="477573" lvl="1" indent="-104469">
              <a:buFont typeface="Arial"/>
              <a:buChar char="•"/>
            </a:pPr>
            <a:r>
              <a:rPr kumimoji="1" lang="ja-JP" altLang="en-US" dirty="0" smtClean="0"/>
              <a:t>ファッションに敏感で情報収集も積極的</a:t>
            </a:r>
            <a:endParaRPr kumimoji="1" lang="en-US" altLang="ja-JP" dirty="0" smtClean="0"/>
          </a:p>
          <a:p>
            <a:pPr marL="477573" lvl="1" indent="-104469">
              <a:buFont typeface="Arial"/>
              <a:buChar char="•"/>
            </a:pPr>
            <a:r>
              <a:rPr kumimoji="1" lang="en-US" altLang="ja-JP" dirty="0" smtClean="0"/>
              <a:t>20</a:t>
            </a:r>
            <a:r>
              <a:rPr kumimoji="1" lang="ja-JP" altLang="en-US" dirty="0" smtClean="0"/>
              <a:t>代後半～</a:t>
            </a:r>
            <a:r>
              <a:rPr kumimoji="1" lang="en-US" altLang="ja-JP" dirty="0" smtClean="0"/>
              <a:t>40</a:t>
            </a:r>
            <a:r>
              <a:rPr kumimoji="1" lang="ja-JP" altLang="en-US" dirty="0" smtClean="0"/>
              <a:t>代前半</a:t>
            </a:r>
          </a:p>
          <a:p>
            <a:pPr marL="477573" lvl="1" indent="-104469">
              <a:buFont typeface="Arial"/>
              <a:buChar char="•"/>
            </a:pPr>
            <a:r>
              <a:rPr kumimoji="1" lang="ja-JP" altLang="en-US" dirty="0" smtClean="0"/>
              <a:t>都市生活者</a:t>
            </a:r>
            <a:endParaRPr kumimoji="1" lang="en-US" altLang="ja-JP" dirty="0" smtClean="0"/>
          </a:p>
          <a:p>
            <a:pPr marL="477573" lvl="1" indent="-104469">
              <a:buFont typeface="Arial"/>
              <a:buChar char="•"/>
            </a:pPr>
            <a:r>
              <a:rPr kumimoji="1" lang="ja-JP" altLang="en-US" dirty="0" smtClean="0"/>
              <a:t>経済的に余裕がある</a:t>
            </a:r>
            <a:endParaRPr kumimoji="1" lang="en-US" altLang="ja-JP" dirty="0" smtClean="0"/>
          </a:p>
          <a:p>
            <a:pPr lvl="1"/>
            <a:r>
              <a:rPr kumimoji="1" lang="en-US" altLang="ja-JP" dirty="0" smtClean="0"/>
              <a:t>etc…</a:t>
            </a:r>
          </a:p>
          <a:p>
            <a:pPr lvl="0"/>
            <a:r>
              <a:rPr kumimoji="1" lang="ja-JP" altLang="en-US" dirty="0" smtClean="0"/>
              <a:t>などが、推測されます。</a:t>
            </a:r>
            <a:endParaRPr kumimoji="1" lang="en-US" altLang="ja-JP" dirty="0" smtClean="0"/>
          </a:p>
          <a:p>
            <a:pPr lvl="0"/>
            <a:endParaRPr kumimoji="1" lang="en-US" altLang="ja-JP" dirty="0" smtClean="0"/>
          </a:p>
          <a:p>
            <a:pPr lvl="0"/>
            <a:r>
              <a:rPr kumimoji="1" lang="en-US" altLang="ja-JP" dirty="0" smtClean="0"/>
              <a:t>※</a:t>
            </a:r>
            <a:r>
              <a:rPr kumimoji="1" lang="ja-JP" altLang="en-US" dirty="0" smtClean="0"/>
              <a:t>適宜、グループ内のメンバーを分析してみるとよいでしょう。</a:t>
            </a:r>
            <a:endParaRPr kumimoji="1" lang="en-US" altLang="ja-JP" dirty="0" smtClean="0"/>
          </a:p>
          <a:p>
            <a:pPr lvl="0"/>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162</a:t>
            </a:fld>
            <a:endParaRPr lang="ja-JP" altLang="en-US" dirty="0"/>
          </a:p>
        </p:txBody>
      </p:sp>
    </p:spTree>
    <p:extLst>
      <p:ext uri="{BB962C8B-B14F-4D97-AF65-F5344CB8AC3E}">
        <p14:creationId xmlns:p14="http://schemas.microsoft.com/office/powerpoint/2010/main" val="1940944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[UX</a:t>
            </a:r>
            <a:r>
              <a:rPr kumimoji="1" lang="ja-JP" altLang="en-US" dirty="0" smtClean="0"/>
              <a:t>ワークフロー事例紹介</a:t>
            </a:r>
            <a:r>
              <a:rPr kumimoji="1" lang="en-US" altLang="ja-JP" dirty="0" smtClean="0"/>
              <a:t>] Page163〜178</a:t>
            </a:r>
          </a:p>
          <a:p>
            <a:r>
              <a:rPr kumimoji="1" lang="en-US" altLang="ja-JP" dirty="0" smtClean="0"/>
              <a:t>Page163</a:t>
            </a:r>
          </a:p>
          <a:p>
            <a:pPr algn="just"/>
            <a:r>
              <a:rPr kumimoji="1" lang="ja-JP" altLang="en-US" dirty="0" smtClean="0"/>
              <a:t>このセクションでは、ある</a:t>
            </a:r>
            <a:r>
              <a:rPr kumimoji="1" lang="en-US" altLang="ja-JP" dirty="0" smtClean="0"/>
              <a:t>UX</a:t>
            </a:r>
            <a:r>
              <a:rPr kumimoji="1" lang="ja-JP" altLang="en-US" dirty="0" smtClean="0"/>
              <a:t>デザインを仕事として扱う会社の</a:t>
            </a:r>
            <a:r>
              <a:rPr kumimoji="1" lang="en-US" altLang="ja-JP" dirty="0" smtClean="0"/>
              <a:t>UX</a:t>
            </a:r>
            <a:r>
              <a:rPr kumimoji="1" lang="ja-JP" altLang="en-US" dirty="0" smtClean="0"/>
              <a:t>ワークフローの事例を紹介します。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163</a:t>
            </a:fld>
            <a:endParaRPr lang="ja-JP" altLang="en-US" dirty="0"/>
          </a:p>
        </p:txBody>
      </p:sp>
    </p:spTree>
    <p:extLst>
      <p:ext uri="{BB962C8B-B14F-4D97-AF65-F5344CB8AC3E}">
        <p14:creationId xmlns:p14="http://schemas.microsoft.com/office/powerpoint/2010/main" val="324701184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7875" y="768350"/>
            <a:ext cx="5543550" cy="3836988"/>
          </a:xfrm>
        </p:spPr>
      </p:sp>
      <p:sp>
        <p:nvSpPr>
          <p:cNvPr id="3" name="ノート プレースホルダ 2"/>
          <p:cNvSpPr>
            <a:spLocks noGrp="1"/>
          </p:cNvSpPr>
          <p:nvPr>
            <p:ph type="body" idx="1"/>
          </p:nvPr>
        </p:nvSpPr>
        <p:spPr/>
        <p:txBody>
          <a:bodyPr>
            <a:normAutofit fontScale="92500" lnSpcReduction="10000"/>
          </a:bodyPr>
          <a:lstStyle/>
          <a:p>
            <a:r>
              <a:rPr kumimoji="1" lang="en-US" altLang="ja-JP" dirty="0" smtClean="0">
                <a:latin typeface="+mn-ea"/>
                <a:ea typeface="+mn-ea"/>
              </a:rPr>
              <a:t>Section : [UX</a:t>
            </a:r>
            <a:r>
              <a:rPr kumimoji="1" lang="ja-JP" altLang="en-US" dirty="0" smtClean="0">
                <a:latin typeface="+mn-ea"/>
                <a:ea typeface="+mn-ea"/>
              </a:rPr>
              <a:t>ワークフロー事例紹介</a:t>
            </a:r>
            <a:r>
              <a:rPr kumimoji="1" lang="en-US" altLang="ja-JP" dirty="0" smtClean="0">
                <a:latin typeface="+mn-ea"/>
                <a:ea typeface="+mn-ea"/>
              </a:rPr>
              <a:t>] Page163〜178</a:t>
            </a:r>
          </a:p>
          <a:p>
            <a:r>
              <a:rPr kumimoji="1" lang="en-US" altLang="ja-JP" dirty="0" smtClean="0">
                <a:latin typeface="+mn-ea"/>
                <a:ea typeface="+mn-ea"/>
              </a:rPr>
              <a:t>Page164</a:t>
            </a:r>
          </a:p>
          <a:p>
            <a:r>
              <a:rPr kumimoji="1" lang="en-US" altLang="ja-JP" dirty="0" smtClean="0">
                <a:latin typeface="+mn-ea"/>
                <a:ea typeface="+mn-ea"/>
              </a:rPr>
              <a:t>●</a:t>
            </a:r>
            <a:r>
              <a:rPr kumimoji="1" lang="ja-JP" altLang="en-US" dirty="0" smtClean="0">
                <a:latin typeface="+mn-ea"/>
                <a:ea typeface="+mn-ea"/>
              </a:rPr>
              <a:t>次世代</a:t>
            </a:r>
            <a:r>
              <a:rPr kumimoji="1" lang="en-US" altLang="ja-JP" dirty="0" smtClean="0">
                <a:latin typeface="+mn-ea"/>
                <a:ea typeface="+mn-ea"/>
              </a:rPr>
              <a:t>POS</a:t>
            </a:r>
            <a:r>
              <a:rPr kumimoji="1" lang="ja-JP" altLang="en-US" dirty="0" smtClean="0">
                <a:latin typeface="+mn-ea"/>
                <a:ea typeface="+mn-ea"/>
              </a:rPr>
              <a:t>レジ開発</a:t>
            </a:r>
            <a:endParaRPr kumimoji="1" lang="en-US" altLang="ja-JP" dirty="0" smtClean="0">
              <a:latin typeface="+mn-ea"/>
              <a:ea typeface="+mn-ea"/>
            </a:endParaRPr>
          </a:p>
          <a:p>
            <a:r>
              <a:rPr kumimoji="1" lang="ja-JP" altLang="en-US" dirty="0" smtClean="0">
                <a:latin typeface="+mn-ea"/>
                <a:ea typeface="+mn-ea"/>
              </a:rPr>
              <a:t>今回、具体的な開発事例としてご紹介するのは、次世代の</a:t>
            </a:r>
            <a:r>
              <a:rPr kumimoji="1" lang="en-US" altLang="ja-JP" dirty="0" smtClean="0">
                <a:latin typeface="+mn-ea"/>
                <a:ea typeface="+mn-ea"/>
              </a:rPr>
              <a:t>POS</a:t>
            </a:r>
            <a:r>
              <a:rPr kumimoji="1" lang="ja-JP" altLang="en-US" dirty="0" smtClean="0">
                <a:latin typeface="+mn-ea"/>
                <a:ea typeface="+mn-ea"/>
              </a:rPr>
              <a:t>レジ開発についてです。</a:t>
            </a:r>
            <a:endParaRPr kumimoji="1" lang="en-US" altLang="ja-JP" dirty="0" smtClean="0">
              <a:latin typeface="+mn-ea"/>
              <a:ea typeface="+mn-ea"/>
            </a:endParaRPr>
          </a:p>
          <a:p>
            <a:r>
              <a:rPr kumimoji="1" lang="ja-JP" altLang="en-US" dirty="0" smtClean="0">
                <a:latin typeface="+mn-ea"/>
                <a:ea typeface="+mn-ea"/>
              </a:rPr>
              <a:t>株式会社ソリマチ技研からの依頼で開発を行った、</a:t>
            </a:r>
            <a:r>
              <a:rPr kumimoji="1" lang="en-US" altLang="ja-JP" dirty="0" smtClean="0">
                <a:latin typeface="+mn-ea"/>
                <a:ea typeface="+mn-ea"/>
              </a:rPr>
              <a:t>POS</a:t>
            </a:r>
            <a:r>
              <a:rPr kumimoji="1" lang="ja-JP" altLang="en-US" dirty="0" smtClean="0">
                <a:latin typeface="+mn-ea"/>
                <a:ea typeface="+mn-ea"/>
              </a:rPr>
              <a:t>システム「</a:t>
            </a:r>
            <a:r>
              <a:rPr kumimoji="1" lang="en-US" altLang="ja-JP" dirty="0" smtClean="0">
                <a:latin typeface="+mn-ea"/>
                <a:ea typeface="+mn-ea"/>
              </a:rPr>
              <a:t>UNITE POS Net</a:t>
            </a:r>
            <a:r>
              <a:rPr kumimoji="1" lang="ja-JP" altLang="en-US" dirty="0" smtClean="0">
                <a:latin typeface="+mn-ea"/>
                <a:ea typeface="+mn-ea"/>
              </a:rPr>
              <a:t>」の</a:t>
            </a:r>
            <a:r>
              <a:rPr kumimoji="1" lang="en-US" altLang="ja-JP" dirty="0" smtClean="0">
                <a:latin typeface="+mn-ea"/>
                <a:ea typeface="+mn-ea"/>
              </a:rPr>
              <a:t>WPF</a:t>
            </a:r>
            <a:r>
              <a:rPr kumimoji="1" lang="ja-JP" altLang="en-US" dirty="0" smtClean="0">
                <a:latin typeface="+mn-ea"/>
                <a:ea typeface="+mn-ea"/>
              </a:rPr>
              <a:t>プロトタイプ開発を事例として説明します。</a:t>
            </a:r>
            <a:endParaRPr kumimoji="1" lang="en-US" altLang="ja-JP" dirty="0" smtClean="0">
              <a:latin typeface="+mn-ea"/>
              <a:ea typeface="+mn-ea"/>
            </a:endParaRPr>
          </a:p>
          <a:p>
            <a:pPr defTabSz="947684" fontAlgn="auto">
              <a:spcBef>
                <a:spcPts val="0"/>
              </a:spcBef>
              <a:spcAft>
                <a:spcPts val="0"/>
              </a:spcAft>
              <a:defRPr/>
            </a:pPr>
            <a:r>
              <a:rPr lang="ja-JP" altLang="en-US" dirty="0">
                <a:solidFill>
                  <a:schemeClr val="tx1">
                    <a:lumMod val="75000"/>
                    <a:lumOff val="25000"/>
                  </a:schemeClr>
                </a:solidFill>
                <a:latin typeface="+mn-ea"/>
              </a:rPr>
              <a:t>ソリマチ技研は、流通業をメインマーケットとしているソフトウェア開発会社、知的価値提供企業として自社製品「</a:t>
            </a:r>
            <a:r>
              <a:rPr lang="en-US" altLang="ja-JP" dirty="0">
                <a:solidFill>
                  <a:schemeClr val="tx1">
                    <a:lumMod val="75000"/>
                    <a:lumOff val="25000"/>
                  </a:schemeClr>
                </a:solidFill>
                <a:latin typeface="+mn-ea"/>
              </a:rPr>
              <a:t>UNITE</a:t>
            </a:r>
            <a:r>
              <a:rPr lang="ja-JP" altLang="en-US" dirty="0">
                <a:solidFill>
                  <a:schemeClr val="tx1">
                    <a:lumMod val="75000"/>
                    <a:lumOff val="25000"/>
                  </a:schemeClr>
                </a:solidFill>
                <a:latin typeface="+mn-ea"/>
              </a:rPr>
              <a:t>」を中心とした、業種業態にあったソリューション、システム構築を行っており、お客様のご要望に応じたトータル的なサポート＆サービスを提供している企業です。</a:t>
            </a:r>
            <a:endParaRPr lang="en-US" altLang="ja-JP" dirty="0">
              <a:solidFill>
                <a:schemeClr val="tx1">
                  <a:lumMod val="75000"/>
                  <a:lumOff val="25000"/>
                </a:schemeClr>
              </a:solidFill>
              <a:latin typeface="+mn-ea"/>
            </a:endParaRPr>
          </a:p>
          <a:p>
            <a:endParaRPr kumimoji="1" lang="en-US" altLang="ja-JP" dirty="0" smtClean="0">
              <a:latin typeface="+mn-ea"/>
              <a:ea typeface="+mn-ea"/>
            </a:endParaRPr>
          </a:p>
          <a:p>
            <a:r>
              <a:rPr kumimoji="1" lang="ja-JP" altLang="en-US" dirty="0" smtClean="0">
                <a:latin typeface="+mn-ea"/>
                <a:ea typeface="+mn-ea"/>
              </a:rPr>
              <a:t>次に、</a:t>
            </a:r>
            <a:r>
              <a:rPr kumimoji="1" lang="en-US" altLang="ja-JP" dirty="0" smtClean="0">
                <a:latin typeface="+mn-ea"/>
                <a:ea typeface="+mn-ea"/>
              </a:rPr>
              <a:t>UNITE</a:t>
            </a:r>
            <a:r>
              <a:rPr kumimoji="1" lang="ja-JP" altLang="en-US" dirty="0" smtClean="0">
                <a:latin typeface="+mn-ea"/>
                <a:ea typeface="+mn-ea"/>
              </a:rPr>
              <a:t>について紹介します。</a:t>
            </a:r>
            <a:endParaRPr kumimoji="1" lang="en-US" altLang="ja-JP" dirty="0" smtClean="0">
              <a:latin typeface="+mn-ea"/>
              <a:ea typeface="+mn-ea"/>
            </a:endParaRPr>
          </a:p>
          <a:p>
            <a:r>
              <a:rPr kumimoji="1" lang="ja-JP" altLang="en-US" dirty="0" smtClean="0">
                <a:latin typeface="+mn-ea"/>
                <a:ea typeface="+mn-ea"/>
              </a:rPr>
              <a:t>「</a:t>
            </a:r>
            <a:r>
              <a:rPr kumimoji="1" lang="en-US" altLang="ja-JP" dirty="0" smtClean="0">
                <a:latin typeface="+mn-ea"/>
                <a:ea typeface="+mn-ea"/>
              </a:rPr>
              <a:t>UNITE</a:t>
            </a:r>
            <a:r>
              <a:rPr kumimoji="1" lang="ja-JP" altLang="en-US" dirty="0" smtClean="0">
                <a:latin typeface="+mn-ea"/>
                <a:ea typeface="+mn-ea"/>
              </a:rPr>
              <a:t>」の特徴</a:t>
            </a:r>
            <a:endParaRPr kumimoji="1" lang="en-US" altLang="ja-JP" dirty="0" smtClean="0">
              <a:latin typeface="+mn-ea"/>
              <a:ea typeface="+mn-ea"/>
            </a:endParaRPr>
          </a:p>
          <a:p>
            <a:pPr marL="541001" lvl="1" indent="-167897">
              <a:lnSpc>
                <a:spcPct val="130000"/>
              </a:lnSpc>
              <a:spcBef>
                <a:spcPct val="20000"/>
              </a:spcBef>
              <a:buClr>
                <a:srgbClr val="007635"/>
              </a:buClr>
              <a:buFont typeface="+mj-lt"/>
              <a:buAutoNum type="arabicPeriod"/>
            </a:pPr>
            <a:r>
              <a:rPr lang="ja-JP" altLang="en-US" dirty="0">
                <a:latin typeface="+mn-ea"/>
              </a:rPr>
              <a:t>高度な運用柔軟性と販売現場の生産性向上に寄与するリアルタイム</a:t>
            </a:r>
            <a:r>
              <a:rPr lang="en-US" altLang="ja-JP" dirty="0">
                <a:latin typeface="+mn-ea"/>
              </a:rPr>
              <a:t>POS</a:t>
            </a:r>
            <a:r>
              <a:rPr lang="ja-JP" altLang="en-US" dirty="0" err="1">
                <a:latin typeface="+mn-ea"/>
              </a:rPr>
              <a:t>。</a:t>
            </a:r>
            <a:endParaRPr lang="en-US" altLang="ja-JP" dirty="0">
              <a:latin typeface="+mn-ea"/>
            </a:endParaRPr>
          </a:p>
          <a:p>
            <a:pPr marL="541001" lvl="1" indent="-167897">
              <a:lnSpc>
                <a:spcPct val="130000"/>
              </a:lnSpc>
              <a:spcBef>
                <a:spcPct val="20000"/>
              </a:spcBef>
              <a:buClr>
                <a:srgbClr val="007635"/>
              </a:buClr>
              <a:buFont typeface="+mj-lt"/>
              <a:buAutoNum type="arabicPeriod"/>
            </a:pPr>
            <a:r>
              <a:rPr lang="en-US" altLang="ja-JP" dirty="0">
                <a:latin typeface="+mn-ea"/>
              </a:rPr>
              <a:t>Microsoft Windows Embedded for Point of Service</a:t>
            </a:r>
            <a:r>
              <a:rPr lang="ja-JP" altLang="en-US" dirty="0">
                <a:latin typeface="+mn-ea"/>
              </a:rPr>
              <a:t> （略して</a:t>
            </a:r>
            <a:r>
              <a:rPr lang="en-US" altLang="ja-JP" dirty="0">
                <a:latin typeface="+mn-ea"/>
              </a:rPr>
              <a:t>WEPOS</a:t>
            </a:r>
            <a:r>
              <a:rPr lang="ja-JP" altLang="en-US" dirty="0">
                <a:latin typeface="+mn-ea"/>
              </a:rPr>
              <a:t>）</a:t>
            </a:r>
            <a:r>
              <a:rPr lang="en-US" altLang="ja-JP" dirty="0">
                <a:latin typeface="+mn-ea"/>
              </a:rPr>
              <a:t> </a:t>
            </a:r>
            <a:r>
              <a:rPr lang="ja-JP" altLang="en-US" dirty="0">
                <a:latin typeface="+mn-ea"/>
              </a:rPr>
              <a:t>に対応。</a:t>
            </a:r>
            <a:endParaRPr lang="en-US" altLang="ja-JP" dirty="0">
              <a:latin typeface="+mn-ea"/>
            </a:endParaRPr>
          </a:p>
          <a:p>
            <a:pPr marL="541001" lvl="1" indent="-167897">
              <a:lnSpc>
                <a:spcPct val="130000"/>
              </a:lnSpc>
              <a:spcBef>
                <a:spcPct val="20000"/>
              </a:spcBef>
              <a:buClr>
                <a:srgbClr val="007635"/>
              </a:buClr>
              <a:buFont typeface="+mj-lt"/>
              <a:buAutoNum type="arabicPeriod"/>
            </a:pPr>
            <a:r>
              <a:rPr lang="ja-JP" altLang="en-US" dirty="0">
                <a:latin typeface="+mn-ea"/>
              </a:rPr>
              <a:t>店舗状況と本部、また店舗内の商品や顧客情報をリアルタイムに処理する事でスピーディーな意思決定を支援します。</a:t>
            </a:r>
            <a:endParaRPr lang="en-US" altLang="ja-JP" dirty="0">
              <a:latin typeface="+mn-ea"/>
            </a:endParaRPr>
          </a:p>
          <a:p>
            <a:pPr marL="541001" lvl="1" indent="-167897">
              <a:lnSpc>
                <a:spcPct val="130000"/>
              </a:lnSpc>
              <a:spcBef>
                <a:spcPct val="20000"/>
              </a:spcBef>
              <a:buClr>
                <a:srgbClr val="007635"/>
              </a:buClr>
              <a:buFont typeface="+mj-lt"/>
              <a:buAutoNum type="arabicPeriod"/>
            </a:pPr>
            <a:r>
              <a:rPr lang="ja-JP" altLang="en-US" dirty="0">
                <a:latin typeface="+mn-ea"/>
              </a:rPr>
              <a:t>お客様との、より良い係わり合いを築きたいという願いから、「結合」の意味を持つ「</a:t>
            </a:r>
            <a:r>
              <a:rPr lang="en-US" altLang="ja-JP" dirty="0">
                <a:latin typeface="+mn-ea"/>
              </a:rPr>
              <a:t>UNITE</a:t>
            </a:r>
            <a:r>
              <a:rPr lang="ja-JP" altLang="en-US" dirty="0">
                <a:latin typeface="+mn-ea"/>
              </a:rPr>
              <a:t>」をシリーズ名としています。</a:t>
            </a:r>
            <a:endParaRPr lang="en-US" altLang="ja-JP" dirty="0">
              <a:latin typeface="+mn-ea"/>
            </a:endParaRPr>
          </a:p>
          <a:p>
            <a:endParaRPr kumimoji="1" lang="en-US" altLang="ja-JP" dirty="0" smtClean="0">
              <a:latin typeface="+mn-ea"/>
              <a:ea typeface="+mn-ea"/>
            </a:endParaRPr>
          </a:p>
          <a:p>
            <a:r>
              <a:rPr kumimoji="1" lang="ja-JP" altLang="en-US" dirty="0" smtClean="0">
                <a:latin typeface="+mn-ea"/>
                <a:ea typeface="+mn-ea"/>
              </a:rPr>
              <a:t>（</a:t>
            </a:r>
            <a:r>
              <a:rPr kumimoji="1" lang="en-US" altLang="ja-JP" dirty="0" smtClean="0">
                <a:latin typeface="+mn-ea"/>
                <a:ea typeface="+mn-ea"/>
              </a:rPr>
              <a:t>Page165</a:t>
            </a:r>
            <a:r>
              <a:rPr kumimoji="1" lang="ja-JP" altLang="en-US" dirty="0" smtClean="0">
                <a:latin typeface="+mn-ea"/>
                <a:ea typeface="+mn-ea"/>
              </a:rPr>
              <a:t>へ続く）</a:t>
            </a:r>
            <a:endParaRPr kumimoji="1" lang="en-US" altLang="ja-JP" dirty="0" smtClean="0">
              <a:latin typeface="+mn-ea"/>
              <a:ea typeface="+mn-ea"/>
            </a:endParaRPr>
          </a:p>
          <a:p>
            <a:r>
              <a:rPr lang="ja-JP" altLang="en-US" dirty="0" smtClean="0"/>
              <a:t>参考</a:t>
            </a:r>
            <a:r>
              <a:rPr lang="en-US" altLang="ja-JP" dirty="0" smtClean="0"/>
              <a:t>URL</a:t>
            </a:r>
            <a:r>
              <a:rPr lang="ja-JP" altLang="en-US" dirty="0" smtClean="0"/>
              <a:t>：</a:t>
            </a:r>
            <a:r>
              <a:rPr lang="en-US" altLang="ja-JP" dirty="0"/>
              <a:t>http://</a:t>
            </a:r>
            <a:r>
              <a:rPr lang="en-US" altLang="ja-JP" dirty="0" err="1"/>
              <a:t>www.s-giken.co.jp</a:t>
            </a:r>
            <a:r>
              <a:rPr lang="en-US" altLang="ja-JP" dirty="0"/>
              <a:t>/</a:t>
            </a:r>
            <a:endParaRPr kumimoji="1" lang="en-US" altLang="ja-JP" dirty="0" smtClean="0">
              <a:latin typeface="+mn-ea"/>
              <a:ea typeface="+mn-ea"/>
            </a:endParaRPr>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164</a:t>
            </a:fld>
            <a:endParaRPr kumimoji="1" lang="ja-JP" alt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9463" y="768350"/>
            <a:ext cx="5541962" cy="3836988"/>
          </a:xfrm>
        </p:spPr>
      </p:sp>
      <p:sp>
        <p:nvSpPr>
          <p:cNvPr id="3" name="ノート プレースホルダ 2"/>
          <p:cNvSpPr>
            <a:spLocks noGrp="1"/>
          </p:cNvSpPr>
          <p:nvPr>
            <p:ph type="body" idx="1"/>
          </p:nvPr>
        </p:nvSpPr>
        <p:spPr/>
        <p:txBody>
          <a:bodyPr>
            <a:normAutofit fontScale="92500" lnSpcReduction="10000"/>
          </a:bodyPr>
          <a:lstStyle/>
          <a:p>
            <a:pPr algn="just"/>
            <a:r>
              <a:rPr lang="en-US" altLang="ja-JP" dirty="0">
                <a:latin typeface="+mn-ea"/>
              </a:rPr>
              <a:t>Section : [UX</a:t>
            </a:r>
            <a:r>
              <a:rPr lang="ja-JP" altLang="en-US" dirty="0">
                <a:latin typeface="+mn-ea"/>
              </a:rPr>
              <a:t>ワークフロー事例紹介</a:t>
            </a:r>
            <a:r>
              <a:rPr lang="en-US" altLang="ja-JP" dirty="0">
                <a:latin typeface="+mn-ea"/>
              </a:rPr>
              <a:t>] Page163〜178</a:t>
            </a:r>
          </a:p>
          <a:p>
            <a:pPr algn="just"/>
            <a:r>
              <a:rPr lang="en-US" altLang="ja-JP" dirty="0">
                <a:latin typeface="+mn-ea"/>
              </a:rPr>
              <a:t>Page165</a:t>
            </a:r>
          </a:p>
          <a:p>
            <a:pPr algn="just"/>
            <a:r>
              <a:rPr lang="en-US" altLang="ja-JP" dirty="0">
                <a:latin typeface="+mn-ea"/>
              </a:rPr>
              <a:t>●</a:t>
            </a:r>
            <a:r>
              <a:rPr lang="ja-JP" altLang="en-US" dirty="0">
                <a:latin typeface="+mn-ea"/>
              </a:rPr>
              <a:t>プロジェクトキックオフ</a:t>
            </a:r>
            <a:endParaRPr lang="en-US" altLang="ja-JP" dirty="0">
              <a:latin typeface="+mn-ea"/>
            </a:endParaRPr>
          </a:p>
          <a:p>
            <a:pPr algn="just">
              <a:lnSpc>
                <a:spcPct val="50000"/>
              </a:lnSpc>
            </a:pPr>
            <a:endParaRPr lang="en-US" altLang="ja-JP" sz="800" dirty="0">
              <a:latin typeface="+mn-ea"/>
            </a:endParaRPr>
          </a:p>
          <a:p>
            <a:pPr algn="just"/>
            <a:r>
              <a:rPr lang="ja-JP" altLang="en-US" dirty="0">
                <a:latin typeface="+mn-ea"/>
              </a:rPr>
              <a:t>（</a:t>
            </a:r>
            <a:r>
              <a:rPr lang="en-US" altLang="ja-JP" dirty="0">
                <a:latin typeface="+mn-ea"/>
              </a:rPr>
              <a:t>Page164</a:t>
            </a:r>
            <a:r>
              <a:rPr lang="ja-JP" altLang="en-US" dirty="0">
                <a:latin typeface="+mn-ea"/>
              </a:rPr>
              <a:t>から続き）</a:t>
            </a:r>
            <a:endParaRPr lang="en-US" altLang="ja-JP" dirty="0">
              <a:latin typeface="+mn-ea"/>
            </a:endParaRPr>
          </a:p>
          <a:p>
            <a:pPr algn="just">
              <a:lnSpc>
                <a:spcPct val="50000"/>
              </a:lnSpc>
            </a:pPr>
            <a:endParaRPr lang="en-US" altLang="ja-JP" sz="800" dirty="0">
              <a:latin typeface="+mn-ea"/>
            </a:endParaRPr>
          </a:p>
          <a:p>
            <a:pPr algn="just"/>
            <a:r>
              <a:rPr lang="ja-JP" altLang="en-US" dirty="0">
                <a:latin typeface="+mn-ea"/>
              </a:rPr>
              <a:t>当開発の概要について紹介します。当開発は、今年</a:t>
            </a:r>
            <a:r>
              <a:rPr lang="en-US" altLang="ja-JP" dirty="0">
                <a:latin typeface="+mn-ea"/>
              </a:rPr>
              <a:t>3</a:t>
            </a:r>
            <a:r>
              <a:rPr lang="ja-JP" altLang="en-US" dirty="0">
                <a:latin typeface="+mn-ea"/>
              </a:rPr>
              <a:t>月に開催した「リテールテック</a:t>
            </a:r>
            <a:r>
              <a:rPr lang="en-US" altLang="ja-JP" dirty="0">
                <a:latin typeface="+mn-ea"/>
              </a:rPr>
              <a:t>JAPAN2009</a:t>
            </a:r>
            <a:r>
              <a:rPr lang="ja-JP" altLang="en-US" dirty="0">
                <a:latin typeface="+mn-ea"/>
              </a:rPr>
              <a:t>」に向けたプロトタイプ開発として依頼を受けました。</a:t>
            </a:r>
            <a:endParaRPr lang="en-US" altLang="ja-JP" dirty="0">
              <a:latin typeface="+mn-ea"/>
            </a:endParaRPr>
          </a:p>
          <a:p>
            <a:pPr algn="just" defTabSz="947684" fontAlgn="auto">
              <a:spcBef>
                <a:spcPts val="0"/>
              </a:spcBef>
              <a:spcAft>
                <a:spcPts val="0"/>
              </a:spcAft>
              <a:defRPr/>
            </a:pPr>
            <a:r>
              <a:rPr lang="ja-JP" altLang="en-US" dirty="0">
                <a:latin typeface="+mn-ea"/>
              </a:rPr>
              <a:t>プロジェクトは、つぎの開発要件を受けてキックオフをしました。</a:t>
            </a:r>
            <a:endParaRPr lang="en-US" altLang="ja-JP" dirty="0">
              <a:latin typeface="+mn-ea"/>
            </a:endParaRPr>
          </a:p>
          <a:p>
            <a:pPr algn="just">
              <a:lnSpc>
                <a:spcPct val="50000"/>
              </a:lnSpc>
            </a:pPr>
            <a:endParaRPr lang="en-US" altLang="ja-JP" sz="800" dirty="0">
              <a:latin typeface="+mn-ea"/>
            </a:endParaRPr>
          </a:p>
          <a:p>
            <a:pPr algn="just"/>
            <a:r>
              <a:rPr lang="ja-JP" altLang="en-US" dirty="0">
                <a:latin typeface="+mn-ea"/>
              </a:rPr>
              <a:t>＜スケジュール＞</a:t>
            </a:r>
            <a:endParaRPr lang="en-US" altLang="ja-JP" dirty="0">
              <a:latin typeface="+mn-ea"/>
            </a:endParaRPr>
          </a:p>
          <a:p>
            <a:pPr marL="518615" lvl="1" indent="-145511">
              <a:buFont typeface="Arial"/>
              <a:buChar char="•"/>
            </a:pPr>
            <a:r>
              <a:rPr lang="ja-JP" altLang="en-US" dirty="0">
                <a:latin typeface="+mn-ea"/>
              </a:rPr>
              <a:t>リテールテック</a:t>
            </a:r>
            <a:r>
              <a:rPr lang="en-US" altLang="ja-JP" dirty="0">
                <a:latin typeface="+mn-ea"/>
              </a:rPr>
              <a:t>JAPAN2009</a:t>
            </a:r>
            <a:r>
              <a:rPr lang="ja-JP" altLang="en-US" dirty="0">
                <a:latin typeface="+mn-ea"/>
              </a:rPr>
              <a:t> </a:t>
            </a:r>
            <a:r>
              <a:rPr lang="ja-JP" altLang="en-US" dirty="0" err="1">
                <a:latin typeface="+mn-ea"/>
              </a:rPr>
              <a:t>までに</a:t>
            </a:r>
            <a:r>
              <a:rPr lang="ja-JP" altLang="en-US" dirty="0">
                <a:latin typeface="+mn-ea"/>
              </a:rPr>
              <a:t>プロトタイプを開発すること。</a:t>
            </a:r>
            <a:endParaRPr lang="en-US" altLang="ja-JP" dirty="0">
              <a:latin typeface="+mn-ea"/>
            </a:endParaRPr>
          </a:p>
          <a:p>
            <a:pPr algn="just">
              <a:lnSpc>
                <a:spcPct val="50000"/>
              </a:lnSpc>
            </a:pPr>
            <a:endParaRPr lang="en-US" altLang="ja-JP" sz="800" dirty="0">
              <a:latin typeface="+mn-ea"/>
            </a:endParaRPr>
          </a:p>
          <a:p>
            <a:pPr algn="just"/>
            <a:r>
              <a:rPr lang="ja-JP" altLang="en-US" dirty="0">
                <a:latin typeface="+mn-ea"/>
              </a:rPr>
              <a:t>＜技術面の開発＞</a:t>
            </a:r>
            <a:endParaRPr lang="en-US" altLang="ja-JP" dirty="0">
              <a:latin typeface="+mn-ea"/>
            </a:endParaRPr>
          </a:p>
          <a:p>
            <a:pPr marL="518615" lvl="2" indent="-145511" defTabSz="947684" fontAlgn="auto">
              <a:spcBef>
                <a:spcPts val="0"/>
              </a:spcBef>
              <a:spcAft>
                <a:spcPts val="0"/>
              </a:spcAft>
              <a:buFont typeface="Arial"/>
              <a:buChar char="•"/>
              <a:defRPr/>
            </a:pPr>
            <a:r>
              <a:rPr lang="ja-JP" altLang="en-US" dirty="0">
                <a:latin typeface="+mn-ea"/>
              </a:rPr>
              <a:t>ユーザーインターフェースを </a:t>
            </a:r>
            <a:r>
              <a:rPr lang="en-US" altLang="ja-JP" dirty="0" err="1">
                <a:latin typeface="+mn-ea"/>
              </a:rPr>
              <a:t>WinForm</a:t>
            </a:r>
            <a:r>
              <a:rPr lang="en-US" altLang="ja-JP" dirty="0">
                <a:latin typeface="+mn-ea"/>
              </a:rPr>
              <a:t> </a:t>
            </a:r>
            <a:r>
              <a:rPr lang="ja-JP" altLang="en-US" dirty="0">
                <a:latin typeface="+mn-ea"/>
              </a:rPr>
              <a:t>から </a:t>
            </a:r>
            <a:r>
              <a:rPr lang="en-US" altLang="ja-JP" dirty="0">
                <a:latin typeface="+mn-ea"/>
              </a:rPr>
              <a:t>WPF</a:t>
            </a:r>
            <a:r>
              <a:rPr lang="ja-JP" altLang="en-US" dirty="0">
                <a:latin typeface="+mn-ea"/>
              </a:rPr>
              <a:t> に変更すること。</a:t>
            </a:r>
            <a:endParaRPr lang="en-US" altLang="ja-JP" dirty="0">
              <a:latin typeface="+mn-ea"/>
            </a:endParaRPr>
          </a:p>
          <a:p>
            <a:pPr marL="518615" lvl="2" indent="-145511" defTabSz="947684" fontAlgn="auto">
              <a:spcBef>
                <a:spcPts val="0"/>
              </a:spcBef>
              <a:spcAft>
                <a:spcPts val="0"/>
              </a:spcAft>
              <a:buFont typeface="Arial"/>
              <a:buChar char="•"/>
              <a:defRPr/>
            </a:pPr>
            <a:r>
              <a:rPr lang="ja-JP" altLang="en-US" dirty="0">
                <a:latin typeface="+mn-ea"/>
              </a:rPr>
              <a:t>既存ビジネスロジックをなるべく崩さず、 ユーザーインターフェースのみを開発すること。</a:t>
            </a:r>
            <a:endParaRPr lang="en-US" altLang="ja-JP" dirty="0">
              <a:latin typeface="+mn-ea"/>
            </a:endParaRPr>
          </a:p>
          <a:p>
            <a:pPr marL="518615" lvl="2" indent="-145511" defTabSz="947684" fontAlgn="auto">
              <a:spcBef>
                <a:spcPts val="0"/>
              </a:spcBef>
              <a:spcAft>
                <a:spcPts val="0"/>
              </a:spcAft>
              <a:buFont typeface="Arial"/>
              <a:buChar char="•"/>
              <a:defRPr/>
            </a:pPr>
            <a:r>
              <a:rPr lang="en-US" altLang="ja-JP" dirty="0">
                <a:latin typeface="+mn-ea"/>
              </a:rPr>
              <a:t>UI</a:t>
            </a:r>
            <a:r>
              <a:rPr lang="ja-JP" altLang="en-US" dirty="0">
                <a:latin typeface="+mn-ea"/>
              </a:rPr>
              <a:t> 開発 とロジック開発を分けて推進すること。</a:t>
            </a:r>
            <a:endParaRPr lang="en-US" altLang="ja-JP" dirty="0">
              <a:latin typeface="+mn-ea"/>
            </a:endParaRPr>
          </a:p>
          <a:p>
            <a:pPr algn="just">
              <a:lnSpc>
                <a:spcPct val="50000"/>
              </a:lnSpc>
            </a:pPr>
            <a:endParaRPr lang="en-US" altLang="ja-JP" sz="800" dirty="0">
              <a:latin typeface="+mn-ea"/>
            </a:endParaRPr>
          </a:p>
          <a:p>
            <a:pPr algn="just"/>
            <a:r>
              <a:rPr lang="ja-JP" altLang="en-US" dirty="0">
                <a:latin typeface="+mn-ea"/>
              </a:rPr>
              <a:t>＜ユーザーエクスペリエンス面の開発＞</a:t>
            </a:r>
            <a:endParaRPr lang="en-US" altLang="ja-JP" dirty="0">
              <a:latin typeface="+mn-ea"/>
            </a:endParaRPr>
          </a:p>
          <a:p>
            <a:pPr marL="518615" lvl="2" indent="-145511" defTabSz="947684" fontAlgn="auto">
              <a:spcBef>
                <a:spcPts val="0"/>
              </a:spcBef>
              <a:spcAft>
                <a:spcPts val="0"/>
              </a:spcAft>
              <a:buFont typeface="Arial"/>
              <a:buChar char="•"/>
              <a:defRPr/>
            </a:pPr>
            <a:r>
              <a:rPr lang="ja-JP" altLang="en-US" dirty="0">
                <a:latin typeface="+mn-ea"/>
              </a:rPr>
              <a:t>コンシューマエクスペリエンスを向上させること。</a:t>
            </a:r>
            <a:endParaRPr lang="en-US" altLang="ja-JP" dirty="0">
              <a:latin typeface="+mn-ea"/>
            </a:endParaRPr>
          </a:p>
          <a:p>
            <a:pPr marL="0" lvl="1" defTabSz="947684" fontAlgn="auto">
              <a:lnSpc>
                <a:spcPct val="50000"/>
              </a:lnSpc>
              <a:spcBef>
                <a:spcPts val="0"/>
              </a:spcBef>
              <a:spcAft>
                <a:spcPts val="0"/>
              </a:spcAft>
              <a:defRPr/>
            </a:pPr>
            <a:endParaRPr lang="en-US" altLang="ja-JP" sz="800" dirty="0">
              <a:latin typeface="+mn-ea"/>
            </a:endParaRPr>
          </a:p>
          <a:p>
            <a:pPr marL="0" lvl="1" defTabSz="947684" fontAlgn="auto">
              <a:spcBef>
                <a:spcPts val="0"/>
              </a:spcBef>
              <a:spcAft>
                <a:spcPts val="0"/>
              </a:spcAft>
              <a:defRPr/>
            </a:pPr>
            <a:r>
              <a:rPr lang="ja-JP" altLang="en-US" dirty="0">
                <a:latin typeface="+mn-ea"/>
              </a:rPr>
              <a:t>また、このプロジェクトのゴールについて</a:t>
            </a:r>
            <a:endParaRPr lang="en-US" altLang="ja-JP" dirty="0">
              <a:latin typeface="+mn-ea"/>
            </a:endParaRPr>
          </a:p>
          <a:p>
            <a:pPr marL="0" lvl="1" defTabSz="947684" fontAlgn="auto">
              <a:spcBef>
                <a:spcPts val="0"/>
              </a:spcBef>
              <a:spcAft>
                <a:spcPts val="0"/>
              </a:spcAft>
              <a:defRPr/>
            </a:pPr>
            <a:r>
              <a:rPr lang="ja-JP" altLang="en-US" dirty="0">
                <a:latin typeface="+mn-ea"/>
              </a:rPr>
              <a:t>「リテールテック</a:t>
            </a:r>
            <a:r>
              <a:rPr lang="en-US" altLang="ja-JP" dirty="0">
                <a:latin typeface="+mn-ea"/>
              </a:rPr>
              <a:t>JAPAN2009</a:t>
            </a:r>
            <a:r>
              <a:rPr lang="ja-JP" altLang="en-US" dirty="0">
                <a:latin typeface="+mn-ea"/>
              </a:rPr>
              <a:t>の来場者の共感を掴み取る！」 という事をメインのゴールに掲げ、サブゴールとして、ここで開発を行ったプロトタイプを実際の製品開発につなげるといった内容も目的として掲げました。</a:t>
            </a:r>
            <a:endParaRPr lang="en-US" altLang="ja-JP" dirty="0">
              <a:latin typeface="+mn-ea"/>
            </a:endParaRPr>
          </a:p>
          <a:p>
            <a:pPr marL="0" lvl="1" defTabSz="947684" fontAlgn="auto">
              <a:lnSpc>
                <a:spcPct val="60000"/>
              </a:lnSpc>
              <a:spcBef>
                <a:spcPts val="0"/>
              </a:spcBef>
              <a:spcAft>
                <a:spcPts val="0"/>
              </a:spcAft>
              <a:defRPr/>
            </a:pPr>
            <a:endParaRPr lang="en-US" altLang="ja-JP" sz="900" dirty="0">
              <a:latin typeface="+mn-ea"/>
            </a:endParaRPr>
          </a:p>
          <a:p>
            <a:pPr marL="0" lvl="1" defTabSz="947684" fontAlgn="auto">
              <a:spcBef>
                <a:spcPts val="0"/>
              </a:spcBef>
              <a:spcAft>
                <a:spcPts val="0"/>
              </a:spcAft>
              <a:defRPr/>
            </a:pPr>
            <a:r>
              <a:rPr lang="ja-JP" altLang="en-US" dirty="0">
                <a:latin typeface="+mn-ea"/>
              </a:rPr>
              <a:t>（</a:t>
            </a:r>
            <a:r>
              <a:rPr lang="en-US" altLang="ja-JP" dirty="0">
                <a:latin typeface="+mn-ea"/>
              </a:rPr>
              <a:t>Page166</a:t>
            </a:r>
            <a:r>
              <a:rPr lang="ja-JP" altLang="en-US" dirty="0">
                <a:latin typeface="+mn-ea"/>
              </a:rPr>
              <a:t>へ続く）</a:t>
            </a:r>
            <a:endParaRPr lang="en-US" altLang="ja-JP" dirty="0">
              <a:latin typeface="+mn-ea"/>
            </a:endParaRPr>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165</a:t>
            </a:fld>
            <a:endParaRPr kumimoji="1" lang="ja-JP" alt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7875" y="768350"/>
            <a:ext cx="5543550" cy="3836988"/>
          </a:xfrm>
        </p:spPr>
      </p:sp>
      <p:sp>
        <p:nvSpPr>
          <p:cNvPr id="3" name="ノート プレースホルダ 2"/>
          <p:cNvSpPr>
            <a:spLocks noGrp="1"/>
          </p:cNvSpPr>
          <p:nvPr>
            <p:ph type="body" idx="1"/>
          </p:nvPr>
        </p:nvSpPr>
        <p:spPr/>
        <p:txBody>
          <a:bodyPr>
            <a:normAutofit/>
          </a:bodyPr>
          <a:lstStyle/>
          <a:p>
            <a:pPr algn="just"/>
            <a:r>
              <a:rPr lang="en-US" altLang="ja-JP" dirty="0">
                <a:latin typeface="+mn-ea"/>
              </a:rPr>
              <a:t>Section : [UX</a:t>
            </a:r>
            <a:r>
              <a:rPr lang="ja-JP" altLang="en-US" dirty="0">
                <a:latin typeface="+mn-ea"/>
              </a:rPr>
              <a:t>ワークフロー事例紹介</a:t>
            </a:r>
            <a:r>
              <a:rPr lang="en-US" altLang="ja-JP" dirty="0">
                <a:latin typeface="+mn-ea"/>
              </a:rPr>
              <a:t>] Page163〜178</a:t>
            </a:r>
          </a:p>
          <a:p>
            <a:pPr algn="just"/>
            <a:r>
              <a:rPr lang="en-US" altLang="ja-JP" dirty="0">
                <a:latin typeface="+mn-ea"/>
              </a:rPr>
              <a:t>Page166</a:t>
            </a:r>
          </a:p>
          <a:p>
            <a:pPr algn="just"/>
            <a:r>
              <a:rPr lang="en-US" altLang="ja-JP" dirty="0">
                <a:latin typeface="+mn-ea"/>
              </a:rPr>
              <a:t>●</a:t>
            </a:r>
            <a:r>
              <a:rPr lang="ja-JP" altLang="en-US" dirty="0">
                <a:latin typeface="+mn-ea"/>
              </a:rPr>
              <a:t>作業概要</a:t>
            </a:r>
            <a:endParaRPr lang="en-US" altLang="ja-JP" dirty="0">
              <a:latin typeface="+mn-ea"/>
            </a:endParaRPr>
          </a:p>
          <a:p>
            <a:pPr algn="just"/>
            <a:endParaRPr lang="en-US" altLang="ja-JP" sz="800" dirty="0">
              <a:latin typeface="+mn-ea"/>
            </a:endParaRPr>
          </a:p>
          <a:p>
            <a:pPr algn="just"/>
            <a:r>
              <a:rPr lang="ja-JP" altLang="en-US" dirty="0">
                <a:latin typeface="+mn-ea"/>
              </a:rPr>
              <a:t>（</a:t>
            </a:r>
            <a:r>
              <a:rPr lang="en-US" altLang="ja-JP" dirty="0">
                <a:latin typeface="+mn-ea"/>
              </a:rPr>
              <a:t>Page165</a:t>
            </a:r>
            <a:r>
              <a:rPr lang="ja-JP" altLang="en-US" dirty="0">
                <a:latin typeface="+mn-ea"/>
              </a:rPr>
              <a:t>から続き）</a:t>
            </a:r>
            <a:endParaRPr lang="en-US" altLang="ja-JP" dirty="0">
              <a:latin typeface="+mn-ea"/>
            </a:endParaRPr>
          </a:p>
          <a:p>
            <a:pPr algn="just"/>
            <a:endParaRPr lang="en-US" altLang="ja-JP" dirty="0">
              <a:latin typeface="+mn-ea"/>
            </a:endParaRPr>
          </a:p>
          <a:p>
            <a:r>
              <a:rPr kumimoji="1" lang="ja-JP" altLang="en-US" dirty="0" smtClean="0"/>
              <a:t>作業概要について話をします。</a:t>
            </a:r>
            <a:endParaRPr kumimoji="1" lang="en-US" altLang="ja-JP" dirty="0" smtClean="0"/>
          </a:p>
          <a:p>
            <a:r>
              <a:rPr kumimoji="1" lang="ja-JP" altLang="en-US" dirty="0" smtClean="0"/>
              <a:t>エクスペリエンスデザインの作業については、「理解」「分析」「発案」のフェーズに開発を分類してすすめました。</a:t>
            </a:r>
            <a:endParaRPr kumimoji="1" lang="en-US" altLang="ja-JP" dirty="0" smtClean="0"/>
          </a:p>
          <a:p>
            <a:r>
              <a:rPr kumimoji="1" lang="ja-JP" altLang="en-US" dirty="0" smtClean="0"/>
              <a:t>また、グラフィックデザイン、画面実装の作業は「具体化」のフェーズとして開発をすすめました。</a:t>
            </a:r>
            <a:endParaRPr kumimoji="1" lang="en-US" altLang="ja-JP" dirty="0" smtClean="0"/>
          </a:p>
          <a:p>
            <a:endParaRPr kumimoji="1" lang="en-US" altLang="ja-JP" dirty="0" smtClean="0"/>
          </a:p>
          <a:p>
            <a:r>
              <a:rPr kumimoji="1" lang="ja-JP" altLang="en-US" dirty="0" smtClean="0"/>
              <a:t>次ページ以降では、この各フェーズにおける具体的な作業について、説明します。</a:t>
            </a:r>
            <a:endParaRPr kumimoji="1" lang="en-US" altLang="ja-JP" dirty="0" smtClean="0"/>
          </a:p>
          <a:p>
            <a:endParaRPr kumimoji="1" lang="en-US" altLang="ja-JP" dirty="0" smtClean="0"/>
          </a:p>
          <a:p>
            <a:r>
              <a:rPr kumimoji="1" lang="ja-JP" altLang="en-US" dirty="0" smtClean="0"/>
              <a:t>（</a:t>
            </a:r>
            <a:r>
              <a:rPr kumimoji="1" lang="en-US" altLang="ja-JP" dirty="0" smtClean="0"/>
              <a:t>Page166</a:t>
            </a:r>
            <a:r>
              <a:rPr kumimoji="1" lang="ja-JP" altLang="en-US" dirty="0" smtClean="0"/>
              <a:t>へ続く）</a:t>
            </a:r>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166</a:t>
            </a:fld>
            <a:endParaRPr kumimoji="1" lang="ja-JP" alt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kumimoji="1" lang="en-US" altLang="ja-JP" dirty="0" smtClean="0"/>
              <a:t>Section : [UX</a:t>
            </a:r>
            <a:r>
              <a:rPr kumimoji="1" lang="ja-JP" altLang="en-US" dirty="0" smtClean="0"/>
              <a:t>ワークフロー事例紹介</a:t>
            </a:r>
            <a:r>
              <a:rPr kumimoji="1" lang="en-US" altLang="ja-JP" dirty="0" smtClean="0"/>
              <a:t>] Page163〜178</a:t>
            </a:r>
          </a:p>
          <a:p>
            <a:r>
              <a:rPr kumimoji="1" lang="en-US" altLang="ja-JP" dirty="0" smtClean="0"/>
              <a:t>Page167</a:t>
            </a:r>
          </a:p>
          <a:p>
            <a:r>
              <a:rPr kumimoji="1" lang="en-US" altLang="ja-JP" dirty="0" smtClean="0"/>
              <a:t>●</a:t>
            </a:r>
            <a:r>
              <a:rPr kumimoji="1" lang="ja-JP" altLang="en-US" dirty="0" smtClean="0"/>
              <a:t>理解フェーズで行ったこと（</a:t>
            </a:r>
            <a:r>
              <a:rPr kumimoji="1" lang="en-US" altLang="ja-JP" dirty="0" smtClean="0"/>
              <a:t>Page167〜170</a:t>
            </a:r>
            <a:r>
              <a:rPr kumimoji="1" lang="ja-JP" altLang="en-US" dirty="0" smtClean="0"/>
              <a:t>）</a:t>
            </a:r>
            <a:endParaRPr kumimoji="1" lang="en-US" altLang="ja-JP" dirty="0" smtClean="0"/>
          </a:p>
          <a:p>
            <a:r>
              <a:rPr lang="ja-JP" altLang="en-US" dirty="0" smtClean="0"/>
              <a:t>理解のフェーズで実施した内容を説明します。</a:t>
            </a:r>
            <a:endParaRPr lang="en-US" altLang="ja-JP" dirty="0" smtClean="0"/>
          </a:p>
          <a:p>
            <a:r>
              <a:rPr lang="ja-JP" altLang="en-US" dirty="0" smtClean="0"/>
              <a:t>「理解」のフェーズでは実際にＰＯＳを利用するユーザーの業務を知るために、フィールドワークを行いました。</a:t>
            </a:r>
            <a:endParaRPr lang="en-US" altLang="ja-JP" dirty="0" smtClean="0"/>
          </a:p>
          <a:p>
            <a:pPr>
              <a:lnSpc>
                <a:spcPct val="50000"/>
              </a:lnSpc>
            </a:pPr>
            <a:endParaRPr lang="en-US" altLang="ja-JP" sz="800" dirty="0"/>
          </a:p>
          <a:p>
            <a:r>
              <a:rPr kumimoji="1" lang="ja-JP" altLang="en-US" dirty="0" smtClean="0"/>
              <a:t>今回の</a:t>
            </a:r>
            <a:r>
              <a:rPr kumimoji="1" lang="en-US" altLang="ja-JP" dirty="0" smtClean="0"/>
              <a:t>UNITE</a:t>
            </a:r>
            <a:r>
              <a:rPr kumimoji="1" lang="ja-JP" altLang="en-US" dirty="0" smtClean="0"/>
              <a:t>の開発ではターゲットとする店舗をソリマチ技研様から情報を提供されていました。</a:t>
            </a:r>
            <a:endParaRPr kumimoji="1" lang="en-US" altLang="ja-JP" dirty="0" smtClean="0"/>
          </a:p>
          <a:p>
            <a:pPr>
              <a:lnSpc>
                <a:spcPct val="50000"/>
              </a:lnSpc>
            </a:pPr>
            <a:endParaRPr lang="en-US" altLang="ja-JP" sz="800" dirty="0"/>
          </a:p>
          <a:p>
            <a:pPr lvl="0">
              <a:defRPr/>
            </a:pPr>
            <a:r>
              <a:rPr lang="ja-JP" altLang="en-US" dirty="0" smtClean="0"/>
              <a:t>「</a:t>
            </a:r>
            <a:r>
              <a:rPr lang="en-US" altLang="ja-JP" dirty="0" smtClean="0"/>
              <a:t>UNITE</a:t>
            </a:r>
            <a:r>
              <a:rPr lang="ja-JP" altLang="en-US" dirty="0" smtClean="0"/>
              <a:t>がターゲットとする店舗」</a:t>
            </a:r>
            <a:endParaRPr lang="en-US" altLang="ja-JP" dirty="0" smtClean="0"/>
          </a:p>
          <a:p>
            <a:pPr marL="518615" lvl="1" indent="-145511">
              <a:buFont typeface="Arial"/>
              <a:buChar char="•"/>
              <a:defRPr/>
            </a:pPr>
            <a:r>
              <a:rPr lang="ja-JP" altLang="en-US" dirty="0" smtClean="0"/>
              <a:t>手に届く範囲の高級品を売るお店。</a:t>
            </a:r>
            <a:endParaRPr lang="en-US" altLang="ja-JP" dirty="0" smtClean="0"/>
          </a:p>
          <a:p>
            <a:pPr marL="518615" lvl="1" indent="-145511">
              <a:buFont typeface="Arial"/>
              <a:buChar char="•"/>
              <a:defRPr/>
            </a:pPr>
            <a:r>
              <a:rPr lang="ja-JP" altLang="en-US" dirty="0" smtClean="0"/>
              <a:t>１回の買い物で１～２商品を売り上げるお店。（スーパーの様に多商品を売るのでなく）</a:t>
            </a:r>
            <a:endParaRPr lang="en-US" altLang="ja-JP" dirty="0" smtClean="0"/>
          </a:p>
          <a:p>
            <a:pPr marL="518615" lvl="1" indent="-145511">
              <a:buFont typeface="Arial"/>
              <a:buChar char="•"/>
              <a:defRPr/>
            </a:pPr>
            <a:r>
              <a:rPr lang="ja-JP" altLang="en-US" dirty="0" smtClean="0"/>
              <a:t>店舗の店員が自社ブランドを好み、ロイヤルティが高いお店。</a:t>
            </a:r>
            <a:endParaRPr lang="en-US" altLang="ja-JP" dirty="0" smtClean="0"/>
          </a:p>
          <a:p>
            <a:pPr lvl="0">
              <a:lnSpc>
                <a:spcPct val="50000"/>
              </a:lnSpc>
              <a:defRPr/>
            </a:pPr>
            <a:endParaRPr lang="en-US" altLang="ja-JP" sz="800" dirty="0"/>
          </a:p>
          <a:p>
            <a:pPr lvl="0">
              <a:defRPr/>
            </a:pPr>
            <a:r>
              <a:rPr lang="ja-JP" altLang="en-US" dirty="0" smtClean="0"/>
              <a:t>この情報をもとに、「ある化粧品会社がこのターゲットに近いのでは？」と目星をつけ、「その店で、どのような接客が行われているか？」ということを確認しました。</a:t>
            </a:r>
            <a:endParaRPr lang="en-US" altLang="ja-JP" dirty="0" smtClean="0"/>
          </a:p>
          <a:p>
            <a:pPr lvl="0">
              <a:lnSpc>
                <a:spcPct val="50000"/>
              </a:lnSpc>
              <a:defRPr/>
            </a:pPr>
            <a:endParaRPr lang="en-US" altLang="ja-JP" sz="800" dirty="0"/>
          </a:p>
          <a:p>
            <a:r>
              <a:rPr kumimoji="1" lang="ja-JP" altLang="en-US" dirty="0" smtClean="0"/>
              <a:t>（</a:t>
            </a:r>
            <a:r>
              <a:rPr kumimoji="1" lang="en-US" altLang="ja-JP" dirty="0" smtClean="0"/>
              <a:t>Page168</a:t>
            </a:r>
            <a:r>
              <a:rPr kumimoji="1" lang="ja-JP" altLang="en-US" dirty="0" smtClean="0"/>
              <a:t>へ続く）</a:t>
            </a:r>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167</a:t>
            </a:fld>
            <a:endParaRPr kumimoji="1" lang="ja-JP" alt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Section : [UX</a:t>
            </a:r>
            <a:r>
              <a:rPr kumimoji="1" lang="ja-JP" altLang="en-US" dirty="0" smtClean="0"/>
              <a:t>ワークフロー事例紹介</a:t>
            </a:r>
            <a:r>
              <a:rPr kumimoji="1" lang="en-US" altLang="ja-JP" dirty="0" smtClean="0"/>
              <a:t>] Page163〜178</a:t>
            </a:r>
          </a:p>
          <a:p>
            <a:r>
              <a:rPr kumimoji="1" lang="en-US" altLang="ja-JP" dirty="0" smtClean="0"/>
              <a:t>Page168</a:t>
            </a:r>
          </a:p>
          <a:p>
            <a:r>
              <a:rPr kumimoji="1" lang="en-US" altLang="ja-JP" dirty="0" smtClean="0"/>
              <a:t>●</a:t>
            </a:r>
            <a:r>
              <a:rPr kumimoji="1" lang="ja-JP" altLang="en-US" dirty="0" smtClean="0"/>
              <a:t>ターゲットに近い店舗でフィールドワーク（</a:t>
            </a:r>
            <a:r>
              <a:rPr kumimoji="1" lang="en-US" altLang="ja-JP" dirty="0" smtClean="0"/>
              <a:t>Page168</a:t>
            </a:r>
            <a:r>
              <a:rPr kumimoji="1" lang="ja-JP" altLang="en-US" dirty="0" smtClean="0"/>
              <a:t>，</a:t>
            </a:r>
            <a:r>
              <a:rPr kumimoji="1" lang="en-US" altLang="ja-JP" dirty="0" smtClean="0"/>
              <a:t>169</a:t>
            </a:r>
            <a:r>
              <a:rPr kumimoji="1" lang="ja-JP" altLang="en-US" dirty="0" smtClean="0"/>
              <a:t>）</a:t>
            </a:r>
            <a:endParaRPr kumimoji="1" lang="en-US" altLang="ja-JP" dirty="0" smtClean="0"/>
          </a:p>
          <a:p>
            <a:endParaRPr kumimoji="1" lang="en-US" altLang="ja-JP" dirty="0" smtClean="0"/>
          </a:p>
          <a:p>
            <a:r>
              <a:rPr kumimoji="1" lang="ja-JP" altLang="en-US" dirty="0" smtClean="0"/>
              <a:t>（</a:t>
            </a:r>
            <a:r>
              <a:rPr kumimoji="1" lang="en-US" altLang="ja-JP" dirty="0" smtClean="0"/>
              <a:t>Page167</a:t>
            </a:r>
            <a:r>
              <a:rPr kumimoji="1" lang="ja-JP" altLang="en-US" dirty="0" smtClean="0"/>
              <a:t>から続き）</a:t>
            </a:r>
            <a:endParaRPr kumimoji="1" lang="en-US" altLang="ja-JP" dirty="0" smtClean="0"/>
          </a:p>
          <a:p>
            <a:endParaRPr kumimoji="1" lang="en-US" altLang="ja-JP" dirty="0" smtClean="0"/>
          </a:p>
          <a:p>
            <a:pPr lvl="0">
              <a:defRPr/>
            </a:pPr>
            <a:r>
              <a:rPr lang="ja-JP" altLang="en-US" dirty="0" smtClean="0"/>
              <a:t>「</a:t>
            </a:r>
            <a:r>
              <a:rPr lang="en-US" altLang="ja-JP" dirty="0" smtClean="0"/>
              <a:t>UNITE</a:t>
            </a:r>
            <a:r>
              <a:rPr lang="ja-JP" altLang="en-US" dirty="0" smtClean="0"/>
              <a:t>がターゲットとする店舗」</a:t>
            </a:r>
            <a:endParaRPr lang="en-US" altLang="ja-JP" dirty="0" smtClean="0"/>
          </a:p>
          <a:p>
            <a:pPr marL="518615" lvl="1" indent="-145511">
              <a:buFont typeface="Arial"/>
              <a:buChar char="•"/>
              <a:defRPr/>
            </a:pPr>
            <a:r>
              <a:rPr lang="ja-JP" altLang="en-US" dirty="0" smtClean="0"/>
              <a:t>手に届く範囲の高級品を売るお店。</a:t>
            </a:r>
            <a:endParaRPr lang="en-US" altLang="ja-JP" dirty="0" smtClean="0"/>
          </a:p>
          <a:p>
            <a:pPr marL="518615" lvl="1" indent="-145511">
              <a:buFont typeface="Arial"/>
              <a:buChar char="•"/>
              <a:defRPr/>
            </a:pPr>
            <a:r>
              <a:rPr lang="ja-JP" altLang="en-US" dirty="0" smtClean="0"/>
              <a:t>１回の買い物で１～２商品を売り上げるお店。（スーパーの様に多商品を売るのでなく）</a:t>
            </a:r>
            <a:endParaRPr lang="en-US" altLang="ja-JP" dirty="0" smtClean="0"/>
          </a:p>
          <a:p>
            <a:pPr marL="518615" lvl="1" indent="-145511">
              <a:buFont typeface="Arial"/>
              <a:buChar char="•"/>
              <a:defRPr/>
            </a:pPr>
            <a:r>
              <a:rPr lang="ja-JP" altLang="en-US" dirty="0" smtClean="0"/>
              <a:t>店舗の店員が自社ブランドを好み、ロイヤルティが高いお店。</a:t>
            </a:r>
            <a:endParaRPr lang="en-US" altLang="ja-JP" dirty="0" smtClean="0"/>
          </a:p>
          <a:p>
            <a:endParaRPr kumimoji="1" lang="en-US" altLang="ja-JP" dirty="0" smtClean="0"/>
          </a:p>
          <a:p>
            <a:r>
              <a:rPr kumimoji="1" lang="ja-JP" altLang="en-US" dirty="0" smtClean="0"/>
              <a:t>に該当する店舗として、「</a:t>
            </a:r>
            <a:r>
              <a:rPr kumimoji="1" lang="en-US" altLang="ja-JP" dirty="0" smtClean="0"/>
              <a:t>THE BODY SHOP</a:t>
            </a:r>
            <a:r>
              <a:rPr kumimoji="1" lang="ja-JP" altLang="en-US" dirty="0" smtClean="0"/>
              <a:t>」でフィールドワークを行います。</a:t>
            </a:r>
            <a:endParaRPr kumimoji="1" lang="en-US" altLang="ja-JP" dirty="0" smtClean="0"/>
          </a:p>
          <a:p>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www.the</a:t>
            </a:r>
            <a:r>
              <a:rPr kumimoji="1" lang="en-US" altLang="ja-JP" dirty="0" smtClean="0"/>
              <a:t>-body-</a:t>
            </a:r>
            <a:r>
              <a:rPr kumimoji="1" lang="en-US" altLang="ja-JP" dirty="0" err="1" smtClean="0"/>
              <a:t>shop.co.jp</a:t>
            </a:r>
            <a:r>
              <a:rPr kumimoji="1" lang="en-US" altLang="ja-JP" dirty="0" smtClean="0"/>
              <a:t>/shop/</a:t>
            </a:r>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168</a:t>
            </a:fld>
            <a:endParaRPr kumimoji="1" lang="ja-JP" alt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[UX</a:t>
            </a:r>
            <a:r>
              <a:rPr kumimoji="1" lang="ja-JP" altLang="en-US" dirty="0" smtClean="0"/>
              <a:t>ワークフロー事例紹介</a:t>
            </a:r>
            <a:r>
              <a:rPr kumimoji="1" lang="en-US" altLang="ja-JP" dirty="0" smtClean="0"/>
              <a:t>] Page163〜178</a:t>
            </a:r>
          </a:p>
          <a:p>
            <a:r>
              <a:rPr kumimoji="1" lang="en-US" altLang="ja-JP" dirty="0" smtClean="0"/>
              <a:t>Page169</a:t>
            </a:r>
          </a:p>
          <a:p>
            <a:r>
              <a:rPr kumimoji="1" lang="en-US" altLang="ja-JP" dirty="0" smtClean="0"/>
              <a:t>●</a:t>
            </a:r>
            <a:r>
              <a:rPr kumimoji="1" lang="ja-JP" altLang="en-US" dirty="0" smtClean="0"/>
              <a:t>ターゲットに近い店舗でフィールドワーク（</a:t>
            </a:r>
            <a:r>
              <a:rPr kumimoji="1" lang="en-US" altLang="ja-JP" dirty="0" smtClean="0"/>
              <a:t>Page168</a:t>
            </a:r>
            <a:r>
              <a:rPr kumimoji="1" lang="ja-JP" altLang="en-US" dirty="0" smtClean="0"/>
              <a:t>，</a:t>
            </a:r>
            <a:r>
              <a:rPr kumimoji="1" lang="en-US" altLang="ja-JP" dirty="0" smtClean="0"/>
              <a:t>169</a:t>
            </a:r>
            <a:r>
              <a:rPr kumimoji="1" lang="ja-JP" altLang="en-US" dirty="0" smtClean="0"/>
              <a:t>）</a:t>
            </a:r>
            <a:endParaRPr kumimoji="1" lang="en-US" altLang="ja-JP" dirty="0" smtClean="0"/>
          </a:p>
          <a:p>
            <a:endParaRPr kumimoji="1" lang="en-US" altLang="ja-JP" dirty="0" smtClean="0"/>
          </a:p>
          <a:p>
            <a:r>
              <a:rPr kumimoji="1" lang="ja-JP" altLang="en-US" dirty="0" smtClean="0"/>
              <a:t>（</a:t>
            </a:r>
            <a:r>
              <a:rPr kumimoji="1" lang="en-US" altLang="ja-JP" dirty="0" smtClean="0"/>
              <a:t>Page168</a:t>
            </a:r>
            <a:r>
              <a:rPr kumimoji="1" lang="ja-JP" altLang="en-US" dirty="0" smtClean="0"/>
              <a:t>から続き）</a:t>
            </a:r>
            <a:endParaRPr kumimoji="1" lang="en-US" altLang="ja-JP" dirty="0" smtClean="0"/>
          </a:p>
          <a:p>
            <a:endParaRPr kumimoji="1" lang="en-US" altLang="ja-JP" dirty="0" smtClean="0"/>
          </a:p>
          <a:p>
            <a:pPr algn="just" defTabSz="947684">
              <a:defRPr/>
            </a:pPr>
            <a:r>
              <a:rPr kumimoji="1" lang="ja-JP" altLang="en-US" dirty="0" smtClean="0"/>
              <a:t>「</a:t>
            </a:r>
            <a:r>
              <a:rPr kumimoji="1" lang="en-US" altLang="ja-JP" dirty="0" smtClean="0"/>
              <a:t>THE BODY SHOP</a:t>
            </a:r>
            <a:r>
              <a:rPr kumimoji="1" lang="ja-JP" altLang="en-US" dirty="0" smtClean="0"/>
              <a:t>」で行ったフィールドワークをもとに、情報を整理していきます。フィールドワークから理解を深めます。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169</a:t>
            </a:fld>
            <a:endParaRPr lang="ja-JP" altLang="en-US" dirty="0"/>
          </a:p>
        </p:txBody>
      </p:sp>
    </p:spTree>
    <p:extLst>
      <p:ext uri="{BB962C8B-B14F-4D97-AF65-F5344CB8AC3E}">
        <p14:creationId xmlns:p14="http://schemas.microsoft.com/office/powerpoint/2010/main" val="295188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Page17</a:t>
            </a:r>
            <a:r>
              <a:rPr kumimoji="1" lang="ja-JP" altLang="en-US" dirty="0" smtClean="0"/>
              <a:t>（</a:t>
            </a:r>
            <a:r>
              <a:rPr kumimoji="1" lang="en-US" altLang="ja-JP" dirty="0" smtClean="0"/>
              <a:t>Page15〜18</a:t>
            </a:r>
            <a:r>
              <a:rPr kumimoji="1" lang="ja-JP" altLang="en-US" dirty="0" smtClean="0"/>
              <a:t>までで人間中心設計について説明します）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●HCD</a:t>
            </a:r>
            <a:r>
              <a:rPr kumimoji="1" lang="ja-JP" altLang="en-US" dirty="0" smtClean="0"/>
              <a:t>：人間中心設計プロセス</a:t>
            </a:r>
            <a:endParaRPr kumimoji="1" lang="en-US" altLang="ja-JP" dirty="0" smtClean="0"/>
          </a:p>
          <a:p>
            <a:pPr algn="just"/>
            <a:r>
              <a:rPr kumimoji="1" lang="ja-JP" altLang="en-US" dirty="0" smtClean="0"/>
              <a:t>特定非営利活動法人人間中心設計推進機構による</a:t>
            </a:r>
            <a:r>
              <a:rPr kumimoji="1" lang="en-US" altLang="ja-JP" dirty="0" smtClean="0"/>
              <a:t>HCD</a:t>
            </a:r>
            <a:r>
              <a:rPr kumimoji="1" lang="ja-JP" altLang="en-US" dirty="0" smtClean="0"/>
              <a:t>のプロセスと手法の表です。「</a:t>
            </a:r>
            <a:r>
              <a:rPr kumimoji="1" lang="en-US" altLang="ja-JP" dirty="0" smtClean="0"/>
              <a:t>HCD</a:t>
            </a:r>
            <a:r>
              <a:rPr kumimoji="1" lang="ja-JP" altLang="en-US" dirty="0" smtClean="0"/>
              <a:t>の進め方の基本は、製品の構想段階から対象ユーザーとその要求を明確にして、要求に合ったものを設計し、満足度合いを評価することです。ユーザーの要求が満たされるまで、これを繰り返します。」と述べられています。</a:t>
            </a:r>
            <a:endParaRPr kumimoji="1" lang="en-US" altLang="ja-JP" dirty="0" smtClean="0"/>
          </a:p>
          <a:p>
            <a:pPr algn="just"/>
            <a:r>
              <a:rPr kumimoji="1" lang="ja-JP" altLang="en-US" dirty="0" smtClean="0"/>
              <a:t>この表では、先（</a:t>
            </a:r>
            <a:r>
              <a:rPr kumimoji="1" lang="en-US" altLang="ja-JP" dirty="0" smtClean="0"/>
              <a:t>Page15</a:t>
            </a:r>
            <a:r>
              <a:rPr kumimoji="1" lang="ja-JP" altLang="en-US" dirty="0" smtClean="0"/>
              <a:t>）の図の詳細についての記述がなされています。特にそのプロセスごとに手法の例が挙げられています。この手法一つ一つをテーマに講義をすることができるくらいに重要で難易度の高いものです。</a:t>
            </a:r>
            <a:endParaRPr kumimoji="1" lang="en-US" altLang="ja-JP" dirty="0" smtClean="0"/>
          </a:p>
          <a:p>
            <a:pPr algn="just"/>
            <a:r>
              <a:rPr kumimoji="1" lang="ja-JP" altLang="en-US" dirty="0" smtClean="0"/>
              <a:t>初歩的な学習においては、手法の詳細よりも人間中心設計の各プロセスで何が大切になるのかを学習させ、その目的を果たすためにスキルとしていろいろな手法があることを伝えるのが第一歩になります。</a:t>
            </a:r>
            <a:endParaRPr kumimoji="1" lang="en-US" altLang="ja-JP" dirty="0" smtClean="0"/>
          </a:p>
          <a:p>
            <a:pPr algn="just"/>
            <a:endParaRPr kumimoji="1" lang="en-US" altLang="ja-JP" dirty="0" smtClean="0"/>
          </a:p>
          <a:p>
            <a:pPr algn="just"/>
            <a:r>
              <a:rPr kumimoji="1" lang="ja-JP" altLang="en-US" dirty="0" smtClean="0"/>
              <a:t>参考</a:t>
            </a:r>
            <a:r>
              <a:rPr kumimoji="1" lang="en-US" altLang="ja-JP" dirty="0" smtClean="0"/>
              <a:t>URL</a:t>
            </a:r>
            <a:r>
              <a:rPr kumimoji="1" lang="ja-JP" altLang="en-US" dirty="0" smtClean="0"/>
              <a:t>：</a:t>
            </a:r>
            <a:endParaRPr kumimoji="1" lang="en-US" altLang="ja-JP" dirty="0" smtClean="0"/>
          </a:p>
          <a:p>
            <a:pPr algn="just"/>
            <a:r>
              <a:rPr kumimoji="1" lang="en-US" altLang="ja-JP" dirty="0" smtClean="0"/>
              <a:t>http://</a:t>
            </a:r>
            <a:r>
              <a:rPr kumimoji="1" lang="en-US" altLang="ja-JP" dirty="0" err="1" smtClean="0"/>
              <a:t>www.hcdnet.org</a:t>
            </a:r>
            <a:r>
              <a:rPr kumimoji="1" lang="en-US" altLang="ja-JP" dirty="0" smtClean="0"/>
              <a:t>/</a:t>
            </a:r>
          </a:p>
          <a:p>
            <a:pPr algn="just"/>
            <a:r>
              <a:rPr kumimoji="1" lang="en-US" altLang="ja-JP" dirty="0" smtClean="0"/>
              <a:t>http://</a:t>
            </a:r>
            <a:r>
              <a:rPr kumimoji="1" lang="en-US" altLang="ja-JP" dirty="0" err="1" smtClean="0"/>
              <a:t>www.hcdnet.org</a:t>
            </a:r>
            <a:r>
              <a:rPr kumimoji="1" lang="en-US" altLang="ja-JP" dirty="0" smtClean="0"/>
              <a:t>/</a:t>
            </a:r>
            <a:r>
              <a:rPr kumimoji="1" lang="en-US" altLang="ja-JP" dirty="0" err="1" smtClean="0"/>
              <a:t>hcd</a:t>
            </a:r>
            <a:r>
              <a:rPr kumimoji="1" lang="en-US" altLang="ja-JP" dirty="0" smtClean="0"/>
              <a:t>/column/hcd_06.php</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28901013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9463" y="768350"/>
            <a:ext cx="5541962" cy="3836988"/>
          </a:xfrm>
        </p:spPr>
      </p:sp>
      <p:sp>
        <p:nvSpPr>
          <p:cNvPr id="3" name="ノート プレースホルダ 2"/>
          <p:cNvSpPr>
            <a:spLocks noGrp="1"/>
          </p:cNvSpPr>
          <p:nvPr>
            <p:ph type="body" idx="1"/>
          </p:nvPr>
        </p:nvSpPr>
        <p:spPr/>
        <p:txBody>
          <a:bodyPr>
            <a:noAutofit/>
          </a:bodyPr>
          <a:lstStyle/>
          <a:p>
            <a:r>
              <a:rPr lang="en-US" altLang="ja-JP" sz="1100" dirty="0"/>
              <a:t>Section : [UX</a:t>
            </a:r>
            <a:r>
              <a:rPr lang="ja-JP" altLang="en-US" sz="1100" dirty="0"/>
              <a:t>ワークフロー事例紹介</a:t>
            </a:r>
            <a:r>
              <a:rPr lang="en-US" altLang="ja-JP" sz="1100" dirty="0"/>
              <a:t>] Page163〜178</a:t>
            </a:r>
          </a:p>
          <a:p>
            <a:r>
              <a:rPr lang="en-US" altLang="ja-JP" sz="1100" dirty="0"/>
              <a:t>Page170</a:t>
            </a:r>
          </a:p>
          <a:p>
            <a:r>
              <a:rPr lang="en-US" altLang="ja-JP" sz="1100" dirty="0"/>
              <a:t>●</a:t>
            </a:r>
            <a:r>
              <a:rPr lang="ja-JP" altLang="en-US" sz="1100" dirty="0"/>
              <a:t>理解フェーズで行ったこと（</a:t>
            </a:r>
            <a:r>
              <a:rPr lang="en-US" altLang="ja-JP" sz="1100" dirty="0"/>
              <a:t>Page167〜170</a:t>
            </a:r>
            <a:r>
              <a:rPr lang="ja-JP" altLang="en-US" sz="1100" dirty="0"/>
              <a:t>）</a:t>
            </a:r>
            <a:endParaRPr lang="en-US" altLang="ja-JP" sz="1100" dirty="0"/>
          </a:p>
          <a:p>
            <a:r>
              <a:rPr lang="ja-JP" altLang="en-US" sz="1100" dirty="0"/>
              <a:t>このフィールドワークを経て、当開発の為に、有効そうな情報を収集する事ができました。今回の開発ではコンシューマエクスペリエンスの向上が１つの目的として掲げられており、店員が通常業務において、コンシューマエクスペリエンス向上に向けてどの様な接客を行っているかの確認を行いました。レジにて、店員とお客様が</a:t>
            </a:r>
            <a:r>
              <a:rPr lang="en-US" altLang="ja-JP" sz="1100" dirty="0"/>
              <a:t>POS</a:t>
            </a:r>
            <a:r>
              <a:rPr lang="ja-JP" altLang="en-US" sz="1100" dirty="0"/>
              <a:t>を挟んでコミュニケーションをとるときのコミュニケーションの様子です。（シャンプー購入時）</a:t>
            </a:r>
            <a:endParaRPr lang="en-US" altLang="ja-JP" sz="1100" dirty="0"/>
          </a:p>
          <a:p>
            <a:pPr>
              <a:lnSpc>
                <a:spcPct val="50000"/>
              </a:lnSpc>
            </a:pPr>
            <a:endParaRPr lang="en-US" altLang="ja-JP" sz="800" dirty="0"/>
          </a:p>
          <a:p>
            <a:pPr marL="261173" lvl="2"/>
            <a:r>
              <a:rPr lang="ja-JP" altLang="en-US" sz="1100" dirty="0"/>
              <a:t>「こちらのシャンプーを使用するのに便利なポンプがございます。お持ちでしょうか？」</a:t>
            </a:r>
            <a:endParaRPr lang="en-US" altLang="ja-JP" sz="1100" dirty="0"/>
          </a:p>
          <a:p>
            <a:pPr marL="261173" lvl="2"/>
            <a:r>
              <a:rPr lang="ja-JP" altLang="en-US" sz="1100" dirty="0"/>
              <a:t>「シャンプー容器に合わせて、ポンプの長さをカットしますが宜しいでしょうか？」</a:t>
            </a:r>
            <a:endParaRPr lang="en-US" altLang="ja-JP" sz="1100" dirty="0"/>
          </a:p>
          <a:p>
            <a:pPr marL="261173" lvl="2"/>
            <a:r>
              <a:rPr lang="ja-JP" altLang="en-US" sz="1100" dirty="0"/>
              <a:t>「ポンプの切断面が尖っていますのでご注意ください。」</a:t>
            </a:r>
            <a:endParaRPr lang="en-US" altLang="ja-JP" sz="1100" dirty="0"/>
          </a:p>
          <a:p>
            <a:pPr marL="261173" lvl="2"/>
            <a:r>
              <a:rPr lang="ja-JP" altLang="en-US" sz="1100" dirty="0"/>
              <a:t>「本日のお買い上げ金額が</a:t>
            </a:r>
            <a:r>
              <a:rPr lang="en-US" altLang="ja-JP" sz="1100" dirty="0"/>
              <a:t>3000</a:t>
            </a:r>
            <a:r>
              <a:rPr lang="ja-JP" altLang="en-US" sz="1100" dirty="0"/>
              <a:t>円以上です。会員証を発行できますが如何でしょうか？」</a:t>
            </a:r>
            <a:endParaRPr lang="en-US" altLang="ja-JP" sz="1100" dirty="0"/>
          </a:p>
          <a:p>
            <a:pPr marL="261173" lvl="2"/>
            <a:r>
              <a:rPr lang="ja-JP" altLang="en-US" sz="1100" dirty="0"/>
              <a:t>「会員の特典をご説明いたします。・・・」</a:t>
            </a:r>
            <a:endParaRPr lang="en-US" altLang="ja-JP" sz="1100" dirty="0"/>
          </a:p>
          <a:p>
            <a:pPr marL="261173" lvl="2">
              <a:lnSpc>
                <a:spcPct val="50000"/>
              </a:lnSpc>
            </a:pPr>
            <a:endParaRPr lang="ja-JP" altLang="en-US" sz="800" dirty="0"/>
          </a:p>
          <a:p>
            <a:r>
              <a:rPr lang="ja-JP" altLang="en-US" sz="1100" dirty="0"/>
              <a:t>ここで気づくのは、（</a:t>
            </a:r>
            <a:r>
              <a:rPr lang="en-US" altLang="ja-JP" sz="1100" dirty="0"/>
              <a:t>POS</a:t>
            </a:r>
            <a:r>
              <a:rPr lang="ja-JP" altLang="en-US" sz="1100" dirty="0"/>
              <a:t>レジをはさんだ環境で、）店員は、お客様の購入商品／お買い上げ金額／入会状況に応じて、臨機応変にコミュニケーションを行う必要があるということです。これは、キャリアを積んだ店員であれば、漏れなく業務を遂行できるかと思いますが、新人にはすこしハードルの高い作業だと感じました。店舗側としては、どの店員も、どのお客様に対しても、均等な品質を提供しなければならないのですが、ここに至る為には多くの時間を要することになります。</a:t>
            </a:r>
            <a:endParaRPr lang="en-US" altLang="ja-JP" sz="1100" dirty="0"/>
          </a:p>
          <a:p>
            <a:r>
              <a:rPr lang="ja-JP" altLang="en-US" sz="1100" dirty="0"/>
              <a:t>「</a:t>
            </a:r>
            <a:r>
              <a:rPr lang="en-US" altLang="ja-JP" sz="1100" dirty="0"/>
              <a:t>POS</a:t>
            </a:r>
            <a:r>
              <a:rPr lang="ja-JP" altLang="en-US" sz="1100" dirty="0"/>
              <a:t>ソリューションの導入・運用コストの</a:t>
            </a:r>
            <a:r>
              <a:rPr lang="en-US" altLang="ja-JP" sz="1100" dirty="0"/>
              <a:t>7</a:t>
            </a:r>
            <a:r>
              <a:rPr lang="ja-JP" altLang="en-US" sz="1100" dirty="0"/>
              <a:t>％が初期導入に関するもの、</a:t>
            </a:r>
            <a:r>
              <a:rPr lang="en-US" altLang="ja-JP" sz="1100" dirty="0"/>
              <a:t>25</a:t>
            </a:r>
            <a:r>
              <a:rPr lang="ja-JP" altLang="en-US" sz="1100" dirty="0"/>
              <a:t>％がメンテナンス、</a:t>
            </a:r>
            <a:r>
              <a:rPr lang="en-US" altLang="ja-JP" sz="1100" dirty="0"/>
              <a:t>68</a:t>
            </a:r>
            <a:r>
              <a:rPr lang="ja-JP" altLang="en-US" sz="1100" dirty="0"/>
              <a:t>％が</a:t>
            </a:r>
            <a:r>
              <a:rPr lang="en-US" altLang="ja-JP" sz="1100" dirty="0"/>
              <a:t>POS</a:t>
            </a:r>
            <a:r>
              <a:rPr lang="ja-JP" altLang="en-US" sz="1100" dirty="0"/>
              <a:t>を操作する従業員のためのトレーニング」といわれています。</a:t>
            </a:r>
            <a:endParaRPr lang="en-US" altLang="ja-JP" sz="1100" dirty="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170</a:t>
            </a:fld>
            <a:endParaRPr kumimoji="1" lang="ja-JP" alt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9463" y="768350"/>
            <a:ext cx="5541962" cy="3836988"/>
          </a:xfrm>
        </p:spPr>
      </p:sp>
      <p:sp>
        <p:nvSpPr>
          <p:cNvPr id="3" name="ノート プレースホルダ 2"/>
          <p:cNvSpPr>
            <a:spLocks noGrp="1"/>
          </p:cNvSpPr>
          <p:nvPr>
            <p:ph type="body" idx="1"/>
          </p:nvPr>
        </p:nvSpPr>
        <p:spPr>
          <a:xfrm>
            <a:off x="742757" y="4861562"/>
            <a:ext cx="5613787" cy="5012962"/>
          </a:xfrm>
        </p:spPr>
        <p:txBody>
          <a:bodyPr>
            <a:noAutofit/>
          </a:bodyPr>
          <a:lstStyle/>
          <a:p>
            <a:r>
              <a:rPr lang="en-US" altLang="ja-JP" sz="1100" dirty="0"/>
              <a:t>Section : [UX</a:t>
            </a:r>
            <a:r>
              <a:rPr lang="ja-JP" altLang="en-US" sz="1100" dirty="0"/>
              <a:t>ワークフロー事例紹介</a:t>
            </a:r>
            <a:r>
              <a:rPr lang="en-US" altLang="ja-JP" sz="1100" dirty="0"/>
              <a:t>] Page163〜178</a:t>
            </a:r>
          </a:p>
          <a:p>
            <a:r>
              <a:rPr lang="en-US" altLang="ja-JP" sz="1100" dirty="0"/>
              <a:t>Page171</a:t>
            </a:r>
          </a:p>
          <a:p>
            <a:r>
              <a:rPr lang="en-US" altLang="ja-JP" sz="1100" dirty="0"/>
              <a:t>●</a:t>
            </a:r>
            <a:r>
              <a:rPr lang="ja-JP" altLang="en-US" sz="1100" dirty="0"/>
              <a:t>分析フェーズでおこなったこと（</a:t>
            </a:r>
            <a:r>
              <a:rPr lang="en-US" altLang="ja-JP" sz="1100" dirty="0"/>
              <a:t>Page171〜172</a:t>
            </a:r>
            <a:r>
              <a:rPr lang="ja-JP" altLang="en-US" sz="1100" dirty="0"/>
              <a:t>）</a:t>
            </a:r>
            <a:endParaRPr lang="en-US" altLang="ja-JP" sz="1100" dirty="0"/>
          </a:p>
          <a:p>
            <a:r>
              <a:rPr lang="ja-JP" altLang="en-US" sz="1100" dirty="0"/>
              <a:t>次に分析フェーズで行った内容を説明します。分析のフェーズでは、大きくは２つの作業を行いました。</a:t>
            </a:r>
            <a:endParaRPr lang="en-US" altLang="ja-JP" sz="1100" dirty="0"/>
          </a:p>
          <a:p>
            <a:pPr marL="477573" lvl="1" indent="-104469">
              <a:buFont typeface="Arial"/>
              <a:buChar char="•"/>
            </a:pPr>
            <a:r>
              <a:rPr lang="ja-JP" altLang="en-US" sz="1100" dirty="0"/>
              <a:t>ソリマチ技研から実際の端末を借用して、これを使用した際の</a:t>
            </a:r>
            <a:r>
              <a:rPr lang="en-US" altLang="ja-JP" sz="1100" dirty="0"/>
              <a:t>"</a:t>
            </a:r>
            <a:r>
              <a:rPr lang="ja-JP" altLang="en-US" sz="1100" dirty="0"/>
              <a:t>操作感の確認</a:t>
            </a:r>
            <a:r>
              <a:rPr lang="en-US" altLang="ja-JP" sz="1100" dirty="0"/>
              <a:t>"</a:t>
            </a:r>
            <a:r>
              <a:rPr lang="ja-JP" altLang="en-US" sz="1100" dirty="0"/>
              <a:t>をおこないました。</a:t>
            </a:r>
            <a:endParaRPr lang="en-US" altLang="ja-JP" sz="1100" dirty="0"/>
          </a:p>
          <a:p>
            <a:pPr marL="477573" lvl="1" indent="-104469">
              <a:buFont typeface="Arial"/>
              <a:buChar char="•"/>
            </a:pPr>
            <a:r>
              <a:rPr lang="ja-JP" altLang="en-US" sz="1100" dirty="0"/>
              <a:t>大きなパネルを使って、このパネル上に画面遷移図を再現して、パネルを近くから、遠くから眺めることで</a:t>
            </a:r>
            <a:r>
              <a:rPr lang="en-US" altLang="ja-JP" sz="1100" dirty="0"/>
              <a:t>"</a:t>
            </a:r>
            <a:r>
              <a:rPr lang="ja-JP" altLang="en-US" sz="1100" dirty="0"/>
              <a:t>画面遷移の確認</a:t>
            </a:r>
            <a:r>
              <a:rPr lang="en-US" altLang="ja-JP" sz="1100" dirty="0"/>
              <a:t>"</a:t>
            </a:r>
            <a:r>
              <a:rPr lang="ja-JP" altLang="en-US" sz="1100" dirty="0"/>
              <a:t>と</a:t>
            </a:r>
            <a:r>
              <a:rPr lang="en-US" altLang="ja-JP" sz="1100" dirty="0"/>
              <a:t>"</a:t>
            </a:r>
            <a:r>
              <a:rPr lang="ja-JP" altLang="en-US" sz="1100" dirty="0"/>
              <a:t>各画面の確認</a:t>
            </a:r>
            <a:r>
              <a:rPr lang="en-US" altLang="ja-JP" sz="1100" dirty="0"/>
              <a:t>"</a:t>
            </a:r>
            <a:r>
              <a:rPr lang="ja-JP" altLang="en-US" sz="1100" dirty="0"/>
              <a:t>をおこないました。</a:t>
            </a:r>
            <a:endParaRPr lang="en-US" altLang="ja-JP" sz="1100" dirty="0"/>
          </a:p>
          <a:p>
            <a:endParaRPr lang="en-US" altLang="ja-JP" sz="1100" dirty="0"/>
          </a:p>
          <a:p>
            <a:r>
              <a:rPr lang="ja-JP" altLang="en-US" sz="1100" dirty="0"/>
              <a:t>＜実機を使った分析＞</a:t>
            </a:r>
            <a:endParaRPr lang="en-US" altLang="ja-JP" sz="1100" dirty="0"/>
          </a:p>
          <a:p>
            <a:pPr marL="477573" lvl="1" indent="-104469">
              <a:buFont typeface="Arial"/>
              <a:buChar char="•"/>
            </a:pPr>
            <a:r>
              <a:rPr lang="ja-JP" altLang="en-US" sz="1100" dirty="0"/>
              <a:t>利用頻度の高いボタン群が、画面最下部よりも少し高い位置に配置されており指先を安定しにくい。（エルゴノミクスデザイン）　→　操作ボタンの配置ガイド</a:t>
            </a:r>
            <a:endParaRPr lang="en-US" altLang="ja-JP" sz="1100" dirty="0"/>
          </a:p>
          <a:p>
            <a:pPr marL="477573" lvl="1" indent="-104469">
              <a:buFont typeface="Arial"/>
              <a:buChar char="•"/>
            </a:pPr>
            <a:r>
              <a:rPr lang="ja-JP" altLang="en-US" sz="1100" dirty="0"/>
              <a:t>自分の居場所を見失ってしまう事がある。　→　現在位置の表示・表現／画面遷移インタラクションの検討</a:t>
            </a:r>
            <a:endParaRPr lang="en-US" altLang="ja-JP" sz="1100" dirty="0"/>
          </a:p>
          <a:p>
            <a:r>
              <a:rPr lang="ja-JP" altLang="en-US" sz="1100" dirty="0"/>
              <a:t>＜パネルを使った分析で見つけた課題＞</a:t>
            </a:r>
            <a:endParaRPr lang="en-US" altLang="ja-JP" sz="1100" dirty="0"/>
          </a:p>
          <a:p>
            <a:pPr marL="477573" lvl="1" indent="-104469">
              <a:buFont typeface="Arial"/>
              <a:buChar char="•"/>
            </a:pPr>
            <a:r>
              <a:rPr lang="ja-JP" altLang="en-US" sz="1100" dirty="0"/>
              <a:t>目的の機能まで画面を掘り下げて遷移する構造になっており、すこし迷いやすくなっていた。</a:t>
            </a:r>
            <a:endParaRPr lang="en-US" altLang="ja-JP" sz="1100" dirty="0"/>
          </a:p>
          <a:p>
            <a:pPr marL="477573" lvl="1" indent="-104469">
              <a:buFont typeface="Arial"/>
              <a:buChar char="•"/>
            </a:pPr>
            <a:r>
              <a:rPr lang="ja-JP" altLang="en-US" sz="1100" dirty="0"/>
              <a:t>押しても機能しないダミーのボタンが多数存在していた。</a:t>
            </a:r>
            <a:endParaRPr lang="en-US" altLang="ja-JP" sz="1100" dirty="0"/>
          </a:p>
          <a:p>
            <a:pPr marL="477573" lvl="1" indent="-104469">
              <a:buFont typeface="Arial"/>
              <a:buChar char="•"/>
            </a:pPr>
            <a:r>
              <a:rPr lang="ja-JP" altLang="en-US" sz="1100" dirty="0"/>
              <a:t>ルールが一定でない。（たとえば、同内容のボタンなのに色が異なる、「はい」「いいえ」の左右位置にばらつきがある。）</a:t>
            </a:r>
            <a:endParaRPr lang="en-US" altLang="ja-JP" sz="1100" dirty="0"/>
          </a:p>
          <a:p>
            <a:r>
              <a:rPr lang="ja-JP" altLang="en-US" sz="1100" dirty="0"/>
              <a:t>といった課題事項を抽出する事ができました。</a:t>
            </a:r>
            <a:endParaRPr lang="en-US" altLang="ja-JP" sz="1100" dirty="0"/>
          </a:p>
          <a:p>
            <a:pPr>
              <a:lnSpc>
                <a:spcPct val="50000"/>
              </a:lnSpc>
            </a:pPr>
            <a:endParaRPr lang="en-US" altLang="ja-JP" sz="800" dirty="0"/>
          </a:p>
          <a:p>
            <a:r>
              <a:rPr lang="ja-JP" altLang="en-US" sz="1100" dirty="0"/>
              <a:t>（</a:t>
            </a:r>
            <a:r>
              <a:rPr lang="en-US" altLang="ja-JP" sz="1100" dirty="0"/>
              <a:t>Page172</a:t>
            </a:r>
            <a:r>
              <a:rPr lang="ja-JP" altLang="en-US" sz="1100" dirty="0"/>
              <a:t>へ続く）</a:t>
            </a:r>
            <a:endParaRPr lang="en-US" altLang="ja-JP" sz="1100" dirty="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171</a:t>
            </a:fld>
            <a:endParaRPr kumimoji="1" lang="ja-JP" alt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Section : [UX</a:t>
            </a:r>
            <a:r>
              <a:rPr lang="ja-JP" altLang="en-US" dirty="0"/>
              <a:t>ワークフロー事例紹介</a:t>
            </a:r>
            <a:r>
              <a:rPr lang="en-US" altLang="ja-JP" dirty="0"/>
              <a:t>] Page163〜178</a:t>
            </a:r>
          </a:p>
          <a:p>
            <a:r>
              <a:rPr lang="en-US" altLang="ja-JP" dirty="0"/>
              <a:t>Page172</a:t>
            </a:r>
          </a:p>
          <a:p>
            <a:r>
              <a:rPr lang="en-US" altLang="ja-JP" dirty="0"/>
              <a:t>●</a:t>
            </a:r>
            <a:r>
              <a:rPr lang="ja-JP" altLang="en-US" dirty="0"/>
              <a:t>分析フェーズでおこなったこと（</a:t>
            </a:r>
            <a:r>
              <a:rPr lang="en-US" altLang="ja-JP" dirty="0"/>
              <a:t>Page171〜172</a:t>
            </a:r>
            <a:r>
              <a:rPr lang="ja-JP" altLang="en-US" dirty="0"/>
              <a:t>）</a:t>
            </a:r>
            <a:endParaRPr lang="en-US" altLang="ja-JP" dirty="0"/>
          </a:p>
          <a:p>
            <a:pPr>
              <a:lnSpc>
                <a:spcPct val="50000"/>
              </a:lnSpc>
            </a:pPr>
            <a:endParaRPr lang="en-US" altLang="ja-JP" sz="800" dirty="0"/>
          </a:p>
          <a:p>
            <a:r>
              <a:rPr lang="ja-JP" altLang="en-US" dirty="0"/>
              <a:t>（</a:t>
            </a:r>
            <a:r>
              <a:rPr lang="en-US" altLang="ja-JP" dirty="0"/>
              <a:t>Page171</a:t>
            </a:r>
            <a:r>
              <a:rPr lang="ja-JP" altLang="en-US" dirty="0"/>
              <a:t>から続き）</a:t>
            </a:r>
            <a:endParaRPr lang="en-US" altLang="ja-JP" dirty="0"/>
          </a:p>
          <a:p>
            <a:pPr>
              <a:lnSpc>
                <a:spcPct val="50000"/>
              </a:lnSpc>
            </a:pPr>
            <a:endParaRPr lang="en-US" altLang="ja-JP" sz="800" dirty="0"/>
          </a:p>
          <a:p>
            <a:r>
              <a:rPr lang="ja-JP" altLang="en-US" dirty="0" smtClean="0"/>
              <a:t>今回の検討で利用をしたパネルです。大きさは、たたみ一畳分くらいの大きさがあり、ここに画面遷移図を展開して、近くで見れば単画面の確認、且つ、画面前後の表示変化などを一目で見る事ができます。</a:t>
            </a:r>
            <a:endParaRPr lang="en-US" altLang="ja-JP" dirty="0" smtClean="0"/>
          </a:p>
          <a:p>
            <a:r>
              <a:rPr lang="ja-JP" altLang="en-US" dirty="0" smtClean="0"/>
              <a:t>さらに、少しはなれて見ることで、機能ごとの画面分類や遷移を確認することができるものです。</a:t>
            </a:r>
            <a:endParaRPr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172</a:t>
            </a:fld>
            <a:endParaRPr kumimoji="1" lang="ja-JP" alt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79463" y="768350"/>
            <a:ext cx="5541962" cy="3836988"/>
          </a:xfrm>
        </p:spPr>
      </p:sp>
      <p:sp>
        <p:nvSpPr>
          <p:cNvPr id="3" name="ノート プレースホルダ 2"/>
          <p:cNvSpPr>
            <a:spLocks noGrp="1"/>
          </p:cNvSpPr>
          <p:nvPr>
            <p:ph type="body" idx="1"/>
          </p:nvPr>
        </p:nvSpPr>
        <p:spPr>
          <a:xfrm>
            <a:off x="742757" y="4861561"/>
            <a:ext cx="5613787" cy="5089987"/>
          </a:xfrm>
        </p:spPr>
        <p:txBody>
          <a:bodyPr>
            <a:noAutofit/>
          </a:bodyPr>
          <a:lstStyle/>
          <a:p>
            <a:r>
              <a:rPr lang="en-US" altLang="ja-JP" sz="1100" dirty="0"/>
              <a:t>Section : [UX</a:t>
            </a:r>
            <a:r>
              <a:rPr lang="ja-JP" altLang="en-US" sz="1100" dirty="0"/>
              <a:t>ワークフロー事例紹介</a:t>
            </a:r>
            <a:r>
              <a:rPr lang="en-US" altLang="ja-JP" sz="1100" dirty="0"/>
              <a:t>] Page163〜178</a:t>
            </a:r>
          </a:p>
          <a:p>
            <a:r>
              <a:rPr lang="en-US" altLang="ja-JP" sz="1100" dirty="0"/>
              <a:t>Page173</a:t>
            </a:r>
          </a:p>
          <a:p>
            <a:r>
              <a:rPr lang="en-US" altLang="ja-JP" sz="1100" dirty="0"/>
              <a:t>●</a:t>
            </a:r>
            <a:r>
              <a:rPr lang="ja-JP" altLang="en-US" sz="1100" dirty="0"/>
              <a:t>発案フェーズでおこなったこと（</a:t>
            </a:r>
            <a:r>
              <a:rPr lang="en-US" altLang="ja-JP" sz="1100" dirty="0"/>
              <a:t>Page173〜177</a:t>
            </a:r>
            <a:r>
              <a:rPr lang="ja-JP" altLang="en-US" sz="1100" dirty="0"/>
              <a:t>）</a:t>
            </a:r>
            <a:endParaRPr lang="en-US" altLang="ja-JP" sz="1100" dirty="0"/>
          </a:p>
          <a:p>
            <a:r>
              <a:rPr lang="ja-JP" altLang="en-US" sz="1100" dirty="0"/>
              <a:t>発案フェーズでは、理解のフェーズ、分析のフェーズで取得した諸々の情報をアイデアとして発想することを行います。ここでのアイデア提案は、以下の２点です。</a:t>
            </a:r>
            <a:endParaRPr lang="en-US" altLang="ja-JP" sz="1100" dirty="0"/>
          </a:p>
          <a:p>
            <a:pPr marL="291021" lvl="1" indent="-104469">
              <a:buFont typeface="Arial"/>
              <a:buChar char="•"/>
            </a:pPr>
            <a:r>
              <a:rPr lang="ja-JP" altLang="en-US" sz="1100" dirty="0"/>
              <a:t>課題解決型のアイデア提案</a:t>
            </a:r>
            <a:endParaRPr lang="en-US" altLang="ja-JP" sz="1100" dirty="0"/>
          </a:p>
          <a:p>
            <a:pPr marL="291021" lvl="1" indent="-104469">
              <a:buFont typeface="Arial"/>
              <a:buChar char="•"/>
            </a:pPr>
            <a:r>
              <a:rPr lang="ja-JP" altLang="en-US" sz="1100" dirty="0"/>
              <a:t>店員の体験変化に向けたアイデア提案</a:t>
            </a:r>
            <a:endParaRPr lang="en-US" altLang="ja-JP" sz="1100" dirty="0"/>
          </a:p>
          <a:p>
            <a:r>
              <a:rPr lang="ja-JP" altLang="en-US" sz="1100" dirty="0"/>
              <a:t>＜課題解決型のアイデア提案＞</a:t>
            </a:r>
            <a:endParaRPr lang="en-US" altLang="ja-JP" sz="1100" dirty="0"/>
          </a:p>
          <a:p>
            <a:r>
              <a:rPr lang="ja-JP" altLang="en-US" sz="1100" dirty="0"/>
              <a:t>課題解決型のアイデア提案は、分析フェーズで出した問題事項を解決するタイプです。</a:t>
            </a:r>
            <a:endParaRPr lang="en-US" altLang="ja-JP" sz="1100" dirty="0"/>
          </a:p>
          <a:p>
            <a:pPr marL="291021" lvl="1" indent="-104469">
              <a:buFont typeface="Arial"/>
              <a:buChar char="•"/>
            </a:pPr>
            <a:r>
              <a:rPr lang="ja-JP" altLang="en-US" sz="1100" dirty="0"/>
              <a:t>頻繁にタッチするボタンは画面縁に配置（⇒ユーザーの安心感を高める。）</a:t>
            </a:r>
            <a:endParaRPr lang="en-US" altLang="ja-JP" sz="1100" dirty="0"/>
          </a:p>
          <a:p>
            <a:pPr marL="291021" lvl="1" indent="-104469">
              <a:buFont typeface="Arial"/>
              <a:buChar char="•"/>
            </a:pPr>
            <a:r>
              <a:rPr lang="ja-JP" altLang="en-US" sz="1100" dirty="0"/>
              <a:t>無反応ボタンの排除、デザインルールの統一（⇒ユーザーの理解向上。）</a:t>
            </a:r>
            <a:endParaRPr lang="en-US" altLang="ja-JP" sz="1100" dirty="0"/>
          </a:p>
          <a:p>
            <a:r>
              <a:rPr lang="ja-JP" altLang="en-US" sz="1100" dirty="0"/>
              <a:t>操作中、迷子になりやすいという問題があり、操作の階層が深いから迷子になるのだと考えました。今回</a:t>
            </a:r>
            <a:r>
              <a:rPr lang="en-US" altLang="ja-JP" sz="1100" dirty="0"/>
              <a:t>WPF</a:t>
            </a:r>
            <a:r>
              <a:rPr lang="ja-JP" altLang="en-US" sz="1100" dirty="0"/>
              <a:t>の採用で、アニメーションを利用が可能になるため、</a:t>
            </a:r>
            <a:r>
              <a:rPr lang="en-US" altLang="ja-JP" sz="1100" dirty="0"/>
              <a:t>UI</a:t>
            </a:r>
            <a:r>
              <a:rPr lang="ja-JP" altLang="en-US" sz="1100" dirty="0"/>
              <a:t>が必要に応じてアニメーションする画面展開を発案しました。</a:t>
            </a:r>
            <a:endParaRPr lang="en-US" altLang="ja-JP" sz="1100" dirty="0"/>
          </a:p>
          <a:p>
            <a:r>
              <a:rPr lang="ja-JP" altLang="en-US" sz="1100" dirty="0"/>
              <a:t>＜店員の体験変化に向けたアイデア提案＞</a:t>
            </a:r>
            <a:endParaRPr lang="en-US" altLang="ja-JP" sz="1100" dirty="0"/>
          </a:p>
          <a:p>
            <a:r>
              <a:rPr lang="ja-JP" altLang="en-US" sz="1100" dirty="0"/>
              <a:t>こちらはフィールドワークより得た情報を元にアイデアをだしました。</a:t>
            </a:r>
            <a:endParaRPr lang="en-US" altLang="ja-JP" sz="1100" dirty="0"/>
          </a:p>
          <a:p>
            <a:pPr marL="291021" lvl="1" indent="-104469">
              <a:buFont typeface="Arial"/>
              <a:buChar char="•"/>
            </a:pPr>
            <a:r>
              <a:rPr lang="ja-JP" altLang="en-US" sz="1100" dirty="0"/>
              <a:t>スキャンした商品や顧客</a:t>
            </a:r>
            <a:r>
              <a:rPr lang="en-US" altLang="ja-JP" sz="1100" dirty="0"/>
              <a:t>ID</a:t>
            </a:r>
            <a:r>
              <a:rPr lang="ja-JP" altLang="en-US" sz="1100" dirty="0" err="1"/>
              <a:t>、</a:t>
            </a:r>
            <a:r>
              <a:rPr lang="ja-JP" altLang="en-US" sz="1100" dirty="0"/>
              <a:t>またお買い上げ金額や天候などの情報に応じて、臨機応変にお客様が必要とする情報をインフォメーションエリアに表示する。</a:t>
            </a:r>
            <a:endParaRPr lang="en-US" altLang="ja-JP" sz="1100" dirty="0"/>
          </a:p>
          <a:p>
            <a:pPr marL="291021" lvl="1" indent="-104469">
              <a:buFont typeface="Arial"/>
              <a:buChar char="•"/>
            </a:pPr>
            <a:r>
              <a:rPr lang="ja-JP" altLang="en-US" sz="1100" dirty="0"/>
              <a:t>店員交替時、申し送り事項をインフォメーションエリアに表示して、店舗内の情報共有が活性化する。</a:t>
            </a:r>
            <a:endParaRPr lang="en-US" altLang="ja-JP" sz="1100" dirty="0"/>
          </a:p>
          <a:p>
            <a:pPr marL="291021" lvl="1" indent="-104469">
              <a:buFont typeface="Arial"/>
              <a:buChar char="•"/>
            </a:pPr>
            <a:r>
              <a:rPr lang="ja-JP" altLang="en-US" sz="1100" dirty="0"/>
              <a:t>会員入会時の重要事項説明等、初心者には難易度が高い業務は、</a:t>
            </a:r>
            <a:r>
              <a:rPr lang="en-US" altLang="ja-JP" sz="1100" dirty="0"/>
              <a:t>POS</a:t>
            </a:r>
            <a:r>
              <a:rPr lang="ja-JP" altLang="en-US" sz="1100" dirty="0"/>
              <a:t>の</a:t>
            </a:r>
            <a:r>
              <a:rPr lang="ja-JP" altLang="en-US" sz="1100" dirty="0"/>
              <a:t>ガイドで対応する。</a:t>
            </a:r>
            <a:endParaRPr lang="en-US" altLang="ja-JP" sz="1100" dirty="0"/>
          </a:p>
          <a:p>
            <a:pPr defTabSz="947684" fontAlgn="auto">
              <a:spcBef>
                <a:spcPts val="0"/>
              </a:spcBef>
              <a:spcAft>
                <a:spcPts val="0"/>
              </a:spcAft>
              <a:defRPr/>
            </a:pPr>
            <a:r>
              <a:rPr lang="ja-JP" altLang="en-US" sz="1100" dirty="0"/>
              <a:t>店員でなくても、同様の業務やおもてなしを忘れずに実行出来るように、</a:t>
            </a:r>
            <a:r>
              <a:rPr lang="en-US" altLang="ja-JP" sz="1100" dirty="0"/>
              <a:t>POS</a:t>
            </a:r>
            <a:r>
              <a:rPr lang="ja-JP" altLang="en-US" sz="1100" dirty="0"/>
              <a:t>レジが臨機応変にサポートを行ってくれることを目指します。</a:t>
            </a:r>
            <a:endParaRPr lang="en-US" altLang="ja-JP" sz="1100" dirty="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173</a:t>
            </a:fld>
            <a:endParaRPr kumimoji="1" lang="ja-JP" alt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Section : [UX</a:t>
            </a:r>
            <a:r>
              <a:rPr lang="ja-JP" altLang="en-US" dirty="0"/>
              <a:t>ワークフロー事例紹介</a:t>
            </a:r>
            <a:r>
              <a:rPr lang="en-US" altLang="ja-JP" dirty="0"/>
              <a:t>] Page163〜178</a:t>
            </a:r>
          </a:p>
          <a:p>
            <a:r>
              <a:rPr lang="en-US" altLang="ja-JP" dirty="0"/>
              <a:t>Page174</a:t>
            </a:r>
          </a:p>
          <a:p>
            <a:r>
              <a:rPr lang="en-US" altLang="ja-JP" dirty="0"/>
              <a:t>●</a:t>
            </a:r>
            <a:r>
              <a:rPr lang="ja-JP" altLang="en-US" dirty="0"/>
              <a:t>ファインディングス（観点）の掛け算</a:t>
            </a:r>
            <a:endParaRPr lang="en-US" altLang="ja-JP" dirty="0"/>
          </a:p>
          <a:p>
            <a:r>
              <a:rPr lang="ja-JP" altLang="en-US" dirty="0"/>
              <a:t>「発見されたキーワード」と「ターゲットユーザーの抱える課題（夢）」を組み合わせてみると、「こんなものがあったらいいな」という解決アイデアが見つかります。</a:t>
            </a:r>
            <a:endParaRPr lang="en-US" altLang="ja-JP" dirty="0"/>
          </a:p>
          <a:p>
            <a:r>
              <a:rPr lang="ja-JP" altLang="en-US" dirty="0"/>
              <a:t>今回の</a:t>
            </a:r>
            <a:r>
              <a:rPr lang="en-US" altLang="ja-JP" dirty="0"/>
              <a:t>POS</a:t>
            </a:r>
            <a:r>
              <a:rPr lang="ja-JP" altLang="en-US" dirty="0"/>
              <a:t>レジの事例では、「発見されたキーワード」として「商品知識が必要」というものがあり、「ターゲットユーザーの抱える課題（夢）」としては、「学習時間がない」というものが挙げられます。その２つを掛け合わせると、「知識サポートレジが提供できればいいのでは</a:t>
            </a:r>
            <a:r>
              <a:rPr lang="en-US" altLang="ja-JP" dirty="0"/>
              <a:t>…</a:t>
            </a:r>
            <a:r>
              <a:rPr lang="ja-JP" altLang="en-US" dirty="0"/>
              <a:t>」という解決案が見つかります。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174</a:t>
            </a:fld>
            <a:endParaRPr lang="ja-JP" altLang="en-US" dirty="0"/>
          </a:p>
        </p:txBody>
      </p:sp>
    </p:spTree>
    <p:extLst>
      <p:ext uri="{BB962C8B-B14F-4D97-AF65-F5344CB8AC3E}">
        <p14:creationId xmlns:p14="http://schemas.microsoft.com/office/powerpoint/2010/main" val="398861023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a:lnSpc>
                <a:spcPct val="110000"/>
              </a:lnSpc>
            </a:pPr>
            <a:r>
              <a:rPr kumimoji="1" lang="en-US" altLang="ja-JP" dirty="0" smtClean="0"/>
              <a:t>Section : [UX</a:t>
            </a:r>
            <a:r>
              <a:rPr kumimoji="1" lang="ja-JP" altLang="en-US" dirty="0" smtClean="0"/>
              <a:t>ワークフロー事例紹介</a:t>
            </a:r>
            <a:r>
              <a:rPr kumimoji="1" lang="en-US" altLang="ja-JP" dirty="0" smtClean="0"/>
              <a:t>] Page163〜178</a:t>
            </a:r>
          </a:p>
          <a:p>
            <a:pPr>
              <a:lnSpc>
                <a:spcPct val="110000"/>
              </a:lnSpc>
            </a:pPr>
            <a:r>
              <a:rPr kumimoji="1" lang="en-US" altLang="ja-JP" dirty="0" smtClean="0"/>
              <a:t>Page175</a:t>
            </a:r>
          </a:p>
          <a:p>
            <a:pPr>
              <a:lnSpc>
                <a:spcPct val="110000"/>
              </a:lnSpc>
            </a:pPr>
            <a:r>
              <a:rPr kumimoji="1" lang="en-US" altLang="ja-JP" dirty="0" smtClean="0"/>
              <a:t>●</a:t>
            </a:r>
            <a:r>
              <a:rPr kumimoji="1" lang="ja-JP" altLang="en-US" dirty="0" smtClean="0"/>
              <a:t>発案フェーズでおこなったこと（</a:t>
            </a:r>
            <a:r>
              <a:rPr kumimoji="1" lang="en-US" altLang="ja-JP" dirty="0" smtClean="0"/>
              <a:t>Page173〜177</a:t>
            </a:r>
            <a:r>
              <a:rPr kumimoji="1" lang="ja-JP" altLang="en-US" dirty="0" smtClean="0"/>
              <a:t>）</a:t>
            </a:r>
            <a:endParaRPr kumimoji="1" lang="en-US" altLang="ja-JP" dirty="0" smtClean="0"/>
          </a:p>
          <a:p>
            <a:pPr>
              <a:lnSpc>
                <a:spcPct val="110000"/>
              </a:lnSpc>
            </a:pPr>
            <a:r>
              <a:rPr kumimoji="1" lang="ja-JP" altLang="en-US" dirty="0" smtClean="0"/>
              <a:t>ユーザーシナリオ提案について説明します。</a:t>
            </a:r>
            <a:endParaRPr kumimoji="1" lang="en-US" altLang="ja-JP" dirty="0" smtClean="0"/>
          </a:p>
          <a:p>
            <a:pPr>
              <a:lnSpc>
                <a:spcPct val="110000"/>
              </a:lnSpc>
            </a:pPr>
            <a:r>
              <a:rPr lang="ja-JP" altLang="en-US" dirty="0" smtClean="0"/>
              <a:t>シナリオ提案では、発案したアイデアをユーザーが利用するストーリーを書き、このストーリーの中で、このアイデアが「どのようなシチュエーションで利用されるのか？」「どのような効果をもたらすのか？」の考察を行います。</a:t>
            </a:r>
            <a:endParaRPr lang="en-US" altLang="ja-JP" dirty="0" smtClean="0"/>
          </a:p>
          <a:p>
            <a:pPr defTabSz="947684" fontAlgn="auto">
              <a:lnSpc>
                <a:spcPct val="110000"/>
              </a:lnSpc>
              <a:spcBef>
                <a:spcPts val="0"/>
              </a:spcBef>
              <a:spcAft>
                <a:spcPts val="0"/>
              </a:spcAft>
              <a:defRPr/>
            </a:pPr>
            <a:r>
              <a:rPr lang="ja-JP" altLang="en-US" dirty="0" smtClean="0"/>
              <a:t>実際にこの</a:t>
            </a:r>
            <a:r>
              <a:rPr lang="en-US" altLang="ja-JP" dirty="0" smtClean="0"/>
              <a:t>POS</a:t>
            </a:r>
            <a:r>
              <a:rPr lang="ja-JP" altLang="en-US" dirty="0" smtClean="0"/>
              <a:t>レジ開発で使用をした会議資料です。</a:t>
            </a:r>
            <a:endParaRPr lang="en-US" altLang="ja-JP" dirty="0" smtClean="0"/>
          </a:p>
          <a:p>
            <a:pPr defTabSz="947684" fontAlgn="auto">
              <a:lnSpc>
                <a:spcPct val="110000"/>
              </a:lnSpc>
              <a:spcBef>
                <a:spcPts val="0"/>
              </a:spcBef>
              <a:spcAft>
                <a:spcPts val="0"/>
              </a:spcAft>
              <a:defRPr/>
            </a:pPr>
            <a:r>
              <a:rPr lang="ja-JP" altLang="en-US" dirty="0" smtClean="0"/>
              <a:t>２つのシナリオを用意しており、左側が入社して半年の社員、右側が入社したばかりの社員を想定してシナリオを検討しました。</a:t>
            </a:r>
            <a:endParaRPr lang="en-US" altLang="ja-JP" dirty="0" smtClean="0"/>
          </a:p>
          <a:p>
            <a:pPr defTabSz="947684" fontAlgn="auto">
              <a:lnSpc>
                <a:spcPct val="110000"/>
              </a:lnSpc>
              <a:spcBef>
                <a:spcPts val="0"/>
              </a:spcBef>
              <a:spcAft>
                <a:spcPts val="0"/>
              </a:spcAft>
              <a:defRPr/>
            </a:pPr>
            <a:endParaRPr lang="en-US" altLang="ja-JP" dirty="0" smtClean="0"/>
          </a:p>
          <a:p>
            <a:pPr defTabSz="947684" fontAlgn="auto">
              <a:lnSpc>
                <a:spcPct val="110000"/>
              </a:lnSpc>
              <a:spcBef>
                <a:spcPts val="0"/>
              </a:spcBef>
              <a:spcAft>
                <a:spcPts val="0"/>
              </a:spcAft>
              <a:defRPr/>
            </a:pPr>
            <a:r>
              <a:rPr lang="ja-JP" altLang="en-US" dirty="0" smtClean="0"/>
              <a:t>＜赤色の文字＞：ユーザーの心の変化を表すシナリオ</a:t>
            </a:r>
            <a:endParaRPr lang="en-US" altLang="ja-JP" dirty="0" smtClean="0"/>
          </a:p>
          <a:p>
            <a:pPr marL="373104" lvl="1" algn="l" defTabSz="947684" fontAlgn="auto">
              <a:lnSpc>
                <a:spcPct val="110000"/>
              </a:lnSpc>
              <a:spcBef>
                <a:spcPts val="0"/>
              </a:spcBef>
              <a:spcAft>
                <a:spcPts val="0"/>
              </a:spcAft>
              <a:defRPr/>
            </a:pPr>
            <a:r>
              <a:rPr lang="ja-JP" altLang="en-US" dirty="0" smtClean="0"/>
              <a:t>例えば、新入社員が接客時に「不安を感じている」とか、お客様に満足してもらえて「自身がついた！」とか、</a:t>
            </a:r>
            <a:r>
              <a:rPr lang="en-US" altLang="ja-JP" dirty="0" smtClean="0"/>
              <a:t>POS</a:t>
            </a:r>
            <a:r>
              <a:rPr lang="ja-JP" altLang="en-US" dirty="0" smtClean="0"/>
              <a:t>のガイド表示によって「勇気がわいた」などの内容が書かれています。</a:t>
            </a:r>
            <a:endParaRPr lang="en-US" altLang="ja-JP" dirty="0" smtClean="0"/>
          </a:p>
          <a:p>
            <a:pPr defTabSz="947684" fontAlgn="auto">
              <a:lnSpc>
                <a:spcPct val="110000"/>
              </a:lnSpc>
              <a:spcBef>
                <a:spcPts val="0"/>
              </a:spcBef>
              <a:spcAft>
                <a:spcPts val="0"/>
              </a:spcAft>
              <a:defRPr/>
            </a:pPr>
            <a:endParaRPr lang="en-US" altLang="ja-JP" dirty="0" smtClean="0"/>
          </a:p>
          <a:p>
            <a:pPr defTabSz="947684" fontAlgn="auto">
              <a:lnSpc>
                <a:spcPct val="110000"/>
              </a:lnSpc>
              <a:spcBef>
                <a:spcPts val="0"/>
              </a:spcBef>
              <a:spcAft>
                <a:spcPts val="0"/>
              </a:spcAft>
              <a:defRPr/>
            </a:pPr>
            <a:r>
              <a:rPr lang="ja-JP" altLang="en-US" dirty="0" smtClean="0"/>
              <a:t>＜緑色の文字＞：</a:t>
            </a:r>
            <a:r>
              <a:rPr lang="en-US" altLang="ja-JP" dirty="0" smtClean="0"/>
              <a:t>POS</a:t>
            </a:r>
            <a:r>
              <a:rPr lang="ja-JP" altLang="en-US" dirty="0" smtClean="0"/>
              <a:t>の画面に表示されている情報の変化を追ったシナリオ</a:t>
            </a:r>
            <a:endParaRPr lang="en-US" altLang="ja-JP" dirty="0" smtClean="0"/>
          </a:p>
          <a:p>
            <a:pPr marL="373104" lvl="1" algn="l" defTabSz="947684" fontAlgn="auto">
              <a:lnSpc>
                <a:spcPct val="110000"/>
              </a:lnSpc>
              <a:spcBef>
                <a:spcPts val="0"/>
              </a:spcBef>
              <a:spcAft>
                <a:spcPts val="0"/>
              </a:spcAft>
              <a:defRPr/>
            </a:pPr>
            <a:r>
              <a:rPr lang="ja-JP" altLang="en-US" dirty="0" smtClean="0"/>
              <a:t>画面の修正といった観点では、この緑の情報のみを追えば良いように感じますが、ユーザーの前向きな変化を見込んで</a:t>
            </a:r>
            <a:r>
              <a:rPr lang="en-US" altLang="ja-JP" dirty="0" smtClean="0"/>
              <a:t>UI</a:t>
            </a:r>
            <a:r>
              <a:rPr lang="ja-JP" altLang="en-US" dirty="0" smtClean="0"/>
              <a:t>開発を行う場合は、これに伴った赤の情報を追う事が極めて重要です。</a:t>
            </a:r>
            <a:endParaRPr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175</a:t>
            </a:fld>
            <a:endParaRPr kumimoji="1" lang="ja-JP" alt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Section : [UX</a:t>
            </a:r>
            <a:r>
              <a:rPr lang="ja-JP" altLang="en-US" dirty="0"/>
              <a:t>ワークフロー事例紹介</a:t>
            </a:r>
            <a:r>
              <a:rPr lang="en-US" altLang="ja-JP" dirty="0"/>
              <a:t>] Page163〜178</a:t>
            </a:r>
          </a:p>
          <a:p>
            <a:r>
              <a:rPr lang="en-US" altLang="ja-JP" dirty="0"/>
              <a:t>Page176</a:t>
            </a:r>
          </a:p>
          <a:p>
            <a:r>
              <a:rPr lang="en-US" altLang="ja-JP" dirty="0"/>
              <a:t>●</a:t>
            </a:r>
            <a:r>
              <a:rPr lang="ja-JP" altLang="en-US" dirty="0"/>
              <a:t>ワイヤーフレーム制作（</a:t>
            </a:r>
            <a:r>
              <a:rPr lang="en-US" altLang="ja-JP" dirty="0"/>
              <a:t>Page176</a:t>
            </a:r>
            <a:r>
              <a:rPr lang="ja-JP" altLang="en-US" dirty="0"/>
              <a:t>，</a:t>
            </a:r>
            <a:r>
              <a:rPr lang="en-US" altLang="ja-JP" dirty="0"/>
              <a:t>177</a:t>
            </a:r>
            <a:r>
              <a:rPr lang="ja-JP" altLang="en-US" dirty="0"/>
              <a:t>）</a:t>
            </a:r>
            <a:endParaRPr lang="en-US" altLang="ja-JP" dirty="0"/>
          </a:p>
          <a:p>
            <a:r>
              <a:rPr kumimoji="1" lang="ja-JP" altLang="en-US" dirty="0" smtClean="0"/>
              <a:t>ワイヤーフレーム検討では、デモシナリオ中の各画面を可視化する作業を行います。ワイヤーフレーム資料では、</a:t>
            </a:r>
            <a:endParaRPr kumimoji="1" lang="en-US" altLang="ja-JP" dirty="0" smtClean="0"/>
          </a:p>
          <a:p>
            <a:pPr marL="477573" lvl="1" indent="-104469">
              <a:buFont typeface="Arial"/>
              <a:buChar char="•"/>
            </a:pPr>
            <a:r>
              <a:rPr kumimoji="1" lang="ja-JP" altLang="en-US" dirty="0" smtClean="0"/>
              <a:t>各画面を構成する要素についての定義。</a:t>
            </a:r>
            <a:endParaRPr kumimoji="1" lang="en-US" altLang="ja-JP" dirty="0" smtClean="0"/>
          </a:p>
          <a:p>
            <a:pPr marL="477573" lvl="1" indent="-104469">
              <a:buFont typeface="Arial"/>
              <a:buChar char="•"/>
            </a:pPr>
            <a:r>
              <a:rPr kumimoji="1" lang="ja-JP" altLang="en-US" dirty="0" smtClean="0"/>
              <a:t>どのような操作でデモが進行するかの、操作定義。</a:t>
            </a:r>
            <a:endParaRPr kumimoji="1" lang="en-US" altLang="ja-JP" dirty="0" smtClean="0"/>
          </a:p>
          <a:p>
            <a:pPr marL="477573" lvl="1" indent="-104469">
              <a:buFont typeface="Arial"/>
              <a:buChar char="•"/>
            </a:pPr>
            <a:r>
              <a:rPr kumimoji="1" lang="ja-JP" altLang="en-US" dirty="0" smtClean="0"/>
              <a:t>画面間の繋がり／遷移についての定義</a:t>
            </a:r>
            <a:endParaRPr kumimoji="1" lang="en-US" altLang="ja-JP" dirty="0" smtClean="0"/>
          </a:p>
          <a:p>
            <a:pPr marL="477573" lvl="1" indent="-104469">
              <a:buFont typeface="Arial"/>
              <a:buChar char="•"/>
            </a:pPr>
            <a:r>
              <a:rPr kumimoji="1" lang="ja-JP" altLang="en-US" dirty="0" smtClean="0"/>
              <a:t>想定している画面インタラクションについて定義</a:t>
            </a:r>
            <a:endParaRPr kumimoji="1" lang="en-US" altLang="ja-JP" dirty="0" smtClean="0"/>
          </a:p>
          <a:p>
            <a:r>
              <a:rPr kumimoji="1" lang="ja-JP" altLang="en-US" dirty="0" smtClean="0"/>
              <a:t>をしていきます。</a:t>
            </a:r>
            <a:endParaRPr kumimoji="1" lang="en-US" altLang="ja-JP" dirty="0" smtClean="0"/>
          </a:p>
          <a:p>
            <a:endParaRPr kumimoji="1" lang="en-US" altLang="ja-JP" dirty="0" smtClean="0"/>
          </a:p>
          <a:p>
            <a:r>
              <a:rPr kumimoji="1" lang="ja-JP" altLang="en-US" dirty="0" smtClean="0"/>
              <a:t>発案フェーズではこうした検討を行い、アイデアを可視化するといった作業をすすめます。</a:t>
            </a:r>
            <a:endParaRPr kumimoji="1" lang="en-US" altLang="ja-JP" dirty="0" smtClean="0"/>
          </a:p>
          <a:p>
            <a:endParaRPr kumimoji="1" lang="en-US" altLang="ja-JP" dirty="0" smtClean="0"/>
          </a:p>
          <a:p>
            <a:r>
              <a:rPr kumimoji="1" lang="ja-JP" altLang="en-US" dirty="0" smtClean="0"/>
              <a:t>（</a:t>
            </a:r>
            <a:r>
              <a:rPr kumimoji="1" lang="en-US" altLang="ja-JP" dirty="0" smtClean="0"/>
              <a:t>Page177</a:t>
            </a:r>
            <a:r>
              <a:rPr kumimoji="1" lang="ja-JP" altLang="en-US" dirty="0" smtClean="0"/>
              <a:t>へ続く）</a:t>
            </a:r>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176</a:t>
            </a:fld>
            <a:endParaRPr kumimoji="1" lang="ja-JP" alt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Section : [UX</a:t>
            </a:r>
            <a:r>
              <a:rPr lang="ja-JP" altLang="en-US" dirty="0"/>
              <a:t>ワークフロー事例紹介</a:t>
            </a:r>
            <a:r>
              <a:rPr lang="en-US" altLang="ja-JP" dirty="0"/>
              <a:t>] Page163〜178</a:t>
            </a:r>
          </a:p>
          <a:p>
            <a:r>
              <a:rPr lang="en-US" altLang="ja-JP" dirty="0"/>
              <a:t>Page177</a:t>
            </a:r>
          </a:p>
          <a:p>
            <a:r>
              <a:rPr lang="en-US" altLang="ja-JP" dirty="0"/>
              <a:t>●</a:t>
            </a:r>
            <a:r>
              <a:rPr lang="ja-JP" altLang="en-US" dirty="0"/>
              <a:t>ワイヤーフレーム制作（</a:t>
            </a:r>
            <a:r>
              <a:rPr lang="en-US" altLang="ja-JP" dirty="0"/>
              <a:t>Page176</a:t>
            </a:r>
            <a:r>
              <a:rPr lang="ja-JP" altLang="en-US" dirty="0"/>
              <a:t>，</a:t>
            </a:r>
            <a:r>
              <a:rPr lang="en-US" altLang="ja-JP" dirty="0"/>
              <a:t>177</a:t>
            </a:r>
            <a:r>
              <a:rPr lang="ja-JP" altLang="en-US" dirty="0"/>
              <a:t>）</a:t>
            </a:r>
            <a:endParaRPr lang="en-US" altLang="ja-JP" dirty="0"/>
          </a:p>
          <a:p>
            <a:pPr>
              <a:lnSpc>
                <a:spcPct val="50000"/>
              </a:lnSpc>
            </a:pPr>
            <a:endParaRPr lang="en-US" altLang="ja-JP" sz="800" dirty="0"/>
          </a:p>
          <a:p>
            <a:r>
              <a:rPr lang="ja-JP" altLang="en-US" dirty="0"/>
              <a:t>（</a:t>
            </a:r>
            <a:r>
              <a:rPr lang="en-US" altLang="ja-JP" dirty="0"/>
              <a:t>Page176</a:t>
            </a:r>
            <a:r>
              <a:rPr lang="ja-JP" altLang="en-US" dirty="0"/>
              <a:t>から続き）</a:t>
            </a:r>
            <a:endParaRPr lang="en-US" altLang="ja-JP" dirty="0"/>
          </a:p>
          <a:p>
            <a:pPr>
              <a:lnSpc>
                <a:spcPct val="50000"/>
              </a:lnSpc>
            </a:pPr>
            <a:endParaRPr lang="en-US" altLang="ja-JP" sz="800" dirty="0"/>
          </a:p>
          <a:p>
            <a:r>
              <a:rPr kumimoji="1" lang="ja-JP" altLang="en-US" dirty="0" smtClean="0"/>
              <a:t>今回の</a:t>
            </a:r>
            <a:r>
              <a:rPr kumimoji="1" lang="en-US" altLang="ja-JP" dirty="0" smtClean="0"/>
              <a:t>POS</a:t>
            </a:r>
            <a:r>
              <a:rPr kumimoji="1" lang="ja-JP" altLang="en-US" dirty="0" smtClean="0"/>
              <a:t>レジは、タッチで操作するものです。このように操作をシュミレーションしながら各画面を詰めていきます。</a:t>
            </a:r>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177</a:t>
            </a:fld>
            <a:endParaRPr kumimoji="1" lang="ja-JP" alt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Section : [UX</a:t>
            </a:r>
            <a:r>
              <a:rPr lang="ja-JP" altLang="en-US" dirty="0"/>
              <a:t>ワークフロー事例紹介</a:t>
            </a:r>
            <a:r>
              <a:rPr lang="en-US" altLang="ja-JP" dirty="0"/>
              <a:t>] Page163〜178</a:t>
            </a:r>
          </a:p>
          <a:p>
            <a:r>
              <a:rPr lang="en-US" altLang="ja-JP" dirty="0"/>
              <a:t>Page178</a:t>
            </a:r>
          </a:p>
          <a:p>
            <a:r>
              <a:rPr lang="en-US" altLang="ja-JP" dirty="0"/>
              <a:t>●</a:t>
            </a:r>
            <a:r>
              <a:rPr lang="ja-JP" altLang="en-US" dirty="0"/>
              <a:t>具体化フェーズで行ったこと</a:t>
            </a:r>
            <a:endParaRPr lang="en-US" altLang="ja-JP" dirty="0"/>
          </a:p>
          <a:p>
            <a:r>
              <a:rPr kumimoji="1" lang="ja-JP" altLang="en-US" dirty="0" smtClean="0"/>
              <a:t>具体化フェーズでご説明する内容は、実開発についてです。</a:t>
            </a:r>
            <a:endParaRPr kumimoji="1" lang="en-US" altLang="ja-JP" dirty="0" smtClean="0"/>
          </a:p>
          <a:p>
            <a:pPr marL="499959" lvl="1" indent="-201476">
              <a:buFont typeface="+mj-lt"/>
              <a:buAutoNum type="arabicParenR"/>
            </a:pPr>
            <a:r>
              <a:rPr kumimoji="1" lang="ja-JP" altLang="en-US" dirty="0" smtClean="0"/>
              <a:t>ワイヤーフレーム資料に従い、各画面、各素材のグラフィックデザインを行います。</a:t>
            </a:r>
            <a:endParaRPr kumimoji="1" lang="en-US" altLang="ja-JP" dirty="0" smtClean="0"/>
          </a:p>
          <a:p>
            <a:pPr marL="499959" lvl="1" indent="-201476">
              <a:buFont typeface="+mj-lt"/>
              <a:buAutoNum type="arabicParenR"/>
            </a:pPr>
            <a:r>
              <a:rPr kumimoji="1" lang="ja-JP" altLang="en-US" dirty="0" smtClean="0"/>
              <a:t>同じくワイヤーフレーム資料に従い、</a:t>
            </a:r>
            <a:r>
              <a:rPr kumimoji="1" lang="en-US" altLang="ja-JP" dirty="0" err="1" smtClean="0"/>
              <a:t>VisualStudio</a:t>
            </a:r>
            <a:r>
              <a:rPr kumimoji="1" lang="ja-JP" altLang="en-US" dirty="0" smtClean="0"/>
              <a:t>や</a:t>
            </a:r>
            <a:r>
              <a:rPr kumimoji="1" lang="en-US" altLang="ja-JP" dirty="0" smtClean="0"/>
              <a:t>Blend</a:t>
            </a:r>
            <a:r>
              <a:rPr kumimoji="1" lang="ja-JP" altLang="en-US" dirty="0" smtClean="0"/>
              <a:t>を使って、各画面に必要なユーザーコントロールを配置します。</a:t>
            </a:r>
            <a:endParaRPr kumimoji="1" lang="en-US" altLang="ja-JP" dirty="0" smtClean="0"/>
          </a:p>
          <a:p>
            <a:pPr marL="499959" lvl="1" indent="-201476">
              <a:buFont typeface="+mj-lt"/>
              <a:buAutoNum type="arabicParenR"/>
            </a:pPr>
            <a:r>
              <a:rPr kumimoji="1" lang="ja-JP" altLang="en-US" dirty="0" smtClean="0"/>
              <a:t>配置したユーザーコントロールに各画面のデザインを適用します。</a:t>
            </a:r>
            <a:endParaRPr kumimoji="1" lang="en-US" altLang="ja-JP" dirty="0" smtClean="0"/>
          </a:p>
          <a:p>
            <a:pPr marL="499959" lvl="1" indent="-201476">
              <a:buFont typeface="+mj-lt"/>
              <a:buAutoNum type="arabicParenR"/>
            </a:pPr>
            <a:r>
              <a:rPr kumimoji="1" lang="ja-JP" altLang="en-US" dirty="0" smtClean="0"/>
              <a:t>結合の調整作業を行います。</a:t>
            </a:r>
            <a:endParaRPr kumimoji="1" lang="en-US" altLang="ja-JP" dirty="0" smtClean="0"/>
          </a:p>
          <a:p>
            <a:endParaRPr kumimoji="1" lang="en-US" altLang="ja-JP" dirty="0" smtClean="0"/>
          </a:p>
          <a:p>
            <a:r>
              <a:rPr kumimoji="1" lang="ja-JP" altLang="en-US" dirty="0" smtClean="0"/>
              <a:t>今回は、コードビハインド開発を行っているので、弊社が</a:t>
            </a:r>
            <a:r>
              <a:rPr kumimoji="1" lang="en-US" altLang="ja-JP" dirty="0" smtClean="0"/>
              <a:t>XAML</a:t>
            </a:r>
            <a:r>
              <a:rPr kumimoji="1" lang="ja-JP" altLang="en-US" dirty="0" smtClean="0"/>
              <a:t>、ソリマチ技研が</a:t>
            </a:r>
            <a:r>
              <a:rPr kumimoji="1" lang="en-US" altLang="ja-JP" dirty="0" smtClean="0"/>
              <a:t>C#</a:t>
            </a:r>
            <a:r>
              <a:rPr kumimoji="1" lang="ja-JP" altLang="en-US" dirty="0" smtClean="0"/>
              <a:t>のプログラミングを行っていますが、円滑な結合作業を行うためには、お互いにのりしろを用意する必要があります。</a:t>
            </a:r>
            <a:endParaRPr kumimoji="1" lang="en-US" altLang="ja-JP" dirty="0" smtClean="0"/>
          </a:p>
          <a:p>
            <a:r>
              <a:rPr kumimoji="1" lang="ja-JP" altLang="en-US" dirty="0" smtClean="0"/>
              <a:t>コードビハインド開発を行うことを分担をしているからといっても、実際はお互いの範疇に少し踏み込んでやる必要が現実にはあります。</a:t>
            </a:r>
            <a:endParaRPr kumimoji="1" lang="en-US" altLang="ja-JP" dirty="0" smtClean="0"/>
          </a:p>
        </p:txBody>
      </p:sp>
      <p:sp>
        <p:nvSpPr>
          <p:cNvPr id="4" name="スライド番号プレースホルダ 3"/>
          <p:cNvSpPr>
            <a:spLocks noGrp="1"/>
          </p:cNvSpPr>
          <p:nvPr>
            <p:ph type="sldNum" sz="quarter" idx="10"/>
          </p:nvPr>
        </p:nvSpPr>
        <p:spPr/>
        <p:txBody>
          <a:bodyPr/>
          <a:lstStyle/>
          <a:p>
            <a:fld id="{F58CBB7A-C53F-4714-987F-B1D297243FA8}" type="slidenum">
              <a:rPr kumimoji="1" lang="ja-JP" altLang="en-US" smtClean="0"/>
              <a:pPr/>
              <a:t>178</a:t>
            </a:fld>
            <a:endParaRPr kumimoji="1" lang="ja-JP" alt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中間発表</a:t>
            </a:r>
            <a:r>
              <a:rPr kumimoji="1" lang="en-US" altLang="ja-JP" dirty="0" smtClean="0"/>
              <a:t>] Page179</a:t>
            </a:r>
          </a:p>
          <a:p>
            <a:r>
              <a:rPr kumimoji="1" lang="en-US" altLang="ja-JP" dirty="0" smtClean="0"/>
              <a:t>Page179</a:t>
            </a:r>
          </a:p>
          <a:p>
            <a:r>
              <a:rPr kumimoji="1" lang="en-US" altLang="ja-JP" dirty="0" smtClean="0"/>
              <a:t>●</a:t>
            </a:r>
            <a:r>
              <a:rPr kumimoji="1" lang="ja-JP" altLang="en-US" dirty="0" smtClean="0"/>
              <a:t>中間発表（課題ブレスト：</a:t>
            </a:r>
            <a:r>
              <a:rPr kumimoji="1" lang="en-US" altLang="ja-JP" dirty="0" smtClean="0"/>
              <a:t>60</a:t>
            </a:r>
            <a:r>
              <a:rPr kumimoji="1" lang="ja-JP" altLang="en-US" dirty="0" smtClean="0"/>
              <a:t>分）</a:t>
            </a:r>
            <a:endParaRPr kumimoji="1" lang="en-US" altLang="ja-JP" dirty="0" smtClean="0"/>
          </a:p>
          <a:p>
            <a:r>
              <a:rPr kumimoji="1" lang="ja-JP" altLang="en-US" dirty="0" smtClean="0"/>
              <a:t>「課題ブレスト」をおこないます。発散から開始して、収束させます。収束は、グループ化してラベリングした後、そこから観点を導き出すところまでおこないます。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179</a:t>
            </a:fld>
            <a:endParaRPr lang="ja-JP" altLang="en-US" dirty="0"/>
          </a:p>
        </p:txBody>
      </p:sp>
    </p:spTree>
    <p:extLst>
      <p:ext uri="{BB962C8B-B14F-4D97-AF65-F5344CB8AC3E}">
        <p14:creationId xmlns:p14="http://schemas.microsoft.com/office/powerpoint/2010/main" val="190079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Page18</a:t>
            </a:r>
            <a:r>
              <a:rPr kumimoji="1" lang="ja-JP" altLang="en-US" dirty="0" smtClean="0"/>
              <a:t>（</a:t>
            </a:r>
            <a:r>
              <a:rPr kumimoji="1" lang="en-US" altLang="ja-JP" dirty="0" smtClean="0"/>
              <a:t>Page15〜18</a:t>
            </a:r>
            <a:r>
              <a:rPr kumimoji="1" lang="ja-JP" altLang="en-US" dirty="0" smtClean="0"/>
              <a:t>までで人間中心設計について説明します）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利用シーン検討漏れのバッド</a:t>
            </a:r>
            <a:r>
              <a:rPr kumimoji="1" lang="en-US" altLang="ja-JP" dirty="0" smtClean="0"/>
              <a:t>UX</a:t>
            </a:r>
            <a:r>
              <a:rPr kumimoji="1" lang="ja-JP" altLang="en-US" dirty="0" smtClean="0"/>
              <a:t>事例</a:t>
            </a:r>
            <a:endParaRPr kumimoji="1" lang="en-US" altLang="ja-JP" dirty="0" smtClean="0"/>
          </a:p>
          <a:p>
            <a:pPr algn="just"/>
            <a:r>
              <a:rPr kumimoji="1" lang="ja-JP" altLang="en-US" dirty="0" smtClean="0"/>
              <a:t>ユーザーが利用する時の状況を想定しないで、形態の美しさのみを求めてデザインされた製品の例です。</a:t>
            </a:r>
            <a:endParaRPr kumimoji="1" lang="en-US" altLang="ja-JP" dirty="0" smtClean="0"/>
          </a:p>
          <a:p>
            <a:pPr algn="just"/>
            <a:endParaRPr kumimoji="1" lang="en-US" altLang="ja-JP" dirty="0" smtClean="0"/>
          </a:p>
          <a:p>
            <a:pPr algn="just"/>
            <a:r>
              <a:rPr kumimoji="1" lang="ja-JP" altLang="en-US" dirty="0" smtClean="0"/>
              <a:t>一見お洒落なデザインのシャワーノブだが、いざ使用してみると</a:t>
            </a:r>
            <a:r>
              <a:rPr kumimoji="1" lang="en-US" altLang="ja-JP" dirty="0" smtClean="0"/>
              <a:t>……</a:t>
            </a:r>
            <a:r>
              <a:rPr kumimoji="1" lang="ja-JP" altLang="en-US" dirty="0" smtClean="0"/>
              <a:t>。</a:t>
            </a:r>
            <a:endParaRPr kumimoji="1" lang="en-US" altLang="ja-JP" dirty="0" smtClean="0"/>
          </a:p>
          <a:p>
            <a:pPr algn="just"/>
            <a:r>
              <a:rPr kumimoji="1" lang="ja-JP" altLang="en-US" dirty="0" smtClean="0"/>
              <a:t>上部に配置されるノブは、開栓／閉栓のため、下部に配置されるノブは、温度調節のための機能を持っています。</a:t>
            </a:r>
            <a:endParaRPr kumimoji="1" lang="en-US" altLang="ja-JP" dirty="0" smtClean="0"/>
          </a:p>
          <a:p>
            <a:pPr algn="just"/>
            <a:r>
              <a:rPr kumimoji="1" lang="ja-JP" altLang="en-US" dirty="0" smtClean="0"/>
              <a:t>「</a:t>
            </a:r>
            <a:r>
              <a:rPr kumimoji="1" lang="en-US" altLang="ja-JP" dirty="0" smtClean="0"/>
              <a:t>S</a:t>
            </a:r>
            <a:r>
              <a:rPr kumimoji="1" lang="ja-JP" altLang="en-US" dirty="0" smtClean="0"/>
              <a:t>さんは、シャワーでお湯を出し始め、シャンプーで頭を洗いはじめました。しばらくするとお湯の温度がだんだん高くなりはじめ、熱く感じられるようになってきたので、下のノブを回して温度を調節しようとしますが、シャンプーのついた手では、ノブが滑って回せません。お湯を止めようにも、上のノブも滑るので力が入りません。</a:t>
            </a:r>
            <a:endParaRPr kumimoji="1" lang="en-US" altLang="ja-JP" dirty="0" smtClean="0"/>
          </a:p>
          <a:p>
            <a:pPr algn="just"/>
            <a:r>
              <a:rPr kumimoji="1" lang="ja-JP" altLang="en-US" dirty="0" smtClean="0"/>
              <a:t>仕方なく、濡れた体で、別の場所にある流しに移動して手を洗いました。次に出しっぱなしになっているシャワーを止めようとするのですが、正面からでは熱いお湯に遮られてしまうので、横から不自由な体勢でノブを回してやっと止めることができました。」</a:t>
            </a:r>
            <a:endParaRPr kumimoji="1" lang="en-US" altLang="ja-JP" dirty="0" smtClean="0"/>
          </a:p>
          <a:p>
            <a:pPr algn="just"/>
            <a:r>
              <a:rPr kumimoji="1" lang="ja-JP" altLang="en-US" dirty="0" smtClean="0"/>
              <a:t>見た目だけを重視して、利用シーンを検討しなかったためにとても使いづらい製品になってしまった一例です。また、使いづらいだけで済めばいいのですが、場合によっては火傷を負わせてしまう危険性を孕んでおり、そのような事故が起こった場合は、訴えをおこされたり、モノづくりの会社として致命的なレッテルを貼られてしまうことも考えられます。</a:t>
            </a:r>
            <a:endParaRPr kumimoji="1" lang="en-US" altLang="ja-JP" dirty="0" smtClean="0"/>
          </a:p>
          <a:p>
            <a:pPr algn="just"/>
            <a:endParaRPr kumimoji="1" lang="en-US" altLang="ja-JP" dirty="0" smtClean="0"/>
          </a:p>
          <a:p>
            <a:pPr algn="just"/>
            <a:r>
              <a:rPr kumimoji="1" lang="en-US" altLang="ja-JP" dirty="0" smtClean="0"/>
              <a:t>UX</a:t>
            </a:r>
            <a:r>
              <a:rPr kumimoji="1" lang="ja-JP" altLang="en-US" dirty="0" smtClean="0"/>
              <a:t>では、危険なく使用できることはもちろん、その製品を使用した後に「使ってよかった」などの好印象の体験を提供できるように設計段階から配慮することが求められています。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78353846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Section : [</a:t>
            </a:r>
            <a:r>
              <a:rPr kumimoji="1" lang="ja-JP" altLang="en-US" dirty="0" smtClean="0"/>
              <a:t>コンセプトメイキング</a:t>
            </a:r>
            <a:r>
              <a:rPr kumimoji="1" lang="en-US" altLang="ja-JP" dirty="0" smtClean="0"/>
              <a:t>] Page180〜183</a:t>
            </a:r>
          </a:p>
          <a:p>
            <a:r>
              <a:rPr kumimoji="1" lang="en-US" altLang="ja-JP" dirty="0" smtClean="0"/>
              <a:t>Page180</a:t>
            </a:r>
          </a:p>
          <a:p>
            <a:pPr algn="just"/>
            <a:r>
              <a:rPr kumimoji="1" lang="ja-JP" altLang="en-US" dirty="0" smtClean="0"/>
              <a:t>このセクションでは、「コンセプトメイキング」について学習します。</a:t>
            </a:r>
            <a:endParaRPr kumimoji="1" lang="en-US" altLang="ja-JP" dirty="0" smtClean="0"/>
          </a:p>
          <a:p>
            <a:pPr algn="just"/>
            <a:r>
              <a:rPr kumimoji="1" lang="ja-JP" altLang="en-US" dirty="0" smtClean="0"/>
              <a:t>新しいモノを生み出すために、コンセプトは非常に重要です。不可視で未記述の“意識の球体”である「概念空間」を、具象度を上げながら記述し、表出させていくものが狭義の商品コンセプトです。その商品コンセプトを開発する全プロセスがコンセプト・メイキングであり、結果として生じる具現化物が商品となります。</a:t>
            </a:r>
            <a:endParaRPr kumimoji="1" lang="en-US" altLang="ja-JP" dirty="0" smtClean="0"/>
          </a:p>
          <a:p>
            <a:r>
              <a:rPr lang="en-US" altLang="ja-JP" dirty="0" smtClean="0"/>
              <a:t>Web</a:t>
            </a:r>
            <a:r>
              <a:rPr lang="ja-JP" altLang="en-US" dirty="0" smtClean="0"/>
              <a:t>サイトの作成を例に考えてみます。コンセプト（</a:t>
            </a:r>
            <a:r>
              <a:rPr lang="en-US" altLang="ja-JP" dirty="0" smtClean="0"/>
              <a:t>Concept</a:t>
            </a:r>
            <a:r>
              <a:rPr lang="ja-JP" altLang="en-US" dirty="0" smtClean="0"/>
              <a:t>）と</a:t>
            </a:r>
            <a:r>
              <a:rPr lang="ja-JP" altLang="en-US" dirty="0"/>
              <a:t>は制作するサイトの核となる方向性を指します</a:t>
            </a:r>
            <a:r>
              <a:rPr lang="ja-JP" altLang="en-US" dirty="0" smtClean="0"/>
              <a:t>。</a:t>
            </a:r>
            <a:r>
              <a:rPr lang="en-US" altLang="ja-JP" dirty="0" smtClean="0"/>
              <a:t>Web</a:t>
            </a:r>
            <a:r>
              <a:rPr lang="ja-JP" altLang="en-US" dirty="0"/>
              <a:t>サイト制作者</a:t>
            </a:r>
            <a:r>
              <a:rPr lang="ja-JP" altLang="en-US" dirty="0" smtClean="0"/>
              <a:t>は顧客から要求</a:t>
            </a:r>
            <a:r>
              <a:rPr lang="ja-JP" altLang="en-US" dirty="0"/>
              <a:t>された要件を満たすために、要求</a:t>
            </a:r>
            <a:r>
              <a:rPr lang="ja-JP" altLang="en-US" dirty="0" smtClean="0"/>
              <a:t>分析（</a:t>
            </a:r>
            <a:r>
              <a:rPr lang="en-US" altLang="ja-JP" dirty="0" smtClean="0"/>
              <a:t>Requirements analysis</a:t>
            </a:r>
            <a:r>
              <a:rPr lang="ja-JP" altLang="en-US" dirty="0" smtClean="0"/>
              <a:t>）を</a:t>
            </a:r>
            <a:r>
              <a:rPr lang="ja-JP" altLang="en-US" dirty="0"/>
              <a:t>行い方向性を決定します</a:t>
            </a:r>
            <a:r>
              <a:rPr lang="ja-JP" altLang="en-US" dirty="0" smtClean="0"/>
              <a:t>。この</a:t>
            </a:r>
            <a:r>
              <a:rPr lang="ja-JP" altLang="en-US" dirty="0"/>
              <a:t>方向性を導き出す要求分析の一連の流れを</a:t>
            </a:r>
            <a:r>
              <a:rPr lang="ja-JP" altLang="en-US" dirty="0" smtClean="0"/>
              <a:t>コンセプトメイキング（</a:t>
            </a:r>
            <a:r>
              <a:rPr lang="en-US" altLang="ja-JP" dirty="0" smtClean="0"/>
              <a:t>Concept making</a:t>
            </a:r>
            <a:r>
              <a:rPr lang="ja-JP" altLang="en-US" dirty="0" smtClean="0"/>
              <a:t>）と</a:t>
            </a:r>
            <a:r>
              <a:rPr lang="ja-JP" altLang="en-US" dirty="0"/>
              <a:t>言います</a:t>
            </a:r>
            <a:r>
              <a:rPr lang="ja-JP" altLang="en-US" dirty="0" smtClean="0"/>
              <a:t>。導き出された</a:t>
            </a:r>
            <a:r>
              <a:rPr lang="ja-JP" altLang="en-US" dirty="0"/>
              <a:t>方向性はデザインやサービスに反映</a:t>
            </a:r>
            <a:r>
              <a:rPr lang="ja-JP" altLang="en-US" dirty="0" smtClean="0"/>
              <a:t>され、具体化</a:t>
            </a:r>
            <a:r>
              <a:rPr lang="ja-JP" altLang="en-US" dirty="0"/>
              <a:t>されます。</a:t>
            </a:r>
          </a:p>
          <a:p>
            <a:r>
              <a:rPr lang="ja-JP" altLang="en-US" dirty="0"/>
              <a:t>コンセプトがプロジェクトのメンバー内で共有されて</a:t>
            </a:r>
            <a:r>
              <a:rPr lang="ja-JP" altLang="en-US" dirty="0" smtClean="0"/>
              <a:t>いないと、成果物</a:t>
            </a:r>
            <a:r>
              <a:rPr lang="ja-JP" altLang="en-US" dirty="0"/>
              <a:t>の内容が本来のコンセプト</a:t>
            </a:r>
            <a:r>
              <a:rPr lang="ja-JP" altLang="en-US" dirty="0" smtClean="0"/>
              <a:t>からズレてしまうかもしれません。そのため、プロジェクトのメンバー間で同じ</a:t>
            </a:r>
            <a:r>
              <a:rPr lang="ja-JP" altLang="en-US" dirty="0"/>
              <a:t>コンセプト</a:t>
            </a:r>
            <a:r>
              <a:rPr lang="ja-JP" altLang="en-US" dirty="0" smtClean="0"/>
              <a:t>を共有</a:t>
            </a:r>
            <a:r>
              <a:rPr lang="ja-JP" altLang="en-US" dirty="0"/>
              <a:t>しておく必要があります。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180</a:t>
            </a:fld>
            <a:endParaRPr lang="ja-JP" altLang="en-US" dirty="0"/>
          </a:p>
        </p:txBody>
      </p:sp>
    </p:spTree>
    <p:extLst>
      <p:ext uri="{BB962C8B-B14F-4D97-AF65-F5344CB8AC3E}">
        <p14:creationId xmlns:p14="http://schemas.microsoft.com/office/powerpoint/2010/main" val="126483179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コンセプトメイキング</a:t>
            </a:r>
            <a:r>
              <a:rPr kumimoji="1" lang="en-US" altLang="ja-JP" dirty="0" smtClean="0"/>
              <a:t>] Page180〜183</a:t>
            </a:r>
          </a:p>
          <a:p>
            <a:r>
              <a:rPr kumimoji="1" lang="en-US" altLang="ja-JP" dirty="0" smtClean="0"/>
              <a:t>Page181</a:t>
            </a:r>
          </a:p>
          <a:p>
            <a:r>
              <a:rPr kumimoji="1" lang="en-US" altLang="ja-JP" dirty="0" smtClean="0"/>
              <a:t>●</a:t>
            </a:r>
            <a:r>
              <a:rPr kumimoji="1" lang="ja-JP" altLang="en-US" dirty="0" smtClean="0"/>
              <a:t>“コンセプトとは”</a:t>
            </a:r>
            <a:endParaRPr kumimoji="1" lang="en-US" altLang="ja-JP" dirty="0" smtClean="0"/>
          </a:p>
          <a:p>
            <a:r>
              <a:rPr kumimoji="1" lang="ja-JP" altLang="en-US" dirty="0" smtClean="0"/>
              <a:t>コンセプトとは、</a:t>
            </a:r>
            <a:endParaRPr kumimoji="1" lang="en-US" altLang="ja-JP" dirty="0" smtClean="0"/>
          </a:p>
          <a:p>
            <a:r>
              <a:rPr kumimoji="1" lang="ja-JP" altLang="en-US" dirty="0" smtClean="0"/>
              <a:t>「ビジョンが共有でき、ゴールを関係者すべてに指し示す魔法の言葉」と言えるでしょう。コンセプトは、生み出そうとしている製品・サービスのグランドデザインを一言で言い表すものです。</a:t>
            </a:r>
          </a:p>
          <a:p>
            <a:r>
              <a:rPr kumimoji="1" lang="ja-JP" altLang="en-US" dirty="0" smtClean="0"/>
              <a:t>これによりチーム全体のフォーカスするポイントをあらゆるフェーズでブレなく明確にし、クライアントや多様な領域に渡るプロジェクトメンバー間で、ゆるぎない意識共有が可能になります。</a:t>
            </a:r>
            <a:endParaRPr kumimoji="1" lang="en-US" altLang="ja-JP" dirty="0" smtClean="0"/>
          </a:p>
          <a:p>
            <a:r>
              <a:rPr kumimoji="1" lang="ja-JP" altLang="en-US" dirty="0" smtClean="0"/>
              <a:t>例えば、</a:t>
            </a:r>
            <a:r>
              <a:rPr kumimoji="1" lang="en-US" altLang="ja-JP" dirty="0" smtClean="0"/>
              <a:t>AKB48</a:t>
            </a:r>
            <a:r>
              <a:rPr kumimoji="1" lang="ja-JP" altLang="en-US" dirty="0" smtClean="0"/>
              <a:t>のコンセプトは、「会いに行けるアイドル」です。</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181</a:t>
            </a:fld>
            <a:endParaRPr lang="ja-JP" altLang="en-US" dirty="0"/>
          </a:p>
        </p:txBody>
      </p:sp>
    </p:spTree>
    <p:extLst>
      <p:ext uri="{BB962C8B-B14F-4D97-AF65-F5344CB8AC3E}">
        <p14:creationId xmlns:p14="http://schemas.microsoft.com/office/powerpoint/2010/main" val="73526100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コンセプトメイキング</a:t>
            </a:r>
            <a:r>
              <a:rPr kumimoji="1" lang="en-US" altLang="ja-JP" dirty="0" smtClean="0"/>
              <a:t>] Page180〜183</a:t>
            </a:r>
          </a:p>
          <a:p>
            <a:r>
              <a:rPr kumimoji="1" lang="en-US" altLang="ja-JP" dirty="0" smtClean="0"/>
              <a:t>Page182</a:t>
            </a:r>
          </a:p>
          <a:p>
            <a:r>
              <a:rPr kumimoji="1" lang="en-US" altLang="ja-JP" dirty="0" smtClean="0"/>
              <a:t>●</a:t>
            </a:r>
            <a:r>
              <a:rPr kumimoji="1" lang="ja-JP" altLang="en-US" dirty="0" smtClean="0"/>
              <a:t>参考：コンセプト定義書の例</a:t>
            </a:r>
            <a:endParaRPr kumimoji="1" lang="en-US" altLang="ja-JP" dirty="0" smtClean="0"/>
          </a:p>
          <a:p>
            <a:r>
              <a:rPr kumimoji="1" lang="ja-JP" altLang="en-US" dirty="0" smtClean="0"/>
              <a:t>ある会社で制作された「コンセプト定義書」の例を挙げます。メインコンセプトとサブコンセプトがはっきりと分かるようにし、このプロジェクトのコンセプトがどんなものなのかを顧客等に伝わりやすく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182</a:t>
            </a:fld>
            <a:endParaRPr lang="ja-JP" altLang="en-US" dirty="0"/>
          </a:p>
        </p:txBody>
      </p:sp>
    </p:spTree>
    <p:extLst>
      <p:ext uri="{BB962C8B-B14F-4D97-AF65-F5344CB8AC3E}">
        <p14:creationId xmlns:p14="http://schemas.microsoft.com/office/powerpoint/2010/main" val="224137459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コンセプトメイキング</a:t>
            </a:r>
            <a:r>
              <a:rPr kumimoji="1" lang="en-US" altLang="ja-JP" dirty="0" smtClean="0"/>
              <a:t>] Page180〜183</a:t>
            </a:r>
          </a:p>
          <a:p>
            <a:r>
              <a:rPr kumimoji="1" lang="en-US" altLang="ja-JP" dirty="0" smtClean="0"/>
              <a:t>Page183</a:t>
            </a:r>
          </a:p>
          <a:p>
            <a:r>
              <a:rPr kumimoji="1" lang="en-US" altLang="ja-JP" dirty="0" smtClean="0"/>
              <a:t>●</a:t>
            </a:r>
            <a:r>
              <a:rPr kumimoji="1" lang="ja-JP" altLang="en-US" dirty="0" smtClean="0"/>
              <a:t>訴求ポイントの抽出</a:t>
            </a:r>
            <a:endParaRPr kumimoji="1" lang="en-US" altLang="ja-JP" dirty="0" smtClean="0"/>
          </a:p>
          <a:p>
            <a:r>
              <a:rPr kumimoji="1" lang="ja-JP" altLang="en-US" dirty="0" smtClean="0"/>
              <a:t>キーワード</a:t>
            </a:r>
            <a:r>
              <a:rPr kumimoji="1" lang="en-US" altLang="ja-JP" dirty="0" smtClean="0"/>
              <a:t>/</a:t>
            </a:r>
            <a:r>
              <a:rPr kumimoji="1" lang="ja-JP" altLang="en-US" dirty="0" smtClean="0"/>
              <a:t>キャッチコピーを考えてみよう</a:t>
            </a:r>
            <a:endParaRPr kumimoji="1" lang="en-US" altLang="ja-JP" dirty="0" smtClean="0"/>
          </a:p>
          <a:p>
            <a:pPr lvl="1"/>
            <a:r>
              <a:rPr kumimoji="1" lang="ja-JP" altLang="en-US" dirty="0" smtClean="0"/>
              <a:t>コンセプトをより直感的に伝わりやすいキーワードやキャッチコピーで表現してみましょう。</a:t>
            </a:r>
          </a:p>
          <a:p>
            <a:pPr lvl="0"/>
            <a:endParaRPr kumimoji="1" lang="en-US" altLang="ja-JP" dirty="0" smtClean="0"/>
          </a:p>
          <a:p>
            <a:pPr lvl="0"/>
            <a:r>
              <a:rPr kumimoji="1" lang="ja-JP" altLang="en-US" dirty="0" smtClean="0"/>
              <a:t>＜キャッチコピー事例＞</a:t>
            </a:r>
          </a:p>
          <a:p>
            <a:pPr lvl="1"/>
            <a:r>
              <a:rPr kumimoji="1" lang="ja-JP" altLang="en-US" dirty="0" smtClean="0"/>
              <a:t>”</a:t>
            </a:r>
            <a:r>
              <a:rPr kumimoji="1" lang="en-US" altLang="ja-JP" dirty="0" smtClean="0"/>
              <a:t>Broadcast Yourself ”</a:t>
            </a:r>
            <a:r>
              <a:rPr kumimoji="1" lang="ja-JP" altLang="en-US" dirty="0" smtClean="0"/>
              <a:t>　</a:t>
            </a:r>
            <a:r>
              <a:rPr kumimoji="1" lang="en-US" altLang="ja-JP" dirty="0" smtClean="0"/>
              <a:t>YouTube</a:t>
            </a:r>
          </a:p>
          <a:p>
            <a:pPr lvl="1"/>
            <a:r>
              <a:rPr kumimoji="1" lang="en-US" altLang="ja-JP" dirty="0" smtClean="0"/>
              <a:t>” No Music , No Life”</a:t>
            </a:r>
            <a:r>
              <a:rPr kumimoji="1" lang="ja-JP" altLang="en-US" dirty="0" smtClean="0"/>
              <a:t>　タワーレコード</a:t>
            </a:r>
          </a:p>
          <a:p>
            <a:pPr lvl="1"/>
            <a:r>
              <a:rPr kumimoji="1" lang="ja-JP" altLang="en-US" dirty="0" smtClean="0"/>
              <a:t>「ひらめき・はかどり・ここちよさ」　コクヨ</a:t>
            </a:r>
          </a:p>
          <a:p>
            <a:pPr lvl="1"/>
            <a:r>
              <a:rPr kumimoji="1" lang="ja-JP" altLang="en-US" dirty="0" smtClean="0"/>
              <a:t>「しぜんとこうなりました」　無印良品</a:t>
            </a:r>
          </a:p>
          <a:p>
            <a:pPr lvl="1"/>
            <a:r>
              <a:rPr kumimoji="1" lang="ja-JP" altLang="en-US" dirty="0" smtClean="0"/>
              <a:t>「ママワゴン！」　スズキ</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183</a:t>
            </a:fld>
            <a:endParaRPr lang="ja-JP" altLang="en-US" dirty="0"/>
          </a:p>
        </p:txBody>
      </p:sp>
    </p:spTree>
    <p:extLst>
      <p:ext uri="{BB962C8B-B14F-4D97-AF65-F5344CB8AC3E}">
        <p14:creationId xmlns:p14="http://schemas.microsoft.com/office/powerpoint/2010/main" val="188748052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Page184</a:t>
            </a:r>
          </a:p>
          <a:p>
            <a:pPr algn="just"/>
            <a:r>
              <a:rPr kumimoji="1" lang="ja-JP" altLang="en-US" dirty="0" smtClean="0"/>
              <a:t>このセクションでは、「市場調査</a:t>
            </a:r>
            <a:r>
              <a:rPr kumimoji="1" lang="en-US" altLang="ja-JP" dirty="0" smtClean="0"/>
              <a:t>/</a:t>
            </a:r>
            <a:r>
              <a:rPr kumimoji="1" lang="ja-JP" altLang="en-US" dirty="0" smtClean="0"/>
              <a:t>マーケティング」について学習します。</a:t>
            </a:r>
            <a:endParaRPr kumimoji="1" lang="en-US" altLang="ja-JP" dirty="0" smtClean="0"/>
          </a:p>
          <a:p>
            <a:pPr algn="just"/>
            <a:r>
              <a:rPr kumimoji="1" lang="ja-JP" altLang="en-US" dirty="0" smtClean="0"/>
              <a:t>企業や非営利組織等が行う全ての活動のうちで「顧客が真に求める商品やサービスを作り、その情報を届け、顧客がその商品を効果的に得られるようにする活動」の全てを表す概念です。</a:t>
            </a:r>
            <a:endParaRPr kumimoji="1" lang="en-US" altLang="ja-JP" dirty="0" smtClean="0"/>
          </a:p>
          <a:p>
            <a:pPr algn="just"/>
            <a:r>
              <a:rPr kumimoji="1" lang="ja-JP" altLang="en-US" dirty="0" smtClean="0"/>
              <a:t>マーケティングの定義は様々に変遷していて、</a:t>
            </a:r>
            <a:endParaRPr kumimoji="1" lang="en-US" altLang="ja-JP" dirty="0" smtClean="0"/>
          </a:p>
          <a:p>
            <a:pPr marL="253711" lvl="1" indent="-104469">
              <a:buFont typeface="Arial"/>
              <a:buChar char="•"/>
            </a:pPr>
            <a:r>
              <a:rPr kumimoji="1" lang="ja-JP" altLang="en-US" dirty="0" smtClean="0"/>
              <a:t>商品またはサービスを購入するポテンシャルのある顧客候補に対して情報提供（情報収集）などマーケティング・コミュニケーション活動で相互学習状態を形成して購買に至らしめる</a:t>
            </a:r>
            <a:endParaRPr kumimoji="1" lang="en-US" altLang="ja-JP" dirty="0" smtClean="0"/>
          </a:p>
          <a:p>
            <a:pPr marL="253711" lvl="1" indent="-104469">
              <a:buFont typeface="Arial"/>
              <a:buChar char="•"/>
            </a:pPr>
            <a:r>
              <a:rPr kumimoji="1" lang="ja-JP" altLang="en-US" dirty="0" smtClean="0"/>
              <a:t>さらなるコミュニケーションのステップアップにて固定顧客化して顧客価値を高め、再購入や顧客連鎖を促進する</a:t>
            </a:r>
            <a:endParaRPr kumimoji="1" lang="en-US" altLang="ja-JP" dirty="0" smtClean="0"/>
          </a:p>
          <a:p>
            <a:pPr algn="just"/>
            <a:r>
              <a:rPr kumimoji="1" lang="ja-JP" altLang="en-US" dirty="0" smtClean="0"/>
              <a:t>などの企業活動の拡大再生産（あるいは維持）を図るための一連の行為と言えます。簡潔に言えば、「お客様に価値を提供してお金をいただくこと」とか、「売上を上げる活動の全て」と言い換えることも出来るかもしれません。</a:t>
            </a:r>
            <a:endParaRPr kumimoji="1" lang="en-US" altLang="ja-JP" dirty="0" smtClean="0"/>
          </a:p>
          <a:p>
            <a:pPr algn="just"/>
            <a:endParaRPr lang="en-US" altLang="ja-JP" dirty="0"/>
          </a:p>
          <a:p>
            <a:r>
              <a:rPr lang="ja-JP" altLang="en-US" dirty="0"/>
              <a:t>心理学</a:t>
            </a:r>
            <a:r>
              <a:rPr lang="ja-JP" altLang="en-US" dirty="0" smtClean="0"/>
              <a:t>、社会学</a:t>
            </a:r>
            <a:r>
              <a:rPr lang="ja-JP" altLang="en-US" dirty="0"/>
              <a:t>、経済学</a:t>
            </a:r>
            <a:r>
              <a:rPr lang="ja-JP" altLang="en-US" dirty="0" smtClean="0"/>
              <a:t>、</a:t>
            </a:r>
            <a:r>
              <a:rPr lang="ja-JP" altLang="en-US" dirty="0"/>
              <a:t>数学、</a:t>
            </a:r>
            <a:r>
              <a:rPr lang="ja-JP" altLang="en-US" dirty="0" smtClean="0"/>
              <a:t>文学</a:t>
            </a:r>
            <a:r>
              <a:rPr lang="ja-JP" altLang="en-US" dirty="0"/>
              <a:t>・芸術</a:t>
            </a:r>
            <a:r>
              <a:rPr lang="ja-JP" altLang="en-US" dirty="0" smtClean="0"/>
              <a:t>等、様々</a:t>
            </a:r>
            <a:r>
              <a:rPr lang="ja-JP" altLang="en-US" dirty="0"/>
              <a:t>な知識の上から成り立つ高度な</a:t>
            </a:r>
            <a:r>
              <a:rPr lang="ja-JP" altLang="en-US" dirty="0" smtClean="0"/>
              <a:t>スキルが必要とされます。スキルの一例として、</a:t>
            </a:r>
            <a:r>
              <a:rPr kumimoji="1" lang="ja-JP" altLang="en-US" dirty="0" smtClean="0"/>
              <a:t>マーケティングミックスの</a:t>
            </a:r>
            <a:r>
              <a:rPr kumimoji="1" lang="en-US" altLang="ja-JP" dirty="0" smtClean="0"/>
              <a:t>4P</a:t>
            </a:r>
            <a:r>
              <a:rPr kumimoji="1" lang="ja-JP" altLang="en-US" dirty="0" smtClean="0"/>
              <a:t>や</a:t>
            </a:r>
            <a:r>
              <a:rPr kumimoji="1" lang="en-US" altLang="ja-JP" dirty="0" smtClean="0"/>
              <a:t>4C</a:t>
            </a:r>
            <a:r>
              <a:rPr kumimoji="1" lang="ja-JP" altLang="en-US" dirty="0" smtClean="0"/>
              <a:t>の活動が挙げられます。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184</a:t>
            </a:fld>
            <a:endParaRPr lang="ja-JP" altLang="en-US" dirty="0"/>
          </a:p>
        </p:txBody>
      </p:sp>
    </p:spTree>
    <p:extLst>
      <p:ext uri="{BB962C8B-B14F-4D97-AF65-F5344CB8AC3E}">
        <p14:creationId xmlns:p14="http://schemas.microsoft.com/office/powerpoint/2010/main" val="33692596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Page185</a:t>
            </a:r>
          </a:p>
          <a:p>
            <a:r>
              <a:rPr kumimoji="1" lang="en-US" altLang="ja-JP" dirty="0" smtClean="0"/>
              <a:t>●</a:t>
            </a:r>
            <a:r>
              <a:rPr kumimoji="1" lang="ja-JP" altLang="en-US" dirty="0" smtClean="0"/>
              <a:t>マーケティングとは？</a:t>
            </a:r>
            <a:endParaRPr kumimoji="1" lang="en-US" altLang="ja-JP" dirty="0" smtClean="0"/>
          </a:p>
          <a:p>
            <a:r>
              <a:rPr kumimoji="1" lang="ja-JP" altLang="en-US" dirty="0" smtClean="0"/>
              <a:t>「売れる仕組みを作る活動」</a:t>
            </a:r>
            <a:endParaRPr kumimoji="1" lang="en-US" altLang="ja-JP" dirty="0" smtClean="0"/>
          </a:p>
          <a:p>
            <a:r>
              <a:rPr kumimoji="1" lang="ja-JP" altLang="en-US" dirty="0" smtClean="0"/>
              <a:t>企業や非営利組織が行うあらゆる活動のうち、「顧客が真に求める商品やサービスを作り、その情報を届け、顧客がその商品を効果的に得られるようにする活動」の全てを表す概念、とされます。</a:t>
            </a:r>
          </a:p>
          <a:p>
            <a:endParaRPr kumimoji="1" lang="en-US" altLang="ja-JP" dirty="0" smtClean="0"/>
          </a:p>
          <a:p>
            <a:r>
              <a:rPr kumimoji="1" lang="ja-JP" altLang="en-US" dirty="0" smtClean="0"/>
              <a:t>引用元：</a:t>
            </a:r>
            <a:r>
              <a:rPr kumimoji="1" lang="en-US" altLang="ja-JP" dirty="0" smtClean="0"/>
              <a:t>Wikipedia </a:t>
            </a:r>
            <a:r>
              <a:rPr kumimoji="1" lang="ja-JP" altLang="en-US" dirty="0" smtClean="0"/>
              <a:t>　</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マーケティング</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185</a:t>
            </a:fld>
            <a:endParaRPr lang="ja-JP" altLang="en-US" dirty="0"/>
          </a:p>
        </p:txBody>
      </p:sp>
    </p:spTree>
    <p:extLst>
      <p:ext uri="{BB962C8B-B14F-4D97-AF65-F5344CB8AC3E}">
        <p14:creationId xmlns:p14="http://schemas.microsoft.com/office/powerpoint/2010/main" val="325830597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Page186</a:t>
            </a:r>
          </a:p>
          <a:p>
            <a:r>
              <a:rPr kumimoji="1" lang="en-US" altLang="ja-JP" dirty="0" smtClean="0"/>
              <a:t>●</a:t>
            </a:r>
            <a:r>
              <a:rPr kumimoji="1" lang="ja-JP" altLang="en-US" dirty="0" smtClean="0"/>
              <a:t>マーケティングのプロセス</a:t>
            </a:r>
            <a:endParaRPr kumimoji="1" lang="en-US" altLang="ja-JP" dirty="0" smtClean="0"/>
          </a:p>
          <a:p>
            <a:r>
              <a:rPr kumimoji="1" lang="ja-JP" altLang="en-US" dirty="0" smtClean="0"/>
              <a:t>マーケティングのプロセスは、</a:t>
            </a:r>
            <a:endParaRPr kumimoji="1" lang="en-US" altLang="ja-JP" dirty="0" smtClean="0"/>
          </a:p>
          <a:p>
            <a:pPr>
              <a:lnSpc>
                <a:spcPct val="50000"/>
              </a:lnSpc>
            </a:pPr>
            <a:endParaRPr lang="en-US" altLang="ja-JP" sz="800" dirty="0"/>
          </a:p>
          <a:p>
            <a:pPr marL="610025" lvl="1" indent="-236921">
              <a:buFont typeface="+mj-ea"/>
              <a:buAutoNum type="circleNumDbPlain"/>
            </a:pPr>
            <a:r>
              <a:rPr kumimoji="1" lang="ja-JP" altLang="en-US" dirty="0" smtClean="0"/>
              <a:t>市場、環境を分析し、市場機会を見つける</a:t>
            </a:r>
          </a:p>
          <a:p>
            <a:pPr marL="610025" lvl="1" indent="-236921">
              <a:buFont typeface="+mj-ea"/>
              <a:buAutoNum type="circleNumDbPlain"/>
            </a:pPr>
            <a:r>
              <a:rPr kumimoji="1" lang="ja-JP" altLang="en-US" dirty="0" smtClean="0"/>
              <a:t>顧客をセグメント化し、適切かつ明確なターゲッティングを行う</a:t>
            </a:r>
            <a:endParaRPr kumimoji="1" lang="en-US" altLang="ja-JP" dirty="0" smtClean="0"/>
          </a:p>
          <a:p>
            <a:pPr marL="610025" lvl="1" indent="-236921">
              <a:buFont typeface="+mj-ea"/>
              <a:buAutoNum type="circleNumDbPlain"/>
            </a:pPr>
            <a:r>
              <a:rPr kumimoji="1" lang="ja-JP" altLang="en-US" dirty="0" smtClean="0"/>
              <a:t>製品・サービスのポジショニングを行い、顧客から見た「立ち位置」を明確にする</a:t>
            </a:r>
            <a:endParaRPr kumimoji="1" lang="en-US" altLang="ja-JP" dirty="0" smtClean="0"/>
          </a:p>
          <a:p>
            <a:pPr marL="610025" lvl="1" indent="-236921">
              <a:buFont typeface="+mj-ea"/>
              <a:buAutoNum type="circleNumDbPlain"/>
            </a:pPr>
            <a:r>
              <a:rPr kumimoji="1" lang="ja-JP" altLang="en-US" dirty="0" smtClean="0"/>
              <a:t>戦略を立てる</a:t>
            </a:r>
          </a:p>
          <a:p>
            <a:pPr marL="610025" lvl="1" indent="-236921">
              <a:buFont typeface="+mj-ea"/>
              <a:buAutoNum type="circleNumDbPlain"/>
            </a:pPr>
            <a:r>
              <a:rPr kumimoji="1" lang="ja-JP" altLang="en-US" dirty="0" smtClean="0"/>
              <a:t>戦略の実施、分析</a:t>
            </a:r>
            <a:endParaRPr kumimoji="1" lang="en-US" altLang="ja-JP" dirty="0" smtClean="0"/>
          </a:p>
          <a:p>
            <a:pPr>
              <a:lnSpc>
                <a:spcPct val="50000"/>
              </a:lnSpc>
            </a:pPr>
            <a:endParaRPr lang="en-US" altLang="ja-JP" sz="800" dirty="0"/>
          </a:p>
          <a:p>
            <a:r>
              <a:rPr kumimoji="1" lang="ja-JP" altLang="en-US" dirty="0" smtClean="0"/>
              <a:t>の順に進めていきます。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186</a:t>
            </a:fld>
            <a:endParaRPr lang="ja-JP" altLang="en-US" dirty="0"/>
          </a:p>
        </p:txBody>
      </p:sp>
    </p:spTree>
    <p:extLst>
      <p:ext uri="{BB962C8B-B14F-4D97-AF65-F5344CB8AC3E}">
        <p14:creationId xmlns:p14="http://schemas.microsoft.com/office/powerpoint/2010/main" val="149930915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Page187</a:t>
            </a:r>
          </a:p>
          <a:p>
            <a:r>
              <a:rPr kumimoji="1" lang="en-US" altLang="ja-JP" dirty="0" smtClean="0"/>
              <a:t>●</a:t>
            </a:r>
            <a:r>
              <a:rPr kumimoji="1" lang="ja-JP" altLang="en-US" dirty="0" smtClean="0"/>
              <a:t>市場機会を見つける：</a:t>
            </a:r>
            <a:r>
              <a:rPr kumimoji="1" lang="en-US" altLang="ja-JP" dirty="0" smtClean="0"/>
              <a:t>SWOT</a:t>
            </a:r>
            <a:r>
              <a:rPr kumimoji="1" lang="ja-JP" altLang="en-US" dirty="0" smtClean="0"/>
              <a:t>分析（</a:t>
            </a:r>
            <a:r>
              <a:rPr kumimoji="1" lang="en-US" altLang="ja-JP" dirty="0" smtClean="0"/>
              <a:t>Page187</a:t>
            </a:r>
            <a:r>
              <a:rPr kumimoji="1" lang="ja-JP" altLang="en-US" dirty="0" smtClean="0"/>
              <a:t>，</a:t>
            </a:r>
            <a:r>
              <a:rPr kumimoji="1" lang="en-US" altLang="ja-JP" dirty="0" smtClean="0"/>
              <a:t>188</a:t>
            </a:r>
            <a:r>
              <a:rPr kumimoji="1" lang="ja-JP" altLang="en-US" dirty="0" smtClean="0"/>
              <a:t>）</a:t>
            </a:r>
            <a:endParaRPr kumimoji="1" lang="en-US" altLang="ja-JP" dirty="0" smtClean="0"/>
          </a:p>
          <a:p>
            <a:r>
              <a:rPr kumimoji="1" lang="en-US" altLang="ja-JP" dirty="0" smtClean="0"/>
              <a:t>SWOT</a:t>
            </a:r>
            <a:r>
              <a:rPr kumimoji="1" lang="ja-JP" altLang="en-US" dirty="0" smtClean="0"/>
              <a:t>分析は、事業の分析、意思決定の場などに広く使われているフレームワークです。内的要因（強み</a:t>
            </a:r>
            <a:r>
              <a:rPr kumimoji="1" lang="en-US" altLang="ja-JP" dirty="0" smtClean="0"/>
              <a:t>/</a:t>
            </a:r>
            <a:r>
              <a:rPr kumimoji="1" lang="ja-JP" altLang="en-US" dirty="0" smtClean="0"/>
              <a:t>弱み）と外的要因（機会</a:t>
            </a:r>
            <a:r>
              <a:rPr kumimoji="1" lang="en-US" altLang="ja-JP" dirty="0" smtClean="0"/>
              <a:t>/</a:t>
            </a:r>
            <a:r>
              <a:rPr kumimoji="1" lang="ja-JP" altLang="en-US" dirty="0" smtClean="0"/>
              <a:t>脅威）の４項目について挙げていき、</a:t>
            </a:r>
            <a:endParaRPr kumimoji="1" lang="en-US" altLang="ja-JP" dirty="0" smtClean="0"/>
          </a:p>
          <a:p>
            <a:pPr>
              <a:lnSpc>
                <a:spcPct val="50000"/>
              </a:lnSpc>
            </a:pPr>
            <a:endParaRPr lang="ja-JP" altLang="en-US" sz="800" dirty="0"/>
          </a:p>
          <a:p>
            <a:pPr marL="477573" lvl="1" indent="-104469">
              <a:buFont typeface="Arial"/>
              <a:buChar char="•"/>
            </a:pPr>
            <a:r>
              <a:rPr kumimoji="1" lang="ja-JP" altLang="en-US" dirty="0" smtClean="0"/>
              <a:t>どうすれば強みを生かせるか</a:t>
            </a:r>
          </a:p>
          <a:p>
            <a:pPr marL="477573" lvl="1" indent="-104469">
              <a:buFont typeface="Arial"/>
              <a:buChar char="•"/>
            </a:pPr>
            <a:r>
              <a:rPr kumimoji="1" lang="ja-JP" altLang="en-US" dirty="0" smtClean="0"/>
              <a:t>どうすれば弱みを解消できるか</a:t>
            </a:r>
          </a:p>
          <a:p>
            <a:pPr marL="477573" lvl="1" indent="-104469">
              <a:buFont typeface="Arial"/>
              <a:buChar char="•"/>
            </a:pPr>
            <a:r>
              <a:rPr kumimoji="1" lang="ja-JP" altLang="en-US" dirty="0" smtClean="0"/>
              <a:t>どうすれば機会を生かせるか</a:t>
            </a:r>
          </a:p>
          <a:p>
            <a:pPr marL="477573" lvl="1" indent="-104469">
              <a:buFont typeface="Arial"/>
              <a:buChar char="•"/>
            </a:pPr>
            <a:r>
              <a:rPr kumimoji="1" lang="ja-JP" altLang="en-US" dirty="0" smtClean="0"/>
              <a:t>どう脅威、障害を取り除くか</a:t>
            </a:r>
            <a:endParaRPr kumimoji="1" lang="en-US" altLang="ja-JP" dirty="0" smtClean="0"/>
          </a:p>
          <a:p>
            <a:pPr>
              <a:lnSpc>
                <a:spcPct val="50000"/>
              </a:lnSpc>
            </a:pPr>
            <a:endParaRPr lang="ja-JP" altLang="en-US" sz="800" dirty="0"/>
          </a:p>
          <a:p>
            <a:r>
              <a:rPr kumimoji="1" lang="ja-JP" altLang="en-US" dirty="0" smtClean="0"/>
              <a:t>を分析していく手法です。</a:t>
            </a:r>
            <a:endParaRPr kumimoji="1" lang="en-US" altLang="ja-JP" dirty="0" smtClean="0"/>
          </a:p>
          <a:p>
            <a:endParaRPr kumimoji="1" lang="en-US" altLang="ja-JP" dirty="0" smtClean="0"/>
          </a:p>
          <a:p>
            <a:r>
              <a:rPr kumimoji="1" lang="ja-JP" altLang="en-US" dirty="0" smtClean="0"/>
              <a:t>（</a:t>
            </a:r>
            <a:r>
              <a:rPr kumimoji="1" lang="en-US" altLang="ja-JP" dirty="0" smtClean="0"/>
              <a:t>Page187</a:t>
            </a:r>
            <a:r>
              <a:rPr kumimoji="1" lang="ja-JP" altLang="en-US" dirty="0" smtClean="0"/>
              <a:t>へ続く）</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187</a:t>
            </a:fld>
            <a:endParaRPr lang="ja-JP" altLang="en-US" dirty="0"/>
          </a:p>
        </p:txBody>
      </p:sp>
    </p:spTree>
    <p:extLst>
      <p:ext uri="{BB962C8B-B14F-4D97-AF65-F5344CB8AC3E}">
        <p14:creationId xmlns:p14="http://schemas.microsoft.com/office/powerpoint/2010/main" val="9173643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Page188</a:t>
            </a:r>
          </a:p>
          <a:p>
            <a:r>
              <a:rPr kumimoji="1" lang="en-US" altLang="ja-JP" dirty="0" smtClean="0"/>
              <a:t>●SWOT</a:t>
            </a:r>
            <a:r>
              <a:rPr kumimoji="1" lang="ja-JP" altLang="en-US" dirty="0" smtClean="0"/>
              <a:t>分析（</a:t>
            </a:r>
            <a:r>
              <a:rPr kumimoji="1" lang="en-US" altLang="ja-JP" dirty="0" smtClean="0"/>
              <a:t>Page187</a:t>
            </a:r>
            <a:r>
              <a:rPr kumimoji="1" lang="ja-JP" altLang="en-US" dirty="0" smtClean="0"/>
              <a:t>，</a:t>
            </a:r>
            <a:r>
              <a:rPr kumimoji="1" lang="en-US" altLang="ja-JP" dirty="0" smtClean="0"/>
              <a:t>188</a:t>
            </a:r>
            <a:r>
              <a:rPr kumimoji="1" lang="ja-JP" altLang="en-US" dirty="0" smtClean="0"/>
              <a:t>）</a:t>
            </a:r>
            <a:endParaRPr kumimoji="1" lang="en-US" altLang="ja-JP" dirty="0" smtClean="0"/>
          </a:p>
          <a:p>
            <a:pPr>
              <a:lnSpc>
                <a:spcPct val="50000"/>
              </a:lnSpc>
            </a:pPr>
            <a:endParaRPr lang="en-US" altLang="ja-JP" sz="800" dirty="0"/>
          </a:p>
          <a:p>
            <a:r>
              <a:rPr kumimoji="1" lang="ja-JP" altLang="en-US" dirty="0" smtClean="0"/>
              <a:t>（</a:t>
            </a:r>
            <a:r>
              <a:rPr kumimoji="1" lang="en-US" altLang="ja-JP" dirty="0" smtClean="0"/>
              <a:t>Page187</a:t>
            </a:r>
            <a:r>
              <a:rPr kumimoji="1" lang="ja-JP" altLang="en-US" dirty="0" smtClean="0"/>
              <a:t>から続き）</a:t>
            </a:r>
            <a:endParaRPr kumimoji="1" lang="en-US" altLang="ja-JP" dirty="0" smtClean="0"/>
          </a:p>
          <a:p>
            <a:pPr>
              <a:lnSpc>
                <a:spcPct val="50000"/>
              </a:lnSpc>
            </a:pPr>
            <a:endParaRPr lang="en-US" altLang="ja-JP" sz="800" dirty="0"/>
          </a:p>
          <a:p>
            <a:r>
              <a:rPr kumimoji="1" lang="en-US" altLang="ja-JP" dirty="0" smtClean="0"/>
              <a:t>SWOT</a:t>
            </a:r>
            <a:r>
              <a:rPr kumimoji="1" lang="ja-JP" altLang="en-US" dirty="0" smtClean="0"/>
              <a:t>分析のフレームワークです。図のようなマトリクスを構成し、検討していきます。図中、「戦略１」</a:t>
            </a:r>
            <a:r>
              <a:rPr kumimoji="1" lang="en-US" altLang="ja-JP" dirty="0" smtClean="0"/>
              <a:t>〜</a:t>
            </a:r>
            <a:r>
              <a:rPr kumimoji="1" lang="ja-JP" altLang="en-US" dirty="0" smtClean="0"/>
              <a:t>「戦略４」までリストアップされます。</a:t>
            </a:r>
            <a:endParaRPr kumimoji="1" lang="en-US" altLang="ja-JP" dirty="0" smtClean="0"/>
          </a:p>
          <a:p>
            <a:r>
              <a:rPr kumimoji="1" lang="ja-JP" altLang="en-US" dirty="0" smtClean="0"/>
              <a:t>自社の分析と自社を取り囲む環境を分析するときの４つの切り口、</a:t>
            </a:r>
            <a:r>
              <a:rPr kumimoji="1" lang="en-US" altLang="ja-JP" dirty="0" smtClean="0"/>
              <a:t>Strength</a:t>
            </a:r>
            <a:r>
              <a:rPr kumimoji="1" lang="ja-JP" altLang="en-US" dirty="0" smtClean="0"/>
              <a:t>（強み）、</a:t>
            </a:r>
            <a:r>
              <a:rPr kumimoji="1" lang="en-US" altLang="ja-JP" dirty="0" smtClean="0"/>
              <a:t>Weakness</a:t>
            </a:r>
            <a:r>
              <a:rPr kumimoji="1" lang="ja-JP" altLang="en-US" dirty="0" smtClean="0"/>
              <a:t>（弱み）、</a:t>
            </a:r>
            <a:r>
              <a:rPr kumimoji="1" lang="en-US" altLang="ja-JP" dirty="0" smtClean="0"/>
              <a:t>Opportunity</a:t>
            </a:r>
            <a:r>
              <a:rPr kumimoji="1" lang="ja-JP" altLang="en-US" dirty="0" smtClean="0"/>
              <a:t>（機会）、</a:t>
            </a:r>
            <a:r>
              <a:rPr kumimoji="1" lang="en-US" altLang="ja-JP" dirty="0" smtClean="0"/>
              <a:t>Threat (</a:t>
            </a:r>
            <a:r>
              <a:rPr kumimoji="1" lang="ja-JP" altLang="en-US" dirty="0" smtClean="0"/>
              <a:t>脅威</a:t>
            </a:r>
            <a:r>
              <a:rPr kumimoji="1" lang="en-US" altLang="ja-JP" dirty="0" smtClean="0"/>
              <a:t>)</a:t>
            </a:r>
            <a:r>
              <a:rPr kumimoji="1" lang="ja-JP" altLang="en-US" dirty="0" smtClean="0"/>
              <a:t>の頭文字を順に並べたのが</a:t>
            </a:r>
            <a:r>
              <a:rPr kumimoji="1" lang="en-US" altLang="ja-JP" dirty="0" smtClean="0"/>
              <a:t>SWOT</a:t>
            </a:r>
            <a:r>
              <a:rPr kumimoji="1" lang="ja-JP" altLang="en-US" dirty="0" smtClean="0"/>
              <a:t>（スウォット）です。</a:t>
            </a:r>
            <a:endParaRPr kumimoji="1" lang="en-US" altLang="ja-JP" dirty="0" smtClean="0"/>
          </a:p>
          <a:p>
            <a:pPr>
              <a:lnSpc>
                <a:spcPct val="50000"/>
              </a:lnSpc>
            </a:pPr>
            <a:endParaRPr lang="en-US" altLang="ja-JP" sz="800" dirty="0"/>
          </a:p>
          <a:p>
            <a:r>
              <a:rPr kumimoji="1" lang="ja-JP" altLang="en-US" dirty="0" smtClean="0"/>
              <a:t>参考</a:t>
            </a:r>
            <a:r>
              <a:rPr kumimoji="1" lang="en-US" altLang="ja-JP" dirty="0" smtClean="0"/>
              <a:t>URL</a:t>
            </a:r>
            <a:r>
              <a:rPr kumimoji="1" lang="ja-JP" altLang="en-US" dirty="0" smtClean="0"/>
              <a:t>：</a:t>
            </a:r>
            <a:endParaRPr kumimoji="1" lang="en-US" altLang="ja-JP" dirty="0" smtClean="0"/>
          </a:p>
          <a:p>
            <a:r>
              <a:rPr kumimoji="1" lang="en-US" altLang="ja-JP" dirty="0" smtClean="0"/>
              <a:t>http://</a:t>
            </a:r>
            <a:r>
              <a:rPr kumimoji="1" lang="en-US" altLang="ja-JP" dirty="0" err="1" smtClean="0"/>
              <a:t>ja.wikipedia.org</a:t>
            </a:r>
            <a:r>
              <a:rPr kumimoji="1" lang="en-US" altLang="ja-JP" dirty="0" smtClean="0"/>
              <a:t>/wiki/SWOT</a:t>
            </a:r>
            <a:r>
              <a:rPr kumimoji="1" lang="ja-JP" altLang="en-US" dirty="0" smtClean="0"/>
              <a:t>分析</a:t>
            </a:r>
            <a:endParaRPr kumimoji="1" lang="en-US" altLang="ja-JP" dirty="0" smtClean="0"/>
          </a:p>
          <a:p>
            <a:r>
              <a:rPr kumimoji="1" lang="en-US" altLang="ja-JP" dirty="0" smtClean="0"/>
              <a:t>http://</a:t>
            </a:r>
            <a:r>
              <a:rPr kumimoji="1" lang="en-US" altLang="ja-JP" dirty="0" err="1" smtClean="0"/>
              <a:t>www.itmedia.co.jp</a:t>
            </a:r>
            <a:r>
              <a:rPr kumimoji="1" lang="en-US" altLang="ja-JP" dirty="0" smtClean="0"/>
              <a:t>/</a:t>
            </a:r>
            <a:r>
              <a:rPr kumimoji="1" lang="en-US" altLang="ja-JP" dirty="0" err="1" smtClean="0"/>
              <a:t>im</a:t>
            </a:r>
            <a:r>
              <a:rPr kumimoji="1" lang="en-US" altLang="ja-JP" dirty="0" smtClean="0"/>
              <a:t>/articles/0706/01/news143.html</a:t>
            </a:r>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188</a:t>
            </a:fld>
            <a:endParaRPr lang="ja-JP" altLang="en-US" dirty="0"/>
          </a:p>
        </p:txBody>
      </p:sp>
    </p:spTree>
    <p:extLst>
      <p:ext uri="{BB962C8B-B14F-4D97-AF65-F5344CB8AC3E}">
        <p14:creationId xmlns:p14="http://schemas.microsoft.com/office/powerpoint/2010/main" val="58834608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Page189</a:t>
            </a:r>
          </a:p>
          <a:p>
            <a:r>
              <a:rPr kumimoji="1" lang="en-US" altLang="ja-JP" dirty="0" smtClean="0"/>
              <a:t>●</a:t>
            </a:r>
            <a:r>
              <a:rPr kumimoji="1" lang="ja-JP" altLang="en-US" dirty="0" smtClean="0"/>
              <a:t>ポジショニング・マップ（</a:t>
            </a:r>
            <a:r>
              <a:rPr kumimoji="1" lang="en-US" altLang="ja-JP" dirty="0" smtClean="0"/>
              <a:t>Page189</a:t>
            </a:r>
            <a:r>
              <a:rPr kumimoji="1" lang="ja-JP" altLang="en-US" dirty="0" smtClean="0"/>
              <a:t>，</a:t>
            </a:r>
            <a:r>
              <a:rPr kumimoji="1" lang="en-US" altLang="ja-JP" dirty="0" smtClean="0"/>
              <a:t>190</a:t>
            </a:r>
            <a:r>
              <a:rPr kumimoji="1" lang="ja-JP" altLang="en-US" dirty="0" smtClean="0"/>
              <a:t>）</a:t>
            </a:r>
            <a:endParaRPr kumimoji="1" lang="en-US" altLang="ja-JP" dirty="0" smtClean="0"/>
          </a:p>
          <a:p>
            <a:r>
              <a:rPr kumimoji="1" lang="ja-JP" altLang="en-US" dirty="0" smtClean="0"/>
              <a:t>「ポジショニング・マップ」の具体例です。</a:t>
            </a:r>
            <a:endParaRPr kumimoji="1" lang="en-US" altLang="ja-JP" dirty="0" smtClean="0"/>
          </a:p>
          <a:p>
            <a:r>
              <a:rPr kumimoji="1" lang="ja-JP" altLang="en-US" dirty="0" smtClean="0"/>
              <a:t>（</a:t>
            </a:r>
            <a:r>
              <a:rPr kumimoji="1" lang="en-US" altLang="ja-JP" dirty="0" smtClean="0"/>
              <a:t>Page140</a:t>
            </a:r>
            <a:r>
              <a:rPr kumimoji="1" lang="ja-JP" altLang="en-US" dirty="0" smtClean="0"/>
              <a:t>：前出のマクドナルドの商品開発検討の事例）</a:t>
            </a:r>
            <a:endParaRPr kumimoji="1" lang="en-US" altLang="ja-JP" dirty="0" smtClean="0"/>
          </a:p>
          <a:p>
            <a:pPr>
              <a:lnSpc>
                <a:spcPct val="50000"/>
              </a:lnSpc>
            </a:pPr>
            <a:endParaRPr lang="en-US" altLang="ja-JP" sz="800" dirty="0"/>
          </a:p>
          <a:p>
            <a:r>
              <a:rPr kumimoji="1" lang="ja-JP" altLang="en-US" dirty="0" smtClean="0"/>
              <a:t>（</a:t>
            </a:r>
            <a:r>
              <a:rPr kumimoji="1" lang="en-US" altLang="ja-JP" dirty="0" smtClean="0"/>
              <a:t>Page190</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189</a:t>
            </a:fld>
            <a:endParaRPr lang="ja-JP" altLang="en-US" dirty="0"/>
          </a:p>
        </p:txBody>
      </p:sp>
    </p:spTree>
    <p:extLst>
      <p:ext uri="{BB962C8B-B14F-4D97-AF65-F5344CB8AC3E}">
        <p14:creationId xmlns:p14="http://schemas.microsoft.com/office/powerpoint/2010/main" val="427797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Page19</a:t>
            </a:r>
            <a:r>
              <a:rPr kumimoji="1" lang="ja-JP" altLang="en-US" dirty="0" smtClean="0"/>
              <a:t>（</a:t>
            </a:r>
            <a:r>
              <a:rPr kumimoji="1" lang="en-US" altLang="ja-JP" dirty="0" smtClean="0"/>
              <a:t>Page19〜24</a:t>
            </a:r>
            <a:r>
              <a:rPr kumimoji="1" lang="ja-JP" altLang="en-US" dirty="0" smtClean="0"/>
              <a:t>まででオリエンタルランドグループでの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ディズニーランドが提供しているユーザー体験について説明します。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オリエンタルランドグループでは、その企業使命として</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自由でみずみずしい発想を原動力に</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すばらしい夢と感動</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ひととしての喜び</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そしてやすらぎを提供します</a:t>
            </a:r>
            <a:endParaRPr kumimoji="1" lang="en-US" altLang="ja-JP"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と自社のホームページの企業理念のコーナーで記述しています。</a:t>
            </a:r>
            <a:endParaRPr kumimoji="1" lang="en-US" altLang="ja-JP"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サービス業で集客力ナンバーワンの大成功を収めているオリエンタルランドグループでは、どのような取り組みが行われているのかを紐解いていきます。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www.olc.co.jp</a:t>
            </a:r>
            <a:r>
              <a:rPr kumimoji="1" lang="en-US" altLang="ja-JP" dirty="0" smtClean="0"/>
              <a:t>/</a:t>
            </a:r>
            <a:r>
              <a:rPr kumimoji="1" lang="en-US" altLang="ja-JP" dirty="0" err="1" smtClean="0"/>
              <a:t>index.html</a:t>
            </a:r>
            <a:endParaRPr kumimoji="1" lang="en-US" altLang="ja-JP" dirty="0" smtClean="0"/>
          </a:p>
          <a:p>
            <a:pPr algn="just"/>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19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7902634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Page190</a:t>
            </a:r>
          </a:p>
          <a:p>
            <a:r>
              <a:rPr kumimoji="1" lang="en-US" altLang="ja-JP" dirty="0" smtClean="0"/>
              <a:t>●</a:t>
            </a:r>
            <a:r>
              <a:rPr kumimoji="1" lang="ja-JP" altLang="en-US" dirty="0" smtClean="0"/>
              <a:t>ポジショニングとは</a:t>
            </a:r>
            <a:endParaRPr kumimoji="1" lang="en-US" altLang="ja-JP" dirty="0" smtClean="0"/>
          </a:p>
          <a:p>
            <a:pPr>
              <a:lnSpc>
                <a:spcPct val="50000"/>
              </a:lnSpc>
            </a:pPr>
            <a:endParaRPr lang="en-US" altLang="ja-JP" sz="800" dirty="0"/>
          </a:p>
          <a:p>
            <a:r>
              <a:rPr kumimoji="1" lang="ja-JP" altLang="en-US" dirty="0" smtClean="0"/>
              <a:t>（</a:t>
            </a:r>
            <a:r>
              <a:rPr kumimoji="1" lang="en-US" altLang="ja-JP" dirty="0" smtClean="0"/>
              <a:t>Page189</a:t>
            </a:r>
            <a:r>
              <a:rPr kumimoji="1" lang="ja-JP" altLang="en-US" dirty="0" smtClean="0"/>
              <a:t>から続き）</a:t>
            </a:r>
            <a:endParaRPr kumimoji="1" lang="en-US" altLang="ja-JP" dirty="0" smtClean="0"/>
          </a:p>
          <a:p>
            <a:pPr>
              <a:lnSpc>
                <a:spcPct val="50000"/>
              </a:lnSpc>
            </a:pPr>
            <a:endParaRPr lang="en-US" altLang="ja-JP" sz="800" dirty="0"/>
          </a:p>
          <a:p>
            <a:r>
              <a:rPr kumimoji="1" lang="ja-JP" altLang="en-US" dirty="0" smtClean="0"/>
              <a:t>「顧客視点でプロダクトの価値・イメージを明確に」</a:t>
            </a:r>
            <a:endParaRPr kumimoji="1" lang="en-US" altLang="ja-JP" dirty="0" smtClean="0"/>
          </a:p>
          <a:p>
            <a:r>
              <a:rPr kumimoji="1" lang="ja-JP" altLang="en-US" dirty="0" smtClean="0"/>
              <a:t>ポジショニングマップ（</a:t>
            </a:r>
            <a:r>
              <a:rPr kumimoji="1" lang="en-US" altLang="ja-JP" dirty="0" smtClean="0"/>
              <a:t>2</a:t>
            </a:r>
            <a:r>
              <a:rPr kumimoji="1" lang="ja-JP" altLang="en-US" dirty="0" smtClean="0"/>
              <a:t>軸マップ）などで、自社製品・サービスと競合とを配置していきます。設定されたターゲットが「何に価値を置くか」「何を重視するか」に応じて、「立ち位置」を決定していきます。また、社内、社外での無益な競争を避けるための分析にも使うことができます。</a:t>
            </a:r>
            <a:endParaRPr kumimoji="1" lang="en-US" altLang="ja-JP" dirty="0" smtClean="0"/>
          </a:p>
          <a:p>
            <a:r>
              <a:rPr lang="ja-JP" altLang="en-US" dirty="0" smtClean="0"/>
              <a:t>一般的</a:t>
            </a:r>
            <a:r>
              <a:rPr lang="ja-JP" altLang="en-US" dirty="0"/>
              <a:t>に</a:t>
            </a:r>
            <a:r>
              <a:rPr lang="en-US" altLang="ja-JP" dirty="0"/>
              <a:t>2</a:t>
            </a:r>
            <a:r>
              <a:rPr lang="ja-JP" altLang="en-US" dirty="0"/>
              <a:t>つの軸を選んで</a:t>
            </a:r>
            <a:r>
              <a:rPr lang="ja-JP" altLang="en-US" dirty="0" smtClean="0"/>
              <a:t>ポジショニング・マップ</a:t>
            </a:r>
            <a:r>
              <a:rPr lang="ja-JP" altLang="en-US" dirty="0"/>
              <a:t>を描き、自社商品と競合商品の位置付けを明確にしていきます。このとき、売り手発想の軸ではなく、顧客が喜ぶことを軸にしてマップを作ることが重要です</a:t>
            </a:r>
            <a:r>
              <a:rPr lang="ja-JP" altLang="en-US" dirty="0" smtClean="0"/>
              <a:t>。</a:t>
            </a:r>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190</a:t>
            </a:fld>
            <a:endParaRPr lang="ja-JP" altLang="en-US" dirty="0"/>
          </a:p>
        </p:txBody>
      </p:sp>
    </p:spTree>
    <p:extLst>
      <p:ext uri="{BB962C8B-B14F-4D97-AF65-F5344CB8AC3E}">
        <p14:creationId xmlns:p14="http://schemas.microsoft.com/office/powerpoint/2010/main" val="242072264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Page191</a:t>
            </a:r>
          </a:p>
          <a:p>
            <a:r>
              <a:rPr kumimoji="1" lang="en-US" altLang="ja-JP" dirty="0" smtClean="0"/>
              <a:t>●</a:t>
            </a:r>
            <a:r>
              <a:rPr kumimoji="1" lang="ja-JP" altLang="en-US" dirty="0" smtClean="0"/>
              <a:t>戦略の視点：</a:t>
            </a:r>
            <a:r>
              <a:rPr kumimoji="1" lang="en-US" altLang="ja-JP" dirty="0" smtClean="0"/>
              <a:t>4P</a:t>
            </a:r>
          </a:p>
          <a:p>
            <a:r>
              <a:rPr kumimoji="1" lang="ja-JP" altLang="en-US" dirty="0" smtClean="0"/>
              <a:t>４Ｐとは、製品（</a:t>
            </a:r>
            <a:r>
              <a:rPr kumimoji="1" lang="en-US" altLang="ja-JP" dirty="0" smtClean="0"/>
              <a:t>Product</a:t>
            </a:r>
            <a:r>
              <a:rPr kumimoji="1" lang="ja-JP" altLang="en-US" dirty="0" smtClean="0"/>
              <a:t>）、価格（</a:t>
            </a:r>
            <a:r>
              <a:rPr kumimoji="1" lang="en-US" altLang="ja-JP" dirty="0" smtClean="0"/>
              <a:t>Price</a:t>
            </a:r>
            <a:r>
              <a:rPr kumimoji="1" lang="ja-JP" altLang="en-US" dirty="0" smtClean="0"/>
              <a:t>）、流通（</a:t>
            </a:r>
            <a:r>
              <a:rPr kumimoji="1" lang="en-US" altLang="ja-JP" dirty="0" smtClean="0"/>
              <a:t>Place</a:t>
            </a:r>
            <a:r>
              <a:rPr kumimoji="1" lang="ja-JP" altLang="en-US" dirty="0" smtClean="0"/>
              <a:t>）、プロモーション（</a:t>
            </a:r>
            <a:r>
              <a:rPr kumimoji="1" lang="en-US" altLang="ja-JP" dirty="0" smtClean="0"/>
              <a:t>Promotion</a:t>
            </a:r>
            <a:r>
              <a:rPr kumimoji="1" lang="ja-JP" altLang="en-US" dirty="0" smtClean="0"/>
              <a:t>）の４のつマーケティング・ツールを活用して、標的顧客（市場）に受け入れられる組み合わせを検討し、戦略的に販売強化を図ろうとする考え方です。</a:t>
            </a:r>
          </a:p>
          <a:p>
            <a:r>
              <a:rPr kumimoji="1" lang="ja-JP" altLang="en-US" dirty="0" smtClean="0"/>
              <a:t>マーケティング戦略においては、望ましい反応を市場から引き出すために、この「４つのＰ」を組み合わせて戦略化することを「マーケティング・ミックス」といいます。標的市場から自社が望む反応を引き出すためには、これらのツールを効果的に組合せる必要があります。</a:t>
            </a:r>
          </a:p>
          <a:p>
            <a:r>
              <a:rPr kumimoji="1" lang="ja-JP" altLang="en-US" dirty="0" smtClean="0"/>
              <a:t>また、ブランディングを考慮した場合、単に数字的に効果を狙ったマーケティング・ミックスを考えるだけではなく、ブランドの一貫性を損なわないような形で組合せを考えなくてはなりません。</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191</a:t>
            </a:fld>
            <a:endParaRPr lang="ja-JP" altLang="en-US" dirty="0"/>
          </a:p>
        </p:txBody>
      </p:sp>
    </p:spTree>
    <p:extLst>
      <p:ext uri="{BB962C8B-B14F-4D97-AF65-F5344CB8AC3E}">
        <p14:creationId xmlns:p14="http://schemas.microsoft.com/office/powerpoint/2010/main" val="422416569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Page192</a:t>
            </a:r>
          </a:p>
          <a:p>
            <a:r>
              <a:rPr kumimoji="1" lang="en-US" altLang="ja-JP" dirty="0" smtClean="0"/>
              <a:t>●</a:t>
            </a:r>
            <a:r>
              <a:rPr kumimoji="1" lang="ja-JP" altLang="en-US" dirty="0" smtClean="0"/>
              <a:t>戦略立案の視点：</a:t>
            </a:r>
            <a:r>
              <a:rPr kumimoji="1" lang="en-US" altLang="ja-JP" dirty="0" smtClean="0"/>
              <a:t>4C</a:t>
            </a:r>
          </a:p>
          <a:p>
            <a:r>
              <a:rPr kumimoji="1" lang="ja-JP" altLang="en-US" dirty="0" smtClean="0"/>
              <a:t>「</a:t>
            </a:r>
            <a:r>
              <a:rPr kumimoji="1" lang="en-US" altLang="ja-JP" dirty="0" smtClean="0"/>
              <a:t>4P</a:t>
            </a:r>
            <a:r>
              <a:rPr kumimoji="1" lang="ja-JP" altLang="en-US" dirty="0" smtClean="0"/>
              <a:t>」が企業側から見たマーケティング・ミックスであるのに対して、顧客側から見たマーケティング・ミックス（企業と消費者双方が共に生きる共生マーケティング）として「</a:t>
            </a:r>
            <a:r>
              <a:rPr kumimoji="1" lang="en-US" altLang="ja-JP" dirty="0" smtClean="0"/>
              <a:t>4C</a:t>
            </a:r>
            <a:r>
              <a:rPr kumimoji="1" lang="ja-JP" altLang="en-US" dirty="0" smtClean="0"/>
              <a:t>」があります。（消費者から始まるアウトサイドイン）</a:t>
            </a:r>
            <a:endParaRPr kumimoji="1" lang="en-US" altLang="ja-JP" dirty="0" smtClean="0"/>
          </a:p>
          <a:p>
            <a:r>
              <a:rPr kumimoji="1" lang="ja-JP" altLang="en-US" dirty="0" smtClean="0"/>
              <a:t>ロバート・ラウターボーンが提唱しました。顧客価値</a:t>
            </a:r>
            <a:r>
              <a:rPr kumimoji="1" lang="en-US" altLang="ja-JP" dirty="0" smtClean="0"/>
              <a:t>(Customer value)</a:t>
            </a:r>
            <a:r>
              <a:rPr kumimoji="1" lang="ja-JP" altLang="en-US" dirty="0" smtClean="0"/>
              <a:t>、顧客コスト</a:t>
            </a:r>
            <a:r>
              <a:rPr kumimoji="1" lang="en-US" altLang="ja-JP" dirty="0" smtClean="0"/>
              <a:t>(Customer cost)</a:t>
            </a:r>
            <a:r>
              <a:rPr kumimoji="1" lang="ja-JP" altLang="en-US" dirty="0" smtClean="0"/>
              <a:t>、利便性</a:t>
            </a:r>
            <a:r>
              <a:rPr kumimoji="1" lang="en-US" altLang="ja-JP" dirty="0" smtClean="0"/>
              <a:t>(Convenience)</a:t>
            </a:r>
            <a:r>
              <a:rPr kumimoji="1" lang="ja-JP" altLang="en-US" dirty="0" smtClean="0"/>
              <a:t>、コミュニケーション</a:t>
            </a:r>
            <a:r>
              <a:rPr kumimoji="1" lang="en-US" altLang="ja-JP" dirty="0" smtClean="0"/>
              <a:t>(Communication)</a:t>
            </a:r>
            <a:r>
              <a:rPr kumimoji="1" lang="ja-JP" altLang="en-US" dirty="0" smtClean="0"/>
              <a:t>の４つのことです。</a:t>
            </a:r>
          </a:p>
          <a:p>
            <a:r>
              <a:rPr kumimoji="1" lang="ja-JP" altLang="en-US" dirty="0" smtClean="0"/>
              <a:t>販売者の視点である</a:t>
            </a:r>
            <a:r>
              <a:rPr kumimoji="1" lang="en-US" altLang="ja-JP" dirty="0" smtClean="0"/>
              <a:t>4P</a:t>
            </a:r>
            <a:r>
              <a:rPr kumimoji="1" lang="ja-JP" altLang="en-US" dirty="0" smtClean="0"/>
              <a:t>を購買者の視点に立って置き換えた概念なので、</a:t>
            </a:r>
          </a:p>
          <a:p>
            <a:pPr marL="477573" lvl="1" indent="-104469">
              <a:buFont typeface="Arial"/>
              <a:buChar char="•"/>
            </a:pPr>
            <a:r>
              <a:rPr kumimoji="1" lang="ja-JP" altLang="en-US" dirty="0" smtClean="0"/>
              <a:t>製品</a:t>
            </a:r>
            <a:r>
              <a:rPr kumimoji="1" lang="en-US" altLang="ja-JP" dirty="0" smtClean="0"/>
              <a:t>(Product) →</a:t>
            </a:r>
            <a:r>
              <a:rPr kumimoji="1" lang="ja-JP" altLang="en-US" dirty="0" smtClean="0"/>
              <a:t>顧客価値</a:t>
            </a:r>
            <a:r>
              <a:rPr kumimoji="1" lang="en-US" altLang="ja-JP" dirty="0" smtClean="0"/>
              <a:t>(Customer value)</a:t>
            </a:r>
          </a:p>
          <a:p>
            <a:pPr marL="477573" lvl="1" indent="-104469">
              <a:buFont typeface="Arial"/>
              <a:buChar char="•"/>
            </a:pPr>
            <a:r>
              <a:rPr kumimoji="1" lang="ja-JP" altLang="en-US" dirty="0" smtClean="0"/>
              <a:t>価格</a:t>
            </a:r>
            <a:r>
              <a:rPr kumimoji="1" lang="en-US" altLang="ja-JP" dirty="0" smtClean="0"/>
              <a:t>(Price) →</a:t>
            </a:r>
            <a:r>
              <a:rPr kumimoji="1" lang="ja-JP" altLang="en-US" dirty="0" smtClean="0"/>
              <a:t>顧客コスト</a:t>
            </a:r>
            <a:r>
              <a:rPr kumimoji="1" lang="en-US" altLang="ja-JP" dirty="0" smtClean="0"/>
              <a:t>(Customer cost)</a:t>
            </a:r>
          </a:p>
          <a:p>
            <a:pPr marL="477573" lvl="1" indent="-104469">
              <a:buFont typeface="Arial"/>
              <a:buChar char="•"/>
            </a:pPr>
            <a:r>
              <a:rPr kumimoji="1" lang="ja-JP" altLang="en-US" dirty="0" smtClean="0"/>
              <a:t>流通</a:t>
            </a:r>
            <a:r>
              <a:rPr kumimoji="1" lang="en-US" altLang="ja-JP" dirty="0" smtClean="0"/>
              <a:t>(Place) →</a:t>
            </a:r>
            <a:r>
              <a:rPr kumimoji="1" lang="ja-JP" altLang="en-US" dirty="0" smtClean="0"/>
              <a:t>利便性</a:t>
            </a:r>
            <a:r>
              <a:rPr kumimoji="1" lang="en-US" altLang="ja-JP" dirty="0" smtClean="0"/>
              <a:t>(Convenience)</a:t>
            </a:r>
          </a:p>
          <a:p>
            <a:pPr marL="477573" lvl="1" indent="-104469">
              <a:buFont typeface="Arial"/>
              <a:buChar char="•"/>
            </a:pPr>
            <a:r>
              <a:rPr kumimoji="1" lang="ja-JP" altLang="en-US" dirty="0" smtClean="0"/>
              <a:t>プロモーション</a:t>
            </a:r>
            <a:r>
              <a:rPr kumimoji="1" lang="en-US" altLang="ja-JP" dirty="0" smtClean="0"/>
              <a:t>(Promotion)→</a:t>
            </a:r>
            <a:r>
              <a:rPr kumimoji="1" lang="ja-JP" altLang="en-US" dirty="0" smtClean="0"/>
              <a:t>コミュニケーション</a:t>
            </a:r>
            <a:r>
              <a:rPr kumimoji="1" lang="en-US" altLang="ja-JP" dirty="0" smtClean="0"/>
              <a:t>(Communication)</a:t>
            </a:r>
          </a:p>
          <a:p>
            <a:r>
              <a:rPr kumimoji="1" lang="ja-JP" altLang="en-US" dirty="0" smtClean="0"/>
              <a:t>という図式が成り立ちます。</a:t>
            </a:r>
          </a:p>
          <a:p>
            <a:r>
              <a:rPr kumimoji="1" lang="ja-JP" altLang="en-US" dirty="0" smtClean="0"/>
              <a:t>「顧客は、価値や問題点に対する解決策を購入している」</a:t>
            </a:r>
            <a:endParaRPr kumimoji="1" lang="en-US" altLang="ja-JP" dirty="0" smtClean="0"/>
          </a:p>
          <a:p>
            <a:r>
              <a:rPr lang="ja-JP" altLang="en-US" dirty="0" smtClean="0"/>
              <a:t>「</a:t>
            </a:r>
            <a:r>
              <a:rPr kumimoji="1" lang="ja-JP" altLang="en-US" dirty="0" smtClean="0"/>
              <a:t>顧客は、製品の獲得、使用、廃棄に至るまでの全体のコストに関心を持ってる」</a:t>
            </a:r>
            <a:endParaRPr kumimoji="1" lang="en-US" altLang="ja-JP" dirty="0" smtClean="0"/>
          </a:p>
          <a:p>
            <a:r>
              <a:rPr kumimoji="1" lang="ja-JP" altLang="en-US" dirty="0" smtClean="0"/>
              <a:t>「顧客は、製品やサービスができる限り簡便に利用できることを望んでいる」</a:t>
            </a:r>
            <a:endParaRPr kumimoji="1" lang="en-US" altLang="ja-JP" dirty="0" smtClean="0"/>
          </a:p>
          <a:p>
            <a:r>
              <a:rPr kumimoji="1" lang="ja-JP" altLang="en-US" dirty="0" smtClean="0"/>
              <a:t>「顧客は、双方向のコミュニケーションを望んでい</a:t>
            </a:r>
            <a:r>
              <a:rPr lang="ja-JP" altLang="en-US" dirty="0" smtClean="0"/>
              <a:t>る」</a:t>
            </a:r>
            <a:endParaRPr lang="en-US" altLang="ja-JP" dirty="0" smtClean="0"/>
          </a:p>
          <a:p>
            <a:r>
              <a:rPr kumimoji="1" lang="ja-JP" altLang="en-US" dirty="0" smtClean="0"/>
              <a:t>この</a:t>
            </a:r>
            <a:r>
              <a:rPr kumimoji="1" lang="en-US" altLang="ja-JP" dirty="0" smtClean="0"/>
              <a:t>4C</a:t>
            </a:r>
            <a:r>
              <a:rPr kumimoji="1" lang="ja-JP" altLang="en-US" dirty="0" smtClean="0"/>
              <a:t>を十分検討したうえで</a:t>
            </a:r>
            <a:r>
              <a:rPr kumimoji="1" lang="en-US" altLang="ja-JP" dirty="0" smtClean="0"/>
              <a:t>4P</a:t>
            </a:r>
            <a:r>
              <a:rPr kumimoji="1" lang="ja-JP" altLang="en-US" dirty="0" smtClean="0"/>
              <a:t>を構築することが重要と提唱されています。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192</a:t>
            </a:fld>
            <a:endParaRPr lang="ja-JP" altLang="en-US" dirty="0"/>
          </a:p>
        </p:txBody>
      </p:sp>
    </p:spTree>
    <p:extLst>
      <p:ext uri="{BB962C8B-B14F-4D97-AF65-F5344CB8AC3E}">
        <p14:creationId xmlns:p14="http://schemas.microsoft.com/office/powerpoint/2010/main" val="31699514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Page193</a:t>
            </a:r>
          </a:p>
          <a:p>
            <a:r>
              <a:rPr kumimoji="1" lang="en-US" altLang="ja-JP" dirty="0" smtClean="0"/>
              <a:t>●</a:t>
            </a:r>
            <a:r>
              <a:rPr kumimoji="1" lang="ja-JP" altLang="en-US" dirty="0" smtClean="0"/>
              <a:t>ビジネスモデルキャンパス（</a:t>
            </a:r>
            <a:r>
              <a:rPr kumimoji="1" lang="en-US" altLang="ja-JP" dirty="0" smtClean="0"/>
              <a:t>Page193</a:t>
            </a:r>
            <a:r>
              <a:rPr kumimoji="1" lang="ja-JP" altLang="en-US" dirty="0" smtClean="0"/>
              <a:t>，</a:t>
            </a:r>
            <a:r>
              <a:rPr kumimoji="1" lang="en-US" altLang="ja-JP" dirty="0" smtClean="0"/>
              <a:t>194</a:t>
            </a:r>
            <a:r>
              <a:rPr kumimoji="1" lang="ja-JP" altLang="en-US" dirty="0" smtClean="0"/>
              <a:t>）</a:t>
            </a:r>
            <a:endParaRPr kumimoji="1" lang="en-US" altLang="ja-JP" dirty="0" smtClean="0"/>
          </a:p>
          <a:p>
            <a:r>
              <a:rPr lang="ja-JP" altLang="en-US" dirty="0"/>
              <a:t>先入観を排して新しいビジネスモデルを作り出し、チームで共有するために有効と思われる</a:t>
            </a:r>
            <a:r>
              <a:rPr lang="ja-JP" altLang="en-US" dirty="0" smtClean="0"/>
              <a:t>手法です。</a:t>
            </a:r>
            <a:endParaRPr lang="en-US" altLang="ja-JP" dirty="0" smtClean="0"/>
          </a:p>
          <a:p>
            <a:r>
              <a:rPr lang="ja-JP" altLang="en-US" dirty="0"/>
              <a:t>「顧客」「価値提案」「インフラ」「資金」の</a:t>
            </a:r>
            <a:r>
              <a:rPr lang="en-US" altLang="ja-JP" dirty="0"/>
              <a:t>4</a:t>
            </a:r>
            <a:r>
              <a:rPr lang="ja-JP" altLang="en-US" dirty="0"/>
              <a:t>つの領域をカバーする</a:t>
            </a:r>
            <a:r>
              <a:rPr lang="en-US" altLang="ja-JP" dirty="0"/>
              <a:t>9</a:t>
            </a:r>
            <a:r>
              <a:rPr lang="ja-JP" altLang="en-US" dirty="0"/>
              <a:t>つの構築ブロックで構成されて</a:t>
            </a:r>
            <a:r>
              <a:rPr lang="ja-JP" altLang="en-US" dirty="0" smtClean="0"/>
              <a:t>います。</a:t>
            </a:r>
            <a:r>
              <a:rPr lang="ja-JP" altLang="en-US" dirty="0"/>
              <a:t>この活用によって偏りなく客観的かつ効率的にビジネスモデルを考えられるように</a:t>
            </a:r>
            <a:r>
              <a:rPr lang="ja-JP" altLang="en-US" dirty="0" smtClean="0"/>
              <a:t>なり、他</a:t>
            </a:r>
            <a:r>
              <a:rPr lang="ja-JP" altLang="en-US" dirty="0"/>
              <a:t>の人の考え方を理解するのにも役に</a:t>
            </a:r>
            <a:r>
              <a:rPr lang="ja-JP" altLang="en-US" dirty="0" smtClean="0"/>
              <a:t>立ちます。</a:t>
            </a:r>
            <a:r>
              <a:rPr lang="ja-JP" altLang="en-US" dirty="0"/>
              <a:t>つまり、異なる言語と価値観を持つ人々が互いを理解し、ビジネスモデルを共有することが可能になる</a:t>
            </a:r>
            <a:r>
              <a:rPr lang="ja-JP" altLang="en-US" dirty="0" smtClean="0"/>
              <a:t>のです。</a:t>
            </a:r>
            <a:endParaRPr lang="en-US" altLang="ja-JP" dirty="0" smtClean="0"/>
          </a:p>
          <a:p>
            <a:r>
              <a:rPr lang="ja-JP" altLang="en-US" dirty="0" smtClean="0"/>
              <a:t>＜使用方法＞</a:t>
            </a:r>
            <a:endParaRPr lang="en-US" altLang="ja-JP" dirty="0" smtClean="0"/>
          </a:p>
          <a:p>
            <a:r>
              <a:rPr lang="ja-JP" altLang="en-US" dirty="0" smtClean="0"/>
              <a:t>模造紙等、大きな用紙にフレームを描き</a:t>
            </a:r>
            <a:r>
              <a:rPr lang="ja-JP" altLang="en-US" dirty="0"/>
              <a:t>（プリントアウトも可</a:t>
            </a:r>
            <a:r>
              <a:rPr lang="ja-JP" altLang="en-US" dirty="0" smtClean="0"/>
              <a:t>）、ブレインストーミングを行いながら付箋を貼り付けていきます。</a:t>
            </a:r>
            <a:endParaRPr lang="en-US" altLang="ja-JP" dirty="0" smtClean="0"/>
          </a:p>
          <a:p>
            <a:endParaRPr kumimoji="1" lang="en-US" altLang="ja-JP" dirty="0" smtClean="0"/>
          </a:p>
          <a:p>
            <a:pPr algn="just" defTabSz="947684">
              <a:defRPr/>
            </a:pPr>
            <a:r>
              <a:rPr kumimoji="1" lang="ja-JP" altLang="en-US" dirty="0" smtClean="0"/>
              <a:t>図：</a:t>
            </a:r>
            <a:r>
              <a:rPr kumimoji="1" lang="en-US" altLang="ja-JP" dirty="0" err="1" smtClean="0"/>
              <a:t>VirtuousCycle</a:t>
            </a:r>
            <a:r>
              <a:rPr kumimoji="1" lang="en-US" altLang="ja-JP" dirty="0" smtClean="0"/>
              <a:t> Inc.</a:t>
            </a:r>
            <a:r>
              <a:rPr kumimoji="1" lang="ja-JP" altLang="en-US" dirty="0" smtClean="0"/>
              <a:t>（</a:t>
            </a:r>
            <a:r>
              <a:rPr kumimoji="1" lang="en-US" altLang="ja-JP" dirty="0" smtClean="0"/>
              <a:t>http://hidex7777.r.ribbon.to/</a:t>
            </a:r>
            <a:r>
              <a:rPr kumimoji="1" lang="en-US" altLang="ja-JP" dirty="0" err="1" smtClean="0"/>
              <a:t>pl</a:t>
            </a:r>
            <a:r>
              <a:rPr kumimoji="1" lang="en-US" altLang="ja-JP" dirty="0" smtClean="0"/>
              <a:t>/vcpl001.htm</a:t>
            </a:r>
            <a:r>
              <a:rPr kumimoji="1" lang="ja-JP" altLang="en-US" dirty="0" smtClean="0"/>
              <a:t>）</a:t>
            </a:r>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www.businessmodelgeneration.com</a:t>
            </a:r>
            <a:r>
              <a:rPr kumimoji="1" lang="en-US" altLang="ja-JP" dirty="0" smtClean="0"/>
              <a:t>/canvas</a:t>
            </a:r>
          </a:p>
          <a:p>
            <a:r>
              <a:rPr kumimoji="1" lang="ja-JP" altLang="en-US" dirty="0" smtClean="0"/>
              <a:t>参考図書：</a:t>
            </a:r>
            <a:endParaRPr kumimoji="1" lang="en-US" altLang="ja-JP" dirty="0" smtClean="0"/>
          </a:p>
          <a:p>
            <a:r>
              <a:rPr kumimoji="1" lang="ja-JP" altLang="en-US" dirty="0" smtClean="0"/>
              <a:t>「ビジネスモデル・ジェネレーション　ビジネスモデル設計書」</a:t>
            </a:r>
            <a:endParaRPr kumimoji="1" lang="en-US" altLang="ja-JP" dirty="0" smtClean="0"/>
          </a:p>
          <a:p>
            <a:r>
              <a:rPr kumimoji="1" lang="ja-JP" altLang="en-US" dirty="0" smtClean="0"/>
              <a:t>（アレックス・オスターワルダー</a:t>
            </a:r>
            <a:r>
              <a:rPr lang="ja-JP" altLang="en-US" dirty="0" smtClean="0"/>
              <a:t>／</a:t>
            </a:r>
            <a:r>
              <a:rPr kumimoji="1" lang="ja-JP" altLang="en-US" dirty="0" smtClean="0"/>
              <a:t>イヴ・ピニュール </a:t>
            </a:r>
            <a:r>
              <a:rPr kumimoji="1" lang="en-US" altLang="ja-JP" dirty="0" smtClean="0"/>
              <a:t>(</a:t>
            </a:r>
            <a:r>
              <a:rPr kumimoji="1" lang="ja-JP" altLang="en-US" dirty="0" smtClean="0"/>
              <a:t>著 </a:t>
            </a:r>
            <a:r>
              <a:rPr kumimoji="1" lang="en-US" altLang="ja-JP" dirty="0" smtClean="0"/>
              <a:t>)/ </a:t>
            </a:r>
            <a:r>
              <a:rPr kumimoji="1" lang="ja-JP" altLang="en-US" dirty="0" smtClean="0"/>
              <a:t>小山龍介 </a:t>
            </a:r>
            <a:r>
              <a:rPr kumimoji="1" lang="en-US" altLang="ja-JP" dirty="0" smtClean="0"/>
              <a:t>(</a:t>
            </a:r>
            <a:r>
              <a:rPr kumimoji="1" lang="ja-JP" altLang="en-US" dirty="0" smtClean="0"/>
              <a:t>訳 </a:t>
            </a:r>
            <a:r>
              <a:rPr kumimoji="1" lang="en-US" altLang="ja-JP" dirty="0" smtClean="0"/>
              <a:t>)/ </a:t>
            </a:r>
            <a:r>
              <a:rPr kumimoji="1" lang="ja-JP" altLang="en-US" dirty="0" smtClean="0"/>
              <a:t>翔泳社）</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193</a:t>
            </a:fld>
            <a:endParaRPr lang="ja-JP" altLang="en-US" dirty="0"/>
          </a:p>
        </p:txBody>
      </p:sp>
    </p:spTree>
    <p:extLst>
      <p:ext uri="{BB962C8B-B14F-4D97-AF65-F5344CB8AC3E}">
        <p14:creationId xmlns:p14="http://schemas.microsoft.com/office/powerpoint/2010/main" val="194331530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Page194</a:t>
            </a:r>
          </a:p>
          <a:p>
            <a:r>
              <a:rPr kumimoji="1" lang="en-US" altLang="ja-JP" dirty="0" smtClean="0"/>
              <a:t>●</a:t>
            </a:r>
            <a:r>
              <a:rPr kumimoji="1" lang="ja-JP" altLang="en-US" dirty="0" smtClean="0"/>
              <a:t>ビジネスモデルキャンパス（</a:t>
            </a:r>
            <a:r>
              <a:rPr kumimoji="1" lang="en-US" altLang="ja-JP" dirty="0" smtClean="0"/>
              <a:t>Page193</a:t>
            </a:r>
            <a:r>
              <a:rPr kumimoji="1" lang="ja-JP" altLang="en-US" dirty="0" smtClean="0"/>
              <a:t>，</a:t>
            </a:r>
            <a:r>
              <a:rPr kumimoji="1" lang="en-US" altLang="ja-JP" dirty="0" smtClean="0"/>
              <a:t>194</a:t>
            </a:r>
            <a:r>
              <a:rPr kumimoji="1" lang="ja-JP" altLang="en-US" dirty="0" smtClean="0"/>
              <a:t>）</a:t>
            </a:r>
            <a:endParaRPr kumimoji="1" lang="en-US" altLang="ja-JP" dirty="0" smtClean="0"/>
          </a:p>
          <a:p>
            <a:r>
              <a:rPr kumimoji="1" lang="ja-JP" altLang="en-US" dirty="0" smtClean="0"/>
              <a:t>「ジネスモデルキャンパスを描く目的」</a:t>
            </a:r>
            <a:endParaRPr kumimoji="1" lang="en-US" altLang="ja-JP" dirty="0" smtClean="0"/>
          </a:p>
          <a:p>
            <a:pPr marL="477573" lvl="1" indent="-104469">
              <a:buFont typeface="Arial"/>
              <a:buChar char="•"/>
            </a:pPr>
            <a:r>
              <a:rPr kumimoji="1" lang="ja-JP" altLang="en-US" dirty="0" smtClean="0"/>
              <a:t>現状のビジネスモデル（顧客価値、強み、収益モデル）を再確認する</a:t>
            </a:r>
          </a:p>
          <a:p>
            <a:pPr marL="477573" lvl="1" indent="-104469">
              <a:buFont typeface="Arial"/>
              <a:buChar char="•"/>
            </a:pPr>
            <a:r>
              <a:rPr kumimoji="1" lang="ja-JP" altLang="en-US" dirty="0" smtClean="0"/>
              <a:t>次期開発においてのビジネスモデルを構築する</a:t>
            </a:r>
          </a:p>
          <a:p>
            <a:pPr marL="477573" lvl="1" indent="-104469">
              <a:buFont typeface="Arial"/>
              <a:buChar char="•"/>
            </a:pPr>
            <a:r>
              <a:rPr kumimoji="1" lang="ja-JP" altLang="en-US" dirty="0" smtClean="0"/>
              <a:t>各要素における関連性を見出す</a:t>
            </a:r>
          </a:p>
          <a:p>
            <a:pPr marL="477573" lvl="1" indent="-104469">
              <a:buFont typeface="Arial"/>
              <a:buChar char="•"/>
            </a:pPr>
            <a:r>
              <a:rPr kumimoji="1" lang="ja-JP" altLang="en-US" dirty="0" smtClean="0"/>
              <a:t>弱み・不足する部分を補うための戦略を立てる</a:t>
            </a:r>
          </a:p>
          <a:p>
            <a:endParaRPr kumimoji="1" lang="en-US" altLang="ja-JP" dirty="0" smtClean="0"/>
          </a:p>
          <a:p>
            <a:r>
              <a:rPr kumimoji="1" lang="ja-JP" altLang="en-US" dirty="0" smtClean="0"/>
              <a:t>参考図書：</a:t>
            </a:r>
            <a:endParaRPr kumimoji="1" lang="en-US" altLang="ja-JP" dirty="0" smtClean="0"/>
          </a:p>
          <a:p>
            <a:r>
              <a:rPr kumimoji="1" lang="ja-JP" altLang="en-US" dirty="0" smtClean="0"/>
              <a:t>「ビジネスモデル・ジェネレーション　ビジネスモデル設計書」</a:t>
            </a:r>
            <a:endParaRPr kumimoji="1" lang="en-US" altLang="ja-JP" dirty="0" smtClean="0"/>
          </a:p>
          <a:p>
            <a:r>
              <a:rPr kumimoji="1" lang="ja-JP" altLang="en-US" dirty="0" smtClean="0"/>
              <a:t>（アレックス・オスターワルダー</a:t>
            </a:r>
            <a:r>
              <a:rPr lang="ja-JP" altLang="en-US" dirty="0" smtClean="0"/>
              <a:t>／</a:t>
            </a:r>
            <a:r>
              <a:rPr kumimoji="1" lang="ja-JP" altLang="en-US" dirty="0" smtClean="0"/>
              <a:t>イヴ・ピニュール </a:t>
            </a:r>
            <a:r>
              <a:rPr kumimoji="1" lang="en-US" altLang="ja-JP" dirty="0" smtClean="0"/>
              <a:t>(</a:t>
            </a:r>
            <a:r>
              <a:rPr kumimoji="1" lang="ja-JP" altLang="en-US" dirty="0" smtClean="0"/>
              <a:t>著 </a:t>
            </a:r>
            <a:r>
              <a:rPr kumimoji="1" lang="en-US" altLang="ja-JP" dirty="0" smtClean="0"/>
              <a:t>)/ </a:t>
            </a:r>
            <a:r>
              <a:rPr kumimoji="1" lang="ja-JP" altLang="en-US" dirty="0" smtClean="0"/>
              <a:t>小山龍介 </a:t>
            </a:r>
            <a:r>
              <a:rPr kumimoji="1" lang="en-US" altLang="ja-JP" dirty="0" smtClean="0"/>
              <a:t>(</a:t>
            </a:r>
            <a:r>
              <a:rPr kumimoji="1" lang="ja-JP" altLang="en-US" dirty="0" smtClean="0"/>
              <a:t>訳 </a:t>
            </a:r>
            <a:r>
              <a:rPr kumimoji="1" lang="en-US" altLang="ja-JP" dirty="0" smtClean="0"/>
              <a:t>)/ </a:t>
            </a:r>
            <a:r>
              <a:rPr kumimoji="1" lang="ja-JP" altLang="en-US" dirty="0" smtClean="0"/>
              <a:t>翔泳社）</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194</a:t>
            </a:fld>
            <a:endParaRPr lang="ja-JP" altLang="en-US" dirty="0"/>
          </a:p>
        </p:txBody>
      </p:sp>
    </p:spTree>
    <p:extLst>
      <p:ext uri="{BB962C8B-B14F-4D97-AF65-F5344CB8AC3E}">
        <p14:creationId xmlns:p14="http://schemas.microsoft.com/office/powerpoint/2010/main" val="291959701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市場調査</a:t>
            </a:r>
            <a:r>
              <a:rPr kumimoji="1" lang="en-US" altLang="ja-JP" dirty="0" smtClean="0"/>
              <a:t>/</a:t>
            </a:r>
            <a:r>
              <a:rPr kumimoji="1" lang="ja-JP" altLang="en-US" dirty="0" smtClean="0"/>
              <a:t>マーケティング</a:t>
            </a:r>
            <a:r>
              <a:rPr kumimoji="1" lang="en-US" altLang="ja-JP" dirty="0" smtClean="0"/>
              <a:t>] Page184〜195</a:t>
            </a:r>
          </a:p>
          <a:p>
            <a:r>
              <a:rPr kumimoji="1" lang="en-US" altLang="ja-JP" dirty="0" smtClean="0"/>
              <a:t>Page195</a:t>
            </a:r>
          </a:p>
          <a:p>
            <a:r>
              <a:rPr kumimoji="1" lang="en-US" altLang="ja-JP" dirty="0" smtClean="0"/>
              <a:t>●</a:t>
            </a:r>
            <a:r>
              <a:rPr kumimoji="1" lang="ja-JP" altLang="en-US" dirty="0" smtClean="0"/>
              <a:t>マーケティング手法の限界（前出：</a:t>
            </a:r>
            <a:r>
              <a:rPr kumimoji="1" lang="en-US" altLang="ja-JP" dirty="0" smtClean="0"/>
              <a:t>Page131</a:t>
            </a:r>
            <a:r>
              <a:rPr kumimoji="1" lang="ja-JP" altLang="en-US" dirty="0" smtClean="0"/>
              <a:t>）</a:t>
            </a:r>
          </a:p>
          <a:p>
            <a:pPr defTabSz="914326">
              <a:defRPr/>
            </a:pPr>
            <a:r>
              <a:rPr kumimoji="1" lang="ja-JP" altLang="en-US" dirty="0" smtClean="0"/>
              <a:t>＜インタビュー実践演習</a:t>
            </a:r>
            <a:r>
              <a:rPr kumimoji="1" lang="en-US" altLang="ja-JP" dirty="0" smtClean="0"/>
              <a:t>…</a:t>
            </a:r>
            <a:r>
              <a:rPr kumimoji="1" lang="ja-JP" altLang="en-US" dirty="0" smtClean="0"/>
              <a:t>インタビュー実践の注意事項＞（</a:t>
            </a:r>
            <a:r>
              <a:rPr kumimoji="1" lang="en-US" altLang="ja-JP" dirty="0" smtClean="0"/>
              <a:t>Page131</a:t>
            </a:r>
            <a:r>
              <a:rPr kumimoji="1" lang="ja-JP" altLang="en-US" dirty="0" smtClean="0"/>
              <a:t>）</a:t>
            </a:r>
            <a:endParaRPr kumimoji="1" lang="en-US" altLang="ja-JP" dirty="0" smtClean="0"/>
          </a:p>
          <a:p>
            <a:r>
              <a:rPr kumimoji="1" lang="ja-JP" altLang="en-US" dirty="0" smtClean="0"/>
              <a:t>「マーケティング手法の限界」について</a:t>
            </a:r>
            <a:endParaRPr kumimoji="1" lang="en-US" altLang="ja-JP" dirty="0" smtClean="0"/>
          </a:p>
          <a:p>
            <a:r>
              <a:rPr kumimoji="1" lang="ja-JP" altLang="en-US" dirty="0" smtClean="0"/>
              <a:t>マーケティング手法で導き出したユーザーは、確かに、ボリュームゾーンに位置する人をターゲットとして設定することができます。</a:t>
            </a:r>
          </a:p>
          <a:p>
            <a:r>
              <a:rPr kumimoji="1" lang="ja-JP" altLang="en-US" dirty="0" smtClean="0"/>
              <a:t>しかし、そのボリュームゾーンのユーザーの中には、あまりこだわりを持っていなくて、周りの人の動勢に流されるような人も多く含まれてしまいます。そうすると、商品や製品を提供する側にとっては、コントロールがしにくいユーザーとなってしまうことがありえます。</a:t>
            </a:r>
          </a:p>
          <a:p>
            <a:r>
              <a:rPr kumimoji="1" lang="ja-JP" altLang="en-US" dirty="0" smtClean="0"/>
              <a:t>マーケティングを行った際に、頭からその結果を信じ込んでしまうと、失敗してしまうことがあります。この辺りに、マーケティングの限界があるのかもしれません。</a:t>
            </a:r>
          </a:p>
          <a:p>
            <a:r>
              <a:rPr kumimoji="1" lang="ja-JP" altLang="en-US" dirty="0" smtClean="0"/>
              <a:t>そこで、実はマーケティングとは違った性質を持つターゲットにアプローチするという手法をとったときに、イノベーションを起こせる場合があります。</a:t>
            </a:r>
            <a:endParaRPr kumimoji="1" lang="en-US" altLang="ja-JP" dirty="0" smtClean="0"/>
          </a:p>
          <a:p>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frad-jp.blogspot.jp</a:t>
            </a:r>
            <a:r>
              <a:rPr kumimoji="1" lang="en-US" altLang="ja-JP" dirty="0" smtClean="0"/>
              <a:t>/2012/01/dschool_27.html</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195</a:t>
            </a:fld>
            <a:endParaRPr lang="ja-JP" altLang="en-US" dirty="0"/>
          </a:p>
        </p:txBody>
      </p:sp>
    </p:spTree>
    <p:extLst>
      <p:ext uri="{BB962C8B-B14F-4D97-AF65-F5344CB8AC3E}">
        <p14:creationId xmlns:p14="http://schemas.microsoft.com/office/powerpoint/2010/main" val="243053963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Page196</a:t>
            </a:r>
          </a:p>
          <a:p>
            <a:pPr algn="just"/>
            <a:r>
              <a:rPr kumimoji="1" lang="ja-JP" altLang="en-US" dirty="0" smtClean="0"/>
              <a:t>このセクションでは、「ペルソナ</a:t>
            </a:r>
            <a:r>
              <a:rPr kumimoji="1" lang="en-US" altLang="ja-JP" dirty="0" smtClean="0"/>
              <a:t>/</a:t>
            </a:r>
            <a:r>
              <a:rPr kumimoji="1" lang="ja-JP" altLang="en-US" dirty="0" smtClean="0"/>
              <a:t>シナリオ手法」について学習します。</a:t>
            </a:r>
            <a:endParaRPr kumimoji="1" lang="en-US" altLang="ja-JP" dirty="0" smtClean="0"/>
          </a:p>
          <a:p>
            <a:pPr algn="just"/>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196</a:t>
            </a:fld>
            <a:endParaRPr lang="ja-JP" altLang="en-US" dirty="0"/>
          </a:p>
        </p:txBody>
      </p:sp>
    </p:spTree>
    <p:extLst>
      <p:ext uri="{BB962C8B-B14F-4D97-AF65-F5344CB8AC3E}">
        <p14:creationId xmlns:p14="http://schemas.microsoft.com/office/powerpoint/2010/main" val="324562727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Page197</a:t>
            </a:r>
          </a:p>
          <a:p>
            <a:r>
              <a:rPr kumimoji="1" lang="en-US" altLang="ja-JP" dirty="0" smtClean="0"/>
              <a:t>●</a:t>
            </a:r>
            <a:r>
              <a:rPr kumimoji="1" lang="ja-JP" altLang="en-US" dirty="0" smtClean="0"/>
              <a:t>ゴールダイレクトデザイン</a:t>
            </a:r>
            <a:endParaRPr kumimoji="1" lang="en-US" altLang="ja-JP" dirty="0" smtClean="0"/>
          </a:p>
          <a:p>
            <a:r>
              <a:rPr kumimoji="1" lang="ja-JP" altLang="en-US" dirty="0" smtClean="0"/>
              <a:t>「ユーザーの目標を常に考慮しながら検討を行う」</a:t>
            </a:r>
            <a:endParaRPr kumimoji="1" lang="en-US" altLang="ja-JP" dirty="0" smtClean="0"/>
          </a:p>
          <a:p>
            <a:r>
              <a:rPr kumimoji="1" lang="ja-JP" altLang="en-US" dirty="0" smtClean="0"/>
              <a:t>デザイン・開発側の希望や思い込み、企業の都合ではなく、ユーザーの行いたいコト、達成したいコトを常に考慮しながら、開発検討を行うアプローチ方法です。</a:t>
            </a:r>
          </a:p>
          <a:p>
            <a:r>
              <a:rPr kumimoji="1" lang="ja-JP" altLang="en-US" dirty="0" smtClean="0"/>
              <a:t>以下のような手順が取られます。</a:t>
            </a:r>
            <a:endParaRPr kumimoji="1" lang="en-US" altLang="ja-JP" dirty="0" smtClean="0"/>
          </a:p>
          <a:p>
            <a:pPr>
              <a:lnSpc>
                <a:spcPct val="50000"/>
              </a:lnSpc>
            </a:pPr>
            <a:endParaRPr lang="en-US" altLang="ja-JP" sz="800" dirty="0"/>
          </a:p>
          <a:p>
            <a:pPr marL="610025" lvl="1" indent="-236921">
              <a:buFont typeface="+mj-ea"/>
              <a:buAutoNum type="circleNumDbPlain"/>
            </a:pPr>
            <a:r>
              <a:rPr kumimoji="1" lang="ja-JP" altLang="en-US" dirty="0" smtClean="0"/>
              <a:t>ペルソナを設定（詳しくは後述）</a:t>
            </a:r>
            <a:endParaRPr kumimoji="1" lang="en-US" altLang="ja-JP" dirty="0" smtClean="0"/>
          </a:p>
          <a:p>
            <a:pPr marL="610025" lvl="1" indent="-236921">
              <a:buFont typeface="+mj-ea"/>
              <a:buAutoNum type="circleNumDbPlain"/>
            </a:pPr>
            <a:r>
              <a:rPr kumimoji="1" lang="ja-JP" altLang="en-US" dirty="0" smtClean="0"/>
              <a:t>ペルソナの目標（ゴール）を想定</a:t>
            </a:r>
            <a:endParaRPr kumimoji="1" lang="en-US" altLang="ja-JP" dirty="0" smtClean="0"/>
          </a:p>
          <a:p>
            <a:pPr marL="610025" lvl="1" indent="-236921">
              <a:buFont typeface="+mj-ea"/>
              <a:buAutoNum type="circleNumDbPlain"/>
            </a:pPr>
            <a:r>
              <a:rPr kumimoji="1" lang="ja-JP" altLang="en-US" dirty="0" smtClean="0"/>
              <a:t>シナリオを設定（詳しくは後述）</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197</a:t>
            </a:fld>
            <a:endParaRPr lang="ja-JP" altLang="en-US" dirty="0"/>
          </a:p>
        </p:txBody>
      </p:sp>
    </p:spTree>
    <p:extLst>
      <p:ext uri="{BB962C8B-B14F-4D97-AF65-F5344CB8AC3E}">
        <p14:creationId xmlns:p14="http://schemas.microsoft.com/office/powerpoint/2010/main" val="162665052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Page198</a:t>
            </a:r>
          </a:p>
          <a:p>
            <a:r>
              <a:rPr kumimoji="1" lang="en-US" altLang="ja-JP" dirty="0" smtClean="0"/>
              <a:t>●</a:t>
            </a:r>
            <a:r>
              <a:rPr kumimoji="1" lang="ja-JP" altLang="en-US" dirty="0" smtClean="0"/>
              <a:t>ペルソナ（</a:t>
            </a:r>
            <a:r>
              <a:rPr kumimoji="1" lang="en-US" altLang="ja-JP" dirty="0" smtClean="0"/>
              <a:t>Page198〜200</a:t>
            </a:r>
            <a:r>
              <a:rPr kumimoji="1" lang="ja-JP" altLang="en-US" dirty="0" smtClean="0"/>
              <a:t>）</a:t>
            </a:r>
            <a:endParaRPr kumimoji="1" lang="en-US" altLang="ja-JP" dirty="0" smtClean="0"/>
          </a:p>
          <a:p>
            <a:r>
              <a:rPr kumimoji="1" lang="ja-JP" altLang="en-US" dirty="0" smtClean="0"/>
              <a:t>ペルソナの設定例です。まずは、基本情報と呼ばれるものを設定します。</a:t>
            </a:r>
            <a:endParaRPr kumimoji="1" lang="en-US" altLang="ja-JP" dirty="0" smtClean="0"/>
          </a:p>
          <a:p>
            <a:pPr lvl="1"/>
            <a:r>
              <a:rPr lang="ja-JP" altLang="en-US" dirty="0" smtClean="0"/>
              <a:t>名前／年齢／住所／職業／趣味／好きなブランド　など</a:t>
            </a:r>
            <a:endParaRPr lang="en-US" altLang="ja-JP" dirty="0" smtClean="0"/>
          </a:p>
          <a:p>
            <a:r>
              <a:rPr kumimoji="1" lang="ja-JP" altLang="en-US" dirty="0" smtClean="0"/>
              <a:t>できるだけ詳細に想定します。</a:t>
            </a:r>
            <a:endParaRPr kumimoji="1" lang="en-US" altLang="ja-JP" dirty="0" smtClean="0"/>
          </a:p>
          <a:p>
            <a:r>
              <a:rPr lang="ja-JP" altLang="en-US" dirty="0" smtClean="0"/>
              <a:t>設定にあたっては、チーム内にブレを発生させないために、できるだけリアルな設定を行います。</a:t>
            </a:r>
            <a:endParaRPr lang="en-US" altLang="ja-JP" dirty="0" smtClean="0"/>
          </a:p>
          <a:p>
            <a:r>
              <a:rPr kumimoji="1" lang="ja-JP" altLang="en-US" dirty="0" smtClean="0"/>
              <a:t>使用する写真もターゲットユーザーに近い実在の人物のものを使用します。</a:t>
            </a:r>
            <a:endParaRPr kumimoji="1" lang="en-US" altLang="ja-JP" dirty="0" smtClean="0"/>
          </a:p>
          <a:p>
            <a:pPr>
              <a:lnSpc>
                <a:spcPct val="50000"/>
              </a:lnSpc>
            </a:pPr>
            <a:endParaRPr lang="en-US" altLang="ja-JP" sz="800" dirty="0"/>
          </a:p>
          <a:p>
            <a:r>
              <a:rPr kumimoji="1" lang="ja-JP" altLang="en-US" dirty="0" smtClean="0"/>
              <a:t>（</a:t>
            </a:r>
            <a:r>
              <a:rPr kumimoji="1" lang="en-US" altLang="ja-JP" dirty="0" smtClean="0"/>
              <a:t>Page199</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198</a:t>
            </a:fld>
            <a:endParaRPr lang="ja-JP" altLang="en-US" dirty="0"/>
          </a:p>
        </p:txBody>
      </p:sp>
    </p:spTree>
    <p:extLst>
      <p:ext uri="{BB962C8B-B14F-4D97-AF65-F5344CB8AC3E}">
        <p14:creationId xmlns:p14="http://schemas.microsoft.com/office/powerpoint/2010/main" val="109071765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Page199</a:t>
            </a:r>
          </a:p>
          <a:p>
            <a:pPr algn="just" defTabSz="947684">
              <a:defRPr/>
            </a:pPr>
            <a:r>
              <a:rPr kumimoji="1" lang="en-US" altLang="ja-JP" dirty="0" smtClean="0"/>
              <a:t>●</a:t>
            </a:r>
            <a:r>
              <a:rPr kumimoji="1" lang="ja-JP" altLang="en-US" dirty="0" smtClean="0"/>
              <a:t>ペルソナ（</a:t>
            </a:r>
            <a:r>
              <a:rPr kumimoji="1" lang="en-US" altLang="ja-JP" dirty="0" smtClean="0"/>
              <a:t>Page198〜200</a:t>
            </a:r>
            <a:r>
              <a:rPr kumimoji="1" lang="ja-JP" altLang="en-US" dirty="0" smtClean="0"/>
              <a:t>）</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Page198</a:t>
            </a:r>
            <a:r>
              <a:rPr kumimoji="1" lang="ja-JP" altLang="en-US" dirty="0" smtClean="0"/>
              <a:t>から続き）</a:t>
            </a:r>
            <a:endParaRPr kumimoji="1" lang="en-US" altLang="ja-JP" dirty="0" smtClean="0"/>
          </a:p>
          <a:p>
            <a:pPr algn="just" defTabSz="947684">
              <a:lnSpc>
                <a:spcPct val="50000"/>
              </a:lnSpc>
              <a:defRPr/>
            </a:pPr>
            <a:endParaRPr lang="en-US" altLang="ja-JP" sz="800" dirty="0"/>
          </a:p>
          <a:p>
            <a:pPr>
              <a:lnSpc>
                <a:spcPct val="110000"/>
              </a:lnSpc>
            </a:pPr>
            <a:r>
              <a:rPr kumimoji="1" lang="ja-JP" altLang="en-US" dirty="0" smtClean="0"/>
              <a:t>ペルソナとは、「ターゲットユーザーの代表的な人格を設定した仮想の人物」のことです。</a:t>
            </a:r>
            <a:endParaRPr kumimoji="1" lang="en-US" altLang="ja-JP" dirty="0" smtClean="0"/>
          </a:p>
          <a:p>
            <a:pPr>
              <a:lnSpc>
                <a:spcPct val="110000"/>
              </a:lnSpc>
            </a:pPr>
            <a:r>
              <a:rPr kumimoji="1" lang="ja-JP" altLang="en-US" dirty="0" smtClean="0"/>
              <a:t>ペルソナは、製品・サービスの目的やコンセプトをより明確にするために、ターゲットユーザーの代表的・典型的な人格を設定した、架空のユーザーのことです。</a:t>
            </a:r>
          </a:p>
          <a:p>
            <a:pPr>
              <a:lnSpc>
                <a:spcPct val="110000"/>
              </a:lnSpc>
            </a:pPr>
            <a:r>
              <a:rPr kumimoji="1" lang="ja-JP" altLang="en-US" dirty="0" smtClean="0"/>
              <a:t>これを設定することにより、異なる分野や立場の人々を含むあらゆる関係者間でイメージやビジョンを共有することができます。それにより、ブレの少ない、精度の高い検討や効率的な開発を目指すことができます。</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Page200</a:t>
            </a:r>
            <a:r>
              <a:rPr kumimoji="1" lang="ja-JP" altLang="en-US" dirty="0" smtClean="0"/>
              <a:t>へ続く）</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199</a:t>
            </a:fld>
            <a:endParaRPr lang="ja-JP" altLang="en-US" dirty="0"/>
          </a:p>
        </p:txBody>
      </p:sp>
    </p:spTree>
    <p:extLst>
      <p:ext uri="{BB962C8B-B14F-4D97-AF65-F5344CB8AC3E}">
        <p14:creationId xmlns:p14="http://schemas.microsoft.com/office/powerpoint/2010/main" val="327215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ea typeface="+mn-ea"/>
              </a:rPr>
              <a:t>Section : [Big Picture] Page1〜10</a:t>
            </a:r>
          </a:p>
          <a:p>
            <a:r>
              <a:rPr kumimoji="1" lang="en-US" altLang="ja-JP" dirty="0" smtClean="0">
                <a:ea typeface="+mn-ea"/>
              </a:rPr>
              <a:t>Page2</a:t>
            </a:r>
          </a:p>
          <a:p>
            <a:pPr algn="just"/>
            <a:r>
              <a:rPr kumimoji="1" lang="en-US" altLang="ja-JP" dirty="0" smtClean="0">
                <a:ea typeface="+mn-ea"/>
              </a:rPr>
              <a:t>Page2</a:t>
            </a:r>
            <a:r>
              <a:rPr kumimoji="1" lang="ja-JP" altLang="en-US" dirty="0" smtClean="0">
                <a:ea typeface="+mn-ea"/>
              </a:rPr>
              <a:t>と</a:t>
            </a:r>
            <a:r>
              <a:rPr kumimoji="1" lang="en-US" altLang="ja-JP" dirty="0" smtClean="0">
                <a:ea typeface="+mn-ea"/>
              </a:rPr>
              <a:t>Page3</a:t>
            </a:r>
            <a:r>
              <a:rPr kumimoji="1" lang="ja-JP" altLang="en-US" dirty="0" smtClean="0">
                <a:ea typeface="+mn-ea"/>
              </a:rPr>
              <a:t>（次ページ）で、デザインつまり設計行為による問題解決、価値創造の例を表示します。</a:t>
            </a:r>
            <a:endParaRPr kumimoji="1" lang="en-US" altLang="ja-JP" dirty="0" smtClean="0">
              <a:ea typeface="+mn-ea"/>
            </a:endParaRPr>
          </a:p>
          <a:p>
            <a:pPr algn="just"/>
            <a:r>
              <a:rPr kumimoji="1" lang="ja-JP" altLang="en-US" dirty="0" smtClean="0">
                <a:ea typeface="+mn-ea"/>
              </a:rPr>
              <a:t>まず</a:t>
            </a:r>
            <a:r>
              <a:rPr kumimoji="1" lang="en-US" altLang="ja-JP" dirty="0" smtClean="0">
                <a:ea typeface="+mn-ea"/>
              </a:rPr>
              <a:t>Page2</a:t>
            </a:r>
            <a:r>
              <a:rPr kumimoji="1" lang="ja-JP" altLang="en-US" dirty="0" smtClean="0">
                <a:ea typeface="+mn-ea"/>
              </a:rPr>
              <a:t>のスライドを見せて、この少年は何をしているところなのかを生徒に問います。</a:t>
            </a:r>
            <a:endParaRPr kumimoji="1" lang="en-US" altLang="ja-JP" dirty="0" smtClean="0">
              <a:ea typeface="+mn-ea"/>
            </a:endParaRPr>
          </a:p>
          <a:p>
            <a:pPr algn="just"/>
            <a:r>
              <a:rPr kumimoji="1" lang="ja-JP" altLang="en-US" dirty="0" smtClean="0">
                <a:ea typeface="+mn-ea"/>
              </a:rPr>
              <a:t>（場合によっては、２</a:t>
            </a:r>
            <a:r>
              <a:rPr kumimoji="1" lang="en-US" altLang="ja-JP" dirty="0" smtClean="0">
                <a:ea typeface="+mn-ea"/>
              </a:rPr>
              <a:t>〜</a:t>
            </a:r>
            <a:r>
              <a:rPr kumimoji="1" lang="ja-JP" altLang="en-US" dirty="0" smtClean="0">
                <a:ea typeface="+mn-ea"/>
              </a:rPr>
              <a:t>３名の生徒に意見を述べさせます。）</a:t>
            </a:r>
            <a:endParaRPr kumimoji="1" lang="en-US" altLang="ja-JP" dirty="0" smtClean="0">
              <a:ea typeface="+mn-ea"/>
            </a:endParaRPr>
          </a:p>
          <a:p>
            <a:pPr algn="just"/>
            <a:r>
              <a:rPr kumimoji="1" lang="ja-JP" altLang="en-US" dirty="0" smtClean="0">
                <a:ea typeface="+mn-ea"/>
              </a:rPr>
              <a:t>次に、この製品について説明します。</a:t>
            </a:r>
            <a:endParaRPr kumimoji="1" lang="en-US" altLang="ja-JP" dirty="0" smtClean="0">
              <a:ea typeface="+mn-ea"/>
            </a:endParaRPr>
          </a:p>
          <a:p>
            <a:pPr algn="just"/>
            <a:r>
              <a:rPr kumimoji="1" lang="en-US" altLang="ja-JP" dirty="0" smtClean="0">
                <a:ea typeface="+mn-ea"/>
              </a:rPr>
              <a:t>--------------------</a:t>
            </a:r>
            <a:r>
              <a:rPr kumimoji="1" lang="ja-JP" altLang="en-US" dirty="0" smtClean="0">
                <a:ea typeface="+mn-ea"/>
              </a:rPr>
              <a:t>　以下、説明　</a:t>
            </a:r>
            <a:r>
              <a:rPr kumimoji="1" lang="en-US" altLang="ja-JP" dirty="0" smtClean="0">
                <a:ea typeface="+mn-ea"/>
              </a:rPr>
              <a:t>--------------------</a:t>
            </a:r>
          </a:p>
          <a:p>
            <a:pPr algn="just"/>
            <a:r>
              <a:rPr kumimoji="1" lang="ja-JP" altLang="en-US" dirty="0" smtClean="0">
                <a:ea typeface="+mn-ea"/>
              </a:rPr>
              <a:t>＜</a:t>
            </a:r>
            <a:r>
              <a:rPr kumimoji="1" lang="en-US" altLang="ja-JP" dirty="0" smtClean="0">
                <a:ea typeface="+mn-ea"/>
              </a:rPr>
              <a:t>Q-Drum</a:t>
            </a:r>
            <a:r>
              <a:rPr kumimoji="1" lang="ja-JP" altLang="en-US" dirty="0" smtClean="0">
                <a:ea typeface="+mn-ea"/>
              </a:rPr>
              <a:t>＞</a:t>
            </a:r>
            <a:endParaRPr kumimoji="1" lang="en-US" altLang="ja-JP" dirty="0" smtClean="0">
              <a:ea typeface="+mn-ea"/>
            </a:endParaRPr>
          </a:p>
          <a:p>
            <a:pPr algn="just"/>
            <a:r>
              <a:rPr kumimoji="1" lang="ja-JP" altLang="en-US" dirty="0" smtClean="0">
                <a:ea typeface="+mn-ea"/>
              </a:rPr>
              <a:t>水を体に負担無く、長い距離を人力で運搬するためのツール。</a:t>
            </a:r>
            <a:endParaRPr kumimoji="1" lang="en-US" altLang="ja-JP" dirty="0" smtClean="0">
              <a:ea typeface="+mn-ea"/>
            </a:endParaRPr>
          </a:p>
          <a:p>
            <a:pPr algn="just"/>
            <a:r>
              <a:rPr kumimoji="1" lang="ja-JP" altLang="en-US" dirty="0" smtClean="0">
                <a:ea typeface="+mn-ea"/>
              </a:rPr>
              <a:t>運びやすいだけでなく、「楽しく」運ぶ</a:t>
            </a:r>
            <a:r>
              <a:rPr kumimoji="1" lang="en-US" altLang="ja-JP" dirty="0" smtClean="0">
                <a:ea typeface="+mn-ea"/>
              </a:rPr>
              <a:t>→</a:t>
            </a:r>
            <a:r>
              <a:rPr kumimoji="1" lang="ja-JP" altLang="en-US" dirty="0" smtClean="0">
                <a:ea typeface="+mn-ea"/>
              </a:rPr>
              <a:t>子供にとっても労働が苦にならない。</a:t>
            </a:r>
            <a:endParaRPr kumimoji="1" lang="en-US" altLang="ja-JP" dirty="0" smtClean="0">
              <a:ea typeface="+mn-ea"/>
            </a:endParaRPr>
          </a:p>
          <a:p>
            <a:pPr algn="just"/>
            <a:endParaRPr kumimoji="1" lang="en-US" altLang="ja-JP" dirty="0" smtClean="0">
              <a:ea typeface="+mn-ea"/>
            </a:endParaRP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mn-ea"/>
                <a:ea typeface="+mn-ea"/>
              </a:rPr>
              <a:t>参考</a:t>
            </a:r>
            <a:r>
              <a:rPr kumimoji="1" lang="en-US" altLang="ja-JP" dirty="0" smtClean="0">
                <a:latin typeface="+mn-ea"/>
                <a:ea typeface="+mn-ea"/>
              </a:rPr>
              <a:t>URL</a:t>
            </a:r>
            <a:r>
              <a:rPr kumimoji="1" lang="ja-JP" altLang="en-US" dirty="0" smtClean="0">
                <a:latin typeface="+mn-ea"/>
                <a:ea typeface="+mn-ea"/>
              </a:rPr>
              <a:t>：</a:t>
            </a:r>
            <a:r>
              <a:rPr lang="en-US" altLang="ja-JP" dirty="0" smtClean="0">
                <a:solidFill>
                  <a:schemeClr val="tx1">
                    <a:lumMod val="75000"/>
                    <a:lumOff val="25000"/>
                  </a:schemeClr>
                </a:solidFill>
                <a:latin typeface="+mn-ea"/>
                <a:ea typeface="+mn-ea"/>
                <a:cs typeface="メイリオ" pitchFamily="50" charset="-128"/>
              </a:rPr>
              <a:t>http://</a:t>
            </a:r>
            <a:r>
              <a:rPr lang="en-US" altLang="ja-JP" dirty="0" err="1" smtClean="0">
                <a:solidFill>
                  <a:schemeClr val="tx1">
                    <a:lumMod val="75000"/>
                    <a:lumOff val="25000"/>
                  </a:schemeClr>
                </a:solidFill>
                <a:latin typeface="+mn-ea"/>
                <a:ea typeface="+mn-ea"/>
                <a:cs typeface="メイリオ" pitchFamily="50" charset="-128"/>
              </a:rPr>
              <a:t>www.qdrum.co.za</a:t>
            </a:r>
            <a:r>
              <a:rPr lang="en-US" altLang="ja-JP" dirty="0" smtClean="0">
                <a:solidFill>
                  <a:schemeClr val="tx1">
                    <a:lumMod val="75000"/>
                    <a:lumOff val="25000"/>
                  </a:schemeClr>
                </a:solidFill>
                <a:latin typeface="+mn-ea"/>
                <a:ea typeface="+mn-ea"/>
                <a:cs typeface="メイリオ" pitchFamily="50" charset="-128"/>
              </a:rPr>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a:t>
            </a:fld>
            <a:endParaRPr lang="ja-JP" altLang="en-US"/>
          </a:p>
        </p:txBody>
      </p:sp>
    </p:spTree>
    <p:extLst>
      <p:ext uri="{BB962C8B-B14F-4D97-AF65-F5344CB8AC3E}">
        <p14:creationId xmlns:p14="http://schemas.microsoft.com/office/powerpoint/2010/main" val="1221795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Page20</a:t>
            </a:r>
            <a:r>
              <a:rPr kumimoji="1" lang="ja-JP" altLang="en-US" dirty="0" smtClean="0"/>
              <a:t>（</a:t>
            </a:r>
            <a:r>
              <a:rPr kumimoji="1" lang="en-US" altLang="ja-JP" dirty="0" smtClean="0"/>
              <a:t>Page19〜24</a:t>
            </a:r>
            <a:r>
              <a:rPr kumimoji="1" lang="ja-JP" altLang="en-US" dirty="0" smtClean="0"/>
              <a:t>まででオリエンタルランドグループでの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ユーザーエクスペリエンスとは？ － ディズニー・テーマパーク</a:t>
            </a:r>
            <a:endParaRPr kumimoji="1" lang="en-US" altLang="ja-JP" dirty="0" smtClean="0"/>
          </a:p>
          <a:p>
            <a:pPr algn="just"/>
            <a:r>
              <a:rPr kumimoji="1" lang="ja-JP" altLang="en-US" dirty="0" smtClean="0"/>
              <a:t>周知のテーマパークですが、ここで実際の写真を見せることで、生徒にイメージの提起を行います。</a:t>
            </a:r>
            <a:endParaRPr kumimoji="1" lang="en-US" altLang="ja-JP" dirty="0" smtClean="0"/>
          </a:p>
          <a:p>
            <a:pPr algn="just"/>
            <a:r>
              <a:rPr kumimoji="1" lang="ja-JP" altLang="en-US" dirty="0" smtClean="0"/>
              <a:t>日本という国に存在しながら、日本では他に見られないようなお城、抜けるような青空、そして、楽しそうに集うたくさんの人々。</a:t>
            </a:r>
            <a:endParaRPr kumimoji="1" lang="en-US" altLang="ja-JP" dirty="0" smtClean="0"/>
          </a:p>
          <a:p>
            <a:pPr algn="just"/>
            <a:endParaRPr kumimoji="1" lang="en-US" altLang="ja-JP" dirty="0" smtClean="0"/>
          </a:p>
          <a:p>
            <a:pPr algn="just"/>
            <a:r>
              <a:rPr kumimoji="1" lang="ja-JP" altLang="en-US" dirty="0" smtClean="0"/>
              <a:t>写真（</a:t>
            </a:r>
            <a:r>
              <a:rPr kumimoji="1" lang="en-US" altLang="ja-JP" sz="1200" kern="1200" dirty="0" smtClean="0">
                <a:solidFill>
                  <a:schemeClr val="tx1"/>
                </a:solidFill>
                <a:latin typeface="+mn-lt"/>
                <a:ea typeface="+mn-ea"/>
                <a:cs typeface="+mn-cs"/>
              </a:rPr>
              <a:t>Sleepingbeautycastle50.jpg</a:t>
            </a:r>
            <a:r>
              <a:rPr kumimoji="1" lang="ja-JP" altLang="en-US" sz="1200" kern="1200" dirty="0" smtClean="0">
                <a:solidFill>
                  <a:schemeClr val="tx1"/>
                </a:solidFill>
                <a:latin typeface="+mn-lt"/>
                <a:ea typeface="+mn-ea"/>
                <a:cs typeface="+mn-cs"/>
              </a:rPr>
              <a:t>）：</a:t>
            </a:r>
            <a:endParaRPr kumimoji="1" lang="en-US" altLang="ja-JP" sz="1200" kern="1200" dirty="0" smtClean="0">
              <a:solidFill>
                <a:schemeClr val="tx1"/>
              </a:solidFill>
              <a:latin typeface="+mn-lt"/>
              <a:ea typeface="+mn-ea"/>
              <a:cs typeface="+mn-cs"/>
            </a:endParaRPr>
          </a:p>
          <a:p>
            <a:pPr algn="just"/>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ディズニーランド</a:t>
            </a:r>
            <a:endParaRPr kumimoji="1" lang="en-US" altLang="ja-JP" dirty="0" smtClean="0"/>
          </a:p>
          <a:p>
            <a:pPr algn="just"/>
            <a:r>
              <a:rPr kumimoji="1" lang="ja-JP" altLang="en-US" dirty="0" smtClean="0"/>
              <a:t>作者：</a:t>
            </a:r>
            <a:r>
              <a:rPr kumimoji="1" lang="en-US" altLang="ja-JP" dirty="0" err="1" smtClean="0"/>
              <a:t>Lyght</a:t>
            </a:r>
            <a:endParaRPr kumimoji="1" lang="en-US" altLang="ja-JP" dirty="0" smtClean="0"/>
          </a:p>
          <a:p>
            <a:pPr algn="just"/>
            <a:r>
              <a:rPr kumimoji="1" lang="ja-JP" altLang="en-US" dirty="0" smtClean="0"/>
              <a:t>詳細：</a:t>
            </a:r>
            <a:endParaRPr kumimoji="1" lang="en-US" altLang="ja-JP" dirty="0" smtClean="0"/>
          </a:p>
          <a:p>
            <a:pPr algn="just"/>
            <a:r>
              <a:rPr kumimoji="1" lang="en-US" altLang="ja-JP" dirty="0" smtClean="0"/>
              <a:t>Disneyland's Sleeping Beauty Castle on May 5, 2005, the day the Happiest Homecoming on Earth celebration began. </a:t>
            </a:r>
          </a:p>
          <a:p>
            <a:pPr algn="just"/>
            <a:r>
              <a:rPr kumimoji="1" lang="en-US" altLang="ja-JP" dirty="0" smtClean="0"/>
              <a:t>The decorations were added the night before.</a:t>
            </a:r>
          </a:p>
          <a:p>
            <a:pPr algn="just"/>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60749711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Page200</a:t>
            </a:r>
          </a:p>
          <a:p>
            <a:r>
              <a:rPr kumimoji="1" lang="en-US" altLang="ja-JP" dirty="0" smtClean="0"/>
              <a:t>●</a:t>
            </a:r>
            <a:r>
              <a:rPr kumimoji="1" lang="ja-JP" altLang="en-US" dirty="0" smtClean="0"/>
              <a:t>ペルソナ（</a:t>
            </a:r>
            <a:r>
              <a:rPr kumimoji="1" lang="en-US" altLang="ja-JP" dirty="0" smtClean="0"/>
              <a:t>Page198〜200</a:t>
            </a:r>
            <a:r>
              <a:rPr kumimoji="1" lang="ja-JP" altLang="en-US" dirty="0" smtClean="0"/>
              <a:t>）</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Page199</a:t>
            </a:r>
            <a:r>
              <a:rPr kumimoji="1" lang="ja-JP" altLang="en-US" dirty="0" smtClean="0"/>
              <a:t>から続き）</a:t>
            </a:r>
            <a:endParaRPr kumimoji="1" lang="en-US" altLang="ja-JP" dirty="0" smtClean="0"/>
          </a:p>
          <a:p>
            <a:pPr>
              <a:lnSpc>
                <a:spcPct val="50000"/>
              </a:lnSpc>
            </a:pPr>
            <a:endParaRPr lang="en-US" altLang="ja-JP" sz="800" dirty="0"/>
          </a:p>
          <a:p>
            <a:r>
              <a:rPr kumimoji="1" lang="ja-JP" altLang="en-US" dirty="0" smtClean="0"/>
              <a:t>さらに、ペルソナを詳細に設定していきます。基本情報をベースに、より細かく設定していきます。開発する商品やサービスに直接関係ないと思われるものも記載していきます。</a:t>
            </a:r>
            <a:endParaRPr kumimoji="1" lang="en-US" altLang="ja-JP" dirty="0" smtClean="0"/>
          </a:p>
          <a:p>
            <a:r>
              <a:rPr kumimoji="1" lang="ja-JP" altLang="en-US" dirty="0" smtClean="0"/>
              <a:t>ただし、この設定にあたっては、ただ単に空想するのではありません。事前に、アンケートを実施したり、調査を行って、世の中の状況や環境の動向を把握した上で行うようにします。そうしないと、チーム内の思い込みだけで出来た人物像になってしまう可能性があるからです。</a:t>
            </a:r>
            <a:endParaRPr kumimoji="1" lang="en-US" altLang="ja-JP" dirty="0" smtClean="0"/>
          </a:p>
          <a:p>
            <a:pPr algn="just" defTabSz="947684">
              <a:lnSpc>
                <a:spcPct val="50000"/>
              </a:lnSpc>
              <a:defRPr/>
            </a:pPr>
            <a:endParaRPr lang="en-US" altLang="ja-JP" sz="800" dirty="0"/>
          </a:p>
          <a:p>
            <a:pPr algn="just" defTabSz="947684">
              <a:lnSpc>
                <a:spcPct val="50000"/>
              </a:lnSpc>
              <a:defRPr/>
            </a:pPr>
            <a:r>
              <a:rPr kumimoji="1" lang="ja-JP" altLang="en-US" dirty="0" smtClean="0"/>
              <a:t>ペルソナの設定が一段落したら、次はシナリオの設定です。</a:t>
            </a:r>
            <a:endParaRPr kumimoji="1" lang="en-US" altLang="ja-JP" dirty="0" smtClean="0"/>
          </a:p>
          <a:p>
            <a:pPr algn="just" defTabSz="947684">
              <a:defRPr/>
            </a:pPr>
            <a:endParaRPr lang="en-US" altLang="ja-JP" dirty="0"/>
          </a:p>
          <a:p>
            <a:pPr algn="just" defTabSz="947684">
              <a:lnSpc>
                <a:spcPct val="50000"/>
              </a:lnSpc>
              <a:defRPr/>
            </a:pPr>
            <a:r>
              <a:rPr kumimoji="1" lang="ja-JP" altLang="en-US" dirty="0" smtClean="0"/>
              <a:t>（次ページからシナリオについて説明します。）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200</a:t>
            </a:fld>
            <a:endParaRPr lang="ja-JP" altLang="en-US" dirty="0"/>
          </a:p>
        </p:txBody>
      </p:sp>
    </p:spTree>
    <p:extLst>
      <p:ext uri="{BB962C8B-B14F-4D97-AF65-F5344CB8AC3E}">
        <p14:creationId xmlns:p14="http://schemas.microsoft.com/office/powerpoint/2010/main" val="16254563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Page201</a:t>
            </a:r>
          </a:p>
          <a:p>
            <a:pPr algn="just" defTabSz="947684">
              <a:defRPr/>
            </a:pPr>
            <a:r>
              <a:rPr kumimoji="1" lang="en-US" altLang="ja-JP" dirty="0" smtClean="0"/>
              <a:t>●</a:t>
            </a:r>
            <a:r>
              <a:rPr kumimoji="1" lang="ja-JP" altLang="en-US" dirty="0" smtClean="0"/>
              <a:t>シナリオ（</a:t>
            </a:r>
            <a:r>
              <a:rPr kumimoji="1" lang="en-US" altLang="ja-JP" dirty="0" smtClean="0"/>
              <a:t>Page201〜203</a:t>
            </a:r>
            <a:r>
              <a:rPr kumimoji="1" lang="ja-JP" altLang="en-US" dirty="0" smtClean="0"/>
              <a:t>）</a:t>
            </a:r>
            <a:endParaRPr kumimoji="1" lang="en-US" altLang="ja-JP" dirty="0" smtClean="0"/>
          </a:p>
          <a:p>
            <a:pPr algn="just" defTabSz="947684">
              <a:defRPr/>
            </a:pPr>
            <a:r>
              <a:rPr kumimoji="1" lang="ja-JP" altLang="en-US" dirty="0" smtClean="0"/>
              <a:t>次に、シナリオについて説明していきます。</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Page202</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201</a:t>
            </a:fld>
            <a:endParaRPr lang="ja-JP" altLang="en-US" dirty="0"/>
          </a:p>
        </p:txBody>
      </p:sp>
    </p:spTree>
    <p:extLst>
      <p:ext uri="{BB962C8B-B14F-4D97-AF65-F5344CB8AC3E}">
        <p14:creationId xmlns:p14="http://schemas.microsoft.com/office/powerpoint/2010/main" val="158003708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Page202</a:t>
            </a:r>
          </a:p>
          <a:p>
            <a:pPr algn="just" defTabSz="947684">
              <a:defRPr/>
            </a:pPr>
            <a:r>
              <a:rPr kumimoji="1" lang="en-US" altLang="ja-JP" dirty="0" smtClean="0"/>
              <a:t>●</a:t>
            </a:r>
            <a:r>
              <a:rPr kumimoji="1" lang="ja-JP" altLang="en-US" dirty="0" smtClean="0"/>
              <a:t>シナリオ（</a:t>
            </a:r>
            <a:r>
              <a:rPr kumimoji="1" lang="en-US" altLang="ja-JP" dirty="0" smtClean="0"/>
              <a:t>Page201〜203</a:t>
            </a:r>
            <a:r>
              <a:rPr kumimoji="1" lang="ja-JP" altLang="en-US" dirty="0" smtClean="0"/>
              <a:t>）</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Page201</a:t>
            </a:r>
            <a:r>
              <a:rPr kumimoji="1" lang="ja-JP" altLang="en-US" dirty="0" smtClean="0"/>
              <a:t>から続き）</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シナリオとは、「利用パターンをシミュレーションし、ストーリー化」することです。</a:t>
            </a:r>
            <a:endParaRPr kumimoji="1" lang="en-US" altLang="ja-JP" dirty="0" smtClean="0"/>
          </a:p>
          <a:p>
            <a:pPr algn="just" defTabSz="947684">
              <a:defRPr/>
            </a:pPr>
            <a:r>
              <a:rPr kumimoji="1" lang="ja-JP" altLang="en-US" dirty="0" smtClean="0"/>
              <a:t>ペルソナが製品やサービスと、どのような心理、動機づけ、期待を持って、どのような状況で接触するのか、また、どのような操作を行い（あるいは中断され）、最終ゴールは何かなどを時間を追って、ストーリーとして描写します。</a:t>
            </a:r>
          </a:p>
          <a:p>
            <a:pPr algn="just" defTabSz="947684">
              <a:defRPr/>
            </a:pPr>
            <a:r>
              <a:rPr kumimoji="1" lang="ja-JP" altLang="en-US" dirty="0" smtClean="0"/>
              <a:t>ストーリーには、場所、時間や状況、ユーザーの思考、心理、認知、発話、動作や操作、また、画面の動作や状況などを記述していきます。</a:t>
            </a:r>
            <a:endParaRPr kumimoji="1" lang="en-US" altLang="ja-JP" dirty="0" smtClean="0"/>
          </a:p>
          <a:p>
            <a:pPr algn="just" defTabSz="947684">
              <a:defRPr/>
            </a:pPr>
            <a:r>
              <a:rPr kumimoji="1" lang="ja-JP" altLang="en-US" dirty="0" smtClean="0"/>
              <a:t>また、シーンに関わるユーザーの周りの人々などについても、同様に記述が必要な場合もあります。</a:t>
            </a:r>
            <a:endParaRPr kumimoji="1" lang="en-US" altLang="ja-JP" dirty="0" smtClean="0"/>
          </a:p>
          <a:p>
            <a:pPr algn="just" defTabSz="947684">
              <a:defRPr/>
            </a:pPr>
            <a:r>
              <a:rPr lang="ja-JP" altLang="en-US" dirty="0" smtClean="0"/>
              <a:t>「このユーザーだったら、こういうふうに振る舞うよね」などと、あくまでも共通認識として設定したペルソナ１人の行動を予測します。ひいては、それが、ターゲットユーザーとなる大多数の人々の行動となるためです。</a:t>
            </a:r>
            <a:endParaRPr kumimoji="1" lang="en-US" altLang="ja-JP" dirty="0" smtClean="0"/>
          </a:p>
          <a:p>
            <a:endParaRPr kumimoji="1" lang="en-US" altLang="ja-JP" dirty="0" smtClean="0"/>
          </a:p>
          <a:p>
            <a:r>
              <a:rPr kumimoji="1" lang="ja-JP" altLang="en-US" dirty="0" smtClean="0"/>
              <a:t>（</a:t>
            </a:r>
            <a:r>
              <a:rPr kumimoji="1" lang="en-US" altLang="ja-JP" dirty="0" smtClean="0"/>
              <a:t>Page203</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202</a:t>
            </a:fld>
            <a:endParaRPr lang="ja-JP" altLang="en-US" dirty="0"/>
          </a:p>
        </p:txBody>
      </p:sp>
    </p:spTree>
    <p:extLst>
      <p:ext uri="{BB962C8B-B14F-4D97-AF65-F5344CB8AC3E}">
        <p14:creationId xmlns:p14="http://schemas.microsoft.com/office/powerpoint/2010/main" val="267960880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Page203</a:t>
            </a:r>
          </a:p>
          <a:p>
            <a:pPr algn="just" defTabSz="947684">
              <a:defRPr/>
            </a:pPr>
            <a:r>
              <a:rPr kumimoji="1" lang="en-US" altLang="ja-JP" dirty="0" smtClean="0"/>
              <a:t>●</a:t>
            </a:r>
            <a:r>
              <a:rPr kumimoji="1" lang="ja-JP" altLang="en-US" dirty="0" smtClean="0"/>
              <a:t>シナリオ（</a:t>
            </a:r>
            <a:r>
              <a:rPr kumimoji="1" lang="en-US" altLang="ja-JP" dirty="0" smtClean="0"/>
              <a:t>Page201〜203</a:t>
            </a:r>
            <a:r>
              <a:rPr kumimoji="1" lang="ja-JP" altLang="en-US" dirty="0" smtClean="0"/>
              <a:t>）</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Page202</a:t>
            </a:r>
            <a:r>
              <a:rPr kumimoji="1" lang="ja-JP" altLang="en-US" dirty="0" smtClean="0"/>
              <a:t>から続き）</a:t>
            </a:r>
            <a:endParaRPr kumimoji="1" lang="en-US" altLang="ja-JP" dirty="0" smtClean="0"/>
          </a:p>
          <a:p>
            <a:pPr algn="just" defTabSz="947684">
              <a:lnSpc>
                <a:spcPct val="50000"/>
              </a:lnSpc>
              <a:defRPr/>
            </a:pPr>
            <a:endParaRPr lang="en-US" altLang="ja-JP" sz="800" dirty="0"/>
          </a:p>
          <a:p>
            <a:r>
              <a:rPr kumimoji="1" lang="ja-JP" altLang="en-US" dirty="0" smtClean="0"/>
              <a:t>シナリオに対するアプローチ／マトリクスの例を挙げます。ペルソナの心理や行動の変化の順番に</a:t>
            </a:r>
            <a:endParaRPr kumimoji="1" lang="en-US" altLang="ja-JP" dirty="0" smtClean="0"/>
          </a:p>
          <a:p>
            <a:r>
              <a:rPr kumimoji="1" lang="ja-JP" altLang="en-US" dirty="0" smtClean="0"/>
              <a:t>「動機形成フェーズ」「検討フェーズ」「アクションフェーズ」「結果（満足・不満足）」について、「状況」「希望」「障壁」「</a:t>
            </a:r>
            <a:r>
              <a:rPr kumimoji="1" lang="en-US" altLang="ja-JP" dirty="0" smtClean="0"/>
              <a:t>●●</a:t>
            </a:r>
            <a:r>
              <a:rPr kumimoji="1" lang="ja-JP" altLang="en-US" dirty="0" smtClean="0"/>
              <a:t>だったらいいのに」などの項目について記述していきます。</a:t>
            </a:r>
            <a:endParaRPr kumimoji="1" lang="en-US" altLang="ja-JP" dirty="0" smtClean="0"/>
          </a:p>
          <a:p>
            <a:endParaRPr kumimoji="1" lang="en-US" altLang="ja-JP" dirty="0" smtClean="0"/>
          </a:p>
          <a:p>
            <a:r>
              <a:rPr kumimoji="1" lang="ja-JP" altLang="en-US" dirty="0" smtClean="0"/>
              <a:t>次に具体例を挙げます。（</a:t>
            </a:r>
            <a:r>
              <a:rPr kumimoji="1" lang="en-US" altLang="ja-JP" dirty="0" smtClean="0"/>
              <a:t>Page204</a:t>
            </a:r>
            <a:r>
              <a:rPr kumimoji="1" lang="ja-JP" altLang="en-US" dirty="0" smtClean="0"/>
              <a:t>：ペルソナ・シナリオ手法による検討）</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203</a:t>
            </a:fld>
            <a:endParaRPr lang="ja-JP" altLang="en-US" dirty="0"/>
          </a:p>
        </p:txBody>
      </p:sp>
    </p:spTree>
    <p:extLst>
      <p:ext uri="{BB962C8B-B14F-4D97-AF65-F5344CB8AC3E}">
        <p14:creationId xmlns:p14="http://schemas.microsoft.com/office/powerpoint/2010/main" val="368014564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Page204</a:t>
            </a:r>
          </a:p>
          <a:p>
            <a:pPr algn="just" defTabSz="947684">
              <a:defRPr/>
            </a:pPr>
            <a:r>
              <a:rPr kumimoji="1" lang="en-US" altLang="ja-JP" dirty="0" smtClean="0"/>
              <a:t>●</a:t>
            </a:r>
            <a:r>
              <a:rPr kumimoji="1" lang="ja-JP" altLang="en-US" dirty="0" smtClean="0"/>
              <a:t>ペルソナ・シナリオ手法による検討</a:t>
            </a:r>
            <a:endParaRPr kumimoji="1" lang="en-US" altLang="ja-JP" dirty="0" smtClean="0"/>
          </a:p>
          <a:p>
            <a:pPr algn="just" defTabSz="947684">
              <a:defRPr/>
            </a:pPr>
            <a:r>
              <a:rPr kumimoji="1" lang="ja-JP" altLang="en-US" dirty="0" smtClean="0"/>
              <a:t>ペルソナとシナリオのガイドラインが設定し終わったら、開発中の商品やサービスを利用しているシーンを検討します。</a:t>
            </a:r>
            <a:endParaRPr kumimoji="1" lang="en-US" altLang="ja-JP" dirty="0" smtClean="0"/>
          </a:p>
          <a:p>
            <a:pPr algn="just" defTabSz="947684">
              <a:lnSpc>
                <a:spcPct val="50000"/>
              </a:lnSpc>
              <a:defRPr/>
            </a:pPr>
            <a:endParaRPr lang="en-US" altLang="ja-JP" sz="800" dirty="0"/>
          </a:p>
          <a:p>
            <a:pPr marL="477573" lvl="1" indent="-104469" defTabSz="947684">
              <a:buFont typeface="Arial"/>
              <a:buChar char="•"/>
              <a:defRPr/>
            </a:pPr>
            <a:r>
              <a:rPr kumimoji="1" lang="ja-JP" altLang="en-US" dirty="0" smtClean="0"/>
              <a:t>黒文字</a:t>
            </a:r>
            <a:r>
              <a:rPr kumimoji="1" lang="en-US" altLang="ja-JP" dirty="0" smtClean="0"/>
              <a:t>…</a:t>
            </a:r>
            <a:r>
              <a:rPr kumimoji="1" lang="ja-JP" altLang="en-US" dirty="0" smtClean="0"/>
              <a:t>ユーザーの行動や発話</a:t>
            </a:r>
            <a:endParaRPr kumimoji="1" lang="en-US" altLang="ja-JP" dirty="0" smtClean="0"/>
          </a:p>
          <a:p>
            <a:pPr marL="477573" lvl="1" indent="-104469" defTabSz="947684">
              <a:buFont typeface="Arial"/>
              <a:buChar char="•"/>
              <a:defRPr/>
            </a:pPr>
            <a:r>
              <a:rPr kumimoji="1" lang="ja-JP" altLang="en-US" dirty="0" smtClean="0"/>
              <a:t>緑文字</a:t>
            </a:r>
            <a:r>
              <a:rPr kumimoji="1" lang="en-US" altLang="ja-JP" dirty="0" smtClean="0"/>
              <a:t>…</a:t>
            </a:r>
            <a:r>
              <a:rPr kumimoji="1" lang="ja-JP" altLang="en-US" dirty="0" smtClean="0"/>
              <a:t>商品のリフレクションや変化（</a:t>
            </a:r>
            <a:r>
              <a:rPr kumimoji="1" lang="en-US" altLang="ja-JP" dirty="0" smtClean="0"/>
              <a:t>POS</a:t>
            </a:r>
            <a:r>
              <a:rPr kumimoji="1" lang="ja-JP" altLang="en-US" dirty="0" smtClean="0"/>
              <a:t>の例では、画面遷移）</a:t>
            </a:r>
            <a:endParaRPr kumimoji="1" lang="en-US" altLang="ja-JP" dirty="0" smtClean="0"/>
          </a:p>
          <a:p>
            <a:pPr marL="477573" lvl="1" indent="-104469" defTabSz="947684">
              <a:buFont typeface="Arial"/>
              <a:buChar char="•"/>
              <a:defRPr/>
            </a:pPr>
            <a:r>
              <a:rPr kumimoji="1" lang="ja-JP" altLang="en-US" dirty="0" smtClean="0"/>
              <a:t>赤文字</a:t>
            </a:r>
            <a:r>
              <a:rPr kumimoji="1" lang="en-US" altLang="ja-JP" dirty="0" smtClean="0"/>
              <a:t>…</a:t>
            </a:r>
            <a:r>
              <a:rPr kumimoji="1" lang="ja-JP" altLang="en-US" dirty="0" smtClean="0"/>
              <a:t>ユーザーの心理変化</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を記述していきます。</a:t>
            </a:r>
            <a:endParaRPr kumimoji="1" lang="en-US" altLang="ja-JP" dirty="0" smtClean="0"/>
          </a:p>
          <a:p>
            <a:pPr algn="just" defTabSz="947684">
              <a:defRPr/>
            </a:pPr>
            <a:r>
              <a:rPr kumimoji="1" lang="ja-JP" altLang="en-US" dirty="0" smtClean="0"/>
              <a:t>ユーザー心理と画面変化の両方のシーケンスを追う事が重要になります。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204</a:t>
            </a:fld>
            <a:endParaRPr lang="ja-JP" altLang="en-US" dirty="0"/>
          </a:p>
        </p:txBody>
      </p:sp>
    </p:spTree>
    <p:extLst>
      <p:ext uri="{BB962C8B-B14F-4D97-AF65-F5344CB8AC3E}">
        <p14:creationId xmlns:p14="http://schemas.microsoft.com/office/powerpoint/2010/main" val="399628430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Page205</a:t>
            </a:r>
          </a:p>
          <a:p>
            <a:pPr algn="just" defTabSz="947684">
              <a:defRPr/>
            </a:pPr>
            <a:r>
              <a:rPr kumimoji="1" lang="en-US" altLang="ja-JP" dirty="0" smtClean="0"/>
              <a:t>●</a:t>
            </a:r>
            <a:r>
              <a:rPr kumimoji="1" lang="ja-JP" altLang="en-US" dirty="0" smtClean="0"/>
              <a:t>「ゴムのユーザー」について</a:t>
            </a:r>
            <a:endParaRPr kumimoji="1" lang="en-US" altLang="ja-JP" dirty="0" smtClean="0"/>
          </a:p>
          <a:p>
            <a:pPr algn="just" defTabSz="947684">
              <a:defRPr/>
            </a:pPr>
            <a:r>
              <a:rPr kumimoji="1" lang="ja-JP" altLang="en-US" dirty="0" smtClean="0"/>
              <a:t>ここで、失敗例となる「ゴムのユーザー」について説明します。</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a:t>
            </a:r>
            <a:r>
              <a:rPr kumimoji="1" lang="en-US" altLang="ja-JP" dirty="0" smtClean="0"/>
              <a:t>Page206</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205</a:t>
            </a:fld>
            <a:endParaRPr lang="ja-JP" altLang="en-US" dirty="0"/>
          </a:p>
        </p:txBody>
      </p:sp>
    </p:spTree>
    <p:extLst>
      <p:ext uri="{BB962C8B-B14F-4D97-AF65-F5344CB8AC3E}">
        <p14:creationId xmlns:p14="http://schemas.microsoft.com/office/powerpoint/2010/main" val="153394497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Page206</a:t>
            </a:r>
          </a:p>
          <a:p>
            <a:pPr algn="just" defTabSz="947684">
              <a:defRPr/>
            </a:pPr>
            <a:r>
              <a:rPr kumimoji="1" lang="en-US" altLang="ja-JP" dirty="0" smtClean="0"/>
              <a:t>●</a:t>
            </a:r>
            <a:r>
              <a:rPr kumimoji="1" lang="ja-JP" altLang="en-US" dirty="0" smtClean="0"/>
              <a:t>「ゴムのユーザー」について</a:t>
            </a:r>
            <a:endParaRPr kumimoji="1" lang="en-US" altLang="ja-JP" dirty="0" smtClean="0"/>
          </a:p>
          <a:p>
            <a:r>
              <a:rPr kumimoji="1" lang="ja-JP" altLang="en-US" dirty="0" smtClean="0"/>
              <a:t>「ゴムのユーザー」とは、開発チームの都合に合わせてくれる、伸縮自在の便利なユーザー（悪い意味で）のことです。</a:t>
            </a:r>
            <a:endParaRPr kumimoji="1" lang="en-US" altLang="ja-JP" dirty="0" smtClean="0"/>
          </a:p>
          <a:p>
            <a:pPr>
              <a:lnSpc>
                <a:spcPct val="50000"/>
              </a:lnSpc>
            </a:pPr>
            <a:endParaRPr lang="en-US" altLang="ja-JP" sz="800" dirty="0"/>
          </a:p>
          <a:p>
            <a:pPr marL="550795" lvl="1" indent="-177691">
              <a:buFont typeface="Wingdings" charset="2"/>
              <a:buChar char="ü"/>
            </a:pPr>
            <a:r>
              <a:rPr kumimoji="1" lang="ja-JP" altLang="en-US" dirty="0" smtClean="0"/>
              <a:t>定義したユーザーの幅が広すぎる</a:t>
            </a:r>
          </a:p>
          <a:p>
            <a:pPr marL="550795" lvl="1" indent="-177691">
              <a:buFont typeface="Wingdings" charset="2"/>
              <a:buChar char="ü"/>
            </a:pPr>
            <a:r>
              <a:rPr kumimoji="1" lang="ja-JP" altLang="en-US" dirty="0" smtClean="0"/>
              <a:t>ユーザーの定義があいまい</a:t>
            </a:r>
          </a:p>
          <a:p>
            <a:pPr marL="550795" lvl="1" indent="-177691">
              <a:buFont typeface="Wingdings" charset="2"/>
              <a:buChar char="ü"/>
            </a:pPr>
            <a:r>
              <a:rPr kumimoji="1" lang="ja-JP" altLang="en-US" dirty="0" smtClean="0"/>
              <a:t>設定したユーザーの特性を無視、または考慮しない</a:t>
            </a:r>
            <a:endParaRPr kumimoji="1" lang="en-US" altLang="ja-JP" dirty="0" smtClean="0"/>
          </a:p>
          <a:p>
            <a:pPr>
              <a:lnSpc>
                <a:spcPct val="50000"/>
              </a:lnSpc>
            </a:pPr>
            <a:endParaRPr lang="en-US" altLang="ja-JP" sz="800" dirty="0"/>
          </a:p>
          <a:p>
            <a:r>
              <a:rPr kumimoji="1" lang="ja-JP" altLang="en-US" dirty="0" smtClean="0"/>
              <a:t>などのことから生まれます。開発側の都合でどうとでも特性や行動を変えてしまうユーザーイメージです。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206</a:t>
            </a:fld>
            <a:endParaRPr lang="ja-JP" altLang="en-US" dirty="0"/>
          </a:p>
        </p:txBody>
      </p:sp>
    </p:spTree>
    <p:extLst>
      <p:ext uri="{BB962C8B-B14F-4D97-AF65-F5344CB8AC3E}">
        <p14:creationId xmlns:p14="http://schemas.microsoft.com/office/powerpoint/2010/main" val="205934020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Page207</a:t>
            </a:r>
          </a:p>
          <a:p>
            <a:pPr algn="just" defTabSz="947684">
              <a:defRPr/>
            </a:pPr>
            <a:r>
              <a:rPr kumimoji="1" lang="en-US" altLang="ja-JP" dirty="0" smtClean="0"/>
              <a:t>●</a:t>
            </a:r>
            <a:r>
              <a:rPr kumimoji="1" lang="ja-JP" altLang="en-US" dirty="0" smtClean="0"/>
              <a:t>ゴムのユーザーはなぜ生まれるのか</a:t>
            </a:r>
            <a:endParaRPr kumimoji="1" lang="en-US" altLang="ja-JP" dirty="0" smtClean="0"/>
          </a:p>
          <a:p>
            <a:pPr algn="just" defTabSz="947684">
              <a:defRPr/>
            </a:pPr>
            <a:r>
              <a:rPr kumimoji="1" lang="ja-JP" altLang="en-US" dirty="0" smtClean="0"/>
              <a:t>図のように、</a:t>
            </a:r>
            <a:endParaRPr kumimoji="1" lang="en-US" altLang="ja-JP" dirty="0" smtClean="0"/>
          </a:p>
          <a:p>
            <a:pPr algn="just" defTabSz="947684">
              <a:lnSpc>
                <a:spcPct val="50000"/>
              </a:lnSpc>
              <a:defRPr/>
            </a:pPr>
            <a:endParaRPr lang="en-US" altLang="ja-JP" sz="800" dirty="0"/>
          </a:p>
          <a:p>
            <a:pPr marL="477573" lvl="1" indent="-104469" defTabSz="947684">
              <a:buFont typeface="Arial"/>
              <a:buChar char="•"/>
              <a:defRPr/>
            </a:pPr>
            <a:r>
              <a:rPr kumimoji="1" lang="ja-JP" altLang="en-US" dirty="0" smtClean="0"/>
              <a:t>関係者それぞれが異なるユーザーをイメージしたまま検討を進めている</a:t>
            </a:r>
          </a:p>
          <a:p>
            <a:pPr marL="477573" lvl="1" indent="-104469" defTabSz="947684">
              <a:buFont typeface="Arial"/>
              <a:buChar char="•"/>
              <a:defRPr/>
            </a:pPr>
            <a:r>
              <a:rPr kumimoji="1" lang="ja-JP" altLang="en-US" dirty="0" smtClean="0"/>
              <a:t>ユーザーを考慮せずに、開発側の都合や希望をもとに検討を進めている</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ときによく生まれます。</a:t>
            </a:r>
          </a:p>
          <a:p>
            <a:pPr algn="just" defTabSz="947684">
              <a:defRPr/>
            </a:pP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207</a:t>
            </a:fld>
            <a:endParaRPr lang="ja-JP" altLang="en-US" dirty="0"/>
          </a:p>
        </p:txBody>
      </p:sp>
    </p:spTree>
    <p:extLst>
      <p:ext uri="{BB962C8B-B14F-4D97-AF65-F5344CB8AC3E}">
        <p14:creationId xmlns:p14="http://schemas.microsoft.com/office/powerpoint/2010/main" val="288858780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Page208</a:t>
            </a:r>
          </a:p>
          <a:p>
            <a:pPr algn="just" defTabSz="947684">
              <a:defRPr/>
            </a:pPr>
            <a:r>
              <a:rPr kumimoji="1" lang="en-US" altLang="ja-JP" dirty="0" smtClean="0"/>
              <a:t>●</a:t>
            </a:r>
            <a:r>
              <a:rPr kumimoji="1" lang="ja-JP" altLang="en-US" dirty="0" smtClean="0"/>
              <a:t>「ゴムのユーザー」誕生の瞬間</a:t>
            </a:r>
            <a:endParaRPr kumimoji="1" lang="en-US" altLang="ja-JP" dirty="0" smtClean="0"/>
          </a:p>
          <a:p>
            <a:pPr marL="477573" lvl="1" indent="-104469">
              <a:buFont typeface="Arial"/>
              <a:buChar char="•"/>
              <a:defRPr/>
            </a:pPr>
            <a:r>
              <a:rPr kumimoji="1" lang="ja-JP" altLang="en-US" dirty="0" smtClean="0"/>
              <a:t>女性なら、こういったデザインが好きなはずだ</a:t>
            </a:r>
            <a:endParaRPr kumimoji="1" lang="en-US" altLang="ja-JP" dirty="0" smtClean="0"/>
          </a:p>
          <a:p>
            <a:pPr lvl="2">
              <a:defRPr/>
            </a:pPr>
            <a:r>
              <a:rPr kumimoji="1" lang="en-US" altLang="ja-JP" dirty="0" smtClean="0"/>
              <a:t>→</a:t>
            </a:r>
            <a:r>
              <a:rPr kumimoji="1" lang="ja-JP" altLang="en-US" dirty="0" smtClean="0"/>
              <a:t>ターゲットの定義の幅が広すぎる</a:t>
            </a:r>
            <a:endParaRPr kumimoji="1" lang="en-US" altLang="ja-JP" dirty="0" smtClean="0"/>
          </a:p>
          <a:p>
            <a:pPr algn="just" defTabSz="947684">
              <a:lnSpc>
                <a:spcPct val="50000"/>
              </a:lnSpc>
              <a:defRPr/>
            </a:pPr>
            <a:endParaRPr lang="ja-JP" altLang="en-US" sz="800" dirty="0"/>
          </a:p>
          <a:p>
            <a:pPr marL="477573" lvl="1" indent="-104469">
              <a:buFont typeface="Arial"/>
              <a:buChar char="•"/>
              <a:defRPr/>
            </a:pPr>
            <a:r>
              <a:rPr kumimoji="1" lang="ja-JP" altLang="en-US" dirty="0" smtClean="0"/>
              <a:t>この機能を搭載したいなぁ。機能がついてさえいれば、どんなユーザーでもきっと使うだろう</a:t>
            </a:r>
            <a:endParaRPr kumimoji="1" lang="en-US" altLang="ja-JP" dirty="0" smtClean="0"/>
          </a:p>
          <a:p>
            <a:pPr lvl="2">
              <a:defRPr/>
            </a:pPr>
            <a:r>
              <a:rPr kumimoji="1" lang="en-US" altLang="ja-JP" dirty="0" smtClean="0"/>
              <a:t>→</a:t>
            </a:r>
            <a:r>
              <a:rPr kumimoji="1" lang="ja-JP" altLang="en-US" dirty="0" smtClean="0"/>
              <a:t>ターゲットユーザーの特性を無視</a:t>
            </a:r>
            <a:endParaRPr kumimoji="1" lang="en-US" altLang="ja-JP" dirty="0" smtClean="0"/>
          </a:p>
          <a:p>
            <a:pPr algn="just" defTabSz="947684">
              <a:lnSpc>
                <a:spcPct val="50000"/>
              </a:lnSpc>
              <a:defRPr/>
            </a:pPr>
            <a:endParaRPr lang="ja-JP" altLang="en-US" sz="800" dirty="0"/>
          </a:p>
          <a:p>
            <a:pPr marL="477573" lvl="1" indent="-104469">
              <a:buFont typeface="Arial"/>
              <a:buChar char="•"/>
              <a:defRPr/>
            </a:pPr>
            <a:r>
              <a:rPr kumimoji="1" lang="ja-JP" altLang="en-US" dirty="0" smtClean="0"/>
              <a:t>マーケ、デザイン、開発が想定してるユーザーの特性はそれぞれ違うけど、全部盛り込んでおこう</a:t>
            </a:r>
            <a:endParaRPr kumimoji="1" lang="en-US" altLang="ja-JP" dirty="0" smtClean="0"/>
          </a:p>
          <a:p>
            <a:pPr lvl="2">
              <a:defRPr/>
            </a:pPr>
            <a:r>
              <a:rPr kumimoji="1" lang="en-US" altLang="ja-JP" dirty="0" smtClean="0"/>
              <a:t>→</a:t>
            </a:r>
            <a:r>
              <a:rPr kumimoji="1" lang="ja-JP" altLang="en-US" dirty="0" smtClean="0"/>
              <a:t>ターゲットの定義があいまい</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208</a:t>
            </a:fld>
            <a:endParaRPr lang="ja-JP" altLang="en-US" dirty="0"/>
          </a:p>
        </p:txBody>
      </p:sp>
    </p:spTree>
    <p:extLst>
      <p:ext uri="{BB962C8B-B14F-4D97-AF65-F5344CB8AC3E}">
        <p14:creationId xmlns:p14="http://schemas.microsoft.com/office/powerpoint/2010/main" val="105030161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Page196〜209</a:t>
            </a:r>
          </a:p>
          <a:p>
            <a:r>
              <a:rPr kumimoji="1" lang="en-US" altLang="ja-JP" dirty="0" smtClean="0"/>
              <a:t>Page209</a:t>
            </a:r>
          </a:p>
          <a:p>
            <a:pPr algn="just" defTabSz="947684">
              <a:defRPr/>
            </a:pPr>
            <a:r>
              <a:rPr kumimoji="1" lang="en-US" altLang="ja-JP" dirty="0" smtClean="0"/>
              <a:t>●</a:t>
            </a:r>
            <a:r>
              <a:rPr kumimoji="1" lang="ja-JP" altLang="en-US" dirty="0" smtClean="0"/>
              <a:t>「ゴムのユーザー」化を防ぐには</a:t>
            </a:r>
            <a:endParaRPr kumimoji="1" lang="en-US" altLang="ja-JP" dirty="0" smtClean="0"/>
          </a:p>
          <a:p>
            <a:pPr algn="just" defTabSz="947684">
              <a:defRPr/>
            </a:pPr>
            <a:r>
              <a:rPr kumimoji="1" lang="ja-JP" altLang="en-US" dirty="0" smtClean="0"/>
              <a:t>ゴムのユーザー化を防ぐには、ペルソナ・シナリオ手法が有効とされています。</a:t>
            </a:r>
          </a:p>
          <a:p>
            <a:pPr algn="just" defTabSz="947684">
              <a:defRPr/>
            </a:pPr>
            <a:r>
              <a:rPr kumimoji="1" lang="ja-JP" altLang="en-US" dirty="0" smtClean="0"/>
              <a:t>「ユーザー」というあいまいな言葉ではなく、実在する人物から抽出した人物像であるペルソナを使い、シナリオを作成することで、ユーザーの期待、達成したいゴール、ニーズ、行動特性などがはっきりとしたものになるからです。</a:t>
            </a:r>
            <a:endParaRPr kumimoji="1" lang="en-US" altLang="ja-JP" dirty="0" smtClean="0"/>
          </a:p>
          <a:p>
            <a:pPr algn="just" defTabSz="947684">
              <a:lnSpc>
                <a:spcPct val="50000"/>
              </a:lnSpc>
              <a:defRPr/>
            </a:pPr>
            <a:endParaRPr lang="en-US" altLang="ja-JP" sz="800" dirty="0"/>
          </a:p>
          <a:p>
            <a:pPr marL="477573" lvl="1" indent="-104469" defTabSz="947684">
              <a:buFont typeface="Arial"/>
              <a:buChar char="•"/>
              <a:defRPr/>
            </a:pPr>
            <a:r>
              <a:rPr kumimoji="1" lang="ja-JP" altLang="en-US" dirty="0" smtClean="0"/>
              <a:t>メンバー間で１つのユーザー像を共有できるようになる</a:t>
            </a:r>
          </a:p>
          <a:p>
            <a:pPr marL="477573" lvl="1" indent="-104469" defTabSz="947684">
              <a:buFont typeface="Arial"/>
              <a:buChar char="•"/>
              <a:defRPr/>
            </a:pPr>
            <a:r>
              <a:rPr kumimoji="1" lang="ja-JP" altLang="en-US" dirty="0" smtClean="0"/>
              <a:t>焦点を絞るべきユーザーニーズを明確に捉えられ、ブレがなくなる</a:t>
            </a:r>
          </a:p>
          <a:p>
            <a:pPr marL="477573" lvl="1" indent="-104469" defTabSz="947684">
              <a:buFont typeface="Arial"/>
              <a:buChar char="•"/>
              <a:defRPr/>
            </a:pPr>
            <a:r>
              <a:rPr kumimoji="1" lang="ja-JP" altLang="en-US" dirty="0" smtClean="0"/>
              <a:t>ユーザーニーズや特性から逸脱した検討を避けられる</a:t>
            </a:r>
            <a:endParaRPr kumimoji="1" lang="en-US" altLang="ja-JP" dirty="0" smtClean="0"/>
          </a:p>
          <a:p>
            <a:pPr algn="just" defTabSz="947684">
              <a:lnSpc>
                <a:spcPct val="50000"/>
              </a:lnSpc>
              <a:defRPr/>
            </a:pPr>
            <a:endParaRPr lang="ja-JP" altLang="en-US" sz="800" dirty="0"/>
          </a:p>
          <a:p>
            <a:pPr algn="just" defTabSz="947684">
              <a:defRPr/>
            </a:pPr>
            <a:r>
              <a:rPr kumimoji="1" lang="ja-JP" altLang="en-US" dirty="0" smtClean="0"/>
              <a:t>という利点があります。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209</a:t>
            </a:fld>
            <a:endParaRPr lang="ja-JP" altLang="en-US" dirty="0"/>
          </a:p>
        </p:txBody>
      </p:sp>
    </p:spTree>
    <p:extLst>
      <p:ext uri="{BB962C8B-B14F-4D97-AF65-F5344CB8AC3E}">
        <p14:creationId xmlns:p14="http://schemas.microsoft.com/office/powerpoint/2010/main" val="161477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Page21</a:t>
            </a:r>
            <a:r>
              <a:rPr kumimoji="1" lang="ja-JP" altLang="en-US" dirty="0" smtClean="0"/>
              <a:t>（</a:t>
            </a:r>
            <a:r>
              <a:rPr kumimoji="1" lang="en-US" altLang="ja-JP" dirty="0" smtClean="0"/>
              <a:t>Page19〜24</a:t>
            </a:r>
            <a:r>
              <a:rPr kumimoji="1" lang="ja-JP" altLang="en-US" dirty="0" smtClean="0"/>
              <a:t>まででオリエンタルランドグループでの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ユーザーエクスペリエンスとは？ － ディズニー・テーマパーク</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世界のテーマパーク・遊園地入場者数ランキング</a:t>
            </a:r>
            <a:r>
              <a:rPr kumimoji="1" lang="en-US" altLang="ja-JP" dirty="0" smtClean="0"/>
              <a:t>TOP10</a:t>
            </a:r>
            <a:r>
              <a:rPr kumimoji="1" lang="ja-JP" altLang="en-US" dirty="0" smtClean="0"/>
              <a:t>の</a:t>
            </a:r>
            <a:r>
              <a:rPr kumimoji="1" lang="en-US" altLang="ja-JP" dirty="0" smtClean="0"/>
              <a:t>2010</a:t>
            </a:r>
            <a:r>
              <a:rPr kumimoji="1" lang="ja-JP" altLang="en-US" dirty="0" smtClean="0"/>
              <a:t>年のデータです。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娯楽・文化施設業界の国際非営利団体（</a:t>
            </a:r>
            <a:r>
              <a:rPr kumimoji="1" lang="en-US" altLang="ja-JP" dirty="0" smtClean="0"/>
              <a:t>NPO</a:t>
            </a:r>
            <a:r>
              <a:rPr kumimoji="1" lang="ja-JP" altLang="en-US" dirty="0" smtClean="0"/>
              <a:t>）「テーマド・エンターテインメント協会（</a:t>
            </a:r>
            <a:r>
              <a:rPr kumimoji="1" lang="en-US" altLang="ja-JP" dirty="0" smtClean="0"/>
              <a:t>TEA</a:t>
            </a:r>
            <a:r>
              <a:rPr kumimoji="1" lang="ja-JP" altLang="en-US" dirty="0" smtClean="0"/>
              <a:t>：</a:t>
            </a:r>
            <a:r>
              <a:rPr kumimoji="1" lang="en-US" altLang="ja-JP" dirty="0" smtClean="0"/>
              <a:t>Themed Entertainment Association</a:t>
            </a:r>
            <a:r>
              <a:rPr kumimoji="1" lang="ja-JP" altLang="en-US" dirty="0" smtClean="0"/>
              <a:t>）」と娯楽産業専門の調査会社「</a:t>
            </a:r>
            <a:r>
              <a:rPr kumimoji="1" lang="en-US" altLang="ja-JP" dirty="0" smtClean="0"/>
              <a:t>AECOM</a:t>
            </a:r>
            <a:r>
              <a:rPr kumimoji="1" lang="ja-JP" altLang="en-US" dirty="0" smtClean="0"/>
              <a:t>エコノミクス（</a:t>
            </a:r>
            <a:r>
              <a:rPr kumimoji="1" lang="en-US" altLang="ja-JP" dirty="0" smtClean="0"/>
              <a:t>AECOM Economics</a:t>
            </a:r>
            <a:r>
              <a:rPr kumimoji="1" lang="ja-JP" altLang="en-US" dirty="0" smtClean="0"/>
              <a:t>）」が調査・発表しました。</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毎年、６月頃に前年度のデータが発表されます。第３位と第４位には東京ディズニーランドと東京ディズニーシーがランクインしており、この二つを合わせた入場者数は、毎年だいたい</a:t>
            </a:r>
            <a:r>
              <a:rPr kumimoji="1" lang="en-US" altLang="ja-JP" dirty="0" smtClean="0"/>
              <a:t>1/4</a:t>
            </a:r>
            <a:r>
              <a:rPr kumimoji="1" lang="ja-JP" altLang="en-US" dirty="0" smtClean="0"/>
              <a:t>の日本人が来場した計算になるようです。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これだけの数の集客率を誇っているということは、国別、老若男女を問わず世界の人々からそのサービスが受け入れられているといっても過言ではないでしょう。</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http://10rank.blog.fc2.com/blog-entry-36.html</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2011</a:t>
            </a:r>
            <a:r>
              <a:rPr kumimoji="1" lang="ja-JP" altLang="en-US" dirty="0" smtClean="0"/>
              <a:t>年世界のテーマパーク入場者数ランキング</a:t>
            </a:r>
            <a:r>
              <a:rPr kumimoji="1" lang="en-US" altLang="ja-JP" dirty="0" smtClean="0"/>
              <a:t>TOP25</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http://10rank.blog.fc2.com/blog-entry-250.html</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2012</a:t>
            </a:r>
            <a:r>
              <a:rPr kumimoji="1" lang="ja-JP" altLang="en-US" dirty="0" smtClean="0"/>
              <a:t>年世界のテーマパーク入場者数ランキング</a:t>
            </a:r>
            <a:r>
              <a:rPr kumimoji="1" lang="en-US" altLang="ja-JP" dirty="0" smtClean="0"/>
              <a:t>TOP25</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※2012</a:t>
            </a:r>
            <a:r>
              <a:rPr kumimoji="1" lang="ja-JP" altLang="en-US" dirty="0" smtClean="0"/>
              <a:t>年でも、オリエンタルランドグループの上位独占は続いている。</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8944590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利用シーンの検討</a:t>
            </a:r>
            <a:r>
              <a:rPr kumimoji="1" lang="en-US" altLang="ja-JP" dirty="0" smtClean="0"/>
              <a:t>] Page210〜213</a:t>
            </a:r>
          </a:p>
          <a:p>
            <a:r>
              <a:rPr kumimoji="1" lang="en-US" altLang="ja-JP" dirty="0" smtClean="0"/>
              <a:t>Page210</a:t>
            </a:r>
          </a:p>
          <a:p>
            <a:pPr algn="just"/>
            <a:r>
              <a:rPr kumimoji="1" lang="ja-JP" altLang="en-US" dirty="0" smtClean="0"/>
              <a:t>このセクションでは、ペルソナ</a:t>
            </a:r>
            <a:r>
              <a:rPr kumimoji="1" lang="en-US" altLang="ja-JP" dirty="0" smtClean="0"/>
              <a:t>/</a:t>
            </a:r>
            <a:r>
              <a:rPr kumimoji="1" lang="ja-JP" altLang="en-US" dirty="0" smtClean="0"/>
              <a:t>シナリオ法での「利用シーンの検討」について学習します。</a:t>
            </a:r>
            <a:endParaRPr kumimoji="1" lang="en-US" altLang="ja-JP" dirty="0" smtClean="0"/>
          </a:p>
          <a:p>
            <a:pPr algn="just"/>
            <a:r>
              <a:rPr kumimoji="1" lang="ja-JP" altLang="en-US" dirty="0" smtClean="0"/>
              <a:t>「ペルソナ」を設定したらそのペルソナは仮想ユーザーです。仮想ユーザーが、どのように現在開発中の商品やサービスを利用するのかというシーン（情景）を具体的に検討します。</a:t>
            </a:r>
            <a:endParaRPr kumimoji="1" lang="en-US" altLang="ja-JP" dirty="0" smtClean="0"/>
          </a:p>
          <a:p>
            <a:pPr algn="just"/>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210</a:t>
            </a:fld>
            <a:endParaRPr lang="ja-JP" altLang="en-US" dirty="0"/>
          </a:p>
        </p:txBody>
      </p:sp>
    </p:spTree>
    <p:extLst>
      <p:ext uri="{BB962C8B-B14F-4D97-AF65-F5344CB8AC3E}">
        <p14:creationId xmlns:p14="http://schemas.microsoft.com/office/powerpoint/2010/main" val="119951799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Section : [</a:t>
            </a:r>
            <a:r>
              <a:rPr kumimoji="1" lang="ja-JP" altLang="en-US" dirty="0" smtClean="0"/>
              <a:t>利用シーンの検討</a:t>
            </a:r>
            <a:r>
              <a:rPr kumimoji="1" lang="en-US" altLang="ja-JP" dirty="0" smtClean="0"/>
              <a:t>] Page210〜213</a:t>
            </a:r>
          </a:p>
          <a:p>
            <a:r>
              <a:rPr kumimoji="1" lang="en-US" altLang="ja-JP" dirty="0" smtClean="0"/>
              <a:t>Page211</a:t>
            </a:r>
          </a:p>
          <a:p>
            <a:r>
              <a:rPr kumimoji="1" lang="en-US" altLang="ja-JP" dirty="0" smtClean="0"/>
              <a:t>●</a:t>
            </a:r>
            <a:r>
              <a:rPr kumimoji="1" lang="ja-JP" altLang="en-US" dirty="0" smtClean="0"/>
              <a:t>シナリオ：絵コンテ</a:t>
            </a:r>
            <a:endParaRPr kumimoji="1" lang="en-US" altLang="ja-JP" dirty="0" smtClean="0"/>
          </a:p>
          <a:p>
            <a:r>
              <a:rPr kumimoji="1" lang="ja-JP" altLang="en-US" dirty="0" smtClean="0"/>
              <a:t>体験イメージ</a:t>
            </a:r>
            <a:r>
              <a:rPr kumimoji="1" lang="en-US" altLang="ja-JP" dirty="0" smtClean="0"/>
              <a:t>/</a:t>
            </a:r>
            <a:r>
              <a:rPr kumimoji="1" lang="ja-JP" altLang="en-US" dirty="0" smtClean="0"/>
              <a:t>操作イメージを絵とストーリーで表現します。</a:t>
            </a:r>
            <a:endParaRPr kumimoji="1" lang="en-US" altLang="ja-JP" dirty="0" smtClean="0"/>
          </a:p>
          <a:p>
            <a:r>
              <a:rPr kumimoji="1" lang="ja-JP" altLang="en-US" dirty="0" smtClean="0"/>
              <a:t>フォーマットには、特に決まりはなく、各自で分かりやすいフレームを用意すればよいでしょう。</a:t>
            </a:r>
            <a:endParaRPr kumimoji="1" lang="en-US" altLang="ja-JP" dirty="0" smtClean="0"/>
          </a:p>
          <a:p>
            <a:r>
              <a:rPr kumimoji="1" lang="ja-JP" altLang="en-US" dirty="0" smtClean="0"/>
              <a:t>主な構成要素としては、</a:t>
            </a:r>
            <a:endParaRPr kumimoji="1" lang="en-US" altLang="ja-JP" dirty="0" smtClean="0"/>
          </a:p>
          <a:p>
            <a:pPr marL="477573" lvl="1" indent="-104469">
              <a:buFont typeface="Arial"/>
              <a:buChar char="•"/>
            </a:pPr>
            <a:r>
              <a:rPr kumimoji="1" lang="ja-JP" altLang="en-US" dirty="0" smtClean="0"/>
              <a:t>シーンのイメージ（簡単な絵）</a:t>
            </a:r>
            <a:endParaRPr kumimoji="1" lang="en-US" altLang="ja-JP" dirty="0" smtClean="0"/>
          </a:p>
          <a:p>
            <a:pPr marL="477573" lvl="1" indent="-104469">
              <a:buFont typeface="Arial"/>
              <a:buChar char="•"/>
            </a:pPr>
            <a:r>
              <a:rPr kumimoji="1" lang="ja-JP" altLang="en-US" dirty="0" smtClean="0"/>
              <a:t>セリフ／行動の記述／ト書き</a:t>
            </a:r>
            <a:endParaRPr kumimoji="1" lang="en-US" altLang="ja-JP" dirty="0" smtClean="0"/>
          </a:p>
          <a:p>
            <a:pPr>
              <a:lnSpc>
                <a:spcPct val="60000"/>
              </a:lnSpc>
            </a:pPr>
            <a:endParaRPr lang="en-US" altLang="ja-JP" sz="800" dirty="0"/>
          </a:p>
          <a:p>
            <a:r>
              <a:rPr kumimoji="1" lang="ja-JP" altLang="en-US" dirty="0" smtClean="0"/>
              <a:t>場合によっては、</a:t>
            </a:r>
            <a:endParaRPr kumimoji="1" lang="en-US" altLang="ja-JP" dirty="0" smtClean="0"/>
          </a:p>
          <a:p>
            <a:pPr marL="477573" lvl="1" indent="-104469">
              <a:buFont typeface="Arial"/>
              <a:buChar char="•"/>
            </a:pPr>
            <a:r>
              <a:rPr kumimoji="1" lang="ja-JP" altLang="en-US" dirty="0" smtClean="0"/>
              <a:t>シーンナンバー</a:t>
            </a:r>
            <a:endParaRPr kumimoji="1" lang="en-US" altLang="ja-JP" dirty="0" smtClean="0"/>
          </a:p>
          <a:p>
            <a:pPr marL="477573" lvl="1" indent="-104469">
              <a:buFont typeface="Arial"/>
              <a:buChar char="•"/>
            </a:pPr>
            <a:r>
              <a:rPr kumimoji="1" lang="ja-JP" altLang="en-US" dirty="0" smtClean="0"/>
              <a:t>シーンに要する時間</a:t>
            </a:r>
            <a:endParaRPr kumimoji="1" lang="en-US" altLang="ja-JP" dirty="0" smtClean="0"/>
          </a:p>
          <a:p>
            <a:pPr lvl="1"/>
            <a:r>
              <a:rPr kumimoji="1" lang="en-US" altLang="ja-JP" dirty="0" smtClean="0"/>
              <a:t>etc.</a:t>
            </a:r>
          </a:p>
          <a:p>
            <a:pPr>
              <a:lnSpc>
                <a:spcPct val="60000"/>
              </a:lnSpc>
            </a:pPr>
            <a:endParaRPr lang="en-US" altLang="ja-JP" sz="800" dirty="0"/>
          </a:p>
          <a:p>
            <a:r>
              <a:rPr kumimoji="1" lang="ja-JP" altLang="en-US" dirty="0" smtClean="0"/>
              <a:t>を書き込みます。</a:t>
            </a:r>
            <a:endParaRPr kumimoji="1" lang="en-US" altLang="ja-JP" dirty="0" smtClean="0"/>
          </a:p>
          <a:p>
            <a:r>
              <a:rPr kumimoji="1" lang="ja-JP" altLang="en-US" dirty="0" smtClean="0"/>
              <a:t>配布資料：絵コンテ</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211</a:t>
            </a:fld>
            <a:endParaRPr lang="ja-JP" altLang="en-US" dirty="0"/>
          </a:p>
        </p:txBody>
      </p:sp>
    </p:spTree>
    <p:extLst>
      <p:ext uri="{BB962C8B-B14F-4D97-AF65-F5344CB8AC3E}">
        <p14:creationId xmlns:p14="http://schemas.microsoft.com/office/powerpoint/2010/main" val="244195734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利用シーンの検討</a:t>
            </a:r>
            <a:r>
              <a:rPr kumimoji="1" lang="en-US" altLang="ja-JP" dirty="0" smtClean="0"/>
              <a:t>] Page210〜213</a:t>
            </a:r>
          </a:p>
          <a:p>
            <a:r>
              <a:rPr kumimoji="1" lang="en-US" altLang="ja-JP" dirty="0" smtClean="0"/>
              <a:t>Page212</a:t>
            </a:r>
          </a:p>
          <a:p>
            <a:r>
              <a:rPr kumimoji="1" lang="en-US" altLang="ja-JP" dirty="0" smtClean="0"/>
              <a:t>●</a:t>
            </a:r>
            <a:r>
              <a:rPr kumimoji="1" lang="ja-JP" altLang="en-US" dirty="0" smtClean="0"/>
              <a:t>ペルソナ・シナリオ手法による検討（前出：</a:t>
            </a:r>
            <a:r>
              <a:rPr kumimoji="1" lang="en-US" altLang="ja-JP" dirty="0" smtClean="0"/>
              <a:t>Page204</a:t>
            </a:r>
            <a:r>
              <a:rPr kumimoji="1" lang="ja-JP" altLang="en-US" dirty="0" smtClean="0"/>
              <a:t>）</a:t>
            </a:r>
            <a:endParaRPr kumimoji="1" lang="en-US" altLang="ja-JP" dirty="0" smtClean="0"/>
          </a:p>
          <a:p>
            <a:r>
              <a:rPr kumimoji="1" lang="ja-JP" altLang="en-US" dirty="0" smtClean="0"/>
              <a:t>ここで、もう一度、ペルソナ・シナリオ手法による検討について見直しておきます。</a:t>
            </a:r>
            <a:endParaRPr kumimoji="1" lang="en-US" altLang="ja-JP" dirty="0" smtClean="0"/>
          </a:p>
          <a:p>
            <a:pPr>
              <a:lnSpc>
                <a:spcPct val="50000"/>
              </a:lnSpc>
            </a:pPr>
            <a:endParaRPr lang="en-US" altLang="ja-JP" sz="800" dirty="0"/>
          </a:p>
          <a:p>
            <a:pPr algn="just" defTabSz="947684">
              <a:defRPr/>
            </a:pPr>
            <a:r>
              <a:rPr kumimoji="1" lang="ja-JP" altLang="en-US" dirty="0" smtClean="0"/>
              <a:t>ペルソナとシナリオのガイドラインが設定し終わったら、開発中の商品やサービスを利用しているシーンを検討します。</a:t>
            </a:r>
            <a:endParaRPr kumimoji="1" lang="en-US" altLang="ja-JP" dirty="0" smtClean="0"/>
          </a:p>
          <a:p>
            <a:pPr algn="just" defTabSz="947684">
              <a:lnSpc>
                <a:spcPct val="50000"/>
              </a:lnSpc>
              <a:defRPr/>
            </a:pPr>
            <a:endParaRPr lang="en-US" altLang="ja-JP" sz="800" dirty="0"/>
          </a:p>
          <a:p>
            <a:pPr marL="477573" lvl="1" indent="-104469" defTabSz="947684">
              <a:buFont typeface="Arial"/>
              <a:buChar char="•"/>
              <a:defRPr/>
            </a:pPr>
            <a:r>
              <a:rPr kumimoji="1" lang="ja-JP" altLang="en-US" dirty="0" smtClean="0"/>
              <a:t>黒文字</a:t>
            </a:r>
            <a:r>
              <a:rPr kumimoji="1" lang="en-US" altLang="ja-JP" dirty="0" smtClean="0"/>
              <a:t>…</a:t>
            </a:r>
            <a:r>
              <a:rPr kumimoji="1" lang="ja-JP" altLang="en-US" dirty="0" smtClean="0"/>
              <a:t>ユーザーの行動や発話</a:t>
            </a:r>
            <a:endParaRPr kumimoji="1" lang="en-US" altLang="ja-JP" dirty="0" smtClean="0"/>
          </a:p>
          <a:p>
            <a:pPr marL="477573" lvl="1" indent="-104469" defTabSz="947684">
              <a:buFont typeface="Arial"/>
              <a:buChar char="•"/>
              <a:defRPr/>
            </a:pPr>
            <a:r>
              <a:rPr kumimoji="1" lang="ja-JP" altLang="en-US" dirty="0" smtClean="0"/>
              <a:t>緑文字</a:t>
            </a:r>
            <a:r>
              <a:rPr kumimoji="1" lang="en-US" altLang="ja-JP" dirty="0" smtClean="0"/>
              <a:t>…</a:t>
            </a:r>
            <a:r>
              <a:rPr kumimoji="1" lang="ja-JP" altLang="en-US" dirty="0" smtClean="0"/>
              <a:t>商品のリフレクションや変化（</a:t>
            </a:r>
            <a:r>
              <a:rPr kumimoji="1" lang="en-US" altLang="ja-JP" dirty="0" smtClean="0"/>
              <a:t>POS</a:t>
            </a:r>
            <a:r>
              <a:rPr kumimoji="1" lang="ja-JP" altLang="en-US" dirty="0" smtClean="0"/>
              <a:t>の例では、画面遷移）</a:t>
            </a:r>
            <a:endParaRPr kumimoji="1" lang="en-US" altLang="ja-JP" dirty="0" smtClean="0"/>
          </a:p>
          <a:p>
            <a:pPr marL="477573" lvl="1" indent="-104469" defTabSz="947684">
              <a:buFont typeface="Arial"/>
              <a:buChar char="•"/>
              <a:defRPr/>
            </a:pPr>
            <a:r>
              <a:rPr kumimoji="1" lang="ja-JP" altLang="en-US" dirty="0" smtClean="0"/>
              <a:t>赤文字</a:t>
            </a:r>
            <a:r>
              <a:rPr kumimoji="1" lang="en-US" altLang="ja-JP" dirty="0" smtClean="0"/>
              <a:t>…</a:t>
            </a:r>
            <a:r>
              <a:rPr kumimoji="1" lang="ja-JP" altLang="en-US" dirty="0" smtClean="0"/>
              <a:t>ユーザーの心理変化</a:t>
            </a:r>
            <a:endParaRPr kumimoji="1" lang="en-US" altLang="ja-JP" dirty="0" smtClean="0"/>
          </a:p>
          <a:p>
            <a:pPr algn="just" defTabSz="947684">
              <a:lnSpc>
                <a:spcPct val="50000"/>
              </a:lnSpc>
              <a:defRPr/>
            </a:pPr>
            <a:endParaRPr lang="en-US" altLang="ja-JP" sz="800" dirty="0"/>
          </a:p>
          <a:p>
            <a:pPr algn="just" defTabSz="947684">
              <a:defRPr/>
            </a:pPr>
            <a:r>
              <a:rPr kumimoji="1" lang="ja-JP" altLang="en-US" dirty="0" smtClean="0"/>
              <a:t>を記述していきます。</a:t>
            </a:r>
            <a:endParaRPr kumimoji="1" lang="en-US" altLang="ja-JP" dirty="0" smtClean="0"/>
          </a:p>
          <a:p>
            <a:pPr algn="just" defTabSz="947684">
              <a:defRPr/>
            </a:pPr>
            <a:r>
              <a:rPr kumimoji="1" lang="ja-JP" altLang="en-US" dirty="0" smtClean="0"/>
              <a:t>ユーザー心理と画面変化の両方のシーケンスを追う事が重要になります。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212</a:t>
            </a:fld>
            <a:endParaRPr lang="ja-JP" altLang="en-US" dirty="0"/>
          </a:p>
        </p:txBody>
      </p:sp>
    </p:spTree>
    <p:extLst>
      <p:ext uri="{BB962C8B-B14F-4D97-AF65-F5344CB8AC3E}">
        <p14:creationId xmlns:p14="http://schemas.microsoft.com/office/powerpoint/2010/main" val="304531898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利用シーンの検討</a:t>
            </a:r>
            <a:r>
              <a:rPr kumimoji="1" lang="en-US" altLang="ja-JP" dirty="0" smtClean="0"/>
              <a:t>] Page210〜213</a:t>
            </a:r>
          </a:p>
          <a:p>
            <a:r>
              <a:rPr kumimoji="1" lang="en-US" altLang="ja-JP" dirty="0" smtClean="0"/>
              <a:t>Page213</a:t>
            </a:r>
          </a:p>
          <a:p>
            <a:r>
              <a:rPr kumimoji="1" lang="en-US" altLang="ja-JP" dirty="0" smtClean="0"/>
              <a:t>●</a:t>
            </a:r>
            <a:r>
              <a:rPr kumimoji="1" lang="ja-JP" altLang="en-US" dirty="0" smtClean="0"/>
              <a:t>体験マップの例</a:t>
            </a:r>
            <a:endParaRPr kumimoji="1" lang="en-US" altLang="ja-JP" dirty="0" smtClean="0"/>
          </a:p>
          <a:p>
            <a:r>
              <a:rPr lang="ja-JP" altLang="en-US" dirty="0" smtClean="0"/>
              <a:t>「</a:t>
            </a:r>
            <a:r>
              <a:rPr lang="en-US" altLang="ja-JP" dirty="0" smtClean="0"/>
              <a:t>User / Customer Experience Journey Map</a:t>
            </a:r>
            <a:r>
              <a:rPr lang="ja-JP" altLang="en-US" dirty="0" smtClean="0"/>
              <a:t>（ユーザー／カスタマーエクスペリエンス・ジャーニーマップ）」と呼ばれるツールがあります。</a:t>
            </a:r>
            <a:endParaRPr lang="en-US" altLang="ja-JP" dirty="0" smtClean="0"/>
          </a:p>
          <a:p>
            <a:r>
              <a:rPr lang="en-US" altLang="ja-JP" dirty="0" smtClean="0"/>
              <a:t>UX Map </a:t>
            </a:r>
            <a:r>
              <a:rPr lang="ja-JP" altLang="en-US" dirty="0" smtClean="0"/>
              <a:t>の特徴は企業によってそれぞれですが、</a:t>
            </a:r>
            <a:endParaRPr lang="en-US" altLang="ja-JP" dirty="0" smtClean="0"/>
          </a:p>
          <a:p>
            <a:pPr>
              <a:lnSpc>
                <a:spcPct val="50000"/>
              </a:lnSpc>
            </a:pPr>
            <a:endParaRPr lang="en-US" altLang="ja-JP" sz="800" dirty="0"/>
          </a:p>
          <a:p>
            <a:pPr marL="477573" lvl="1" indent="-104469">
              <a:buFont typeface="Arial"/>
              <a:buChar char="•"/>
            </a:pPr>
            <a:r>
              <a:rPr lang="ja-JP" altLang="en-US" dirty="0" smtClean="0"/>
              <a:t>ユーザーのストーリー・タイムラインを軸に生活者の感じる価値を中心にデザインする</a:t>
            </a:r>
          </a:p>
          <a:p>
            <a:pPr marL="477573" lvl="1" indent="-104469">
              <a:buFont typeface="Arial"/>
              <a:buChar char="•"/>
            </a:pPr>
            <a:r>
              <a:rPr lang="ja-JP" altLang="en-US" dirty="0" smtClean="0"/>
              <a:t>ユーザーとプロダクトあるいはサービスとのインタラクションをタッチポイントとして可視化する</a:t>
            </a:r>
          </a:p>
          <a:p>
            <a:pPr marL="477573" lvl="1" indent="-104469">
              <a:buFont typeface="Arial"/>
              <a:buChar char="•"/>
            </a:pPr>
            <a:r>
              <a:rPr lang="ja-JP" altLang="en-US" dirty="0" smtClean="0"/>
              <a:t>各タッチポイントで提供している、あるいは提供するソリューションを定義する</a:t>
            </a:r>
            <a:endParaRPr lang="en-US" altLang="ja-JP" dirty="0" smtClean="0"/>
          </a:p>
          <a:p>
            <a:pPr>
              <a:lnSpc>
                <a:spcPct val="50000"/>
              </a:lnSpc>
            </a:pPr>
            <a:endParaRPr lang="ja-JP" altLang="en-US" sz="800" dirty="0"/>
          </a:p>
          <a:p>
            <a:r>
              <a:rPr lang="ja-JP" altLang="en-US" dirty="0" smtClean="0"/>
              <a:t>などが、主なもののようです。</a:t>
            </a:r>
            <a:endParaRPr lang="en-US" altLang="ja-JP" dirty="0" smtClean="0"/>
          </a:p>
          <a:p>
            <a:r>
              <a:rPr lang="ja-JP" altLang="en-US" dirty="0" smtClean="0"/>
              <a:t>他に、エモーショナル・グラフでユ</a:t>
            </a:r>
            <a:r>
              <a:rPr lang="en-US" altLang="ja-JP" dirty="0" smtClean="0"/>
              <a:t>3</a:t>
            </a:r>
            <a:r>
              <a:rPr lang="ja-JP" altLang="en-US" dirty="0" smtClean="0"/>
              <a:t>ーザの感情の起伏をシミュレーションし、ユーザーの体験を文字どおり「デザイン」しているものもあります。</a:t>
            </a:r>
            <a:endParaRPr lang="en-US" altLang="ja-JP" dirty="0" smtClean="0"/>
          </a:p>
          <a:p>
            <a:pPr>
              <a:lnSpc>
                <a:spcPct val="50000"/>
              </a:lnSpc>
            </a:pPr>
            <a:endParaRPr lang="en-US" altLang="ja-JP" sz="800" dirty="0"/>
          </a:p>
          <a:p>
            <a:r>
              <a:rPr lang="ja-JP" altLang="en-US" dirty="0" smtClean="0"/>
              <a:t>旭山動物園の</a:t>
            </a:r>
            <a:r>
              <a:rPr lang="en-US" altLang="ja-JP" dirty="0" smtClean="0"/>
              <a:t>UX Map</a:t>
            </a:r>
            <a:r>
              <a:rPr lang="ja-JP" altLang="en-US" dirty="0" smtClean="0"/>
              <a:t>の例を示します。</a:t>
            </a:r>
            <a:endParaRPr lang="ja-JP"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213</a:t>
            </a:fld>
            <a:endParaRPr lang="ja-JP" altLang="en-US" dirty="0"/>
          </a:p>
        </p:txBody>
      </p:sp>
    </p:spTree>
    <p:extLst>
      <p:ext uri="{BB962C8B-B14F-4D97-AF65-F5344CB8AC3E}">
        <p14:creationId xmlns:p14="http://schemas.microsoft.com/office/powerpoint/2010/main" val="78511656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smtClean="0"/>
              <a:t>ペルソナ</a:t>
            </a:r>
            <a:r>
              <a:rPr lang="en-US" altLang="ja-JP" dirty="0" smtClean="0"/>
              <a:t>/</a:t>
            </a:r>
            <a:r>
              <a:rPr lang="ja-JP" altLang="en-US" dirty="0" smtClean="0"/>
              <a:t>シナリオ手法</a:t>
            </a:r>
            <a:r>
              <a:rPr kumimoji="1" lang="en-US" altLang="ja-JP" dirty="0" smtClean="0"/>
              <a:t>] Page214〜215</a:t>
            </a:r>
          </a:p>
          <a:p>
            <a:r>
              <a:rPr kumimoji="1" lang="en-US" altLang="ja-JP" dirty="0" smtClean="0"/>
              <a:t>Page214</a:t>
            </a:r>
          </a:p>
          <a:p>
            <a:pPr algn="just"/>
            <a:r>
              <a:rPr kumimoji="1" lang="ja-JP" altLang="en-US" dirty="0" smtClean="0"/>
              <a:t>このセクションでは、「プレ発表」について説明します。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214</a:t>
            </a:fld>
            <a:endParaRPr lang="ja-JP" altLang="en-US" dirty="0"/>
          </a:p>
        </p:txBody>
      </p:sp>
    </p:spTree>
    <p:extLst>
      <p:ext uri="{BB962C8B-B14F-4D97-AF65-F5344CB8AC3E}">
        <p14:creationId xmlns:p14="http://schemas.microsoft.com/office/powerpoint/2010/main" val="2057257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42758" y="4861562"/>
            <a:ext cx="5613786" cy="4605816"/>
          </a:xfrm>
        </p:spPr>
        <p:txBody>
          <a:bodyPr/>
          <a:lstStyle/>
          <a:p>
            <a:r>
              <a:rPr lang="en-US" altLang="ja-JP" dirty="0"/>
              <a:t>Section : [</a:t>
            </a:r>
            <a:r>
              <a:rPr lang="ja-JP" altLang="en-US" dirty="0"/>
              <a:t>ペルソナ</a:t>
            </a:r>
            <a:r>
              <a:rPr lang="en-US" altLang="ja-JP" dirty="0"/>
              <a:t>/</a:t>
            </a:r>
            <a:r>
              <a:rPr lang="ja-JP" altLang="en-US" dirty="0"/>
              <a:t>シナリオ手法</a:t>
            </a:r>
            <a:r>
              <a:rPr lang="en-US" altLang="ja-JP" dirty="0"/>
              <a:t>] </a:t>
            </a:r>
            <a:r>
              <a:rPr lang="en-US" altLang="ja-JP" dirty="0" smtClean="0"/>
              <a:t>Page214〜215</a:t>
            </a:r>
            <a:endParaRPr lang="en-US" altLang="ja-JP" dirty="0"/>
          </a:p>
          <a:p>
            <a:r>
              <a:rPr lang="en-US" altLang="ja-JP" dirty="0" smtClean="0"/>
              <a:t>Page215</a:t>
            </a:r>
            <a:endParaRPr lang="en-US" altLang="ja-JP" dirty="0"/>
          </a:p>
          <a:p>
            <a:r>
              <a:rPr lang="en-US" altLang="ja-JP" dirty="0"/>
              <a:t>●</a:t>
            </a:r>
            <a:r>
              <a:rPr lang="ja-JP" altLang="en-US" dirty="0"/>
              <a:t>プレ発表</a:t>
            </a:r>
            <a:endParaRPr lang="en-US" altLang="ja-JP" dirty="0"/>
          </a:p>
          <a:p>
            <a:r>
              <a:rPr lang="ja-JP" altLang="en-US" dirty="0"/>
              <a:t>プレ発表はこれまで学んできた下記の項目にフォーカスして発表してください</a:t>
            </a:r>
            <a:r>
              <a:rPr lang="ja-JP" altLang="en-US" dirty="0" smtClean="0"/>
              <a:t>。</a:t>
            </a:r>
            <a:endParaRPr lang="en-US" altLang="ja-JP" dirty="0" smtClean="0"/>
          </a:p>
          <a:p>
            <a:pPr lvl="1"/>
            <a:r>
              <a:rPr lang="ja-JP" altLang="en-US" dirty="0" smtClean="0"/>
              <a:t>（</a:t>
            </a:r>
            <a:r>
              <a:rPr lang="ja-JP" altLang="en-US" dirty="0"/>
              <a:t>各チーム５分：質疑２分）</a:t>
            </a:r>
            <a:endParaRPr lang="en-US" altLang="ja-JP" dirty="0"/>
          </a:p>
          <a:p>
            <a:pPr>
              <a:lnSpc>
                <a:spcPct val="50000"/>
              </a:lnSpc>
            </a:pPr>
            <a:endParaRPr lang="ja-JP" altLang="en-US" sz="800" dirty="0"/>
          </a:p>
          <a:p>
            <a:pPr marL="477573" lvl="1" indent="-104469">
              <a:buFont typeface="Arial"/>
              <a:buChar char="•"/>
            </a:pPr>
            <a:r>
              <a:rPr lang="ja-JP" altLang="en-US" dirty="0"/>
              <a:t>検討プロセスを伝えてください</a:t>
            </a:r>
          </a:p>
          <a:p>
            <a:pPr marL="477573" lvl="1" indent="-104469">
              <a:buFont typeface="Arial"/>
              <a:buChar char="•"/>
            </a:pPr>
            <a:r>
              <a:rPr lang="ja-JP" altLang="en-US" dirty="0"/>
              <a:t>ユーザーインタビューからの気づき</a:t>
            </a:r>
          </a:p>
          <a:p>
            <a:pPr marL="477573" lvl="1" indent="-104469">
              <a:buFont typeface="Arial"/>
              <a:buChar char="•"/>
            </a:pPr>
            <a:r>
              <a:rPr lang="ja-JP" altLang="en-US" dirty="0"/>
              <a:t>ターゲットユーザー</a:t>
            </a:r>
          </a:p>
          <a:p>
            <a:pPr marL="477573" lvl="1" indent="-104469">
              <a:buFont typeface="Arial"/>
              <a:buChar char="•"/>
            </a:pPr>
            <a:r>
              <a:rPr lang="ja-JP" altLang="en-US" dirty="0"/>
              <a:t>コンセプト</a:t>
            </a:r>
          </a:p>
          <a:p>
            <a:pPr marL="477573" lvl="1" indent="-104469">
              <a:buFont typeface="Arial"/>
              <a:buChar char="•"/>
            </a:pPr>
            <a:r>
              <a:rPr lang="ja-JP" altLang="en-US" dirty="0"/>
              <a:t>こんな体験を提供したいと考えている</a:t>
            </a:r>
          </a:p>
          <a:p>
            <a:pPr marL="477573" lvl="1" indent="-104469">
              <a:buFont typeface="Arial"/>
              <a:buChar char="•"/>
            </a:pPr>
            <a:r>
              <a:rPr lang="ja-JP" altLang="en-US" dirty="0"/>
              <a:t>中間および最終発表では下記を追加してください</a:t>
            </a:r>
          </a:p>
          <a:p>
            <a:pPr marL="477573" lvl="1" indent="-104469">
              <a:buFont typeface="Arial"/>
              <a:buChar char="•"/>
            </a:pPr>
            <a:r>
              <a:rPr lang="ja-JP" altLang="en-US" dirty="0"/>
              <a:t>キャッチコピー</a:t>
            </a:r>
          </a:p>
          <a:p>
            <a:pPr marL="477573" lvl="1" indent="-104469">
              <a:buFont typeface="Arial"/>
              <a:buChar char="•"/>
            </a:pPr>
            <a:r>
              <a:rPr lang="ja-JP" altLang="en-US" dirty="0"/>
              <a:t>利用シナリオ（ユーザー</a:t>
            </a:r>
            <a:r>
              <a:rPr lang="en-US" altLang="ja-JP" dirty="0"/>
              <a:t>/</a:t>
            </a:r>
            <a:r>
              <a:rPr lang="ja-JP" altLang="en-US" dirty="0"/>
              <a:t>移動販売車オーナーのどちらも意識してください）</a:t>
            </a:r>
          </a:p>
          <a:p>
            <a:pPr marL="477573" lvl="1" indent="-104469">
              <a:buFont typeface="Arial"/>
              <a:buChar char="•"/>
            </a:pPr>
            <a:r>
              <a:rPr lang="ja-JP" altLang="en-US" dirty="0"/>
              <a:t>体験マップ（図</a:t>
            </a:r>
            <a:r>
              <a:rPr lang="ja-JP" altLang="en-US" dirty="0" smtClean="0"/>
              <a:t>）</a:t>
            </a:r>
            <a:endParaRPr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215</a:t>
            </a:fld>
            <a:endParaRPr lang="ja-JP" altLang="en-US" dirty="0"/>
          </a:p>
        </p:txBody>
      </p:sp>
    </p:spTree>
    <p:extLst>
      <p:ext uri="{BB962C8B-B14F-4D97-AF65-F5344CB8AC3E}">
        <p14:creationId xmlns:p14="http://schemas.microsoft.com/office/powerpoint/2010/main" val="362229751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a:t>魅力的なプレゼンテーション</a:t>
            </a:r>
            <a:r>
              <a:rPr kumimoji="1" lang="en-US" altLang="ja-JP" dirty="0" smtClean="0"/>
              <a:t>] Page216〜223</a:t>
            </a:r>
          </a:p>
          <a:p>
            <a:r>
              <a:rPr kumimoji="1" lang="en-US" altLang="ja-JP" dirty="0" smtClean="0"/>
              <a:t>Page216</a:t>
            </a:r>
          </a:p>
          <a:p>
            <a:pPr algn="just"/>
            <a:r>
              <a:rPr kumimoji="1" lang="ja-JP" altLang="en-US" dirty="0" smtClean="0"/>
              <a:t>このセクションでは、「</a:t>
            </a:r>
            <a:r>
              <a:rPr lang="ja-JP" altLang="en-US" dirty="0"/>
              <a:t>魅力的なプレゼンテーション」について学習します。</a:t>
            </a:r>
            <a:endParaRPr lang="en-US" altLang="ja-JP" dirty="0"/>
          </a:p>
          <a:p>
            <a:pPr algn="just"/>
            <a:r>
              <a:rPr kumimoji="1" lang="ja-JP" altLang="en-US" dirty="0" smtClean="0"/>
              <a:t>プレゼンテーションとは何か？</a:t>
            </a:r>
            <a:endParaRPr kumimoji="1" lang="en-US" altLang="ja-JP" dirty="0" smtClean="0"/>
          </a:p>
          <a:p>
            <a:pPr algn="just"/>
            <a:r>
              <a:rPr kumimoji="1" lang="ja-JP" altLang="en-US" dirty="0" smtClean="0"/>
              <a:t>「プレゼンテーション」の目的は、単に資料を説明することではなく、相手にアクションを起こさせることです。例えば、映画の予告編のようなものです。予告編を見て、本編への興味がなくなってしまうと本末転倒です。プレゼンテーション資料も、内容を詰め込み過ぎたり、必要以上に長過ぎたりするものはよくありません。相手をいかに次の段階へ導き行動させるかが、プレゼンテーションのゴールに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216</a:t>
            </a:fld>
            <a:endParaRPr lang="ja-JP" altLang="en-US" dirty="0"/>
          </a:p>
        </p:txBody>
      </p:sp>
    </p:spTree>
    <p:extLst>
      <p:ext uri="{BB962C8B-B14F-4D97-AF65-F5344CB8AC3E}">
        <p14:creationId xmlns:p14="http://schemas.microsoft.com/office/powerpoint/2010/main" val="22132273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a:t>魅力的なプレゼンテーション</a:t>
            </a:r>
            <a:r>
              <a:rPr kumimoji="1" lang="en-US" altLang="ja-JP" dirty="0" smtClean="0"/>
              <a:t>] Page216〜223</a:t>
            </a:r>
          </a:p>
          <a:p>
            <a:r>
              <a:rPr kumimoji="1" lang="en-US" altLang="ja-JP" dirty="0" smtClean="0"/>
              <a:t>Page217</a:t>
            </a:r>
          </a:p>
          <a:p>
            <a:r>
              <a:rPr kumimoji="1" lang="en-US" altLang="ja-JP" dirty="0" smtClean="0"/>
              <a:t>●</a:t>
            </a:r>
            <a:r>
              <a:rPr kumimoji="1" lang="ja-JP" altLang="en-US" dirty="0" smtClean="0"/>
              <a:t>プレゼンテーション</a:t>
            </a:r>
            <a:endParaRPr kumimoji="1" lang="en-US" altLang="ja-JP" dirty="0" smtClean="0"/>
          </a:p>
          <a:p>
            <a:r>
              <a:rPr kumimoji="1" lang="ja-JP" altLang="en-US" dirty="0" smtClean="0"/>
              <a:t>良いプレゼンテーション／悪いプレゼンテーションの境界はどこでしょうか。</a:t>
            </a:r>
            <a:endParaRPr kumimoji="1" lang="en-US" altLang="ja-JP" dirty="0" smtClean="0"/>
          </a:p>
          <a:p>
            <a:r>
              <a:rPr kumimoji="1" lang="ja-JP" altLang="en-US" dirty="0" smtClean="0"/>
              <a:t>プレゼンテーションでは、長文の多用を避けることが求められます。その代わりに、図や写真、表、グラフを用いて、瞬間的に理解できるように心がけます。</a:t>
            </a:r>
            <a:endParaRPr kumimoji="1" lang="en-US" altLang="ja-JP" dirty="0" smtClean="0"/>
          </a:p>
          <a:p>
            <a:r>
              <a:rPr kumimoji="1" lang="ja-JP" altLang="en-US" dirty="0" smtClean="0"/>
              <a:t>そして、「自分の言いたいことを言う」のではなく、「相手の知りたいことを示す」のです。</a:t>
            </a:r>
            <a:endParaRPr kumimoji="1" lang="en-US" altLang="ja-JP" dirty="0" smtClean="0"/>
          </a:p>
          <a:p>
            <a:pPr>
              <a:lnSpc>
                <a:spcPct val="50000"/>
              </a:lnSpc>
            </a:pPr>
            <a:endParaRPr lang="en-US" altLang="ja-JP" sz="800" dirty="0"/>
          </a:p>
          <a:p>
            <a:pPr marL="477573" lvl="1" indent="-104469">
              <a:buFont typeface="Arial"/>
              <a:buChar char="•"/>
            </a:pPr>
            <a:r>
              <a:rPr kumimoji="1" lang="en-US" altLang="ja-JP" dirty="0" smtClean="0"/>
              <a:t>1</a:t>
            </a:r>
            <a:r>
              <a:rPr kumimoji="1" lang="ja-JP" altLang="en-US" dirty="0" smtClean="0"/>
              <a:t>枚の画面にアイデアを詰め込み過ぎる</a:t>
            </a:r>
            <a:endParaRPr kumimoji="1" lang="en-US" altLang="ja-JP" dirty="0" smtClean="0"/>
          </a:p>
          <a:p>
            <a:pPr marL="477573" lvl="1" indent="-104469">
              <a:buFont typeface="Arial"/>
              <a:buChar char="•"/>
            </a:pPr>
            <a:r>
              <a:rPr kumimoji="1" lang="ja-JP" altLang="en-US" dirty="0" smtClean="0"/>
              <a:t>ありきたりな表現とクリップアート</a:t>
            </a:r>
          </a:p>
          <a:p>
            <a:pPr marL="477573" lvl="1" indent="-104469">
              <a:buFont typeface="Arial"/>
              <a:buChar char="•"/>
            </a:pPr>
            <a:r>
              <a:rPr kumimoji="1" lang="ja-JP" altLang="en-US" dirty="0" smtClean="0"/>
              <a:t>重点が欠落している</a:t>
            </a:r>
          </a:p>
          <a:p>
            <a:pPr marL="477573" lvl="1" indent="-104469">
              <a:buFont typeface="Arial"/>
              <a:buChar char="•"/>
            </a:pPr>
            <a:r>
              <a:rPr kumimoji="1" lang="ja-JP" altLang="en-US" dirty="0" smtClean="0"/>
              <a:t>デザインに統一感がない</a:t>
            </a:r>
          </a:p>
          <a:p>
            <a:pPr marL="477573" lvl="1" indent="-104469">
              <a:buFont typeface="Arial"/>
              <a:buChar char="•"/>
            </a:pPr>
            <a:r>
              <a:rPr kumimoji="1" lang="ja-JP" altLang="en-US" dirty="0" smtClean="0"/>
              <a:t>聴衆との関係をつくれない</a:t>
            </a:r>
            <a:endParaRPr kumimoji="1" lang="en-US" altLang="ja-JP" dirty="0" smtClean="0"/>
          </a:p>
          <a:p>
            <a:pPr>
              <a:lnSpc>
                <a:spcPct val="50000"/>
              </a:lnSpc>
            </a:pPr>
            <a:endParaRPr lang="en-US" altLang="ja-JP" sz="800" dirty="0"/>
          </a:p>
          <a:p>
            <a:r>
              <a:rPr kumimoji="1" lang="ja-JP" altLang="en-US" dirty="0" smtClean="0"/>
              <a:t>これらも気をつけないと、悪いプレゼンテーションになってしまいます。</a:t>
            </a:r>
            <a:endParaRPr kumimoji="1" lang="en-US" altLang="ja-JP" dirty="0" smtClean="0"/>
          </a:p>
          <a:p>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www.str.ce.akita-u.ac.jp</a:t>
            </a:r>
            <a:r>
              <a:rPr kumimoji="1" lang="en-US" altLang="ja-JP" dirty="0" smtClean="0"/>
              <a:t>/~</a:t>
            </a:r>
            <a:r>
              <a:rPr kumimoji="1" lang="en-US" altLang="ja-JP" dirty="0" err="1" smtClean="0"/>
              <a:t>gotou</a:t>
            </a:r>
            <a:r>
              <a:rPr kumimoji="1" lang="en-US" altLang="ja-JP" dirty="0" smtClean="0"/>
              <a:t>/</a:t>
            </a:r>
            <a:r>
              <a:rPr kumimoji="1" lang="en-US" altLang="ja-JP" dirty="0" err="1" smtClean="0"/>
              <a:t>tebiki</a:t>
            </a:r>
            <a:r>
              <a:rPr kumimoji="1" lang="en-US" altLang="ja-JP" dirty="0" smtClean="0"/>
              <a:t>/</a:t>
            </a:r>
            <a:r>
              <a:rPr kumimoji="1" lang="en-US" altLang="ja-JP" dirty="0" err="1" smtClean="0"/>
              <a:t>purezen.html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217</a:t>
            </a:fld>
            <a:endParaRPr lang="ja-JP" altLang="en-US"/>
          </a:p>
        </p:txBody>
      </p:sp>
    </p:spTree>
    <p:extLst>
      <p:ext uri="{BB962C8B-B14F-4D97-AF65-F5344CB8AC3E}">
        <p14:creationId xmlns:p14="http://schemas.microsoft.com/office/powerpoint/2010/main" val="264957190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a:t>魅力的なプレゼンテーション</a:t>
            </a:r>
            <a:r>
              <a:rPr kumimoji="1" lang="en-US" altLang="ja-JP" dirty="0" smtClean="0"/>
              <a:t>] Page216〜223</a:t>
            </a:r>
          </a:p>
          <a:p>
            <a:r>
              <a:rPr kumimoji="1" lang="en-US" altLang="ja-JP" dirty="0" smtClean="0"/>
              <a:t>Page218</a:t>
            </a:r>
          </a:p>
          <a:p>
            <a:r>
              <a:rPr kumimoji="1" lang="en-US" altLang="ja-JP" dirty="0" smtClean="0"/>
              <a:t>●</a:t>
            </a:r>
            <a:r>
              <a:rPr kumimoji="1" lang="ja-JP" altLang="en-US" dirty="0" smtClean="0"/>
              <a:t>図解で示そう</a:t>
            </a:r>
            <a:endParaRPr kumimoji="1" lang="en-US" altLang="ja-JP" dirty="0" smtClean="0"/>
          </a:p>
          <a:p>
            <a:r>
              <a:rPr kumimoji="1" lang="ja-JP" altLang="en-US" dirty="0" smtClean="0"/>
              <a:t>悪いプレゼンテーションの一番の問題は、ついつい語りたがるということです。文章ではなく図を用いて、表現しましょう。その一番の効果は、文字に比べて、理解するのに時間がかからないと言うことです。</a:t>
            </a:r>
            <a:endParaRPr kumimoji="1" lang="en-US" altLang="ja-JP" dirty="0" smtClean="0"/>
          </a:p>
          <a:p>
            <a:r>
              <a:rPr kumimoji="1" lang="ja-JP" altLang="en-US" dirty="0" smtClean="0"/>
              <a:t>また、フレームワーク</a:t>
            </a:r>
            <a:r>
              <a:rPr lang="ja-JP" altLang="en-US" dirty="0" smtClean="0"/>
              <a:t>の</a:t>
            </a:r>
            <a:r>
              <a:rPr kumimoji="1" lang="ja-JP" altLang="en-US" dirty="0" smtClean="0"/>
              <a:t>利用は簡潔な説明への第一歩になります。</a:t>
            </a:r>
            <a:endParaRPr kumimoji="1" lang="en-US" altLang="ja-JP" dirty="0" smtClean="0"/>
          </a:p>
          <a:p>
            <a:r>
              <a:rPr kumimoji="1" lang="en-US" altLang="ja-JP" dirty="0" smtClean="0"/>
              <a:t>【</a:t>
            </a:r>
            <a:r>
              <a:rPr kumimoji="1" lang="ja-JP" altLang="en-US" dirty="0" smtClean="0"/>
              <a:t>図</a:t>
            </a:r>
            <a:r>
              <a:rPr kumimoji="1" lang="en-US" altLang="ja-JP" dirty="0" smtClean="0"/>
              <a:t>】</a:t>
            </a:r>
            <a:r>
              <a:rPr kumimoji="1" lang="ja-JP" altLang="en-US" dirty="0" smtClean="0"/>
              <a:t>出典：</a:t>
            </a:r>
            <a:endParaRPr kumimoji="1" lang="en-US" altLang="ja-JP" dirty="0" smtClean="0"/>
          </a:p>
          <a:p>
            <a:r>
              <a:rPr kumimoji="1" lang="ja-JP" altLang="en-US" dirty="0" smtClean="0"/>
              <a:t>「プレゼンがうまい人の「図解思考」の技術」（永田　豊志　著／中経出版）</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rPr>
              <a:pPr>
                <a:defRPr/>
              </a:pPr>
              <a:t>218</a:t>
            </a:fld>
            <a:endParaRPr lang="ja-JP" altLang="en-US">
              <a:solidFill>
                <a:prstClr val="black"/>
              </a:solidFill>
            </a:endParaRPr>
          </a:p>
        </p:txBody>
      </p:sp>
    </p:spTree>
    <p:extLst>
      <p:ext uri="{BB962C8B-B14F-4D97-AF65-F5344CB8AC3E}">
        <p14:creationId xmlns:p14="http://schemas.microsoft.com/office/powerpoint/2010/main" val="211701139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lang="ja-JP" altLang="en-US" dirty="0"/>
              <a:t>魅力的なプレゼンテーション</a:t>
            </a:r>
            <a:r>
              <a:rPr kumimoji="1" lang="en-US" altLang="ja-JP" dirty="0" smtClean="0"/>
              <a:t>] Page216〜223</a:t>
            </a:r>
          </a:p>
          <a:p>
            <a:r>
              <a:rPr kumimoji="1" lang="en-US" altLang="ja-JP" dirty="0" smtClean="0"/>
              <a:t>Page219</a:t>
            </a:r>
          </a:p>
          <a:p>
            <a:r>
              <a:rPr kumimoji="1" lang="en-US" altLang="ja-JP" dirty="0" smtClean="0"/>
              <a:t>●</a:t>
            </a:r>
            <a:r>
              <a:rPr kumimoji="1" lang="ja-JP" altLang="en-US" dirty="0" smtClean="0"/>
              <a:t>マジックナンバー３</a:t>
            </a:r>
            <a:endParaRPr kumimoji="1" lang="en-US" altLang="ja-JP" dirty="0" smtClean="0"/>
          </a:p>
          <a:p>
            <a:r>
              <a:rPr kumimoji="1" lang="ja-JP" altLang="en-US" dirty="0" smtClean="0"/>
              <a:t>プレゼンテーションでは、提案は「３つ」で行えと言われています。これは、人間は理解の際に、考えるべき対象が３つ以下であれば素早いスピードで正確な情報の処理が行えるという性質を持っているからです。逆に４つ以上になると情報の処理スピードと正確性が著しく低下することが実証されています。</a:t>
            </a:r>
          </a:p>
          <a:p>
            <a:r>
              <a:rPr kumimoji="1" lang="ja-JP" altLang="en-US" dirty="0" smtClean="0"/>
              <a:t>箇条書きにするときに、３つにまとめたり、キャッチフレーズを作るときに３つの言葉を並べたりすると人に伝わりやすい。例えば、「速い！安い！上手い！」などがその良い例です。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rPr>
              <a:pPr>
                <a:defRPr/>
              </a:pPr>
              <a:t>219</a:t>
            </a:fld>
            <a:endParaRPr lang="ja-JP" altLang="en-US">
              <a:solidFill>
                <a:prstClr val="black"/>
              </a:solidFill>
            </a:endParaRPr>
          </a:p>
        </p:txBody>
      </p:sp>
    </p:spTree>
    <p:extLst>
      <p:ext uri="{BB962C8B-B14F-4D97-AF65-F5344CB8AC3E}">
        <p14:creationId xmlns:p14="http://schemas.microsoft.com/office/powerpoint/2010/main" val="2117011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Page22</a:t>
            </a:r>
            <a:r>
              <a:rPr kumimoji="1" lang="ja-JP" altLang="en-US" dirty="0" smtClean="0"/>
              <a:t>（</a:t>
            </a:r>
            <a:r>
              <a:rPr kumimoji="1" lang="en-US" altLang="ja-JP" dirty="0" smtClean="0"/>
              <a:t>Page19〜24</a:t>
            </a:r>
            <a:r>
              <a:rPr kumimoji="1" lang="ja-JP" altLang="en-US" dirty="0" smtClean="0"/>
              <a:t>まででオリエンタルランドグループでの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ユーザーエクスペリエンスとは？ － ディズニー・テーマパーク</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Disney</a:t>
            </a:r>
            <a:r>
              <a:rPr kumimoji="1" lang="ja-JP" altLang="en-US" dirty="0" smtClean="0"/>
              <a:t>　＝　世界トップの集客力・顧客満足度といえるでしょう。</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ディズニーランドのテーマパークでは、ゲスト（訪問客）のエクスペリエンス （体験）を最良のものにするというミッション・価値観を、キャストと呼ばれる従業員全員で共有し、それに従って行動できるように徹底した取り組みを行っていることで知られています。</a:t>
            </a: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It requires people.</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「世界中でもっともすばらしい場所を夢見て、想像することはできる。設計し、建設することもできるだろう。しかし、その夢を実現するのは人である。」</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れは、ウォルト・ディズニーの言葉です。東京ディズニーリゾートは、青空を背景にした巨大なステージ。ここでは観るものすべてがショーであり、そこにいらっしゃったお客様はショーに参加していただく「ゲスト」、ゲストをお迎えするスタッフは「キャスト（役者）」と呼ばれ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東京ディズニーリゾートキャスティングセンターのホームページではこのように述べられています。</a:t>
            </a: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www.castingline.net</a:t>
            </a:r>
            <a:r>
              <a:rPr kumimoji="1" lang="en-US" altLang="ja-JP" dirty="0" smtClean="0"/>
              <a:t>/</a:t>
            </a:r>
            <a:r>
              <a:rPr kumimoji="1" lang="en-US" altLang="ja-JP" dirty="0" err="1" smtClean="0"/>
              <a:t>disney_about_cast</a:t>
            </a:r>
            <a:r>
              <a:rPr kumimoji="1" lang="en-US" altLang="ja-JP" dirty="0" smtClean="0"/>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9804272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Section : [</a:t>
            </a:r>
            <a:r>
              <a:rPr lang="ja-JP" altLang="en-US" dirty="0"/>
              <a:t>魅力的なプレゼンテーション</a:t>
            </a:r>
            <a:r>
              <a:rPr kumimoji="1" lang="en-US" altLang="ja-JP" dirty="0" smtClean="0"/>
              <a:t>] Page216〜223</a:t>
            </a:r>
          </a:p>
          <a:p>
            <a:r>
              <a:rPr kumimoji="1" lang="en-US" altLang="ja-JP" dirty="0" smtClean="0"/>
              <a:t>Page220</a:t>
            </a:r>
          </a:p>
          <a:p>
            <a:r>
              <a:rPr kumimoji="1" lang="en-US" altLang="ja-JP" dirty="0" smtClean="0"/>
              <a:t>●</a:t>
            </a:r>
            <a:r>
              <a:rPr kumimoji="1" lang="ja-JP" altLang="en-US" dirty="0" smtClean="0"/>
              <a:t>構成</a:t>
            </a:r>
            <a:endParaRPr kumimoji="1" lang="en-US" altLang="ja-JP" dirty="0" smtClean="0"/>
          </a:p>
          <a:p>
            <a:r>
              <a:rPr kumimoji="1" lang="ja-JP" altLang="en-US" dirty="0" smtClean="0"/>
              <a:t>プレゼンテーションの構成（組み立て）方法には、大きく分けて２通りあります。</a:t>
            </a:r>
            <a:endParaRPr kumimoji="1" lang="en-US" altLang="ja-JP" dirty="0" smtClean="0"/>
          </a:p>
          <a:p>
            <a:r>
              <a:rPr lang="ja-JP" altLang="en-US" dirty="0" smtClean="0"/>
              <a:t>「トップダウン方式」と「ボトムアップ方式」です。</a:t>
            </a:r>
            <a:endParaRPr lang="en-US" altLang="ja-JP" dirty="0" smtClean="0"/>
          </a:p>
          <a:p>
            <a:pPr>
              <a:lnSpc>
                <a:spcPct val="60000"/>
              </a:lnSpc>
            </a:pPr>
            <a:endParaRPr lang="en-US" altLang="ja-JP" sz="800" dirty="0"/>
          </a:p>
          <a:p>
            <a:r>
              <a:rPr lang="ja-JP" altLang="en-US" dirty="0" smtClean="0"/>
              <a:t>「トップダウン方式」</a:t>
            </a:r>
            <a:endParaRPr lang="en-US" altLang="ja-JP" dirty="0" smtClean="0"/>
          </a:p>
          <a:p>
            <a:r>
              <a:rPr kumimoji="1" lang="ja-JP" altLang="en-US" dirty="0" smtClean="0"/>
              <a:t>結論から先に説明をして、主張の根拠だけをサラッと解説する方法です。</a:t>
            </a:r>
            <a:endParaRPr kumimoji="1" lang="en-US" altLang="ja-JP" dirty="0" smtClean="0"/>
          </a:p>
          <a:p>
            <a:pPr lvl="1"/>
            <a:r>
              <a:rPr kumimoji="1" lang="ja-JP" altLang="en-US" dirty="0" smtClean="0"/>
              <a:t>＜長所＞この方法は、とても簡潔に要点を伝えられる</a:t>
            </a:r>
            <a:endParaRPr kumimoji="1" lang="en-US" altLang="ja-JP" dirty="0" smtClean="0"/>
          </a:p>
          <a:p>
            <a:pPr lvl="1"/>
            <a:r>
              <a:rPr kumimoji="1" lang="ja-JP" altLang="en-US" dirty="0" smtClean="0"/>
              <a:t>＜短所＞相手や状況によっては誤解されやすい</a:t>
            </a:r>
            <a:endParaRPr kumimoji="1" lang="en-US" altLang="ja-JP" dirty="0" smtClean="0"/>
          </a:p>
          <a:p>
            <a:pPr>
              <a:lnSpc>
                <a:spcPct val="60000"/>
              </a:lnSpc>
            </a:pPr>
            <a:endParaRPr lang="en-US" altLang="ja-JP" sz="800" dirty="0"/>
          </a:p>
          <a:p>
            <a:r>
              <a:rPr lang="ja-JP" altLang="en-US" dirty="0" smtClean="0"/>
              <a:t>「ボトムダウン方式」</a:t>
            </a:r>
            <a:endParaRPr lang="en-US" altLang="ja-JP" dirty="0" smtClean="0"/>
          </a:p>
          <a:p>
            <a:r>
              <a:rPr kumimoji="1" lang="ja-JP" altLang="en-US" dirty="0" smtClean="0"/>
              <a:t>背景となる情報から先に説明をして、それぞれの根拠をくまなく説明した後に、最後に結論を話すという方法です。</a:t>
            </a:r>
            <a:endParaRPr kumimoji="1" lang="en-US" altLang="ja-JP" dirty="0" smtClean="0"/>
          </a:p>
          <a:p>
            <a:pPr lvl="1"/>
            <a:r>
              <a:rPr kumimoji="1" lang="ja-JP" altLang="en-US" dirty="0" smtClean="0"/>
              <a:t>＜長所＞誤解のないようじっくり説明が出来る</a:t>
            </a:r>
            <a:endParaRPr kumimoji="1" lang="en-US" altLang="ja-JP" dirty="0" smtClean="0"/>
          </a:p>
          <a:p>
            <a:pPr lvl="1"/>
            <a:r>
              <a:rPr kumimoji="1" lang="ja-JP" altLang="en-US" dirty="0" smtClean="0"/>
              <a:t>＜短所＞相手や状況によっては最後まで聞いてもらえない</a:t>
            </a:r>
            <a:endParaRPr kumimoji="1" lang="en-US" altLang="ja-JP" dirty="0" smtClean="0"/>
          </a:p>
          <a:p>
            <a:pPr>
              <a:lnSpc>
                <a:spcPct val="50000"/>
              </a:lnSpc>
            </a:pPr>
            <a:endParaRPr lang="en-US" altLang="ja-JP" sz="800" dirty="0"/>
          </a:p>
          <a:p>
            <a:r>
              <a:rPr lang="ja-JP" altLang="en-US" dirty="0" smtClean="0"/>
              <a:t>このように、２つの方式は、どちらかが優れていると言うものではありません。実際</a:t>
            </a:r>
            <a:r>
              <a:rPr lang="ja-JP" altLang="en-US" dirty="0"/>
              <a:t>に仕事でプレゼン資料のストーリーを構成する場合に</a:t>
            </a:r>
            <a:r>
              <a:rPr lang="ja-JP" altLang="en-US" dirty="0" smtClean="0"/>
              <a:t>は、</a:t>
            </a:r>
            <a:r>
              <a:rPr lang="ja-JP" altLang="en-US" dirty="0"/>
              <a:t>相手や状況によって臨機応変に構成を変え、大切な部分だけを端的に説明していく必要があります。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rPr>
              <a:pPr>
                <a:defRPr/>
              </a:pPr>
              <a:t>220</a:t>
            </a:fld>
            <a:endParaRPr lang="ja-JP" altLang="en-US">
              <a:solidFill>
                <a:prstClr val="black"/>
              </a:solidFill>
            </a:endParaRPr>
          </a:p>
        </p:txBody>
      </p:sp>
    </p:spTree>
    <p:extLst>
      <p:ext uri="{BB962C8B-B14F-4D97-AF65-F5344CB8AC3E}">
        <p14:creationId xmlns:p14="http://schemas.microsoft.com/office/powerpoint/2010/main" val="211701139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42758" y="4861562"/>
            <a:ext cx="5613786" cy="4982153"/>
          </a:xfrm>
        </p:spPr>
        <p:txBody>
          <a:bodyPr>
            <a:normAutofit/>
          </a:bodyPr>
          <a:lstStyle/>
          <a:p>
            <a:pPr>
              <a:lnSpc>
                <a:spcPct val="110000"/>
              </a:lnSpc>
            </a:pPr>
            <a:r>
              <a:rPr lang="en-US" altLang="ja-JP" dirty="0"/>
              <a:t>Section : [</a:t>
            </a:r>
            <a:r>
              <a:rPr lang="ja-JP" altLang="en-US" dirty="0"/>
              <a:t>魅力的なプレゼンテーション</a:t>
            </a:r>
            <a:r>
              <a:rPr lang="en-US" altLang="ja-JP" dirty="0"/>
              <a:t>] Page216〜223</a:t>
            </a:r>
          </a:p>
          <a:p>
            <a:pPr>
              <a:lnSpc>
                <a:spcPct val="110000"/>
              </a:lnSpc>
            </a:pPr>
            <a:r>
              <a:rPr lang="en-US" altLang="ja-JP" dirty="0"/>
              <a:t>Page221</a:t>
            </a:r>
          </a:p>
          <a:p>
            <a:pPr>
              <a:lnSpc>
                <a:spcPct val="110000"/>
              </a:lnSpc>
            </a:pPr>
            <a:r>
              <a:rPr lang="en-US" altLang="ja-JP" dirty="0"/>
              <a:t>●NG</a:t>
            </a:r>
            <a:r>
              <a:rPr lang="ja-JP" altLang="en-US" dirty="0"/>
              <a:t>ワード</a:t>
            </a:r>
            <a:endParaRPr lang="en-US" altLang="ja-JP" dirty="0"/>
          </a:p>
          <a:p>
            <a:pPr>
              <a:lnSpc>
                <a:spcPct val="110000"/>
              </a:lnSpc>
            </a:pPr>
            <a:r>
              <a:rPr lang="ja-JP" altLang="en-US" dirty="0"/>
              <a:t>プレゼンテーションを実行しているときには、使っては行けないとされているワードがあります。ここでそのいくつかを紹介します。</a:t>
            </a:r>
            <a:endParaRPr lang="en-US" altLang="ja-JP" dirty="0"/>
          </a:p>
          <a:p>
            <a:pPr>
              <a:lnSpc>
                <a:spcPct val="110000"/>
              </a:lnSpc>
            </a:pPr>
            <a:r>
              <a:rPr lang="ja-JP" altLang="en-US" dirty="0"/>
              <a:t>＜おもしろい＞</a:t>
            </a:r>
            <a:br>
              <a:rPr lang="ja-JP" altLang="en-US" dirty="0"/>
            </a:br>
            <a:r>
              <a:rPr lang="ja-JP" altLang="en-US" dirty="0"/>
              <a:t>「○○すると、おもしろいと思います」</a:t>
            </a:r>
            <a:br>
              <a:rPr lang="ja-JP" altLang="en-US" dirty="0"/>
            </a:br>
            <a:r>
              <a:rPr lang="ja-JP" altLang="en-US" dirty="0">
                <a:latin typeface="+mn-ea"/>
              </a:rPr>
              <a:t>乱用するとどんどん表現力を失っていきます。提案する側が「この企画はおもしろいです」と言っても全然説得力があるとは言えません。この言葉を使わずに「おもしろい」と感じてもらえるように工夫することが肝要です。</a:t>
            </a:r>
            <a:br>
              <a:rPr lang="ja-JP" altLang="en-US" dirty="0">
                <a:latin typeface="+mn-ea"/>
              </a:rPr>
            </a:br>
            <a:r>
              <a:rPr lang="ja-JP" altLang="en-US" dirty="0"/>
              <a:t>類似の働きのある言葉：「かわいい」</a:t>
            </a:r>
            <a:br>
              <a:rPr lang="ja-JP" altLang="en-US" dirty="0"/>
            </a:br>
            <a:r>
              <a:rPr lang="ja-JP" altLang="en-US" dirty="0"/>
              <a:t>＜やはり／やっぱり＞</a:t>
            </a:r>
            <a:br>
              <a:rPr lang="ja-JP" altLang="en-US" dirty="0"/>
            </a:br>
            <a:r>
              <a:rPr lang="ja-JP" altLang="en-US" dirty="0"/>
              <a:t>「やはり○○だと思います」</a:t>
            </a:r>
            <a:br>
              <a:rPr lang="ja-JP" altLang="en-US" dirty="0"/>
            </a:br>
            <a:r>
              <a:rPr lang="ja-JP" altLang="en-US" dirty="0"/>
              <a:t>“いろいろ考えたあげく、最終的な結論はこれです”というイメージがあります。他にどんな可能性があって、どんな理由でふるい落としたのかを明確に語ることができなければ相手を説得することはできません。</a:t>
            </a:r>
            <a:br>
              <a:rPr lang="ja-JP" altLang="en-US" dirty="0"/>
            </a:br>
            <a:r>
              <a:rPr lang="ja-JP" altLang="en-US" dirty="0"/>
              <a:t>上記２つは、自分のプランを自分で信じていれば使わなくてすむ言葉かもしれません。すべての案件で、自分で信じられるプランだけを提案するという気持ちでプレゼンすることが重要です。</a:t>
            </a:r>
            <a:endParaRPr lang="en-US" altLang="ja-JP" dirty="0"/>
          </a:p>
          <a:p>
            <a:pPr>
              <a:lnSpc>
                <a:spcPct val="110000"/>
              </a:lnSpc>
            </a:pPr>
            <a:r>
              <a:rPr lang="ja-JP" altLang="en-US" dirty="0" smtClean="0">
                <a:latin typeface="+mn-lt"/>
              </a:rPr>
              <a:t>「とりあえず」「えーと」「あのー」については、言わずもがなで、「絶対に」ということは世の中では、ほぼないと言っていいでしょう。逆に不信感を抱かせてしまいます。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rPr>
              <a:pPr>
                <a:defRPr/>
              </a:pPr>
              <a:t>221</a:t>
            </a:fld>
            <a:endParaRPr lang="ja-JP" altLang="en-US">
              <a:solidFill>
                <a:prstClr val="black"/>
              </a:solidFill>
            </a:endParaRPr>
          </a:p>
        </p:txBody>
      </p:sp>
    </p:spTree>
    <p:extLst>
      <p:ext uri="{BB962C8B-B14F-4D97-AF65-F5344CB8AC3E}">
        <p14:creationId xmlns:p14="http://schemas.microsoft.com/office/powerpoint/2010/main" val="21170113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en-US" altLang="ja-JP" dirty="0">
                <a:latin typeface="+mn-ea"/>
              </a:rPr>
              <a:t>Section : [</a:t>
            </a:r>
            <a:r>
              <a:rPr lang="ja-JP" altLang="en-US" dirty="0">
                <a:latin typeface="+mn-ea"/>
              </a:rPr>
              <a:t>魅力的なプレゼンテーション</a:t>
            </a:r>
            <a:r>
              <a:rPr lang="en-US" altLang="ja-JP" dirty="0">
                <a:latin typeface="+mn-ea"/>
              </a:rPr>
              <a:t>] Page216〜223</a:t>
            </a:r>
          </a:p>
          <a:p>
            <a:pPr>
              <a:lnSpc>
                <a:spcPct val="110000"/>
              </a:lnSpc>
            </a:pPr>
            <a:r>
              <a:rPr lang="en-US" altLang="ja-JP" dirty="0">
                <a:latin typeface="+mn-ea"/>
              </a:rPr>
              <a:t>Page222</a:t>
            </a:r>
          </a:p>
          <a:p>
            <a:pPr>
              <a:lnSpc>
                <a:spcPct val="110000"/>
              </a:lnSpc>
            </a:pPr>
            <a:r>
              <a:rPr lang="en-US" altLang="ja-JP" dirty="0">
                <a:latin typeface="+mn-ea"/>
              </a:rPr>
              <a:t>●</a:t>
            </a:r>
            <a:r>
              <a:rPr lang="ja-JP" altLang="en-US" dirty="0">
                <a:latin typeface="+mn-ea"/>
              </a:rPr>
              <a:t>数字で語る</a:t>
            </a:r>
            <a:endParaRPr lang="en-US" altLang="ja-JP" dirty="0">
              <a:latin typeface="+mn-ea"/>
            </a:endParaRPr>
          </a:p>
          <a:p>
            <a:pPr>
              <a:lnSpc>
                <a:spcPct val="110000"/>
              </a:lnSpc>
            </a:pPr>
            <a:r>
              <a:rPr kumimoji="1" lang="ja-JP" altLang="en-US" dirty="0" smtClean="0"/>
              <a:t>プレゼンテーションでは、数字を使ってアピールする手法をとると、聴衆に受け入れられやすいと言われています。客観的な指標として、聞き手に伝わりやすいからです。スティーブ・ジョブズは、プレゼンテーションの中に数字を取り込むのが、天才的に上手いと言われる人物の１人です。ここでも、「</a:t>
            </a:r>
            <a:r>
              <a:rPr kumimoji="1" lang="en-US" altLang="ja-JP" dirty="0" smtClean="0"/>
              <a:t>850M</a:t>
            </a:r>
            <a:r>
              <a:rPr kumimoji="1" lang="ja-JP" altLang="en-US" dirty="0" smtClean="0"/>
              <a:t>」と「</a:t>
            </a:r>
            <a:r>
              <a:rPr kumimoji="1" lang="en-US" altLang="ja-JP" dirty="0" smtClean="0"/>
              <a:t>14M</a:t>
            </a:r>
            <a:r>
              <a:rPr kumimoji="1" lang="ja-JP" altLang="en-US" dirty="0" smtClean="0"/>
              <a:t>」をスクリーンに大きく映し出すような表現手法をとっています。非常にインパクトがあり、「何の数字だろう」などと興味を引かれます。</a:t>
            </a:r>
          </a:p>
          <a:p>
            <a:pPr>
              <a:lnSpc>
                <a:spcPct val="110000"/>
              </a:lnSpc>
            </a:pPr>
            <a:endParaRPr kumimoji="1" lang="en-US" altLang="ja-JP" dirty="0" smtClean="0"/>
          </a:p>
          <a:p>
            <a:pPr>
              <a:lnSpc>
                <a:spcPct val="110000"/>
              </a:lnSpc>
            </a:pPr>
            <a:r>
              <a:rPr kumimoji="1" lang="en-US" altLang="ja-JP" dirty="0" smtClean="0"/>
              <a:t>【</a:t>
            </a:r>
            <a:r>
              <a:rPr kumimoji="1" lang="ja-JP" altLang="en-US" dirty="0" smtClean="0"/>
              <a:t>写真</a:t>
            </a:r>
            <a:r>
              <a:rPr kumimoji="1" lang="en-US" altLang="ja-JP" dirty="0" smtClean="0"/>
              <a:t>】</a:t>
            </a:r>
            <a:r>
              <a:rPr kumimoji="1" lang="ja-JP" altLang="en-US" dirty="0" smtClean="0"/>
              <a:t>数字を使ったプレゼンテーション：</a:t>
            </a:r>
          </a:p>
          <a:p>
            <a:r>
              <a:rPr kumimoji="1" lang="en-US" altLang="ja-JP" dirty="0" smtClean="0"/>
              <a:t>http://</a:t>
            </a:r>
            <a:r>
              <a:rPr kumimoji="1" lang="en-US" altLang="ja-JP" dirty="0" err="1" smtClean="0"/>
              <a:t>japan.cnet.com</a:t>
            </a:r>
            <a:r>
              <a:rPr kumimoji="1" lang="en-US" altLang="ja-JP" dirty="0" smtClean="0"/>
              <a:t>/news/tech/20094190/</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rPr>
              <a:pPr>
                <a:defRPr/>
              </a:pPr>
              <a:t>222</a:t>
            </a:fld>
            <a:endParaRPr lang="ja-JP" altLang="en-US">
              <a:solidFill>
                <a:prstClr val="black"/>
              </a:solidFill>
            </a:endParaRPr>
          </a:p>
        </p:txBody>
      </p:sp>
    </p:spTree>
    <p:extLst>
      <p:ext uri="{BB962C8B-B14F-4D97-AF65-F5344CB8AC3E}">
        <p14:creationId xmlns:p14="http://schemas.microsoft.com/office/powerpoint/2010/main" val="211701139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10000"/>
              </a:lnSpc>
            </a:pPr>
            <a:r>
              <a:rPr lang="en-US" altLang="ja-JP" dirty="0">
                <a:latin typeface="+mn-ea"/>
              </a:rPr>
              <a:t>Section : [</a:t>
            </a:r>
            <a:r>
              <a:rPr lang="ja-JP" altLang="en-US" dirty="0">
                <a:latin typeface="+mn-ea"/>
              </a:rPr>
              <a:t>魅力的なプレゼンテーション</a:t>
            </a:r>
            <a:r>
              <a:rPr lang="en-US" altLang="ja-JP" dirty="0">
                <a:latin typeface="+mn-ea"/>
              </a:rPr>
              <a:t>] Page216〜223</a:t>
            </a:r>
          </a:p>
          <a:p>
            <a:pPr>
              <a:lnSpc>
                <a:spcPct val="110000"/>
              </a:lnSpc>
            </a:pPr>
            <a:r>
              <a:rPr lang="en-US" altLang="ja-JP" dirty="0">
                <a:latin typeface="+mn-ea"/>
              </a:rPr>
              <a:t>Page223</a:t>
            </a:r>
          </a:p>
          <a:p>
            <a:pPr>
              <a:lnSpc>
                <a:spcPct val="110000"/>
              </a:lnSpc>
            </a:pPr>
            <a:r>
              <a:rPr lang="en-US" altLang="ja-JP" dirty="0">
                <a:latin typeface="+mn-ea"/>
              </a:rPr>
              <a:t>●</a:t>
            </a:r>
            <a:r>
              <a:rPr lang="ja-JP" altLang="en-US" dirty="0">
                <a:latin typeface="+mn-ea"/>
              </a:rPr>
              <a:t>創造的プレゼンテーション・パターン</a:t>
            </a:r>
            <a:endParaRPr lang="en-US" altLang="ja-JP" dirty="0">
              <a:latin typeface="+mn-ea"/>
            </a:endParaRPr>
          </a:p>
          <a:p>
            <a:pPr>
              <a:lnSpc>
                <a:spcPct val="110000"/>
              </a:lnSpc>
            </a:pPr>
            <a:r>
              <a:rPr kumimoji="1" lang="ja-JP" altLang="en-US" dirty="0" smtClean="0"/>
              <a:t>プレゼンテーション・パターンは、慶應義塾大学湘南藤沢キャンパス（</a:t>
            </a:r>
            <a:r>
              <a:rPr kumimoji="1" lang="en-US" altLang="ja-JP" dirty="0" smtClean="0"/>
              <a:t>SFC</a:t>
            </a:r>
            <a:r>
              <a:rPr kumimoji="1" lang="ja-JP" altLang="en-US" dirty="0" smtClean="0"/>
              <a:t>）の井庭崇研究室 プレゼンテーション・パターン プロジェクトによって作成されました。</a:t>
            </a:r>
          </a:p>
          <a:p>
            <a:pPr>
              <a:lnSpc>
                <a:spcPct val="110000"/>
              </a:lnSpc>
            </a:pPr>
            <a:r>
              <a:rPr kumimoji="1" lang="ja-JP" altLang="en-US" dirty="0" smtClean="0"/>
              <a:t>プレゼンテーション・パターンは、「創造的プレゼンテーション」の秘訣を言語化したものです。創造的プレゼンテーションには、想いが凝縮されたメッセージがあり、聞き手の想像力をかきたて、新しい発見をもたらす工夫がなされています。そのようなプレゼンテーションのデザインにおける視点や方法をまとめたものが、プレゼンテーション・パターンです。</a:t>
            </a:r>
          </a:p>
          <a:p>
            <a:pPr>
              <a:lnSpc>
                <a:spcPct val="110000"/>
              </a:lnSpc>
            </a:pPr>
            <a:r>
              <a:rPr kumimoji="1" lang="ja-JP" altLang="en-US" dirty="0" smtClean="0"/>
              <a:t>あらゆる分野・領域でイノベーションが求められている現在、自分の考えや新しいアイデアについてプレゼンテーションすることが、ますます重要になっています。そこで求められているプレゼンテーションというのは、単なる「伝達」ではなく、そのこと自体が新しい「創造」であるような「創造的プレゼンテーション」（</a:t>
            </a:r>
            <a:r>
              <a:rPr kumimoji="1" lang="en-US" altLang="ja-JP" dirty="0" smtClean="0"/>
              <a:t>Creative Presentation</a:t>
            </a:r>
            <a:r>
              <a:rPr kumimoji="1" lang="ja-JP" altLang="en-US" dirty="0" smtClean="0"/>
              <a:t>）ではないでしょうか。</a:t>
            </a:r>
            <a:endParaRPr lang="en-US" altLang="ja-JP" dirty="0"/>
          </a:p>
          <a:p>
            <a:pPr>
              <a:lnSpc>
                <a:spcPct val="110000"/>
              </a:lnSpc>
            </a:pPr>
            <a:r>
              <a:rPr lang="ja-JP" altLang="en-US" dirty="0" smtClean="0"/>
              <a:t>（プレゼンテーション</a:t>
            </a:r>
            <a:r>
              <a:rPr lang="ja-JP" altLang="en-US" dirty="0"/>
              <a:t>・</a:t>
            </a:r>
            <a:r>
              <a:rPr lang="ja-JP" altLang="en-US" dirty="0" smtClean="0"/>
              <a:t>パターンのホームページから抜粋）</a:t>
            </a:r>
            <a:endParaRPr lang="en-US" altLang="ja-JP" dirty="0" smtClean="0"/>
          </a:p>
          <a:p>
            <a:pPr>
              <a:lnSpc>
                <a:spcPct val="50000"/>
              </a:lnSpc>
            </a:pPr>
            <a:endParaRPr lang="en-US" altLang="ja-JP" sz="800" dirty="0"/>
          </a:p>
          <a:p>
            <a:pPr>
              <a:lnSpc>
                <a:spcPct val="110000"/>
              </a:lnSpc>
            </a:pPr>
            <a:r>
              <a:rPr lang="ja-JP" altLang="en-US" dirty="0" smtClean="0"/>
              <a:t>出典</a:t>
            </a:r>
            <a:r>
              <a:rPr lang="en-US" altLang="ja-JP" dirty="0" smtClean="0"/>
              <a:t>URL</a:t>
            </a:r>
            <a:r>
              <a:rPr lang="ja-JP" altLang="en-US" dirty="0" smtClean="0"/>
              <a:t>：</a:t>
            </a:r>
            <a:r>
              <a:rPr lang="en-US" altLang="ja-JP" dirty="0" smtClean="0"/>
              <a:t>http://</a:t>
            </a:r>
            <a:r>
              <a:rPr lang="en-US" altLang="ja-JP" dirty="0" err="1" smtClean="0"/>
              <a:t>presentpatterns.sfc.keio.ac.jp</a:t>
            </a:r>
            <a:r>
              <a:rPr lang="en-US" altLang="ja-JP" dirty="0" smtClean="0"/>
              <a:t>/</a:t>
            </a:r>
            <a:r>
              <a:rPr lang="en-US" altLang="ja-JP" dirty="0" err="1" smtClean="0"/>
              <a:t>index.html</a:t>
            </a:r>
            <a:endParaRPr lang="en-US" altLang="ja-JP"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rPr>
              <a:pPr>
                <a:defRPr/>
              </a:pPr>
              <a:t>223</a:t>
            </a:fld>
            <a:endParaRPr lang="ja-JP" altLang="en-US">
              <a:solidFill>
                <a:prstClr val="black"/>
              </a:solidFill>
            </a:endParaRPr>
          </a:p>
        </p:txBody>
      </p:sp>
    </p:spTree>
    <p:extLst>
      <p:ext uri="{BB962C8B-B14F-4D97-AF65-F5344CB8AC3E}">
        <p14:creationId xmlns:p14="http://schemas.microsoft.com/office/powerpoint/2010/main" val="211701139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中間発表</a:t>
            </a:r>
            <a:r>
              <a:rPr kumimoji="1" lang="en-US" altLang="ja-JP" dirty="0" smtClean="0"/>
              <a:t>] Page224〜227</a:t>
            </a:r>
          </a:p>
          <a:p>
            <a:r>
              <a:rPr kumimoji="1" lang="en-US" altLang="ja-JP" dirty="0" smtClean="0"/>
              <a:t>Page224</a:t>
            </a:r>
          </a:p>
          <a:p>
            <a:pPr algn="just"/>
            <a:r>
              <a:rPr kumimoji="1" lang="ja-JP" altLang="en-US" dirty="0" smtClean="0"/>
              <a:t>このセクションでは、「中間発表</a:t>
            </a:r>
            <a:r>
              <a:rPr lang="ja-JP" altLang="en-US" dirty="0"/>
              <a:t>」について説明します。</a:t>
            </a:r>
            <a:endParaRPr lang="en-US" altLang="ja-JP"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224</a:t>
            </a:fld>
            <a:endParaRPr lang="ja-JP" altLang="en-US" dirty="0"/>
          </a:p>
        </p:txBody>
      </p:sp>
    </p:spTree>
    <p:extLst>
      <p:ext uri="{BB962C8B-B14F-4D97-AF65-F5344CB8AC3E}">
        <p14:creationId xmlns:p14="http://schemas.microsoft.com/office/powerpoint/2010/main" val="177604146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中間発表</a:t>
            </a:r>
            <a:r>
              <a:rPr kumimoji="1" lang="en-US" altLang="ja-JP" dirty="0" smtClean="0"/>
              <a:t>] Page224〜227</a:t>
            </a:r>
          </a:p>
          <a:p>
            <a:r>
              <a:rPr kumimoji="1" lang="en-US" altLang="ja-JP" dirty="0" smtClean="0"/>
              <a:t>Page225</a:t>
            </a:r>
          </a:p>
          <a:p>
            <a:r>
              <a:rPr kumimoji="1" lang="en-US" altLang="ja-JP" dirty="0" smtClean="0"/>
              <a:t>●</a:t>
            </a:r>
            <a:r>
              <a:rPr kumimoji="1" lang="ja-JP" altLang="en-US" dirty="0" smtClean="0"/>
              <a:t>発表に関する評価基準</a:t>
            </a:r>
            <a:endParaRPr kumimoji="1" lang="en-US" altLang="ja-JP" dirty="0" smtClean="0"/>
          </a:p>
          <a:p>
            <a:r>
              <a:rPr kumimoji="1" lang="ja-JP" altLang="en-US" dirty="0" smtClean="0"/>
              <a:t>中間発表での評価のポイントは、</a:t>
            </a:r>
            <a:endParaRPr kumimoji="1" lang="en-US" altLang="ja-JP" dirty="0" smtClean="0"/>
          </a:p>
          <a:p>
            <a:r>
              <a:rPr kumimoji="1" lang="ja-JP" altLang="en-US" dirty="0" smtClean="0"/>
              <a:t>「検討プロセスがしっかりと伝わっているか」です。</a:t>
            </a:r>
            <a:endParaRPr kumimoji="1" lang="en-US" altLang="ja-JP" dirty="0" smtClean="0"/>
          </a:p>
          <a:p>
            <a:r>
              <a:rPr kumimoji="1" lang="ja-JP" altLang="en-US" dirty="0" smtClean="0"/>
              <a:t>その上で、</a:t>
            </a:r>
            <a:endParaRPr kumimoji="1" lang="en-US" altLang="ja-JP" dirty="0" smtClean="0"/>
          </a:p>
          <a:p>
            <a:pPr marL="550795" lvl="1" indent="-177691">
              <a:lnSpc>
                <a:spcPct val="110000"/>
              </a:lnSpc>
              <a:buFont typeface="Wingdings" charset="2"/>
              <a:buChar char="l"/>
            </a:pPr>
            <a:r>
              <a:rPr lang="ja-JP" altLang="en-US" dirty="0">
                <a:latin typeface="+mn-ea"/>
              </a:rPr>
              <a:t>ユーザーインタビュー実践の結果を活用できているか 	</a:t>
            </a:r>
          </a:p>
          <a:p>
            <a:pPr marL="550795" lvl="1" indent="-177691">
              <a:lnSpc>
                <a:spcPct val="110000"/>
              </a:lnSpc>
              <a:buFont typeface="Wingdings" charset="2"/>
              <a:buChar char="l"/>
            </a:pPr>
            <a:r>
              <a:rPr lang="ja-JP" altLang="en-US" dirty="0">
                <a:latin typeface="+mn-ea"/>
              </a:rPr>
              <a:t>ユーザー理解 </a:t>
            </a:r>
            <a:r>
              <a:rPr lang="ja-JP" altLang="en-US" sz="1100" dirty="0">
                <a:latin typeface="+mn-ea"/>
              </a:rPr>
              <a:t>（ターゲットユーザー選定の 根拠と選定の確かさ） </a:t>
            </a:r>
          </a:p>
          <a:p>
            <a:pPr marL="550795" lvl="1" indent="-177691">
              <a:lnSpc>
                <a:spcPct val="110000"/>
              </a:lnSpc>
              <a:buFont typeface="Wingdings" charset="2"/>
              <a:buChar char="l"/>
            </a:pPr>
            <a:r>
              <a:rPr lang="ja-JP" altLang="en-US" dirty="0">
                <a:latin typeface="+mn-ea"/>
              </a:rPr>
              <a:t>コンセプトが魅力的か 	</a:t>
            </a:r>
          </a:p>
          <a:p>
            <a:pPr marL="550795" lvl="1" indent="-177691">
              <a:lnSpc>
                <a:spcPct val="110000"/>
              </a:lnSpc>
              <a:buFont typeface="Wingdings" charset="2"/>
              <a:buChar char="l"/>
            </a:pPr>
            <a:r>
              <a:rPr lang="ja-JP" altLang="en-US" dirty="0">
                <a:latin typeface="+mn-ea"/>
              </a:rPr>
              <a:t>シナリオの確かさと完成度 </a:t>
            </a:r>
          </a:p>
          <a:p>
            <a:pPr marL="550795" lvl="1" indent="-177691">
              <a:lnSpc>
                <a:spcPct val="110000"/>
              </a:lnSpc>
              <a:buFont typeface="Wingdings" charset="2"/>
              <a:buChar char="l"/>
            </a:pPr>
            <a:r>
              <a:rPr lang="ja-JP" altLang="en-US" dirty="0">
                <a:latin typeface="+mn-ea"/>
              </a:rPr>
              <a:t>発表時のチームワーク 	</a:t>
            </a:r>
          </a:p>
          <a:p>
            <a:pPr marL="550795" lvl="1" indent="-177691">
              <a:lnSpc>
                <a:spcPct val="110000"/>
              </a:lnSpc>
              <a:buFont typeface="Wingdings" charset="2"/>
              <a:buChar char="l"/>
            </a:pPr>
            <a:r>
              <a:rPr lang="ja-JP" altLang="en-US" dirty="0">
                <a:latin typeface="+mn-ea"/>
              </a:rPr>
              <a:t>プレゼンテーションが わかりやすかったか</a:t>
            </a:r>
            <a:endParaRPr lang="en-US" altLang="ja-JP" dirty="0">
              <a:latin typeface="+mn-ea"/>
            </a:endParaRPr>
          </a:p>
          <a:p>
            <a:pPr marL="373104" lvl="1">
              <a:lnSpc>
                <a:spcPct val="110000"/>
              </a:lnSpc>
            </a:pPr>
            <a:r>
              <a:rPr lang="ja-JP" altLang="en-US" dirty="0">
                <a:latin typeface="+mn-ea"/>
              </a:rPr>
              <a:t>（＋</a:t>
            </a:r>
            <a:r>
              <a:rPr lang="en-US" altLang="ja-JP" dirty="0">
                <a:latin typeface="+mn-ea"/>
              </a:rPr>
              <a:t>α</a:t>
            </a:r>
            <a:r>
              <a:rPr lang="ja-JP" altLang="en-US" dirty="0">
                <a:latin typeface="+mn-ea"/>
              </a:rPr>
              <a:t>）</a:t>
            </a:r>
            <a:endParaRPr lang="en-US" altLang="ja-JP" dirty="0">
              <a:latin typeface="+mn-ea"/>
            </a:endParaRPr>
          </a:p>
          <a:p>
            <a:pPr>
              <a:lnSpc>
                <a:spcPct val="110000"/>
              </a:lnSpc>
            </a:pPr>
            <a:r>
              <a:rPr lang="ja-JP" altLang="en-US" dirty="0">
                <a:latin typeface="+mn-ea"/>
              </a:rPr>
              <a:t>などの説明に対して評価します。</a:t>
            </a:r>
            <a:endParaRPr lang="en-US" altLang="ja-JP" dirty="0">
              <a:latin typeface="+mn-ea"/>
            </a:endParaRPr>
          </a:p>
          <a:p>
            <a:pPr>
              <a:lnSpc>
                <a:spcPct val="110000"/>
              </a:lnSpc>
            </a:pPr>
            <a:endParaRPr lang="en-US" altLang="ja-JP" dirty="0"/>
          </a:p>
          <a:p>
            <a:pPr marL="149242" indent="-473842">
              <a:lnSpc>
                <a:spcPct val="110000"/>
              </a:lnSpc>
            </a:pPr>
            <a:r>
              <a:rPr lang="en-US" altLang="ja-JP" dirty="0">
                <a:latin typeface="+mn-ea"/>
              </a:rPr>
              <a:t>※</a:t>
            </a:r>
            <a:r>
              <a:rPr lang="ja-JP" altLang="en-US" dirty="0">
                <a:latin typeface="+mn-ea"/>
              </a:rPr>
              <a:t>「評価ポイント」を先に知らせてから、中間発表の詳細を説明することで、「何が重要なのか」を分かりやすくすることができます。</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225</a:t>
            </a:fld>
            <a:endParaRPr lang="ja-JP" altLang="en-US" dirty="0"/>
          </a:p>
        </p:txBody>
      </p:sp>
    </p:spTree>
    <p:extLst>
      <p:ext uri="{BB962C8B-B14F-4D97-AF65-F5344CB8AC3E}">
        <p14:creationId xmlns:p14="http://schemas.microsoft.com/office/powerpoint/2010/main" val="404837411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中間発表</a:t>
            </a:r>
            <a:r>
              <a:rPr kumimoji="1" lang="en-US" altLang="ja-JP" dirty="0" smtClean="0"/>
              <a:t>] Page224〜227</a:t>
            </a:r>
          </a:p>
          <a:p>
            <a:r>
              <a:rPr kumimoji="1" lang="en-US" altLang="ja-JP" dirty="0" smtClean="0"/>
              <a:t>Page226</a:t>
            </a:r>
          </a:p>
          <a:p>
            <a:r>
              <a:rPr kumimoji="1" lang="en-US" altLang="ja-JP" dirty="0" smtClean="0"/>
              <a:t>●</a:t>
            </a:r>
            <a:r>
              <a:rPr kumimoji="1" lang="ja-JP" altLang="en-US" dirty="0" smtClean="0"/>
              <a:t>中間発表</a:t>
            </a:r>
            <a:endParaRPr kumimoji="1" lang="en-US" altLang="ja-JP" dirty="0" smtClean="0"/>
          </a:p>
          <a:p>
            <a:r>
              <a:rPr kumimoji="1" lang="ja-JP" altLang="en-US" dirty="0" smtClean="0"/>
              <a:t>中間発表では、検討プロセスを必ず伝えてください。</a:t>
            </a:r>
            <a:endParaRPr kumimoji="1" lang="en-US" altLang="ja-JP" dirty="0" smtClean="0"/>
          </a:p>
          <a:p>
            <a:pPr lvl="1"/>
            <a:r>
              <a:rPr kumimoji="1" lang="ja-JP" altLang="en-US" dirty="0" smtClean="0"/>
              <a:t>（各チーム８分：質疑３分）</a:t>
            </a:r>
            <a:endParaRPr kumimoji="1" lang="en-US" altLang="ja-JP" dirty="0" smtClean="0"/>
          </a:p>
          <a:p>
            <a:pPr lvl="0"/>
            <a:endParaRPr kumimoji="1" lang="en-US" altLang="ja-JP" dirty="0" smtClean="0"/>
          </a:p>
          <a:p>
            <a:pPr marL="550795" lvl="1" indent="-179090">
              <a:buFont typeface="Wingdings" charset="2"/>
              <a:buChar char="l"/>
            </a:pPr>
            <a:r>
              <a:rPr lang="ja-JP" altLang="en-US" dirty="0" smtClean="0"/>
              <a:t>ユーザーインタビューからの気づき</a:t>
            </a:r>
          </a:p>
          <a:p>
            <a:pPr marL="550795" lvl="1" indent="-179090">
              <a:buFont typeface="Wingdings" charset="2"/>
              <a:buChar char="l"/>
            </a:pPr>
            <a:r>
              <a:rPr lang="ja-JP" altLang="en-US" dirty="0" smtClean="0"/>
              <a:t>ターゲットユーザー</a:t>
            </a:r>
          </a:p>
          <a:p>
            <a:pPr marL="550795" lvl="1" indent="-179090">
              <a:buFont typeface="Wingdings" charset="2"/>
              <a:buChar char="l"/>
            </a:pPr>
            <a:r>
              <a:rPr lang="ja-JP" altLang="en-US" dirty="0" smtClean="0"/>
              <a:t>コンセプト</a:t>
            </a:r>
          </a:p>
          <a:p>
            <a:pPr marL="550795" lvl="1" indent="-179090">
              <a:buFont typeface="Wingdings" charset="2"/>
              <a:buChar char="l"/>
            </a:pPr>
            <a:r>
              <a:rPr lang="ja-JP" altLang="en-US" dirty="0" smtClean="0"/>
              <a:t>キャッチコピー</a:t>
            </a:r>
          </a:p>
          <a:p>
            <a:pPr marL="550795" lvl="1" indent="-179090">
              <a:buFont typeface="Wingdings" charset="2"/>
              <a:buChar char="l"/>
            </a:pPr>
            <a:r>
              <a:rPr lang="ja-JP" altLang="en-US" dirty="0" smtClean="0"/>
              <a:t>利用シナリオ</a:t>
            </a:r>
          </a:p>
          <a:p>
            <a:pPr lvl="2"/>
            <a:r>
              <a:rPr lang="ja-JP" altLang="en-US" dirty="0" smtClean="0"/>
              <a:t>（ユーザー</a:t>
            </a:r>
            <a:r>
              <a:rPr lang="en-US" altLang="ja-JP" dirty="0" smtClean="0"/>
              <a:t>/</a:t>
            </a:r>
            <a:r>
              <a:rPr lang="ja-JP" altLang="en-US" dirty="0" smtClean="0"/>
              <a:t>移動販売車オーナーのどちらも意識してください）</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226</a:t>
            </a:fld>
            <a:endParaRPr lang="ja-JP" altLang="en-US" dirty="0"/>
          </a:p>
        </p:txBody>
      </p:sp>
    </p:spTree>
    <p:extLst>
      <p:ext uri="{BB962C8B-B14F-4D97-AF65-F5344CB8AC3E}">
        <p14:creationId xmlns:p14="http://schemas.microsoft.com/office/powerpoint/2010/main" val="218465135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中間発表</a:t>
            </a:r>
            <a:r>
              <a:rPr kumimoji="1" lang="en-US" altLang="ja-JP" dirty="0" smtClean="0"/>
              <a:t>] Page224〜227</a:t>
            </a:r>
          </a:p>
          <a:p>
            <a:r>
              <a:rPr kumimoji="1" lang="en-US" altLang="ja-JP" dirty="0" smtClean="0"/>
              <a:t>Page227</a:t>
            </a:r>
          </a:p>
          <a:p>
            <a:r>
              <a:rPr kumimoji="1" lang="en-US" altLang="ja-JP" dirty="0" smtClean="0"/>
              <a:t>●</a:t>
            </a:r>
            <a:r>
              <a:rPr kumimoji="1" lang="ja-JP" altLang="en-US" dirty="0" smtClean="0"/>
              <a:t>移動販売車データ</a:t>
            </a:r>
            <a:endParaRPr kumimoji="1" lang="en-US" altLang="ja-JP" dirty="0" smtClean="0"/>
          </a:p>
          <a:p>
            <a:r>
              <a:rPr kumimoji="1" lang="ja-JP" altLang="en-US" dirty="0" smtClean="0"/>
              <a:t>移動販売車の図面データを見せます。</a:t>
            </a:r>
            <a:endParaRPr kumimoji="1" lang="en-US" altLang="ja-JP" dirty="0" smtClean="0"/>
          </a:p>
          <a:p>
            <a:r>
              <a:rPr kumimoji="1" lang="ja-JP" altLang="en-US" dirty="0" smtClean="0"/>
              <a:t>必要に応じて使用します。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227</a:t>
            </a:fld>
            <a:endParaRPr lang="ja-JP" altLang="en-US" dirty="0"/>
          </a:p>
        </p:txBody>
      </p:sp>
    </p:spTree>
    <p:extLst>
      <p:ext uri="{BB962C8B-B14F-4D97-AF65-F5344CB8AC3E}">
        <p14:creationId xmlns:p14="http://schemas.microsoft.com/office/powerpoint/2010/main" val="262594540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最終発表</a:t>
            </a:r>
            <a:r>
              <a:rPr kumimoji="1" lang="en-US" altLang="ja-JP" dirty="0" smtClean="0"/>
              <a:t>] Page228〜229</a:t>
            </a:r>
          </a:p>
          <a:p>
            <a:r>
              <a:rPr kumimoji="1" lang="en-US" altLang="ja-JP" dirty="0" smtClean="0"/>
              <a:t>Page228</a:t>
            </a:r>
          </a:p>
          <a:p>
            <a:pPr algn="just"/>
            <a:r>
              <a:rPr kumimoji="1" lang="ja-JP" altLang="en-US" dirty="0" smtClean="0"/>
              <a:t>このセクションでは、「</a:t>
            </a:r>
            <a:r>
              <a:rPr kumimoji="1" lang="en-US" altLang="en-US" dirty="0" smtClean="0"/>
              <a:t>最終発表</a:t>
            </a:r>
            <a:r>
              <a:rPr lang="ja-JP" altLang="en-US" dirty="0"/>
              <a:t>」について説明します。</a:t>
            </a:r>
            <a:endParaRPr lang="en-US" altLang="ja-JP" dirty="0"/>
          </a:p>
          <a:p>
            <a:pPr algn="just"/>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228</a:t>
            </a:fld>
            <a:endParaRPr lang="ja-JP" altLang="en-US" dirty="0"/>
          </a:p>
        </p:txBody>
      </p:sp>
    </p:spTree>
    <p:extLst>
      <p:ext uri="{BB962C8B-B14F-4D97-AF65-F5344CB8AC3E}">
        <p14:creationId xmlns:p14="http://schemas.microsoft.com/office/powerpoint/2010/main" val="279092630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最終発表</a:t>
            </a:r>
            <a:r>
              <a:rPr kumimoji="1" lang="en-US" altLang="ja-JP" dirty="0" smtClean="0"/>
              <a:t>] Page228〜229</a:t>
            </a:r>
          </a:p>
          <a:p>
            <a:r>
              <a:rPr kumimoji="1" lang="en-US" altLang="ja-JP" dirty="0" smtClean="0"/>
              <a:t>Page229</a:t>
            </a:r>
          </a:p>
          <a:p>
            <a:r>
              <a:rPr lang="en-US" altLang="ja-JP" dirty="0" smtClean="0"/>
              <a:t>●</a:t>
            </a:r>
            <a:r>
              <a:rPr lang="ja-JP" altLang="en-US" dirty="0" smtClean="0"/>
              <a:t>最終発表</a:t>
            </a:r>
            <a:endParaRPr lang="en-US" altLang="ja-JP" dirty="0" smtClean="0"/>
          </a:p>
          <a:p>
            <a:pPr lvl="1"/>
            <a:r>
              <a:rPr lang="ja-JP" altLang="en-US" dirty="0" smtClean="0"/>
              <a:t>（各チーム</a:t>
            </a:r>
            <a:r>
              <a:rPr lang="en-US" altLang="ja-JP" dirty="0" smtClean="0"/>
              <a:t>10</a:t>
            </a:r>
            <a:r>
              <a:rPr lang="ja-JP" altLang="en-US" dirty="0" smtClean="0"/>
              <a:t>分：質疑５分）</a:t>
            </a:r>
            <a:endParaRPr lang="en-US" altLang="ja-JP" dirty="0" smtClean="0"/>
          </a:p>
          <a:p>
            <a:pPr marL="550795" lvl="1" indent="-177691">
              <a:buFont typeface="ヒラギノ角ゴ ProN W3"/>
              <a:buChar char="★"/>
            </a:pPr>
            <a:r>
              <a:rPr lang="ja-JP" altLang="en-US" dirty="0" smtClean="0"/>
              <a:t>検討プロセスを必ず伝えてください（</a:t>
            </a:r>
            <a:r>
              <a:rPr lang="en-US" altLang="ja-JP" dirty="0" smtClean="0"/>
              <a:t>※</a:t>
            </a:r>
            <a:r>
              <a:rPr lang="ja-JP" altLang="en-US" dirty="0" smtClean="0"/>
              <a:t>はオプション提案）</a:t>
            </a:r>
          </a:p>
          <a:p>
            <a:pPr marL="550795" lvl="1" indent="-177691">
              <a:buFont typeface="Wingdings" charset="2"/>
              <a:buChar char="l"/>
            </a:pPr>
            <a:r>
              <a:rPr lang="ja-JP" altLang="en-US" dirty="0" smtClean="0"/>
              <a:t>ユーザーインタビューからの気づき</a:t>
            </a:r>
          </a:p>
          <a:p>
            <a:pPr marL="550795" lvl="1" indent="-177691">
              <a:buFont typeface="Wingdings" charset="2"/>
              <a:buChar char="l"/>
            </a:pPr>
            <a:r>
              <a:rPr lang="ja-JP" altLang="en-US" dirty="0" smtClean="0"/>
              <a:t>ターゲットユーザー</a:t>
            </a:r>
          </a:p>
          <a:p>
            <a:pPr marL="550795" lvl="1" indent="-177691">
              <a:buFont typeface="Wingdings" charset="2"/>
              <a:buChar char="l"/>
            </a:pPr>
            <a:r>
              <a:rPr lang="ja-JP" altLang="en-US" dirty="0" smtClean="0"/>
              <a:t>コンセプト</a:t>
            </a:r>
          </a:p>
          <a:p>
            <a:pPr marL="550795" lvl="1" indent="-177691">
              <a:buFont typeface="Wingdings" charset="2"/>
              <a:buChar char="l"/>
            </a:pPr>
            <a:r>
              <a:rPr lang="ja-JP" altLang="en-US" dirty="0" smtClean="0"/>
              <a:t>キャッチコピー</a:t>
            </a:r>
          </a:p>
          <a:p>
            <a:pPr marL="550795" lvl="1" indent="-177691">
              <a:buFont typeface="Wingdings" charset="2"/>
              <a:buChar char="l"/>
            </a:pPr>
            <a:r>
              <a:rPr lang="ja-JP" altLang="en-US" dirty="0" smtClean="0"/>
              <a:t>利用シナリオ（ユーザー</a:t>
            </a:r>
            <a:r>
              <a:rPr lang="en-US" altLang="ja-JP" dirty="0" smtClean="0"/>
              <a:t>/</a:t>
            </a:r>
            <a:r>
              <a:rPr lang="ja-JP" altLang="en-US" dirty="0" smtClean="0"/>
              <a:t>移動販売車オーナーのどちらも意識してください）</a:t>
            </a:r>
          </a:p>
          <a:p>
            <a:pPr marL="550795" lvl="1" indent="-177691">
              <a:buFont typeface="Wingdings" charset="2"/>
              <a:buChar char="l"/>
            </a:pPr>
            <a:r>
              <a:rPr lang="ja-JP" altLang="en-US" dirty="0" smtClean="0"/>
              <a:t>体験マップ（図）</a:t>
            </a:r>
          </a:p>
          <a:p>
            <a:pPr marL="550795" lvl="1" indent="-177691">
              <a:buFont typeface="Wingdings" charset="2"/>
              <a:buChar char="l"/>
            </a:pPr>
            <a:r>
              <a:rPr lang="ja-JP" altLang="en-US" dirty="0" smtClean="0"/>
              <a:t>移動販売車外観</a:t>
            </a:r>
          </a:p>
          <a:p>
            <a:pPr lvl="1"/>
            <a:r>
              <a:rPr lang="ja-JP" altLang="en-US" dirty="0" smtClean="0"/>
              <a:t>　</a:t>
            </a:r>
            <a:r>
              <a:rPr lang="en-US" altLang="ja-JP" dirty="0" smtClean="0"/>
              <a:t>※</a:t>
            </a:r>
            <a:r>
              <a:rPr lang="ja-JP" altLang="en-US" dirty="0" smtClean="0"/>
              <a:t>提案によって生まれる新たな体験価値</a:t>
            </a:r>
          </a:p>
          <a:p>
            <a:pPr lvl="1"/>
            <a:r>
              <a:rPr lang="ja-JP" altLang="en-US" dirty="0" smtClean="0"/>
              <a:t>　</a:t>
            </a:r>
            <a:r>
              <a:rPr lang="en-US" altLang="ja-JP" dirty="0" smtClean="0"/>
              <a:t>※</a:t>
            </a:r>
            <a:r>
              <a:rPr lang="ja-JP" altLang="en-US" dirty="0" smtClean="0"/>
              <a:t>ビジネス的な価値</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229</a:t>
            </a:fld>
            <a:endParaRPr lang="ja-JP" altLang="en-US" dirty="0"/>
          </a:p>
        </p:txBody>
      </p:sp>
    </p:spTree>
    <p:extLst>
      <p:ext uri="{BB962C8B-B14F-4D97-AF65-F5344CB8AC3E}">
        <p14:creationId xmlns:p14="http://schemas.microsoft.com/office/powerpoint/2010/main" val="1416484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Page23</a:t>
            </a:r>
            <a:r>
              <a:rPr kumimoji="1" lang="ja-JP" altLang="en-US" dirty="0" smtClean="0"/>
              <a:t>（</a:t>
            </a:r>
            <a:r>
              <a:rPr kumimoji="1" lang="en-US" altLang="ja-JP" dirty="0" smtClean="0"/>
              <a:t>Page19〜24</a:t>
            </a:r>
            <a:r>
              <a:rPr kumimoji="1" lang="ja-JP" altLang="en-US" dirty="0" smtClean="0"/>
              <a:t>まででオリエンタルランドグループでの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ユーザーエクスペリエンスとは？ － ディズニー・テーマパーク</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非日常空間・体験を創造するための、徹底した施策にはどのようなものがあるのか具体例を挙げていきます。</a:t>
            </a:r>
          </a:p>
          <a:p>
            <a:pPr marL="531450" marR="0" lvl="1" indent="-171450" defTabSz="914400" rtl="0" eaLnBrk="0" fontAlgn="base" latinLnBrk="0" hangingPunct="0">
              <a:lnSpc>
                <a:spcPct val="100000"/>
              </a:lnSpc>
              <a:spcBef>
                <a:spcPct val="30000"/>
              </a:spcBef>
              <a:spcAft>
                <a:spcPct val="0"/>
              </a:spcAft>
              <a:buClrTx/>
              <a:buSzTx/>
              <a:buFont typeface="Arial"/>
              <a:buChar char="•"/>
              <a:tabLst/>
              <a:defRPr/>
            </a:pPr>
            <a:r>
              <a:rPr kumimoji="1" lang="ja-JP" altLang="en-US" dirty="0" smtClean="0"/>
              <a:t>ディズニーの世界を演出するため、建物や設備、音楽、ショーなど、あらゆるものを、テーマやストーリーに基づき設計・構成します。</a:t>
            </a:r>
          </a:p>
          <a:p>
            <a:pPr marL="531450" marR="0" lvl="1" indent="-171450" defTabSz="914400" rtl="0" eaLnBrk="0" fontAlgn="base" latinLnBrk="0" hangingPunct="0">
              <a:lnSpc>
                <a:spcPct val="100000"/>
              </a:lnSpc>
              <a:spcBef>
                <a:spcPct val="30000"/>
              </a:spcBef>
              <a:spcAft>
                <a:spcPct val="0"/>
              </a:spcAft>
              <a:buClrTx/>
              <a:buSzTx/>
              <a:buFont typeface="Arial"/>
              <a:buChar char="•"/>
              <a:tabLst/>
              <a:defRPr/>
            </a:pPr>
            <a:r>
              <a:rPr kumimoji="1" lang="ja-JP" altLang="en-US" dirty="0" smtClean="0"/>
              <a:t>訪問客や従業員までも、そうした非日常空間を構成する要素とし、そのように扱います。</a:t>
            </a:r>
          </a:p>
          <a:p>
            <a:pPr marL="720000" marR="0" lvl="2"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例：訪問客を「ゲスト」、従業員を「キャスト」と呼びます。</a:t>
            </a:r>
          </a:p>
          <a:p>
            <a:pPr marL="531450" marR="0" lvl="1" indent="-171450" defTabSz="914400" rtl="0" eaLnBrk="0" fontAlgn="base" latinLnBrk="0" hangingPunct="0">
              <a:lnSpc>
                <a:spcPct val="100000"/>
              </a:lnSpc>
              <a:spcBef>
                <a:spcPct val="30000"/>
              </a:spcBef>
              <a:spcAft>
                <a:spcPct val="0"/>
              </a:spcAft>
              <a:buClrTx/>
              <a:buSzTx/>
              <a:buFont typeface="Arial"/>
              <a:buChar char="•"/>
              <a:tabLst/>
              <a:defRPr/>
            </a:pPr>
            <a:r>
              <a:rPr kumimoji="1" lang="en-US" altLang="ja-JP" dirty="0" smtClean="0"/>
              <a:t>NG</a:t>
            </a:r>
            <a:r>
              <a:rPr kumimoji="1" lang="ja-JP" altLang="en-US" dirty="0" smtClean="0"/>
              <a:t>ワード：「いらっしゃいませ」（意外な感じがするかもしれませんが）</a:t>
            </a:r>
          </a:p>
          <a:p>
            <a:pPr marL="720000" marR="0" lvl="2"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ゲスト・キャスト双方のコミュニケーションを大事にするため、「こんにちは」が基本。</a:t>
            </a:r>
          </a:p>
          <a:p>
            <a:pPr marL="720000" marR="0" lvl="2"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相手の目を見て笑顔で挨拶しやすい言葉で語りかけます。こうすることで、ゲストは挨拶を返すという選択肢を得ることができます。そしてそれは、ゲストが「夢の国」の一員として参加しているかのような体験をもたらします。</a:t>
            </a:r>
          </a:p>
          <a:p>
            <a:pPr marL="531450" marR="0" lvl="1" indent="-171450" defTabSz="914400" rtl="0" eaLnBrk="0" fontAlgn="base" latinLnBrk="0" hangingPunct="0">
              <a:lnSpc>
                <a:spcPct val="100000"/>
              </a:lnSpc>
              <a:spcBef>
                <a:spcPct val="30000"/>
              </a:spcBef>
              <a:spcAft>
                <a:spcPct val="0"/>
              </a:spcAft>
              <a:buClrTx/>
              <a:buSzTx/>
              <a:buFont typeface="Arial"/>
              <a:buChar char="•"/>
              <a:tabLst/>
              <a:defRPr/>
            </a:pPr>
            <a:r>
              <a:rPr kumimoji="1" lang="en-US" altLang="ja-JP" dirty="0" smtClean="0"/>
              <a:t>NG</a:t>
            </a:r>
            <a:r>
              <a:rPr kumimoji="1" lang="ja-JP" altLang="en-US" dirty="0" smtClean="0"/>
              <a:t>ワード： 「危険」「危ない」</a:t>
            </a:r>
          </a:p>
          <a:p>
            <a:pPr marL="720000" marR="0" lvl="2"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目当てのアトラクションに急ぐゲストに対し、 「走ると危ないですよ」ではなく、 「ごゆっくりお進みください」と案内します。「故障中」「テロ対策」「危険物持込み防止」といったワードも、非日常空間にはふさわしくないので使いません。あくまでもゲストには夢の国を楽しんでもらい、注意するという行動をおこすのは、キャストの努めで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800289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Page24</a:t>
            </a:r>
            <a:r>
              <a:rPr kumimoji="1" lang="ja-JP" altLang="en-US" dirty="0" smtClean="0"/>
              <a:t>（</a:t>
            </a:r>
            <a:r>
              <a:rPr kumimoji="1" lang="en-US" altLang="ja-JP" dirty="0" smtClean="0"/>
              <a:t>Page19〜24</a:t>
            </a:r>
            <a:r>
              <a:rPr kumimoji="1" lang="ja-JP" altLang="en-US" dirty="0" smtClean="0"/>
              <a:t>まででオリエンタルランドグループでの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ユーザーエクスペリエンスとは？ － ディズニー・テーマパーク</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SCSE</a:t>
            </a:r>
            <a:r>
              <a:rPr kumimoji="1" lang="ja-JP" altLang="en-US" dirty="0" smtClean="0"/>
              <a:t>：エクスペリエンスのための「四つの鍵」</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SCSE</a:t>
            </a:r>
            <a:r>
              <a:rPr kumimoji="1" lang="ja-JP" altLang="en-US" dirty="0" smtClean="0"/>
              <a:t>という略語で呼ばれる言葉があります。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ディズニーテーマパークでは、</a:t>
            </a:r>
            <a:r>
              <a:rPr kumimoji="1" lang="en-US" altLang="ja-JP" dirty="0" smtClean="0"/>
              <a:t>Safety</a:t>
            </a:r>
            <a:r>
              <a:rPr kumimoji="1" lang="ja-JP" altLang="en-US" dirty="0" smtClean="0"/>
              <a:t>（安全）／</a:t>
            </a:r>
            <a:r>
              <a:rPr kumimoji="1" lang="en-US" altLang="ja-JP" dirty="0" smtClean="0"/>
              <a:t>Courtesy</a:t>
            </a:r>
            <a:r>
              <a:rPr kumimoji="1" lang="ja-JP" altLang="en-US" dirty="0" smtClean="0"/>
              <a:t>（礼儀正しさ）／</a:t>
            </a:r>
            <a:r>
              <a:rPr kumimoji="1" lang="en-US" altLang="ja-JP" dirty="0" smtClean="0"/>
              <a:t>Show</a:t>
            </a:r>
            <a:r>
              <a:rPr kumimoji="1" lang="ja-JP" altLang="en-US" dirty="0" smtClean="0"/>
              <a:t>（ショー）／</a:t>
            </a:r>
            <a:r>
              <a:rPr kumimoji="1" lang="en-US" altLang="ja-JP" dirty="0" smtClean="0"/>
              <a:t>Efficiency</a:t>
            </a:r>
            <a:r>
              <a:rPr kumimoji="1" lang="ja-JP" altLang="en-US" dirty="0" smtClean="0"/>
              <a:t>（効率）という四つの行動基準を設けているとされています。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それぞれの行動基準は優先順に並べられています。頭文字をとって“</a:t>
            </a:r>
            <a:r>
              <a:rPr kumimoji="1" lang="en-US" altLang="ja-JP" dirty="0" smtClean="0"/>
              <a:t>SCSE”</a:t>
            </a:r>
            <a:r>
              <a:rPr kumimoji="1" lang="ja-JP" altLang="en-US" dirty="0" smtClean="0"/>
              <a:t>と呼び、その順位を守り行動することによって、ゲストのエクスペリエンスを最良のものにし、幸福感を提供することが可能になるとしています。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オリエンタルランドグループのホームページでは、</a:t>
            </a:r>
            <a:r>
              <a:rPr kumimoji="1" lang="en-US" altLang="ja-JP" dirty="0" smtClean="0"/>
              <a:t>SCSE</a:t>
            </a:r>
            <a:r>
              <a:rPr kumimoji="1" lang="ja-JP" altLang="en-US" dirty="0" smtClean="0"/>
              <a:t>のディズニーフィロソフィー（哲学）の一例として</a:t>
            </a:r>
            <a:r>
              <a:rPr kumimoji="1" lang="ja-JP" altLang="en-US" sz="1200" kern="1200" dirty="0" smtClean="0">
                <a:solidFill>
                  <a:schemeClr val="tx1"/>
                </a:solidFill>
                <a:latin typeface="+mn-lt"/>
                <a:ea typeface="+mn-ea"/>
                <a:cs typeface="+mn-cs"/>
              </a:rPr>
              <a:t>こぼれたジュースの清掃を行うカスト（ディアルキャスト）の行動を挙げています。</a:t>
            </a:r>
            <a:endParaRPr kumimoji="1" lang="en-US" altLang="ja-JP" sz="1200" kern="1200" dirty="0" smtClean="0">
              <a:solidFill>
                <a:schemeClr val="tx1"/>
              </a:solidFill>
              <a:latin typeface="+mn-lt"/>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sz="1200" dirty="0" smtClean="0">
                <a:ea typeface="+mn-ea"/>
              </a:rPr>
              <a:t>--------------------</a:t>
            </a:r>
            <a:r>
              <a:rPr kumimoji="1" lang="ja-JP" altLang="en-US" sz="1200" dirty="0" smtClean="0">
                <a:ea typeface="+mn-ea"/>
              </a:rPr>
              <a:t>　以下、ホームページより　</a:t>
            </a:r>
            <a:r>
              <a:rPr kumimoji="1" lang="en-US" altLang="ja-JP" sz="1200" dirty="0" smtClean="0">
                <a:ea typeface="+mn-ea"/>
              </a:rPr>
              <a:t>--------------------</a:t>
            </a:r>
            <a:endParaRPr kumimoji="1" lang="en-US" altLang="ja-JP" sz="1200" kern="1200" dirty="0" smtClean="0">
              <a:solidFill>
                <a:schemeClr val="tx1"/>
              </a:solidFill>
              <a:latin typeface="+mn-lt"/>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smtClean="0">
                <a:solidFill>
                  <a:schemeClr val="tx1"/>
                </a:solidFill>
                <a:latin typeface="+mn-lt"/>
                <a:ea typeface="+mn-ea"/>
                <a:cs typeface="+mn-cs"/>
              </a:rPr>
              <a:t>こぼれたジュースの清掃を行うカストーディアルキャストは、すぐに行動することはもちろん、しゃがんだ姿勢で路上を拭くことはせず、立ったまま足を使って拭き取るのが通常です。これは、しゃがんだ状態では、周りに気をとられているゲストが気づかずにぶつかり、転んでしまう可能性があるためです。</a:t>
            </a:r>
            <a:endParaRPr kumimoji="1" lang="en-US" altLang="ja-JP" sz="1200" kern="1200" dirty="0" smtClean="0">
              <a:solidFill>
                <a:schemeClr val="tx1"/>
              </a:solidFill>
              <a:latin typeface="+mn-lt"/>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出典</a:t>
            </a:r>
            <a:r>
              <a:rPr kumimoji="1" lang="en-US" altLang="ja-JP" dirty="0" smtClean="0"/>
              <a:t>URL</a:t>
            </a:r>
            <a:r>
              <a:rPr kumimoji="1" lang="ja-JP" altLang="en-US" dirty="0" smtClean="0"/>
              <a:t>：</a:t>
            </a:r>
            <a:r>
              <a:rPr kumimoji="1" lang="en-US" altLang="ja-JP" dirty="0" smtClean="0"/>
              <a:t>http://</a:t>
            </a:r>
            <a:r>
              <a:rPr kumimoji="1" lang="en-US" altLang="ja-JP" dirty="0" err="1" smtClean="0"/>
              <a:t>www.olc.co.jp</a:t>
            </a:r>
            <a:r>
              <a:rPr kumimoji="1" lang="en-US" altLang="ja-JP" dirty="0" smtClean="0"/>
              <a:t>/</a:t>
            </a:r>
            <a:r>
              <a:rPr kumimoji="1" lang="en-US" altLang="ja-JP" dirty="0" err="1" smtClean="0"/>
              <a:t>csr</a:t>
            </a:r>
            <a:r>
              <a:rPr kumimoji="1" lang="en-US" altLang="ja-JP" dirty="0" smtClean="0"/>
              <a:t>/safety/</a:t>
            </a:r>
            <a:r>
              <a:rPr kumimoji="1" lang="en-US" altLang="ja-JP" dirty="0" err="1" smtClean="0"/>
              <a:t>scse.html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92009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Page25</a:t>
            </a:r>
            <a:r>
              <a:rPr kumimoji="1" lang="ja-JP" altLang="en-US" dirty="0" smtClean="0"/>
              <a:t>（</a:t>
            </a:r>
            <a:r>
              <a:rPr kumimoji="1" lang="en-US" altLang="ja-JP" dirty="0" smtClean="0"/>
              <a:t>Page25〜28</a:t>
            </a:r>
            <a:r>
              <a:rPr kumimoji="1" lang="ja-JP" altLang="en-US" dirty="0" smtClean="0"/>
              <a:t>まででスターバックスでの</a:t>
            </a:r>
            <a:r>
              <a:rPr kumimoji="1" lang="en-US" altLang="ja-JP" dirty="0" smtClean="0"/>
              <a:t>UX</a:t>
            </a:r>
            <a:r>
              <a:rPr kumimoji="1" lang="ja-JP" altLang="en-US" dirty="0" smtClean="0"/>
              <a:t>への取り組み例を挙げます）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To inspire and nurture the human spirit –</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One </a:t>
            </a:r>
            <a:r>
              <a:rPr kumimoji="1" lang="en-US" altLang="ja-JP" dirty="0" err="1" smtClean="0"/>
              <a:t>person,onecup,and</a:t>
            </a:r>
            <a:r>
              <a:rPr kumimoji="1" lang="en-US" altLang="ja-JP" baseline="0" dirty="0" smtClean="0"/>
              <a:t> one neighborhood at a time.</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baseline="0" dirty="0" smtClean="0"/>
              <a:t>人々の心を豊かで活力あるものにするためにー</a:t>
            </a:r>
            <a:endParaRPr kumimoji="1" lang="en-US" altLang="ja-JP" baseline="0"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baseline="0" dirty="0" smtClean="0"/>
              <a:t>ひとりのお客様、一杯のコーヒー、そしてひとつのコミュニティから</a:t>
            </a:r>
            <a:endParaRPr kumimoji="1" lang="en-US" altLang="ja-JP" baseline="0"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この言葉を</a:t>
            </a:r>
            <a:r>
              <a:rPr kumimoji="1" lang="en-US" altLang="ja-JP" dirty="0" smtClean="0"/>
              <a:t>SARBUCKS MISSION</a:t>
            </a:r>
            <a:r>
              <a:rPr kumimoji="1" lang="ja-JP" altLang="en-US" dirty="0" smtClean="0"/>
              <a:t>（原則）として挙げるスターバックスコーヒージャパンの</a:t>
            </a:r>
            <a:r>
              <a:rPr kumimoji="1" lang="en-US" altLang="ja-JP" dirty="0" smtClean="0"/>
              <a:t>UX</a:t>
            </a:r>
            <a:r>
              <a:rPr kumimoji="1" lang="ja-JP" altLang="en-US" dirty="0" smtClean="0"/>
              <a:t>への取り組みを説明します。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www.starbucks.co.jp</a:t>
            </a:r>
            <a:r>
              <a:rPr kumimoji="1" lang="en-US" altLang="ja-JP" dirty="0" smtClean="0"/>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0736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Page26</a:t>
            </a:r>
            <a:r>
              <a:rPr kumimoji="1" lang="ja-JP" altLang="en-US" dirty="0" smtClean="0"/>
              <a:t>（</a:t>
            </a:r>
            <a:r>
              <a:rPr kumimoji="1" lang="en-US" altLang="ja-JP" dirty="0" smtClean="0"/>
              <a:t>Page25〜28</a:t>
            </a:r>
            <a:r>
              <a:rPr kumimoji="1" lang="ja-JP" altLang="en-US" dirty="0" smtClean="0"/>
              <a:t>まででスターバックスでの</a:t>
            </a:r>
            <a:r>
              <a:rPr kumimoji="1" lang="en-US" altLang="ja-JP" dirty="0" smtClean="0"/>
              <a:t>UX</a:t>
            </a:r>
            <a:r>
              <a:rPr kumimoji="1" lang="ja-JP" altLang="en-US" dirty="0" smtClean="0"/>
              <a:t>への取り組み例を挙げます）</a:t>
            </a:r>
            <a:endParaRPr kumimoji="1" lang="en-US" altLang="ja-JP" dirty="0" smtClean="0"/>
          </a:p>
          <a:p>
            <a:pPr algn="just"/>
            <a:r>
              <a:rPr kumimoji="1" lang="en-US" altLang="ja-JP" dirty="0" smtClean="0"/>
              <a:t>●</a:t>
            </a:r>
            <a:r>
              <a:rPr kumimoji="1" lang="ja-JP" altLang="en-US" dirty="0" smtClean="0"/>
              <a:t>ユーザーエクスペリエンスとは？ － スターバックスコーヒー</a:t>
            </a:r>
            <a:endParaRPr kumimoji="1" lang="en-US" altLang="ja-JP" dirty="0" smtClean="0"/>
          </a:p>
          <a:p>
            <a:pPr algn="just"/>
            <a:r>
              <a:rPr kumimoji="1" lang="ja-JP" altLang="en-US" dirty="0" smtClean="0"/>
              <a:t>スターバックスが事業コンセプトの核として採用したサードプレイスの概念。</a:t>
            </a:r>
            <a:endParaRPr kumimoji="1" lang="en-US" altLang="ja-JP" dirty="0" smtClean="0"/>
          </a:p>
          <a:p>
            <a:pPr algn="just"/>
            <a:r>
              <a:rPr kumimoji="1" lang="en-US" altLang="ja-JP" dirty="0" smtClean="0"/>
              <a:t>1</a:t>
            </a:r>
            <a:r>
              <a:rPr kumimoji="1" lang="ja-JP" altLang="en-US" dirty="0" smtClean="0"/>
              <a:t>番目の場所（ファーストプレイス）は「家」、</a:t>
            </a:r>
            <a:r>
              <a:rPr kumimoji="1" lang="en-US" altLang="ja-JP" dirty="0" smtClean="0"/>
              <a:t>2</a:t>
            </a:r>
            <a:r>
              <a:rPr kumimoji="1" lang="ja-JP" altLang="en-US" dirty="0" smtClean="0"/>
              <a:t>番目の場所（セカンドプレイス）は「職場（学校）」。そしてこのふたつを結ぶ中間地帯が</a:t>
            </a:r>
            <a:r>
              <a:rPr kumimoji="1" lang="en-US" altLang="ja-JP" dirty="0" smtClean="0"/>
              <a:t>3</a:t>
            </a:r>
            <a:r>
              <a:rPr kumimoji="1" lang="ja-JP" altLang="en-US" dirty="0" smtClean="0"/>
              <a:t>番目の場所、つまり「サードプレイス」です。</a:t>
            </a:r>
          </a:p>
          <a:p>
            <a:pPr algn="just"/>
            <a:r>
              <a:rPr kumimoji="1" lang="ja-JP" altLang="en-US" dirty="0" smtClean="0"/>
              <a:t>この「サードプレイス」という概念は、アメリカの社会学者レイ・オールデンバーグによって“</a:t>
            </a:r>
            <a:r>
              <a:rPr kumimoji="1" lang="en-US" altLang="ja-JP" dirty="0" smtClean="0"/>
              <a:t>The Great Good Place”</a:t>
            </a:r>
            <a:r>
              <a:rPr kumimoji="1" lang="ja-JP" altLang="en-US" dirty="0" smtClean="0"/>
              <a:t>という書籍で紹介されました。</a:t>
            </a:r>
          </a:p>
          <a:p>
            <a:pPr algn="just"/>
            <a:r>
              <a:rPr kumimoji="1" lang="ja-JP" altLang="en-US" dirty="0" smtClean="0"/>
              <a:t>その著書によれば、都市で生活している人々には、これら３つの居場所が必要であり、３番目の場所であるサードプレイスの機能を次のように定義しています。</a:t>
            </a:r>
          </a:p>
          <a:p>
            <a:pPr lvl="0" algn="just"/>
            <a:r>
              <a:rPr kumimoji="1" lang="ja-JP" altLang="en-US" dirty="0" smtClean="0"/>
              <a:t>＜サードプレイスの機能＞</a:t>
            </a:r>
            <a:endParaRPr kumimoji="1" lang="en-US" altLang="ja-JP" dirty="0" smtClean="0"/>
          </a:p>
          <a:p>
            <a:pPr lvl="1"/>
            <a:r>
              <a:rPr kumimoji="1" lang="en-US" altLang="ja-JP" dirty="0" smtClean="0"/>
              <a:t>1</a:t>
            </a:r>
            <a:r>
              <a:rPr kumimoji="1" lang="ja-JP" altLang="en-US" dirty="0" smtClean="0"/>
              <a:t>．サードプレイスは、心をニュートラルにする。だからそこでは、ありのままの自分に戻れる。</a:t>
            </a:r>
          </a:p>
          <a:p>
            <a:pPr lvl="1"/>
            <a:r>
              <a:rPr kumimoji="1" lang="en-US" altLang="ja-JP" dirty="0" smtClean="0"/>
              <a:t>2</a:t>
            </a:r>
            <a:r>
              <a:rPr kumimoji="1" lang="ja-JP" altLang="en-US" dirty="0" smtClean="0"/>
              <a:t>．いろいろな人との出会いの場を提供してくれる。</a:t>
            </a:r>
          </a:p>
          <a:p>
            <a:pPr lvl="1"/>
            <a:r>
              <a:rPr kumimoji="1" lang="en-US" altLang="ja-JP" dirty="0" smtClean="0"/>
              <a:t>3</a:t>
            </a:r>
            <a:r>
              <a:rPr kumimoji="1" lang="ja-JP" altLang="en-US" dirty="0" smtClean="0"/>
              <a:t>．知的フォーラムや、個人のオフィスとしても機能することがある。</a:t>
            </a:r>
          </a:p>
          <a:p>
            <a:pPr lvl="1"/>
            <a:r>
              <a:rPr kumimoji="1" lang="en-US" altLang="ja-JP" dirty="0" smtClean="0"/>
              <a:t>4</a:t>
            </a:r>
            <a:r>
              <a:rPr kumimoji="1" lang="ja-JP" altLang="en-US" dirty="0" smtClean="0"/>
              <a:t>．ローカルな場所にあって、いつでもアクセスできる。</a:t>
            </a:r>
          </a:p>
          <a:p>
            <a:pPr lvl="1"/>
            <a:r>
              <a:rPr kumimoji="1" lang="en-US" altLang="ja-JP" dirty="0" smtClean="0"/>
              <a:t>5</a:t>
            </a:r>
            <a:r>
              <a:rPr kumimoji="1" lang="ja-JP" altLang="en-US" dirty="0" smtClean="0"/>
              <a:t>．包容力があり、いろいろな人を受け入れる。</a:t>
            </a:r>
          </a:p>
          <a:p>
            <a:pPr algn="just"/>
            <a:r>
              <a:rPr kumimoji="1" lang="ja-JP" altLang="en-US" dirty="0" smtClean="0"/>
              <a:t>社内に長時間いる閉塞感からの脱出、発想転換、リラックスを提供するため</a:t>
            </a:r>
            <a:r>
              <a:rPr kumimoji="1" lang="en-US" altLang="ja-JP" dirty="0" smtClean="0"/>
              <a:t>…</a:t>
            </a:r>
            <a:r>
              <a:rPr kumimoji="1" lang="ja-JP" altLang="en-US" dirty="0" smtClean="0"/>
              <a:t>スターバックスは、コーヒーだけでなく、サードプレイスを商品化するとともに、「コンビニ」的な便利さを推し進めました。</a:t>
            </a:r>
          </a:p>
          <a:p>
            <a:pPr algn="just"/>
            <a:r>
              <a:rPr kumimoji="1" lang="ja-JP" altLang="en-US" dirty="0" smtClean="0"/>
              <a:t>サードプレイスの概念から、「スターバックスに入れば、いつものリラックス空間が得られる」という安心感を消費者に与えることが出来るようになり、爆発的な店舗展開が可能になりました。多様なデザインの店舗があるように思われがちですが、「家にありそうでない」「職場や学校にもありそうでない」インテリア、内装、照明、壁に掛けられる絵の色遣いに至るまで考え抜かれた店舗デザインとコーヒーとともに過ごす時間に一貫性があるのです。</a:t>
            </a:r>
            <a:endParaRPr kumimoji="1" lang="en-US" altLang="ja-JP" dirty="0" smtClean="0"/>
          </a:p>
          <a:p>
            <a:pPr algn="just"/>
            <a:endParaRPr kumimoji="1" lang="en-US" altLang="ja-JP" dirty="0" smtClean="0"/>
          </a:p>
          <a:p>
            <a:pPr algn="just"/>
            <a:r>
              <a:rPr kumimoji="1" lang="ja-JP" altLang="en-US" dirty="0" smtClean="0"/>
              <a:t>写真：</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スターバックス</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左／</a:t>
            </a:r>
            <a:r>
              <a:rPr kumimoji="1" lang="en-US" altLang="ja-JP" sz="1200" kern="1200" dirty="0" smtClean="0">
                <a:solidFill>
                  <a:schemeClr val="tx1"/>
                </a:solidFill>
                <a:latin typeface="+mn-lt"/>
                <a:ea typeface="+mn-ea"/>
                <a:cs typeface="+mn-cs"/>
              </a:rPr>
              <a:t>Starbucks </a:t>
            </a:r>
            <a:r>
              <a:rPr kumimoji="1" lang="en-US" altLang="ja-JP" sz="1200" kern="1200" dirty="0" err="1" smtClean="0">
                <a:solidFill>
                  <a:schemeClr val="tx1"/>
                </a:solidFill>
                <a:latin typeface="+mn-lt"/>
                <a:ea typeface="+mn-ea"/>
                <a:cs typeface="+mn-cs"/>
              </a:rPr>
              <a:t>Shinjuku.jpg</a:t>
            </a:r>
            <a:r>
              <a:rPr kumimoji="1" lang="ja-JP" altLang="en-US" sz="1200" kern="1200" dirty="0" smtClean="0">
                <a:solidFill>
                  <a:schemeClr val="tx1"/>
                </a:solidFill>
                <a:latin typeface="+mn-lt"/>
                <a:ea typeface="+mn-ea"/>
                <a:cs typeface="+mn-cs"/>
              </a:rPr>
              <a:t>（パブリックドメイン）</a:t>
            </a:r>
            <a:endParaRPr kumimoji="1" lang="en-US" altLang="ja-JP" dirty="0" smtClean="0"/>
          </a:p>
          <a:p>
            <a:pPr algn="just"/>
            <a:r>
              <a:rPr kumimoji="1" lang="ja-JP" altLang="en-US" dirty="0" smtClean="0"/>
              <a:t>右／</a:t>
            </a:r>
            <a:r>
              <a:rPr kumimoji="1" lang="en-US" altLang="ja-JP" dirty="0" smtClean="0"/>
              <a:t> </a:t>
            </a:r>
            <a:r>
              <a:rPr kumimoji="1" lang="en-US" altLang="ja-JP" dirty="0" err="1" smtClean="0"/>
              <a:t>Dazaifu-sutaba.JPG</a:t>
            </a:r>
            <a:r>
              <a:rPr kumimoji="1" lang="ja-JP" altLang="en-US" dirty="0" smtClean="0"/>
              <a:t>（撮影：</a:t>
            </a:r>
            <a:r>
              <a:rPr kumimoji="1" lang="en-US" altLang="ja-JP" dirty="0" smtClean="0"/>
              <a:t>saka320</a:t>
            </a:r>
            <a:r>
              <a:rPr kumimoji="1" lang="ja-JP" altLang="en-US" dirty="0" smtClean="0"/>
              <a:t>「</a:t>
            </a:r>
            <a:r>
              <a:rPr kumimoji="1" lang="ja-JP" altLang="en-US" sz="1200" kern="1200" dirty="0" smtClean="0">
                <a:solidFill>
                  <a:schemeClr val="tx1"/>
                </a:solidFill>
                <a:latin typeface="+mn-lt"/>
                <a:ea typeface="+mn-ea"/>
                <a:cs typeface="+mn-cs"/>
              </a:rPr>
              <a:t>スターバックス・太宰府天満宮表参道店」）ースターバックスのコンセプトストア</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140628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Page27</a:t>
            </a:r>
            <a:r>
              <a:rPr kumimoji="1" lang="ja-JP" altLang="en-US" dirty="0" smtClean="0"/>
              <a:t>（</a:t>
            </a:r>
            <a:r>
              <a:rPr kumimoji="1" lang="en-US" altLang="ja-JP" dirty="0" smtClean="0"/>
              <a:t>Page25〜28</a:t>
            </a:r>
            <a:r>
              <a:rPr kumimoji="1" lang="ja-JP" altLang="en-US" dirty="0" smtClean="0"/>
              <a:t>まででスターバックスでの</a:t>
            </a:r>
            <a:r>
              <a:rPr kumimoji="1" lang="en-US" altLang="ja-JP" dirty="0" smtClean="0"/>
              <a:t>UX</a:t>
            </a:r>
            <a:r>
              <a:rPr kumimoji="1" lang="ja-JP" altLang="en-US" dirty="0" smtClean="0"/>
              <a:t>への取り組み例を挙げます）</a:t>
            </a:r>
            <a:endParaRPr kumimoji="1" lang="en-US" altLang="ja-JP" dirty="0" smtClean="0"/>
          </a:p>
          <a:p>
            <a:pPr algn="just"/>
            <a:r>
              <a:rPr kumimoji="1" lang="en-US" altLang="ja-JP" dirty="0" smtClean="0"/>
              <a:t>●</a:t>
            </a:r>
            <a:r>
              <a:rPr kumimoji="1" lang="ja-JP" altLang="en-US" dirty="0" smtClean="0"/>
              <a:t>ユーザーエクスペリエンスとは？ － スターバックスコーヒー</a:t>
            </a:r>
            <a:endParaRPr kumimoji="1" lang="en-US" altLang="ja-JP" dirty="0" smtClean="0"/>
          </a:p>
          <a:p>
            <a:pPr algn="just"/>
            <a:r>
              <a:rPr kumimoji="1" lang="ja-JP" altLang="en-US" dirty="0" smtClean="0"/>
              <a:t>商品</a:t>
            </a:r>
            <a:r>
              <a:rPr kumimoji="1" lang="en-US" altLang="ja-JP" dirty="0" smtClean="0"/>
              <a:t>≠</a:t>
            </a:r>
            <a:r>
              <a:rPr kumimoji="1" lang="ja-JP" altLang="en-US" dirty="0" smtClean="0"/>
              <a:t>コーヒー：「サードプレイス」での時間・体験を売る</a:t>
            </a:r>
            <a:endParaRPr kumimoji="1" lang="en-US" altLang="ja-JP" dirty="0" smtClean="0"/>
          </a:p>
          <a:p>
            <a:pPr algn="just"/>
            <a:r>
              <a:rPr kumimoji="1" lang="ja-JP" altLang="en-US" dirty="0" smtClean="0"/>
              <a:t>スターバックスが売っている商品は、コーヒーだけではありません。おいしいコーヒーとともにある「サードプレイス」としての時間や体験をも提供しようと考えているのです。</a:t>
            </a:r>
            <a:endParaRPr kumimoji="1" lang="en-US" altLang="ja-JP" dirty="0" smtClean="0"/>
          </a:p>
          <a:p>
            <a:pPr algn="just"/>
            <a:r>
              <a:rPr kumimoji="1" lang="ja-JP" altLang="en-US" dirty="0" smtClean="0"/>
              <a:t>オールデンバーグ は、前述の著書で「アメリカの都市は、西欧の歴史ある都市と比べると、この「サード・プレイス」が見劣りし、これこそアメリカの都市魅力の弱点である」とも述べました。スターバックス</a:t>
            </a:r>
            <a:r>
              <a:rPr kumimoji="1" lang="en-US" altLang="ja-JP" dirty="0" smtClean="0"/>
              <a:t>CEO</a:t>
            </a:r>
            <a:r>
              <a:rPr kumimoji="1" lang="ja-JP" altLang="en-US" dirty="0" smtClean="0"/>
              <a:t>のハワード・シュルツは、自身のヨーロッパのコーヒー店での「サード・プレイス」体験に感銘を受け、現代都市生活者の「サード・プレイス」欲求を満たす店づくりを展開しました。つまり、業態はコーヒー店だったものの本質的なスターバックスの「売り物」は「コーヒー」ではなく「サードプレイス体験」そのものだったと言えます。日本においても歴史ある都市の京都や奈良などの古都と称される場所では、自然な形で「サードプレイス」体験が出来ているのではないでしょうか。多大な年月を経れば、自然な形でサードプレイスが形成しやすくなりますが、オールデンバーグはそれを論理的に体系付けることでそれをすぐに実現できるようにしたといえるのではないでしょうか。</a:t>
            </a:r>
          </a:p>
          <a:p>
            <a:pPr algn="just"/>
            <a:endParaRPr kumimoji="1" lang="en-US" altLang="ja-JP" dirty="0" smtClean="0"/>
          </a:p>
          <a:p>
            <a:pPr algn="just"/>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www.starbucks.co.jp</a:t>
            </a:r>
            <a:r>
              <a:rPr kumimoji="1" lang="en-US" altLang="ja-JP" dirty="0" smtClean="0"/>
              <a:t>/company/</a:t>
            </a:r>
            <a:r>
              <a:rPr kumimoji="1" lang="en-US" altLang="ja-JP" dirty="0" err="1" smtClean="0"/>
              <a:t>future.html</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smtClean="0">
                <a:solidFill>
                  <a:schemeClr val="tx1"/>
                </a:solidFill>
                <a:latin typeface="+mn-lt"/>
                <a:ea typeface="+mn-ea"/>
                <a:cs typeface="+mn-cs"/>
              </a:rPr>
              <a:t>参考図書：サードプレイスーーコミュニティの核になる「とびきり居心地よい場所」（レイ・オールデンバーグ著）みすず書房</a:t>
            </a:r>
            <a:endParaRPr kumimoji="1" lang="en-US" altLang="ja-JP" sz="1200" kern="1200" dirty="0" smtClean="0">
              <a:solidFill>
                <a:schemeClr val="tx1"/>
              </a:solidFill>
              <a:latin typeface="+mn-lt"/>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www.msz.co.jp</a:t>
            </a:r>
            <a:r>
              <a:rPr kumimoji="1" lang="en-US" altLang="ja-JP" dirty="0" smtClean="0"/>
              <a:t>/news/topics/07780.html</a:t>
            </a:r>
          </a:p>
          <a:p>
            <a:pPr algn="just"/>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324584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Page28</a:t>
            </a:r>
            <a:r>
              <a:rPr kumimoji="1" lang="ja-JP" altLang="en-US" dirty="0" smtClean="0"/>
              <a:t>（</a:t>
            </a:r>
            <a:r>
              <a:rPr kumimoji="1" lang="en-US" altLang="ja-JP" dirty="0" smtClean="0"/>
              <a:t>Page25〜28</a:t>
            </a:r>
            <a:r>
              <a:rPr kumimoji="1" lang="ja-JP" altLang="en-US" dirty="0" smtClean="0"/>
              <a:t>まででスターバックスでの</a:t>
            </a:r>
            <a:r>
              <a:rPr kumimoji="1" lang="en-US" altLang="ja-JP" dirty="0" smtClean="0"/>
              <a:t>UX</a:t>
            </a:r>
            <a:r>
              <a:rPr kumimoji="1" lang="ja-JP" altLang="en-US" dirty="0" smtClean="0"/>
              <a:t>への取り組み例を挙げます）</a:t>
            </a:r>
            <a:endParaRPr kumimoji="1" lang="en-US" altLang="ja-JP" dirty="0" smtClean="0"/>
          </a:p>
          <a:p>
            <a:pPr algn="just"/>
            <a:r>
              <a:rPr kumimoji="1" lang="en-US" altLang="ja-JP" dirty="0" smtClean="0"/>
              <a:t>●</a:t>
            </a:r>
            <a:r>
              <a:rPr kumimoji="1" lang="ja-JP" altLang="en-US" dirty="0" smtClean="0"/>
              <a:t>エクスペリエンスをプラスして利益を最大化する</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Ｂ・Ｊ・パイン</a:t>
            </a:r>
            <a:r>
              <a:rPr kumimoji="1" lang="en-US" altLang="ja-JP" dirty="0" smtClean="0"/>
              <a:t>Ⅱ</a:t>
            </a:r>
            <a:r>
              <a:rPr kumimoji="1" lang="ja-JP" altLang="en-US" dirty="0" smtClean="0"/>
              <a:t>とＪ・Ｈ・ギルモアは、その著書で、顧客にとっての「エクスペリエンス（経験・体験）」という新たな経済価値を提唱しました。この考えによると、顧客にとっての価値は、</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１）コモディティ（</a:t>
            </a:r>
            <a:r>
              <a:rPr kumimoji="1" lang="en-US" altLang="ja-JP" dirty="0" smtClean="0"/>
              <a:t>commodity</a:t>
            </a:r>
            <a:r>
              <a:rPr kumimoji="1" lang="ja-JP" altLang="en-US" dirty="0" smtClean="0"/>
              <a:t>：日用品、商品）</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２）製品</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３）サービス</a:t>
            </a:r>
            <a:endParaRPr kumimoji="1" lang="en-US" altLang="ja-JP" dirty="0" smtClean="0"/>
          </a:p>
          <a:p>
            <a:pPr marL="360000" marR="0" lvl="1" indent="0" defTabSz="914400" rtl="0" eaLnBrk="0" fontAlgn="base" latinLnBrk="0" hangingPunct="0">
              <a:lnSpc>
                <a:spcPct val="100000"/>
              </a:lnSpc>
              <a:spcBef>
                <a:spcPct val="30000"/>
              </a:spcBef>
              <a:spcAft>
                <a:spcPct val="0"/>
              </a:spcAft>
              <a:buClrTx/>
              <a:buSzTx/>
              <a:buFontTx/>
              <a:buNone/>
              <a:tabLst/>
              <a:defRPr/>
            </a:pPr>
            <a:r>
              <a:rPr kumimoji="1" lang="ja-JP" altLang="en-US" dirty="0" smtClean="0"/>
              <a:t>４）エクスペリエンス</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の順に高くなります。例えば、コーヒー１杯の価格は、コーヒー豆というコモディティの場合、カップ１杯に換算したとき</a:t>
            </a:r>
            <a:r>
              <a:rPr kumimoji="1" lang="en-US" altLang="ja-JP" dirty="0" smtClean="0"/>
              <a:t>10</a:t>
            </a:r>
            <a:r>
              <a:rPr kumimoji="1" lang="ja-JP" altLang="en-US" dirty="0" smtClean="0"/>
              <a:t>円だと仮定すると、それを加工業者が豆を挽いてパッケージングし、製品としてスーパーで売るときには、カップ１杯に換算すると</a:t>
            </a:r>
            <a:r>
              <a:rPr kumimoji="1" lang="en-US" altLang="ja-JP" dirty="0" smtClean="0"/>
              <a:t>30</a:t>
            </a:r>
            <a:r>
              <a:rPr kumimoji="1" lang="ja-JP" altLang="en-US" dirty="0" smtClean="0"/>
              <a:t>円程度で売れます。さらに、その豆を使って淹れたコーヒーがごく普通のレストランや街角の喫茶店やバーで提供されるときには、１杯につき</a:t>
            </a:r>
            <a:r>
              <a:rPr kumimoji="1" lang="en-US" altLang="ja-JP" dirty="0" smtClean="0"/>
              <a:t>200</a:t>
            </a:r>
            <a:r>
              <a:rPr kumimoji="1" lang="ja-JP" altLang="en-US" dirty="0" smtClean="0"/>
              <a:t>円位になり、同じコーヒーでも五つ星の高級レストランなどでは、顧客は一杯につき</a:t>
            </a:r>
            <a:r>
              <a:rPr kumimoji="1" lang="en-US" altLang="ja-JP" dirty="0" smtClean="0"/>
              <a:t>500</a:t>
            </a:r>
            <a:r>
              <a:rPr kumimoji="1" lang="ja-JP" altLang="en-US" dirty="0" smtClean="0"/>
              <a:t>円でも文句を言うこともなく支払ったりします。</a:t>
            </a:r>
            <a:endParaRPr lang="en-US" altLang="ja-JP" dirty="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「注文」「コーヒーを淹れる」「飲む」という行為が、すべて心ときめく雰囲気や舞台のセットのような空間の中で行われるからです。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このことからも、エクスペリエンスが顧客のお金を支払う時の判断に大きく関わってくることがわかります。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ja-JP" altLang="en-US"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参考図書：「</a:t>
            </a:r>
            <a:r>
              <a:rPr kumimoji="1" lang="en-US" altLang="ja-JP" sz="1200" kern="1200" dirty="0" smtClean="0">
                <a:solidFill>
                  <a:schemeClr val="tx1"/>
                </a:solidFill>
                <a:latin typeface="+mn-lt"/>
                <a:ea typeface="+mn-ea"/>
                <a:cs typeface="+mn-cs"/>
              </a:rPr>
              <a:t>The Experience Economy</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新訳</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経験経済</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ダイヤモンド社）」（Ｂ・Ｊ・パイン</a:t>
            </a:r>
            <a:r>
              <a:rPr kumimoji="1" lang="en-US" altLang="ja-JP" sz="1200" kern="1200" dirty="0" smtClean="0">
                <a:solidFill>
                  <a:schemeClr val="tx1"/>
                </a:solidFill>
                <a:latin typeface="+mn-lt"/>
                <a:ea typeface="+mn-ea"/>
                <a:cs typeface="+mn-cs"/>
              </a:rPr>
              <a:t>Ⅱ</a:t>
            </a:r>
            <a:r>
              <a:rPr kumimoji="1" lang="ja-JP" altLang="en-US" sz="1200" kern="1200" dirty="0" smtClean="0">
                <a:solidFill>
                  <a:schemeClr val="tx1"/>
                </a:solidFill>
                <a:latin typeface="+mn-lt"/>
                <a:ea typeface="+mn-ea"/>
                <a:cs typeface="+mn-cs"/>
              </a:rPr>
              <a:t>，Ｊ・Ｈ・ギルモア著）</a:t>
            </a:r>
            <a:endParaRPr kumimoji="1" lang="en-US" altLang="ja-JP" sz="1200" kern="12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182627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Page29</a:t>
            </a:r>
            <a:r>
              <a:rPr kumimoji="1" lang="ja-JP" altLang="en-US" dirty="0" smtClean="0"/>
              <a:t>（</a:t>
            </a:r>
            <a:r>
              <a:rPr kumimoji="1" lang="en-US" altLang="ja-JP" dirty="0" smtClean="0"/>
              <a:t>Page29〜32</a:t>
            </a:r>
            <a:r>
              <a:rPr kumimoji="1" lang="ja-JP" altLang="en-US" dirty="0" smtClean="0"/>
              <a:t>まででガートナーの見解を例に</a:t>
            </a:r>
            <a:r>
              <a:rPr kumimoji="1" lang="en-US" altLang="ja-JP" dirty="0" smtClean="0"/>
              <a:t>UX</a:t>
            </a:r>
            <a:r>
              <a:rPr kumimoji="1" lang="ja-JP" altLang="en-US" dirty="0" smtClean="0"/>
              <a:t>について説明します）</a:t>
            </a:r>
            <a:endParaRPr kumimoji="1" lang="en-US" altLang="ja-JP" dirty="0" smtClean="0"/>
          </a:p>
          <a:p>
            <a:pPr algn="just"/>
            <a:r>
              <a:rPr kumimoji="1" lang="ja-JP" altLang="en-US" dirty="0" smtClean="0"/>
              <a:t>この時代に必要なイノベーション（</a:t>
            </a:r>
            <a:r>
              <a:rPr kumimoji="1" lang="en-US" altLang="ja-JP" dirty="0" err="1" smtClean="0"/>
              <a:t>Inovation</a:t>
            </a:r>
            <a:r>
              <a:rPr kumimoji="1" lang="ja-JP" altLang="en-US" dirty="0" smtClean="0"/>
              <a:t>）とは何でしょうか。また、それを実現するために必要な</a:t>
            </a:r>
            <a:r>
              <a:rPr kumimoji="1" lang="en-US" altLang="ja-JP" dirty="0" smtClean="0"/>
              <a:t>UX</a:t>
            </a:r>
            <a:r>
              <a:rPr kumimoji="1" lang="ja-JP" altLang="en-US" dirty="0" smtClean="0"/>
              <a:t>思考とはどんなものでしょうか。</a:t>
            </a:r>
            <a:endParaRPr kumimoji="1" lang="en-US" altLang="ja-JP" dirty="0" smtClean="0"/>
          </a:p>
          <a:p>
            <a:pPr algn="just"/>
            <a:r>
              <a:rPr kumimoji="1" lang="en-US" altLang="ja-JP" dirty="0" smtClean="0"/>
              <a:t>IT</a:t>
            </a:r>
            <a:r>
              <a:rPr kumimoji="1" lang="ja-JP" altLang="en-US" dirty="0" smtClean="0"/>
              <a:t>分野の調査・助言を行う企業であるガートナーが</a:t>
            </a:r>
            <a:r>
              <a:rPr kumimoji="1" lang="en-US" altLang="ja-JP" dirty="0" smtClean="0"/>
              <a:t>2012</a:t>
            </a:r>
            <a:r>
              <a:rPr kumimoji="1" lang="ja-JP" altLang="en-US" dirty="0" smtClean="0"/>
              <a:t>年に発表した見解をもとに考察していきましょう。</a:t>
            </a:r>
            <a:endParaRPr kumimoji="1" lang="en-US" altLang="ja-JP" dirty="0" smtClean="0"/>
          </a:p>
          <a:p>
            <a:pPr algn="just"/>
            <a:endParaRPr kumimoji="1" lang="en-US" altLang="ja-JP" dirty="0" smtClean="0"/>
          </a:p>
          <a:p>
            <a:pPr algn="just"/>
            <a:r>
              <a:rPr kumimoji="1" lang="ja-JP" altLang="en-US" dirty="0" smtClean="0"/>
              <a:t>参考</a:t>
            </a:r>
            <a:r>
              <a:rPr kumimoji="1" lang="en-US" altLang="ja-JP" dirty="0" smtClean="0"/>
              <a:t>URL</a:t>
            </a:r>
            <a:r>
              <a:rPr kumimoji="1" lang="ja-JP" altLang="en-US" dirty="0" smtClean="0"/>
              <a:t>：</a:t>
            </a:r>
            <a:endParaRPr kumimoji="1" lang="en-US" altLang="ja-JP" dirty="0" smtClean="0"/>
          </a:p>
          <a:p>
            <a:pPr algn="just"/>
            <a:r>
              <a:rPr kumimoji="1" lang="ja-JP" altLang="en-US" dirty="0" smtClean="0"/>
              <a:t>（ガートナー）</a:t>
            </a:r>
            <a:r>
              <a:rPr kumimoji="1" lang="en-US" altLang="ja-JP" dirty="0" smtClean="0"/>
              <a:t>http://</a:t>
            </a:r>
            <a:r>
              <a:rPr kumimoji="1" lang="en-US" altLang="ja-JP" dirty="0" err="1" smtClean="0"/>
              <a:t>www.gartner.com</a:t>
            </a:r>
            <a:r>
              <a:rPr kumimoji="1" lang="en-US" altLang="ja-JP" dirty="0" smtClean="0"/>
              <a:t>/technology/</a:t>
            </a:r>
            <a:r>
              <a:rPr kumimoji="1" lang="en-US" altLang="ja-JP" dirty="0" err="1" smtClean="0"/>
              <a:t>home.jsp</a:t>
            </a:r>
            <a:endParaRPr kumimoji="1" lang="en-US" altLang="ja-JP" dirty="0" smtClean="0"/>
          </a:p>
          <a:p>
            <a:pPr algn="just"/>
            <a:r>
              <a:rPr kumimoji="1" lang="ja-JP" altLang="en-US" dirty="0" smtClean="0"/>
              <a:t>（ガートナージャパン）</a:t>
            </a:r>
            <a:r>
              <a:rPr kumimoji="1" lang="en-US" altLang="ja-JP" dirty="0" smtClean="0"/>
              <a:t>http://</a:t>
            </a:r>
            <a:r>
              <a:rPr kumimoji="1" lang="en-US" altLang="ja-JP" dirty="0" err="1" smtClean="0"/>
              <a:t>www.gartner.co.jp</a:t>
            </a:r>
            <a:r>
              <a:rPr kumimoji="1" lang="en-US" altLang="ja-JP" dirty="0" smtClean="0"/>
              <a:t>/</a:t>
            </a:r>
            <a:r>
              <a:rPr kumimoji="1" lang="en-US" altLang="ja-JP" dirty="0" err="1" smtClean="0"/>
              <a:t>index.html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29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53083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lang="en-US" altLang="ja-JP" dirty="0" smtClean="0"/>
              <a:t>Page3</a:t>
            </a:r>
          </a:p>
          <a:p>
            <a:pPr algn="just"/>
            <a:r>
              <a:rPr lang="ja-JP" altLang="en-US" dirty="0" smtClean="0"/>
              <a:t>（</a:t>
            </a:r>
            <a:r>
              <a:rPr lang="en-US" altLang="ja-JP" dirty="0" smtClean="0"/>
              <a:t>Page2</a:t>
            </a:r>
            <a:r>
              <a:rPr lang="ja-JP" altLang="en-US" dirty="0" smtClean="0"/>
              <a:t>より続き）</a:t>
            </a:r>
            <a:endParaRPr lang="en-US" altLang="ja-JP" dirty="0" smtClean="0"/>
          </a:p>
          <a:p>
            <a:pPr algn="just"/>
            <a:r>
              <a:rPr lang="ja-JP" altLang="en-US" dirty="0" smtClean="0"/>
              <a:t>この写真は、アフリカの子供たちが、数キロの道のりを水を汲んだバケツを頭に載せ、運んでいる様子です。</a:t>
            </a:r>
            <a:endParaRPr lang="en-US" altLang="ja-JP" dirty="0" smtClean="0"/>
          </a:p>
          <a:p>
            <a:pPr algn="just"/>
            <a:r>
              <a:rPr lang="en-US" altLang="ja-JP" dirty="0" err="1" smtClean="0"/>
              <a:t>Qdrum</a:t>
            </a:r>
            <a:r>
              <a:rPr lang="ja-JP" altLang="en-US" dirty="0" smtClean="0"/>
              <a:t>が開発される前は、こうして運んでいました。</a:t>
            </a:r>
            <a:endParaRPr lang="en-US" altLang="ja-JP" dirty="0" smtClean="0"/>
          </a:p>
          <a:p>
            <a:pPr algn="just"/>
            <a:r>
              <a:rPr lang="ja-JP" altLang="en-US" dirty="0" smtClean="0"/>
              <a:t>アフリカなどでは、水汲みは大変な重労働で、片道数キロの道を、頭にバケツをのせて、女性や子供たちが一日何回も往復しています。</a:t>
            </a:r>
            <a:endParaRPr lang="en-US" altLang="ja-JP" dirty="0" smtClean="0"/>
          </a:p>
          <a:p>
            <a:pPr algn="just"/>
            <a:r>
              <a:rPr kumimoji="1" lang="ja-JP" altLang="en-US" dirty="0" smtClean="0"/>
              <a:t>頭に重いものを載せるので、首や腰の慢性的な疾患を多く引き起こすこともあり得ます。</a:t>
            </a:r>
            <a:endParaRPr kumimoji="1" lang="en-US" altLang="ja-JP" dirty="0" smtClean="0"/>
          </a:p>
          <a:p>
            <a:pPr algn="just"/>
            <a:endParaRPr kumimoji="1" lang="en-US" altLang="ja-JP" dirty="0" smtClean="0"/>
          </a:p>
          <a:p>
            <a:pPr algn="just"/>
            <a:r>
              <a:rPr kumimoji="1" lang="ja-JP" altLang="en-US" dirty="0" smtClean="0"/>
              <a:t>先に</a:t>
            </a:r>
            <a:r>
              <a:rPr kumimoji="1" lang="en-US" altLang="ja-JP" dirty="0" err="1" smtClean="0"/>
              <a:t>Qdrum</a:t>
            </a:r>
            <a:r>
              <a:rPr kumimoji="1" lang="ja-JP" altLang="en-US" dirty="0" smtClean="0"/>
              <a:t>を使用している写真をみせることで、デザインがアフリカの子供達の生活に多大な変革をもたらしたことを強調します。</a:t>
            </a:r>
            <a:endParaRPr kumimoji="1" lang="en-US" altLang="ja-JP" dirty="0" smtClean="0"/>
          </a:p>
          <a:p>
            <a:pPr algn="just"/>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mn-ea"/>
              </a:rPr>
              <a:t>参考</a:t>
            </a:r>
            <a:r>
              <a:rPr kumimoji="1" lang="en-US" altLang="ja-JP" dirty="0" smtClean="0">
                <a:latin typeface="+mn-ea"/>
              </a:rPr>
              <a:t>URL</a:t>
            </a:r>
            <a:r>
              <a:rPr kumimoji="1" lang="ja-JP" altLang="en-US" dirty="0" smtClean="0">
                <a:latin typeface="+mn-ea"/>
              </a:rPr>
              <a:t>：</a:t>
            </a:r>
            <a:r>
              <a:rPr lang="en-US" altLang="ja-JP" dirty="0" smtClean="0">
                <a:solidFill>
                  <a:schemeClr val="tx1">
                    <a:lumMod val="75000"/>
                    <a:lumOff val="25000"/>
                  </a:schemeClr>
                </a:solidFill>
                <a:latin typeface="+mn-ea"/>
                <a:cs typeface="メイリオ" pitchFamily="50" charset="-128"/>
              </a:rPr>
              <a:t>http://</a:t>
            </a:r>
            <a:r>
              <a:rPr lang="en-US" altLang="ja-JP" dirty="0" err="1" smtClean="0">
                <a:solidFill>
                  <a:schemeClr val="tx1">
                    <a:lumMod val="75000"/>
                    <a:lumOff val="25000"/>
                  </a:schemeClr>
                </a:solidFill>
                <a:latin typeface="+mn-ea"/>
                <a:cs typeface="メイリオ" pitchFamily="50" charset="-128"/>
              </a:rPr>
              <a:t>www.qdrum.co.za</a:t>
            </a:r>
            <a:r>
              <a:rPr lang="en-US" altLang="ja-JP" dirty="0" smtClean="0">
                <a:solidFill>
                  <a:schemeClr val="tx1">
                    <a:lumMod val="75000"/>
                    <a:lumOff val="25000"/>
                  </a:schemeClr>
                </a:solidFill>
                <a:latin typeface="+mn-ea"/>
                <a:cs typeface="メイリオ" pitchFamily="50" charset="-128"/>
              </a:rPr>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3</a:t>
            </a:fld>
            <a:endParaRPr lang="ja-JP" altLang="en-US"/>
          </a:p>
        </p:txBody>
      </p:sp>
    </p:spTree>
    <p:extLst>
      <p:ext uri="{BB962C8B-B14F-4D97-AF65-F5344CB8AC3E}">
        <p14:creationId xmlns:p14="http://schemas.microsoft.com/office/powerpoint/2010/main" val="94137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Page30</a:t>
            </a:r>
            <a:r>
              <a:rPr kumimoji="1" lang="ja-JP" altLang="en-US" dirty="0" smtClean="0"/>
              <a:t>（</a:t>
            </a:r>
            <a:r>
              <a:rPr kumimoji="1" lang="en-US" altLang="ja-JP" dirty="0" smtClean="0"/>
              <a:t>Page29〜32</a:t>
            </a:r>
            <a:r>
              <a:rPr kumimoji="1" lang="ja-JP" altLang="en-US" dirty="0" smtClean="0"/>
              <a:t>まででガートナーの見解を例に</a:t>
            </a:r>
            <a:r>
              <a:rPr kumimoji="1" lang="en-US" altLang="ja-JP" dirty="0" smtClean="0"/>
              <a:t>UX</a:t>
            </a:r>
            <a:r>
              <a:rPr kumimoji="1" lang="ja-JP" altLang="en-US" dirty="0" smtClean="0"/>
              <a:t>について説明します）</a:t>
            </a:r>
            <a:endParaRPr kumimoji="1" lang="en-US" altLang="ja-JP" dirty="0" smtClean="0"/>
          </a:p>
          <a:p>
            <a:pPr algn="just"/>
            <a:r>
              <a:rPr kumimoji="1" lang="en-US" altLang="ja-JP" dirty="0" smtClean="0"/>
              <a:t>●</a:t>
            </a:r>
            <a:r>
              <a:rPr kumimoji="1" lang="ja-JP" altLang="en-US" dirty="0" smtClean="0"/>
              <a:t>ユーザーエクスペリエンスとは？</a:t>
            </a:r>
            <a:endParaRPr kumimoji="1" lang="en-US" altLang="ja-JP" dirty="0" smtClean="0"/>
          </a:p>
          <a:p>
            <a:pPr algn="just"/>
            <a:r>
              <a:rPr kumimoji="1" lang="ja-JP" altLang="en-US" dirty="0" smtClean="0"/>
              <a:t>当たり前のことですが、人々が暮らすさまざま場面にＵＸは存在します。</a:t>
            </a:r>
            <a:br>
              <a:rPr kumimoji="1" lang="ja-JP" altLang="en-US" dirty="0" smtClean="0"/>
            </a:br>
            <a:r>
              <a:rPr kumimoji="1" lang="ja-JP" altLang="en-US" dirty="0" smtClean="0"/>
              <a:t>色々な場面でその成功例をみると、ＵＸすなわち心地よい体験をするということは、単にデザインや見た目を良くすることで得られるものではなく、ユーザーとなる人々の行動そのものを考えることで得られるということがわかります。</a:t>
            </a:r>
            <a:br>
              <a:rPr kumimoji="1" lang="ja-JP" altLang="en-US" dirty="0" smtClean="0"/>
            </a:br>
            <a:r>
              <a:rPr kumimoji="1" lang="ja-JP" altLang="en-US" dirty="0" smtClean="0"/>
              <a:t>機能の実現のみを第一の目的に考えて開発していたら、</a:t>
            </a:r>
            <a:r>
              <a:rPr kumimoji="1" lang="en-US" altLang="ja-JP" dirty="0" smtClean="0"/>
              <a:t>UX</a:t>
            </a:r>
            <a:r>
              <a:rPr kumimoji="1" lang="ja-JP" altLang="en-US" dirty="0" smtClean="0"/>
              <a:t>を生み出すことはできません。</a:t>
            </a:r>
            <a:br>
              <a:rPr kumimoji="1" lang="ja-JP" altLang="en-US" dirty="0" smtClean="0"/>
            </a:br>
            <a:r>
              <a:rPr kumimoji="1" lang="ja-JP" altLang="en-US" dirty="0" smtClean="0"/>
              <a:t>使う人（ユーザー）が「こう使うだろうな／こう使ったら幸せだろうな」ということを深く検討することがポイントになります。</a:t>
            </a:r>
            <a:endParaRPr kumimoji="1" lang="en-US" altLang="ja-JP" dirty="0" smtClean="0"/>
          </a:p>
          <a:p>
            <a:pPr algn="just"/>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658375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Page31</a:t>
            </a:r>
            <a:r>
              <a:rPr kumimoji="1" lang="ja-JP" altLang="en-US" dirty="0" smtClean="0"/>
              <a:t>（</a:t>
            </a:r>
            <a:r>
              <a:rPr kumimoji="1" lang="en-US" altLang="ja-JP" dirty="0" smtClean="0"/>
              <a:t>Page29〜32</a:t>
            </a:r>
            <a:r>
              <a:rPr kumimoji="1" lang="ja-JP" altLang="en-US" dirty="0" smtClean="0"/>
              <a:t>まででガートナーの見解を例に</a:t>
            </a:r>
            <a:r>
              <a:rPr kumimoji="1" lang="en-US" altLang="ja-JP" dirty="0" smtClean="0"/>
              <a:t>UX</a:t>
            </a:r>
            <a:r>
              <a:rPr kumimoji="1" lang="ja-JP" altLang="en-US" dirty="0" smtClean="0"/>
              <a:t>について説明します）</a:t>
            </a:r>
            <a:endParaRPr kumimoji="1" lang="en-US" altLang="ja-JP" dirty="0" smtClean="0"/>
          </a:p>
          <a:p>
            <a:pPr algn="just"/>
            <a:r>
              <a:rPr kumimoji="1" lang="en-US" altLang="ja-JP" dirty="0" smtClean="0"/>
              <a:t>●</a:t>
            </a:r>
            <a:r>
              <a:rPr kumimoji="1" lang="ja-JP" altLang="en-US" dirty="0" smtClean="0"/>
              <a:t>ユーザーエクスペリエンスとは？</a:t>
            </a:r>
            <a:endParaRPr kumimoji="1" lang="en-US" altLang="ja-JP" dirty="0" smtClean="0"/>
          </a:p>
          <a:p>
            <a:pPr algn="just"/>
            <a:r>
              <a:rPr kumimoji="1" lang="ja-JP" altLang="en-US" dirty="0" smtClean="0"/>
              <a:t>（前ページの続き：「深く検討する」ということを受けて）</a:t>
            </a:r>
            <a:endParaRPr kumimoji="1" lang="en-US" altLang="ja-JP" dirty="0" smtClean="0"/>
          </a:p>
          <a:p>
            <a:pPr algn="just"/>
            <a:r>
              <a:rPr kumimoji="1" lang="en-US" altLang="ja-JP" dirty="0" smtClean="0"/>
              <a:t>UX</a:t>
            </a:r>
            <a:r>
              <a:rPr kumimoji="1" lang="ja-JP" altLang="en-US" dirty="0" smtClean="0"/>
              <a:t>を生み出すために「こう使うだろうな／こう使ったら幸せだろうな」を深く検討するということとはどういうことでしょうか。</a:t>
            </a:r>
            <a:endParaRPr kumimoji="1" lang="en-US" altLang="ja-JP" dirty="0" smtClean="0"/>
          </a:p>
          <a:p>
            <a:pPr algn="just"/>
            <a:r>
              <a:rPr kumimoji="1" lang="ja-JP" altLang="en-US" dirty="0" smtClean="0"/>
              <a:t>アプリケーションを開発している人々のグループが</a:t>
            </a:r>
            <a:r>
              <a:rPr kumimoji="1" lang="en-US" altLang="ja-JP" dirty="0" smtClean="0"/>
              <a:t>UX</a:t>
            </a:r>
            <a:r>
              <a:rPr kumimoji="1" lang="ja-JP" altLang="en-US" dirty="0" smtClean="0"/>
              <a:t>を検討するシーンを考えてみましょう。開発者とデザイナーの間には、プロジェクトの進め方や作業成果物を含めて境界線のようなものがあり、さらに業務における責任や範囲には不明確さがあります。そのため、「</a:t>
            </a:r>
            <a:r>
              <a:rPr kumimoji="1" lang="en-US" altLang="ja-JP" dirty="0" smtClean="0"/>
              <a:t>UX</a:t>
            </a:r>
            <a:r>
              <a:rPr kumimoji="1" lang="ja-JP" altLang="en-US" dirty="0" smtClean="0"/>
              <a:t>は自分に関係がない」と回答するデザイナーや開発者がいると思われます。</a:t>
            </a:r>
            <a:endParaRPr kumimoji="1" lang="en-US" altLang="ja-JP" dirty="0" smtClean="0"/>
          </a:p>
          <a:p>
            <a:pPr algn="just"/>
            <a:r>
              <a:rPr kumimoji="1" lang="ja-JP" altLang="en-US" dirty="0" smtClean="0"/>
              <a:t>アプリケーションに対するエンド・ユーザーの不満にはよく以下のような事項があります。</a:t>
            </a:r>
            <a:endParaRPr kumimoji="1" lang="en-US" altLang="ja-JP" dirty="0" smtClean="0"/>
          </a:p>
          <a:p>
            <a:pPr lvl="1"/>
            <a:r>
              <a:rPr kumimoji="1" lang="ja-JP" altLang="en-US" dirty="0" smtClean="0"/>
              <a:t>・操作手順がわかりづらい</a:t>
            </a:r>
            <a:endParaRPr kumimoji="1" lang="en-US" altLang="ja-JP" dirty="0" smtClean="0"/>
          </a:p>
          <a:p>
            <a:pPr lvl="1"/>
            <a:r>
              <a:rPr kumimoji="1" lang="ja-JP" altLang="en-US" dirty="0" smtClean="0"/>
              <a:t>・もっとかっこよくして欲しい</a:t>
            </a:r>
            <a:endParaRPr kumimoji="1" lang="en-US" altLang="ja-JP" dirty="0" smtClean="0"/>
          </a:p>
          <a:p>
            <a:pPr lvl="1"/>
            <a:r>
              <a:rPr kumimoji="1" lang="ja-JP" altLang="en-US" dirty="0" smtClean="0"/>
              <a:t>・もっとサクサク動作して欲しい</a:t>
            </a:r>
            <a:endParaRPr kumimoji="1" lang="en-US" altLang="ja-JP" dirty="0" smtClean="0"/>
          </a:p>
          <a:p>
            <a:pPr lvl="1"/>
            <a:r>
              <a:rPr kumimoji="1" lang="ja-JP" altLang="en-US" dirty="0" smtClean="0"/>
              <a:t>・使いにくい</a:t>
            </a:r>
            <a:endParaRPr kumimoji="1" lang="en-US" altLang="ja-JP" dirty="0" smtClean="0"/>
          </a:p>
          <a:p>
            <a:pPr lvl="0" algn="just"/>
            <a:r>
              <a:rPr kumimoji="1" lang="ja-JP" altLang="en-US" dirty="0" smtClean="0"/>
              <a:t>などなど。これらを解決しなければ、心地よいユーザー体験（</a:t>
            </a:r>
            <a:r>
              <a:rPr kumimoji="1" lang="en-US" altLang="ja-JP" dirty="0" smtClean="0"/>
              <a:t>UX</a:t>
            </a:r>
            <a:r>
              <a:rPr kumimoji="1" lang="ja-JP" altLang="en-US" dirty="0" smtClean="0"/>
              <a:t>）は得られません。</a:t>
            </a:r>
            <a:endParaRPr kumimoji="1" lang="en-US" altLang="ja-JP" dirty="0" smtClean="0"/>
          </a:p>
          <a:p>
            <a:pPr algn="just"/>
            <a:r>
              <a:rPr kumimoji="1" lang="ja-JP" altLang="en-US" dirty="0" smtClean="0"/>
              <a:t>これらを見るとデザイナーだけで解決できる問題だけではないし、もちろん開発者だけで解決できる問題でもないでしょう。両者にかかわる問題だと言えます。</a:t>
            </a:r>
          </a:p>
          <a:p>
            <a:pPr algn="just"/>
            <a:r>
              <a:rPr kumimoji="1" lang="en-US" altLang="ja-JP" dirty="0" smtClean="0"/>
              <a:t>UX</a:t>
            </a:r>
            <a:r>
              <a:rPr kumimoji="1" lang="ja-JP" altLang="en-US" dirty="0" smtClean="0"/>
              <a:t>を検討するには、システムとデザインの両方の観点からアプローチする必要があります。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132066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Page32</a:t>
            </a:r>
            <a:r>
              <a:rPr kumimoji="1" lang="ja-JP" altLang="en-US" dirty="0" smtClean="0"/>
              <a:t>（</a:t>
            </a:r>
            <a:r>
              <a:rPr kumimoji="1" lang="en-US" altLang="ja-JP" dirty="0" smtClean="0"/>
              <a:t>Page29〜32</a:t>
            </a:r>
            <a:r>
              <a:rPr kumimoji="1" lang="ja-JP" altLang="en-US" dirty="0" smtClean="0"/>
              <a:t>まででガートナーの見解を例に</a:t>
            </a:r>
            <a:r>
              <a:rPr kumimoji="1" lang="en-US" altLang="ja-JP" dirty="0" smtClean="0"/>
              <a:t>UX</a:t>
            </a:r>
            <a:r>
              <a:rPr kumimoji="1" lang="ja-JP" altLang="en-US" dirty="0" smtClean="0"/>
              <a:t>について説明します）</a:t>
            </a:r>
            <a:endParaRPr kumimoji="1" lang="en-US" altLang="ja-JP" dirty="0" smtClean="0"/>
          </a:p>
          <a:p>
            <a:pPr algn="just"/>
            <a:r>
              <a:rPr kumimoji="1" lang="en-US" altLang="ja-JP" dirty="0" smtClean="0"/>
              <a:t>●</a:t>
            </a:r>
            <a:r>
              <a:rPr kumimoji="1" lang="ja-JP" altLang="en-US" dirty="0" smtClean="0"/>
              <a:t>エクスペリエンスをプラスして利益を最大化する</a:t>
            </a:r>
            <a:endParaRPr kumimoji="1" lang="en-US" altLang="ja-JP" dirty="0" smtClean="0"/>
          </a:p>
          <a:p>
            <a:pPr algn="just"/>
            <a:r>
              <a:rPr kumimoji="1" lang="en-US" altLang="ja-JP" dirty="0" smtClean="0"/>
              <a:t>IT</a:t>
            </a:r>
            <a:r>
              <a:rPr kumimoji="1" lang="ja-JP" altLang="en-US" dirty="0" smtClean="0"/>
              <a:t>分野の調査・助言を行う企業であるガートナーは、</a:t>
            </a:r>
            <a:r>
              <a:rPr kumimoji="1" lang="en-US" altLang="ja-JP" dirty="0" smtClean="0"/>
              <a:t>2012</a:t>
            </a:r>
            <a:r>
              <a:rPr kumimoji="1" lang="ja-JP" altLang="en-US" dirty="0" smtClean="0"/>
              <a:t>年に</a:t>
            </a:r>
            <a:r>
              <a:rPr kumimoji="1" lang="ja-JP" altLang="en-US" sz="1200" kern="1200" dirty="0" smtClean="0">
                <a:solidFill>
                  <a:schemeClr val="tx1"/>
                </a:solidFill>
                <a:latin typeface="+mn-lt"/>
                <a:ea typeface="+mn-ea"/>
                <a:cs typeface="+mn-cs"/>
              </a:rPr>
              <a:t>「ソーシャル」「モバイル」「クラウド」「インフォメーション」の</a:t>
            </a:r>
            <a:r>
              <a:rPr kumimoji="1" lang="en-US" altLang="ja-JP" sz="1200" kern="1200" dirty="0" smtClean="0">
                <a:solidFill>
                  <a:schemeClr val="tx1"/>
                </a:solidFill>
                <a:latin typeface="+mn-lt"/>
                <a:ea typeface="+mn-ea"/>
                <a:cs typeface="+mn-cs"/>
              </a:rPr>
              <a:t>4</a:t>
            </a:r>
            <a:r>
              <a:rPr kumimoji="1" lang="ja-JP" altLang="en-US" sz="1200" kern="1200" dirty="0" smtClean="0">
                <a:solidFill>
                  <a:schemeClr val="tx1"/>
                </a:solidFill>
                <a:latin typeface="+mn-lt"/>
                <a:ea typeface="+mn-ea"/>
                <a:cs typeface="+mn-cs"/>
              </a:rPr>
              <a:t>つの力の結び付き </a:t>
            </a:r>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Nexus of Forces</a:t>
            </a:r>
            <a:r>
              <a:rPr kumimoji="1" lang="ja-JP" altLang="en-US" sz="1200" kern="1200" dirty="0" smtClean="0">
                <a:solidFill>
                  <a:schemeClr val="tx1"/>
                </a:solidFill>
                <a:latin typeface="+mn-lt"/>
                <a:ea typeface="+mn-ea"/>
                <a:cs typeface="+mn-cs"/>
              </a:rPr>
              <a:t>：力の結節」</a:t>
            </a:r>
            <a:r>
              <a:rPr kumimoji="1" lang="en-US" altLang="ja-JP" sz="1200" kern="1200" dirty="0" smtClean="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が強まり、ユーザーの行動様式を変える一方で、新たなビジネス・チャンスを生み出すとの見解を発表しました。</a:t>
            </a:r>
          </a:p>
          <a:p>
            <a:pPr algn="just"/>
            <a:r>
              <a:rPr kumimoji="1" lang="ja-JP" altLang="en-US" sz="1200" kern="1200" dirty="0" smtClean="0">
                <a:solidFill>
                  <a:schemeClr val="tx1"/>
                </a:solidFill>
                <a:latin typeface="+mn-lt"/>
                <a:ea typeface="+mn-ea"/>
                <a:cs typeface="+mn-cs"/>
              </a:rPr>
              <a:t>単独でも革新的かつ画期的なこれらの力が結び付くことで、ビジネスと社会は大きく変わり、従来のビジネスモデルを刷新しながら新たなリーダーを生み出しています。このような「力の結節」は、今後のテクノロジー・プラットフォームの基盤になるでしょう。</a:t>
            </a:r>
            <a:endParaRPr kumimoji="1" lang="en-US" altLang="ja-JP" sz="1200" kern="1200" dirty="0" smtClean="0">
              <a:solidFill>
                <a:schemeClr val="tx1"/>
              </a:solidFill>
              <a:latin typeface="+mn-lt"/>
              <a:ea typeface="+mn-ea"/>
              <a:cs typeface="+mn-cs"/>
            </a:endParaRPr>
          </a:p>
          <a:p>
            <a:pPr algn="just"/>
            <a:r>
              <a:rPr kumimoji="1" lang="ja-JP" altLang="en-US" sz="1200" kern="1200" dirty="0" smtClean="0">
                <a:solidFill>
                  <a:schemeClr val="tx1"/>
                </a:solidFill>
                <a:latin typeface="+mn-lt"/>
                <a:ea typeface="+mn-ea"/>
                <a:cs typeface="+mn-cs"/>
              </a:rPr>
              <a:t>ガートナーのマネージング・バイスプレジデントであるクリス・ハワード（</a:t>
            </a:r>
            <a:r>
              <a:rPr kumimoji="1" lang="en-US" altLang="ja-JP" sz="1200" kern="1200" dirty="0" smtClean="0">
                <a:solidFill>
                  <a:schemeClr val="tx1"/>
                </a:solidFill>
                <a:latin typeface="+mn-lt"/>
                <a:ea typeface="+mn-ea"/>
                <a:cs typeface="+mn-cs"/>
              </a:rPr>
              <a:t>Chris</a:t>
            </a:r>
            <a:r>
              <a:rPr kumimoji="1" lang="en-US" altLang="ja-JP" sz="1200" kern="1200" baseline="0" dirty="0" smtClean="0">
                <a:solidFill>
                  <a:schemeClr val="tx1"/>
                </a:solidFill>
                <a:latin typeface="+mn-lt"/>
                <a:ea typeface="+mn-ea"/>
                <a:cs typeface="+mn-cs"/>
              </a:rPr>
              <a:t> </a:t>
            </a:r>
            <a:r>
              <a:rPr kumimoji="1" lang="en-US" altLang="ja-JP" sz="1200" kern="1200" dirty="0" smtClean="0">
                <a:solidFill>
                  <a:schemeClr val="tx1"/>
                </a:solidFill>
                <a:latin typeface="+mn-lt"/>
                <a:ea typeface="+mn-ea"/>
                <a:cs typeface="+mn-cs"/>
              </a:rPr>
              <a:t>Howard</a:t>
            </a:r>
            <a:r>
              <a:rPr kumimoji="1" lang="ja-JP" altLang="en-US" sz="1200" kern="1200" dirty="0" smtClean="0">
                <a:solidFill>
                  <a:schemeClr val="tx1"/>
                </a:solidFill>
                <a:latin typeface="+mn-lt"/>
                <a:ea typeface="+mn-ea"/>
                <a:cs typeface="+mn-cs"/>
              </a:rPr>
              <a:t>）は次のように述べています。「力の結節では、インフォメーションは質の高いソーシャルおよびモバイル・エクスペリエンスを届ける文脈となります。モバイル・デバイスは効果的なソーシャル・ネットワーキングと、新しいワーキング・スタイルを実現するプラットフォームです。ソーシャルは、人と仕事を、予想もできなかったような新しい環境で結び付けます。クラウドは、ユーザーとシステムに対してインフォメーションと機能を提供します。それぞれの力が結節することにより、ユーザー主導型のコンピューティング・エコシステムが創出されます」（ガートナージャパンのホームページより）</a:t>
            </a:r>
          </a:p>
          <a:p>
            <a:pPr algn="just"/>
            <a:r>
              <a:rPr kumimoji="1" lang="ja-JP" altLang="en-US" dirty="0" smtClean="0"/>
              <a:t>ソーシャル、モバイル、クラウド、ビッグデータの結束が、これまでの業界のあり方を変えます。イノベーションが求められる時代の到来と言えるでしょう。</a:t>
            </a:r>
          </a:p>
          <a:p>
            <a:pPr algn="just"/>
            <a:endParaRPr kumimoji="1" lang="ja-JP" altLang="en-US"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www.gartner.com</a:t>
            </a:r>
            <a:r>
              <a:rPr kumimoji="1" lang="en-US" altLang="ja-JP" dirty="0" smtClean="0"/>
              <a:t>/technology/research/nexus-of-forces/</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www.gartner.co.jp</a:t>
            </a:r>
            <a:r>
              <a:rPr kumimoji="1" lang="en-US" altLang="ja-JP" dirty="0" smtClean="0"/>
              <a:t>/press/html/pr20120904-01.html</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ガートナー（</a:t>
            </a:r>
            <a:r>
              <a:rPr kumimoji="1" lang="en-US" altLang="ja-JP" dirty="0" smtClean="0"/>
              <a:t>The Nexus of Forces</a:t>
            </a:r>
            <a:r>
              <a:rPr kumimoji="1" lang="ja-JP" altLang="en-US" dirty="0" smtClean="0"/>
              <a:t>）</a:t>
            </a:r>
          </a:p>
          <a:p>
            <a:pPr algn="just"/>
            <a:r>
              <a:rPr lang="ja-JP" altLang="en-US" dirty="0" smtClean="0"/>
              <a:t>「</a:t>
            </a:r>
            <a:r>
              <a:rPr lang="en-US" altLang="ja-JP" dirty="0" smtClean="0"/>
              <a:t>Social</a:t>
            </a:r>
            <a:r>
              <a:rPr lang="ja-JP" altLang="en-US" dirty="0" smtClean="0"/>
              <a:t>」「</a:t>
            </a:r>
            <a:r>
              <a:rPr lang="en-US" altLang="ja-JP" dirty="0" smtClean="0"/>
              <a:t>Mobile</a:t>
            </a:r>
            <a:r>
              <a:rPr lang="ja-JP" altLang="en-US" dirty="0" smtClean="0"/>
              <a:t>」「</a:t>
            </a:r>
            <a:r>
              <a:rPr lang="en-US" altLang="ja-JP" dirty="0" smtClean="0"/>
              <a:t>Cloud</a:t>
            </a:r>
            <a:r>
              <a:rPr lang="ja-JP" altLang="en-US" dirty="0" smtClean="0"/>
              <a:t>」「</a:t>
            </a:r>
            <a:r>
              <a:rPr lang="en-US" altLang="ja-JP" dirty="0" smtClean="0"/>
              <a:t>Information</a:t>
            </a:r>
            <a:r>
              <a:rPr lang="ja-JP" altLang="en-US" dirty="0" smtClean="0"/>
              <a:t>」の４つの相互依存の傾向の収束および相互補強効果によって個を変える力を与える。</a:t>
            </a:r>
            <a:endParaRPr lang="en-US" altLang="ja-JP" dirty="0" smtClean="0"/>
          </a:p>
          <a:p>
            <a:pPr algn="just"/>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647598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Page33</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pPr algn="just"/>
            <a:r>
              <a:rPr kumimoji="1" lang="en-US" altLang="ja-JP" dirty="0" smtClean="0"/>
              <a:t>●</a:t>
            </a:r>
            <a:r>
              <a:rPr kumimoji="1" lang="ja-JP" altLang="en-US" dirty="0" smtClean="0"/>
              <a:t>イノベーションと</a:t>
            </a:r>
            <a:r>
              <a:rPr kumimoji="1" lang="en-US" altLang="ja-JP" dirty="0" smtClean="0"/>
              <a:t>UX</a:t>
            </a:r>
          </a:p>
          <a:p>
            <a:pPr algn="just"/>
            <a:r>
              <a:rPr kumimoji="1" lang="ja-JP" altLang="en-US" dirty="0" smtClean="0"/>
              <a:t>イノベーションとは？</a:t>
            </a:r>
          </a:p>
          <a:p>
            <a:pPr algn="just"/>
            <a:r>
              <a:rPr kumimoji="1" lang="ja-JP" altLang="en-US" dirty="0" smtClean="0"/>
              <a:t>革新、または新機軸を打ち出すことです。オーストリアの経済学者シュンベーターが、企業発展のためにはイノベーションが必要であるとし、４つの条件を挙げています。その４つとは、</a:t>
            </a:r>
            <a:endParaRPr kumimoji="1" lang="en-US" altLang="ja-JP" dirty="0" smtClean="0"/>
          </a:p>
          <a:p>
            <a:pPr lvl="1"/>
            <a:r>
              <a:rPr kumimoji="1" lang="ja-JP" altLang="en-US" dirty="0" smtClean="0"/>
              <a:t>・新製品を開発し、消費者に提供する</a:t>
            </a:r>
            <a:endParaRPr kumimoji="1" lang="en-US" altLang="ja-JP" dirty="0" smtClean="0"/>
          </a:p>
          <a:p>
            <a:pPr lvl="1"/>
            <a:r>
              <a:rPr kumimoji="1" lang="ja-JP" altLang="en-US" dirty="0" smtClean="0"/>
              <a:t>・新しい生産方式を導入したり、新しい販路を開拓する</a:t>
            </a:r>
            <a:endParaRPr kumimoji="1" lang="en-US" altLang="ja-JP" dirty="0" smtClean="0"/>
          </a:p>
          <a:p>
            <a:pPr lvl="1"/>
            <a:r>
              <a:rPr kumimoji="1" lang="ja-JP" altLang="en-US" dirty="0" smtClean="0"/>
              <a:t>・原材料の新しい供給滞を確保する</a:t>
            </a:r>
            <a:endParaRPr kumimoji="1" lang="en-US" altLang="ja-JP" dirty="0" smtClean="0"/>
          </a:p>
          <a:p>
            <a:pPr lvl="1"/>
            <a:r>
              <a:rPr kumimoji="1" lang="ja-JP" altLang="en-US" dirty="0" smtClean="0"/>
              <a:t>・新組織をつくりあげる</a:t>
            </a:r>
            <a:endParaRPr kumimoji="1" lang="en-US" altLang="ja-JP" dirty="0" smtClean="0"/>
          </a:p>
          <a:p>
            <a:pPr algn="just"/>
            <a:r>
              <a:rPr kumimoji="1" lang="ja-JP" altLang="en-US" dirty="0" smtClean="0"/>
              <a:t>です。シュンベーターは、イノベーションを企業の活力源としてとらえたのですが、今日では、イノベーションは、物事の</a:t>
            </a:r>
            <a:endParaRPr kumimoji="1" lang="en-US" altLang="ja-JP" dirty="0" smtClean="0"/>
          </a:p>
          <a:p>
            <a:pPr lvl="1"/>
            <a:r>
              <a:rPr kumimoji="1" lang="ja-JP" altLang="en-US" dirty="0" smtClean="0"/>
              <a:t>「新機軸」</a:t>
            </a:r>
            <a:endParaRPr kumimoji="1" lang="en-US" altLang="ja-JP" dirty="0" smtClean="0"/>
          </a:p>
          <a:p>
            <a:pPr lvl="1"/>
            <a:r>
              <a:rPr kumimoji="1" lang="ja-JP" altLang="en-US" dirty="0" smtClean="0"/>
              <a:t>「新しい切り口」</a:t>
            </a:r>
            <a:endParaRPr kumimoji="1" lang="en-US" altLang="ja-JP" dirty="0" smtClean="0"/>
          </a:p>
          <a:p>
            <a:pPr lvl="1"/>
            <a:r>
              <a:rPr kumimoji="1" lang="ja-JP" altLang="en-US" dirty="0" smtClean="0"/>
              <a:t>「新しい捉え方」</a:t>
            </a:r>
            <a:endParaRPr kumimoji="1" lang="en-US" altLang="ja-JP" dirty="0" smtClean="0"/>
          </a:p>
          <a:p>
            <a:pPr lvl="1"/>
            <a:r>
              <a:rPr kumimoji="1" lang="ja-JP" altLang="en-US" dirty="0" smtClean="0"/>
              <a:t>「新しい活用法」（を創造する行為）</a:t>
            </a:r>
            <a:endParaRPr kumimoji="1" lang="en-US" altLang="ja-JP" dirty="0" smtClean="0"/>
          </a:p>
          <a:p>
            <a:pPr algn="just"/>
            <a:r>
              <a:rPr kumimoji="1" lang="ja-JP" altLang="en-US" dirty="0" smtClean="0"/>
              <a:t>のこととされます。</a:t>
            </a:r>
          </a:p>
          <a:p>
            <a:pPr algn="just"/>
            <a:r>
              <a:rPr kumimoji="1" lang="ja-JP" altLang="en-US" dirty="0" smtClean="0"/>
              <a:t>生産要素を全く新たな組み合わせで結合して新たな価値を創造したり、人間の行動・習慣・価値観・利用の方法にまでも不可逆の変化をもたらすもの、とされています。</a:t>
            </a:r>
            <a:endParaRPr kumimoji="1" lang="en-US" altLang="ja-JP" dirty="0" smtClean="0"/>
          </a:p>
          <a:p>
            <a:pPr lvl="0" algn="just"/>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621152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Page34</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r>
              <a:rPr kumimoji="1" lang="en-US" altLang="ja-JP" dirty="0" smtClean="0"/>
              <a:t>●</a:t>
            </a:r>
            <a:r>
              <a:rPr kumimoji="1" lang="ja-JP" altLang="en-US" dirty="0" smtClean="0"/>
              <a:t>不可逆をもたらした例ー</a:t>
            </a:r>
            <a:r>
              <a:rPr kumimoji="1" lang="en-US" altLang="ja-JP" dirty="0" err="1" smtClean="0"/>
              <a:t>Suica</a:t>
            </a:r>
            <a:r>
              <a:rPr kumimoji="1" lang="ja-JP" altLang="en-US" dirty="0" smtClean="0"/>
              <a:t>（スイカ）</a:t>
            </a:r>
            <a:endParaRPr kumimoji="1" lang="en-US" altLang="ja-JP" dirty="0" smtClean="0"/>
          </a:p>
          <a:p>
            <a:r>
              <a:rPr kumimoji="1" lang="ja-JP" altLang="en-US" dirty="0" smtClean="0"/>
              <a:t>（</a:t>
            </a:r>
            <a:r>
              <a:rPr kumimoji="1" lang="en-US" altLang="ja-JP" dirty="0" smtClean="0"/>
              <a:t>Page34</a:t>
            </a:r>
            <a:r>
              <a:rPr kumimoji="1" lang="ja-JP" altLang="en-US" dirty="0" smtClean="0"/>
              <a:t>，</a:t>
            </a:r>
            <a:r>
              <a:rPr kumimoji="1" lang="en-US" altLang="ja-JP" dirty="0" smtClean="0"/>
              <a:t>35</a:t>
            </a:r>
            <a:r>
              <a:rPr kumimoji="1" lang="ja-JP" altLang="en-US" dirty="0" smtClean="0"/>
              <a:t>では、</a:t>
            </a:r>
            <a:r>
              <a:rPr kumimoji="1" lang="en-US" altLang="ja-JP" dirty="0" err="1" smtClean="0"/>
              <a:t>Suica</a:t>
            </a:r>
            <a:r>
              <a:rPr kumimoji="1" lang="ja-JP" altLang="en-US" dirty="0" smtClean="0"/>
              <a:t>の事例を採り上げます）</a:t>
            </a:r>
            <a:endParaRPr kumimoji="1" lang="en-US" altLang="ja-JP" dirty="0" smtClean="0"/>
          </a:p>
          <a:p>
            <a:pPr algn="just"/>
            <a:r>
              <a:rPr kumimoji="1" lang="ja-JP" altLang="en-US" dirty="0" smtClean="0"/>
              <a:t>イノベーションにより「不可逆」がもたらされた例を挙げます。</a:t>
            </a:r>
            <a:endParaRPr kumimoji="1" lang="en-US" altLang="ja-JP" dirty="0" smtClean="0"/>
          </a:p>
          <a:p>
            <a:pPr algn="just"/>
            <a:r>
              <a:rPr kumimoji="1" lang="en-US" altLang="ja-JP" dirty="0" smtClean="0"/>
              <a:t>JR</a:t>
            </a:r>
            <a:r>
              <a:rPr kumimoji="1" lang="ja-JP" altLang="en-US" dirty="0" smtClean="0"/>
              <a:t>東日本が開発したシステムに</a:t>
            </a:r>
            <a:r>
              <a:rPr kumimoji="1" lang="en-US" altLang="ja-JP" dirty="0" err="1" smtClean="0"/>
              <a:t>Suica</a:t>
            </a:r>
            <a:r>
              <a:rPr kumimoji="1" lang="ja-JP" altLang="en-US" dirty="0" smtClean="0"/>
              <a:t>（スイカ）があります。</a:t>
            </a:r>
            <a:endParaRPr kumimoji="1" lang="en-US" altLang="ja-JP" dirty="0" smtClean="0"/>
          </a:p>
          <a:p>
            <a:pPr algn="just"/>
            <a:r>
              <a:rPr kumimoji="1" lang="en-US" altLang="ja-JP" dirty="0" err="1" smtClean="0"/>
              <a:t>Suica</a:t>
            </a:r>
            <a:r>
              <a:rPr kumimoji="1" lang="ja-JP" altLang="en-US" dirty="0" smtClean="0"/>
              <a:t>は、鉄道やバス等の交通機関の運賃の支払や提携店での買物の支払等で使える</a:t>
            </a:r>
            <a:r>
              <a:rPr kumimoji="1" lang="en-US" altLang="ja-JP" dirty="0" smtClean="0"/>
              <a:t>IC</a:t>
            </a:r>
            <a:r>
              <a:rPr kumimoji="1" lang="ja-JP" altLang="en-US" dirty="0" smtClean="0"/>
              <a:t>カードです。</a:t>
            </a:r>
            <a:endParaRPr kumimoji="1" lang="en-US" altLang="ja-JP" dirty="0" smtClean="0"/>
          </a:p>
          <a:p>
            <a:pPr algn="just"/>
            <a:r>
              <a:rPr kumimoji="1" lang="ja-JP" altLang="en-US" dirty="0" smtClean="0"/>
              <a:t>サイバネ規格／</a:t>
            </a:r>
            <a:r>
              <a:rPr kumimoji="1" lang="en-US" altLang="ja-JP" dirty="0" err="1" smtClean="0"/>
              <a:t>FeliCa</a:t>
            </a:r>
            <a:r>
              <a:rPr kumimoji="1" lang="ja-JP" altLang="en-US" dirty="0" smtClean="0"/>
              <a:t>の技術を用いた共通乗車カード・電子マネーです。</a:t>
            </a:r>
            <a:endParaRPr kumimoji="1" lang="en-US" altLang="ja-JP" dirty="0" smtClean="0"/>
          </a:p>
          <a:p>
            <a:pPr algn="just"/>
            <a:endParaRPr kumimoji="1" lang="en-US" altLang="ja-JP" dirty="0" smtClean="0"/>
          </a:p>
          <a:p>
            <a:pPr algn="just"/>
            <a:r>
              <a:rPr kumimoji="1" lang="en-US" altLang="ja-JP" dirty="0" smtClean="0"/>
              <a:t>IC</a:t>
            </a:r>
            <a:r>
              <a:rPr kumimoji="1" lang="ja-JP" altLang="en-US" dirty="0" smtClean="0"/>
              <a:t>カード：情報（データ）の記録や演算をするために集積回路（</a:t>
            </a:r>
            <a:r>
              <a:rPr kumimoji="1" lang="en-US" altLang="ja-JP" dirty="0" smtClean="0"/>
              <a:t>IC</a:t>
            </a:r>
            <a:r>
              <a:rPr kumimoji="1" lang="ja-JP" altLang="en-US" dirty="0" smtClean="0"/>
              <a:t>）を組み込んだカードのことです。海外では、スマートカード</a:t>
            </a:r>
            <a:r>
              <a:rPr lang="ja-JP" altLang="en-US" dirty="0" smtClean="0"/>
              <a:t>（</a:t>
            </a:r>
            <a:r>
              <a:rPr kumimoji="1" lang="en-US" altLang="ja-JP" dirty="0" smtClean="0"/>
              <a:t>smart card</a:t>
            </a:r>
            <a:r>
              <a:rPr kumimoji="1" lang="ja-JP" altLang="en-US" dirty="0" smtClean="0"/>
              <a:t>）やチップカード（</a:t>
            </a:r>
            <a:r>
              <a:rPr kumimoji="1" lang="en-US" altLang="ja-JP" dirty="0" smtClean="0"/>
              <a:t>chip card</a:t>
            </a:r>
            <a:r>
              <a:rPr kumimoji="1" lang="ja-JP" altLang="en-US" dirty="0" smtClean="0"/>
              <a:t>）とも呼ばれますが、日本では、特に演算処理機能を持つものをスマートカードと呼ぶ場合が多いようです。</a:t>
            </a:r>
            <a:endParaRPr kumimoji="1" lang="en-US" altLang="ja-JP" dirty="0" smtClean="0"/>
          </a:p>
          <a:p>
            <a:pPr algn="just"/>
            <a:r>
              <a:rPr kumimoji="1" lang="ja-JP" altLang="en-US" dirty="0" smtClean="0"/>
              <a:t>サイバネ規格：日本鉄道サイバネティクス協議会が定めた</a:t>
            </a:r>
            <a:r>
              <a:rPr kumimoji="1" lang="en-US" altLang="ja-JP" dirty="0" smtClean="0"/>
              <a:t>IC</a:t>
            </a:r>
            <a:r>
              <a:rPr kumimoji="1" lang="ja-JP" altLang="en-US" dirty="0" smtClean="0"/>
              <a:t>カード乗車券に関する規格のことです。</a:t>
            </a:r>
            <a:r>
              <a:rPr kumimoji="1" lang="en-US" altLang="ja-JP" dirty="0" smtClean="0"/>
              <a:t>IC</a:t>
            </a:r>
            <a:r>
              <a:rPr kumimoji="1" lang="ja-JP" altLang="en-US" dirty="0" smtClean="0"/>
              <a:t>カード乗車券のほか、磁気乗車券や駅コードの規格もあります。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err="1" smtClean="0"/>
              <a:t>FeliCa</a:t>
            </a:r>
            <a:r>
              <a:rPr kumimoji="1" lang="ja-JP" altLang="en-US" dirty="0" smtClean="0"/>
              <a:t>（フェリカ）：英語で「至福」を意味する </a:t>
            </a:r>
            <a:r>
              <a:rPr kumimoji="1" lang="en-US" altLang="ja-JP" dirty="0" smtClean="0"/>
              <a:t>“Felicity” </a:t>
            </a:r>
            <a:r>
              <a:rPr kumimoji="1" lang="ja-JP" altLang="en-US" dirty="0" smtClean="0"/>
              <a:t>と </a:t>
            </a:r>
            <a:r>
              <a:rPr kumimoji="1" lang="en-US" altLang="ja-JP" dirty="0" smtClean="0"/>
              <a:t>“Card”</a:t>
            </a:r>
            <a:r>
              <a:rPr kumimoji="1" lang="ja-JP" altLang="en-US" dirty="0" smtClean="0"/>
              <a:t>（カード）を組み合わせてつくられた名称で、ソニーの登録商標です。非接触型</a:t>
            </a:r>
            <a:r>
              <a:rPr kumimoji="1" lang="en-US" altLang="ja-JP" dirty="0" smtClean="0"/>
              <a:t>IC</a:t>
            </a:r>
            <a:r>
              <a:rPr kumimoji="1" lang="ja-JP" altLang="en-US" dirty="0" smtClean="0"/>
              <a:t>カードの技術方式です。</a:t>
            </a:r>
            <a:endParaRPr kumimoji="1" lang="en-US" altLang="ja-JP" dirty="0" smtClean="0"/>
          </a:p>
          <a:p>
            <a:pPr algn="just"/>
            <a:r>
              <a:rPr kumimoji="1" lang="ja-JP" altLang="en-US" dirty="0" smtClean="0"/>
              <a:t>（</a:t>
            </a:r>
            <a:r>
              <a:rPr kumimoji="1" lang="en-US" altLang="ja-JP" dirty="0" smtClean="0"/>
              <a:t>Page35</a:t>
            </a:r>
            <a:r>
              <a:rPr kumimoji="1" lang="ja-JP" altLang="en-US" dirty="0" smtClean="0"/>
              <a:t>へ続く）</a:t>
            </a:r>
            <a:endParaRPr kumimoji="1" lang="en-US" altLang="ja-JP" dirty="0" smtClean="0"/>
          </a:p>
          <a:p>
            <a:pPr algn="just"/>
            <a:endParaRPr kumimoji="1" lang="en-US" altLang="ja-JP" dirty="0" smtClean="0"/>
          </a:p>
          <a:p>
            <a:pPr algn="just"/>
            <a:r>
              <a:rPr kumimoji="1" lang="ja-JP" altLang="en-US" dirty="0" smtClean="0"/>
              <a:t>参考</a:t>
            </a:r>
            <a:r>
              <a:rPr kumimoji="1" lang="en-US" altLang="ja-JP" dirty="0" smtClean="0"/>
              <a:t>URL</a:t>
            </a:r>
            <a:r>
              <a:rPr kumimoji="1" lang="ja-JP" altLang="en-US" dirty="0" smtClean="0"/>
              <a:t>：</a:t>
            </a:r>
            <a:endParaRPr kumimoji="1" lang="en-US" altLang="ja-JP" dirty="0" smtClean="0"/>
          </a:p>
          <a:p>
            <a:pPr algn="just"/>
            <a:r>
              <a:rPr kumimoji="1" lang="en-US" altLang="ja-JP" dirty="0" err="1" smtClean="0"/>
              <a:t>Suica</a:t>
            </a:r>
            <a:r>
              <a:rPr kumimoji="1" lang="ja-JP" altLang="en-US" dirty="0" smtClean="0"/>
              <a:t>：</a:t>
            </a:r>
            <a:r>
              <a:rPr kumimoji="1" lang="en-US" altLang="ja-JP" dirty="0" smtClean="0"/>
              <a:t>http://</a:t>
            </a:r>
            <a:r>
              <a:rPr kumimoji="1" lang="en-US" altLang="ja-JP" dirty="0" err="1" smtClean="0"/>
              <a:t>www.jreast.co.jp</a:t>
            </a:r>
            <a:r>
              <a:rPr kumimoji="1" lang="en-US" altLang="ja-JP" dirty="0" smtClean="0"/>
              <a:t>/</a:t>
            </a:r>
            <a:r>
              <a:rPr kumimoji="1" lang="en-US" altLang="ja-JP" dirty="0" err="1" smtClean="0"/>
              <a:t>suica</a:t>
            </a:r>
            <a:r>
              <a:rPr kumimoji="1" lang="en-US" altLang="ja-JP" dirty="0" smtClean="0"/>
              <a:t>/</a:t>
            </a:r>
            <a:r>
              <a:rPr kumimoji="1" lang="en-US" altLang="ja-JP" dirty="0" err="1" smtClean="0"/>
              <a:t>index.html</a:t>
            </a:r>
            <a:r>
              <a:rPr kumimoji="1" lang="ja-JP" altLang="en-US" dirty="0" smtClean="0"/>
              <a:t>（</a:t>
            </a:r>
            <a:r>
              <a:rPr kumimoji="1" lang="en-US" altLang="ja-JP" dirty="0" smtClean="0"/>
              <a:t>JR</a:t>
            </a:r>
            <a:r>
              <a:rPr kumimoji="1" lang="ja-JP" altLang="en-US" dirty="0" smtClean="0"/>
              <a:t>東日本）</a:t>
            </a:r>
            <a:endParaRPr kumimoji="1" lang="en-US" altLang="ja-JP" dirty="0" smtClean="0"/>
          </a:p>
          <a:p>
            <a:pPr algn="just"/>
            <a:r>
              <a:rPr lang="en-US" altLang="ja-JP" dirty="0" err="1" smtClean="0"/>
              <a:t>Felica</a:t>
            </a:r>
            <a:r>
              <a:rPr lang="ja-JP" altLang="en-US" dirty="0" smtClean="0"/>
              <a:t>：</a:t>
            </a:r>
            <a:r>
              <a:rPr lang="en-US" altLang="ja-JP" dirty="0"/>
              <a:t>http://</a:t>
            </a:r>
            <a:r>
              <a:rPr lang="en-US" altLang="ja-JP" dirty="0" err="1"/>
              <a:t>www.sony.co.jp</a:t>
            </a:r>
            <a:r>
              <a:rPr lang="en-US" altLang="ja-JP" dirty="0"/>
              <a:t>/Products/</a:t>
            </a:r>
            <a:r>
              <a:rPr lang="en-US" altLang="ja-JP" dirty="0" err="1"/>
              <a:t>felica</a:t>
            </a:r>
            <a:r>
              <a:rPr lang="en-US" altLang="ja-JP" dirty="0"/>
              <a:t>/</a:t>
            </a:r>
            <a:r>
              <a:rPr lang="ja-JP" altLang="en-US" dirty="0" smtClean="0"/>
              <a:t>（ソニー）</a:t>
            </a:r>
            <a:endParaRPr kumimoji="1" lang="en-US" altLang="ja-JP" dirty="0" smtClean="0"/>
          </a:p>
          <a:p>
            <a:pPr algn="just"/>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23669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Page35</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r>
              <a:rPr kumimoji="1" lang="en-US" altLang="ja-JP" dirty="0" smtClean="0"/>
              <a:t>●</a:t>
            </a:r>
            <a:r>
              <a:rPr kumimoji="1" lang="ja-JP" altLang="en-US" dirty="0" smtClean="0"/>
              <a:t>不可逆をもたらした例ー</a:t>
            </a:r>
            <a:r>
              <a:rPr kumimoji="1" lang="en-US" altLang="ja-JP" dirty="0" err="1" smtClean="0"/>
              <a:t>Suica</a:t>
            </a:r>
            <a:r>
              <a:rPr kumimoji="1" lang="ja-JP" altLang="en-US" dirty="0" smtClean="0"/>
              <a:t>（スイカ）</a:t>
            </a:r>
            <a:endParaRPr kumimoji="1" lang="en-US" altLang="ja-JP" dirty="0" smtClean="0"/>
          </a:p>
          <a:p>
            <a:r>
              <a:rPr kumimoji="1" lang="ja-JP" altLang="en-US" dirty="0" smtClean="0"/>
              <a:t>（</a:t>
            </a:r>
            <a:r>
              <a:rPr kumimoji="1" lang="en-US" altLang="ja-JP" dirty="0" smtClean="0"/>
              <a:t>Page34</a:t>
            </a:r>
            <a:r>
              <a:rPr kumimoji="1" lang="ja-JP" altLang="en-US" dirty="0" smtClean="0"/>
              <a:t>の続き）</a:t>
            </a:r>
            <a:endParaRPr kumimoji="1" lang="en-US" altLang="ja-JP" dirty="0" smtClean="0"/>
          </a:p>
          <a:p>
            <a:pPr algn="just"/>
            <a:r>
              <a:rPr kumimoji="1" lang="ja-JP" altLang="en-US" dirty="0" smtClean="0"/>
              <a:t>「毎日のうんざり解消　広がる便利の輪」</a:t>
            </a:r>
            <a:endParaRPr kumimoji="1" lang="en-US" altLang="ja-JP" dirty="0" smtClean="0"/>
          </a:p>
          <a:p>
            <a:pPr algn="just"/>
            <a:r>
              <a:rPr kumimoji="1" lang="ja-JP" altLang="en-US" dirty="0" smtClean="0"/>
              <a:t>その昔、電車を利用しようとすると、まず、券売機に並んで切符を購入しなければなりませんでした。次に改札に並んで、ホームに入場することになります。サラリーマン等、毎日通わなければならない人やものすごい数の乗客が集中する駅を利用しなければならない人にとっては、本当にうんざりする行動でした。</a:t>
            </a:r>
            <a:endParaRPr kumimoji="1" lang="en-US" altLang="ja-JP" dirty="0" smtClean="0"/>
          </a:p>
          <a:p>
            <a:pPr algn="just"/>
            <a:r>
              <a:rPr kumimoji="1" lang="ja-JP" altLang="en-US" dirty="0" smtClean="0"/>
              <a:t>しかし、</a:t>
            </a:r>
            <a:r>
              <a:rPr kumimoji="1" lang="en-US" altLang="ja-JP" dirty="0" err="1" smtClean="0"/>
              <a:t>Suica</a:t>
            </a:r>
            <a:r>
              <a:rPr kumimoji="1" lang="ja-JP" altLang="en-US" dirty="0" smtClean="0"/>
              <a:t>（スイカ）が導入されて以来、非常にスピーディーに電車の乗り降りを行うことができるようになりました。</a:t>
            </a:r>
            <a:endParaRPr kumimoji="1" lang="en-US" altLang="ja-JP" dirty="0" smtClean="0"/>
          </a:p>
          <a:p>
            <a:pPr algn="just"/>
            <a:r>
              <a:rPr kumimoji="1" lang="ja-JP" altLang="en-US" dirty="0" smtClean="0"/>
              <a:t>そして、一度手に入れた「便利さ」は、手放しがたく、元の生活に戻ることは考えられません。</a:t>
            </a:r>
            <a:endParaRPr kumimoji="1" lang="en-US" altLang="ja-JP" dirty="0" smtClean="0"/>
          </a:p>
          <a:p>
            <a:pPr algn="just"/>
            <a:r>
              <a:rPr kumimoji="1" lang="ja-JP" altLang="en-US" dirty="0" smtClean="0"/>
              <a:t>イノベーションが不可逆をもたらした例だということができるでしょう。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037058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Page36</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r>
              <a:rPr kumimoji="1" lang="en-US" altLang="ja-JP" dirty="0" smtClean="0"/>
              <a:t>●SONY</a:t>
            </a:r>
            <a:r>
              <a:rPr kumimoji="1" lang="ja-JP" altLang="en-US" dirty="0" smtClean="0"/>
              <a:t>ウォークマンと</a:t>
            </a:r>
            <a:r>
              <a:rPr kumimoji="1" lang="en-US" altLang="ja-JP" dirty="0" smtClean="0"/>
              <a:t>iPod</a:t>
            </a:r>
          </a:p>
          <a:p>
            <a:r>
              <a:rPr kumimoji="1" lang="ja-JP" altLang="en-US" dirty="0" smtClean="0"/>
              <a:t>（</a:t>
            </a:r>
            <a:r>
              <a:rPr kumimoji="1" lang="en-US" altLang="ja-JP" dirty="0" smtClean="0"/>
              <a:t>Page36</a:t>
            </a:r>
            <a:r>
              <a:rPr kumimoji="1" lang="ja-JP" altLang="en-US" dirty="0" smtClean="0"/>
              <a:t>では、</a:t>
            </a:r>
            <a:r>
              <a:rPr kumimoji="1" lang="en-US" altLang="ja-JP" dirty="0" smtClean="0"/>
              <a:t>SONY</a:t>
            </a:r>
            <a:r>
              <a:rPr kumimoji="1" lang="ja-JP" altLang="en-US" dirty="0" smtClean="0"/>
              <a:t>のウォークマンの事例を採り上げます）</a:t>
            </a:r>
            <a:endParaRPr kumimoji="1" lang="en-US" altLang="ja-JP" dirty="0" smtClean="0"/>
          </a:p>
          <a:p>
            <a:pPr lvl="1"/>
            <a:r>
              <a:rPr kumimoji="1" lang="ja-JP" altLang="en-US" dirty="0" smtClean="0"/>
              <a:t>音楽を「持ち歩く」ライフスタイル</a:t>
            </a:r>
            <a:endParaRPr kumimoji="1" lang="en-US" altLang="ja-JP" dirty="0" smtClean="0"/>
          </a:p>
          <a:p>
            <a:pPr lvl="1"/>
            <a:r>
              <a:rPr kumimoji="1" lang="ja-JP" altLang="en-US" dirty="0" smtClean="0"/>
              <a:t>外でも楽しめる、音楽体験の提供</a:t>
            </a:r>
            <a:endParaRPr kumimoji="1" lang="en-US" altLang="ja-JP" dirty="0" smtClean="0"/>
          </a:p>
          <a:p>
            <a:pPr algn="just"/>
            <a:r>
              <a:rPr kumimoji="1" lang="en-US" altLang="ja-JP" dirty="0" smtClean="0"/>
              <a:t>SONY</a:t>
            </a:r>
            <a:r>
              <a:rPr kumimoji="1" lang="ja-JP" altLang="en-US" dirty="0" smtClean="0"/>
              <a:t>は、それまで室内で楽しんでいた音楽を手軽に持ち出して楽しむというイノベーションを起こしました。ウォークマンは、単に音楽を外に持ち出せるようにしただけではなく、自分の世界観までも一緒に持ち出せるという画期的なユーザー体験を提供することに成功した製品です。</a:t>
            </a:r>
            <a:endParaRPr kumimoji="1" lang="en-US" altLang="ja-JP" dirty="0" smtClean="0"/>
          </a:p>
          <a:p>
            <a:pPr algn="just"/>
            <a:endParaRPr kumimoji="1" lang="en-US" altLang="ja-JP" dirty="0" smtClean="0"/>
          </a:p>
          <a:p>
            <a:pPr algn="just"/>
            <a:r>
              <a:rPr kumimoji="1" lang="ja-JP" altLang="en-US" dirty="0" smtClean="0"/>
              <a:t>写真（</a:t>
            </a:r>
            <a:r>
              <a:rPr kumimoji="1" lang="en-US" altLang="ja-JP" dirty="0" smtClean="0"/>
              <a:t>Sony Walkman WM-2.jpg</a:t>
            </a:r>
            <a:r>
              <a:rPr kumimoji="1" lang="ja-JP" altLang="en-US" dirty="0" smtClean="0"/>
              <a:t>）：</a:t>
            </a:r>
            <a:endParaRPr kumimoji="1" lang="en-US" altLang="ja-JP" dirty="0" smtClean="0"/>
          </a:p>
          <a:p>
            <a:pPr algn="just"/>
            <a:r>
              <a:rPr kumimoji="1" lang="ja-JP" altLang="en-US" dirty="0" smtClean="0"/>
              <a:t>作者／</a:t>
            </a:r>
            <a:r>
              <a:rPr kumimoji="1" lang="en-US" altLang="ja-JP" dirty="0" err="1" smtClean="0"/>
              <a:t>Esa</a:t>
            </a:r>
            <a:r>
              <a:rPr kumimoji="1" lang="en-US" altLang="ja-JP" dirty="0" smtClean="0"/>
              <a:t> </a:t>
            </a:r>
            <a:r>
              <a:rPr kumimoji="1" lang="en-US" altLang="ja-JP" dirty="0" err="1" smtClean="0"/>
              <a:t>Sorjonen</a:t>
            </a:r>
            <a:endParaRPr kumimoji="1" lang="en-US" altLang="ja-JP" dirty="0" smtClean="0"/>
          </a:p>
          <a:p>
            <a:pPr algn="just"/>
            <a:r>
              <a:rPr kumimoji="1" lang="en-US" altLang="ja-JP" dirty="0" smtClean="0"/>
              <a:t>URL</a:t>
            </a:r>
            <a:r>
              <a:rPr kumimoji="1" lang="ja-JP" altLang="en-US" dirty="0" smtClean="0"/>
              <a:t>／</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ウォークマン</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58631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Page37</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現代のイノベーションー</a:t>
            </a:r>
            <a:r>
              <a:rPr kumimoji="1" lang="en-US" altLang="ja-JP" dirty="0" smtClean="0"/>
              <a:t>iPod</a:t>
            </a:r>
            <a:r>
              <a:rPr kumimoji="1" lang="ja-JP" altLang="en-US" dirty="0" smtClean="0"/>
              <a:t>，</a:t>
            </a:r>
            <a:r>
              <a:rPr kumimoji="1" lang="en-US" altLang="ja-JP" dirty="0" smtClean="0"/>
              <a:t>iTunes</a:t>
            </a:r>
            <a:r>
              <a:rPr kumimoji="1" lang="ja-JP" altLang="en-US" dirty="0" smtClean="0"/>
              <a:t>，</a:t>
            </a:r>
            <a:r>
              <a:rPr kumimoji="1" lang="en-US" altLang="ja-JP" dirty="0" smtClean="0"/>
              <a:t>Music Store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Page37</a:t>
            </a:r>
            <a:r>
              <a:rPr kumimoji="1" lang="ja-JP" altLang="en-US" dirty="0" smtClean="0"/>
              <a:t>，</a:t>
            </a:r>
            <a:r>
              <a:rPr kumimoji="1" lang="en-US" altLang="ja-JP" dirty="0" smtClean="0"/>
              <a:t>38</a:t>
            </a:r>
            <a:r>
              <a:rPr kumimoji="1" lang="ja-JP" altLang="en-US" dirty="0" smtClean="0"/>
              <a:t>では、</a:t>
            </a:r>
            <a:r>
              <a:rPr kumimoji="1" lang="en-US" altLang="ja-JP" dirty="0" smtClean="0"/>
              <a:t>Apple</a:t>
            </a:r>
            <a:r>
              <a:rPr kumimoji="1" lang="ja-JP" altLang="en-US" dirty="0" smtClean="0"/>
              <a:t>の戦略の事例を採り上げます）</a:t>
            </a:r>
            <a:endParaRPr kumimoji="1" lang="en-US" altLang="ja-JP" dirty="0" smtClean="0"/>
          </a:p>
          <a:p>
            <a:pPr algn="just"/>
            <a:r>
              <a:rPr kumimoji="1" lang="en-US" altLang="ja-JP" dirty="0" smtClean="0"/>
              <a:t>Apple</a:t>
            </a:r>
            <a:r>
              <a:rPr kumimoji="1" lang="ja-JP" altLang="en-US" dirty="0" smtClean="0"/>
              <a:t>社は、</a:t>
            </a:r>
            <a:r>
              <a:rPr kumimoji="1" lang="ja-JP" altLang="en-US" sz="1200" kern="1200" dirty="0" smtClean="0">
                <a:solidFill>
                  <a:schemeClr val="tx1"/>
                </a:solidFill>
                <a:latin typeface="+mn-lt"/>
                <a:ea typeface="+mn-ea"/>
                <a:cs typeface="+mn-cs"/>
              </a:rPr>
              <a:t>携帯型デジタル音楽プレイヤー（</a:t>
            </a:r>
            <a:r>
              <a:rPr kumimoji="1" lang="en-US" altLang="ja-JP" sz="1200" kern="1200" dirty="0" smtClean="0">
                <a:solidFill>
                  <a:schemeClr val="tx1"/>
                </a:solidFill>
                <a:latin typeface="+mn-lt"/>
                <a:ea typeface="+mn-ea"/>
                <a:cs typeface="+mn-cs"/>
              </a:rPr>
              <a:t>iPod</a:t>
            </a:r>
            <a:r>
              <a:rPr kumimoji="1" lang="ja-JP" altLang="en-US" sz="1200" kern="1200" dirty="0" smtClean="0">
                <a:solidFill>
                  <a:schemeClr val="tx1"/>
                </a:solidFill>
                <a:latin typeface="+mn-lt"/>
                <a:ea typeface="+mn-ea"/>
                <a:cs typeface="+mn-cs"/>
              </a:rPr>
              <a:t>）とメディアプレーヤー（動画及び音楽の再生・管理ソフト／</a:t>
            </a:r>
            <a:r>
              <a:rPr kumimoji="1" lang="en-US" altLang="ja-JP" sz="1200" kern="1200" dirty="0" smtClean="0">
                <a:solidFill>
                  <a:schemeClr val="tx1"/>
                </a:solidFill>
                <a:latin typeface="+mn-lt"/>
                <a:ea typeface="+mn-ea"/>
                <a:cs typeface="+mn-cs"/>
              </a:rPr>
              <a:t>iTunes</a:t>
            </a:r>
            <a:r>
              <a:rPr kumimoji="1" lang="ja-JP" altLang="en-US" sz="1200" kern="1200" dirty="0" smtClean="0">
                <a:solidFill>
                  <a:schemeClr val="tx1"/>
                </a:solidFill>
                <a:latin typeface="+mn-lt"/>
                <a:ea typeface="+mn-ea"/>
                <a:cs typeface="+mn-cs"/>
              </a:rPr>
              <a:t>）、映像やアプリ、楽曲等のコンテンツをダウンロードできるオンラインミュージックストア（</a:t>
            </a:r>
            <a:r>
              <a:rPr kumimoji="1" lang="en-US" altLang="ja-JP" sz="1200" kern="1200" dirty="0" smtClean="0">
                <a:solidFill>
                  <a:schemeClr val="tx1"/>
                </a:solidFill>
                <a:latin typeface="+mn-lt"/>
                <a:ea typeface="+mn-ea"/>
                <a:cs typeface="+mn-cs"/>
              </a:rPr>
              <a:t>Music Store</a:t>
            </a:r>
            <a:r>
              <a:rPr kumimoji="1" lang="ja-JP" altLang="en-US" sz="1200" kern="1200" dirty="0" smtClean="0">
                <a:solidFill>
                  <a:schemeClr val="tx1"/>
                </a:solidFill>
                <a:latin typeface="+mn-lt"/>
                <a:ea typeface="+mn-ea"/>
                <a:cs typeface="+mn-cs"/>
              </a:rPr>
              <a:t>）を使い勝手の良い組合せとしてユーザーに提供しています。</a:t>
            </a:r>
            <a:endParaRPr kumimoji="1" lang="en-US" altLang="ja-JP" sz="1200" kern="1200" dirty="0" smtClean="0">
              <a:solidFill>
                <a:schemeClr val="tx1"/>
              </a:solidFill>
              <a:latin typeface="+mn-lt"/>
              <a:ea typeface="+mn-ea"/>
              <a:cs typeface="+mn-cs"/>
            </a:endParaRPr>
          </a:p>
          <a:p>
            <a:pPr algn="just"/>
            <a:r>
              <a:rPr kumimoji="1" lang="ja-JP" altLang="en-US" sz="1200" kern="1200" dirty="0" smtClean="0">
                <a:solidFill>
                  <a:schemeClr val="tx1"/>
                </a:solidFill>
                <a:latin typeface="+mn-lt"/>
                <a:ea typeface="+mn-ea"/>
                <a:cs typeface="+mn-cs"/>
              </a:rPr>
              <a:t>「モノ」を開発するだけでなく、コンテンツを配布する場と方法をも含めて提供することで、</a:t>
            </a:r>
            <a:r>
              <a:rPr kumimoji="1" lang="en-US" altLang="ja-JP" sz="1200" kern="1200" dirty="0" smtClean="0">
                <a:solidFill>
                  <a:schemeClr val="tx1"/>
                </a:solidFill>
                <a:latin typeface="+mn-lt"/>
                <a:ea typeface="+mn-ea"/>
                <a:cs typeface="+mn-cs"/>
              </a:rPr>
              <a:t>Apple</a:t>
            </a:r>
            <a:r>
              <a:rPr kumimoji="1" lang="ja-JP" altLang="en-US" sz="1200" kern="1200" dirty="0" smtClean="0">
                <a:solidFill>
                  <a:schemeClr val="tx1"/>
                </a:solidFill>
                <a:latin typeface="+mn-lt"/>
                <a:ea typeface="+mn-ea"/>
                <a:cs typeface="+mn-cs"/>
              </a:rPr>
              <a:t>ならではのユーザー体験を提供できるというイノベーションを起こしました。</a:t>
            </a:r>
            <a:endParaRPr kumimoji="1" lang="en-US" altLang="ja-JP" sz="1200" kern="1200" dirty="0" smtClean="0">
              <a:solidFill>
                <a:schemeClr val="tx1"/>
              </a:solidFill>
              <a:latin typeface="+mn-lt"/>
              <a:ea typeface="+mn-ea"/>
              <a:cs typeface="+mn-cs"/>
            </a:endParaRPr>
          </a:p>
          <a:p>
            <a:pPr algn="just"/>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Page38</a:t>
            </a:r>
            <a:r>
              <a:rPr kumimoji="1" lang="ja-JP" altLang="en-US" sz="1200" kern="1200" dirty="0" smtClean="0">
                <a:solidFill>
                  <a:schemeClr val="tx1"/>
                </a:solidFill>
                <a:latin typeface="+mn-lt"/>
                <a:ea typeface="+mn-ea"/>
                <a:cs typeface="+mn-cs"/>
              </a:rPr>
              <a:t>へ続く）</a:t>
            </a:r>
            <a:endParaRPr kumimoji="1" lang="en-US" altLang="ja-JP" sz="1200" kern="1200" dirty="0" smtClean="0">
              <a:solidFill>
                <a:schemeClr val="tx1"/>
              </a:solidFill>
              <a:latin typeface="+mn-lt"/>
              <a:ea typeface="+mn-ea"/>
              <a:cs typeface="+mn-cs"/>
            </a:endParaRPr>
          </a:p>
          <a:p>
            <a:pPr algn="just"/>
            <a:endParaRPr kumimoji="1" lang="en-US" altLang="ja-JP" sz="1200" kern="1200" dirty="0" smtClean="0">
              <a:solidFill>
                <a:schemeClr val="tx1"/>
              </a:solidFill>
              <a:latin typeface="+mn-lt"/>
              <a:ea typeface="+mn-ea"/>
              <a:cs typeface="+mn-cs"/>
            </a:endParaRPr>
          </a:p>
          <a:p>
            <a:pPr algn="just"/>
            <a:r>
              <a:rPr kumimoji="1" lang="ja-JP" altLang="en-US" sz="1200" kern="1200" dirty="0" smtClean="0">
                <a:solidFill>
                  <a:schemeClr val="tx1"/>
                </a:solidFill>
                <a:latin typeface="+mn-lt"/>
                <a:ea typeface="+mn-ea"/>
                <a:cs typeface="+mn-cs"/>
              </a:rPr>
              <a:t>参考</a:t>
            </a:r>
            <a:r>
              <a:rPr kumimoji="1" lang="en-US" altLang="ja-JP" sz="1200" kern="1200" dirty="0" smtClean="0">
                <a:solidFill>
                  <a:schemeClr val="tx1"/>
                </a:solidFill>
                <a:latin typeface="+mn-lt"/>
                <a:ea typeface="+mn-ea"/>
                <a:cs typeface="+mn-cs"/>
              </a:rPr>
              <a:t>URL</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http://</a:t>
            </a:r>
            <a:r>
              <a:rPr kumimoji="1" lang="en-US" altLang="ja-JP" sz="1200" kern="1200" dirty="0" err="1" smtClean="0">
                <a:solidFill>
                  <a:schemeClr val="tx1"/>
                </a:solidFill>
                <a:latin typeface="+mn-lt"/>
                <a:ea typeface="+mn-ea"/>
                <a:cs typeface="+mn-cs"/>
              </a:rPr>
              <a:t>www.apple.com</a:t>
            </a:r>
            <a:r>
              <a:rPr kumimoji="1" lang="en-US" altLang="ja-JP" sz="1200" kern="1200" dirty="0" smtClean="0">
                <a:solidFill>
                  <a:schemeClr val="tx1"/>
                </a:solidFill>
                <a:latin typeface="+mn-lt"/>
                <a:ea typeface="+mn-ea"/>
                <a:cs typeface="+mn-cs"/>
              </a:rPr>
              <a:t>/</a:t>
            </a:r>
            <a:r>
              <a:rPr kumimoji="1" lang="en-US" altLang="ja-JP" sz="1200" kern="1200" dirty="0" err="1" smtClean="0">
                <a:solidFill>
                  <a:schemeClr val="tx1"/>
                </a:solidFill>
                <a:latin typeface="+mn-lt"/>
                <a:ea typeface="+mn-ea"/>
                <a:cs typeface="+mn-cs"/>
              </a:rPr>
              <a:t>jp</a:t>
            </a:r>
            <a:r>
              <a:rPr kumimoji="1" lang="en-US" altLang="ja-JP" sz="1200" kern="1200" dirty="0" smtClean="0">
                <a:solidFill>
                  <a:schemeClr val="tx1"/>
                </a:solidFill>
                <a:latin typeface="+mn-lt"/>
                <a:ea typeface="+mn-ea"/>
                <a:cs typeface="+mn-cs"/>
              </a:rPr>
              <a:t>/</a:t>
            </a:r>
            <a:r>
              <a:rPr kumimoji="1" lang="en-US" altLang="ja-JP" sz="1200" kern="1200" dirty="0" err="1" smtClean="0">
                <a:solidFill>
                  <a:schemeClr val="tx1"/>
                </a:solidFill>
                <a:latin typeface="+mn-lt"/>
                <a:ea typeface="+mn-ea"/>
                <a:cs typeface="+mn-cs"/>
              </a:rPr>
              <a:t>ipod</a:t>
            </a:r>
            <a:r>
              <a:rPr kumimoji="1" lang="en-US" altLang="ja-JP" sz="1200" kern="1200" dirty="0" smtClean="0">
                <a:solidFill>
                  <a:schemeClr val="tx1"/>
                </a:solidFill>
                <a:latin typeface="+mn-lt"/>
                <a:ea typeface="+mn-ea"/>
                <a:cs typeface="+mn-cs"/>
              </a:rPr>
              <a:t>/</a:t>
            </a:r>
          </a:p>
          <a:p>
            <a:pPr algn="just"/>
            <a:endParaRPr kumimoji="1" lang="en-US" altLang="ja-JP" sz="1200" kern="1200" dirty="0" smtClean="0">
              <a:solidFill>
                <a:schemeClr val="tx1"/>
              </a:solidFill>
              <a:latin typeface="+mn-lt"/>
              <a:ea typeface="+mn-ea"/>
              <a:cs typeface="+mn-cs"/>
            </a:endParaRPr>
          </a:p>
          <a:p>
            <a:pPr algn="just"/>
            <a:r>
              <a:rPr kumimoji="1" lang="en-US" altLang="en-US" sz="1200" kern="1200" dirty="0" err="1" smtClean="0">
                <a:solidFill>
                  <a:schemeClr val="tx1"/>
                </a:solidFill>
                <a:latin typeface="+mn-lt"/>
                <a:ea typeface="+mn-ea"/>
                <a:cs typeface="+mn-cs"/>
              </a:rPr>
              <a:t>イラスト（IPod</a:t>
            </a:r>
            <a:r>
              <a:rPr kumimoji="1" lang="en-US" altLang="en-US" sz="1200" kern="1200" dirty="0" smtClean="0">
                <a:solidFill>
                  <a:schemeClr val="tx1"/>
                </a:solidFill>
                <a:latin typeface="+mn-lt"/>
                <a:ea typeface="+mn-ea"/>
                <a:cs typeface="+mn-cs"/>
              </a:rPr>
              <a:t> </a:t>
            </a:r>
            <a:r>
              <a:rPr kumimoji="1" lang="en-US" altLang="en-US" sz="1200" kern="1200" dirty="0" err="1" smtClean="0">
                <a:solidFill>
                  <a:schemeClr val="tx1"/>
                </a:solidFill>
                <a:latin typeface="+mn-lt"/>
                <a:ea typeface="+mn-ea"/>
                <a:cs typeface="+mn-cs"/>
              </a:rPr>
              <a:t>family.png</a:t>
            </a:r>
            <a:r>
              <a:rPr kumimoji="1" lang="en-US" altLang="en-US" sz="1200" kern="1200" dirty="0" smtClean="0">
                <a:solidFill>
                  <a:schemeClr val="tx1"/>
                </a:solidFill>
                <a:latin typeface="+mn-lt"/>
                <a:ea typeface="+mn-ea"/>
                <a:cs typeface="+mn-cs"/>
              </a:rPr>
              <a:t>）：</a:t>
            </a:r>
          </a:p>
          <a:p>
            <a:pPr algn="just"/>
            <a:r>
              <a:rPr kumimoji="1" lang="en-US" altLang="en-US" sz="1200" kern="1200" dirty="0" smtClean="0">
                <a:solidFill>
                  <a:schemeClr val="tx1"/>
                </a:solidFill>
                <a:latin typeface="+mn-lt"/>
                <a:ea typeface="+mn-ea"/>
                <a:cs typeface="+mn-cs"/>
              </a:rPr>
              <a:t>URL</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http://</a:t>
            </a:r>
            <a:r>
              <a:rPr kumimoji="1" lang="en-US" altLang="ja-JP" sz="1200" kern="1200" dirty="0" err="1" smtClean="0">
                <a:solidFill>
                  <a:schemeClr val="tx1"/>
                </a:solidFill>
                <a:latin typeface="+mn-lt"/>
                <a:ea typeface="+mn-ea"/>
                <a:cs typeface="+mn-cs"/>
              </a:rPr>
              <a:t>ja.wikipedia.org</a:t>
            </a:r>
            <a:r>
              <a:rPr kumimoji="1" lang="en-US" altLang="ja-JP" sz="1200" kern="1200" dirty="0" smtClean="0">
                <a:solidFill>
                  <a:schemeClr val="tx1"/>
                </a:solidFill>
                <a:latin typeface="+mn-lt"/>
                <a:ea typeface="+mn-ea"/>
                <a:cs typeface="+mn-cs"/>
              </a:rPr>
              <a:t>/wiki/IPod</a:t>
            </a:r>
            <a:endParaRPr kumimoji="1" lang="en-US" altLang="en-US" sz="1200" kern="1200" dirty="0" smtClean="0">
              <a:solidFill>
                <a:schemeClr val="tx1"/>
              </a:solidFill>
              <a:latin typeface="+mn-lt"/>
              <a:ea typeface="+mn-ea"/>
              <a:cs typeface="+mn-cs"/>
            </a:endParaRPr>
          </a:p>
          <a:p>
            <a:pPr algn="just"/>
            <a:r>
              <a:rPr kumimoji="1" lang="en-US" altLang="ja-JP" dirty="0" smtClean="0"/>
              <a:t>This illustration was made by </a:t>
            </a:r>
            <a:r>
              <a:rPr kumimoji="1" lang="en-US" altLang="ja-JP" dirty="0" err="1" smtClean="0"/>
              <a:t>Matthieu</a:t>
            </a:r>
            <a:r>
              <a:rPr kumimoji="1" lang="en-US" altLang="ja-JP" dirty="0" smtClean="0"/>
              <a:t> </a:t>
            </a:r>
            <a:r>
              <a:rPr kumimoji="1" lang="en-US" altLang="ja-JP" dirty="0" err="1" smtClean="0"/>
              <a:t>Riegler</a:t>
            </a:r>
            <a:endParaRPr kumimoji="1" lang="en-US" altLang="ja-JP" dirty="0" smtClean="0"/>
          </a:p>
          <a:p>
            <a:pPr algn="just"/>
            <a:r>
              <a:rPr kumimoji="1" lang="en-US" altLang="ja-JP" dirty="0" smtClean="0"/>
              <a:t>Software/Adobe Photoshop</a:t>
            </a:r>
          </a:p>
          <a:p>
            <a:pPr algn="just"/>
            <a:r>
              <a:rPr kumimoji="1" lang="en-US" altLang="ja-JP" dirty="0" smtClean="0"/>
              <a:t>Website / Site web : </a:t>
            </a:r>
            <a:r>
              <a:rPr kumimoji="1" lang="en-US" altLang="ja-JP" dirty="0" err="1" smtClean="0"/>
              <a:t>Kyro.fr</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025572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Page38</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現代のイノベーションー</a:t>
            </a:r>
            <a:r>
              <a:rPr kumimoji="1" lang="en-US" altLang="ja-JP" dirty="0" smtClean="0"/>
              <a:t>iPod</a:t>
            </a:r>
            <a:r>
              <a:rPr kumimoji="1" lang="ja-JP" altLang="en-US" dirty="0" smtClean="0"/>
              <a:t>，</a:t>
            </a:r>
            <a:r>
              <a:rPr kumimoji="1" lang="en-US" altLang="ja-JP" dirty="0" smtClean="0"/>
              <a:t>iTunes</a:t>
            </a:r>
            <a:r>
              <a:rPr kumimoji="1" lang="ja-JP" altLang="en-US" dirty="0" smtClean="0"/>
              <a:t>，</a:t>
            </a:r>
            <a:r>
              <a:rPr kumimoji="1" lang="en-US" altLang="ja-JP" dirty="0" smtClean="0"/>
              <a:t>Music Store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Page37</a:t>
            </a:r>
            <a:r>
              <a:rPr kumimoji="1" lang="ja-JP" altLang="en-US" dirty="0" smtClean="0"/>
              <a:t>の続き）</a:t>
            </a:r>
            <a:endParaRPr kumimoji="1" lang="en-US" altLang="ja-JP" dirty="0" smtClean="0"/>
          </a:p>
          <a:p>
            <a:pPr algn="just"/>
            <a:r>
              <a:rPr kumimoji="1" lang="en-US" altLang="ja-JP" dirty="0" smtClean="0"/>
              <a:t>iTunes</a:t>
            </a:r>
            <a:r>
              <a:rPr kumimoji="1" lang="ja-JP" altLang="en-US" dirty="0" smtClean="0"/>
              <a:t>は非常によくできたアプリケーションで、その使い心地はすばらしく、</a:t>
            </a:r>
            <a:r>
              <a:rPr kumimoji="1" lang="en-US" altLang="ja-JP" dirty="0" smtClean="0"/>
              <a:t>iPod</a:t>
            </a:r>
            <a:r>
              <a:rPr kumimoji="1" lang="ja-JP" altLang="en-US" dirty="0" smtClean="0"/>
              <a:t>、</a:t>
            </a:r>
            <a:r>
              <a:rPr kumimoji="1" lang="en-US" altLang="ja-JP" dirty="0" smtClean="0"/>
              <a:t>iTunes Music Store</a:t>
            </a:r>
            <a:r>
              <a:rPr kumimoji="1" lang="ja-JP" altLang="en-US" dirty="0" smtClean="0"/>
              <a:t>の成功も</a:t>
            </a:r>
            <a:r>
              <a:rPr kumimoji="1" lang="en-US" altLang="ja-JP" dirty="0" smtClean="0"/>
              <a:t>iTunes</a:t>
            </a:r>
            <a:r>
              <a:rPr kumimoji="1" lang="ja-JP" altLang="en-US" dirty="0" smtClean="0"/>
              <a:t>という優れたソフトがあってのことだ、という意見も多く見られます。たしかに</a:t>
            </a:r>
            <a:r>
              <a:rPr kumimoji="1" lang="en-US" altLang="ja-JP" dirty="0" smtClean="0"/>
              <a:t>iTunes</a:t>
            </a:r>
            <a:r>
              <a:rPr kumimoji="1" lang="ja-JP" altLang="en-US" dirty="0" smtClean="0"/>
              <a:t>というアプリケーションは、オンライン楽曲配信市場における</a:t>
            </a:r>
            <a:r>
              <a:rPr kumimoji="1" lang="en-US" altLang="ja-JP" dirty="0" smtClean="0"/>
              <a:t>Apple</a:t>
            </a:r>
            <a:r>
              <a:rPr kumimoji="1" lang="ja-JP" altLang="en-US" dirty="0" smtClean="0"/>
              <a:t>の戦略を体現しているといえるのではないでしょうか。</a:t>
            </a:r>
            <a:r>
              <a:rPr kumimoji="1" lang="en-US" altLang="ja-JP" dirty="0" smtClean="0"/>
              <a:t>iTunes</a:t>
            </a:r>
            <a:r>
              <a:rPr kumimoji="1" lang="ja-JP" altLang="en-US" dirty="0" smtClean="0"/>
              <a:t>のコンセプトは、「ストレスフリーに聴く</a:t>
            </a:r>
            <a:r>
              <a:rPr kumimoji="1" lang="en-US" altLang="ja-JP" dirty="0" smtClean="0"/>
              <a:t>→</a:t>
            </a:r>
            <a:r>
              <a:rPr kumimoji="1" lang="ja-JP" altLang="en-US" dirty="0" smtClean="0"/>
              <a:t>イイね！</a:t>
            </a:r>
            <a:r>
              <a:rPr kumimoji="1" lang="en-US" altLang="ja-JP" dirty="0" smtClean="0"/>
              <a:t>→</a:t>
            </a:r>
            <a:r>
              <a:rPr kumimoji="1" lang="ja-JP" altLang="en-US" dirty="0" smtClean="0"/>
              <a:t>購入する」を実現することです。</a:t>
            </a:r>
          </a:p>
          <a:p>
            <a:pPr algn="just"/>
            <a:r>
              <a:rPr kumimoji="1" lang="ja-JP" altLang="en-US" dirty="0" smtClean="0"/>
              <a:t>リアルな店舗での販売などでも言われることですが、購買客には大きく分けて、二種類のパターンが見受けられます。一つは、「目的のものを買う人」ともう一つは、「目的ではなかったものを買う人」です。</a:t>
            </a:r>
            <a:r>
              <a:rPr kumimoji="1" lang="en-US" altLang="ja-JP" dirty="0" smtClean="0"/>
              <a:t>Apple</a:t>
            </a:r>
            <a:r>
              <a:rPr kumimoji="1" lang="ja-JP" altLang="en-US" dirty="0" smtClean="0"/>
              <a:t>が購買者としてターゲットにしたのは、まさにこの「目的ではなかったものを買う人」の方です。</a:t>
            </a:r>
          </a:p>
          <a:p>
            <a:pPr algn="just"/>
            <a:r>
              <a:rPr kumimoji="1" lang="ja-JP" altLang="en-US" dirty="0" smtClean="0"/>
              <a:t>目的を持って品物を買いに来る人をターゲットにすると、すでにあるパイの奪い合いになってしまうでしょう。だから、</a:t>
            </a:r>
            <a:r>
              <a:rPr kumimoji="1" lang="en-US" altLang="ja-JP" dirty="0" smtClean="0"/>
              <a:t>iTunes</a:t>
            </a:r>
            <a:r>
              <a:rPr kumimoji="1" lang="ja-JP" altLang="en-US" dirty="0" smtClean="0"/>
              <a:t>に来る人には「目的ではなかったもの」、「知らなかったすばらしい音楽」との出会いを提供することで、パイを大きくしようという発想が</a:t>
            </a:r>
            <a:r>
              <a:rPr kumimoji="1" lang="en-US" altLang="ja-JP" dirty="0" smtClean="0"/>
              <a:t>Apple</a:t>
            </a:r>
            <a:r>
              <a:rPr kumimoji="1" lang="ja-JP" altLang="en-US" dirty="0" smtClean="0"/>
              <a:t>の</a:t>
            </a:r>
            <a:r>
              <a:rPr kumimoji="1" lang="en-US" altLang="ja-JP" dirty="0" smtClean="0"/>
              <a:t>iTunes</a:t>
            </a:r>
            <a:r>
              <a:rPr kumimoji="1" lang="ja-JP" altLang="en-US" dirty="0" smtClean="0"/>
              <a:t>戦略の基本にあります。</a:t>
            </a:r>
          </a:p>
          <a:p>
            <a:pPr algn="just"/>
            <a:r>
              <a:rPr kumimoji="1" lang="ja-JP" altLang="en-US" dirty="0" smtClean="0"/>
              <a:t>このパイを大きくするためには、「音楽を聴く</a:t>
            </a:r>
            <a:r>
              <a:rPr kumimoji="1" lang="en-US" altLang="ja-JP" dirty="0" smtClean="0"/>
              <a:t>→</a:t>
            </a:r>
            <a:r>
              <a:rPr kumimoji="1" lang="ja-JP" altLang="en-US" dirty="0" smtClean="0"/>
              <a:t>良いと感じる</a:t>
            </a:r>
            <a:r>
              <a:rPr kumimoji="1" lang="en-US" altLang="ja-JP" dirty="0" smtClean="0"/>
              <a:t>→</a:t>
            </a:r>
            <a:r>
              <a:rPr kumimoji="1" lang="ja-JP" altLang="en-US" dirty="0" smtClean="0"/>
              <a:t>買う」という流れをいかにストレスを感じない形で実現できるかどうかが鍵となります。</a:t>
            </a:r>
          </a:p>
          <a:p>
            <a:pPr algn="just"/>
            <a:r>
              <a:rPr kumimoji="1" lang="ja-JP" altLang="en-US" dirty="0" smtClean="0"/>
              <a:t>この視点にたって見てみると、</a:t>
            </a:r>
            <a:r>
              <a:rPr kumimoji="1" lang="en-US" altLang="ja-JP" dirty="0" smtClean="0"/>
              <a:t>iTunes</a:t>
            </a:r>
            <a:r>
              <a:rPr kumimoji="1" lang="ja-JP" altLang="en-US" dirty="0" smtClean="0"/>
              <a:t>や</a:t>
            </a:r>
            <a:r>
              <a:rPr kumimoji="1" lang="en-US" altLang="ja-JP" dirty="0" err="1" smtClean="0"/>
              <a:t>iTMS</a:t>
            </a:r>
            <a:r>
              <a:rPr lang="ja-JP" altLang="en-US" dirty="0" smtClean="0"/>
              <a:t>（</a:t>
            </a:r>
            <a:r>
              <a:rPr kumimoji="1" lang="en-US" altLang="ja-JP" dirty="0" smtClean="0"/>
              <a:t>iTunes Music Store</a:t>
            </a:r>
            <a:r>
              <a:rPr kumimoji="1" lang="ja-JP" altLang="en-US" dirty="0" smtClean="0"/>
              <a:t>）で確立された形態が、十分に計算されつくされていて、狙いどおりにデザインされていることが理解できます。</a:t>
            </a:r>
            <a:endParaRPr kumimoji="1" lang="en-US" altLang="ja-JP" dirty="0" smtClean="0"/>
          </a:p>
          <a:p>
            <a:pPr algn="just"/>
            <a:r>
              <a:rPr kumimoji="1" lang="ja-JP" altLang="en-US" sz="1200" kern="1200" dirty="0" smtClean="0">
                <a:solidFill>
                  <a:schemeClr val="tx1"/>
                </a:solidFill>
                <a:latin typeface="+mn-lt"/>
                <a:ea typeface="+mn-ea"/>
                <a:cs typeface="+mn-cs"/>
              </a:rPr>
              <a:t>ハード、ソフト、サービスの融合によって実現した新しいエンターテインメント体験の極みがここにあります。</a:t>
            </a:r>
          </a:p>
          <a:p>
            <a:pPr algn="just"/>
            <a:endParaRPr kumimoji="1" lang="en-US" altLang="ja-JP" sz="1200" kern="1200" dirty="0" smtClean="0">
              <a:solidFill>
                <a:schemeClr val="tx1"/>
              </a:solidFill>
              <a:latin typeface="+mn-lt"/>
              <a:ea typeface="+mn-ea"/>
              <a:cs typeface="+mn-cs"/>
            </a:endParaRPr>
          </a:p>
          <a:p>
            <a:pPr algn="just"/>
            <a:r>
              <a:rPr kumimoji="1" lang="ja-JP" altLang="en-US" sz="1200" kern="1200" dirty="0" smtClean="0">
                <a:solidFill>
                  <a:schemeClr val="tx1"/>
                </a:solidFill>
                <a:latin typeface="+mn-lt"/>
                <a:ea typeface="+mn-ea"/>
                <a:cs typeface="+mn-cs"/>
              </a:rPr>
              <a:t>参考</a:t>
            </a:r>
            <a:r>
              <a:rPr kumimoji="1" lang="en-US" altLang="ja-JP" sz="1200" kern="1200" dirty="0" smtClean="0">
                <a:solidFill>
                  <a:schemeClr val="tx1"/>
                </a:solidFill>
                <a:latin typeface="+mn-lt"/>
                <a:ea typeface="+mn-ea"/>
                <a:cs typeface="+mn-cs"/>
              </a:rPr>
              <a:t>URL</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http://</a:t>
            </a:r>
            <a:r>
              <a:rPr kumimoji="1" lang="en-US" altLang="ja-JP" sz="1200" kern="1200" dirty="0" err="1" smtClean="0">
                <a:solidFill>
                  <a:schemeClr val="tx1"/>
                </a:solidFill>
                <a:latin typeface="+mn-lt"/>
                <a:ea typeface="+mn-ea"/>
                <a:cs typeface="+mn-cs"/>
              </a:rPr>
              <a:t>www.apple.com</a:t>
            </a:r>
            <a:r>
              <a:rPr kumimoji="1" lang="en-US" altLang="ja-JP" sz="1200" kern="1200" dirty="0" smtClean="0">
                <a:solidFill>
                  <a:schemeClr val="tx1"/>
                </a:solidFill>
                <a:latin typeface="+mn-lt"/>
                <a:ea typeface="+mn-ea"/>
                <a:cs typeface="+mn-cs"/>
              </a:rPr>
              <a:t>/</a:t>
            </a:r>
            <a:r>
              <a:rPr kumimoji="1" lang="en-US" altLang="ja-JP" sz="1200" kern="1200" dirty="0" err="1" smtClean="0">
                <a:solidFill>
                  <a:schemeClr val="tx1"/>
                </a:solidFill>
                <a:latin typeface="+mn-lt"/>
                <a:ea typeface="+mn-ea"/>
                <a:cs typeface="+mn-cs"/>
              </a:rPr>
              <a:t>jp</a:t>
            </a:r>
            <a:r>
              <a:rPr kumimoji="1" lang="en-US" altLang="ja-JP" sz="1200" kern="1200" dirty="0" smtClean="0">
                <a:solidFill>
                  <a:schemeClr val="tx1"/>
                </a:solidFill>
                <a:latin typeface="+mn-lt"/>
                <a:ea typeface="+mn-ea"/>
                <a:cs typeface="+mn-cs"/>
              </a:rPr>
              <a:t>/</a:t>
            </a:r>
          </a:p>
          <a:p>
            <a:endParaRPr kumimoji="1" lang="en-US" altLang="ja-JP" sz="1200" kern="1200" dirty="0" smtClean="0">
              <a:solidFill>
                <a:schemeClr val="tx1"/>
              </a:solidFill>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991030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Page39</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r>
              <a:rPr lang="en-US" altLang="ja-JP" dirty="0" smtClean="0"/>
              <a:t>●</a:t>
            </a:r>
            <a:r>
              <a:rPr lang="ja-JP" altLang="en-US" dirty="0" smtClean="0"/>
              <a:t>仕組みを作るという発想</a:t>
            </a:r>
            <a:endParaRPr lang="en-US" altLang="ja-JP" dirty="0" smtClean="0"/>
          </a:p>
          <a:p>
            <a:pPr algn="just"/>
            <a:r>
              <a:rPr lang="ja-JP" altLang="en-US" dirty="0" smtClean="0"/>
              <a:t>縦軸に「プロダクト差別化」の度合い、横軸に「イノベーション」の度合いをとり、競合他社と比較した提供価値の定性的な度合いである「価値レベル」を見ていきます。</a:t>
            </a:r>
            <a:endParaRPr lang="en-US" altLang="ja-JP" dirty="0" smtClean="0"/>
          </a:p>
          <a:p>
            <a:pPr algn="just"/>
            <a:r>
              <a:rPr lang="ja-JP" altLang="en-US" dirty="0" smtClean="0"/>
              <a:t>・コモディティ（</a:t>
            </a:r>
            <a:r>
              <a:rPr lang="en-US" altLang="ja-JP" dirty="0" smtClean="0"/>
              <a:t>1</a:t>
            </a:r>
            <a:r>
              <a:rPr lang="ja-JP" altLang="en-US" dirty="0" smtClean="0"/>
              <a:t>つ目の価値レベル）</a:t>
            </a:r>
            <a:endParaRPr lang="en-US" altLang="ja-JP" dirty="0" smtClean="0"/>
          </a:p>
          <a:p>
            <a:pPr lvl="1"/>
            <a:r>
              <a:rPr lang="ja-JP" altLang="en-US" dirty="0" smtClean="0"/>
              <a:t>「事業体が提供する価値提案」が、競合他社のものと際立って差別化されていない、ということを意味します。したがって、コモデティの差別化は、低価格を通じてなされることが多くなる傾向にあります。また、どんなに革新的なプロダクトでも、競合他社に模倣されることにより、コモディティ化の道を辿ることになります。世に現れた当時は画期的であったデジタルカメラや液晶テレビも、コモディティとなりつつあります。</a:t>
            </a:r>
            <a:endParaRPr lang="en-US" altLang="ja-JP" dirty="0" smtClean="0"/>
          </a:p>
          <a:p>
            <a:pPr algn="just"/>
            <a:r>
              <a:rPr lang="ja-JP" altLang="en-US" dirty="0" smtClean="0"/>
              <a:t>・プレミアム（２つ目の価値レベル）</a:t>
            </a:r>
            <a:endParaRPr lang="en-US" altLang="ja-JP" dirty="0" smtClean="0"/>
          </a:p>
          <a:p>
            <a:pPr lvl="1"/>
            <a:r>
              <a:rPr lang="ja-JP" altLang="en-US" dirty="0" smtClean="0"/>
              <a:t>顧客がコモディティと比較して、プラスアルファの対価を払ってでも手に入れたい価値レベルを指すものとします。プレミアム価値を向上させるためには、ターゲット顧客を絞る、提供チャネルや生産量を限定し希少性を醸し出す、値崩れを防ぐ、たくさん売ろうとしない、というような戦術を採用する必要があるでしょう。たとえば、ポルシェ社は「常に需要より</a:t>
            </a:r>
            <a:r>
              <a:rPr lang="en-US" altLang="ja-JP" dirty="0" smtClean="0"/>
              <a:t>1</a:t>
            </a:r>
            <a:r>
              <a:rPr lang="ja-JP" altLang="en-US" dirty="0" smtClean="0"/>
              <a:t>台少なく作れ」をモットーにしているといわれています。</a:t>
            </a:r>
            <a:endParaRPr lang="en-US" altLang="ja-JP" dirty="0" smtClean="0"/>
          </a:p>
          <a:p>
            <a:pPr algn="just"/>
            <a:r>
              <a:rPr lang="ja-JP" altLang="en-US" dirty="0" smtClean="0"/>
              <a:t>・プロセスイノベーション（３つ目の価値レベル）</a:t>
            </a:r>
            <a:endParaRPr lang="en-US" altLang="ja-JP" dirty="0" smtClean="0"/>
          </a:p>
          <a:p>
            <a:pPr lvl="1"/>
            <a:r>
              <a:rPr lang="ja-JP" altLang="en-US" dirty="0" smtClean="0"/>
              <a:t>プロセスイノベーションとは、プロダクトそのものはコモディティであっても、それを顧客に届けるまでの製造方法や流通といったプロセスを革新することにより価値を向上させることを指します。顧客が価値を認識できるプロセスイノベーションを行うためには、ビジネスモデルの他の要素を価値提案と組み合わせて考えていく必要があります。</a:t>
            </a:r>
            <a:endParaRPr lang="en-US" altLang="ja-JP" dirty="0" smtClean="0"/>
          </a:p>
          <a:p>
            <a:pPr algn="just"/>
            <a:r>
              <a:rPr lang="ja-JP" altLang="en-US" dirty="0" smtClean="0"/>
              <a:t>・プロダクトイノベーション（４つ目の価値レベル）</a:t>
            </a:r>
            <a:endParaRPr lang="en-US" altLang="ja-JP" dirty="0" smtClean="0"/>
          </a:p>
          <a:p>
            <a:pPr lvl="1"/>
            <a:r>
              <a:rPr lang="ja-JP" altLang="en-US" dirty="0" smtClean="0"/>
              <a:t>狭義のプロダクトイノベーションとは、全くの新しいプロダクトやサービス、あるいは革新的なプロダクトとサービスの組合せの、どちらかを創造することを意味します。</a:t>
            </a:r>
            <a:endParaRPr lang="en-US" altLang="ja-JP" dirty="0" smtClean="0"/>
          </a:p>
          <a:p>
            <a:pPr lvl="0"/>
            <a:r>
              <a:rPr lang="ja-JP" altLang="en-US" dirty="0" smtClean="0"/>
              <a:t>「スマートフォン」は「プロダクトイノベーション」によって生み出され、「</a:t>
            </a:r>
            <a:r>
              <a:rPr lang="en-US" altLang="ja-JP" dirty="0" smtClean="0"/>
              <a:t>IT</a:t>
            </a:r>
            <a:r>
              <a:rPr lang="ja-JP" altLang="en-US" dirty="0" smtClean="0"/>
              <a:t>」は「プロセスイノベーション」によって発展したと言えるでしょう。（</a:t>
            </a:r>
            <a:r>
              <a:rPr lang="en-US" altLang="ja-JP" dirty="0" smtClean="0"/>
              <a:t>Page40</a:t>
            </a:r>
            <a:r>
              <a:rPr lang="ja-JP" altLang="en-US" dirty="0" smtClean="0"/>
              <a:t>へ続く）</a:t>
            </a:r>
            <a:endParaRPr lang="en-US" altLang="ja-JP" dirty="0" smtClean="0"/>
          </a:p>
          <a:p>
            <a:pPr lvl="0"/>
            <a:endParaRPr lang="en-US" altLang="ja-JP" dirty="0" smtClean="0"/>
          </a:p>
          <a:p>
            <a:pPr lvl="0"/>
            <a:r>
              <a:rPr lang="ja-JP" altLang="en-US" dirty="0" smtClean="0"/>
              <a:t>参考図書：「ヒット商品連発にみるプロダクト・イノベーション</a:t>
            </a:r>
            <a:r>
              <a:rPr lang="en-US" altLang="ja-JP" dirty="0" smtClean="0"/>
              <a:t>―</a:t>
            </a:r>
            <a:r>
              <a:rPr lang="ja-JP" altLang="en-US" dirty="0" smtClean="0"/>
              <a:t>キリン「ファイア」「生茶」「聞茶」「アミノサプリ」ブランド・マネジャーの言葉に学ぶ」（長沢 伸也　著／晃洋書房）</a:t>
            </a:r>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39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78743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dirty="0" smtClean="0"/>
              <a:t>Page4</a:t>
            </a:r>
          </a:p>
          <a:p>
            <a:pPr algn="just"/>
            <a:r>
              <a:rPr kumimoji="1" lang="en-US" altLang="ja-JP" dirty="0" err="1" smtClean="0"/>
              <a:t>Qdrum</a:t>
            </a:r>
            <a:r>
              <a:rPr kumimoji="1" lang="ja-JP" altLang="en-US" dirty="0" smtClean="0"/>
              <a:t>の例のように、</a:t>
            </a:r>
            <a:r>
              <a:rPr kumimoji="1" lang="en-US" altLang="ja-JP" dirty="0" smtClean="0"/>
              <a:t>Design</a:t>
            </a:r>
            <a:r>
              <a:rPr kumimoji="1" lang="ja-JP" altLang="en-US" dirty="0" smtClean="0"/>
              <a:t>することで、世界を変えることも可能なのです。</a:t>
            </a:r>
            <a:endParaRPr kumimoji="1" lang="en-US" altLang="ja-JP" dirty="0" smtClean="0"/>
          </a:p>
          <a:p>
            <a:pPr algn="just"/>
            <a:r>
              <a:rPr kumimoji="1" lang="en-US" altLang="ja-JP" dirty="0" smtClean="0"/>
              <a:t>※</a:t>
            </a:r>
            <a:r>
              <a:rPr kumimoji="1" lang="ja-JP" altLang="en-US" dirty="0" smtClean="0"/>
              <a:t>他に、デザインすることで生活環境が変わったことや、世の中に変革をもたらしたことがわかるような例があれば、このページの前に差し込みます。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4</a:t>
            </a:fld>
            <a:endParaRPr lang="ja-JP" altLang="en-US"/>
          </a:p>
        </p:txBody>
      </p:sp>
    </p:spTree>
    <p:extLst>
      <p:ext uri="{BB962C8B-B14F-4D97-AF65-F5344CB8AC3E}">
        <p14:creationId xmlns:p14="http://schemas.microsoft.com/office/powerpoint/2010/main" val="225094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[UX] Page11〜40</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Page40</a:t>
            </a:r>
            <a:r>
              <a:rPr kumimoji="1" lang="ja-JP" altLang="en-US" dirty="0" smtClean="0"/>
              <a:t>（</a:t>
            </a:r>
            <a:r>
              <a:rPr kumimoji="1" lang="en-US" altLang="ja-JP" dirty="0" smtClean="0"/>
              <a:t>Page33〜40</a:t>
            </a:r>
            <a:r>
              <a:rPr kumimoji="1" lang="ja-JP" altLang="en-US" dirty="0" smtClean="0"/>
              <a:t>まででイノベーションについて説明します）</a:t>
            </a:r>
            <a:endParaRPr kumimoji="1" lang="en-US" altLang="ja-JP" dirty="0" smtClean="0"/>
          </a:p>
          <a:p>
            <a:r>
              <a:rPr lang="en-US" altLang="ja-JP" dirty="0" smtClean="0"/>
              <a:t>●</a:t>
            </a:r>
            <a:r>
              <a:rPr lang="ja-JP" altLang="en-US" dirty="0" smtClean="0"/>
              <a:t>作る時代から組み合わせる時代へ</a:t>
            </a:r>
            <a:endParaRPr lang="en-US" altLang="ja-JP" dirty="0" smtClean="0"/>
          </a:p>
          <a:p>
            <a:pPr algn="just"/>
            <a:r>
              <a:rPr kumimoji="1" lang="ja-JP" altLang="en-US" dirty="0" smtClean="0"/>
              <a:t>（</a:t>
            </a:r>
            <a:r>
              <a:rPr kumimoji="1" lang="en-US" altLang="ja-JP" dirty="0" smtClean="0"/>
              <a:t>Page39</a:t>
            </a:r>
            <a:r>
              <a:rPr kumimoji="1" lang="ja-JP" altLang="en-US" dirty="0" smtClean="0"/>
              <a:t>からの続き）</a:t>
            </a:r>
            <a:endParaRPr kumimoji="1" lang="en-US" altLang="ja-JP" dirty="0" smtClean="0"/>
          </a:p>
          <a:p>
            <a:pPr algn="just"/>
            <a:r>
              <a:rPr kumimoji="1" lang="ja-JP" altLang="en-US" dirty="0" smtClean="0"/>
              <a:t>前のスライドで、４段階の価値レベルをみてきました。最もプロダクトの差別化の度合いが大きく、なおかつイノベーションの度合いも大きい「プロダクトイノベーション」においては、</a:t>
            </a:r>
            <a:r>
              <a:rPr lang="ja-JP" altLang="en-US" dirty="0" smtClean="0"/>
              <a:t>全くの新しいプロダクトやサービス、あるいは革新的なプロダクトとサービスの組合せの、どちらかを創造することが大切であるとわかりました。</a:t>
            </a:r>
            <a:endParaRPr lang="en-US" altLang="ja-JP" dirty="0" smtClean="0"/>
          </a:p>
          <a:p>
            <a:pPr algn="just"/>
            <a:r>
              <a:rPr kumimoji="1" lang="ja-JP" altLang="en-US" dirty="0" smtClean="0"/>
              <a:t>プロダクトイノベーションとして、近年最も注目を浴びているものの</a:t>
            </a:r>
            <a:r>
              <a:rPr kumimoji="1" lang="en-US" altLang="ja-JP" dirty="0" smtClean="0"/>
              <a:t>1</a:t>
            </a:r>
            <a:r>
              <a:rPr kumimoji="1" lang="ja-JP" altLang="en-US" dirty="0" smtClean="0"/>
              <a:t>つが、既存のプロダクトやサービスの「バンドリング」と「アンバンドリング」ではないでしょうか。たとえば、</a:t>
            </a:r>
            <a:r>
              <a:rPr kumimoji="1" lang="en-US" altLang="ja-JP" dirty="0" smtClean="0"/>
              <a:t>Apple</a:t>
            </a:r>
            <a:r>
              <a:rPr kumimoji="1" lang="ja-JP" altLang="en-US" dirty="0" smtClean="0"/>
              <a:t>社の</a:t>
            </a:r>
            <a:r>
              <a:rPr kumimoji="1" lang="en-US" altLang="ja-JP" dirty="0" smtClean="0"/>
              <a:t>iPhone</a:t>
            </a:r>
            <a:r>
              <a:rPr kumimoji="1" lang="ja-JP" altLang="en-US" dirty="0" smtClean="0"/>
              <a:t>は「バンドリング」、</a:t>
            </a:r>
            <a:r>
              <a:rPr kumimoji="1" lang="en-US" altLang="ja-JP" dirty="0" smtClean="0"/>
              <a:t>Amazon</a:t>
            </a:r>
            <a:r>
              <a:rPr kumimoji="1" lang="ja-JP" altLang="en-US" dirty="0" smtClean="0"/>
              <a:t>の</a:t>
            </a:r>
            <a:r>
              <a:rPr kumimoji="1" lang="en-US" altLang="ja-JP" dirty="0" smtClean="0"/>
              <a:t>Kindle</a:t>
            </a:r>
            <a:r>
              <a:rPr kumimoji="1" lang="ja-JP" altLang="en-US" dirty="0" smtClean="0"/>
              <a:t>は「アンバンドリング」の典型的な例といえるでしょう。</a:t>
            </a:r>
            <a:endParaRPr kumimoji="1" lang="en-US" altLang="ja-JP" dirty="0" smtClean="0"/>
          </a:p>
          <a:p>
            <a:pPr algn="just"/>
            <a:r>
              <a:rPr kumimoji="1" lang="ja-JP" altLang="en-US" dirty="0" smtClean="0"/>
              <a:t>・</a:t>
            </a:r>
            <a:r>
              <a:rPr kumimoji="1" lang="en-US" altLang="ja-JP" dirty="0" smtClean="0"/>
              <a:t>iPhone…</a:t>
            </a:r>
            <a:r>
              <a:rPr kumimoji="1" lang="ja-JP" altLang="en-US" dirty="0" smtClean="0"/>
              <a:t>「音楽プレイヤー」と「携帯電話」をバンドリング</a:t>
            </a:r>
            <a:endParaRPr kumimoji="1" lang="en-US" altLang="ja-JP" dirty="0" smtClean="0"/>
          </a:p>
          <a:p>
            <a:pPr lvl="0" algn="just"/>
            <a:r>
              <a:rPr kumimoji="1" lang="ja-JP" altLang="en-US" dirty="0" smtClean="0"/>
              <a:t>・</a:t>
            </a:r>
            <a:r>
              <a:rPr kumimoji="1" lang="en-US" altLang="ja-JP" dirty="0" smtClean="0"/>
              <a:t>Kindle…</a:t>
            </a:r>
            <a:r>
              <a:rPr kumimoji="1" lang="ja-JP" altLang="en-US" dirty="0" smtClean="0"/>
              <a:t>「書籍」を「</a:t>
            </a:r>
            <a:r>
              <a:rPr kumimoji="1" lang="en-US" altLang="ja-JP" dirty="0" smtClean="0"/>
              <a:t>Kindle</a:t>
            </a:r>
            <a:r>
              <a:rPr kumimoji="1" lang="ja-JP" altLang="en-US" dirty="0" smtClean="0"/>
              <a:t>」と「コンテンツ」に分けるアンバンドリング</a:t>
            </a:r>
            <a:endParaRPr kumimoji="1" lang="en-US" altLang="ja-JP" dirty="0" smtClean="0"/>
          </a:p>
          <a:p>
            <a:pPr lvl="0" algn="just"/>
            <a:r>
              <a:rPr kumimoji="1" lang="ja-JP" altLang="en-US" dirty="0" smtClean="0"/>
              <a:t>そして、時代は、「作る」から「組み合わせる」へと変わってきています。「モノ」だけを提供するのではなく、「コト（サービス）」も提供する必要性が重用視され、単にいいものを作ることに意識を集中させる時代から使う人のことを考えて作る時代へと突入してきているのです。</a:t>
            </a:r>
            <a:endParaRPr kumimoji="1" lang="en-US" altLang="ja-JP" dirty="0" smtClean="0"/>
          </a:p>
          <a:p>
            <a:pPr lvl="0" algn="just"/>
            <a:endParaRPr kumimoji="1" lang="en-US" altLang="ja-JP" dirty="0" smtClean="0"/>
          </a:p>
          <a:p>
            <a:pPr lvl="0" algn="just"/>
            <a:r>
              <a:rPr kumimoji="1" lang="en-US" altLang="ja-JP" dirty="0" smtClean="0"/>
              <a:t>※</a:t>
            </a:r>
            <a:r>
              <a:rPr kumimoji="1" lang="ja-JP" altLang="en-US" dirty="0" smtClean="0"/>
              <a:t>「バンドリング」と「アンバンドリング」</a:t>
            </a:r>
            <a:endParaRPr kumimoji="1" lang="en-US" altLang="ja-JP" dirty="0" smtClean="0"/>
          </a:p>
          <a:p>
            <a:pPr lvl="0" algn="just"/>
            <a:r>
              <a:rPr kumimoji="1" lang="ja-JP" altLang="en-US" dirty="0" smtClean="0"/>
              <a:t>・バンドリング</a:t>
            </a:r>
            <a:r>
              <a:rPr kumimoji="1" lang="en-US" altLang="ja-JP" dirty="0" smtClean="0"/>
              <a:t>…</a:t>
            </a:r>
            <a:r>
              <a:rPr kumimoji="1" lang="ja-JP" altLang="en-US" dirty="0" smtClean="0"/>
              <a:t>関連するふたつ以上の商品やサービスを組み合わせ、ひとつのセットとして提供する販売手法。（例：パソコンとソフトウェアのセット販売、パソコンとプリンターなどの周辺機器とのセット販売など）</a:t>
            </a:r>
            <a:endParaRPr kumimoji="1" lang="en-US" altLang="ja-JP" dirty="0" smtClean="0"/>
          </a:p>
          <a:p>
            <a:pPr lvl="0" algn="just"/>
            <a:r>
              <a:rPr kumimoji="1" lang="ja-JP" altLang="en-US" dirty="0" smtClean="0"/>
              <a:t>・アンバンドリング</a:t>
            </a:r>
            <a:r>
              <a:rPr kumimoji="1" lang="en-US" altLang="ja-JP" dirty="0" smtClean="0"/>
              <a:t>…</a:t>
            </a:r>
            <a:r>
              <a:rPr kumimoji="1" lang="ja-JP" altLang="en-US" dirty="0" smtClean="0"/>
              <a:t>消費者のニーズに合わせて商品内容を組み合わせることができるように、機能をばらばらに分けた販売手法。（ディスプレイと本体など、本来一体化した製品の機能を、ばらばらに分けてカスタマイズ販売することなど）</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088560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Page41</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このセクションでは、ソフトウエアにおける</a:t>
            </a:r>
            <a:r>
              <a:rPr kumimoji="1" lang="en-US" altLang="ja-JP" dirty="0" smtClean="0"/>
              <a:t>UX</a:t>
            </a:r>
            <a:r>
              <a:rPr kumimoji="1" lang="ja-JP" altLang="en-US" dirty="0" smtClean="0"/>
              <a:t>（ユーザーエクスペリエンス）と</a:t>
            </a:r>
            <a:r>
              <a:rPr kumimoji="1" lang="en-US" altLang="ja-JP" dirty="0" smtClean="0"/>
              <a:t>UI</a:t>
            </a:r>
            <a:r>
              <a:rPr kumimoji="1" lang="ja-JP" altLang="en-US" dirty="0" smtClean="0"/>
              <a:t>（ユーザーインターフェース）について学びます。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ソフトウエアにおいての</a:t>
            </a:r>
            <a:r>
              <a:rPr kumimoji="1" lang="en-US" altLang="ja-JP" dirty="0" smtClean="0"/>
              <a:t>UX</a:t>
            </a:r>
            <a:r>
              <a:rPr kumimoji="1" lang="ja-JP" altLang="en-US" dirty="0" smtClean="0"/>
              <a:t>とは何か、</a:t>
            </a:r>
            <a:r>
              <a:rPr kumimoji="1" lang="en-US" altLang="ja-JP" dirty="0" smtClean="0"/>
              <a:t>UX</a:t>
            </a:r>
            <a:r>
              <a:rPr kumimoji="1" lang="ja-JP" altLang="en-US" dirty="0" smtClean="0"/>
              <a:t>と</a:t>
            </a:r>
            <a:r>
              <a:rPr kumimoji="1" lang="en-US" altLang="ja-JP" dirty="0" smtClean="0"/>
              <a:t>UI</a:t>
            </a:r>
            <a:r>
              <a:rPr kumimoji="1" lang="ja-JP" altLang="en-US" dirty="0" smtClean="0"/>
              <a:t>の違いは何かを学習します。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4366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Page42</a:t>
            </a:r>
            <a:r>
              <a:rPr kumimoji="1" lang="ja-JP" altLang="en-US" dirty="0" smtClean="0"/>
              <a:t>（</a:t>
            </a:r>
            <a:r>
              <a:rPr kumimoji="1" lang="en-US" altLang="ja-JP" dirty="0" smtClean="0"/>
              <a:t>Page42〜44</a:t>
            </a:r>
            <a:r>
              <a:rPr kumimoji="1" lang="ja-JP" altLang="en-US" dirty="0" smtClean="0"/>
              <a:t>まででエクスペリエンスの３領域について説明します）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ソフトウエアにおけるエクスペリエンスの３領域</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ソフトウエアを制作する上でユーザーに気持ち良い体験を提供するために大切になる３つの領域があります。「ビジネス領域」「システム領域」「プレゼンテーション領域」の３つです。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ビジネス領域ではお客様の売上や顧客数の増加といった、ビジネスにおけるゴールを達成するための戦略を検討・提案します。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システム領域ではバックエンドも含めた</a:t>
            </a:r>
            <a:r>
              <a:rPr kumimoji="1" lang="en-US" altLang="ja-JP" dirty="0" smtClean="0"/>
              <a:t>UI</a:t>
            </a:r>
            <a:r>
              <a:rPr kumimoji="1" lang="ja-JP" altLang="en-US" dirty="0" smtClean="0"/>
              <a:t>開発に必要な実装領域の最適な姿を検討し、機能面からのあるべき姿を提案します。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プレゼンテーション領域ではターゲットに対して使いやすくわかりやすいベストなユーザー体験を検討し、</a:t>
            </a:r>
            <a:r>
              <a:rPr kumimoji="1" lang="en-US" altLang="ja-JP" dirty="0" smtClean="0"/>
              <a:t>UI</a:t>
            </a:r>
            <a:r>
              <a:rPr kumimoji="1" lang="ja-JP" altLang="en-US" dirty="0" smtClean="0"/>
              <a:t>の表現としてあるべき姿を提案します。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各領域のバランスが悪ければ、いくら実装難易度の高い機能を搭載したソフトウエアでも気持ち良く使ってもらうことはできないでしょう。場合によっては、待ち時間ばかりのシステムになってしまうかもしれません。</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「ビジネス領域」「システム領域」「プレゼンテーション領域」の</a:t>
            </a:r>
            <a:r>
              <a:rPr kumimoji="1" lang="en-US" altLang="ja-JP" dirty="0" smtClean="0"/>
              <a:t>3</a:t>
            </a:r>
            <a:r>
              <a:rPr kumimoji="1" lang="ja-JP" altLang="en-US" dirty="0" smtClean="0"/>
              <a:t>つの領域を網羅することで、バランスの良いエクスペリエンス提供を実現するべきなのです。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r>
              <a:rPr kumimoji="1" lang="en-US" altLang="ja-JP" dirty="0" smtClean="0"/>
              <a:t>http://www.2ndfactory.com/about/</a:t>
            </a:r>
            <a:r>
              <a:rPr kumimoji="1" lang="en-US" altLang="ja-JP" dirty="0" err="1" smtClean="0"/>
              <a:t>ux.html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685909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Page43</a:t>
            </a:r>
            <a:r>
              <a:rPr kumimoji="1" lang="ja-JP" altLang="en-US" dirty="0" smtClean="0"/>
              <a:t>（</a:t>
            </a:r>
            <a:r>
              <a:rPr kumimoji="1" lang="en-US" altLang="ja-JP" dirty="0" smtClean="0"/>
              <a:t>Page42〜44</a:t>
            </a:r>
            <a:r>
              <a:rPr kumimoji="1" lang="ja-JP" altLang="en-US" dirty="0" smtClean="0"/>
              <a:t>まででエクスペリエンスの３領域について説明します）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プレゼンテーション領域：３つの要素</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この講座では、大切な３つの領域のうち「プレゼンテーション領域」にスポットをあてて見ていきます。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プレゼンテーション領域を細分化するとさらに３つのデザイン要素があります。「情報デザイン」「インタラクションデザイン」「グラフィックデザイン」の３つです。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a:t>
            </a:r>
            <a:r>
              <a:rPr lang="en-US" altLang="ja-JP" dirty="0" smtClean="0"/>
              <a:t>Page44</a:t>
            </a:r>
            <a:r>
              <a:rPr lang="ja-JP" altLang="en-US" dirty="0" smtClean="0"/>
              <a:t>へ続く）</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86243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Page44</a:t>
            </a:r>
            <a:r>
              <a:rPr kumimoji="1" lang="ja-JP" altLang="en-US" dirty="0" smtClean="0"/>
              <a:t>（</a:t>
            </a:r>
            <a:r>
              <a:rPr kumimoji="1" lang="en-US" altLang="ja-JP" dirty="0" smtClean="0"/>
              <a:t>Page42〜44</a:t>
            </a:r>
            <a:r>
              <a:rPr kumimoji="1" lang="ja-JP" altLang="en-US" dirty="0" smtClean="0"/>
              <a:t>まででエクスペリエンスの３領域について説明します）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プレゼンテーション領域：３つの要素</a:t>
            </a:r>
            <a:endParaRPr kumimoji="1" lang="en-US" altLang="ja-JP" dirty="0" smtClean="0"/>
          </a:p>
          <a:p>
            <a:r>
              <a:rPr kumimoji="1" lang="ja-JP" altLang="en-US" dirty="0" smtClean="0"/>
              <a:t>（</a:t>
            </a:r>
            <a:r>
              <a:rPr kumimoji="1" lang="en-US" altLang="ja-JP" dirty="0" smtClean="0"/>
              <a:t>Page43</a:t>
            </a:r>
            <a:r>
              <a:rPr kumimoji="1" lang="ja-JP" altLang="en-US" dirty="0" smtClean="0"/>
              <a:t>の続き）</a:t>
            </a:r>
            <a:endParaRPr kumimoji="1" lang="en-US" altLang="ja-JP" dirty="0" smtClean="0"/>
          </a:p>
          <a:p>
            <a:r>
              <a:rPr kumimoji="1" lang="ja-JP" altLang="en-US" dirty="0" smtClean="0"/>
              <a:t>「情報デザイン」は、ターゲットに対して使いやすくわかりやすいベストなユーザー体験を検討し、</a:t>
            </a:r>
            <a:r>
              <a:rPr kumimoji="1" lang="en-US" altLang="ja-JP" dirty="0" smtClean="0"/>
              <a:t>UI</a:t>
            </a:r>
            <a:r>
              <a:rPr kumimoji="1" lang="ja-JP" altLang="en-US" dirty="0" smtClean="0"/>
              <a:t>の表現としてあるべき姿を提案するプレゼンテーション領域の根幹をなす考え方や手法についてのパートです。</a:t>
            </a:r>
            <a:endParaRPr kumimoji="1" lang="en-US" altLang="ja-JP" dirty="0" smtClean="0"/>
          </a:p>
          <a:p>
            <a:r>
              <a:rPr kumimoji="1" lang="ja-JP" altLang="en-US" dirty="0" smtClean="0"/>
              <a:t>「インタラクションデザイン」は、モノの入口</a:t>
            </a:r>
            <a:r>
              <a:rPr kumimoji="1" lang="ja-JP" altLang="en-US" smtClean="0"/>
              <a:t>となるインターフェースと</a:t>
            </a:r>
            <a:r>
              <a:rPr kumimoji="1" lang="ja-JP" altLang="en-US" dirty="0" smtClean="0"/>
              <a:t>ユーザーとの対応や反応の仕方について考えるデザイン要素です。</a:t>
            </a:r>
            <a:endParaRPr kumimoji="1" lang="en-US" altLang="ja-JP" dirty="0" smtClean="0"/>
          </a:p>
          <a:p>
            <a:r>
              <a:rPr kumimoji="1" lang="ja-JP" altLang="en-US" dirty="0" smtClean="0"/>
              <a:t>「グラフィックデザイン」は、ベストなユーザー体験をユーザーに提供するために必要な表現技術についてのパートです。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885279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Page45</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r>
              <a:rPr kumimoji="1" lang="en-US" altLang="ja-JP" dirty="0" smtClean="0"/>
              <a:t>●</a:t>
            </a:r>
            <a:r>
              <a:rPr kumimoji="1" lang="ja-JP" altLang="en-US" dirty="0" smtClean="0"/>
              <a:t>プレゼンテーション領域：情報デザイン</a:t>
            </a:r>
            <a:endParaRPr kumimoji="1" lang="en-US" altLang="ja-JP" dirty="0" smtClean="0"/>
          </a:p>
          <a:p>
            <a:r>
              <a:rPr kumimoji="1" lang="ja-JP" altLang="en-US" dirty="0" smtClean="0"/>
              <a:t>プレゼンテーション領域の「情報デザイン」について説明をおこないます。</a:t>
            </a:r>
            <a:endParaRPr kumimoji="1" lang="en-US" altLang="ja-JP" dirty="0" smtClean="0"/>
          </a:p>
          <a:p>
            <a:pPr algn="just"/>
            <a:r>
              <a:rPr kumimoji="1" lang="ja-JP" altLang="en-US" dirty="0" smtClean="0"/>
              <a:t>「情報デザイン」では、情報が伝わりやすくなることを目指します。</a:t>
            </a:r>
            <a:endParaRPr kumimoji="1" lang="en-US" altLang="ja-JP" dirty="0" smtClean="0"/>
          </a:p>
          <a:p>
            <a:pPr algn="just"/>
            <a:r>
              <a:rPr kumimoji="1" lang="ja-JP" altLang="en-US" dirty="0" smtClean="0"/>
              <a:t>まず情報を伝えるための「戦略」を練ったり、どんな情報を伝えるのかという「コンセプト」を明確にします。</a:t>
            </a:r>
            <a:endParaRPr kumimoji="1" lang="en-US" altLang="ja-JP" dirty="0" smtClean="0"/>
          </a:p>
          <a:p>
            <a:pPr algn="just"/>
            <a:r>
              <a:rPr kumimoji="1" lang="ja-JP" altLang="en-US" dirty="0" smtClean="0"/>
              <a:t>次に、情報を伝えるためや問題を解決するために現状を把握することを目的とした「調査／分析」を行います。</a:t>
            </a:r>
            <a:endParaRPr kumimoji="1" lang="en-US" altLang="ja-JP" dirty="0" smtClean="0"/>
          </a:p>
          <a:p>
            <a:pPr algn="just"/>
            <a:r>
              <a:rPr kumimoji="1" lang="ja-JP" altLang="en-US" dirty="0" smtClean="0"/>
              <a:t>そして、「調査／分析」で得たデータを「情報分類」します。分類する際には、似た者同士を選り分ける「グルーピング」とそのグループを代表するタイトル付けの「ラベリング」を行います。</a:t>
            </a:r>
            <a:endParaRPr kumimoji="1" lang="en-US" altLang="ja-JP" dirty="0" smtClean="0"/>
          </a:p>
          <a:p>
            <a:pPr algn="just"/>
            <a:r>
              <a:rPr kumimoji="1" lang="ja-JP" altLang="en-US" smtClean="0"/>
              <a:t>ソフトウエアのインターフェースで</a:t>
            </a:r>
            <a:r>
              <a:rPr kumimoji="1" lang="ja-JP" altLang="en-US" dirty="0" smtClean="0"/>
              <a:t>は、ユーザーと対話するための「画面遷移」を考えることが大切になります。</a:t>
            </a:r>
            <a:endParaRPr kumimoji="1" lang="en-US" altLang="ja-JP" dirty="0" smtClean="0"/>
          </a:p>
          <a:p>
            <a:pPr algn="just"/>
            <a:r>
              <a:rPr kumimoji="1" lang="ja-JP" altLang="en-US" dirty="0" smtClean="0"/>
              <a:t>また、画面遷移を踏まえたうえで、その一つ一つの画面のレイアウトを考える必要があります。</a:t>
            </a:r>
            <a:endParaRPr kumimoji="1" lang="en-US" altLang="ja-JP" dirty="0" smtClean="0"/>
          </a:p>
          <a:p>
            <a:pPr algn="just"/>
            <a:r>
              <a:rPr kumimoji="1" lang="ja-JP" altLang="en-US" dirty="0" smtClean="0"/>
              <a:t>さらに、製品として生産する前に試作品を制作して、本当にターゲットユーザーにとって使いやすい、楽しいユーザーエクスペリエンスが得られるものに仕上がっているかどうかをチェックします。</a:t>
            </a:r>
            <a:endParaRPr kumimoji="1" lang="en-US" altLang="ja-JP" dirty="0" smtClean="0"/>
          </a:p>
          <a:p>
            <a:pPr algn="just"/>
            <a:r>
              <a:rPr kumimoji="1" lang="ja-JP" altLang="en-US" dirty="0" smtClean="0"/>
              <a:t>その試作品を制作することを「ペーパープロトタイピング」といいます。</a:t>
            </a:r>
            <a:endParaRPr kumimoji="1" lang="en-US" altLang="ja-JP" dirty="0" smtClean="0"/>
          </a:p>
          <a:p>
            <a:pPr algn="just"/>
            <a:r>
              <a:rPr kumimoji="1" lang="ja-JP" altLang="en-US" dirty="0" smtClean="0"/>
              <a:t>（以降、インタラクションデザイン、グラフィックデザインについても説明を行うが授業テーマに沿って時間配分を考える）</a:t>
            </a:r>
            <a:endParaRPr kumimoji="1" lang="en-US" altLang="ja-JP" dirty="0" smtClean="0"/>
          </a:p>
          <a:p>
            <a:pPr algn="just"/>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347504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Page46</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ガスコンロがあります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Page46〜49</a:t>
            </a:r>
            <a:r>
              <a:rPr kumimoji="1" lang="ja-JP" altLang="en-US" dirty="0" smtClean="0"/>
              <a:t>までで、ガスコンロの事例を挙げます）</a:t>
            </a:r>
            <a:endParaRPr kumimoji="1" lang="en-US" altLang="ja-JP" dirty="0" smtClean="0"/>
          </a:p>
          <a:p>
            <a:pPr algn="just"/>
            <a:r>
              <a:rPr kumimoji="1" lang="ja-JP" altLang="en-US" dirty="0" smtClean="0"/>
              <a:t>情報が伝わりやすくなる例を見ていきます。ガスコンロのレイアウト（コンロと操作つまみの関係）を考えるときに大切なのは何でしょうか。</a:t>
            </a:r>
            <a:endParaRPr kumimoji="1" lang="en-US" altLang="ja-JP" dirty="0" smtClean="0"/>
          </a:p>
          <a:p>
            <a:pPr algn="just"/>
            <a:r>
              <a:rPr kumimoji="1" lang="ja-JP" altLang="en-US" dirty="0" smtClean="0"/>
              <a:t>図のようにコンロと操作つまみがレイアウトされたガスコンロがあるとします。</a:t>
            </a:r>
            <a:endParaRPr kumimoji="1" lang="en-US" altLang="ja-JP" dirty="0" smtClean="0"/>
          </a:p>
          <a:p>
            <a:pPr algn="just"/>
            <a:r>
              <a:rPr kumimoji="1" lang="ja-JP" altLang="en-US" dirty="0" smtClean="0"/>
              <a:t>（</a:t>
            </a:r>
            <a:r>
              <a:rPr kumimoji="1" lang="en-US" altLang="ja-JP" dirty="0" smtClean="0"/>
              <a:t>Page47</a:t>
            </a:r>
            <a:r>
              <a:rPr kumimoji="1" lang="ja-JP" altLang="en-US" dirty="0" smtClean="0"/>
              <a:t>に続く）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104249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Page47</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さあ！この火を消すにはどのつまみを回しますか？</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Page46〜49</a:t>
            </a:r>
            <a:r>
              <a:rPr kumimoji="1" lang="ja-JP" altLang="en-US" dirty="0" smtClean="0"/>
              <a:t>までで、ガスコンロの事例を挙げます）</a:t>
            </a:r>
            <a:endParaRPr kumimoji="1" lang="en-US" altLang="ja-JP" dirty="0" smtClean="0"/>
          </a:p>
          <a:p>
            <a:r>
              <a:rPr kumimoji="1" lang="ja-JP" altLang="en-US" dirty="0" smtClean="0"/>
              <a:t>（</a:t>
            </a:r>
            <a:r>
              <a:rPr kumimoji="1" lang="en-US" altLang="ja-JP" dirty="0" smtClean="0"/>
              <a:t>Page46</a:t>
            </a:r>
            <a:r>
              <a:rPr kumimoji="1" lang="ja-JP" altLang="en-US" dirty="0" smtClean="0"/>
              <a:t>からの続き）</a:t>
            </a:r>
            <a:endParaRPr kumimoji="1" lang="en-US" altLang="ja-JP" dirty="0" smtClean="0"/>
          </a:p>
          <a:p>
            <a:r>
              <a:rPr kumimoji="1" lang="ja-JP" altLang="en-US" dirty="0" smtClean="0"/>
              <a:t>４つのコンロのうちの一つに火がついています。</a:t>
            </a:r>
            <a:endParaRPr kumimoji="1" lang="en-US" altLang="ja-JP" dirty="0" smtClean="0"/>
          </a:p>
          <a:p>
            <a:r>
              <a:rPr kumimoji="1" lang="ja-JP" altLang="en-US" dirty="0" smtClean="0"/>
              <a:t>（</a:t>
            </a:r>
            <a:r>
              <a:rPr kumimoji="1" lang="en-US" altLang="ja-JP" dirty="0" smtClean="0"/>
              <a:t>Page48</a:t>
            </a:r>
            <a:r>
              <a:rPr kumimoji="1" lang="ja-JP" altLang="en-US" dirty="0" smtClean="0"/>
              <a:t>へ続く）</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642983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Page48</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さあ！この火を消すにはどのつまみを回しますか？</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Page46〜49</a:t>
            </a:r>
            <a:r>
              <a:rPr kumimoji="1" lang="ja-JP" altLang="en-US" dirty="0" smtClean="0"/>
              <a:t>ガスコンロの例）</a:t>
            </a:r>
            <a:endParaRPr kumimoji="1" lang="en-US" altLang="ja-JP" dirty="0" smtClean="0"/>
          </a:p>
          <a:p>
            <a:pPr algn="just"/>
            <a:r>
              <a:rPr kumimoji="1" lang="ja-JP" altLang="en-US" dirty="0" smtClean="0"/>
              <a:t>（</a:t>
            </a:r>
            <a:r>
              <a:rPr kumimoji="1" lang="en-US" altLang="ja-JP" dirty="0" smtClean="0"/>
              <a:t>Page47</a:t>
            </a:r>
            <a:r>
              <a:rPr kumimoji="1" lang="ja-JP" altLang="en-US" dirty="0" smtClean="0"/>
              <a:t>からの続き）</a:t>
            </a:r>
            <a:endParaRPr kumimoji="1" lang="en-US" altLang="ja-JP" dirty="0" smtClean="0"/>
          </a:p>
          <a:p>
            <a:pPr algn="just"/>
            <a:r>
              <a:rPr kumimoji="1" lang="ja-JP" altLang="en-US" dirty="0" smtClean="0"/>
              <a:t>４つのコンロのうちの一つに火がついています。</a:t>
            </a:r>
            <a:endParaRPr kumimoji="1" lang="en-US" altLang="ja-JP" dirty="0" smtClean="0"/>
          </a:p>
          <a:p>
            <a:pPr algn="just"/>
            <a:r>
              <a:rPr kumimoji="1" lang="ja-JP" altLang="en-US" dirty="0" smtClean="0"/>
              <a:t>この火を消すためには、１</a:t>
            </a:r>
            <a:r>
              <a:rPr kumimoji="1" lang="en-US" altLang="ja-JP" dirty="0" smtClean="0"/>
              <a:t>〜</a:t>
            </a:r>
            <a:r>
              <a:rPr kumimoji="1" lang="ja-JP" altLang="en-US" dirty="0" smtClean="0"/>
              <a:t>４までの４つの操作つまみのうち、どれを回せばいいと思いますか。</a:t>
            </a:r>
            <a:endParaRPr kumimoji="1" lang="en-US" altLang="ja-JP" dirty="0" smtClean="0"/>
          </a:p>
          <a:p>
            <a:pPr algn="just"/>
            <a:r>
              <a:rPr kumimoji="1" lang="en-US" altLang="ja-JP" dirty="0" smtClean="0"/>
              <a:t>----------</a:t>
            </a:r>
            <a:r>
              <a:rPr kumimoji="1" lang="ja-JP" altLang="en-US" dirty="0" smtClean="0"/>
              <a:t>ここで、アンケートをとる</a:t>
            </a:r>
            <a:r>
              <a:rPr kumimoji="1" lang="en-US" altLang="ja-JP" dirty="0" smtClean="0"/>
              <a:t>----------</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アンケート</a:t>
            </a:r>
            <a:r>
              <a:rPr kumimoji="1" lang="en-US" altLang="ja-JP" dirty="0" smtClean="0"/>
              <a:t>…</a:t>
            </a:r>
            <a:r>
              <a:rPr kumimoji="1" lang="ja-JP" altLang="en-US" dirty="0" smtClean="0"/>
              <a:t>「１番だと思う人は手を上げてください。２番だと思</a:t>
            </a:r>
            <a:r>
              <a:rPr kumimoji="1" lang="en-US" altLang="ja-JP" dirty="0" smtClean="0"/>
              <a:t>……</a:t>
            </a:r>
            <a:r>
              <a:rPr kumimoji="1" lang="ja-JP" altLang="en-US" dirty="0" smtClean="0"/>
              <a:t>。」人数（割合）確認</a:t>
            </a:r>
          </a:p>
          <a:p>
            <a:pPr algn="just"/>
            <a:r>
              <a:rPr kumimoji="1" lang="ja-JP" altLang="en-US" dirty="0" smtClean="0"/>
              <a:t>アンケートの結果には、ばらつきが予想される。</a:t>
            </a:r>
            <a:endParaRPr kumimoji="1" lang="en-US" altLang="ja-JP" dirty="0" smtClean="0"/>
          </a:p>
          <a:p>
            <a:pPr algn="just"/>
            <a:r>
              <a:rPr kumimoji="1" lang="ja-JP" altLang="en-US" dirty="0" smtClean="0"/>
              <a:t>もし火を消したいコンロの操作つまみをすぐに選択できなかった場合、「火をすぐに消せない」という感情がわきおこり、よいユーザー体験を得ることはできない。</a:t>
            </a:r>
            <a:endParaRPr kumimoji="1" lang="en-US" altLang="ja-JP" dirty="0" smtClean="0"/>
          </a:p>
          <a:p>
            <a:pPr algn="just"/>
            <a:r>
              <a:rPr kumimoji="1" lang="ja-JP" altLang="en-US" dirty="0" smtClean="0"/>
              <a:t>火がすぐに消せないということは、命の危険に直結する可能性があるという考えがぬぐい去れないからです。</a:t>
            </a:r>
            <a:endParaRPr kumimoji="1" lang="en-US" altLang="ja-JP" dirty="0" smtClean="0"/>
          </a:p>
          <a:p>
            <a:pPr algn="just"/>
            <a:r>
              <a:rPr kumimoji="1" lang="ja-JP" altLang="en-US" dirty="0" smtClean="0"/>
              <a:t>ユーザーが気持ちよくこのガスコンロを使用するためには、さっと火が消せるという操作感（ユーザーエクスペリエンス）が必要なのです。</a:t>
            </a:r>
            <a:endParaRPr kumimoji="1" lang="en-US" altLang="ja-JP" dirty="0" smtClean="0"/>
          </a:p>
          <a:p>
            <a:pPr algn="just"/>
            <a:r>
              <a:rPr kumimoji="1" lang="ja-JP" altLang="en-US" dirty="0" smtClean="0"/>
              <a:t>（</a:t>
            </a:r>
            <a:r>
              <a:rPr kumimoji="1" lang="en-US" altLang="ja-JP" dirty="0" smtClean="0"/>
              <a:t>Page49</a:t>
            </a:r>
            <a:r>
              <a:rPr kumimoji="1" lang="ja-JP" altLang="en-US" dirty="0" smtClean="0"/>
              <a:t>へ続く）</a:t>
            </a:r>
            <a:endParaRPr kumimoji="1" lang="en-US" altLang="ja-JP" dirty="0" smtClean="0"/>
          </a:p>
          <a:p>
            <a:pPr algn="just"/>
            <a:endParaRPr kumimoji="1" lang="en-US" altLang="ja-JP" dirty="0" smtClean="0"/>
          </a:p>
          <a:p>
            <a:pPr algn="just"/>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047897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Page49</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r>
              <a:rPr kumimoji="1" lang="en-US" altLang="ja-JP" dirty="0" smtClean="0"/>
              <a:t>●</a:t>
            </a:r>
            <a:r>
              <a:rPr kumimoji="1" lang="ja-JP" altLang="en-US" dirty="0" smtClean="0"/>
              <a:t>対応づけの例</a:t>
            </a:r>
            <a:endParaRPr kumimoji="1" lang="en-US" altLang="ja-JP" dirty="0" smtClean="0"/>
          </a:p>
          <a:p>
            <a:r>
              <a:rPr kumimoji="1" lang="ja-JP" altLang="en-US" dirty="0" smtClean="0"/>
              <a:t>（</a:t>
            </a:r>
            <a:r>
              <a:rPr kumimoji="1" lang="en-US" altLang="ja-JP" dirty="0" smtClean="0"/>
              <a:t>Page46〜49</a:t>
            </a:r>
            <a:r>
              <a:rPr kumimoji="1" lang="ja-JP" altLang="en-US" dirty="0" smtClean="0"/>
              <a:t>ガスコンロの例）</a:t>
            </a:r>
            <a:endParaRPr kumimoji="1" lang="en-US" altLang="ja-JP" dirty="0" smtClean="0"/>
          </a:p>
          <a:p>
            <a:r>
              <a:rPr kumimoji="1" lang="ja-JP" altLang="en-US" dirty="0" smtClean="0"/>
              <a:t>（</a:t>
            </a:r>
            <a:r>
              <a:rPr kumimoji="1" lang="en-US" altLang="ja-JP" dirty="0" smtClean="0"/>
              <a:t>Page48</a:t>
            </a:r>
            <a:r>
              <a:rPr kumimoji="1" lang="ja-JP" altLang="en-US" dirty="0" smtClean="0"/>
              <a:t>からの続き）</a:t>
            </a:r>
            <a:endParaRPr kumimoji="1" lang="en-US" altLang="ja-JP" dirty="0" smtClean="0"/>
          </a:p>
          <a:p>
            <a:pPr algn="just"/>
            <a:r>
              <a:rPr kumimoji="1" lang="ja-JP" altLang="en-US" dirty="0" smtClean="0"/>
              <a:t>コンロのレイアウトを変えた例を示し、情報が伝わりやすくなったかどうかを確認します。</a:t>
            </a:r>
            <a:endParaRPr kumimoji="1" lang="en-US" altLang="ja-JP" dirty="0" smtClean="0"/>
          </a:p>
          <a:p>
            <a:pPr algn="just"/>
            <a:r>
              <a:rPr kumimoji="1" lang="ja-JP" altLang="en-US" dirty="0" smtClean="0"/>
              <a:t>奥のコンロの位置（レイアウト）を少しだけ変更する事で、操作つまみとの関連付けがしやすくなります。</a:t>
            </a:r>
            <a:endParaRPr kumimoji="1" lang="en-US" altLang="ja-JP" dirty="0" smtClean="0"/>
          </a:p>
          <a:p>
            <a:pPr algn="just"/>
            <a:endParaRPr kumimoji="1" lang="en-US" altLang="ja-JP" dirty="0" smtClean="0"/>
          </a:p>
          <a:p>
            <a:pPr algn="just"/>
            <a:r>
              <a:rPr kumimoji="1" lang="en-US" altLang="ja-JP" dirty="0" smtClean="0"/>
              <a:t>----------</a:t>
            </a:r>
            <a:r>
              <a:rPr kumimoji="1" lang="ja-JP" altLang="en-US" dirty="0" smtClean="0"/>
              <a:t>発展</a:t>
            </a:r>
            <a:r>
              <a:rPr kumimoji="1" lang="en-US" altLang="ja-JP" dirty="0" smtClean="0"/>
              <a:t>----------</a:t>
            </a:r>
          </a:p>
          <a:p>
            <a:pPr algn="just"/>
            <a:r>
              <a:rPr kumimoji="1" lang="ja-JP" altLang="en-US" dirty="0" smtClean="0"/>
              <a:t>他にどんな対策が考えられるか、簡単にリストアップさせます。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49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35900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b="0" i="0" dirty="0" smtClean="0">
                <a:solidFill>
                  <a:schemeClr val="tx1"/>
                </a:solidFill>
              </a:rPr>
              <a:t>Page5</a:t>
            </a:r>
          </a:p>
          <a:p>
            <a:r>
              <a:rPr kumimoji="1" lang="en-US" altLang="ja-JP" b="0" i="0" dirty="0" smtClean="0">
                <a:solidFill>
                  <a:schemeClr val="tx1"/>
                </a:solidFill>
              </a:rPr>
              <a:t>●Design</a:t>
            </a:r>
            <a:r>
              <a:rPr kumimoji="1" lang="ja-JP" altLang="en-US" b="0" i="0" dirty="0" smtClean="0">
                <a:solidFill>
                  <a:schemeClr val="tx1"/>
                </a:solidFill>
              </a:rPr>
              <a:t>の語源</a:t>
            </a:r>
            <a:endParaRPr kumimoji="1" lang="en-US" altLang="ja-JP" b="0" i="0" dirty="0" smtClean="0">
              <a:solidFill>
                <a:schemeClr val="tx1"/>
              </a:solidFill>
            </a:endParaRPr>
          </a:p>
          <a:p>
            <a:pPr algn="just"/>
            <a:r>
              <a:rPr kumimoji="1" lang="en-US" altLang="ja-JP" b="0" i="0" dirty="0" smtClean="0">
                <a:solidFill>
                  <a:schemeClr val="tx1"/>
                </a:solidFill>
              </a:rPr>
              <a:t>Design</a:t>
            </a:r>
            <a:r>
              <a:rPr kumimoji="1" lang="ja-JP" altLang="en-US" b="0" i="0" dirty="0" smtClean="0">
                <a:solidFill>
                  <a:schemeClr val="tx1"/>
                </a:solidFill>
              </a:rPr>
              <a:t>を語源から見つめ直します。</a:t>
            </a:r>
            <a:endParaRPr kumimoji="1" lang="en-US" altLang="ja-JP" b="0" i="0" dirty="0" smtClean="0">
              <a:solidFill>
                <a:schemeClr val="tx1"/>
              </a:solidFill>
            </a:endParaRPr>
          </a:p>
          <a:p>
            <a:pPr algn="just"/>
            <a:r>
              <a:rPr lang="ja-JP" altLang="ja-JP" b="0" i="0" dirty="0" smtClean="0">
                <a:solidFill>
                  <a:schemeClr val="tx1"/>
                </a:solidFill>
                <a:latin typeface="+mn-ea"/>
              </a:rPr>
              <a:t>デザインの語源はデッサン(dessin)と同じく、“計画を記号に表す”という意味のラテン語designareである</a:t>
            </a:r>
            <a:r>
              <a:rPr lang="ja-JP" altLang="en-US" b="0" i="0" dirty="0" smtClean="0">
                <a:solidFill>
                  <a:schemeClr val="tx1"/>
                </a:solidFill>
                <a:latin typeface="+mn-ea"/>
              </a:rPr>
              <a:t>といわれています</a:t>
            </a:r>
            <a:r>
              <a:rPr lang="ja-JP" altLang="ja-JP" b="0" i="0" dirty="0" smtClean="0">
                <a:solidFill>
                  <a:schemeClr val="tx1"/>
                </a:solidFill>
                <a:latin typeface="+mn-ea"/>
              </a:rPr>
              <a:t>。</a:t>
            </a:r>
            <a:endParaRPr lang="en-US" altLang="ja-JP" b="0" i="0" dirty="0" smtClean="0">
              <a:solidFill>
                <a:schemeClr val="tx1"/>
              </a:solidFill>
              <a:latin typeface="+mn-ea"/>
            </a:endParaRPr>
          </a:p>
          <a:p>
            <a:pPr algn="just"/>
            <a:r>
              <a:rPr lang="ja-JP" altLang="en-US" b="0" i="0" dirty="0" smtClean="0">
                <a:solidFill>
                  <a:schemeClr val="tx1"/>
                </a:solidFill>
                <a:latin typeface="+mn-ea"/>
              </a:rPr>
              <a:t>そこから転じて、</a:t>
            </a:r>
            <a:r>
              <a:rPr lang="ja-JP" altLang="ja-JP" b="0" i="0" dirty="0" smtClean="0">
                <a:solidFill>
                  <a:schemeClr val="tx1"/>
                </a:solidFill>
                <a:latin typeface="+mn-ea"/>
              </a:rPr>
              <a:t>デザインとは、ある問題を解決するために思考・概念の組み立てを行い、それを様々な媒体に応じて表現することと解される</a:t>
            </a:r>
            <a:r>
              <a:rPr lang="ja-JP" altLang="en-US" b="0" i="0" dirty="0" smtClean="0">
                <a:solidFill>
                  <a:schemeClr val="tx1"/>
                </a:solidFill>
                <a:latin typeface="+mn-ea"/>
              </a:rPr>
              <a:t>ようになってきました</a:t>
            </a:r>
            <a:r>
              <a:rPr lang="ja-JP" altLang="ja-JP" b="0" i="0" dirty="0" smtClean="0">
                <a:solidFill>
                  <a:schemeClr val="tx1"/>
                </a:solidFill>
                <a:latin typeface="+mn-ea"/>
              </a:rPr>
              <a:t>。</a:t>
            </a:r>
            <a:endParaRPr lang="en-US" altLang="ja-JP" b="0" i="0" dirty="0" smtClean="0">
              <a:solidFill>
                <a:schemeClr val="tx1"/>
              </a:solidFill>
              <a:latin typeface="+mn-ea"/>
            </a:endParaRPr>
          </a:p>
          <a:p>
            <a:pPr algn="just"/>
            <a:r>
              <a:rPr lang="ja-JP" altLang="ja-JP" b="0" i="0" dirty="0" smtClean="0">
                <a:solidFill>
                  <a:schemeClr val="tx1"/>
                </a:solidFill>
                <a:latin typeface="+mn-ea"/>
              </a:rPr>
              <a:t>日本では図案・意匠などと訳されて、単に表面を飾り立てることによって美しくみせる行為と解されるような社会的風潮もあ</a:t>
            </a:r>
            <a:r>
              <a:rPr lang="ja-JP" altLang="en-US" b="0" i="0" dirty="0" smtClean="0">
                <a:solidFill>
                  <a:schemeClr val="tx1"/>
                </a:solidFill>
                <a:latin typeface="+mn-ea"/>
              </a:rPr>
              <a:t>りました</a:t>
            </a:r>
            <a:r>
              <a:rPr lang="ja-JP" altLang="ja-JP" b="0" i="0" dirty="0" smtClean="0">
                <a:solidFill>
                  <a:schemeClr val="tx1"/>
                </a:solidFill>
                <a:latin typeface="+mn-ea"/>
              </a:rPr>
              <a:t>が、最近では</a:t>
            </a:r>
            <a:r>
              <a:rPr lang="ja-JP" altLang="en-US" b="0" i="0" dirty="0" smtClean="0">
                <a:solidFill>
                  <a:schemeClr val="tx1"/>
                </a:solidFill>
                <a:latin typeface="+mn-ea"/>
              </a:rPr>
              <a:t>本来の</a:t>
            </a:r>
            <a:r>
              <a:rPr lang="ja-JP" altLang="ja-JP" b="0" i="0" dirty="0" smtClean="0">
                <a:solidFill>
                  <a:schemeClr val="tx1"/>
                </a:solidFill>
                <a:latin typeface="+mn-ea"/>
              </a:rPr>
              <a:t>語源の意味が広く理解・認識されつつあ</a:t>
            </a:r>
            <a:r>
              <a:rPr lang="ja-JP" altLang="en-US" b="0" i="0" dirty="0" smtClean="0">
                <a:solidFill>
                  <a:schemeClr val="tx1"/>
                </a:solidFill>
                <a:latin typeface="+mn-ea"/>
              </a:rPr>
              <a:t>ります</a:t>
            </a:r>
            <a:r>
              <a:rPr lang="ja-JP" altLang="ja-JP" b="0" i="0" dirty="0" smtClean="0">
                <a:solidFill>
                  <a:schemeClr val="tx1"/>
                </a:solidFill>
                <a:latin typeface="+mn-ea"/>
              </a:rPr>
              <a:t>。</a:t>
            </a:r>
            <a:endParaRPr lang="en-US" altLang="ja-JP" b="0" i="0" dirty="0" smtClean="0">
              <a:solidFill>
                <a:schemeClr val="tx1"/>
              </a:solidFill>
              <a:latin typeface="+mn-ea"/>
            </a:endParaRPr>
          </a:p>
          <a:p>
            <a:pPr algn="just"/>
            <a:r>
              <a:rPr lang="ja-JP" altLang="ja-JP" b="0" i="0" dirty="0" smtClean="0">
                <a:solidFill>
                  <a:schemeClr val="tx1"/>
                </a:solidFill>
                <a:latin typeface="+mn-ea"/>
              </a:rPr>
              <a:t>形態に現れないものを対象にその計画、行動指針を探る</a:t>
            </a:r>
            <a:r>
              <a:rPr lang="ja-JP" altLang="en-US" b="0" i="0" dirty="0" smtClean="0">
                <a:solidFill>
                  <a:schemeClr val="tx1"/>
                </a:solidFill>
                <a:latin typeface="+mn-ea"/>
              </a:rPr>
              <a:t>行為もデザインと呼ぶことがあり、</a:t>
            </a:r>
            <a:r>
              <a:rPr lang="ja-JP" altLang="ja-JP" b="0" i="0" dirty="0" smtClean="0">
                <a:solidFill>
                  <a:schemeClr val="tx1"/>
                </a:solidFill>
                <a:latin typeface="+mn-ea"/>
              </a:rPr>
              <a:t>就職に関するキャリアデザイン、生活デザイン等がこれにあた</a:t>
            </a:r>
            <a:r>
              <a:rPr lang="ja-JP" altLang="en-US" b="0" i="0" dirty="0" smtClean="0">
                <a:solidFill>
                  <a:schemeClr val="tx1"/>
                </a:solidFill>
                <a:latin typeface="+mn-ea"/>
              </a:rPr>
              <a:t>ります</a:t>
            </a:r>
            <a:r>
              <a:rPr lang="ja-JP" altLang="ja-JP" b="0" i="0" dirty="0" smtClean="0">
                <a:solidFill>
                  <a:schemeClr val="tx1"/>
                </a:solidFill>
                <a:latin typeface="+mn-ea"/>
              </a:rPr>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5</a:t>
            </a:fld>
            <a:endParaRPr lang="ja-JP" altLang="en-US"/>
          </a:p>
        </p:txBody>
      </p:sp>
    </p:spTree>
    <p:extLst>
      <p:ext uri="{BB962C8B-B14F-4D97-AF65-F5344CB8AC3E}">
        <p14:creationId xmlns:p14="http://schemas.microsoft.com/office/powerpoint/2010/main" val="7516692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Page50</a:t>
            </a:r>
            <a:r>
              <a:rPr kumimoji="1" lang="ja-JP" altLang="en-US" dirty="0" smtClean="0"/>
              <a:t>（</a:t>
            </a:r>
            <a:r>
              <a:rPr kumimoji="1" lang="en-US" altLang="ja-JP" dirty="0" smtClean="0"/>
              <a:t>Page45〜52</a:t>
            </a:r>
            <a:r>
              <a:rPr kumimoji="1" lang="ja-JP" altLang="en-US" dirty="0" smtClean="0"/>
              <a:t>までで情報デザインについて説明します／認知心理学）</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認知心理学の立場から</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情報デザインを考えるスキルの一つに、認知心理学の応用があります。</a:t>
            </a:r>
            <a:endParaRPr kumimoji="1" lang="en-US" altLang="ja-JP" dirty="0" smtClean="0"/>
          </a:p>
          <a:p>
            <a:pPr algn="just"/>
            <a:r>
              <a:rPr kumimoji="1" lang="ja-JP" altLang="en-US" dirty="0" smtClean="0"/>
              <a:t>「可視性」</a:t>
            </a:r>
            <a:endParaRPr kumimoji="1" lang="en-US" altLang="ja-JP" dirty="0" smtClean="0"/>
          </a:p>
          <a:p>
            <a:pPr lvl="1"/>
            <a:r>
              <a:rPr kumimoji="1" lang="ja-JP" altLang="en-US" dirty="0" smtClean="0"/>
              <a:t>対象物の発見のしやすさのこと。ユーザーが見たときにタイムラグ無くその機能がわかるようにすることが大切です。</a:t>
            </a:r>
            <a:endParaRPr kumimoji="1" lang="en-US" altLang="ja-JP" dirty="0" smtClean="0"/>
          </a:p>
          <a:p>
            <a:pPr algn="just"/>
            <a:r>
              <a:rPr kumimoji="1" lang="ja-JP" altLang="en-US" dirty="0" smtClean="0"/>
              <a:t>「対応づけ（</a:t>
            </a:r>
            <a:r>
              <a:rPr kumimoji="1" lang="en-US" altLang="ja-JP" dirty="0" smtClean="0"/>
              <a:t>Mapping</a:t>
            </a:r>
            <a:r>
              <a:rPr kumimoji="1" lang="ja-JP" altLang="en-US" dirty="0" smtClean="0"/>
              <a:t>）」</a:t>
            </a:r>
            <a:endParaRPr kumimoji="1" lang="en-US" altLang="ja-JP" dirty="0" smtClean="0"/>
          </a:p>
          <a:p>
            <a:pPr lvl="1"/>
            <a:r>
              <a:rPr kumimoji="1" lang="ja-JP" altLang="en-US" dirty="0" smtClean="0"/>
              <a:t>ガスコンロの例でもみましたが、モノとモノとの関連性を分かりやすくすることが大切です。</a:t>
            </a:r>
            <a:endParaRPr kumimoji="1" lang="en-US" altLang="ja-JP" dirty="0" smtClean="0"/>
          </a:p>
          <a:p>
            <a:pPr algn="just"/>
            <a:r>
              <a:rPr kumimoji="1" lang="ja-JP" altLang="en-US" dirty="0" smtClean="0"/>
              <a:t>「アフォーダンス」</a:t>
            </a:r>
            <a:endParaRPr kumimoji="1" lang="en-US" altLang="ja-JP" dirty="0" smtClean="0"/>
          </a:p>
          <a:p>
            <a:pPr lvl="1"/>
            <a:r>
              <a:rPr kumimoji="1" lang="ja-JP" altLang="en-US" dirty="0" smtClean="0"/>
              <a:t>環境が動物に対して与える「意味」のことです。知覚心理学者ジェームズ・</a:t>
            </a:r>
            <a:r>
              <a:rPr kumimoji="1" lang="en-US" altLang="ja-JP" dirty="0" smtClean="0"/>
              <a:t>J</a:t>
            </a:r>
            <a:r>
              <a:rPr kumimoji="1" lang="ja-JP" altLang="en-US" dirty="0" smtClean="0"/>
              <a:t>・ギブソン（アメリカ）による造語です。生態光学、生態心理学の基底的概念になっています。 </a:t>
            </a:r>
            <a:r>
              <a:rPr kumimoji="1" lang="en-US" altLang="ja-JP" dirty="0" smtClean="0"/>
              <a:t>Afford</a:t>
            </a:r>
            <a:r>
              <a:rPr kumimoji="1" lang="ja-JP" altLang="en-US" dirty="0" smtClean="0"/>
              <a:t>（「与える、提供する」という意味の英語）から造ったと言われています。</a:t>
            </a:r>
            <a:r>
              <a:rPr kumimoji="1" lang="en-US" altLang="ja-JP" dirty="0" smtClean="0"/>
              <a:t>1988</a:t>
            </a:r>
            <a:r>
              <a:rPr kumimoji="1" lang="ja-JP" altLang="en-US" dirty="0" smtClean="0"/>
              <a:t>年、ドナルド・ノーマンがデザインの認知心理学的研究の中で、モノに備わった、ヒトが知覚できる「行為の可能性」という意味でアフォーダンスを用いました。ここからアフォーダンスという語義が、</a:t>
            </a:r>
            <a:r>
              <a:rPr kumimoji="1" lang="en-US" altLang="ja-JP" dirty="0" smtClean="0"/>
              <a:t>UI</a:t>
            </a:r>
            <a:r>
              <a:rPr kumimoji="1" lang="ja-JP" altLang="en-US" dirty="0" smtClean="0"/>
              <a:t>やデザインの領域において使われるようになりました。</a:t>
            </a:r>
          </a:p>
          <a:p>
            <a:pPr lvl="1"/>
            <a:r>
              <a:rPr kumimoji="1" lang="ja-JP" altLang="en-US" dirty="0" smtClean="0"/>
              <a:t>アフォーダンスは、物をどう取り扱ったらよいかについての強い手がかりを示してくれます。例えば、ホームページ上に現実世界で接するボタンと同じ形状のものがあれば、この図柄は「ボタン」すなわち、「押すことができる」とユーザーに認識させることができます。体験に基づいて説明なしで取り扱うことができるのです。</a:t>
            </a:r>
            <a:endParaRPr kumimoji="1" lang="en-US" altLang="ja-JP" dirty="0" smtClean="0"/>
          </a:p>
          <a:p>
            <a:pPr algn="just"/>
            <a:r>
              <a:rPr kumimoji="1" lang="ja-JP" altLang="en-US" dirty="0" smtClean="0"/>
              <a:t>「フィードバック」</a:t>
            </a:r>
            <a:endParaRPr kumimoji="1" lang="en-US" altLang="ja-JP" dirty="0" smtClean="0"/>
          </a:p>
          <a:p>
            <a:pPr lvl="1"/>
            <a:r>
              <a:rPr kumimoji="1" lang="ja-JP" altLang="en-US" dirty="0" smtClean="0"/>
              <a:t>ここでのフィードバックとは、「モノ」の反応のことです。例えばホームページ上に図のような四角い領域が示されていて、カーソルをその上に合わせると色が変わるような仕組みが施されていれば、ユーザーは、「ここは押せるのではないか」と想像してくれます。このようにユーザーの動作に反応して何らかの反応を返すことをフィードバックといいます。</a:t>
            </a:r>
            <a:endParaRPr kumimoji="1" lang="en-US" altLang="ja-JP" dirty="0" smtClean="0"/>
          </a:p>
          <a:p>
            <a:pPr algn="just"/>
            <a:endParaRPr kumimoji="1" lang="en-US" altLang="ja-JP" dirty="0" smtClean="0"/>
          </a:p>
          <a:p>
            <a:pPr algn="just"/>
            <a:r>
              <a:rPr kumimoji="1" lang="ja-JP" altLang="en-US" sz="1000" dirty="0" smtClean="0"/>
              <a:t>参考図書：誰のためのデザイン</a:t>
            </a:r>
            <a:r>
              <a:rPr kumimoji="1" lang="en-US" altLang="ja-JP" sz="1000" dirty="0" smtClean="0"/>
              <a:t>?―</a:t>
            </a:r>
            <a:r>
              <a:rPr kumimoji="1" lang="ja-JP" altLang="en-US" sz="1000" dirty="0" smtClean="0"/>
              <a:t>認知科学者のデザイン原論 （ドナルド・</a:t>
            </a:r>
            <a:r>
              <a:rPr kumimoji="1" lang="en-US" altLang="ja-JP" sz="1000" dirty="0" smtClean="0"/>
              <a:t>A. </a:t>
            </a:r>
            <a:r>
              <a:rPr kumimoji="1" lang="ja-JP" altLang="en-US" sz="1000" dirty="0" smtClean="0"/>
              <a:t>ノーマン／新曜社認知科学選書）</a:t>
            </a:r>
            <a:endParaRPr kumimoji="1" lang="ja-JP" altLang="en-US" sz="1000"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769376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Page51</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とあるホテルにて</a:t>
            </a:r>
            <a:r>
              <a:rPr kumimoji="1" lang="en-US" altLang="ja-JP" dirty="0" smtClean="0"/>
              <a:t>…</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Page51〜52</a:t>
            </a:r>
            <a:r>
              <a:rPr kumimoji="1" lang="ja-JP" altLang="en-US" dirty="0" smtClean="0"/>
              <a:t>冷蔵庫の例）</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あるホテルに宿泊したときのことでした。泊まった部屋には、冷蔵庫が一つ設置してありました。冷蔵庫は小型のもので、扉のついた木製の箱に収まっていました。</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冷蔵庫の前面のデザインは写真のような物でした。扉の上部の左右に一つずつ把手らしき出っ張りが配されています。</a:t>
            </a:r>
            <a:endParaRPr kumimoji="1" lang="en-US" altLang="ja-JP" dirty="0" smtClean="0"/>
          </a:p>
          <a:p>
            <a:pPr algn="just"/>
            <a:endParaRPr kumimoji="1" lang="en-US" altLang="ja-JP" dirty="0" smtClean="0"/>
          </a:p>
          <a:p>
            <a:pPr algn="just"/>
            <a:r>
              <a:rPr kumimoji="1" lang="en-US" altLang="ja-JP" dirty="0" smtClean="0"/>
              <a:t>----------</a:t>
            </a:r>
            <a:r>
              <a:rPr kumimoji="1" lang="ja-JP" altLang="en-US" dirty="0" smtClean="0"/>
              <a:t>＜アンケート＞</a:t>
            </a:r>
            <a:r>
              <a:rPr kumimoji="1" lang="en-US" altLang="ja-JP" dirty="0" smtClean="0"/>
              <a:t>----------</a:t>
            </a:r>
          </a:p>
          <a:p>
            <a:pPr algn="just"/>
            <a:r>
              <a:rPr kumimoji="1" lang="ja-JP" altLang="en-US" dirty="0" smtClean="0"/>
              <a:t>この冷蔵庫は、左右のどちらに開くと思いますか。</a:t>
            </a:r>
            <a:endParaRPr kumimoji="1" lang="en-US" altLang="ja-JP" dirty="0" smtClean="0"/>
          </a:p>
          <a:p>
            <a:pPr algn="just"/>
            <a:endParaRPr kumimoji="1" lang="en-US" altLang="ja-JP" dirty="0" smtClean="0"/>
          </a:p>
          <a:p>
            <a:pPr algn="just"/>
            <a:r>
              <a:rPr kumimoji="1" lang="ja-JP" altLang="en-US" dirty="0" smtClean="0"/>
              <a:t>（</a:t>
            </a:r>
            <a:r>
              <a:rPr kumimoji="1" lang="en-US" altLang="ja-JP" dirty="0" smtClean="0"/>
              <a:t>Page52</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052572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Page52</a:t>
            </a:r>
            <a:r>
              <a:rPr kumimoji="1" lang="ja-JP" altLang="en-US" dirty="0" smtClean="0"/>
              <a:t>（</a:t>
            </a:r>
            <a:r>
              <a:rPr kumimoji="1" lang="en-US" altLang="ja-JP" dirty="0" smtClean="0"/>
              <a:t>Page45〜52</a:t>
            </a:r>
            <a:r>
              <a:rPr kumimoji="1" lang="ja-JP" altLang="en-US" dirty="0" smtClean="0"/>
              <a:t>までで情報デザインについて説明します）</a:t>
            </a:r>
            <a:endParaRPr kumimoji="1" lang="en-US" altLang="ja-JP" dirty="0" smtClean="0"/>
          </a:p>
          <a:p>
            <a:r>
              <a:rPr kumimoji="1" lang="en-US" altLang="ja-JP" dirty="0" smtClean="0"/>
              <a:t>●</a:t>
            </a:r>
            <a:r>
              <a:rPr kumimoji="1" lang="ja-JP" altLang="en-US" dirty="0" smtClean="0"/>
              <a:t>冷蔵庫のドアを開けてみましょう！</a:t>
            </a:r>
            <a:endParaRPr kumimoji="1" lang="en-US" altLang="ja-JP" dirty="0" smtClean="0"/>
          </a:p>
          <a:p>
            <a:r>
              <a:rPr kumimoji="1" lang="ja-JP" altLang="en-US" dirty="0" smtClean="0"/>
              <a:t>（</a:t>
            </a:r>
            <a:r>
              <a:rPr kumimoji="1" lang="en-US" altLang="ja-JP" dirty="0" smtClean="0"/>
              <a:t>Page51〜52</a:t>
            </a:r>
            <a:r>
              <a:rPr kumimoji="1" lang="ja-JP" altLang="en-US" dirty="0" smtClean="0"/>
              <a:t>冷蔵庫の例）</a:t>
            </a:r>
            <a:endParaRPr kumimoji="1" lang="en-US" altLang="ja-JP" dirty="0" smtClean="0"/>
          </a:p>
          <a:p>
            <a:pPr algn="just"/>
            <a:r>
              <a:rPr kumimoji="1" lang="ja-JP" altLang="en-US" dirty="0" smtClean="0"/>
              <a:t>（</a:t>
            </a:r>
            <a:r>
              <a:rPr kumimoji="1" lang="en-US" altLang="ja-JP" dirty="0" smtClean="0"/>
              <a:t>Page51</a:t>
            </a:r>
            <a:r>
              <a:rPr kumimoji="1" lang="ja-JP" altLang="en-US" dirty="0" smtClean="0"/>
              <a:t>より続き）</a:t>
            </a:r>
            <a:endParaRPr kumimoji="1" lang="en-US" altLang="ja-JP" dirty="0" smtClean="0"/>
          </a:p>
          <a:p>
            <a:pPr algn="just"/>
            <a:r>
              <a:rPr kumimoji="1" lang="en-US" altLang="ja-JP" dirty="0" smtClean="0"/>
              <a:t>----------</a:t>
            </a:r>
            <a:r>
              <a:rPr kumimoji="1" lang="ja-JP" altLang="en-US" dirty="0" smtClean="0"/>
              <a:t>＜アンケート＞</a:t>
            </a:r>
            <a:r>
              <a:rPr kumimoji="1" lang="en-US" altLang="ja-JP" dirty="0" smtClean="0"/>
              <a:t>----------</a:t>
            </a:r>
          </a:p>
          <a:p>
            <a:pPr algn="just"/>
            <a:r>
              <a:rPr kumimoji="1" lang="ja-JP" altLang="en-US" dirty="0" smtClean="0"/>
              <a:t>「この冷蔵庫は、左右のどちらに開くと思いますか。」</a:t>
            </a:r>
            <a:endParaRPr kumimoji="1" lang="en-US" altLang="ja-JP" dirty="0" smtClean="0"/>
          </a:p>
          <a:p>
            <a:pPr algn="just"/>
            <a:r>
              <a:rPr kumimoji="1" lang="ja-JP" altLang="en-US" dirty="0" smtClean="0"/>
              <a:t>「左だと思う人。右だと</a:t>
            </a:r>
            <a:r>
              <a:rPr kumimoji="1" lang="en-US" altLang="ja-JP" dirty="0" smtClean="0"/>
              <a:t>……</a:t>
            </a:r>
            <a:r>
              <a:rPr kumimoji="1" lang="ja-JP" altLang="en-US" dirty="0" smtClean="0"/>
              <a:t>。」「なぜそう思いましたか？」人数（割合）とその理由を確認する。</a:t>
            </a:r>
            <a:endParaRPr kumimoji="1" lang="en-US" altLang="ja-JP" dirty="0" smtClean="0"/>
          </a:p>
          <a:p>
            <a:pPr algn="just"/>
            <a:endParaRPr kumimoji="1" lang="en-US" altLang="ja-JP" dirty="0" smtClean="0"/>
          </a:p>
          <a:p>
            <a:pPr algn="just"/>
            <a:r>
              <a:rPr kumimoji="1" lang="ja-JP" altLang="en-US" dirty="0" smtClean="0"/>
              <a:t>この質問では、正解することが重要ではありません。</a:t>
            </a:r>
            <a:endParaRPr kumimoji="1" lang="en-US" altLang="ja-JP" dirty="0" smtClean="0"/>
          </a:p>
          <a:p>
            <a:pPr algn="just"/>
            <a:r>
              <a:rPr kumimoji="1" lang="ja-JP" altLang="en-US" dirty="0" smtClean="0"/>
              <a:t>どちらに開くと思ったのか、その理由が大切なのです。なぜなら、その理由が、ユーザーエクスペリエンスに直結するためです。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284955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Page53</a:t>
            </a:r>
            <a:r>
              <a:rPr kumimoji="1" lang="ja-JP" altLang="en-US" dirty="0" smtClean="0"/>
              <a:t>（</a:t>
            </a:r>
            <a:r>
              <a:rPr kumimoji="1" lang="en-US" altLang="ja-JP" dirty="0" smtClean="0"/>
              <a:t>Page53〜56</a:t>
            </a:r>
            <a:r>
              <a:rPr kumimoji="1" lang="ja-JP" altLang="en-US" dirty="0" smtClean="0"/>
              <a:t>まででインタラクションデザインについての説明を行います）</a:t>
            </a:r>
            <a:endParaRPr kumimoji="1" lang="en-US" altLang="ja-JP" dirty="0" smtClean="0"/>
          </a:p>
          <a:p>
            <a:r>
              <a:rPr kumimoji="1" lang="en-US" altLang="ja-JP" dirty="0" smtClean="0"/>
              <a:t>●</a:t>
            </a:r>
            <a:r>
              <a:rPr kumimoji="1" lang="ja-JP" altLang="en-US" dirty="0" smtClean="0"/>
              <a:t>プレゼンテーション領域：インタラクションデザイン</a:t>
            </a:r>
            <a:endParaRPr kumimoji="1" lang="en-US" altLang="ja-JP" dirty="0" smtClean="0"/>
          </a:p>
          <a:p>
            <a:pPr algn="just"/>
            <a:r>
              <a:rPr kumimoji="1" lang="ja-JP" altLang="en-US" dirty="0" smtClean="0"/>
              <a:t>インタラクションデザインに関する説明をおこないます。</a:t>
            </a:r>
            <a:endParaRPr kumimoji="1" lang="en-US" altLang="ja-JP" dirty="0" smtClean="0"/>
          </a:p>
          <a:p>
            <a:pPr algn="just"/>
            <a:r>
              <a:rPr kumimoji="1" lang="ja-JP" altLang="en-US" dirty="0" smtClean="0"/>
              <a:t>インタラクションデザインでは、</a:t>
            </a:r>
            <a:endParaRPr kumimoji="1" lang="en-US" altLang="ja-JP" dirty="0" smtClean="0"/>
          </a:p>
          <a:p>
            <a:pPr lvl="1" algn="just"/>
            <a:r>
              <a:rPr kumimoji="1" lang="ja-JP" altLang="en-US" dirty="0" smtClean="0"/>
              <a:t>・対話の向上を目指します。</a:t>
            </a:r>
            <a:endParaRPr kumimoji="1" lang="en-US" altLang="ja-JP" dirty="0" smtClean="0"/>
          </a:p>
          <a:p>
            <a:pPr lvl="1" algn="just"/>
            <a:r>
              <a:rPr kumimoji="1" lang="ja-JP" altLang="en-US" dirty="0" smtClean="0"/>
              <a:t>・ユーザーにとって最適なフィードバックであるかどうかを検討します。</a:t>
            </a:r>
            <a:endParaRPr kumimoji="1" lang="en-US" altLang="ja-JP" dirty="0" smtClean="0"/>
          </a:p>
          <a:p>
            <a:pPr algn="just"/>
            <a:r>
              <a:rPr kumimoji="1" lang="ja-JP" altLang="en-US" dirty="0" smtClean="0"/>
              <a:t>「インタラクション（相互作用）」に動きはつきものですが、その動きの種類やスピードを設定するときには、伝えるべき情報が関連付けられるように配慮します。</a:t>
            </a:r>
            <a:endParaRPr kumimoji="1" lang="en-US" altLang="ja-JP" dirty="0" smtClean="0"/>
          </a:p>
          <a:p>
            <a:pPr algn="just"/>
            <a:r>
              <a:rPr kumimoji="1" lang="ja-JP" altLang="en-US" dirty="0" smtClean="0"/>
              <a:t>また、その動きには、コンセプトが表現されている必要があり、動くことへの必然性を明確にすることが大切です。</a:t>
            </a:r>
            <a:endParaRPr kumimoji="1" lang="en-US" altLang="ja-JP" dirty="0" smtClean="0"/>
          </a:p>
          <a:p>
            <a:pPr algn="just"/>
            <a:r>
              <a:rPr kumimoji="1" lang="ja-JP" altLang="en-US" dirty="0" smtClean="0"/>
              <a:t>動きを表現するには、画面遷移だけではなく、アニメーション（滑らかな画面の変化）を利用することも時と場合により必要になります。</a:t>
            </a:r>
            <a:endParaRPr kumimoji="1" lang="en-US" altLang="ja-JP" dirty="0" smtClean="0"/>
          </a:p>
          <a:p>
            <a:pPr algn="just"/>
            <a:r>
              <a:rPr kumimoji="1" lang="ja-JP" altLang="en-US" dirty="0" smtClean="0"/>
              <a:t>フィードバックに心地よいユーザー体験を付加するために、入力補助などのユーザー支援が必要になる場合があります。</a:t>
            </a:r>
            <a:endParaRPr kumimoji="1" lang="en-US" altLang="ja-JP" dirty="0" smtClean="0"/>
          </a:p>
          <a:p>
            <a:pPr algn="just"/>
            <a:endParaRPr kumimoji="1" lang="en-US" altLang="ja-JP" dirty="0" smtClean="0"/>
          </a:p>
          <a:p>
            <a:pPr algn="just"/>
            <a:r>
              <a:rPr kumimoji="1" lang="en-US" altLang="ja-JP" dirty="0" smtClean="0"/>
              <a:t>※</a:t>
            </a:r>
            <a:r>
              <a:rPr kumimoji="1" lang="ja-JP" altLang="en-US" dirty="0" smtClean="0"/>
              <a:t>入力補助</a:t>
            </a:r>
            <a:endParaRPr kumimoji="1" lang="en-US" altLang="ja-JP" dirty="0" smtClean="0"/>
          </a:p>
          <a:p>
            <a:pPr lvl="1" algn="just"/>
            <a:r>
              <a:rPr kumimoji="1" lang="ja-JP" altLang="en-US" dirty="0" smtClean="0"/>
              <a:t>・初期表示時のデフォルト入力値の設定</a:t>
            </a:r>
            <a:endParaRPr kumimoji="1" lang="en-US" altLang="ja-JP" dirty="0" smtClean="0"/>
          </a:p>
          <a:p>
            <a:pPr lvl="1" algn="just"/>
            <a:r>
              <a:rPr kumimoji="1" lang="ja-JP" altLang="en-US" dirty="0" smtClean="0"/>
              <a:t>・ドリルダウンリストなどの</a:t>
            </a:r>
            <a:r>
              <a:rPr kumimoji="1" lang="ja-JP" altLang="en-US" sz="1200" kern="1200" dirty="0" smtClean="0">
                <a:solidFill>
                  <a:schemeClr val="tx1"/>
                </a:solidFill>
                <a:latin typeface="+mn-lt"/>
                <a:ea typeface="+mn-ea"/>
                <a:cs typeface="+mn-cs"/>
              </a:rPr>
              <a:t>サジェスト機能</a:t>
            </a:r>
            <a:r>
              <a:rPr kumimoji="1" lang="ja-JP" altLang="en-US" dirty="0" smtClean="0"/>
              <a:t>の設置</a:t>
            </a:r>
            <a:endParaRPr kumimoji="1" lang="en-US" altLang="ja-JP" dirty="0" smtClean="0"/>
          </a:p>
          <a:p>
            <a:pPr lvl="1" algn="just"/>
            <a:r>
              <a:rPr kumimoji="1" lang="ja-JP" altLang="en-US" dirty="0" smtClean="0"/>
              <a:t>・入力した履歴機能の設置</a:t>
            </a:r>
            <a:endParaRPr kumimoji="1" lang="en-US" altLang="ja-JP" dirty="0" smtClean="0"/>
          </a:p>
          <a:p>
            <a:pPr lvl="0" algn="just"/>
            <a:r>
              <a:rPr kumimoji="1" lang="ja-JP" altLang="en-US" dirty="0" smtClean="0"/>
              <a:t>など</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7426225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Page54</a:t>
            </a:r>
            <a:r>
              <a:rPr kumimoji="1" lang="ja-JP" altLang="en-US" dirty="0" smtClean="0"/>
              <a:t>（</a:t>
            </a:r>
            <a:r>
              <a:rPr kumimoji="1" lang="en-US" altLang="ja-JP" dirty="0" smtClean="0"/>
              <a:t>Page53〜56</a:t>
            </a:r>
            <a:r>
              <a:rPr kumimoji="1" lang="ja-JP" altLang="en-US" dirty="0" smtClean="0"/>
              <a:t>まででインタラクションデザインについての説明を行います）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プレゼンテーション領域：インタラクションデザイン</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Interaction</a:t>
            </a:r>
            <a:r>
              <a:rPr kumimoji="1" lang="ja-JP" altLang="en-US" dirty="0" smtClean="0"/>
              <a:t>（インタラクション）」とは、相互に作用することをいいます。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IT</a:t>
            </a:r>
            <a:r>
              <a:rPr kumimoji="1" lang="ja-JP" altLang="en-US" dirty="0" smtClean="0"/>
              <a:t>の分野では、人間とシステムの間の情報のやりとり、操作や入力とそれに対する反応や出力、対話的な操作方法、などの意味で用いられることが多いです。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そして、システム開発におけるインタラクションデザインとは、ユーザーの人力操作に対するシステムからの適切な反応を設計することです。利用目的に合致した両面遷移やグラフィカルユーザーインターフェース（</a:t>
            </a:r>
            <a:r>
              <a:rPr kumimoji="1" lang="en-US" altLang="ja-JP" dirty="0" smtClean="0"/>
              <a:t>GUI</a:t>
            </a:r>
            <a:r>
              <a:rPr kumimoji="1" lang="ja-JP" altLang="en-US" dirty="0" smtClean="0"/>
              <a:t>）要素の自然な振る舞いをデザインする専門的な作業を示す場合もあります。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Page55</a:t>
            </a:r>
            <a:r>
              <a:rPr kumimoji="1" lang="ja-JP" altLang="en-US" dirty="0" smtClean="0"/>
              <a:t>へ続く）</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39921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Page55</a:t>
            </a:r>
            <a:r>
              <a:rPr kumimoji="1" lang="ja-JP" altLang="en-US" dirty="0" smtClean="0"/>
              <a:t>（</a:t>
            </a:r>
            <a:r>
              <a:rPr kumimoji="1" lang="en-US" altLang="ja-JP" dirty="0" smtClean="0"/>
              <a:t>Page53〜56</a:t>
            </a:r>
            <a:r>
              <a:rPr kumimoji="1" lang="ja-JP" altLang="en-US" dirty="0" smtClean="0"/>
              <a:t>まででインタラクションデザインについての説明を行います）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プレゼンテーション領域：インタラクションデザイン</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Page54</a:t>
            </a:r>
            <a:r>
              <a:rPr kumimoji="1" lang="ja-JP" altLang="en-US" dirty="0" smtClean="0"/>
              <a:t>からの続き）</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ここで、インタラクションの効果を確認するため、いろいろな製品をリストアップし、その製品のインタラクション性が「高い」「低い」で分類を試みます。</a:t>
            </a:r>
            <a:endParaRPr kumimoji="1" lang="en-US" altLang="ja-JP" dirty="0" smtClean="0"/>
          </a:p>
          <a:p>
            <a:pPr algn="just"/>
            <a:r>
              <a:rPr kumimoji="1" lang="ja-JP" altLang="en-US" dirty="0" smtClean="0"/>
              <a:t>（もしくは、「相互に作用するもの」「相互に作用しないもの」をリストアップさせ、全員で確認する。）</a:t>
            </a:r>
            <a:endParaRPr kumimoji="1" lang="en-US" altLang="ja-JP" dirty="0" smtClean="0"/>
          </a:p>
          <a:p>
            <a:pPr algn="just"/>
            <a:endParaRPr kumimoji="1" lang="en-US" altLang="ja-JP" dirty="0" smtClean="0"/>
          </a:p>
          <a:p>
            <a:pPr algn="just"/>
            <a:r>
              <a:rPr kumimoji="1" lang="ja-JP" altLang="en-US" dirty="0" smtClean="0"/>
              <a:t>・本</a:t>
            </a:r>
            <a:r>
              <a:rPr kumimoji="1" lang="en-US" altLang="ja-JP" dirty="0" smtClean="0"/>
              <a:t>…</a:t>
            </a:r>
            <a:r>
              <a:rPr kumimoji="1" lang="ja-JP" altLang="en-US" dirty="0" smtClean="0"/>
              <a:t>インタラクション性は低い（電子書籍と比較する）</a:t>
            </a:r>
            <a:endParaRPr kumimoji="1" lang="en-US" altLang="ja-JP" dirty="0" smtClean="0"/>
          </a:p>
          <a:p>
            <a:pPr algn="just"/>
            <a:r>
              <a:rPr kumimoji="1" lang="ja-JP" altLang="en-US" dirty="0" smtClean="0"/>
              <a:t>・ヘッドフォン</a:t>
            </a:r>
            <a:r>
              <a:rPr kumimoji="1" lang="en-US" altLang="ja-JP" dirty="0" smtClean="0"/>
              <a:t>…</a:t>
            </a:r>
            <a:r>
              <a:rPr kumimoji="1" lang="ja-JP" altLang="en-US" dirty="0" smtClean="0"/>
              <a:t>インタラクション性は低い（主に音楽や音声を提供してくれる製品）</a:t>
            </a:r>
            <a:endParaRPr kumimoji="1" lang="en-US" altLang="ja-JP" dirty="0" smtClean="0"/>
          </a:p>
          <a:p>
            <a:pPr algn="just"/>
            <a:r>
              <a:rPr kumimoji="1" lang="ja-JP" altLang="en-US" dirty="0" smtClean="0"/>
              <a:t>・はさみ</a:t>
            </a:r>
            <a:r>
              <a:rPr kumimoji="1" lang="en-US" altLang="ja-JP" dirty="0" smtClean="0"/>
              <a:t>…</a:t>
            </a:r>
            <a:r>
              <a:rPr kumimoji="1" lang="ja-JP" altLang="en-US" dirty="0" smtClean="0"/>
              <a:t>インタラクション性は低い</a:t>
            </a:r>
            <a:endParaRPr kumimoji="1" lang="en-US" altLang="ja-JP" dirty="0" smtClean="0"/>
          </a:p>
          <a:p>
            <a:pPr lvl="1"/>
            <a:r>
              <a:rPr kumimoji="1" lang="ja-JP" altLang="en-US" dirty="0" smtClean="0"/>
              <a:t>（切るという機能を持った製品。上手く切れているかどうかは製品が指し示すのではなく、ユーザーの感覚に頼る）</a:t>
            </a:r>
            <a:endParaRPr kumimoji="1" lang="en-US" altLang="ja-JP" dirty="0" smtClean="0"/>
          </a:p>
          <a:p>
            <a:pPr lvl="1"/>
            <a:endParaRPr kumimoji="1" lang="en-US" altLang="ja-JP" dirty="0" smtClean="0"/>
          </a:p>
          <a:p>
            <a:pPr lvl="0"/>
            <a:r>
              <a:rPr kumimoji="1" lang="ja-JP" altLang="en-US" dirty="0" smtClean="0"/>
              <a:t>（</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4284483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Page56</a:t>
            </a:r>
            <a:r>
              <a:rPr kumimoji="1" lang="ja-JP" altLang="en-US" dirty="0" smtClean="0"/>
              <a:t>（</a:t>
            </a:r>
            <a:r>
              <a:rPr kumimoji="1" lang="en-US" altLang="ja-JP" dirty="0" smtClean="0"/>
              <a:t>Page53〜56</a:t>
            </a:r>
            <a:r>
              <a:rPr kumimoji="1" lang="ja-JP" altLang="en-US" dirty="0" smtClean="0"/>
              <a:t>まででインタラクションデザインについての説明を行います）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プレゼンテーション領域：インタラクションデザイン</a:t>
            </a:r>
            <a:endParaRPr kumimoji="1" lang="en-US" altLang="ja-JP" dirty="0" smtClean="0"/>
          </a:p>
          <a:p>
            <a:pPr algn="just"/>
            <a:r>
              <a:rPr kumimoji="1" lang="ja-JP" altLang="en-US" dirty="0" smtClean="0"/>
              <a:t>インタラクションの基本要素にどんなものがあるか示し、具体的な例を挙げます。</a:t>
            </a:r>
            <a:endParaRPr kumimoji="1" lang="en-US" altLang="ja-JP" dirty="0" smtClean="0"/>
          </a:p>
          <a:p>
            <a:pPr algn="just"/>
            <a:r>
              <a:rPr kumimoji="1" lang="ja-JP" altLang="en-US" dirty="0" smtClean="0"/>
              <a:t>（例えば、「ホームページのボタンのアイコンを押した時の動き」など）</a:t>
            </a:r>
            <a:endParaRPr kumimoji="1" lang="en-US" altLang="ja-JP" dirty="0" smtClean="0"/>
          </a:p>
          <a:p>
            <a:pPr algn="just"/>
            <a:r>
              <a:rPr kumimoji="1" lang="ja-JP" altLang="en-US" dirty="0" smtClean="0"/>
              <a:t>インタラクション性の基本要素を考えてみます。</a:t>
            </a:r>
            <a:endParaRPr kumimoji="1" lang="en-US" altLang="ja-JP" dirty="0" smtClean="0"/>
          </a:p>
          <a:p>
            <a:pPr algn="just"/>
            <a:r>
              <a:rPr kumimoji="1" lang="ja-JP" altLang="en-US" dirty="0" smtClean="0"/>
              <a:t>ホームページをデザインするとき、必要となってくるコンテンツの一つにリンクボタンがあります。</a:t>
            </a:r>
            <a:endParaRPr kumimoji="1" lang="en-US" altLang="ja-JP" dirty="0" smtClean="0"/>
          </a:p>
          <a:p>
            <a:pPr algn="just"/>
            <a:r>
              <a:rPr kumimoji="1" lang="ja-JP" altLang="en-US" dirty="0" smtClean="0"/>
              <a:t>ユーザーが心地よいユーザー体験を得るために、システム設計では、ボタンのインタラクション性を高めておく必要があります。</a:t>
            </a:r>
            <a:endParaRPr kumimoji="1" lang="en-US" altLang="ja-JP" dirty="0" smtClean="0"/>
          </a:p>
          <a:p>
            <a:pPr algn="just"/>
            <a:r>
              <a:rPr kumimoji="1" lang="ja-JP" altLang="en-US" dirty="0" smtClean="0"/>
              <a:t>ボタンが押されたときに、「確かに押されましたよ」とインターフェースがリフレクションを返す仕組みを付けます。（フィードバック）</a:t>
            </a:r>
            <a:endParaRPr kumimoji="1" lang="en-US" altLang="ja-JP" dirty="0" smtClean="0"/>
          </a:p>
          <a:p>
            <a:pPr algn="just"/>
            <a:r>
              <a:rPr kumimoji="1" lang="ja-JP" altLang="en-US" dirty="0" smtClean="0"/>
              <a:t>その要素には、</a:t>
            </a:r>
            <a:endParaRPr kumimoji="1" lang="en-US" altLang="ja-JP" dirty="0" smtClean="0"/>
          </a:p>
          <a:p>
            <a:pPr lvl="1" algn="just"/>
            <a:r>
              <a:rPr kumimoji="1" lang="ja-JP" altLang="en-US" dirty="0" smtClean="0"/>
              <a:t>・「動き」</a:t>
            </a:r>
            <a:r>
              <a:rPr kumimoji="1" lang="en-US" altLang="ja-JP" dirty="0" smtClean="0"/>
              <a:t>…</a:t>
            </a:r>
            <a:r>
              <a:rPr kumimoji="1" lang="ja-JP" altLang="en-US" dirty="0" smtClean="0"/>
              <a:t>現実のスイッチと同じような動きをつける</a:t>
            </a:r>
            <a:endParaRPr kumimoji="1" lang="en-US" altLang="ja-JP" dirty="0" smtClean="0"/>
          </a:p>
          <a:p>
            <a:pPr lvl="1" algn="just"/>
            <a:r>
              <a:rPr kumimoji="1" lang="ja-JP" altLang="en-US" dirty="0" smtClean="0"/>
              <a:t>・「空間」</a:t>
            </a:r>
            <a:r>
              <a:rPr kumimoji="1" lang="en-US" altLang="ja-JP" dirty="0" smtClean="0"/>
              <a:t>…</a:t>
            </a:r>
            <a:r>
              <a:rPr kumimoji="1" lang="ja-JP" altLang="en-US" dirty="0" smtClean="0"/>
              <a:t>（リンクボタンには該当するものがありません）</a:t>
            </a:r>
            <a:endParaRPr kumimoji="1" lang="en-US" altLang="ja-JP" dirty="0" smtClean="0"/>
          </a:p>
          <a:p>
            <a:pPr lvl="1" algn="just"/>
            <a:r>
              <a:rPr kumimoji="1" lang="ja-JP" altLang="en-US" dirty="0" smtClean="0"/>
              <a:t>・「時間」</a:t>
            </a:r>
            <a:r>
              <a:rPr kumimoji="1" lang="en-US" altLang="ja-JP" dirty="0" smtClean="0"/>
              <a:t>…</a:t>
            </a:r>
            <a:r>
              <a:rPr kumimoji="1" lang="ja-JP" altLang="en-US" dirty="0" smtClean="0"/>
              <a:t>リンクボタンを押して何秒後に画面を移動するのかを検討する</a:t>
            </a:r>
            <a:endParaRPr kumimoji="1" lang="en-US" altLang="ja-JP" dirty="0" smtClean="0"/>
          </a:p>
          <a:p>
            <a:pPr lvl="1" algn="just"/>
            <a:r>
              <a:rPr kumimoji="1" lang="ja-JP" altLang="en-US" dirty="0" smtClean="0"/>
              <a:t>・「外観」</a:t>
            </a:r>
            <a:r>
              <a:rPr kumimoji="1" lang="en-US" altLang="ja-JP" dirty="0" smtClean="0"/>
              <a:t>…</a:t>
            </a:r>
            <a:r>
              <a:rPr kumimoji="1" lang="ja-JP" altLang="en-US" dirty="0" smtClean="0"/>
              <a:t>リンクボタンを現実のスイッチと同じようなデザインにする</a:t>
            </a:r>
            <a:endParaRPr kumimoji="1" lang="en-US" altLang="ja-JP" dirty="0" smtClean="0"/>
          </a:p>
          <a:p>
            <a:pPr lvl="1" algn="just"/>
            <a:r>
              <a:rPr kumimoji="1" lang="ja-JP" altLang="en-US" dirty="0" smtClean="0"/>
              <a:t>・「感触」</a:t>
            </a:r>
            <a:r>
              <a:rPr kumimoji="1" lang="en-US" altLang="ja-JP" dirty="0" smtClean="0"/>
              <a:t>…</a:t>
            </a:r>
            <a:r>
              <a:rPr kumimoji="1" lang="ja-JP" altLang="en-US" dirty="0" smtClean="0"/>
              <a:t>（ゲーム機のコントローラーやタブレット端末のような振動を発生させる装置がついている場合）振動させる</a:t>
            </a:r>
            <a:endParaRPr kumimoji="1" lang="en-US" altLang="ja-JP" dirty="0" smtClean="0"/>
          </a:p>
          <a:p>
            <a:pPr lvl="1" algn="just"/>
            <a:r>
              <a:rPr kumimoji="1" lang="ja-JP" altLang="en-US" dirty="0" smtClean="0"/>
              <a:t>・「音」</a:t>
            </a:r>
            <a:r>
              <a:rPr kumimoji="1" lang="en-US" altLang="ja-JP" dirty="0" smtClean="0"/>
              <a:t>……</a:t>
            </a:r>
            <a:r>
              <a:rPr kumimoji="1" lang="ja-JP" altLang="en-US" dirty="0" smtClean="0"/>
              <a:t>押されると同時に「カチッ」など、現実のスイッチと同じクリック音を鳴らす</a:t>
            </a:r>
            <a:endParaRPr kumimoji="1" lang="en-US" altLang="ja-JP" dirty="0" smtClean="0"/>
          </a:p>
          <a:p>
            <a:pPr algn="just"/>
            <a:r>
              <a:rPr kumimoji="1" lang="ja-JP" altLang="en-US" dirty="0" smtClean="0"/>
              <a:t>などが考えられます。</a:t>
            </a:r>
            <a:endParaRPr kumimoji="1" lang="en-US" altLang="ja-JP" dirty="0" smtClean="0"/>
          </a:p>
          <a:p>
            <a:pPr algn="just"/>
            <a:endParaRPr kumimoji="1" lang="en-US" altLang="ja-JP" dirty="0" smtClean="0"/>
          </a:p>
          <a:p>
            <a:pPr algn="just"/>
            <a:r>
              <a:rPr kumimoji="1" lang="ja-JP" altLang="en-US" dirty="0" smtClean="0"/>
              <a:t>参考図書：「</a:t>
            </a:r>
            <a:r>
              <a:rPr kumimoji="1" lang="ja-JP" altLang="en-US" sz="1200" kern="1200" dirty="0" smtClean="0">
                <a:solidFill>
                  <a:schemeClr val="tx1"/>
                </a:solidFill>
                <a:latin typeface="+mn-lt"/>
                <a:ea typeface="+mn-ea"/>
                <a:cs typeface="+mn-cs"/>
              </a:rPr>
              <a:t>インタラクションデザインの教科書」（毎日コミュニケーションズ）</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909234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Page57</a:t>
            </a:r>
            <a:r>
              <a:rPr kumimoji="1" lang="ja-JP" altLang="en-US" dirty="0" smtClean="0"/>
              <a:t>（グラフィックデザインについての説明を行います）</a:t>
            </a:r>
            <a:endParaRPr kumimoji="1" lang="en-US" altLang="ja-JP" dirty="0" smtClean="0"/>
          </a:p>
          <a:p>
            <a:r>
              <a:rPr kumimoji="1" lang="en-US" altLang="ja-JP" dirty="0" smtClean="0"/>
              <a:t>●</a:t>
            </a:r>
            <a:r>
              <a:rPr kumimoji="1" lang="ja-JP" altLang="en-US" dirty="0" smtClean="0"/>
              <a:t>プレゼンテーション領域：グラフィックデザイン</a:t>
            </a:r>
            <a:endParaRPr kumimoji="1" lang="en-US" altLang="ja-JP" dirty="0" smtClean="0"/>
          </a:p>
          <a:p>
            <a:pPr algn="just"/>
            <a:r>
              <a:rPr kumimoji="1" lang="ja-JP" altLang="en-US" dirty="0" smtClean="0"/>
              <a:t>グラフィックデザインに関する説明を行います。</a:t>
            </a:r>
            <a:endParaRPr kumimoji="1" lang="en-US" altLang="ja-JP" dirty="0" smtClean="0"/>
          </a:p>
          <a:p>
            <a:pPr algn="just"/>
            <a:r>
              <a:rPr kumimoji="1" lang="ja-JP" altLang="en-US" dirty="0" smtClean="0"/>
              <a:t>ユーザーの視覚に訴えるためのスキルについて説明します。視覚的な要素すべての調和を目指します。</a:t>
            </a:r>
            <a:endParaRPr kumimoji="1" lang="en-US" altLang="ja-JP" dirty="0" smtClean="0"/>
          </a:p>
          <a:p>
            <a:pPr lvl="1" algn="just"/>
            <a:r>
              <a:rPr kumimoji="1" lang="ja-JP" altLang="en-US" dirty="0" smtClean="0"/>
              <a:t>・「地と図」</a:t>
            </a:r>
            <a:r>
              <a:rPr kumimoji="1" lang="en-US" altLang="ja-JP" dirty="0" smtClean="0"/>
              <a:t>…</a:t>
            </a:r>
            <a:r>
              <a:rPr kumimoji="1" lang="ja-JP" altLang="en-US" dirty="0" smtClean="0"/>
              <a:t>図における主従の関係</a:t>
            </a:r>
            <a:endParaRPr kumimoji="1" lang="en-US" altLang="ja-JP" dirty="0" smtClean="0"/>
          </a:p>
          <a:p>
            <a:pPr lvl="1" algn="just"/>
            <a:r>
              <a:rPr kumimoji="1" lang="ja-JP" altLang="en-US" dirty="0" smtClean="0"/>
              <a:t>・「色／形／質感」</a:t>
            </a:r>
            <a:r>
              <a:rPr kumimoji="1" lang="en-US" altLang="ja-JP" dirty="0" smtClean="0"/>
              <a:t>…</a:t>
            </a:r>
            <a:r>
              <a:rPr kumimoji="1" lang="ja-JP" altLang="en-US" dirty="0" smtClean="0"/>
              <a:t>色の三属性や色の持つ効果、基本形体と幾何学、</a:t>
            </a:r>
            <a:endParaRPr kumimoji="1" lang="en-US" altLang="ja-JP" dirty="0" smtClean="0"/>
          </a:p>
          <a:p>
            <a:pPr lvl="1" algn="just"/>
            <a:r>
              <a:rPr kumimoji="1" lang="en-US" altLang="ja-JP" dirty="0" smtClean="0"/>
              <a:t>	</a:t>
            </a:r>
            <a:r>
              <a:rPr kumimoji="1" lang="ja-JP" altLang="en-US" dirty="0" smtClean="0"/>
              <a:t>　　　　　　　</a:t>
            </a:r>
            <a:r>
              <a:rPr kumimoji="1" lang="en-US" altLang="ja-JP" baseline="0" dirty="0" smtClean="0"/>
              <a:t> </a:t>
            </a:r>
            <a:r>
              <a:rPr kumimoji="1" lang="ja-JP" altLang="en-US" dirty="0" smtClean="0"/>
              <a:t>質感からくるイメージなど</a:t>
            </a:r>
            <a:endParaRPr kumimoji="1" lang="en-US" altLang="ja-JP" dirty="0" smtClean="0"/>
          </a:p>
          <a:p>
            <a:pPr lvl="1" algn="just"/>
            <a:r>
              <a:rPr kumimoji="1" lang="ja-JP" altLang="en-US" dirty="0" smtClean="0"/>
              <a:t>・可視性／可読性</a:t>
            </a:r>
            <a:r>
              <a:rPr kumimoji="1" lang="en-US" altLang="ja-JP" dirty="0" smtClean="0"/>
              <a:t>…</a:t>
            </a:r>
            <a:r>
              <a:rPr kumimoji="1" lang="ja-JP" altLang="en-US" dirty="0" smtClean="0"/>
              <a:t>見ることができる度合い／読むことができる度合い</a:t>
            </a:r>
            <a:endParaRPr kumimoji="1" lang="en-US" altLang="ja-JP" dirty="0" smtClean="0"/>
          </a:p>
          <a:p>
            <a:pPr lvl="1" algn="just"/>
            <a:r>
              <a:rPr kumimoji="1" lang="en-US" altLang="ja-JP" dirty="0" smtClean="0"/>
              <a:t>	</a:t>
            </a:r>
            <a:r>
              <a:rPr kumimoji="1" lang="ja-JP" altLang="en-US" dirty="0" smtClean="0"/>
              <a:t>　　　　　　　（正確な情報を伝える）</a:t>
            </a:r>
            <a:endParaRPr kumimoji="1" lang="en-US" altLang="ja-JP" dirty="0" smtClean="0"/>
          </a:p>
          <a:p>
            <a:pPr lvl="1" algn="just"/>
            <a:r>
              <a:rPr kumimoji="1" lang="ja-JP" altLang="en-US" dirty="0" smtClean="0"/>
              <a:t>・アイコンデザイン</a:t>
            </a:r>
            <a:r>
              <a:rPr kumimoji="1" lang="en-US" altLang="ja-JP" dirty="0" smtClean="0"/>
              <a:t>…</a:t>
            </a:r>
            <a:r>
              <a:rPr kumimoji="1" lang="ja-JP" altLang="en-US" dirty="0" smtClean="0"/>
              <a:t>メタファについて、デフォルメについてなど</a:t>
            </a:r>
            <a:endParaRPr kumimoji="1" lang="en-US" altLang="ja-JP" dirty="0" smtClean="0"/>
          </a:p>
          <a:p>
            <a:pPr lvl="1" algn="just"/>
            <a:endParaRPr kumimoji="1" lang="en-US" altLang="ja-JP" dirty="0" smtClean="0"/>
          </a:p>
          <a:p>
            <a:pPr lvl="0" algn="just"/>
            <a:r>
              <a:rPr kumimoji="1" lang="en-US" altLang="ja-JP" dirty="0" smtClean="0"/>
              <a:t>※</a:t>
            </a:r>
            <a:r>
              <a:rPr kumimoji="1" lang="ja-JP" altLang="en-US" dirty="0" smtClean="0"/>
              <a:t>この講座では、グラフィックデザインについては、導入部分の説明に留めます。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847660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Page58</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の変遷：１．パンチカード（</a:t>
            </a:r>
            <a:r>
              <a:rPr kumimoji="1" lang="en-US" altLang="ja-JP" dirty="0" smtClean="0"/>
              <a:t>1940</a:t>
            </a:r>
            <a:r>
              <a:rPr kumimoji="1" lang="ja-JP" altLang="en-US" dirty="0" smtClean="0"/>
              <a:t>年代</a:t>
            </a:r>
            <a:r>
              <a:rPr kumimoji="1" lang="en-US" altLang="ja-JP" dirty="0" smtClean="0"/>
              <a:t>〜1960</a:t>
            </a:r>
            <a:r>
              <a:rPr kumimoji="1" lang="ja-JP" altLang="en-US" dirty="0" smtClean="0"/>
              <a:t>年代）</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の変遷（歴史）について説明します。</a:t>
            </a:r>
            <a:endParaRPr kumimoji="1" lang="en-US" altLang="ja-JP" dirty="0" smtClean="0"/>
          </a:p>
          <a:p>
            <a:pPr algn="just"/>
            <a:r>
              <a:rPr kumimoji="1" lang="ja-JP" altLang="en-US" dirty="0" smtClean="0"/>
              <a:t>パンチカードとは？</a:t>
            </a:r>
            <a:endParaRPr kumimoji="1" lang="en-US" altLang="ja-JP" dirty="0" smtClean="0"/>
          </a:p>
          <a:p>
            <a:pPr lvl="1"/>
            <a:r>
              <a:rPr kumimoji="1" lang="ja-JP" altLang="en-US" dirty="0" smtClean="0"/>
              <a:t>パンチカードとは、厚手の紙に穴を開けることで、その位置や有無から情報を記録するメディア。起源はフランスの織物職人が開発した、パンチカードによる自動織物システムです。</a:t>
            </a:r>
            <a:endParaRPr kumimoji="1" lang="en-US" altLang="ja-JP" dirty="0" smtClean="0"/>
          </a:p>
          <a:p>
            <a:pPr algn="just"/>
            <a:r>
              <a:rPr kumimoji="1" lang="ja-JP" altLang="en-US" dirty="0" smtClean="0"/>
              <a:t>穴の開いたロール紙をはじめて織機に使用したのは</a:t>
            </a:r>
            <a:r>
              <a:rPr kumimoji="1" lang="en-US" altLang="ja-JP" dirty="0" smtClean="0"/>
              <a:t>1725</a:t>
            </a:r>
            <a:r>
              <a:rPr kumimoji="1" lang="ja-JP" altLang="en-US" dirty="0" smtClean="0"/>
              <a:t>年頃です。</a:t>
            </a:r>
            <a:r>
              <a:rPr kumimoji="1" lang="en-US" altLang="ja-JP" dirty="0" smtClean="0"/>
              <a:t>1745</a:t>
            </a:r>
            <a:r>
              <a:rPr kumimoji="1" lang="ja-JP" altLang="en-US" dirty="0" smtClean="0"/>
              <a:t>年にジャック・ド・ヴォーカンソンが完全自動織機にし、</a:t>
            </a:r>
            <a:r>
              <a:rPr kumimoji="1" lang="en-US" altLang="ja-JP" dirty="0" smtClean="0"/>
              <a:t>1801</a:t>
            </a:r>
            <a:r>
              <a:rPr kumimoji="1" lang="ja-JP" altLang="en-US" dirty="0" smtClean="0"/>
              <a:t>年にフランスのジョゼフ・マリー・ジャカールが大きく改良しパンチカードにしました。複雑な模様の布を織るために自動織機を制御する目的で使用されました。</a:t>
            </a:r>
            <a:endParaRPr kumimoji="1" lang="en-US" altLang="ja-JP" dirty="0" smtClean="0"/>
          </a:p>
          <a:p>
            <a:pPr algn="just"/>
            <a:r>
              <a:rPr kumimoji="1" lang="ja-JP" altLang="en-US" dirty="0" smtClean="0"/>
              <a:t>大規模な移民の受け入れによる人口の急増したアメリカでは、</a:t>
            </a:r>
            <a:r>
              <a:rPr kumimoji="1" lang="en-US" altLang="ja-JP" dirty="0" smtClean="0"/>
              <a:t>1880</a:t>
            </a:r>
            <a:r>
              <a:rPr kumimoji="1" lang="ja-JP" altLang="en-US" dirty="0" smtClean="0"/>
              <a:t>年の国勢調査が</a:t>
            </a:r>
            <a:r>
              <a:rPr kumimoji="1" lang="en-US" altLang="ja-JP" dirty="0" smtClean="0"/>
              <a:t>1889</a:t>
            </a:r>
            <a:r>
              <a:rPr kumimoji="1" lang="ja-JP" altLang="en-US" dirty="0" smtClean="0"/>
              <a:t>年になっても集計が完了せず、計算している間に人口が大きく変動してしまうという問題に直面していました。この状況を解決したのがハーマン・ホレリスが発明したパンチカードによる集計機「タビュレーティングマシン」です。ホレリスが興した「タビュレーティング・マシーンズ社」は、幾度かの統合を経て</a:t>
            </a:r>
            <a:r>
              <a:rPr kumimoji="1" lang="en-US" altLang="ja-JP" dirty="0" smtClean="0"/>
              <a:t>IBM</a:t>
            </a:r>
            <a:r>
              <a:rPr kumimoji="1" lang="ja-JP" altLang="en-US" dirty="0" smtClean="0"/>
              <a:t>の母体となりました。</a:t>
            </a:r>
            <a:endParaRPr kumimoji="1" lang="en-US" altLang="ja-JP" dirty="0" smtClean="0"/>
          </a:p>
          <a:p>
            <a:pPr algn="just"/>
            <a:r>
              <a:rPr kumimoji="1" lang="en-US" altLang="ja-JP" dirty="0" smtClean="0"/>
              <a:t>1980</a:t>
            </a:r>
            <a:r>
              <a:rPr kumimoji="1" lang="ja-JP" altLang="en-US" dirty="0" smtClean="0"/>
              <a:t>年代中頃、磁気ディスクや端末が低価格化したことと、安価なミニコンピューターの普及により、その役目を終えるまで、パンチカードはコンピューターへのデータ入力手段として使われました。</a:t>
            </a:r>
            <a:endParaRPr kumimoji="1" lang="en-US" altLang="ja-JP" dirty="0" smtClean="0"/>
          </a:p>
          <a:p>
            <a:pPr algn="just"/>
            <a:endParaRPr kumimoji="1" lang="en-US" altLang="ja-JP" dirty="0" smtClean="0"/>
          </a:p>
          <a:p>
            <a:pPr algn="just"/>
            <a:r>
              <a:rPr kumimoji="1" lang="ja-JP" altLang="en-US" dirty="0" smtClean="0"/>
              <a:t>写真：「</a:t>
            </a:r>
            <a:r>
              <a:rPr kumimoji="1" lang="en-US" altLang="ja-JP" dirty="0" smtClean="0"/>
              <a:t>FortranCardPROJ039.agr.jpg</a:t>
            </a:r>
            <a:r>
              <a:rPr kumimoji="1" lang="ja-JP" altLang="en-US" dirty="0" smtClean="0"/>
              <a:t>」</a:t>
            </a:r>
            <a:endParaRPr kumimoji="1" lang="en-US" altLang="ja-JP" dirty="0" smtClean="0"/>
          </a:p>
          <a:p>
            <a:pPr algn="just"/>
            <a:r>
              <a:rPr kumimoji="1" lang="ja-JP" altLang="en-US" dirty="0" smtClean="0"/>
              <a:t>作者／</a:t>
            </a:r>
            <a:r>
              <a:rPr kumimoji="1" lang="nl-NL" altLang="ja-JP" dirty="0" smtClean="0"/>
              <a:t>Arnold </a:t>
            </a:r>
            <a:r>
              <a:rPr kumimoji="1" lang="nl-NL" altLang="ja-JP" dirty="0" err="1" smtClean="0"/>
              <a:t>Reinhold</a:t>
            </a:r>
            <a:endParaRPr kumimoji="1" lang="nl-NL" altLang="ja-JP" dirty="0" smtClean="0"/>
          </a:p>
          <a:p>
            <a:pPr algn="just"/>
            <a:r>
              <a:rPr kumimoji="1" lang="nl-NL" altLang="ja-JP" dirty="0" smtClean="0"/>
              <a:t>URL</a:t>
            </a:r>
            <a:r>
              <a:rPr kumimoji="1" lang="ja-JP" altLang="en-US" dirty="0" smtClean="0"/>
              <a:t>／</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パンチカード</a:t>
            </a:r>
            <a:endParaRPr kumimoji="1" lang="en-US" altLang="ja-JP" dirty="0" smtClean="0"/>
          </a:p>
          <a:p>
            <a:pPr algn="just"/>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504513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Page59</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の変遷：１．パンチカード（</a:t>
            </a:r>
            <a:r>
              <a:rPr kumimoji="1" lang="en-US" altLang="ja-JP" dirty="0" smtClean="0"/>
              <a:t>1940</a:t>
            </a:r>
            <a:r>
              <a:rPr kumimoji="1" lang="ja-JP" altLang="en-US" dirty="0" smtClean="0"/>
              <a:t>年代</a:t>
            </a:r>
            <a:r>
              <a:rPr kumimoji="1" lang="en-US" altLang="ja-JP" dirty="0" smtClean="0"/>
              <a:t>〜1960</a:t>
            </a:r>
            <a:r>
              <a:rPr kumimoji="1" lang="ja-JP" altLang="en-US" dirty="0" smtClean="0"/>
              <a:t>年代）</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・オルガン用パンチカードシステム</a:t>
            </a:r>
            <a:endParaRPr kumimoji="1" lang="en-US" altLang="ja-JP" dirty="0" smtClean="0"/>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ドイツのシュパイアーにある</a:t>
            </a:r>
            <a:r>
              <a:rPr kumimoji="1" lang="en-US" altLang="ja-JP" dirty="0" err="1" smtClean="0"/>
              <a:t>Technik</a:t>
            </a:r>
            <a:r>
              <a:rPr kumimoji="1" lang="en-US" altLang="ja-JP" dirty="0" smtClean="0"/>
              <a:t> Museum Speyer</a:t>
            </a:r>
            <a:r>
              <a:rPr kumimoji="1" lang="ja-JP" altLang="en-US" dirty="0" smtClean="0"/>
              <a:t>に展示されているオルガン用のパンチカードシステムです。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・紙テープ式</a:t>
            </a:r>
            <a:endParaRPr kumimoji="1" lang="en-US" altLang="ja-JP" dirty="0" smtClean="0"/>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幅１</a:t>
            </a:r>
            <a:r>
              <a:rPr kumimoji="1" lang="en-US" altLang="ja-JP" dirty="0" smtClean="0"/>
              <a:t>inch </a:t>
            </a:r>
            <a:r>
              <a:rPr kumimoji="1" lang="ja-JP" altLang="en-US" dirty="0" smtClean="0"/>
              <a:t>のサイズの紙でできたテープです。幅方向の１列に８個の孔を開ける場所があります。幅方向の８個の孔で１文字を表します。（</a:t>
            </a:r>
            <a:r>
              <a:rPr kumimoji="1" lang="en-US" altLang="ja-JP" dirty="0" smtClean="0"/>
              <a:t>8 bit = 1 Byte</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写真：</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（左）「</a:t>
            </a:r>
            <a:r>
              <a:rPr kumimoji="1" lang="en-US" altLang="ja-JP" dirty="0" err="1" smtClean="0"/>
              <a:t>Lochkarte</a:t>
            </a:r>
            <a:r>
              <a:rPr kumimoji="1" lang="en-US" altLang="ja-JP" dirty="0" smtClean="0"/>
              <a:t> </a:t>
            </a:r>
            <a:r>
              <a:rPr kumimoji="1" lang="en-US" altLang="ja-JP" dirty="0" err="1" smtClean="0"/>
              <a:t>Tanzorgel.jpg</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作者／</a:t>
            </a:r>
            <a:r>
              <a:rPr kumimoji="1" lang="de-DE" altLang="ja-JP" dirty="0" smtClean="0"/>
              <a:t>Stefan Kühn</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URL</a:t>
            </a:r>
            <a:r>
              <a:rPr kumimoji="1" lang="ja-JP" altLang="en-US" dirty="0" smtClean="0"/>
              <a:t>／</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パンチカード</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（右上）「</a:t>
            </a:r>
            <a:r>
              <a:rPr kumimoji="1" lang="en-US" altLang="ja-JP" dirty="0" err="1" smtClean="0"/>
              <a:t>cardtape.jpg</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作者／井芹 康統（千葉経済大学短期大学部ビジネスライフ学科教授）</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URL</a:t>
            </a:r>
            <a:r>
              <a:rPr kumimoji="1" lang="ja-JP" altLang="en-US" dirty="0" smtClean="0"/>
              <a:t>／</a:t>
            </a:r>
            <a:r>
              <a:rPr kumimoji="1" lang="en-US" altLang="ja-JP" dirty="0" smtClean="0"/>
              <a:t>http://</a:t>
            </a:r>
            <a:r>
              <a:rPr kumimoji="1" lang="en-US" altLang="ja-JP" dirty="0" err="1" smtClean="0"/>
              <a:t>www.chiba-kc.ac.jp</a:t>
            </a:r>
            <a:r>
              <a:rPr kumimoji="1" lang="en-US" altLang="ja-JP" dirty="0" smtClean="0"/>
              <a:t>/user/~</a:t>
            </a:r>
            <a:r>
              <a:rPr kumimoji="1" lang="en-US" altLang="ja-JP" dirty="0" err="1" smtClean="0"/>
              <a:t>iseri</a:t>
            </a:r>
            <a:r>
              <a:rPr kumimoji="1" lang="en-US" altLang="ja-JP" dirty="0" smtClean="0"/>
              <a:t>/</a:t>
            </a:r>
            <a:r>
              <a:rPr kumimoji="1" lang="en-US" altLang="ja-JP" dirty="0" err="1" smtClean="0"/>
              <a:t>siryo</a:t>
            </a:r>
            <a:r>
              <a:rPr kumimoji="1" lang="en-US" altLang="ja-JP" dirty="0" smtClean="0"/>
              <a:t>/</a:t>
            </a:r>
            <a:r>
              <a:rPr kumimoji="1" lang="en-US" altLang="ja-JP" dirty="0" err="1" smtClean="0"/>
              <a:t>card.html</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（右下）「</a:t>
            </a:r>
            <a:r>
              <a:rPr kumimoji="1" lang="en-US" altLang="ja-JP" dirty="0" err="1" smtClean="0"/>
              <a:t>punchtape.gif</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作者／井芹 康統（千葉経済大学短期大学部ビジネスライフ学科教授）</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URL</a:t>
            </a:r>
            <a:r>
              <a:rPr kumimoji="1" lang="ja-JP" altLang="en-US" dirty="0" smtClean="0"/>
              <a:t>／</a:t>
            </a:r>
            <a:r>
              <a:rPr kumimoji="1" lang="en-US" altLang="ja-JP" dirty="0" smtClean="0"/>
              <a:t>http://</a:t>
            </a:r>
            <a:r>
              <a:rPr kumimoji="1" lang="en-US" altLang="ja-JP" dirty="0" err="1" smtClean="0"/>
              <a:t>www.chiba-kc.ac.jp</a:t>
            </a:r>
            <a:r>
              <a:rPr kumimoji="1" lang="en-US" altLang="ja-JP" dirty="0" smtClean="0"/>
              <a:t>/user/~</a:t>
            </a:r>
            <a:r>
              <a:rPr kumimoji="1" lang="en-US" altLang="ja-JP" dirty="0" err="1" smtClean="0"/>
              <a:t>iseri</a:t>
            </a:r>
            <a:r>
              <a:rPr kumimoji="1" lang="en-US" altLang="ja-JP" dirty="0" smtClean="0"/>
              <a:t>/</a:t>
            </a:r>
            <a:r>
              <a:rPr kumimoji="1" lang="en-US" altLang="ja-JP" dirty="0" err="1" smtClean="0"/>
              <a:t>siryo</a:t>
            </a:r>
            <a:r>
              <a:rPr kumimoji="1" lang="en-US" altLang="ja-JP" dirty="0" smtClean="0"/>
              <a:t>/</a:t>
            </a:r>
            <a:r>
              <a:rPr kumimoji="1" lang="en-US" altLang="ja-JP" dirty="0" err="1" smtClean="0"/>
              <a:t>card.html</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www.chiba-kc.ac.jp</a:t>
            </a:r>
            <a:r>
              <a:rPr kumimoji="1" lang="en-US" altLang="ja-JP" dirty="0" smtClean="0"/>
              <a:t>/user/~</a:t>
            </a:r>
            <a:r>
              <a:rPr kumimoji="1" lang="en-US" altLang="ja-JP" dirty="0" err="1" smtClean="0"/>
              <a:t>iseri</a:t>
            </a:r>
            <a:r>
              <a:rPr kumimoji="1" lang="en-US" altLang="ja-JP"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59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54692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b="0" i="0" dirty="0" smtClean="0">
                <a:solidFill>
                  <a:schemeClr val="tx1"/>
                </a:solidFill>
              </a:rPr>
              <a:t>Page6</a:t>
            </a:r>
          </a:p>
          <a:p>
            <a:r>
              <a:rPr kumimoji="1" lang="en-US" altLang="ja-JP" b="0" i="0" dirty="0" smtClean="0">
                <a:solidFill>
                  <a:schemeClr val="tx1"/>
                </a:solidFill>
              </a:rPr>
              <a:t>●Big</a:t>
            </a:r>
            <a:r>
              <a:rPr kumimoji="1" lang="en-US" altLang="ja-JP" b="0" i="0" baseline="0" dirty="0" smtClean="0">
                <a:solidFill>
                  <a:schemeClr val="tx1"/>
                </a:solidFill>
              </a:rPr>
              <a:t> Picture</a:t>
            </a:r>
            <a:endParaRPr kumimoji="1" lang="en-US" altLang="ja-JP" b="0" i="0" dirty="0" smtClean="0">
              <a:solidFill>
                <a:schemeClr val="tx1"/>
              </a:solidFill>
            </a:endParaRPr>
          </a:p>
          <a:p>
            <a:pPr algn="just"/>
            <a:r>
              <a:rPr kumimoji="1" lang="en-US" altLang="ja-JP" b="0" i="0" dirty="0" smtClean="0">
                <a:solidFill>
                  <a:schemeClr val="tx1"/>
                </a:solidFill>
              </a:rPr>
              <a:t>Page6〜Page10</a:t>
            </a:r>
            <a:r>
              <a:rPr kumimoji="1" lang="ja-JP" altLang="en-US" b="0" i="0" dirty="0" smtClean="0">
                <a:solidFill>
                  <a:schemeClr val="tx1"/>
                </a:solidFill>
              </a:rPr>
              <a:t>で、故スティーブ・ジョブズ（当時</a:t>
            </a:r>
            <a:r>
              <a:rPr kumimoji="1" lang="en-US" altLang="ja-JP" b="0" i="0" dirty="0" smtClean="0">
                <a:solidFill>
                  <a:schemeClr val="tx1"/>
                </a:solidFill>
              </a:rPr>
              <a:t>Apple CEO</a:t>
            </a:r>
            <a:r>
              <a:rPr kumimoji="1" lang="ja-JP" altLang="en-US" b="0" i="0" dirty="0" smtClean="0">
                <a:solidFill>
                  <a:schemeClr val="tx1"/>
                </a:solidFill>
              </a:rPr>
              <a:t>）とオバマ大統領の逸話を紹介し、上流工程での検討が大切であることや競合他社との差別化を図るために何が必要なのかを説明します。</a:t>
            </a:r>
            <a:endParaRPr kumimoji="1" lang="en-US" altLang="ja-JP" b="0" i="0" dirty="0" smtClean="0">
              <a:solidFill>
                <a:schemeClr val="tx1"/>
              </a:solidFill>
            </a:endParaRPr>
          </a:p>
          <a:p>
            <a:pPr algn="just"/>
            <a:r>
              <a:rPr lang="ja-JP" altLang="en-US" b="0" i="0" dirty="0" smtClean="0">
                <a:solidFill>
                  <a:schemeClr val="tx1"/>
                </a:solidFill>
                <a:latin typeface="+mn-ea"/>
              </a:rPr>
              <a:t>オバマ大統領は経済界との会食会で、隣り合わせにいたアップル社のステーブ・ジョブズＣＥＯにある相談をしました。</a:t>
            </a:r>
            <a:endParaRPr lang="en-US" altLang="ja-JP" b="0" i="0" dirty="0" smtClean="0">
              <a:solidFill>
                <a:schemeClr val="tx1"/>
              </a:solidFill>
              <a:latin typeface="+mn-ea"/>
            </a:endParaRPr>
          </a:p>
          <a:p>
            <a:pPr algn="just"/>
            <a:r>
              <a:rPr lang="ja-JP" altLang="en-US" b="0" i="0" dirty="0" smtClean="0">
                <a:solidFill>
                  <a:schemeClr val="tx1"/>
                </a:solidFill>
                <a:latin typeface="+mn-ea"/>
              </a:rPr>
              <a:t>オバマ大統領</a:t>
            </a:r>
            <a:endParaRPr lang="en-US" altLang="ja-JP" b="0" i="0" dirty="0" smtClean="0">
              <a:solidFill>
                <a:schemeClr val="tx1"/>
              </a:solidFill>
              <a:latin typeface="+mn-ea"/>
            </a:endParaRPr>
          </a:p>
          <a:p>
            <a:pPr algn="just"/>
            <a:r>
              <a:rPr lang="ja-JP" altLang="en-US" b="0" i="0" dirty="0" smtClean="0">
                <a:solidFill>
                  <a:schemeClr val="tx1"/>
                </a:solidFill>
                <a:latin typeface="+mn-ea"/>
              </a:rPr>
              <a:t>「ジョブズ君、アメリカの雇用問題解決の一助として、スマートフォンを国内で生産する方法はないか配慮してくれないかな？」</a:t>
            </a:r>
            <a:endParaRPr lang="en-US" altLang="ja-JP" b="0" i="0" dirty="0" smtClean="0">
              <a:solidFill>
                <a:schemeClr val="tx1"/>
              </a:solidFill>
              <a:latin typeface="+mn-ea"/>
            </a:endParaRPr>
          </a:p>
          <a:p>
            <a:pPr algn="just"/>
            <a:r>
              <a:rPr lang="ja-JP" altLang="en-US" b="0" i="0" dirty="0" smtClean="0">
                <a:solidFill>
                  <a:schemeClr val="tx1"/>
                </a:solidFill>
                <a:latin typeface="+mn-ea"/>
              </a:rPr>
              <a:t>ジョブズ</a:t>
            </a:r>
            <a:endParaRPr lang="en-US" altLang="ja-JP" b="0" i="0" dirty="0" smtClean="0">
              <a:solidFill>
                <a:schemeClr val="tx1"/>
              </a:solidFill>
              <a:latin typeface="+mn-ea"/>
            </a:endParaRPr>
          </a:p>
          <a:p>
            <a:pPr algn="just"/>
            <a:r>
              <a:rPr lang="ja-JP" altLang="en-US" b="0" i="0" dirty="0" smtClean="0">
                <a:solidFill>
                  <a:schemeClr val="tx1"/>
                </a:solidFill>
                <a:latin typeface="+mn-ea"/>
              </a:rPr>
              <a:t>「その可能性はゼロです」</a:t>
            </a:r>
            <a:r>
              <a:rPr lang="en-US" altLang="ja-JP" b="0" i="0" dirty="0" smtClean="0">
                <a:solidFill>
                  <a:schemeClr val="tx1"/>
                </a:solidFill>
                <a:latin typeface="+mn-ea"/>
              </a:rPr>
              <a:t>(</a:t>
            </a:r>
            <a:r>
              <a:rPr lang="ja-JP" altLang="en-US" b="0" i="0" dirty="0" smtClean="0">
                <a:solidFill>
                  <a:schemeClr val="tx1"/>
                </a:solidFill>
                <a:latin typeface="+mn-ea"/>
              </a:rPr>
              <a:t>即座にキッパリ！と</a:t>
            </a:r>
            <a:r>
              <a:rPr lang="en-US" altLang="ja-JP" b="0" i="0" dirty="0" smtClean="0">
                <a:solidFill>
                  <a:schemeClr val="tx1"/>
                </a:solidFill>
                <a:latin typeface="+mn-ea"/>
              </a:rPr>
              <a:t>)</a:t>
            </a:r>
            <a:r>
              <a:rPr lang="ja-JP" altLang="en-US" b="0" i="0" dirty="0" smtClean="0">
                <a:solidFill>
                  <a:schemeClr val="tx1"/>
                </a:solidFill>
                <a:latin typeface="+mn-ea"/>
              </a:rPr>
              <a:t>　</a:t>
            </a:r>
            <a:endParaRPr kumimoji="1" lang="en-US" altLang="ja-JP" b="0" i="0" dirty="0" smtClean="0">
              <a:solidFill>
                <a:schemeClr val="tx1"/>
              </a:solidFill>
            </a:endParaRPr>
          </a:p>
          <a:p>
            <a:pPr algn="just"/>
            <a:r>
              <a:rPr kumimoji="1" lang="ja-JP" altLang="en-US" b="0" i="0" dirty="0" smtClean="0">
                <a:solidFill>
                  <a:schemeClr val="tx1"/>
                </a:solidFill>
              </a:rPr>
              <a:t>何故、スティーブ・ジョブズは、このように即答したのでしょうか。疑問を投げかけて、次のスライドに進みます。</a:t>
            </a:r>
            <a:endParaRPr kumimoji="1" lang="en-US" altLang="ja-JP" b="0" i="0" dirty="0" smtClean="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6</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Page60</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の変遷：１．パンチカード（</a:t>
            </a:r>
            <a:r>
              <a:rPr kumimoji="1" lang="en-US" altLang="ja-JP" dirty="0" smtClean="0"/>
              <a:t>1940</a:t>
            </a:r>
            <a:r>
              <a:rPr kumimoji="1" lang="ja-JP" altLang="en-US" dirty="0" smtClean="0"/>
              <a:t>年代</a:t>
            </a:r>
            <a:r>
              <a:rPr kumimoji="1" lang="en-US" altLang="ja-JP" dirty="0" smtClean="0"/>
              <a:t>〜1960</a:t>
            </a:r>
            <a:r>
              <a:rPr kumimoji="1" lang="ja-JP" altLang="en-US" dirty="0" smtClean="0"/>
              <a:t>年代）</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手作業からパンチカードへ</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1800</a:t>
            </a:r>
            <a:r>
              <a:rPr kumimoji="1" lang="ja-JP" altLang="en-US" dirty="0" smtClean="0"/>
              <a:t>年代後半、アメリカのハーマン・ホレリスは大学卒業後、アメリカ国勢調査局に勤務しました。そこで何年かかっても終了しない集計作業の実態を目にし、大学時代に取得していたパンチカードでのデータ記述の特許を応用し、統計作業を効率化するためのシステム（タビュレーティングマシン）を発明しました。このシステムはわずか２年で統計作業を終了し、その圧倒的な処理能力は周囲を驚かせました。</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その後、初期のコンピューターでも、パンチカードが長く使用されることになりました。</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写真：</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（左）「</a:t>
            </a:r>
            <a:r>
              <a:rPr kumimoji="1" lang="en-US" altLang="ja-JP" dirty="0" err="1" smtClean="0"/>
              <a:t>HollerithMachine.CHM.jpg</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原典／</a:t>
            </a:r>
            <a:r>
              <a:rPr kumimoji="1" lang="en-US" altLang="ja-JP" dirty="0" smtClean="0"/>
              <a:t>Flickr: Proto IBM</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作者／</a:t>
            </a:r>
            <a:r>
              <a:rPr kumimoji="1" lang="en-US" altLang="ja-JP" dirty="0" smtClean="0"/>
              <a:t>Adam Schuster</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URL</a:t>
            </a:r>
            <a:r>
              <a:rPr kumimoji="1" lang="ja-JP" altLang="en-US" dirty="0" smtClean="0"/>
              <a:t>／</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タビュレーティングマシン</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（右）「</a:t>
            </a:r>
            <a:r>
              <a:rPr kumimoji="1" lang="en-US" altLang="ja-JP" dirty="0" smtClean="0"/>
              <a:t>Hollerith punched </a:t>
            </a:r>
            <a:r>
              <a:rPr kumimoji="1" lang="en-US" altLang="ja-JP" dirty="0" err="1" smtClean="0"/>
              <a:t>card.jpg</a:t>
            </a:r>
            <a:r>
              <a:rPr kumimoji="1" lang="ja-JP" altLang="en-US" dirty="0" smtClean="0"/>
              <a:t>」</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URL</a:t>
            </a:r>
            <a:r>
              <a:rPr kumimoji="1" lang="ja-JP" altLang="en-US" dirty="0" smtClean="0"/>
              <a:t>／</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パンチカード</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86830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Page61</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の変遷：２．</a:t>
            </a:r>
            <a:r>
              <a:rPr kumimoji="1" lang="en-US" altLang="ja-JP" dirty="0" smtClean="0"/>
              <a:t>CUI</a:t>
            </a:r>
            <a:r>
              <a:rPr kumimoji="1" lang="ja-JP" altLang="en-US" dirty="0" smtClean="0"/>
              <a:t>（</a:t>
            </a:r>
            <a:r>
              <a:rPr kumimoji="1" lang="en-US" altLang="ja-JP" dirty="0" smtClean="0"/>
              <a:t>character-based user interface</a:t>
            </a:r>
            <a:r>
              <a:rPr kumimoji="1" lang="ja-JP" altLang="en-US" dirty="0" smtClean="0"/>
              <a:t>）（</a:t>
            </a:r>
            <a:r>
              <a:rPr kumimoji="1" lang="en-US" altLang="ja-JP" dirty="0" smtClean="0"/>
              <a:t>1970</a:t>
            </a:r>
            <a:r>
              <a:rPr kumimoji="1" lang="ja-JP" altLang="en-US" dirty="0" smtClean="0"/>
              <a:t>年代</a:t>
            </a:r>
            <a:r>
              <a:rPr kumimoji="1" lang="en-US" altLang="ja-JP" dirty="0" smtClean="0"/>
              <a:t>〜1980</a:t>
            </a:r>
            <a:r>
              <a:rPr kumimoji="1" lang="ja-JP" altLang="en-US" dirty="0" smtClean="0"/>
              <a:t>年代初頭）</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CUI</a:t>
            </a:r>
            <a:r>
              <a:rPr kumimoji="1" lang="ja-JP" altLang="en-US" dirty="0" smtClean="0"/>
              <a:t>とは？</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CUI(Character-based user interface:</a:t>
            </a:r>
            <a:r>
              <a:rPr kumimoji="1" lang="ja-JP" altLang="en-US" dirty="0" smtClean="0"/>
              <a:t>キャラクターベースト・ユーザーインターフェース）とは、「キャラクター」、つまり文字によって操作を行うインターフェースで、コマンドラインインターフェースとも呼ばれます。キーボードとモニタによる、文字のみで行う</a:t>
            </a:r>
            <a:r>
              <a:rPr kumimoji="1" lang="en-US" altLang="ja-JP" dirty="0" smtClean="0"/>
              <a:t>UI</a:t>
            </a:r>
            <a:r>
              <a:rPr kumimoji="1" lang="ja-JP" altLang="en-US" dirty="0" smtClean="0"/>
              <a:t>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＜長所＞</a:t>
            </a:r>
            <a:endParaRPr kumimoji="1" lang="en-US" altLang="ja-JP" dirty="0" smtClean="0"/>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・処理の自動化が容易である（文字情報であるため）</a:t>
            </a:r>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・ユーザからの入力を処理する部分を比較的簡単に作れる</a:t>
            </a:r>
            <a:endParaRPr kumimoji="1" lang="en-US" altLang="ja-JP" dirty="0" smtClean="0"/>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・一般に自動補完機能が利用できる（コマンドをすべて手入力する必要がない）</a:t>
            </a:r>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・手慣れたユーザは作業を敏速に行うことができる</a:t>
            </a:r>
            <a:endParaRPr lang="en-US" altLang="ja-JP" dirty="0"/>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ja-JP" dirty="0" smtClean="0"/>
              <a:t>　</a:t>
            </a:r>
            <a:r>
              <a:rPr kumimoji="1" lang="ja-JP" altLang="en-US" dirty="0" smtClean="0"/>
              <a:t>（キーボード操作だけでできる）</a:t>
            </a:r>
            <a:r>
              <a:rPr lang="ja-JP" altLang="en-US" dirty="0"/>
              <a:t>　</a:t>
            </a:r>
            <a:r>
              <a:rPr lang="ja-JP" altLang="en-US" dirty="0" smtClean="0"/>
              <a:t>　　　　　　　　　　　　　</a:t>
            </a:r>
            <a:r>
              <a:rPr lang="en-US" altLang="ja-JP" dirty="0" smtClean="0"/>
              <a:t>……</a:t>
            </a:r>
            <a:r>
              <a:rPr kumimoji="1" lang="ja-JP" altLang="en-US" dirty="0" smtClean="0"/>
              <a:t>など</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＜短所＞</a:t>
            </a:r>
            <a:endParaRPr kumimoji="1" lang="en-US" altLang="ja-JP" dirty="0" smtClean="0"/>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・基本的なコマンドをある程度覚える必要がある</a:t>
            </a:r>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・人間の視覚的な能力をあまり活用できない</a:t>
            </a:r>
          </a:p>
          <a:p>
            <a:pPr marL="360000" marR="0" lvl="1"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・図形的なものの操作には向かない、または不可能　　</a:t>
            </a:r>
            <a:r>
              <a:rPr kumimoji="1" lang="en-US" altLang="ja-JP" dirty="0" smtClean="0"/>
              <a:t>……</a:t>
            </a:r>
            <a:r>
              <a:rPr kumimoji="1" lang="ja-JP" altLang="en-US" dirty="0" smtClean="0"/>
              <a:t>など</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201095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Page62</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の変遷：３．</a:t>
            </a:r>
            <a:r>
              <a:rPr kumimoji="1" lang="en-US" altLang="ja-JP" dirty="0" smtClean="0"/>
              <a:t>GUI(Graphical User Interface)</a:t>
            </a:r>
            <a:r>
              <a:rPr kumimoji="1" lang="ja-JP" altLang="en-US" dirty="0" smtClean="0"/>
              <a:t>（</a:t>
            </a:r>
            <a:r>
              <a:rPr kumimoji="1" lang="en-US" altLang="ja-JP" dirty="0" smtClean="0"/>
              <a:t>1980</a:t>
            </a:r>
            <a:r>
              <a:rPr kumimoji="1" lang="ja-JP" altLang="en-US" dirty="0" smtClean="0"/>
              <a:t>年代中頃</a:t>
            </a:r>
            <a:r>
              <a:rPr kumimoji="1" lang="en-US" altLang="ja-JP" dirty="0" smtClean="0"/>
              <a:t>〜</a:t>
            </a:r>
            <a:r>
              <a:rPr kumimoji="1" lang="ja-JP" altLang="en-US" dirty="0" smtClean="0"/>
              <a:t>）</a:t>
            </a:r>
            <a:endParaRPr kumimoji="1" lang="en-US" altLang="ja-JP" dirty="0" smtClean="0"/>
          </a:p>
          <a:p>
            <a:pPr algn="just"/>
            <a:r>
              <a:rPr kumimoji="1" lang="en-US" altLang="ja-JP" dirty="0" smtClean="0"/>
              <a:t>GUI</a:t>
            </a:r>
            <a:r>
              <a:rPr kumimoji="1" lang="ja-JP" altLang="en-US" dirty="0" smtClean="0"/>
              <a:t>とは？</a:t>
            </a:r>
            <a:endParaRPr kumimoji="1" lang="en-US" altLang="ja-JP" dirty="0" smtClean="0"/>
          </a:p>
          <a:p>
            <a:pPr algn="just"/>
            <a:r>
              <a:rPr kumimoji="1" lang="ja-JP" altLang="en-US" dirty="0" smtClean="0"/>
              <a:t>画面上のグラフィックス（ウィンドウ、ボタン、アイコンなど）とポインティングデバイス（マウスなど）によって、直感的な操作を提供するユーザインタフェースのことで、現在の主流となっているインターフェースです。</a:t>
            </a:r>
          </a:p>
          <a:p>
            <a:pPr algn="just"/>
            <a:r>
              <a:rPr kumimoji="1" lang="en-US" altLang="ja-JP" dirty="0" smtClean="0"/>
              <a:t>GUI</a:t>
            </a:r>
            <a:r>
              <a:rPr kumimoji="1" lang="ja-JP" altLang="en-US" dirty="0" smtClean="0"/>
              <a:t>は</a:t>
            </a:r>
            <a:r>
              <a:rPr kumimoji="1" lang="en-US" altLang="ja-JP" dirty="0" smtClean="0"/>
              <a:t>CUI</a:t>
            </a:r>
            <a:r>
              <a:rPr kumimoji="1" lang="ja-JP" altLang="en-US" dirty="0" smtClean="0"/>
              <a:t>などに比べ知識のないユーザーでも操作が直感的で簡単なため、その後ＰＣが一般ユーザーに急速に普及するきっかけとなりました。</a:t>
            </a:r>
            <a:endParaRPr kumimoji="1" lang="en-US" altLang="ja-JP" dirty="0" smtClean="0"/>
          </a:p>
          <a:p>
            <a:pPr algn="just"/>
            <a:endParaRPr kumimoji="1" lang="en-US" altLang="ja-JP" dirty="0" smtClean="0"/>
          </a:p>
          <a:p>
            <a:pPr algn="just"/>
            <a:r>
              <a:rPr kumimoji="1" lang="ja-JP" altLang="en-US" dirty="0" smtClean="0"/>
              <a:t>＜長所＞</a:t>
            </a:r>
            <a:endParaRPr kumimoji="1" lang="en-US" altLang="ja-JP" dirty="0" smtClean="0"/>
          </a:p>
          <a:p>
            <a:pPr algn="just"/>
            <a:r>
              <a:rPr kumimoji="1" lang="ja-JP" altLang="en-US" dirty="0" smtClean="0"/>
              <a:t>・視認性、操作性に優れている</a:t>
            </a:r>
            <a:endParaRPr kumimoji="1" lang="en-US" altLang="ja-JP" dirty="0" smtClean="0"/>
          </a:p>
          <a:p>
            <a:pPr algn="just"/>
            <a:r>
              <a:rPr kumimoji="1" lang="ja-JP" altLang="en-US" dirty="0" smtClean="0"/>
              <a:t>・大量の選択肢を，わかりやすい形で表示できる</a:t>
            </a:r>
            <a:endParaRPr kumimoji="1" lang="en-US" altLang="ja-JP" dirty="0" smtClean="0"/>
          </a:p>
          <a:p>
            <a:pPr algn="just"/>
            <a:r>
              <a:rPr kumimoji="1" lang="ja-JP" altLang="en-US" dirty="0" smtClean="0"/>
              <a:t>・直感的な操作が可能</a:t>
            </a:r>
            <a:r>
              <a:rPr kumimoji="1" lang="ja-JP" altLang="ja-JP" dirty="0" smtClean="0"/>
              <a:t>　</a:t>
            </a:r>
            <a:r>
              <a:rPr kumimoji="1" lang="ja-JP" altLang="en-US" dirty="0" smtClean="0"/>
              <a:t>　　　　　　　　　　　　　　　　　　　　　</a:t>
            </a:r>
            <a:r>
              <a:rPr kumimoji="1" lang="en-US" altLang="ja-JP" dirty="0" smtClean="0"/>
              <a:t>……</a:t>
            </a:r>
            <a:r>
              <a:rPr kumimoji="1" lang="ja-JP" altLang="en-US" dirty="0" smtClean="0"/>
              <a:t>など</a:t>
            </a:r>
            <a:endParaRPr kumimoji="1" lang="en-US" altLang="ja-JP" dirty="0" smtClean="0"/>
          </a:p>
          <a:p>
            <a:pPr algn="just"/>
            <a:r>
              <a:rPr kumimoji="1" lang="ja-JP" altLang="en-US" dirty="0" smtClean="0"/>
              <a:t>＜短所＞</a:t>
            </a:r>
            <a:endParaRPr kumimoji="1" lang="en-US" altLang="ja-JP" dirty="0" smtClean="0"/>
          </a:p>
          <a:p>
            <a:pPr algn="just"/>
            <a:r>
              <a:rPr kumimoji="1" lang="ja-JP" altLang="en-US" dirty="0" smtClean="0"/>
              <a:t>・</a:t>
            </a:r>
            <a:r>
              <a:rPr kumimoji="1" lang="en-US" altLang="ja-JP" dirty="0" smtClean="0"/>
              <a:t>CPU</a:t>
            </a:r>
            <a:r>
              <a:rPr kumimoji="1" lang="ja-JP" altLang="en-US" dirty="0" smtClean="0"/>
              <a:t>パワー，メモリなど，大量のリソースが必要とされる</a:t>
            </a:r>
            <a:endParaRPr kumimoji="1" lang="en-US" altLang="ja-JP" dirty="0" smtClean="0"/>
          </a:p>
          <a:p>
            <a:pPr algn="just"/>
            <a:r>
              <a:rPr kumimoji="1" lang="ja-JP" altLang="en-US" dirty="0" smtClean="0"/>
              <a:t>・視覚障害者が使うためには、特別な措置が必要　　　　　</a:t>
            </a:r>
            <a:r>
              <a:rPr kumimoji="1" lang="en-US" altLang="ja-JP" dirty="0" smtClean="0"/>
              <a:t>……</a:t>
            </a:r>
            <a:r>
              <a:rPr kumimoji="1" lang="ja-JP" altLang="en-US" dirty="0" smtClean="0"/>
              <a:t>など</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2004982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Page63</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の変遷：４．</a:t>
            </a:r>
            <a:r>
              <a:rPr kumimoji="1" lang="en-US" altLang="ja-JP" dirty="0" smtClean="0"/>
              <a:t>NUI(Natural User Interface)</a:t>
            </a:r>
          </a:p>
          <a:p>
            <a:pPr algn="just"/>
            <a:r>
              <a:rPr kumimoji="1" lang="en-US" altLang="ja-JP" dirty="0" smtClean="0"/>
              <a:t>NUI</a:t>
            </a:r>
            <a:r>
              <a:rPr kumimoji="1" lang="ja-JP" altLang="en-US" dirty="0" smtClean="0"/>
              <a:t>とはどんなものかを説明します。（</a:t>
            </a:r>
            <a:r>
              <a:rPr kumimoji="1" lang="en-US" altLang="ja-JP" dirty="0" smtClean="0"/>
              <a:t>Page63</a:t>
            </a:r>
            <a:r>
              <a:rPr kumimoji="1" lang="ja-JP" altLang="en-US" dirty="0" smtClean="0"/>
              <a:t>，</a:t>
            </a:r>
            <a:r>
              <a:rPr kumimoji="1" lang="en-US" altLang="ja-JP" dirty="0" smtClean="0"/>
              <a:t>64</a:t>
            </a:r>
            <a:r>
              <a:rPr kumimoji="1" lang="ja-JP" altLang="en-US" dirty="0" smtClean="0"/>
              <a:t>）</a:t>
            </a:r>
            <a:endParaRPr kumimoji="1" lang="en-US" altLang="ja-JP" dirty="0" smtClean="0"/>
          </a:p>
          <a:p>
            <a:pPr algn="just"/>
            <a:r>
              <a:rPr kumimoji="1" lang="ja-JP" altLang="en-US" dirty="0" smtClean="0"/>
              <a:t>人間にとってより自然な・直感的な動作で操作可能な仕組みや方法によるユーザーインターフェース。より直接的に対象を指示し、その分だけ直感的に操作できるといった点が特徴です。人間の五感や人間が自然に行う動作によって機械を操作する方法といえます。</a:t>
            </a:r>
            <a:endParaRPr kumimoji="1" lang="en-US" altLang="ja-JP" dirty="0" smtClean="0"/>
          </a:p>
          <a:p>
            <a:pPr lvl="1" algn="just"/>
            <a:r>
              <a:rPr kumimoji="1" lang="ja-JP" altLang="en-US" dirty="0" smtClean="0"/>
              <a:t>・タッチ操作（スマートフォンやタブレット端末などで普及しつつある）</a:t>
            </a:r>
            <a:endParaRPr kumimoji="1" lang="en-US" altLang="ja-JP" dirty="0" smtClean="0"/>
          </a:p>
          <a:p>
            <a:pPr lvl="1" algn="just"/>
            <a:r>
              <a:rPr kumimoji="1" lang="ja-JP" altLang="en-US" dirty="0" smtClean="0"/>
              <a:t>・ジェスチャー操作（</a:t>
            </a:r>
            <a:r>
              <a:rPr kumimoji="1" lang="en-US" altLang="ja-JP" dirty="0" smtClean="0"/>
              <a:t>Microsoft</a:t>
            </a:r>
            <a:r>
              <a:rPr kumimoji="1" lang="ja-JP" altLang="en-US" dirty="0" smtClean="0"/>
              <a:t>の「</a:t>
            </a:r>
            <a:r>
              <a:rPr kumimoji="1" lang="en-US" altLang="ja-JP" dirty="0" err="1" smtClean="0"/>
              <a:t>Kinecrt</a:t>
            </a:r>
            <a:r>
              <a:rPr kumimoji="1" lang="ja-JP" altLang="en-US" dirty="0" smtClean="0"/>
              <a:t>」などが代表例）</a:t>
            </a:r>
            <a:endParaRPr kumimoji="1" lang="en-US" altLang="ja-JP" dirty="0" smtClean="0"/>
          </a:p>
          <a:p>
            <a:pPr lvl="1" algn="just"/>
            <a:r>
              <a:rPr kumimoji="1" lang="ja-JP" altLang="en-US" dirty="0" smtClean="0"/>
              <a:t>・音声操作（音声アシスタント機能に代表される）　　　　　　　　　　　</a:t>
            </a:r>
            <a:r>
              <a:rPr kumimoji="1" lang="en-US" altLang="ja-JP" dirty="0" smtClean="0"/>
              <a:t>……</a:t>
            </a:r>
            <a:r>
              <a:rPr kumimoji="1" lang="ja-JP" altLang="en-US" dirty="0" smtClean="0"/>
              <a:t>など</a:t>
            </a:r>
            <a:endParaRPr kumimoji="1" lang="en-US" altLang="ja-JP" dirty="0" smtClean="0"/>
          </a:p>
          <a:p>
            <a:pPr lvl="1" algn="just"/>
            <a:endParaRPr kumimoji="1" lang="en-US" altLang="ja-JP" dirty="0" smtClean="0"/>
          </a:p>
          <a:p>
            <a:pPr lvl="0" algn="just"/>
            <a:r>
              <a:rPr kumimoji="1" lang="ja-JP" altLang="en-US" dirty="0" smtClean="0"/>
              <a:t>（</a:t>
            </a:r>
            <a:r>
              <a:rPr kumimoji="1" lang="en-US" altLang="ja-JP" dirty="0" smtClean="0"/>
              <a:t>Page64</a:t>
            </a:r>
            <a:r>
              <a:rPr kumimoji="1" lang="ja-JP" altLang="en-US" dirty="0" smtClean="0"/>
              <a:t>へ続く）</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570261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Page64</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の変遷：４．</a:t>
            </a:r>
            <a:r>
              <a:rPr kumimoji="1" lang="en-US" altLang="ja-JP" dirty="0" smtClean="0"/>
              <a:t>NUI(Natural User Interface)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a:t>
            </a:r>
            <a:r>
              <a:rPr kumimoji="1" lang="en-US" altLang="ja-JP" dirty="0" smtClean="0"/>
              <a:t>Page63</a:t>
            </a:r>
            <a:r>
              <a:rPr kumimoji="1" lang="ja-JP" altLang="en-US" dirty="0" smtClean="0"/>
              <a:t>から続き）</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例えば、インターフェースを直接操作することで、より分かりやすいユーザー体験を得られます。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また、遠隔地にいながら、表情や会話の抑揚を感じ取れるコミュニケーションも可能です。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今まで馴染んできたペンによる入力でキーボード入力のときのように、入力作業に思考の集中力を奪われることも少なくなります。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機器に触らず、身振り・手振りで操作することで、他の作業を行いながら機器を扱うことができます。料理中、手が濡れていたり汚れていたりしても、端末に料理方法の映像を流すことも可能なのです。</a:t>
            </a:r>
            <a:endParaRPr kumimoji="1" lang="en-US" altLang="ja-JP" dirty="0" smtClean="0"/>
          </a:p>
          <a:p>
            <a:pPr marL="360000" marR="0" lvl="1"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「身振り／手振りで操作する」</a:t>
            </a:r>
            <a:endParaRPr kumimoji="1" lang="en-US" altLang="ja-JP"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代表例：</a:t>
            </a:r>
            <a:r>
              <a:rPr kumimoji="1" lang="en-US" altLang="ja-JP" dirty="0" err="1" smtClean="0"/>
              <a:t>Kinect</a:t>
            </a:r>
            <a:r>
              <a:rPr kumimoji="1" lang="en-US" altLang="ja-JP" dirty="0" smtClean="0"/>
              <a:t> for Xbox 360</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2010</a:t>
            </a:r>
            <a:r>
              <a:rPr kumimoji="1" lang="ja-JP" altLang="en-US" dirty="0" smtClean="0"/>
              <a:t>年にマイクロソフトから販売された</a:t>
            </a:r>
            <a:r>
              <a:rPr kumimoji="1" lang="en-US" altLang="ja-JP" dirty="0" smtClean="0"/>
              <a:t>Xbox 360</a:t>
            </a:r>
            <a:r>
              <a:rPr kumimoji="1" lang="ja-JP" altLang="en-US" dirty="0" smtClean="0"/>
              <a:t>向けのジェスチャー・音声認識によって操作ができるゲームデバイス。</a:t>
            </a:r>
            <a:endParaRPr kumimoji="1" lang="en-US" altLang="ja-JP" dirty="0" smtClean="0"/>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コントローラ（物理的なもの）を用いずに操作ができる体感型のゲームシステム。ジェスチャー（動作）や音声認識によって直観的で自然なプレイが可能となります。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3883531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Page65</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の変遷：４．</a:t>
            </a:r>
            <a:r>
              <a:rPr kumimoji="1" lang="en-US" altLang="ja-JP" dirty="0" smtClean="0"/>
              <a:t>NUI(Natural User Interface)</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NUI</a:t>
            </a:r>
            <a:r>
              <a:rPr kumimoji="1" lang="ja-JP" altLang="en-US" dirty="0" smtClean="0"/>
              <a:t>は、人間の自然な行為を用いたユーザーインターフェースです。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ユーザーインターフェースは、</a:t>
            </a:r>
            <a:r>
              <a:rPr kumimoji="1" lang="en-US" altLang="ja-JP" dirty="0" smtClean="0"/>
              <a:t>CUI</a:t>
            </a:r>
            <a:r>
              <a:rPr kumimoji="1" lang="ja-JP" altLang="en-US" dirty="0" smtClean="0"/>
              <a:t>（</a:t>
            </a:r>
            <a:r>
              <a:rPr kumimoji="1" lang="en-US" altLang="ja-JP" dirty="0" smtClean="0"/>
              <a:t>CLI</a:t>
            </a:r>
            <a:r>
              <a:rPr kumimoji="1" lang="ja-JP" altLang="en-US" dirty="0" smtClean="0"/>
              <a:t>）から</a:t>
            </a:r>
            <a:r>
              <a:rPr kumimoji="1" lang="en-US" altLang="ja-JP" dirty="0" smtClean="0"/>
              <a:t>GUI</a:t>
            </a:r>
            <a:r>
              <a:rPr kumimoji="1" lang="ja-JP" altLang="en-US" dirty="0" smtClean="0"/>
              <a:t>、そして</a:t>
            </a:r>
            <a:r>
              <a:rPr kumimoji="1" lang="en-US" altLang="ja-JP" dirty="0" smtClean="0"/>
              <a:t>NUI</a:t>
            </a:r>
            <a:r>
              <a:rPr kumimoji="1" lang="ja-JP" altLang="en-US" dirty="0" smtClean="0"/>
              <a:t>へと変遷をとげてきました。ユーザーがより自然な感覚で操作できる方法へと変わってきたと言えるでしょう。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9970226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Page66</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デバイス・ハードウェアの進化とユーザー体験の変化</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今までは、こんな感じ（写真のような）の入力デバイスやハードウェアが主力として使われていました。</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マウス、キーボード、フィーチャーフォンなど。</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515636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Page67</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デバイス・ハードウェアの進化とユーザー体験の変化</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現在では、このような（写真のような）デバイスやハードウェアが開発されています。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グローブ型入力デバイス、スマートフォン、タブレット型端末、</a:t>
            </a:r>
            <a:r>
              <a:rPr kumimoji="1" lang="en-US" altLang="ja-JP" dirty="0" err="1" smtClean="0"/>
              <a:t>kinect</a:t>
            </a:r>
            <a:r>
              <a:rPr kumimoji="1" lang="ja-JP" altLang="en-US" dirty="0" smtClean="0"/>
              <a:t>、テーブル型のタッチパネル搭載端末など。</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ユーザーを取り巻くインタフェースは急速に進化しています。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この写真の他、新しいインターフェースの写真があれば、貼り込んで説明します。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13044590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Page68</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これまでの</a:t>
            </a:r>
            <a:r>
              <a:rPr kumimoji="1" lang="en-US" altLang="ja-JP" dirty="0" smtClean="0"/>
              <a:t>UI</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これまでの </a:t>
            </a:r>
            <a:r>
              <a:rPr kumimoji="1" lang="en-US" altLang="ja-JP" dirty="0" smtClean="0"/>
              <a:t>UI </a:t>
            </a:r>
            <a:r>
              <a:rPr kumimoji="1" lang="ja-JP" altLang="en-US" dirty="0" smtClean="0"/>
              <a:t>操作は、間接的でした。</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「人間」（最左）と「</a:t>
            </a:r>
            <a:r>
              <a:rPr kumimoji="1" lang="en-US" altLang="ja-JP" dirty="0" smtClean="0"/>
              <a:t>UI</a:t>
            </a:r>
            <a:r>
              <a:rPr kumimoji="1" lang="ja-JP" altLang="en-US" dirty="0" smtClean="0"/>
              <a:t>」（最右）の間に介在するもの。</a:t>
            </a:r>
            <a:endParaRPr kumimoji="1" lang="en-US" altLang="ja-JP" dirty="0" smtClean="0"/>
          </a:p>
          <a:p>
            <a:pPr algn="just"/>
            <a:r>
              <a:rPr kumimoji="1" lang="ja-JP" altLang="en-US" dirty="0" smtClean="0"/>
              <a:t>「人間（操作する人）」と「</a:t>
            </a:r>
            <a:r>
              <a:rPr kumimoji="1" lang="en-US" altLang="ja-JP" dirty="0" smtClean="0"/>
              <a:t>UI</a:t>
            </a:r>
            <a:r>
              <a:rPr kumimoji="1" lang="ja-JP" altLang="en-US" dirty="0" smtClean="0"/>
              <a:t>（モノ：動作する機械）」の間に、「マウス（機器）」とそれに連動して動く「カーソル（画面表示）」が介在していました。</a:t>
            </a:r>
            <a:endParaRPr kumimoji="1" lang="en-US" altLang="ja-JP" dirty="0" smtClean="0"/>
          </a:p>
          <a:p>
            <a:pPr algn="just"/>
            <a:r>
              <a:rPr kumimoji="1" lang="ja-JP" altLang="en-US" dirty="0" smtClean="0"/>
              <a:t>人は、直接インターフェースを操作するのではなく、マウスというハードウェアを動かしてカーソルを操作しインターフェースにアプローチしていました。</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594394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Page69</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a:t>
            </a:r>
            <a:r>
              <a:rPr kumimoji="1" lang="ja-JP" altLang="en-US" dirty="0" smtClean="0"/>
              <a:t>これからの</a:t>
            </a:r>
            <a:r>
              <a:rPr kumimoji="1" lang="en-US" altLang="ja-JP" dirty="0" smtClean="0"/>
              <a:t>UI</a:t>
            </a:r>
            <a:r>
              <a:rPr kumimoji="1" lang="ja-JP" altLang="en-US" dirty="0" smtClean="0"/>
              <a:t>（</a:t>
            </a:r>
            <a:r>
              <a:rPr kumimoji="1" lang="en-US" altLang="ja-JP" dirty="0" smtClean="0"/>
              <a:t>NUI</a:t>
            </a:r>
            <a:r>
              <a:rPr kumimoji="1" lang="ja-JP" altLang="en-US" dirty="0" smtClean="0"/>
              <a:t>）</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スマートフォンやスレート</a:t>
            </a:r>
            <a:r>
              <a:rPr kumimoji="1" lang="en-US" altLang="ja-JP" dirty="0" smtClean="0"/>
              <a:t>PC</a:t>
            </a:r>
            <a:r>
              <a:rPr kumimoji="1" lang="ja-JP" altLang="en-US" dirty="0" smtClean="0"/>
              <a:t>、</a:t>
            </a:r>
            <a:r>
              <a:rPr kumimoji="1" lang="en-US" altLang="ja-JP" dirty="0" err="1" smtClean="0"/>
              <a:t>Kinect</a:t>
            </a:r>
            <a:r>
              <a:rPr kumimoji="1" lang="ja-JP" altLang="en-US" dirty="0" smtClean="0"/>
              <a:t>などでは、人がダイレクトに操作する</a:t>
            </a:r>
            <a:r>
              <a:rPr kumimoji="1" lang="en-US" altLang="ja-JP" dirty="0" smtClean="0"/>
              <a:t>UI (NUI)</a:t>
            </a:r>
            <a:r>
              <a:rPr kumimoji="1" lang="ja-JP" altLang="en-US" dirty="0" smtClean="0"/>
              <a:t>が採用されています。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人間」（最左）と「</a:t>
            </a:r>
            <a:r>
              <a:rPr kumimoji="1" lang="en-US" altLang="ja-JP" dirty="0" smtClean="0"/>
              <a:t>UI</a:t>
            </a:r>
            <a:r>
              <a:rPr kumimoji="1" lang="ja-JP" altLang="en-US" dirty="0" smtClean="0"/>
              <a:t>」（最右）の間に介在するもの。</a:t>
            </a:r>
            <a:endParaRPr kumimoji="1" lang="en-US" altLang="ja-JP" dirty="0" smtClean="0"/>
          </a:p>
          <a:p>
            <a:r>
              <a:rPr kumimoji="1" lang="ja-JP" altLang="en-US" dirty="0" smtClean="0"/>
              <a:t>「人間（操作する人）」と「</a:t>
            </a:r>
            <a:r>
              <a:rPr kumimoji="1" lang="en-US" altLang="ja-JP" dirty="0" smtClean="0"/>
              <a:t>UI</a:t>
            </a:r>
            <a:r>
              <a:rPr kumimoji="1" lang="ja-JP" altLang="en-US" dirty="0" smtClean="0"/>
              <a:t>（モノ：動作する機械）」の間には、介在する物がなく、直接的な操作を実現しています。</a:t>
            </a:r>
            <a:endParaRPr kumimoji="1" lang="en-US" altLang="ja-JP" dirty="0" smtClean="0"/>
          </a:p>
          <a:p>
            <a:r>
              <a:rPr kumimoji="1" lang="ja-JP" altLang="en-US" dirty="0" smtClean="0"/>
              <a:t>「スマート</a:t>
            </a:r>
            <a:r>
              <a:rPr kumimoji="1" lang="en-US" altLang="ja-JP" dirty="0" smtClean="0"/>
              <a:t>…</a:t>
            </a:r>
            <a:r>
              <a:rPr kumimoji="1" lang="ja-JP" altLang="en-US" dirty="0" smtClean="0"/>
              <a:t>」と冠される所以の一つでしょう。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69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9926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b="0" i="0" dirty="0" smtClean="0">
                <a:solidFill>
                  <a:schemeClr val="tx1"/>
                </a:solidFill>
              </a:rPr>
              <a:t>Page7</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b="0" i="0" dirty="0" smtClean="0">
                <a:solidFill>
                  <a:schemeClr val="tx1"/>
                </a:solidFill>
              </a:rPr>
              <a:t>●Big</a:t>
            </a:r>
            <a:r>
              <a:rPr kumimoji="1" lang="en-US" altLang="ja-JP" b="0" i="0" baseline="0" dirty="0" smtClean="0">
                <a:solidFill>
                  <a:schemeClr val="tx1"/>
                </a:solidFill>
              </a:rPr>
              <a:t> Picture</a:t>
            </a:r>
            <a:endParaRPr kumimoji="1" lang="en-US" altLang="ja-JP" b="0" i="0" dirty="0" smtClean="0">
              <a:solidFill>
                <a:schemeClr val="tx1"/>
              </a:solidFill>
            </a:endParaRPr>
          </a:p>
          <a:p>
            <a:pPr algn="just"/>
            <a:r>
              <a:rPr kumimoji="1" lang="en-US" altLang="ja-JP" b="0" i="0" dirty="0" smtClean="0">
                <a:solidFill>
                  <a:schemeClr val="tx1"/>
                </a:solidFill>
              </a:rPr>
              <a:t>Apple</a:t>
            </a:r>
            <a:r>
              <a:rPr kumimoji="1" lang="ja-JP" altLang="en-US" b="0" i="0" dirty="0" smtClean="0">
                <a:solidFill>
                  <a:schemeClr val="tx1"/>
                </a:solidFill>
              </a:rPr>
              <a:t>（当時）の経営理念を紹介します。</a:t>
            </a:r>
            <a:endParaRPr kumimoji="1" lang="en-US" altLang="ja-JP" b="0" i="0" dirty="0" smtClean="0">
              <a:solidFill>
                <a:schemeClr val="tx1"/>
              </a:solidFill>
            </a:endParaRPr>
          </a:p>
          <a:p>
            <a:pPr algn="just"/>
            <a:r>
              <a:rPr lang="ja-JP" altLang="en-US" b="0" i="0" u="none" dirty="0" smtClean="0">
                <a:solidFill>
                  <a:schemeClr val="tx1"/>
                </a:solidFill>
                <a:latin typeface="+mn-ea"/>
              </a:rPr>
              <a:t>「企画開発」について</a:t>
            </a:r>
            <a:endParaRPr lang="en-US" altLang="ja-JP" b="0" i="0" u="none" dirty="0" smtClean="0">
              <a:solidFill>
                <a:schemeClr val="tx1"/>
              </a:solidFill>
              <a:latin typeface="+mn-ea"/>
            </a:endParaRPr>
          </a:p>
          <a:p>
            <a:pPr algn="just">
              <a:lnSpc>
                <a:spcPct val="110000"/>
              </a:lnSpc>
            </a:pPr>
            <a:r>
              <a:rPr lang="ja-JP" altLang="en-US" b="0" i="0" dirty="0" smtClean="0">
                <a:solidFill>
                  <a:schemeClr val="tx1"/>
                </a:solidFill>
                <a:latin typeface="+mn-ea"/>
              </a:rPr>
              <a:t>製品を開発する頭脳は企業としての命であるため、</a:t>
            </a:r>
            <a:r>
              <a:rPr lang="en-US" altLang="ja-JP" b="0" i="0" dirty="0" smtClean="0">
                <a:solidFill>
                  <a:schemeClr val="tx1"/>
                </a:solidFill>
                <a:latin typeface="+mn-ea"/>
              </a:rPr>
              <a:t>Apple</a:t>
            </a:r>
            <a:r>
              <a:rPr lang="ja-JP" altLang="en-US" b="0" i="0" dirty="0" smtClean="0">
                <a:solidFill>
                  <a:schemeClr val="tx1"/>
                </a:solidFill>
                <a:latin typeface="+mn-ea"/>
              </a:rPr>
              <a:t>社は世界の頭脳を集結して他社の追従をゆるさないスーパーハイレベルな商品開発をおこなう。</a:t>
            </a:r>
            <a:endParaRPr lang="en-US" altLang="ja-JP" b="0" i="0" dirty="0" smtClean="0">
              <a:solidFill>
                <a:schemeClr val="tx1"/>
              </a:solidFill>
              <a:latin typeface="+mn-ea"/>
            </a:endParaRPr>
          </a:p>
          <a:p>
            <a:pPr algn="just">
              <a:lnSpc>
                <a:spcPct val="110000"/>
              </a:lnSpc>
            </a:pPr>
            <a:r>
              <a:rPr lang="ja-JP" altLang="en-US" b="0" i="0" u="none" dirty="0" smtClean="0">
                <a:solidFill>
                  <a:schemeClr val="tx1"/>
                </a:solidFill>
                <a:latin typeface="+mn-ea"/>
              </a:rPr>
              <a:t>「部品生産→組み立て」について</a:t>
            </a:r>
            <a:endParaRPr lang="en-US" altLang="ja-JP" b="0" i="0" u="none" dirty="0" smtClean="0">
              <a:solidFill>
                <a:schemeClr val="tx1"/>
              </a:solidFill>
              <a:latin typeface="+mn-ea"/>
            </a:endParaRPr>
          </a:p>
          <a:p>
            <a:pPr algn="just">
              <a:lnSpc>
                <a:spcPct val="110000"/>
              </a:lnSpc>
            </a:pPr>
            <a:r>
              <a:rPr lang="ja-JP" altLang="en-US" b="0" i="0" dirty="0" smtClean="0">
                <a:solidFill>
                  <a:schemeClr val="tx1"/>
                </a:solidFill>
                <a:latin typeface="+mn-ea"/>
              </a:rPr>
              <a:t>良い製品を生産するために、クオリテイが高く安価な部品を世界中から調達し、人件費の低い国で生産することにより、高品質・低コスト体制を実現する。</a:t>
            </a:r>
          </a:p>
          <a:p>
            <a:pPr algn="just">
              <a:lnSpc>
                <a:spcPct val="110000"/>
              </a:lnSpc>
            </a:pPr>
            <a:r>
              <a:rPr lang="ja-JP" altLang="en-US" b="0" i="0" u="none" dirty="0" smtClean="0">
                <a:solidFill>
                  <a:schemeClr val="tx1"/>
                </a:solidFill>
                <a:latin typeface="+mn-ea"/>
              </a:rPr>
              <a:t>「販売」について</a:t>
            </a:r>
            <a:endParaRPr lang="en-US" altLang="ja-JP" b="0" i="0" u="none" dirty="0" smtClean="0">
              <a:solidFill>
                <a:schemeClr val="tx1"/>
              </a:solidFill>
              <a:latin typeface="+mn-ea"/>
            </a:endParaRPr>
          </a:p>
          <a:p>
            <a:pPr algn="just">
              <a:lnSpc>
                <a:spcPct val="110000"/>
              </a:lnSpc>
            </a:pPr>
            <a:r>
              <a:rPr lang="en-US" altLang="ja-JP" b="0" i="0" dirty="0" smtClean="0">
                <a:solidFill>
                  <a:schemeClr val="tx1"/>
                </a:solidFill>
                <a:latin typeface="+mn-ea"/>
              </a:rPr>
              <a:t>Apple</a:t>
            </a:r>
            <a:r>
              <a:rPr lang="ja-JP" altLang="en-US" b="0" i="0" dirty="0" smtClean="0">
                <a:solidFill>
                  <a:schemeClr val="tx1"/>
                </a:solidFill>
                <a:latin typeface="+mn-ea"/>
              </a:rPr>
              <a:t>製品を米国外で販売する時は、販売対象となる各国の現場の実情を踏まえて、その国で最も販売力のある企業に販売を委託する。</a:t>
            </a:r>
            <a:endParaRPr lang="ja-JP" altLang="en-US" b="0" i="0" dirty="0" smtClean="0">
              <a:solidFill>
                <a:schemeClr val="tx1"/>
              </a:solidFill>
              <a:effectLst/>
              <a:latin typeface="+mn-ea"/>
            </a:endParaRPr>
          </a:p>
          <a:p>
            <a:pPr algn="just"/>
            <a:endParaRPr kumimoji="1" lang="en-US" altLang="ja-JP" b="0" i="0" dirty="0" smtClean="0">
              <a:solidFill>
                <a:schemeClr val="tx1"/>
              </a:solidFill>
            </a:endParaRPr>
          </a:p>
          <a:p>
            <a:pPr algn="just"/>
            <a:r>
              <a:rPr kumimoji="1" lang="ja-JP" altLang="en-US" b="0" i="0" dirty="0" smtClean="0">
                <a:solidFill>
                  <a:schemeClr val="tx1"/>
                </a:solidFill>
              </a:rPr>
              <a:t>この理念に基づき、オバマ大統領の投げかけに即答しました。スマートフォンの生産・販売が好調なので、国内で生産を行って雇用問題を解決に導くという図式は成り立たない。より良い製品をデザインしたり生産したりという目的を達成するために必要なことと、国内の雇用問題の解決とは相容れないことを示唆しました。</a:t>
            </a:r>
            <a:endParaRPr kumimoji="1" lang="ja-JP" altLang="en-US" b="0" i="0"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Page70</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 </a:t>
            </a:r>
            <a:r>
              <a:rPr kumimoji="1" lang="en-US" altLang="ja-JP" dirty="0" smtClean="0"/>
              <a:t>4. NUI(Natural User Interface)</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スマートフォンやタブレット端末、で使われるジェスチャー入力の一覧です。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フリップ、タップ、スワイプなどのジェスチャーをアイコン形式で一覧にしてあります。それぞれどんな動作になるのか、全然使ったことがない人には分からないものもあるかもしれませんが、スマートフォンを購入後、どれか１つの動作でも行ったことがある人にとっては、あとは芋づる式に理解できるのではないでしょうか。また、その動作を行うと、画面にはどんな変化が表れるのかも容易に想像することができるでしょう。</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www.mobiletuxedo.com</a:t>
            </a:r>
            <a:r>
              <a:rPr kumimoji="1" lang="en-US" altLang="ja-JP" dirty="0" smtClean="0"/>
              <a:t>/touch-gesture-icons/</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gesturecons.com</a:t>
            </a:r>
            <a:r>
              <a:rPr kumimoji="1" lang="en-US" altLang="ja-JP" dirty="0" smtClean="0"/>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70</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4828607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Page71</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の変遷： </a:t>
            </a:r>
            <a:r>
              <a:rPr kumimoji="1" lang="en-US" altLang="ja-JP" dirty="0" smtClean="0"/>
              <a:t>4. NUI(Natural User Interface)</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実際にタブレット端末やスマートフォンでの操作の様子です。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例えば、ピンチアウト（拡大表示の動作）、</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「親指と人差し指でものをつまむような形をつくり、押し広げるように親指と人差し指を動かします。」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言葉で表現すると大変ですが、その動作は感覚に直結して分かりやすく、一度操作すれば、忘れることはほぼありません。逆に表示を小さくする（ピンチイン）ときにはどうすればよいのかも瞬時に想像することができま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このように、自然な感覚で機器を操作でき、「やりたいこと」がわかっていれば、どのような操作を行えばよいかが、次々と想像できるのが</a:t>
            </a:r>
            <a:r>
              <a:rPr kumimoji="1" lang="en-US" altLang="ja-JP" dirty="0" smtClean="0"/>
              <a:t>NUI</a:t>
            </a:r>
            <a:r>
              <a:rPr kumimoji="1" lang="ja-JP" altLang="en-US" dirty="0" smtClean="0"/>
              <a:t>の特徴です。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71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8402190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Page72</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のビジョン</a:t>
            </a:r>
            <a:endParaRPr kumimoji="1" lang="en-US" altLang="ja-JP" dirty="0" smtClean="0"/>
          </a:p>
          <a:p>
            <a:pPr eaLnBrk="0" hangingPunct="0">
              <a:defRPr/>
            </a:pPr>
            <a:r>
              <a:rPr kumimoji="1" lang="ja-JP" altLang="en-US" dirty="0" smtClean="0"/>
              <a:t>「人々の自然な入力によって、直観的にあるいは本能的でとぎれのない体験を提供すること」</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人々がコンピューターを学ばなければならなかった時代から、コンピューター自身が人々の言葉や動作を学ぶ時代が来たといえるでしょう。</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目指すのは自然なエクスペリエンス、自然なコンピューティング、なのです。</a:t>
            </a:r>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ja-JP"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72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5550723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a:t>
            </a:r>
            <a:r>
              <a:rPr kumimoji="1" lang="ja-JP" altLang="en-US" dirty="0" smtClean="0"/>
              <a:t>ソフトウエアにおける</a:t>
            </a:r>
            <a:r>
              <a:rPr kumimoji="1" lang="en-US" altLang="ja-JP" dirty="0" smtClean="0"/>
              <a:t>UX/UI] Page41〜73</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Page73</a:t>
            </a:r>
            <a:r>
              <a:rPr kumimoji="1" lang="ja-JP" altLang="en-US" dirty="0" smtClean="0"/>
              <a:t>（</a:t>
            </a:r>
            <a:r>
              <a:rPr kumimoji="1" lang="en-US" altLang="ja-JP" dirty="0" smtClean="0"/>
              <a:t>Page58〜73</a:t>
            </a:r>
            <a:r>
              <a:rPr kumimoji="1" lang="ja-JP" altLang="en-US" dirty="0" smtClean="0"/>
              <a:t>までで</a:t>
            </a:r>
            <a:r>
              <a:rPr kumimoji="1" lang="en-US" altLang="ja-JP" dirty="0" smtClean="0"/>
              <a:t>UI</a:t>
            </a:r>
            <a:r>
              <a:rPr kumimoji="1" lang="ja-JP" altLang="en-US" dirty="0" smtClean="0"/>
              <a:t>についての説明を行います）</a:t>
            </a:r>
            <a:endParaRPr kumimoji="1"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と</a:t>
            </a:r>
            <a:r>
              <a:rPr kumimoji="1" lang="en-US" altLang="ja-JP" dirty="0" smtClean="0"/>
              <a:t>UI</a:t>
            </a:r>
            <a:r>
              <a:rPr kumimoji="1" lang="ja-JP" altLang="en-US" dirty="0" smtClean="0"/>
              <a:t>の違い</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a:t>
            </a:r>
            <a:r>
              <a:rPr kumimoji="1" lang="en-US" altLang="ja-JP" dirty="0" smtClean="0"/>
              <a:t>User Interface</a:t>
            </a:r>
            <a:r>
              <a:rPr kumimoji="1" lang="ja-JP" altLang="en-US" dirty="0" smtClean="0"/>
              <a:t>）とは</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広い意味で「インターフェース」は、人の世界と物の世界の接点・コミュニケーション空間を意味します。人はインターフェースを通じて目に見えない機能を視覚的にみて操作してコミュニケーションしま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「ユーザーインターフェース」はこのようにユーザーとデジタル機器とのコミュニケーションがうまくできるように手伝ってくれる</a:t>
            </a:r>
            <a:r>
              <a:rPr kumimoji="1" lang="en-US" altLang="ja-JP" dirty="0" smtClean="0"/>
              <a:t>OS</a:t>
            </a:r>
            <a:r>
              <a:rPr kumimoji="1" lang="ja-JP" altLang="en-US" dirty="0" smtClean="0"/>
              <a:t>やアプリ画面などを意味します。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UI</a:t>
            </a:r>
            <a:r>
              <a:rPr kumimoji="1" lang="ja-JP" altLang="en-US" dirty="0" smtClean="0"/>
              <a:t>デザインは、ユーザーとデジタル機器とのコミュニケーションをより早く、より便利に、より正確に出来るようにすることです。</a:t>
            </a:r>
            <a:r>
              <a:rPr kumimoji="1" lang="en-US" altLang="ja-JP" dirty="0" smtClean="0"/>
              <a:t>UI</a:t>
            </a:r>
            <a:r>
              <a:rPr kumimoji="1" lang="ja-JP" altLang="en-US" dirty="0" smtClean="0"/>
              <a:t>デザインの目的はユーザーが効果的に機械を操作し、機械がユーザーの意図どおりに動作し、人にその結果をフィードバックできるようにすることです。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a:t>
            </a:r>
            <a:r>
              <a:rPr kumimoji="1" lang="en-US" altLang="ja-JP" dirty="0" smtClean="0"/>
              <a:t>User Experience</a:t>
            </a:r>
            <a:r>
              <a:rPr kumimoji="1" lang="ja-JP" altLang="en-US" dirty="0" smtClean="0"/>
              <a:t>）とは</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「ユーザーエクスペリエンス」は、ユーザーが特定のサービスを使ったときに得られる経験や満足など全体を指す用語です。例えば、</a:t>
            </a:r>
            <a:r>
              <a:rPr kumimoji="1" lang="en-US" altLang="ja-JP" dirty="0" smtClean="0"/>
              <a:t>iPhone</a:t>
            </a:r>
            <a:r>
              <a:rPr kumimoji="1" lang="ja-JP" altLang="en-US" dirty="0" smtClean="0"/>
              <a:t>で「ピンチ」は、タッチパネルに２本の指を乗せて画面上の対象物を拡大縮小します。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２本の指を画面上にのせてその間隔を縮めると、画面表示を小さくすることができます。逆に、２本の指を画面上にのせて指と指の間隔を広げると画面表示を拡大することができます。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「ピンチ」は、</a:t>
            </a:r>
            <a:r>
              <a:rPr kumimoji="1" lang="en-US" altLang="ja-JP" dirty="0" smtClean="0"/>
              <a:t>iPhone</a:t>
            </a:r>
            <a:r>
              <a:rPr kumimoji="1" lang="ja-JP" altLang="en-US" dirty="0" smtClean="0"/>
              <a:t>を初めて使うユーザーには全く新しい経験ですが、ユーザーの行動や無意識をちゃんと把握してデザインしてあるため、ユーザーは説明や学習をしなくてもストレス無く、直感的に体験ができます。</a:t>
            </a:r>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en-US" altLang="ja-JP" dirty="0" smtClean="0"/>
              <a:t>UX</a:t>
            </a:r>
            <a:r>
              <a:rPr kumimoji="1" lang="ja-JP" altLang="en-US" dirty="0" smtClean="0"/>
              <a:t>デザインは、ユーザーがサービスの目的に共感してポジティブな体験や満足を得られるように、ユーザーの感情・行動・態度に沿ったデザインをすることです。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つまり、</a:t>
            </a:r>
            <a:r>
              <a:rPr kumimoji="1" lang="en-US" altLang="ja-JP" dirty="0" smtClean="0"/>
              <a:t>UI</a:t>
            </a:r>
            <a:r>
              <a:rPr kumimoji="1" lang="ja-JP" altLang="en-US" dirty="0" smtClean="0"/>
              <a:t>は客観的な事実であり、</a:t>
            </a:r>
            <a:r>
              <a:rPr kumimoji="1" lang="en-US" altLang="ja-JP" dirty="0" smtClean="0"/>
              <a:t>UX</a:t>
            </a:r>
            <a:r>
              <a:rPr kumimoji="1" lang="ja-JP" altLang="en-US" dirty="0" smtClean="0"/>
              <a:t>は主観的な感じ方ということです。</a:t>
            </a:r>
            <a:r>
              <a:rPr kumimoji="1" lang="en-US" altLang="ja-JP" dirty="0" smtClean="0"/>
              <a:t>UX</a:t>
            </a:r>
            <a:r>
              <a:rPr kumimoji="1" lang="ja-JP" altLang="en-US" dirty="0" smtClean="0"/>
              <a:t>は主観的な感じ方なので人によって違います。「良い</a:t>
            </a:r>
            <a:r>
              <a:rPr kumimoji="1" lang="en-US" altLang="ja-JP" dirty="0" smtClean="0"/>
              <a:t>UI</a:t>
            </a:r>
            <a:r>
              <a:rPr kumimoji="1" lang="ja-JP" altLang="en-US" dirty="0" smtClean="0"/>
              <a:t>＝良い</a:t>
            </a:r>
            <a:r>
              <a:rPr kumimoji="1" lang="en-US" altLang="ja-JP" dirty="0" smtClean="0"/>
              <a:t>UX</a:t>
            </a:r>
            <a:r>
              <a:rPr kumimoji="1" lang="ja-JP" altLang="en-US" dirty="0" smtClean="0"/>
              <a:t>」ではなくても、良い</a:t>
            </a:r>
            <a:r>
              <a:rPr kumimoji="1" lang="en-US" altLang="ja-JP" dirty="0" smtClean="0"/>
              <a:t>UX</a:t>
            </a:r>
            <a:r>
              <a:rPr kumimoji="1" lang="ja-JP" altLang="en-US" dirty="0" smtClean="0"/>
              <a:t>には良い</a:t>
            </a:r>
            <a:r>
              <a:rPr kumimoji="1" lang="en-US" altLang="ja-JP" dirty="0" smtClean="0"/>
              <a:t>UI</a:t>
            </a:r>
            <a:r>
              <a:rPr kumimoji="1" lang="ja-JP" altLang="en-US" dirty="0" smtClean="0"/>
              <a:t>が必要不可欠です。</a:t>
            </a: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design.org</a:t>
            </a:r>
            <a:r>
              <a:rPr kumimoji="1" lang="en-US" altLang="ja-JP" dirty="0" smtClean="0"/>
              <a:t>/tags/user-experience</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solidFill>
                  <a:prstClr val="black"/>
                </a:solidFill>
                <a:latin typeface="Calibri"/>
                <a:ea typeface="ＭＳ Ｐゴシック"/>
              </a:rPr>
              <a:pPr>
                <a:defRPr/>
              </a:pPr>
              <a:t>73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9959022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チームモデル</a:t>
            </a:r>
            <a:r>
              <a:rPr kumimoji="1" lang="en-US" altLang="ja-JP" dirty="0" smtClean="0"/>
              <a:t>] Page74〜78</a:t>
            </a:r>
          </a:p>
          <a:p>
            <a:r>
              <a:rPr kumimoji="1" lang="en-US" altLang="ja-JP" dirty="0" smtClean="0"/>
              <a:t>Page74</a:t>
            </a:r>
          </a:p>
          <a:p>
            <a:pPr algn="just"/>
            <a:r>
              <a:rPr kumimoji="1" lang="ja-JP" altLang="en-US" dirty="0" smtClean="0"/>
              <a:t>このセクションでは、「チームモデル」について説明します。デザインも含め多くのプロジェクトでは、個人１人で仕事をこなすケースはそんなに多くありません。ほとんどが、チームを組んで様々な作業を分担して行います。</a:t>
            </a:r>
            <a:endParaRPr kumimoji="1" lang="en-US" altLang="ja-JP" dirty="0" smtClean="0"/>
          </a:p>
          <a:p>
            <a:pPr algn="just"/>
            <a:r>
              <a:rPr kumimoji="1" lang="en-US" altLang="ja-JP" dirty="0" smtClean="0"/>
              <a:t>UX</a:t>
            </a:r>
            <a:r>
              <a:rPr kumimoji="1" lang="ja-JP" altLang="en-US" dirty="0" smtClean="0"/>
              <a:t>や</a:t>
            </a:r>
            <a:r>
              <a:rPr kumimoji="1" lang="en-US" altLang="ja-JP" dirty="0" smtClean="0"/>
              <a:t>UI</a:t>
            </a:r>
            <a:r>
              <a:rPr kumimoji="1" lang="ja-JP" altLang="en-US" dirty="0" smtClean="0"/>
              <a:t>に関する仕事を請け負っている会社では、どんなチームモデルを構成しているのかを見ていきます。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74</a:t>
            </a:fld>
            <a:endParaRPr lang="ja-JP" altLang="en-US"/>
          </a:p>
        </p:txBody>
      </p:sp>
    </p:spTree>
    <p:extLst>
      <p:ext uri="{BB962C8B-B14F-4D97-AF65-F5344CB8AC3E}">
        <p14:creationId xmlns:p14="http://schemas.microsoft.com/office/powerpoint/2010/main" val="3390432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チームモデル</a:t>
            </a:r>
            <a:r>
              <a:rPr kumimoji="1" lang="en-US" altLang="ja-JP" dirty="0" smtClean="0"/>
              <a:t>] Page74〜78</a:t>
            </a:r>
          </a:p>
          <a:p>
            <a:r>
              <a:rPr kumimoji="1" lang="en-US" altLang="ja-JP" dirty="0" smtClean="0"/>
              <a:t>Page75</a:t>
            </a:r>
          </a:p>
          <a:p>
            <a:r>
              <a:rPr kumimoji="1" lang="en-US" altLang="ja-JP" dirty="0" smtClean="0"/>
              <a:t>●UX</a:t>
            </a:r>
            <a:r>
              <a:rPr kumimoji="1" lang="ja-JP" altLang="en-US" dirty="0" smtClean="0"/>
              <a:t>関係の仕事を請け負う会社のチームモデルの紹介</a:t>
            </a:r>
            <a:endParaRPr kumimoji="1" lang="en-US" altLang="ja-JP" dirty="0" smtClean="0"/>
          </a:p>
          <a:p>
            <a:r>
              <a:rPr kumimoji="1" lang="en-US" altLang="ja-JP" dirty="0" smtClean="0"/>
              <a:t>Page42</a:t>
            </a:r>
            <a:r>
              <a:rPr kumimoji="1" lang="ja-JP" altLang="en-US" dirty="0" smtClean="0"/>
              <a:t>の「ソフトウエアにおけるエクスペリエンスの３領域」で学習したエクスペリエンス提供における３つの領域と会社のチームを照らし合わせていきます。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75</a:t>
            </a:fld>
            <a:endParaRPr lang="ja-JP" altLang="en-US" dirty="0"/>
          </a:p>
        </p:txBody>
      </p:sp>
    </p:spTree>
    <p:extLst>
      <p:ext uri="{BB962C8B-B14F-4D97-AF65-F5344CB8AC3E}">
        <p14:creationId xmlns:p14="http://schemas.microsoft.com/office/powerpoint/2010/main" val="1561412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チームモデル</a:t>
            </a:r>
            <a:r>
              <a:rPr kumimoji="1" lang="en-US" altLang="ja-JP" dirty="0" smtClean="0"/>
              <a:t>] Page74〜78</a:t>
            </a:r>
          </a:p>
          <a:p>
            <a:r>
              <a:rPr kumimoji="1" lang="en-US" altLang="ja-JP" dirty="0" smtClean="0"/>
              <a:t>Page76</a:t>
            </a:r>
          </a:p>
          <a:p>
            <a:r>
              <a:rPr kumimoji="1" lang="en-US" altLang="ja-JP" dirty="0" smtClean="0"/>
              <a:t>●</a:t>
            </a:r>
            <a:r>
              <a:rPr lang="en-US" altLang="ja-JP" dirty="0" smtClean="0"/>
              <a:t>UX</a:t>
            </a:r>
            <a:r>
              <a:rPr lang="ja-JP" altLang="en-US" dirty="0" smtClean="0"/>
              <a:t>関係の仕事を請け負う会社のチームモデル</a:t>
            </a:r>
            <a:endParaRPr kumimoji="1" lang="en-US" altLang="ja-JP" dirty="0" smtClean="0"/>
          </a:p>
          <a:p>
            <a:r>
              <a:rPr kumimoji="1" lang="en-US" altLang="en-US" dirty="0" smtClean="0"/>
              <a:t>「ビジネス領域」「システム領域」「プレゼンテーション領域」をバランスよく提供することは、前に学習しました。そのバランスを保つために、チームの中に</a:t>
            </a:r>
            <a:r>
              <a:rPr kumimoji="1" lang="ja-JP" altLang="en-US" dirty="0" smtClean="0"/>
              <a:t>「ロール」というセクションを設けています。</a:t>
            </a:r>
            <a:endParaRPr kumimoji="1" lang="en-US" altLang="en-US" dirty="0" smtClean="0"/>
          </a:p>
          <a:p>
            <a:r>
              <a:rPr kumimoji="1" lang="ja-JP" altLang="en-US" dirty="0" smtClean="0"/>
              <a:t>初期調査からコンセプト提案・グラフィックデザインまで、アプリケーション開発における初期段階の検討を行い、「ユーザーに提供するべき体験」を可視化しています。新規の開発にも、既存システムの更改にも柔軟に対応できるように、チームモデルも協業や業務委託のタイプ毎にカタチを変えることが可能になってい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76</a:t>
            </a:fld>
            <a:endParaRPr lang="ja-JP" altLang="en-US" dirty="0"/>
          </a:p>
        </p:txBody>
      </p:sp>
    </p:spTree>
    <p:extLst>
      <p:ext uri="{BB962C8B-B14F-4D97-AF65-F5344CB8AC3E}">
        <p14:creationId xmlns:p14="http://schemas.microsoft.com/office/powerpoint/2010/main" val="24209357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en-US" altLang="ja-JP" dirty="0" smtClean="0"/>
              <a:t>Section : [</a:t>
            </a:r>
            <a:r>
              <a:rPr kumimoji="1" lang="ja-JP" altLang="en-US" dirty="0" smtClean="0"/>
              <a:t>チームモデル</a:t>
            </a:r>
            <a:r>
              <a:rPr kumimoji="1" lang="en-US" altLang="ja-JP" dirty="0" smtClean="0"/>
              <a:t>] Page74〜78</a:t>
            </a:r>
          </a:p>
          <a:p>
            <a:r>
              <a:rPr kumimoji="1" lang="en-US" altLang="ja-JP" dirty="0" smtClean="0"/>
              <a:t>Page77</a:t>
            </a:r>
          </a:p>
          <a:p>
            <a:r>
              <a:rPr kumimoji="1" lang="en-US" altLang="ja-JP" dirty="0" smtClean="0"/>
              <a:t>●</a:t>
            </a:r>
            <a:r>
              <a:rPr lang="en-US" altLang="ja-JP" dirty="0" smtClean="0"/>
              <a:t>UX</a:t>
            </a:r>
            <a:r>
              <a:rPr lang="ja-JP" altLang="en-US" dirty="0" smtClean="0"/>
              <a:t>関係の仕事を請け負う会社のチームモデル</a:t>
            </a:r>
            <a:endParaRPr kumimoji="1" lang="en-US" altLang="ja-JP" dirty="0" smtClean="0"/>
          </a:p>
          <a:p>
            <a:r>
              <a:rPr kumimoji="1" lang="en-US" altLang="ja-JP" dirty="0" smtClean="0"/>
              <a:t>XA</a:t>
            </a:r>
            <a:r>
              <a:rPr kumimoji="1" lang="ja-JP" altLang="en-US" dirty="0" smtClean="0"/>
              <a:t>（</a:t>
            </a:r>
            <a:r>
              <a:rPr kumimoji="1" lang="en-US" altLang="ja-JP" dirty="0" err="1" smtClean="0"/>
              <a:t>eXperience</a:t>
            </a:r>
            <a:r>
              <a:rPr kumimoji="1" lang="en-US" altLang="ja-JP" dirty="0" smtClean="0"/>
              <a:t> Architecture</a:t>
            </a:r>
            <a:r>
              <a:rPr kumimoji="1" lang="ja-JP" altLang="en-US" dirty="0" smtClean="0"/>
              <a:t>）：</a:t>
            </a:r>
            <a:endParaRPr kumimoji="1" lang="en-US" altLang="ja-JP" dirty="0" smtClean="0"/>
          </a:p>
          <a:p>
            <a:pPr lvl="1"/>
            <a:r>
              <a:rPr kumimoji="1" lang="ja-JP" altLang="en-US" dirty="0" smtClean="0"/>
              <a:t>ユーザーがより良い体験をするため、ビジネスゴールを満たす最適なシステム領域の基盤の設計を行います。</a:t>
            </a:r>
          </a:p>
          <a:p>
            <a:r>
              <a:rPr kumimoji="1" lang="en-US" altLang="ja-JP" dirty="0" smtClean="0"/>
              <a:t>XD</a:t>
            </a:r>
            <a:r>
              <a:rPr kumimoji="1" lang="ja-JP" altLang="en-US" dirty="0" smtClean="0"/>
              <a:t>（</a:t>
            </a:r>
            <a:r>
              <a:rPr kumimoji="1" lang="en-US" altLang="ja-JP" dirty="0" err="1" smtClean="0"/>
              <a:t>eXperience</a:t>
            </a:r>
            <a:r>
              <a:rPr kumimoji="1" lang="en-US" altLang="ja-JP" dirty="0" smtClean="0"/>
              <a:t> Design</a:t>
            </a:r>
            <a:r>
              <a:rPr kumimoji="1" lang="ja-JP" altLang="en-US" dirty="0" smtClean="0"/>
              <a:t>）：</a:t>
            </a:r>
            <a:endParaRPr kumimoji="1" lang="en-US" altLang="ja-JP" dirty="0" smtClean="0"/>
          </a:p>
          <a:p>
            <a:pPr lvl="1"/>
            <a:r>
              <a:rPr kumimoji="1" lang="ja-JP" altLang="en-US" dirty="0" smtClean="0"/>
              <a:t>ユーザーの体験や満足をデザインし、アプリケーションの使用価値を高め、ユーザー体験をビジネスゴールと結びつけます。</a:t>
            </a:r>
          </a:p>
          <a:p>
            <a:r>
              <a:rPr kumimoji="1" lang="en-US" altLang="ja-JP" dirty="0" smtClean="0"/>
              <a:t>AA</a:t>
            </a:r>
            <a:r>
              <a:rPr kumimoji="1" lang="ja-JP" altLang="en-US" dirty="0" smtClean="0"/>
              <a:t>（</a:t>
            </a:r>
            <a:r>
              <a:rPr kumimoji="1" lang="en-US" altLang="ja-JP" dirty="0" smtClean="0"/>
              <a:t>Application Architecture</a:t>
            </a:r>
            <a:r>
              <a:rPr kumimoji="1" lang="ja-JP" altLang="en-US" dirty="0" smtClean="0"/>
              <a:t>）：</a:t>
            </a:r>
            <a:endParaRPr kumimoji="1" lang="en-US" altLang="ja-JP" dirty="0" smtClean="0"/>
          </a:p>
          <a:p>
            <a:pPr lvl="1"/>
            <a:r>
              <a:rPr kumimoji="1" lang="ja-JP" altLang="en-US" dirty="0" smtClean="0"/>
              <a:t>アプリケーションが実現する機能を詳細内容へ整理し、提供すべきアプリケーション実装の土台を固めます。</a:t>
            </a:r>
          </a:p>
          <a:p>
            <a:r>
              <a:rPr kumimoji="1" lang="en-US" altLang="ja-JP" dirty="0" smtClean="0"/>
              <a:t>ID</a:t>
            </a:r>
            <a:r>
              <a:rPr kumimoji="1" lang="ja-JP" altLang="en-US" dirty="0" smtClean="0"/>
              <a:t>（</a:t>
            </a:r>
            <a:r>
              <a:rPr kumimoji="1" lang="en-US" altLang="ja-JP" dirty="0" smtClean="0"/>
              <a:t>Interaction Development</a:t>
            </a:r>
            <a:r>
              <a:rPr kumimoji="1" lang="ja-JP" altLang="en-US" dirty="0" smtClean="0"/>
              <a:t>）：</a:t>
            </a:r>
            <a:endParaRPr kumimoji="1" lang="en-US" altLang="ja-JP" dirty="0" smtClean="0"/>
          </a:p>
          <a:p>
            <a:pPr lvl="1"/>
            <a:r>
              <a:rPr kumimoji="1" lang="ja-JP" altLang="en-US" dirty="0" smtClean="0"/>
              <a:t>アプリケーションにインタラクション（相互作用）を付加することで、製品やサービスのユーザーに豊かな体験価値を提供します。</a:t>
            </a:r>
          </a:p>
          <a:p>
            <a:r>
              <a:rPr kumimoji="1" lang="en-US" altLang="ja-JP" dirty="0" smtClean="0"/>
              <a:t>IA</a:t>
            </a:r>
            <a:r>
              <a:rPr kumimoji="1" lang="ja-JP" altLang="en-US" dirty="0" smtClean="0"/>
              <a:t>（</a:t>
            </a:r>
            <a:r>
              <a:rPr kumimoji="1" lang="en-US" altLang="ja-JP" dirty="0" smtClean="0"/>
              <a:t>Information Architecture</a:t>
            </a:r>
            <a:r>
              <a:rPr kumimoji="1" lang="ja-JP" altLang="en-US" dirty="0" smtClean="0"/>
              <a:t>）：</a:t>
            </a:r>
            <a:endParaRPr kumimoji="1" lang="en-US" altLang="ja-JP" dirty="0" smtClean="0"/>
          </a:p>
          <a:p>
            <a:pPr lvl="1"/>
            <a:r>
              <a:rPr kumimoji="1" lang="ja-JP" altLang="en-US" dirty="0" smtClean="0"/>
              <a:t>製品やサービスが扱う情報に最適な形の情報デザインを加えることで、ユーザーにとって分かりやすいプレゼンテーション領域を構築します。</a:t>
            </a:r>
          </a:p>
          <a:p>
            <a:r>
              <a:rPr kumimoji="1" lang="en-US" altLang="ja-JP" dirty="0" smtClean="0"/>
              <a:t>AD</a:t>
            </a:r>
            <a:r>
              <a:rPr kumimoji="1" lang="ja-JP" altLang="en-US" dirty="0" smtClean="0"/>
              <a:t>（</a:t>
            </a:r>
            <a:r>
              <a:rPr kumimoji="1" lang="en-US" altLang="ja-JP" dirty="0" smtClean="0"/>
              <a:t>Application Development</a:t>
            </a:r>
            <a:r>
              <a:rPr kumimoji="1" lang="ja-JP" altLang="en-US" dirty="0" smtClean="0"/>
              <a:t>）：</a:t>
            </a:r>
            <a:endParaRPr kumimoji="1" lang="en-US" altLang="ja-JP" dirty="0" smtClean="0"/>
          </a:p>
          <a:p>
            <a:pPr lvl="1"/>
            <a:r>
              <a:rPr kumimoji="1" lang="ja-JP" altLang="en-US" dirty="0" smtClean="0"/>
              <a:t>アプリケーションの設計書や、モックアッププログラム等を基に、システム領域のプログラム設計やアプリケーションの機能実装を行います。</a:t>
            </a:r>
          </a:p>
          <a:p>
            <a:r>
              <a:rPr kumimoji="1" lang="en-US" altLang="ja-JP" dirty="0" smtClean="0"/>
              <a:t>VD</a:t>
            </a:r>
            <a:r>
              <a:rPr kumimoji="1" lang="ja-JP" altLang="en-US" dirty="0" smtClean="0"/>
              <a:t>（</a:t>
            </a:r>
            <a:r>
              <a:rPr kumimoji="1" lang="en-US" altLang="ja-JP" dirty="0" smtClean="0"/>
              <a:t>Visual Design</a:t>
            </a:r>
            <a:r>
              <a:rPr kumimoji="1" lang="ja-JP" altLang="en-US" dirty="0" smtClean="0"/>
              <a:t>）：</a:t>
            </a:r>
            <a:endParaRPr kumimoji="1" lang="en-US" altLang="ja-JP" dirty="0" smtClean="0"/>
          </a:p>
          <a:p>
            <a:pPr lvl="1"/>
            <a:r>
              <a:rPr kumimoji="1" lang="ja-JP" altLang="en-US" dirty="0" smtClean="0"/>
              <a:t>製品やサービスのユーザーインターフェイスに色・カタチ・質感やアイコンなど視覚的要素に対してビジュアルデザインを行います。</a:t>
            </a:r>
          </a:p>
          <a:p>
            <a:r>
              <a:rPr kumimoji="1" lang="en-US" altLang="ja-JP" dirty="0" smtClean="0"/>
              <a:t>PM</a:t>
            </a:r>
            <a:r>
              <a:rPr kumimoji="1" lang="ja-JP" altLang="en-US" dirty="0" smtClean="0"/>
              <a:t>（</a:t>
            </a:r>
            <a:r>
              <a:rPr kumimoji="1" lang="en-US" altLang="ja-JP" dirty="0" smtClean="0"/>
              <a:t>Project Management</a:t>
            </a:r>
            <a:r>
              <a:rPr kumimoji="1" lang="ja-JP" altLang="en-US" dirty="0" smtClean="0"/>
              <a:t>）：</a:t>
            </a:r>
            <a:endParaRPr kumimoji="1" lang="en-US" altLang="ja-JP" dirty="0" smtClean="0"/>
          </a:p>
          <a:p>
            <a:pPr lvl="1"/>
            <a:r>
              <a:rPr kumimoji="1" lang="ja-JP" altLang="en-US" dirty="0" smtClean="0"/>
              <a:t>プロジェクトの責任者。顧客および内部コミュニケーションをとり、コスト</a:t>
            </a:r>
            <a:r>
              <a:rPr kumimoji="1" lang="en-US" altLang="ja-JP" dirty="0" smtClean="0"/>
              <a:t>/</a:t>
            </a:r>
            <a:r>
              <a:rPr kumimoji="1" lang="ja-JP" altLang="en-US" dirty="0" smtClean="0"/>
              <a:t>スケジュール</a:t>
            </a:r>
            <a:r>
              <a:rPr kumimoji="1" lang="en-US" altLang="ja-JP" dirty="0" smtClean="0"/>
              <a:t>/</a:t>
            </a:r>
            <a:r>
              <a:rPr kumimoji="1" lang="ja-JP" altLang="en-US" dirty="0" smtClean="0"/>
              <a:t>仕様といった管理面で必要なバランスをとりながらプロジェクトの進行</a:t>
            </a:r>
            <a:r>
              <a:rPr kumimoji="1" lang="en-US" altLang="ja-JP" dirty="0" smtClean="0"/>
              <a:t>/</a:t>
            </a:r>
            <a:r>
              <a:rPr kumimoji="1" lang="ja-JP" altLang="en-US" dirty="0" smtClean="0"/>
              <a:t>管理を行います。</a:t>
            </a:r>
            <a:endParaRPr kumimoji="1" lang="en-US" altLang="ja-JP" dirty="0" smtClean="0"/>
          </a:p>
          <a:p>
            <a:endParaRPr lang="en-US" altLang="ja-JP" dirty="0"/>
          </a:p>
          <a:p>
            <a:r>
              <a:rPr kumimoji="1" lang="ja-JP" altLang="en-US" dirty="0" smtClean="0"/>
              <a:t>参考</a:t>
            </a:r>
            <a:r>
              <a:rPr kumimoji="1" lang="en-US" altLang="ja-JP" dirty="0" smtClean="0"/>
              <a:t>URL</a:t>
            </a:r>
            <a:r>
              <a:rPr kumimoji="1" lang="ja-JP" altLang="en-US" dirty="0" smtClean="0"/>
              <a:t>：</a:t>
            </a:r>
            <a:r>
              <a:rPr lang="en-US" altLang="ja-JP" dirty="0"/>
              <a:t>http://www.2ndfactory.com/about/</a:t>
            </a:r>
            <a:r>
              <a:rPr lang="en-US" altLang="ja-JP" dirty="0" err="1"/>
              <a:t>teammodel.html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77</a:t>
            </a:fld>
            <a:endParaRPr lang="ja-JP" altLang="en-US" dirty="0"/>
          </a:p>
        </p:txBody>
      </p:sp>
    </p:spTree>
    <p:extLst>
      <p:ext uri="{BB962C8B-B14F-4D97-AF65-F5344CB8AC3E}">
        <p14:creationId xmlns:p14="http://schemas.microsoft.com/office/powerpoint/2010/main" val="41313693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r>
              <a:rPr kumimoji="1" lang="en-US" altLang="ja-JP" dirty="0" smtClean="0"/>
              <a:t>Section : [</a:t>
            </a:r>
            <a:r>
              <a:rPr kumimoji="1" lang="ja-JP" altLang="en-US" dirty="0" smtClean="0"/>
              <a:t>チームモデル</a:t>
            </a:r>
            <a:r>
              <a:rPr kumimoji="1" lang="en-US" altLang="ja-JP" dirty="0" smtClean="0"/>
              <a:t>] Page74〜78</a:t>
            </a:r>
          </a:p>
          <a:p>
            <a:r>
              <a:rPr kumimoji="1" lang="en-US" altLang="ja-JP" dirty="0" smtClean="0"/>
              <a:t>Page78</a:t>
            </a:r>
          </a:p>
          <a:p>
            <a:r>
              <a:rPr kumimoji="1" lang="en-US" altLang="ja-JP" dirty="0" smtClean="0"/>
              <a:t>●</a:t>
            </a:r>
            <a:r>
              <a:rPr lang="en-US" altLang="ja-JP" dirty="0" smtClean="0"/>
              <a:t>UX</a:t>
            </a:r>
            <a:r>
              <a:rPr lang="ja-JP" altLang="en-US" dirty="0" smtClean="0"/>
              <a:t>関係の仕事を請け負う会社の</a:t>
            </a:r>
            <a:r>
              <a:rPr lang="en-US" altLang="ja-JP" dirty="0" smtClean="0"/>
              <a:t>UX</a:t>
            </a:r>
            <a:r>
              <a:rPr lang="ja-JP" altLang="en-US" dirty="0" smtClean="0"/>
              <a:t>検討プロセス</a:t>
            </a:r>
            <a:endParaRPr lang="en-US" altLang="ja-JP" dirty="0" smtClean="0"/>
          </a:p>
          <a:p>
            <a:r>
              <a:rPr lang="en-US" altLang="ja-JP" dirty="0" smtClean="0"/>
              <a:t>UX</a:t>
            </a:r>
            <a:r>
              <a:rPr lang="ja-JP" altLang="en-US" dirty="0" smtClean="0"/>
              <a:t>関係の仕事を請け負う</a:t>
            </a:r>
            <a:r>
              <a:rPr kumimoji="1" lang="ja-JP" altLang="en-US" dirty="0" smtClean="0"/>
              <a:t>会社のチームがどのようなプロセスで</a:t>
            </a:r>
            <a:r>
              <a:rPr kumimoji="1" lang="en-US" altLang="ja-JP" dirty="0" smtClean="0"/>
              <a:t>UX</a:t>
            </a:r>
            <a:r>
              <a:rPr kumimoji="1" lang="ja-JP" altLang="en-US" dirty="0" smtClean="0"/>
              <a:t>を検討しているのかを紹介します。</a:t>
            </a:r>
            <a:endParaRPr kumimoji="1" lang="en-US" altLang="ja-JP" dirty="0" smtClean="0"/>
          </a:p>
          <a:p>
            <a:r>
              <a:rPr kumimoji="1" lang="ja-JP" altLang="en-US" dirty="0" smtClean="0"/>
              <a:t>大きくは、「理解」「分析」「発案」「具体化」「評価」のフェーズに分かれています。</a:t>
            </a:r>
            <a:endParaRPr kumimoji="1" lang="en-US" altLang="ja-JP" dirty="0" smtClean="0"/>
          </a:p>
          <a:p>
            <a:r>
              <a:rPr kumimoji="1" lang="ja-JP" altLang="en-US" dirty="0" smtClean="0"/>
              <a:t>・「理解」のフェーズ</a:t>
            </a:r>
            <a:endParaRPr kumimoji="1" lang="en-US" altLang="ja-JP" dirty="0" smtClean="0"/>
          </a:p>
          <a:p>
            <a:pPr lvl="1"/>
            <a:r>
              <a:rPr kumimoji="1" lang="ja-JP" altLang="en-US" dirty="0" smtClean="0"/>
              <a:t>フィールドワークを行います（書を捨て町に出よう）。</a:t>
            </a:r>
            <a:endParaRPr kumimoji="1" lang="en-US" altLang="ja-JP" dirty="0" smtClean="0"/>
          </a:p>
          <a:p>
            <a:pPr lvl="1"/>
            <a:r>
              <a:rPr kumimoji="1" lang="ja-JP" altLang="en-US" dirty="0" smtClean="0"/>
              <a:t>このフェーズでは、現状（現況）を第三者的立場で把握することから始まります。</a:t>
            </a:r>
            <a:endParaRPr kumimoji="1" lang="en-US" altLang="ja-JP" dirty="0" smtClean="0"/>
          </a:p>
          <a:p>
            <a:r>
              <a:rPr kumimoji="1" lang="ja-JP" altLang="en-US" dirty="0" smtClean="0"/>
              <a:t>・「分析」のフェーズ</a:t>
            </a:r>
            <a:endParaRPr kumimoji="1" lang="en-US" altLang="ja-JP" dirty="0" smtClean="0"/>
          </a:p>
          <a:p>
            <a:pPr lvl="1"/>
            <a:r>
              <a:rPr kumimoji="1" lang="ja-JP" altLang="en-US" dirty="0" smtClean="0"/>
              <a:t>パネルを使った分析作業を行います。</a:t>
            </a:r>
          </a:p>
          <a:p>
            <a:pPr lvl="1"/>
            <a:r>
              <a:rPr kumimoji="1" lang="ja-JP" altLang="en-US" dirty="0" smtClean="0"/>
              <a:t>画面のキャプチャなどを貼り込み、分かったことなどを書き込んでいきます。</a:t>
            </a:r>
          </a:p>
          <a:p>
            <a:pPr lvl="1"/>
            <a:r>
              <a:rPr kumimoji="1" lang="ja-JP" altLang="en-US" dirty="0" smtClean="0"/>
              <a:t>（パネルは、なるべく大きなものを用意し、画面遷移が一目で見ることができるように工夫します）</a:t>
            </a:r>
            <a:endParaRPr kumimoji="1" lang="en-US" altLang="ja-JP" dirty="0" smtClean="0"/>
          </a:p>
          <a:p>
            <a:pPr lvl="0"/>
            <a:r>
              <a:rPr kumimoji="1" lang="ja-JP" altLang="en-US" dirty="0" smtClean="0"/>
              <a:t>・「発案」のフェーズ</a:t>
            </a:r>
            <a:endParaRPr kumimoji="1" lang="en-US" altLang="ja-JP" dirty="0" smtClean="0"/>
          </a:p>
          <a:p>
            <a:pPr lvl="1"/>
            <a:r>
              <a:rPr kumimoji="1" lang="ja-JP" altLang="en-US" dirty="0" smtClean="0"/>
              <a:t>ユーザーシナリオ提案を行います（ペルソナ・シナリオ手法による検討）。</a:t>
            </a:r>
            <a:endParaRPr kumimoji="1" lang="en-US" altLang="ja-JP" dirty="0" smtClean="0"/>
          </a:p>
          <a:p>
            <a:pPr lvl="1"/>
            <a:r>
              <a:rPr kumimoji="1" lang="ja-JP" altLang="en-US" dirty="0" smtClean="0"/>
              <a:t>ワイヤーフレームでの検討を行います。</a:t>
            </a:r>
            <a:endParaRPr kumimoji="1" lang="en-US" altLang="ja-JP" dirty="0" smtClean="0"/>
          </a:p>
          <a:p>
            <a:pPr lvl="0"/>
            <a:r>
              <a:rPr kumimoji="1" lang="ja-JP" altLang="en-US" dirty="0" smtClean="0"/>
              <a:t>・「具体化」のフェーズ</a:t>
            </a:r>
            <a:endParaRPr kumimoji="1" lang="en-US" altLang="ja-JP" dirty="0" smtClean="0"/>
          </a:p>
          <a:p>
            <a:pPr lvl="1"/>
            <a:r>
              <a:rPr kumimoji="1" lang="ja-JP" altLang="en-US" dirty="0" smtClean="0"/>
              <a:t>ワイヤーフレームに従い、各画面、各素材のグラフィックデザインを行います。</a:t>
            </a:r>
          </a:p>
          <a:p>
            <a:pPr lvl="1"/>
            <a:r>
              <a:rPr kumimoji="1" lang="ja-JP" altLang="en-US" dirty="0" smtClean="0"/>
              <a:t>ワイヤーフレームに従い、各画面で使用するユーザーコントロールを配置します。</a:t>
            </a:r>
          </a:p>
          <a:p>
            <a:pPr lvl="1"/>
            <a:r>
              <a:rPr kumimoji="1" lang="ja-JP" altLang="en-US" dirty="0" smtClean="0"/>
              <a:t>配置したユーザーコントロールに各画面のデザインを適用していきます。</a:t>
            </a:r>
          </a:p>
          <a:p>
            <a:pPr lvl="1"/>
            <a:r>
              <a:rPr kumimoji="1" lang="ja-JP" altLang="en-US" dirty="0" smtClean="0"/>
              <a:t>結合調整作業（実装して「使い勝手」を確認する）を行います。</a:t>
            </a:r>
            <a:endParaRPr kumimoji="1" lang="en-US" altLang="ja-JP" dirty="0" smtClean="0"/>
          </a:p>
          <a:p>
            <a:pPr lvl="0"/>
            <a:r>
              <a:rPr kumimoji="1" lang="ja-JP" altLang="en-US" dirty="0" smtClean="0"/>
              <a:t>・「評価」のフェーズ</a:t>
            </a:r>
            <a:endParaRPr kumimoji="1" lang="en-US" altLang="ja-JP" dirty="0" smtClean="0"/>
          </a:p>
          <a:p>
            <a:pPr lvl="1"/>
            <a:r>
              <a:rPr kumimoji="1" lang="ja-JP" altLang="en-US" dirty="0" smtClean="0"/>
              <a:t>実装後に、</a:t>
            </a:r>
            <a:r>
              <a:rPr kumimoji="1" lang="en-US" altLang="ja-JP" dirty="0" smtClean="0"/>
              <a:t>UX</a:t>
            </a:r>
            <a:r>
              <a:rPr kumimoji="1" lang="ja-JP" altLang="en-US" dirty="0" smtClean="0"/>
              <a:t>はよくなったか、新しい問題が発生していないかなどをチェックします。</a:t>
            </a:r>
            <a:endParaRPr kumimoji="1" lang="en-US" altLang="ja-JP" dirty="0" smtClean="0"/>
          </a:p>
          <a:p>
            <a:pPr lvl="0"/>
            <a:endParaRPr kumimoji="1" lang="en-US" altLang="ja-JP" dirty="0" smtClean="0"/>
          </a:p>
          <a:p>
            <a:pPr lvl="0"/>
            <a:r>
              <a:rPr kumimoji="1" lang="ja-JP" altLang="en-US" dirty="0" smtClean="0"/>
              <a:t>そして、問題が解決できていなかったり、新たな問題が発生していたりした場合、また「理解」のフェーズに戻り、検討プロセスを繰り返します。</a:t>
            </a:r>
          </a:p>
          <a:p>
            <a:pPr lvl="1"/>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78</a:t>
            </a:fld>
            <a:endParaRPr lang="ja-JP" altLang="en-US"/>
          </a:p>
        </p:txBody>
      </p:sp>
    </p:spTree>
    <p:extLst>
      <p:ext uri="{BB962C8B-B14F-4D97-AF65-F5344CB8AC3E}">
        <p14:creationId xmlns:p14="http://schemas.microsoft.com/office/powerpoint/2010/main" val="570943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Page79</a:t>
            </a:r>
          </a:p>
          <a:p>
            <a:pPr algn="just"/>
            <a:r>
              <a:rPr kumimoji="1" lang="ja-JP" altLang="en-US" dirty="0" smtClean="0"/>
              <a:t>このセクションでは、演習課題をとおして、情報を可視化する術を学びます。頭の中で起こっていることを目に見えるようにするための思考ツールとして考えられた「マインドマップ」について学習し、演習課題でその実践を行います。</a:t>
            </a:r>
            <a:endParaRPr kumimoji="1" lang="en-US" altLang="ja-JP" dirty="0" smtClean="0"/>
          </a:p>
          <a:p>
            <a:pPr algn="just"/>
            <a:endParaRPr kumimoji="1" lang="en-US" altLang="ja-JP" dirty="0" smtClean="0"/>
          </a:p>
          <a:p>
            <a:r>
              <a:rPr kumimoji="1" lang="ja-JP" altLang="en-US" dirty="0" smtClean="0"/>
              <a:t>＜必要な用具＞</a:t>
            </a:r>
            <a:endParaRPr kumimoji="1" lang="en-US" altLang="ja-JP" dirty="0" smtClean="0"/>
          </a:p>
          <a:p>
            <a:pPr marL="531450" lvl="1" indent="-171450">
              <a:buFont typeface="Arial"/>
              <a:buChar char="•"/>
            </a:pPr>
            <a:r>
              <a:rPr kumimoji="1" lang="en-US" altLang="ja-JP" dirty="0" smtClean="0"/>
              <a:t>A4</a:t>
            </a:r>
            <a:r>
              <a:rPr kumimoji="1" lang="ja-JP" altLang="en-US" dirty="0" smtClean="0"/>
              <a:t>（</a:t>
            </a:r>
            <a:r>
              <a:rPr kumimoji="1" lang="en-US" altLang="ja-JP" dirty="0" smtClean="0"/>
              <a:t>210 X 297 mm</a:t>
            </a:r>
            <a:r>
              <a:rPr kumimoji="1" lang="ja-JP" altLang="en-US" dirty="0" smtClean="0"/>
              <a:t>）程度の用紙</a:t>
            </a:r>
            <a:endParaRPr kumimoji="1" lang="en-US" altLang="ja-JP" dirty="0" smtClean="0"/>
          </a:p>
          <a:p>
            <a:pPr marL="531450" lvl="1" indent="-171450">
              <a:buFont typeface="Arial"/>
              <a:buChar char="•"/>
            </a:pPr>
            <a:r>
              <a:rPr kumimoji="1" lang="ja-JP" altLang="en-US" dirty="0" smtClean="0"/>
              <a:t>水性サインペン（黒、上記付箋に書きやすい太さ）</a:t>
            </a:r>
            <a:endParaRPr kumimoji="1" lang="en-US" altLang="ja-JP" dirty="0" smtClean="0"/>
          </a:p>
          <a:p>
            <a:pPr marL="531450" marR="0" lvl="1" indent="-17145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水性サインペン（カラー</a:t>
            </a:r>
            <a:r>
              <a:rPr kumimoji="1" lang="en-US" altLang="ja-JP" dirty="0" smtClean="0"/>
              <a:t>…12</a:t>
            </a:r>
            <a:r>
              <a:rPr kumimoji="1" lang="ja-JP" altLang="en-US" dirty="0" smtClean="0"/>
              <a:t>色程度／太字用と細字用）</a:t>
            </a:r>
            <a:endParaRPr kumimoji="1" lang="en-US" altLang="ja-JP" dirty="0" smtClean="0"/>
          </a:p>
          <a:p>
            <a:pPr marL="0" lvl="0" indent="0">
              <a:buFontTx/>
              <a:buNone/>
            </a:pPr>
            <a:endParaRPr kumimoji="1" lang="en-US" altLang="ja-JP" dirty="0" smtClean="0"/>
          </a:p>
          <a:p>
            <a:pPr marL="0" lvl="0" indent="0">
              <a:buFontTx/>
              <a:buNone/>
            </a:pPr>
            <a:r>
              <a:rPr kumimoji="1" lang="ja-JP" altLang="en-US" dirty="0" smtClean="0"/>
              <a:t>参考</a:t>
            </a:r>
            <a:r>
              <a:rPr kumimoji="1" lang="en-US" altLang="ja-JP" dirty="0" smtClean="0"/>
              <a:t>URL</a:t>
            </a:r>
            <a:r>
              <a:rPr kumimoji="1" lang="ja-JP" altLang="en-US" dirty="0" smtClean="0"/>
              <a:t>：</a:t>
            </a:r>
            <a:endParaRPr kumimoji="1" lang="en-US" altLang="ja-JP" dirty="0" smtClean="0"/>
          </a:p>
          <a:p>
            <a:pPr marL="0" lvl="0" indent="0">
              <a:buFontTx/>
              <a:buNone/>
            </a:pPr>
            <a:r>
              <a:rPr kumimoji="1" lang="en-US" altLang="ja-JP" dirty="0" smtClean="0"/>
              <a:t>http://</a:t>
            </a:r>
            <a:r>
              <a:rPr kumimoji="1" lang="en-US" altLang="ja-JP" dirty="0" err="1" smtClean="0"/>
              <a:t>www.mmm.co.jp</a:t>
            </a:r>
            <a:r>
              <a:rPr kumimoji="1" lang="en-US" altLang="ja-JP" dirty="0" smtClean="0"/>
              <a:t>/office/</a:t>
            </a:r>
            <a:r>
              <a:rPr kumimoji="1" lang="en-US" altLang="ja-JP" dirty="0" err="1" smtClean="0"/>
              <a:t>post_it</a:t>
            </a:r>
            <a:r>
              <a:rPr kumimoji="1" lang="en-US" altLang="ja-JP" dirty="0" smtClean="0"/>
              <a:t>/list04/6541.html</a:t>
            </a:r>
          </a:p>
          <a:p>
            <a:pPr marL="504000" lvl="0" indent="-529200">
              <a:buFontTx/>
              <a:buNone/>
            </a:pPr>
            <a:r>
              <a:rPr kumimoji="1" lang="en-US" altLang="ja-JP" dirty="0" smtClean="0"/>
              <a:t>http://</a:t>
            </a:r>
            <a:r>
              <a:rPr kumimoji="1" lang="en-US" altLang="ja-JP" dirty="0" err="1" smtClean="0"/>
              <a:t>www.mpuni.co.jp</a:t>
            </a:r>
            <a:r>
              <a:rPr kumimoji="1" lang="en-US" altLang="ja-JP" dirty="0" smtClean="0"/>
              <a:t>/products/</a:t>
            </a:r>
            <a:r>
              <a:rPr kumimoji="1" lang="en-US" altLang="ja-JP" dirty="0" err="1" smtClean="0"/>
              <a:t>felt_tip_pens</a:t>
            </a:r>
            <a:r>
              <a:rPr kumimoji="1" lang="en-US" altLang="ja-JP" dirty="0" smtClean="0"/>
              <a:t>/</a:t>
            </a:r>
            <a:r>
              <a:rPr kumimoji="1" lang="en-US" altLang="ja-JP" dirty="0" err="1" smtClean="0"/>
              <a:t>water_based</a:t>
            </a:r>
            <a:r>
              <a:rPr kumimoji="1" lang="en-US" altLang="ja-JP" dirty="0" smtClean="0"/>
              <a:t>/</a:t>
            </a:r>
            <a:r>
              <a:rPr kumimoji="1" lang="en-US" altLang="ja-JP" dirty="0" err="1" smtClean="0"/>
              <a:t>pure_color</a:t>
            </a:r>
            <a:r>
              <a:rPr kumimoji="1" lang="en-US" altLang="ja-JP" dirty="0" smtClean="0"/>
              <a:t>/</a:t>
            </a:r>
            <a:r>
              <a:rPr kumimoji="1" lang="en-US" altLang="ja-JP" dirty="0" err="1" smtClean="0"/>
              <a:t>pure_color_f.html</a:t>
            </a:r>
            <a:endParaRPr kumimoji="1" lang="en-US" altLang="ja-JP" dirty="0" smtClean="0"/>
          </a:p>
          <a:p>
            <a:pPr marL="504000" marR="0" lvl="0" indent="-529200" algn="just" defTabSz="914400" rtl="0" eaLnBrk="1" fontAlgn="base" latinLnBrk="0" hangingPunct="1">
              <a:lnSpc>
                <a:spcPct val="100000"/>
              </a:lnSpc>
              <a:spcBef>
                <a:spcPct val="30000"/>
              </a:spcBef>
              <a:spcAft>
                <a:spcPct val="0"/>
              </a:spcAft>
              <a:buClrTx/>
              <a:buSzTx/>
              <a:buFontTx/>
              <a:buNone/>
              <a:tabLst/>
              <a:defRPr/>
            </a:pPr>
            <a:r>
              <a:rPr kumimoji="1" lang="en-US" altLang="ja-JP" dirty="0" smtClean="0"/>
              <a:t>http://</a:t>
            </a:r>
            <a:r>
              <a:rPr kumimoji="1" lang="en-US" altLang="ja-JP" dirty="0" err="1" smtClean="0"/>
              <a:t>www.mpuni.co.jp</a:t>
            </a:r>
            <a:r>
              <a:rPr kumimoji="1" lang="en-US" altLang="ja-JP" dirty="0" smtClean="0"/>
              <a:t>/products/</a:t>
            </a:r>
            <a:r>
              <a:rPr kumimoji="1" lang="en-US" altLang="ja-JP" dirty="0" err="1" smtClean="0"/>
              <a:t>felt_tip_pens</a:t>
            </a:r>
            <a:r>
              <a:rPr kumimoji="1" lang="en-US" altLang="ja-JP" dirty="0" smtClean="0"/>
              <a:t>/</a:t>
            </a:r>
            <a:r>
              <a:rPr kumimoji="1" lang="en-US" altLang="ja-JP" dirty="0" err="1" smtClean="0"/>
              <a:t>water_based</a:t>
            </a:r>
            <a:r>
              <a:rPr kumimoji="1" lang="en-US" altLang="ja-JP" dirty="0" smtClean="0"/>
              <a:t>/</a:t>
            </a:r>
            <a:r>
              <a:rPr kumimoji="1" lang="en-US" altLang="ja-JP" dirty="0" err="1" smtClean="0"/>
              <a:t>posca</a:t>
            </a:r>
            <a:r>
              <a:rPr kumimoji="1" lang="en-US" altLang="ja-JP" dirty="0" smtClean="0"/>
              <a:t>/</a:t>
            </a:r>
            <a:r>
              <a:rPr kumimoji="1" lang="en-US" altLang="ja-JP" dirty="0" err="1" smtClean="0"/>
              <a:t>standard.html</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79</a:t>
            </a:fld>
            <a:endParaRPr lang="ja-JP" altLang="en-US"/>
          </a:p>
        </p:txBody>
      </p:sp>
    </p:spTree>
    <p:extLst>
      <p:ext uri="{BB962C8B-B14F-4D97-AF65-F5344CB8AC3E}">
        <p14:creationId xmlns:p14="http://schemas.microsoft.com/office/powerpoint/2010/main" val="33904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b="0" i="0" dirty="0" smtClean="0">
                <a:solidFill>
                  <a:schemeClr val="tx1"/>
                </a:solidFill>
              </a:rPr>
              <a:t>Page8</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b="0" i="0" dirty="0" smtClean="0">
                <a:solidFill>
                  <a:schemeClr val="tx1"/>
                </a:solidFill>
              </a:rPr>
              <a:t>●Big</a:t>
            </a:r>
            <a:r>
              <a:rPr kumimoji="1" lang="en-US" altLang="ja-JP" b="0" i="0" baseline="0" dirty="0" smtClean="0">
                <a:solidFill>
                  <a:schemeClr val="tx1"/>
                </a:solidFill>
              </a:rPr>
              <a:t> Picture</a:t>
            </a:r>
            <a:endParaRPr kumimoji="1" lang="en-US" altLang="ja-JP" b="0" i="0" dirty="0" smtClean="0">
              <a:solidFill>
                <a:schemeClr val="tx1"/>
              </a:solidFill>
            </a:endParaRPr>
          </a:p>
          <a:p>
            <a:pPr algn="just"/>
            <a:r>
              <a:rPr kumimoji="1" lang="ja-JP" altLang="en-US" b="0" i="0" dirty="0" smtClean="0">
                <a:solidFill>
                  <a:schemeClr val="tx1"/>
                </a:solidFill>
              </a:rPr>
              <a:t>オバマ大統領とスティーブ・ジョブスとのやり取りから分かる大切なことは、上流工程での検討であることを生徒に伝えます。</a:t>
            </a:r>
            <a:endParaRPr kumimoji="1" lang="en-US" altLang="ja-JP" b="0" i="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ja-JP" altLang="en-US" b="0" i="0" dirty="0" smtClean="0">
                <a:solidFill>
                  <a:schemeClr val="tx1"/>
                </a:solidFill>
                <a:latin typeface="+mn-ea"/>
              </a:rPr>
              <a:t>これからのものづくりの勝利の方程式は、まずグローバル化が大前提で、「最高の頭脳で企画」し、「最低のコスト」でつくり、「最良の笑顔で世界を相手に販売」することであり、それを実現するためには、</a:t>
            </a:r>
            <a:r>
              <a:rPr kumimoji="1" lang="ja-JP" altLang="en-US" b="0" i="0" dirty="0" smtClean="0">
                <a:solidFill>
                  <a:schemeClr val="tx1"/>
                </a:solidFill>
                <a:latin typeface="+mn-ea"/>
              </a:rPr>
              <a:t>上流工程での検討が最も重要となってくることを説明します。</a:t>
            </a:r>
            <a:endParaRPr lang="en-US" altLang="ja-JP" b="0" i="0" dirty="0" smtClean="0">
              <a:solidFill>
                <a:schemeClr val="tx1"/>
              </a:solidFill>
              <a:effectLst/>
              <a:latin typeface="+mn-ea"/>
            </a:endParaRPr>
          </a:p>
          <a:p>
            <a:pPr algn="just"/>
            <a:endParaRPr kumimoji="1" lang="ja-JP" altLang="en-US" b="0" i="0"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a:t>
            </a:fld>
            <a:endParaRPr lang="ja-JP" altLang="en-US"/>
          </a:p>
        </p:txBody>
      </p:sp>
    </p:spTree>
    <p:extLst>
      <p:ext uri="{BB962C8B-B14F-4D97-AF65-F5344CB8AC3E}">
        <p14:creationId xmlns:p14="http://schemas.microsoft.com/office/powerpoint/2010/main" val="15299013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Page80</a:t>
            </a:r>
          </a:p>
          <a:p>
            <a:r>
              <a:rPr kumimoji="1" lang="en-US" altLang="ja-JP" dirty="0" smtClean="0"/>
              <a:t>●</a:t>
            </a:r>
            <a:r>
              <a:rPr kumimoji="1" lang="ja-JP" altLang="en-US" dirty="0" smtClean="0"/>
              <a:t>マインドマップ</a:t>
            </a:r>
            <a:endParaRPr kumimoji="1" lang="en-US" altLang="ja-JP" dirty="0" smtClean="0"/>
          </a:p>
          <a:p>
            <a:r>
              <a:rPr kumimoji="1" lang="ja-JP" altLang="en-US" dirty="0" smtClean="0"/>
              <a:t>マインドアップは、「創造的思考・発想ツール」です。イギリスの著述家、トニー・ブザンによって提唱されました。頭の中で起こっていることを「見える化」するために用いられる思考・発想・学習ツールです。</a:t>
            </a:r>
          </a:p>
          <a:p>
            <a:r>
              <a:rPr kumimoji="1" lang="ja-JP" altLang="en-US" dirty="0" smtClean="0"/>
              <a:t>想像や連想を用いて思考を展開し、マップを描くことにより、思考の整理、豊かな発想、記憶が助けられるとされています。また、複雑な概念もコンパクトに表現でき、かつ早く理解できるとされ、注目を集めています。</a:t>
            </a:r>
          </a:p>
          <a:p>
            <a:endParaRPr kumimoji="1" lang="ja-JP" altLang="en-US" dirty="0" smtClean="0"/>
          </a:p>
          <a:p>
            <a:r>
              <a:rPr kumimoji="1" lang="ja-JP" altLang="en-US" dirty="0" smtClean="0"/>
              <a:t>＜マップの描き方＞</a:t>
            </a:r>
            <a:endParaRPr kumimoji="1" lang="en-US" altLang="ja-JP" dirty="0" smtClean="0"/>
          </a:p>
          <a:p>
            <a:r>
              <a:rPr kumimoji="1" lang="ja-JP" altLang="en-US" dirty="0" smtClean="0"/>
              <a:t>・表現したい概念の中心となるキーワードやイメージを中央に置く。</a:t>
            </a:r>
            <a:endParaRPr kumimoji="1" lang="en-US" altLang="ja-JP" dirty="0" smtClean="0"/>
          </a:p>
          <a:p>
            <a:r>
              <a:rPr kumimoji="1" lang="ja-JP" altLang="en-US" dirty="0" smtClean="0"/>
              <a:t>・放射状にキーワードやイメージを広げ、繋げて描いていく。</a:t>
            </a:r>
            <a:endParaRPr kumimoji="1" lang="en-US" altLang="ja-JP" dirty="0" smtClean="0"/>
          </a:p>
          <a:p>
            <a:endParaRPr kumimoji="1" lang="en-US" altLang="ja-JP" dirty="0" smtClean="0"/>
          </a:p>
          <a:p>
            <a:r>
              <a:rPr kumimoji="1" lang="ja-JP" altLang="en-US" dirty="0" smtClean="0"/>
              <a:t>参考</a:t>
            </a:r>
            <a:r>
              <a:rPr kumimoji="1" lang="en-US" altLang="ja-JP" dirty="0" smtClean="0"/>
              <a:t>URL</a:t>
            </a:r>
            <a:r>
              <a:rPr kumimoji="1" lang="ja-JP" altLang="en-US" dirty="0" smtClean="0"/>
              <a:t>：</a:t>
            </a:r>
            <a:endParaRPr kumimoji="1" lang="en-US" altLang="ja-JP" dirty="0" smtClean="0"/>
          </a:p>
          <a:p>
            <a:r>
              <a:rPr kumimoji="1" lang="en-US" altLang="ja-JP" dirty="0" smtClean="0"/>
              <a:t>http://</a:t>
            </a:r>
            <a:r>
              <a:rPr kumimoji="1" lang="en-US" altLang="ja-JP" dirty="0" err="1" smtClean="0"/>
              <a:t>thinkbuzan.com</a:t>
            </a:r>
            <a:r>
              <a:rPr kumimoji="1" lang="en-US" altLang="ja-JP" dirty="0" smtClean="0"/>
              <a:t>/</a:t>
            </a:r>
            <a:r>
              <a:rPr kumimoji="1" lang="en-US" altLang="ja-JP" dirty="0" err="1" smtClean="0"/>
              <a:t>ja</a:t>
            </a:r>
            <a:r>
              <a:rPr kumimoji="1" lang="en-US" altLang="ja-JP" dirty="0" smtClean="0"/>
              <a:t>/</a:t>
            </a:r>
          </a:p>
          <a:p>
            <a:r>
              <a:rPr kumimoji="1" lang="en-US" altLang="ja-JP" dirty="0" smtClean="0"/>
              <a:t>http://</a:t>
            </a:r>
            <a:r>
              <a:rPr kumimoji="1" lang="en-US" altLang="ja-JP" dirty="0" err="1" smtClean="0"/>
              <a:t>mindmap.jp</a:t>
            </a:r>
            <a:r>
              <a:rPr kumimoji="1" lang="en-US" altLang="ja-JP" dirty="0" smtClean="0"/>
              <a:t>/</a:t>
            </a:r>
          </a:p>
          <a:p>
            <a:r>
              <a:rPr kumimoji="1" lang="en-US" altLang="ja-JP" dirty="0" smtClean="0"/>
              <a:t>http://</a:t>
            </a:r>
            <a:r>
              <a:rPr kumimoji="1" lang="en-US" altLang="ja-JP" dirty="0" err="1" smtClean="0"/>
              <a:t>freemind.sourceforge.net</a:t>
            </a:r>
            <a:r>
              <a:rPr kumimoji="1" lang="en-US" altLang="ja-JP" dirty="0" smtClean="0"/>
              <a:t>/</a:t>
            </a:r>
          </a:p>
          <a:p>
            <a:r>
              <a:rPr kumimoji="1" lang="ja-JP" altLang="en-US" dirty="0" smtClean="0"/>
              <a:t>参考図書：</a:t>
            </a:r>
            <a:endParaRPr kumimoji="1" lang="en-US" altLang="ja-JP" dirty="0" smtClean="0"/>
          </a:p>
          <a:p>
            <a:r>
              <a:rPr kumimoji="1" lang="ja-JP" altLang="en-US" dirty="0" smtClean="0"/>
              <a:t>マインドマップ超入門（トニー・ブザン　著／ディスカヴァー・トゥエンティワン）</a:t>
            </a:r>
            <a:endParaRPr kumimoji="1" lang="en-US" altLang="ja-JP" dirty="0" smtClean="0"/>
          </a:p>
          <a:p>
            <a:r>
              <a:rPr kumimoji="1" lang="ja-JP" altLang="en-US" dirty="0" smtClean="0"/>
              <a:t>新版 ザ・マインドマップ（トニー・ブザン　著／</a:t>
            </a:r>
            <a:r>
              <a:rPr kumimoji="1" lang="ja-JP" altLang="en-US" sz="1200" kern="1200" dirty="0" smtClean="0">
                <a:solidFill>
                  <a:schemeClr val="tx1"/>
                </a:solidFill>
                <a:latin typeface="+mn-lt"/>
                <a:ea typeface="+mn-ea"/>
                <a:cs typeface="+mn-cs"/>
              </a:rPr>
              <a:t>ダイヤモンド社）</a:t>
            </a:r>
            <a:endParaRPr kumimoji="1" lang="en-US" altLang="ja-JP"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80</a:t>
            </a:fld>
            <a:endParaRPr lang="ja-JP" altLang="en-US" dirty="0"/>
          </a:p>
        </p:txBody>
      </p:sp>
    </p:spTree>
    <p:extLst>
      <p:ext uri="{BB962C8B-B14F-4D97-AF65-F5344CB8AC3E}">
        <p14:creationId xmlns:p14="http://schemas.microsoft.com/office/powerpoint/2010/main" val="22042849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Page81</a:t>
            </a:r>
          </a:p>
          <a:p>
            <a:r>
              <a:rPr kumimoji="1" lang="en-US" altLang="ja-JP" dirty="0" smtClean="0"/>
              <a:t>●</a:t>
            </a:r>
            <a:r>
              <a:rPr kumimoji="1" lang="ja-JP" altLang="en-US" dirty="0" smtClean="0"/>
              <a:t>マインドマップ例</a:t>
            </a:r>
            <a:endParaRPr kumimoji="1" lang="en-US" altLang="ja-JP" dirty="0" smtClean="0"/>
          </a:p>
          <a:p>
            <a:r>
              <a:rPr kumimoji="1" lang="ja-JP" altLang="en-US" dirty="0" smtClean="0"/>
              <a:t>発想を広げたい概念の中心となるキーワードやイメージ（画像）を中央に置き、そこから放射状に語句やイメージを広げていきます。マインドマップを描く目的は、思考を整理し、発想を豊かにし、記憶力を高めるためです。そのために想像 （</a:t>
            </a:r>
            <a:r>
              <a:rPr kumimoji="1" lang="en-US" altLang="ja-JP" dirty="0" smtClean="0"/>
              <a:t>imagination)</a:t>
            </a:r>
            <a:r>
              <a:rPr kumimoji="1" lang="ja-JP" altLang="en-US" dirty="0" smtClean="0"/>
              <a:t>）と連想 （</a:t>
            </a:r>
            <a:r>
              <a:rPr kumimoji="1" lang="en-US" altLang="ja-JP" dirty="0" smtClean="0"/>
              <a:t>association</a:t>
            </a:r>
            <a:r>
              <a:rPr kumimoji="1" lang="ja-JP" altLang="en-US" dirty="0" smtClean="0"/>
              <a:t>）を用いて思考を展開していきます。複雑な概念もコンパクトに表現できるため、非常に早く理解できるとされる点が注目され始めています。人間の脳の意味ネットワークと呼ばれる意味記憶の構造によく適合しているので理解や記憶がしやすいという説もあります。</a:t>
            </a:r>
          </a:p>
          <a:p>
            <a:r>
              <a:rPr kumimoji="1" lang="ja-JP" altLang="en-US" dirty="0" smtClean="0"/>
              <a:t>「図解表現技法」や「ノート術」などと紹介されることがありますが、開発者のトニー・ブザンは、脳科学や心理学の見解から、メンタルリテラシーの重要性を提唱しています。メンタルリテラシーとは、いわば、頭の使い方であり、学び方を学ぶ力や、学んだことを活用する力のことです。</a:t>
            </a:r>
          </a:p>
          <a:p>
            <a:r>
              <a:rPr kumimoji="1" lang="ja-JP" altLang="en-US" dirty="0" smtClean="0"/>
              <a:t>本来は紙とペンで描くものですが、専用ソフトウェア（コンピューター用）もいくつかあります。</a:t>
            </a:r>
            <a:endParaRPr kumimoji="1" lang="en-US" altLang="ja-JP" dirty="0" smtClean="0"/>
          </a:p>
          <a:p>
            <a:endParaRPr kumimoji="1" lang="en-US" altLang="ja-JP" dirty="0" smtClean="0"/>
          </a:p>
          <a:p>
            <a:r>
              <a:rPr kumimoji="1" lang="ja-JP" altLang="en-US" dirty="0" smtClean="0"/>
              <a:t>写真：「マインドマップを使い自己紹介をする」ために、中央に「自分」を書き、「ブランチ」を出して、イメージ出しをしているところです。</a:t>
            </a:r>
            <a:endParaRPr kumimoji="1" lang="en-US" altLang="ja-JP" dirty="0" smtClean="0"/>
          </a:p>
          <a:p>
            <a:r>
              <a:rPr kumimoji="1" lang="ja-JP" altLang="en-US" dirty="0" smtClean="0"/>
              <a:t>よく知っているはずの人物であるはずの「自分」を違った角度から見直すことができ、新しい気づきを得ることができます。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81</a:t>
            </a:fld>
            <a:endParaRPr lang="ja-JP" altLang="en-US"/>
          </a:p>
        </p:txBody>
      </p:sp>
    </p:spTree>
    <p:extLst>
      <p:ext uri="{BB962C8B-B14F-4D97-AF65-F5344CB8AC3E}">
        <p14:creationId xmlns:p14="http://schemas.microsoft.com/office/powerpoint/2010/main" val="811108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Page82</a:t>
            </a:r>
          </a:p>
          <a:p>
            <a:r>
              <a:rPr kumimoji="1" lang="en-US" altLang="ja-JP" dirty="0" smtClean="0"/>
              <a:t>●</a:t>
            </a:r>
            <a:r>
              <a:rPr kumimoji="1" lang="ja-JP" altLang="en-US" dirty="0" smtClean="0"/>
              <a:t>マインドマップの特徴</a:t>
            </a:r>
            <a:endParaRPr kumimoji="1" lang="en-US" altLang="ja-JP" dirty="0" smtClean="0"/>
          </a:p>
          <a:p>
            <a:r>
              <a:rPr kumimoji="1" lang="ja-JP" altLang="en-US" dirty="0" smtClean="0"/>
              <a:t>マインドマップの特徴を挙げてみます。まず第一に</a:t>
            </a:r>
            <a:endParaRPr kumimoji="1" lang="en-US" altLang="ja-JP" dirty="0" smtClean="0"/>
          </a:p>
          <a:p>
            <a:r>
              <a:rPr kumimoji="1" lang="en-US" altLang="ja-JP" dirty="0" smtClean="0"/>
              <a:t>① </a:t>
            </a:r>
            <a:r>
              <a:rPr kumimoji="1" lang="ja-JP" altLang="en-US" dirty="0" smtClean="0"/>
              <a:t>頭の中の情報の洗い出し、棚卸しができる</a:t>
            </a:r>
            <a:endParaRPr kumimoji="1" lang="en-US" altLang="ja-JP" dirty="0" smtClean="0"/>
          </a:p>
          <a:p>
            <a:pPr lvl="1"/>
            <a:r>
              <a:rPr kumimoji="1" lang="ja-JP" altLang="en-US" dirty="0" smtClean="0"/>
              <a:t>（情報整理力、発想力、記憶力、課題発見力、問題解決力）</a:t>
            </a:r>
            <a:endParaRPr kumimoji="1" lang="en-US" altLang="ja-JP" dirty="0" smtClean="0"/>
          </a:p>
          <a:p>
            <a:pPr lvl="1"/>
            <a:r>
              <a:rPr kumimoji="1" lang="ja-JP" altLang="en-US" dirty="0" smtClean="0"/>
              <a:t>何となく分かっている、知っていると思っていることでも、意外と勘違いしていることもあります。</a:t>
            </a:r>
            <a:endParaRPr kumimoji="1" lang="en-US" altLang="ja-JP" dirty="0" smtClean="0"/>
          </a:p>
          <a:p>
            <a:pPr lvl="1"/>
            <a:r>
              <a:rPr kumimoji="1" lang="ja-JP" altLang="en-US" dirty="0" smtClean="0"/>
              <a:t>マインドマップでそれらの情報を整理整頓することができます。</a:t>
            </a:r>
            <a:endParaRPr kumimoji="1" lang="en-US" altLang="ja-JP" dirty="0" smtClean="0"/>
          </a:p>
          <a:p>
            <a:pPr lvl="0"/>
            <a:r>
              <a:rPr kumimoji="1" lang="ja-JP" altLang="en-US" dirty="0" smtClean="0"/>
              <a:t>次に、</a:t>
            </a:r>
          </a:p>
          <a:p>
            <a:r>
              <a:rPr kumimoji="1" lang="en-US" altLang="ja-JP" dirty="0" smtClean="0"/>
              <a:t>② </a:t>
            </a:r>
            <a:r>
              <a:rPr kumimoji="1" lang="ja-JP" altLang="en-US" dirty="0" smtClean="0"/>
              <a:t>洗い出した情報につながりをもたせやすい </a:t>
            </a:r>
            <a:endParaRPr kumimoji="1" lang="en-US" altLang="ja-JP" dirty="0" smtClean="0"/>
          </a:p>
          <a:p>
            <a:pPr lvl="1"/>
            <a:r>
              <a:rPr kumimoji="1" lang="ja-JP" altLang="en-US" dirty="0" smtClean="0"/>
              <a:t>（創造力、発想力、課題発見力、問題解決力）</a:t>
            </a:r>
            <a:endParaRPr kumimoji="1" lang="en-US" altLang="ja-JP" dirty="0" smtClean="0"/>
          </a:p>
          <a:p>
            <a:pPr lvl="1"/>
            <a:r>
              <a:rPr kumimoji="1" lang="ja-JP" altLang="en-US" dirty="0" smtClean="0"/>
              <a:t>整理して改めて認識した情報から、次々と関連する情報を引き出して、広がりやつながりを持たせることができます。</a:t>
            </a:r>
            <a:endParaRPr kumimoji="1" lang="en-US" altLang="ja-JP" dirty="0" smtClean="0"/>
          </a:p>
          <a:p>
            <a:pPr lvl="0"/>
            <a:r>
              <a:rPr kumimoji="1" lang="ja-JP" altLang="en-US" dirty="0" smtClean="0"/>
              <a:t>最後に、</a:t>
            </a:r>
          </a:p>
          <a:p>
            <a:r>
              <a:rPr kumimoji="1" lang="en-US" altLang="ja-JP" dirty="0" smtClean="0"/>
              <a:t>③ </a:t>
            </a:r>
            <a:r>
              <a:rPr kumimoji="1" lang="ja-JP" altLang="en-US" dirty="0" smtClean="0"/>
              <a:t>相手に伝えるときにわかりやすい</a:t>
            </a:r>
          </a:p>
          <a:p>
            <a:pPr lvl="1"/>
            <a:r>
              <a:rPr kumimoji="1" lang="ja-JP" altLang="en-US" dirty="0" smtClean="0"/>
              <a:t>（プレゼンテーション力、コミュニケーション力、スピーカー力）</a:t>
            </a:r>
            <a:endParaRPr kumimoji="1" lang="en-US" altLang="ja-JP" dirty="0" smtClean="0"/>
          </a:p>
          <a:p>
            <a:pPr lvl="1"/>
            <a:r>
              <a:rPr kumimoji="1" lang="ja-JP" altLang="en-US" dirty="0" smtClean="0"/>
              <a:t>自分がしっかり理解することで、その情報を第三者に伝達するときにわかりやすくなります。本質を理解した上で、相手に伝えようとするため、説得力も増します。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82</a:t>
            </a:fld>
            <a:endParaRPr lang="ja-JP" altLang="en-US" dirty="0"/>
          </a:p>
        </p:txBody>
      </p:sp>
    </p:spTree>
    <p:extLst>
      <p:ext uri="{BB962C8B-B14F-4D97-AF65-F5344CB8AC3E}">
        <p14:creationId xmlns:p14="http://schemas.microsoft.com/office/powerpoint/2010/main" val="33519905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Autofit/>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Page83</a:t>
            </a:r>
          </a:p>
          <a:p>
            <a:r>
              <a:rPr kumimoji="1" lang="en-US" altLang="ja-JP" dirty="0" smtClean="0"/>
              <a:t>●</a:t>
            </a:r>
            <a:r>
              <a:rPr kumimoji="1" lang="ja-JP" altLang="en-US" dirty="0" smtClean="0"/>
              <a:t>描き方：基本ルール</a:t>
            </a:r>
            <a:endParaRPr kumimoji="1" lang="en-US" altLang="ja-JP" dirty="0" smtClean="0"/>
          </a:p>
          <a:p>
            <a:pPr lvl="1"/>
            <a:r>
              <a:rPr kumimoji="1" lang="ja-JP" altLang="en-US" dirty="0" smtClean="0"/>
              <a:t> </a:t>
            </a:r>
            <a:r>
              <a:rPr kumimoji="1" lang="en-US" altLang="ja-JP" dirty="0" smtClean="0"/>
              <a:t>1.  </a:t>
            </a:r>
            <a:r>
              <a:rPr kumimoji="1" lang="ja-JP" altLang="en-US" dirty="0" smtClean="0"/>
              <a:t>無地の紙を使う</a:t>
            </a:r>
          </a:p>
          <a:p>
            <a:pPr lvl="1"/>
            <a:r>
              <a:rPr kumimoji="1" lang="ja-JP" altLang="en-US" dirty="0" smtClean="0"/>
              <a:t> </a:t>
            </a:r>
            <a:r>
              <a:rPr kumimoji="1" lang="en-US" altLang="ja-JP" dirty="0" smtClean="0"/>
              <a:t>2.  </a:t>
            </a:r>
            <a:r>
              <a:rPr kumimoji="1" lang="ja-JP" altLang="en-US" dirty="0" smtClean="0"/>
              <a:t>用紙は横長で使う</a:t>
            </a:r>
          </a:p>
          <a:p>
            <a:pPr lvl="1"/>
            <a:r>
              <a:rPr kumimoji="1" lang="ja-JP" altLang="en-US" dirty="0" smtClean="0"/>
              <a:t> </a:t>
            </a:r>
            <a:r>
              <a:rPr kumimoji="1" lang="en-US" altLang="ja-JP" dirty="0" smtClean="0"/>
              <a:t>3.  </a:t>
            </a:r>
            <a:r>
              <a:rPr kumimoji="1" lang="ja-JP" altLang="en-US" dirty="0" smtClean="0"/>
              <a:t>用紙の中心から描く</a:t>
            </a:r>
          </a:p>
          <a:p>
            <a:pPr lvl="1"/>
            <a:r>
              <a:rPr kumimoji="1" lang="ja-JP" altLang="en-US" dirty="0" smtClean="0"/>
              <a:t> </a:t>
            </a:r>
            <a:r>
              <a:rPr kumimoji="1" lang="en-US" altLang="ja-JP" dirty="0" smtClean="0"/>
              <a:t>4.  </a:t>
            </a:r>
            <a:r>
              <a:rPr kumimoji="1" lang="ja-JP" altLang="en-US" dirty="0" smtClean="0"/>
              <a:t>テーマはイメージで描く</a:t>
            </a:r>
          </a:p>
          <a:p>
            <a:pPr lvl="1"/>
            <a:r>
              <a:rPr kumimoji="1" lang="ja-JP" altLang="en-US" dirty="0" smtClean="0"/>
              <a:t> </a:t>
            </a:r>
            <a:r>
              <a:rPr kumimoji="1" lang="en-US" altLang="ja-JP" dirty="0" smtClean="0"/>
              <a:t>5.  1</a:t>
            </a:r>
            <a:r>
              <a:rPr kumimoji="1" lang="ja-JP" altLang="en-US" dirty="0" smtClean="0"/>
              <a:t>ブランチ（枝）＝</a:t>
            </a:r>
            <a:r>
              <a:rPr kumimoji="1" lang="en-US" altLang="ja-JP" dirty="0" smtClean="0"/>
              <a:t>1</a:t>
            </a:r>
            <a:r>
              <a:rPr kumimoji="1" lang="ja-JP" altLang="en-US" dirty="0" smtClean="0"/>
              <a:t>ワード</a:t>
            </a:r>
          </a:p>
          <a:p>
            <a:pPr lvl="1"/>
            <a:r>
              <a:rPr kumimoji="1" lang="ja-JP" altLang="en-US" dirty="0" smtClean="0"/>
              <a:t> </a:t>
            </a:r>
            <a:r>
              <a:rPr kumimoji="1" lang="en-US" altLang="ja-JP" dirty="0" smtClean="0"/>
              <a:t>6.  </a:t>
            </a:r>
            <a:r>
              <a:rPr kumimoji="1" lang="ja-JP" altLang="en-US" dirty="0" smtClean="0"/>
              <a:t>ワードは単語で書く</a:t>
            </a:r>
          </a:p>
          <a:p>
            <a:pPr lvl="1"/>
            <a:r>
              <a:rPr kumimoji="1" lang="ja-JP" altLang="en-US" dirty="0" smtClean="0"/>
              <a:t> </a:t>
            </a:r>
            <a:r>
              <a:rPr kumimoji="1" lang="en-US" altLang="ja-JP" dirty="0" smtClean="0"/>
              <a:t>7.  </a:t>
            </a:r>
            <a:r>
              <a:rPr kumimoji="1" lang="ja-JP" altLang="en-US" dirty="0" smtClean="0"/>
              <a:t>ブランチは曲線で</a:t>
            </a:r>
          </a:p>
          <a:p>
            <a:pPr lvl="1"/>
            <a:r>
              <a:rPr kumimoji="1" lang="ja-JP" altLang="en-US" dirty="0" smtClean="0"/>
              <a:t> </a:t>
            </a:r>
            <a:r>
              <a:rPr kumimoji="1" lang="en-US" altLang="ja-JP" dirty="0" smtClean="0"/>
              <a:t>8.  </a:t>
            </a:r>
            <a:r>
              <a:rPr kumimoji="1" lang="ja-JP" altLang="en-US" dirty="0" smtClean="0"/>
              <a:t>強調する</a:t>
            </a:r>
          </a:p>
          <a:p>
            <a:pPr lvl="1"/>
            <a:r>
              <a:rPr kumimoji="1" lang="ja-JP" altLang="en-US" dirty="0" smtClean="0"/>
              <a:t> </a:t>
            </a:r>
            <a:r>
              <a:rPr kumimoji="1" lang="en-US" altLang="ja-JP" dirty="0" smtClean="0"/>
              <a:t>9.  </a:t>
            </a:r>
            <a:r>
              <a:rPr kumimoji="1" lang="ja-JP" altLang="en-US" dirty="0" smtClean="0"/>
              <a:t>関連付ける</a:t>
            </a:r>
          </a:p>
          <a:p>
            <a:pPr lvl="1"/>
            <a:r>
              <a:rPr kumimoji="1" lang="en-US" altLang="ja-JP" dirty="0" smtClean="0"/>
              <a:t>10. </a:t>
            </a:r>
            <a:r>
              <a:rPr kumimoji="1" lang="ja-JP" altLang="en-US" dirty="0" smtClean="0"/>
              <a:t>独自のスタイルで</a:t>
            </a:r>
          </a:p>
          <a:p>
            <a:pPr lvl="1"/>
            <a:r>
              <a:rPr kumimoji="1" lang="en-US" altLang="ja-JP" dirty="0" smtClean="0"/>
              <a:t>11. </a:t>
            </a:r>
            <a:r>
              <a:rPr kumimoji="1" lang="ja-JP" altLang="en-US" dirty="0" smtClean="0"/>
              <a:t>創造的に</a:t>
            </a:r>
          </a:p>
          <a:p>
            <a:pPr lvl="1"/>
            <a:r>
              <a:rPr kumimoji="1" lang="en-US" altLang="ja-JP" dirty="0" smtClean="0"/>
              <a:t>12. </a:t>
            </a:r>
            <a:r>
              <a:rPr kumimoji="1" lang="ja-JP" altLang="en-US" dirty="0" smtClean="0"/>
              <a:t>楽しむ！</a:t>
            </a:r>
            <a:endParaRPr kumimoji="1" lang="en-US" altLang="ja-JP" dirty="0" smtClean="0"/>
          </a:p>
          <a:p>
            <a:pPr lvl="0"/>
            <a:r>
              <a:rPr kumimoji="1" lang="ja-JP" altLang="en-US" dirty="0" smtClean="0"/>
              <a:t>提唱者のトニー・ブザンは、「この</a:t>
            </a:r>
            <a:r>
              <a:rPr kumimoji="1" lang="en-US" altLang="ja-JP" dirty="0" smtClean="0"/>
              <a:t>12</a:t>
            </a:r>
            <a:r>
              <a:rPr kumimoji="1" lang="ja-JP" altLang="en-US" dirty="0" smtClean="0"/>
              <a:t>のルールに従っていないものはマインドマップとは呼べない」と主張しています。現在では、似たような方式の思考ツールも多数存在します。重要なのは、正しい手順を忠実に守ることではなく、正しい手順をふむことによって、発想をぶれないでより発展させるように努めることです。</a:t>
            </a:r>
            <a:endParaRPr kumimoji="1" lang="en-US" altLang="ja-JP" dirty="0" smtClean="0"/>
          </a:p>
          <a:p>
            <a:pPr lvl="0"/>
            <a:r>
              <a:rPr kumimoji="1" lang="ja-JP" altLang="en-US" dirty="0" smtClean="0"/>
              <a:t>手順どおりにできたという達成感ではなく、新しい気づきをたくさん得られたという満足感が得られるようにするべきです。そうすることで、マインドマップを繰り返すごとに、自分の引き出しがたくさん増えていくことに気づくでしょう。</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83</a:t>
            </a:fld>
            <a:endParaRPr lang="ja-JP" altLang="en-US" dirty="0"/>
          </a:p>
        </p:txBody>
      </p:sp>
    </p:spTree>
    <p:extLst>
      <p:ext uri="{BB962C8B-B14F-4D97-AF65-F5344CB8AC3E}">
        <p14:creationId xmlns:p14="http://schemas.microsoft.com/office/powerpoint/2010/main" val="19689316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Page84</a:t>
            </a:r>
          </a:p>
          <a:p>
            <a:r>
              <a:rPr kumimoji="1" lang="en-US" altLang="ja-JP" dirty="0" smtClean="0"/>
              <a:t>●</a:t>
            </a:r>
            <a:r>
              <a:rPr kumimoji="1" lang="ja-JP" altLang="en-US" dirty="0" smtClean="0"/>
              <a:t>マインドマップ例</a:t>
            </a:r>
            <a:endParaRPr kumimoji="1" lang="en-US" altLang="ja-JP" dirty="0" smtClean="0"/>
          </a:p>
          <a:p>
            <a:r>
              <a:rPr kumimoji="1" lang="en-US" altLang="ja-JP" dirty="0" smtClean="0"/>
              <a:t>Mind Map</a:t>
            </a:r>
            <a:r>
              <a:rPr kumimoji="1" lang="ja-JP" altLang="en-US" dirty="0" smtClean="0"/>
              <a:t>のガイドラインを</a:t>
            </a:r>
            <a:r>
              <a:rPr kumimoji="1" lang="en-US" altLang="ja-JP" dirty="0" smtClean="0"/>
              <a:t>Mind Map</a:t>
            </a:r>
            <a:r>
              <a:rPr kumimoji="1" lang="ja-JP" altLang="en-US" dirty="0" smtClean="0"/>
              <a:t>を使って表現したものです。このように、「ブランチ」（キーワードを結ぶ線）の太さや文字の大小、色使いなどに工夫をすることで、思考を整理していきます。</a:t>
            </a:r>
            <a:endParaRPr kumimoji="1" lang="en-US" altLang="ja-JP" dirty="0" smtClean="0"/>
          </a:p>
          <a:p>
            <a:r>
              <a:rPr kumimoji="1" lang="ja-JP" altLang="en-US" dirty="0" smtClean="0"/>
              <a:t>この例では、手描きで行っていますが、コンピューターのアプリケーションを利用して制作する方法もあり、それぞれに利点があります。</a:t>
            </a:r>
            <a:endParaRPr kumimoji="1" lang="en-US" altLang="ja-JP" dirty="0" smtClean="0"/>
          </a:p>
          <a:p>
            <a:r>
              <a:rPr kumimoji="1" lang="ja-JP" altLang="en-US" dirty="0" smtClean="0"/>
              <a:t>手描きでは、手を動かすという行為そのものが、発想の広がり（脳の働き）を助けてくれます。アプリケーションを使用した場合は、先程のルールを守ることに意識をとらわれることなく、目的の発想自体に意識を集中できるという点が便利です。</a:t>
            </a:r>
            <a:endParaRPr kumimoji="1" lang="en-US" altLang="ja-JP" dirty="0" smtClean="0"/>
          </a:p>
          <a:p>
            <a:endParaRPr kumimoji="1" lang="en-US" altLang="ja-JP" dirty="0" smtClean="0"/>
          </a:p>
          <a:p>
            <a:r>
              <a:rPr kumimoji="1" lang="ja-JP" altLang="en-US" dirty="0" smtClean="0"/>
              <a:t>イラスト（</a:t>
            </a:r>
            <a:r>
              <a:rPr kumimoji="1" lang="en-US" altLang="ja-JP" dirty="0" err="1" smtClean="0"/>
              <a:t>MindMapGuidlines.JPG</a:t>
            </a:r>
            <a:r>
              <a:rPr kumimoji="1" lang="ja-JP" altLang="en-US" dirty="0" smtClean="0"/>
              <a:t>）：</a:t>
            </a:r>
            <a:endParaRPr kumimoji="1" lang="en-US" altLang="ja-JP" dirty="0" smtClean="0"/>
          </a:p>
          <a:p>
            <a:r>
              <a:rPr kumimoji="1" lang="ja-JP" altLang="en-US" dirty="0" smtClean="0"/>
              <a:t>出典／</a:t>
            </a:r>
            <a:r>
              <a:rPr kumimoji="1" lang="en-US" altLang="ja-JP" dirty="0" smtClean="0"/>
              <a:t>http://</a:t>
            </a:r>
            <a:r>
              <a:rPr kumimoji="1" lang="en-US" altLang="ja-JP" dirty="0" err="1" smtClean="0"/>
              <a:t>ja.wikipedia.org</a:t>
            </a:r>
            <a:r>
              <a:rPr kumimoji="1" lang="en-US" altLang="ja-JP" dirty="0" smtClean="0"/>
              <a:t>/wiki/</a:t>
            </a:r>
            <a:r>
              <a:rPr kumimoji="1" lang="ja-JP" altLang="en-US" dirty="0" smtClean="0"/>
              <a:t>マインドマップ</a:t>
            </a:r>
            <a:endParaRPr kumimoji="1" lang="en-US" altLang="ja-JP" dirty="0" smtClean="0"/>
          </a:p>
          <a:p>
            <a:r>
              <a:rPr kumimoji="1" lang="ja-JP" altLang="en-US" dirty="0" smtClean="0"/>
              <a:t>作者／</a:t>
            </a:r>
            <a:r>
              <a:rPr kumimoji="1" lang="en-US" altLang="ja-JP" dirty="0" smtClean="0"/>
              <a:t>Danny Stevens</a:t>
            </a:r>
          </a:p>
          <a:p>
            <a:r>
              <a:rPr kumimoji="1" lang="ja-JP" altLang="en-US" dirty="0" smtClean="0"/>
              <a:t>解説／</a:t>
            </a:r>
            <a:r>
              <a:rPr kumimoji="1" lang="en-US" altLang="ja-JP" dirty="0" smtClean="0"/>
              <a:t>Mind map of the mind map </a:t>
            </a:r>
            <a:r>
              <a:rPr kumimoji="1" lang="en-US" altLang="ja-JP" dirty="0" err="1" smtClean="0"/>
              <a:t>guidlines</a:t>
            </a:r>
            <a:r>
              <a:rPr kumimoji="1" lang="en-US" altLang="ja-JP" dirty="0" smtClean="0"/>
              <a:t>.</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84</a:t>
            </a:fld>
            <a:endParaRPr lang="ja-JP" altLang="en-US"/>
          </a:p>
        </p:txBody>
      </p:sp>
    </p:spTree>
    <p:extLst>
      <p:ext uri="{BB962C8B-B14F-4D97-AF65-F5344CB8AC3E}">
        <p14:creationId xmlns:p14="http://schemas.microsoft.com/office/powerpoint/2010/main" val="1574166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r>
              <a:rPr kumimoji="1" lang="en-US" altLang="ja-JP" dirty="0" smtClean="0"/>
              <a:t>Section : [</a:t>
            </a:r>
            <a:r>
              <a:rPr kumimoji="1" lang="ja-JP" altLang="en-US" dirty="0" smtClean="0"/>
              <a:t>マインドマップで情報を可視化してみよう</a:t>
            </a:r>
            <a:r>
              <a:rPr kumimoji="1" lang="en-US" altLang="ja-JP" dirty="0" smtClean="0"/>
              <a:t>] Page79〜85</a:t>
            </a:r>
          </a:p>
          <a:p>
            <a:r>
              <a:rPr kumimoji="1" lang="en-US" altLang="ja-JP" dirty="0" smtClean="0"/>
              <a:t>Page85</a:t>
            </a:r>
          </a:p>
          <a:p>
            <a:r>
              <a:rPr kumimoji="1" lang="en-US" altLang="ja-JP" dirty="0" smtClean="0"/>
              <a:t>●</a:t>
            </a:r>
            <a:r>
              <a:rPr kumimoji="1" lang="ja-JP" altLang="en-US" dirty="0" smtClean="0"/>
              <a:t>マインドマップ演習</a:t>
            </a:r>
            <a:endParaRPr kumimoji="1" lang="en-US" altLang="ja-JP" dirty="0" smtClean="0"/>
          </a:p>
          <a:p>
            <a:r>
              <a:rPr kumimoji="1" lang="ja-JP" altLang="en-US" dirty="0" smtClean="0"/>
              <a:t>マインドマップを使って発想力を鍛える演習をおこないます。</a:t>
            </a:r>
            <a:endParaRPr kumimoji="1" lang="en-US" altLang="ja-JP" dirty="0" smtClean="0"/>
          </a:p>
          <a:p>
            <a:r>
              <a:rPr kumimoji="1" lang="ja-JP" altLang="en-US" dirty="0" smtClean="0"/>
              <a:t>＜課題＞（５分）</a:t>
            </a:r>
            <a:endParaRPr kumimoji="1" lang="en-US" altLang="ja-JP" dirty="0" smtClean="0"/>
          </a:p>
          <a:p>
            <a:r>
              <a:rPr kumimoji="1" lang="ja-JP" altLang="en-US" dirty="0" smtClean="0"/>
              <a:t>テーマ：「自分をマインドマップで表現する」</a:t>
            </a:r>
          </a:p>
          <a:p>
            <a:pPr marL="352800" lvl="1" indent="-100800">
              <a:buFont typeface="Arial"/>
              <a:buChar char="•"/>
            </a:pPr>
            <a:r>
              <a:rPr kumimoji="1" lang="ja-JP" altLang="en-US" dirty="0" smtClean="0"/>
              <a:t>４人</a:t>
            </a:r>
            <a:r>
              <a:rPr kumimoji="1" lang="en-US" altLang="ja-JP" dirty="0" smtClean="0"/>
              <a:t>〜</a:t>
            </a:r>
            <a:r>
              <a:rPr kumimoji="1" lang="ja-JP" altLang="en-US" dirty="0" smtClean="0"/>
              <a:t>８人程度の少数グループに分かれたのち、それぞれで、「自分」をマインドマップで表現します。（</a:t>
            </a:r>
            <a:r>
              <a:rPr kumimoji="1" lang="en-US" altLang="ja-JP" dirty="0" smtClean="0"/>
              <a:t>12</a:t>
            </a:r>
            <a:r>
              <a:rPr kumimoji="1" lang="ja-JP" altLang="en-US" dirty="0" smtClean="0"/>
              <a:t>のルールを守り、一番自分らしいと思うものに</a:t>
            </a:r>
            <a:r>
              <a:rPr kumimoji="1" lang="en-US" altLang="ja-JP" dirty="0" smtClean="0"/>
              <a:t>★</a:t>
            </a:r>
            <a:r>
              <a:rPr kumimoji="1" lang="ja-JP" altLang="en-US" dirty="0" smtClean="0"/>
              <a:t>を付けておく）</a:t>
            </a:r>
            <a:endParaRPr kumimoji="1" lang="en-US" altLang="ja-JP" dirty="0" smtClean="0"/>
          </a:p>
          <a:p>
            <a:pPr marL="352800" lvl="1" indent="-100800">
              <a:buFont typeface="Arial"/>
              <a:buChar char="•"/>
            </a:pPr>
            <a:r>
              <a:rPr kumimoji="1" lang="ja-JP" altLang="en-US" dirty="0" smtClean="0"/>
              <a:t>チーム内で自己紹介（１人１分程度）をおこないます。（順番に全員おこないます）</a:t>
            </a:r>
          </a:p>
          <a:p>
            <a:pPr marL="352800" lvl="1" indent="-100800">
              <a:buFont typeface="Arial"/>
              <a:buChar char="•"/>
            </a:pPr>
            <a:r>
              <a:rPr kumimoji="1" lang="ja-JP" altLang="en-US" dirty="0" smtClean="0"/>
              <a:t>書いた要素全てを述べようとするのではなく、要点をまとめて発表するように心がけてください。</a:t>
            </a:r>
            <a:endParaRPr kumimoji="1" lang="en-US" altLang="ja-JP" dirty="0" smtClean="0"/>
          </a:p>
          <a:p>
            <a:pPr marL="0" lvl="0"/>
            <a:endParaRPr kumimoji="1" lang="en-US" altLang="ja-JP" sz="1100" dirty="0" smtClean="0"/>
          </a:p>
          <a:p>
            <a:pPr marL="0" lvl="0"/>
            <a:r>
              <a:rPr kumimoji="1" lang="en-US" altLang="ja-JP" sz="1100" dirty="0" smtClean="0"/>
              <a:t>※</a:t>
            </a:r>
            <a:r>
              <a:rPr kumimoji="1" lang="ja-JP" altLang="en-US" sz="1100" dirty="0" smtClean="0"/>
              <a:t>ここでは、マインドマップを書く時間を５分に設定しています。なるべく設定した時間を守らせるようにします。無闇矢鱈に時間を延長しても良い結果は得られません。このような作業が初めてといった生徒では、若干の延長も仕方がありませんが、書いた項目が少なくても、その中で発表をさせることが大切です。なぜなら、発表することで、新たに気づくこともあり、その気づきもとても大切なので、全てを書き出してから発表するという必要はないからです。</a:t>
            </a:r>
            <a:endParaRPr kumimoji="1" lang="en-US" altLang="ja-JP" sz="1100" dirty="0" smtClean="0"/>
          </a:p>
          <a:p>
            <a:pPr marL="0" lvl="0"/>
            <a:r>
              <a:rPr kumimoji="1" lang="ja-JP" altLang="en-US" sz="1100" dirty="0" smtClean="0"/>
              <a:t>＜ファシリテーターの役目＞</a:t>
            </a:r>
            <a:endParaRPr kumimoji="1" lang="en-US" altLang="ja-JP" sz="1100" dirty="0" smtClean="0"/>
          </a:p>
          <a:p>
            <a:r>
              <a:rPr kumimoji="1" lang="ja-JP" altLang="en-US" sz="1100" dirty="0" smtClean="0"/>
              <a:t>行き詰まった生徒を見つけたら、「何か趣味はあるの？」とか「部活は何をやってるの？」、「今朝何食べた？」など普段の自分が回想できるきっかけになるような質問を投げかけてあげるとよいでしょう。最初から、「何か書こう！」とか「時間がないよ」などと言ってはいけません。</a:t>
            </a:r>
            <a:endParaRPr kumimoji="1" lang="en-US" altLang="ja-JP" sz="1100" dirty="0" smtClean="0"/>
          </a:p>
          <a:p>
            <a:r>
              <a:rPr lang="ja-JP" altLang="en-US" sz="1100" dirty="0" smtClean="0"/>
              <a:t>発表の始まりと終わりで、みんなが拍手をしていないようなら「拍手をしよう」と声をかけるのではなく、ファシリテーター自ら拍手をしてあげるとよいでしょう。声が小さい生徒にもまず声かけをするのではなく、耳に手をあててよく聴こうとするような態度を示してあげると、自然に声が大きくなってきます。</a:t>
            </a:r>
            <a:endParaRPr kumimoji="1" lang="ja-JP" altLang="en-US" sz="1100"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85</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Page86</a:t>
            </a:r>
          </a:p>
          <a:p>
            <a:pPr marL="0" marR="0" indent="0" algn="just" defTabSz="914400" rtl="0" eaLnBrk="1" fontAlgn="base" latinLnBrk="0" hangingPunct="1">
              <a:lnSpc>
                <a:spcPct val="120000"/>
              </a:lnSpc>
              <a:spcBef>
                <a:spcPct val="30000"/>
              </a:spcBef>
              <a:spcAft>
                <a:spcPct val="0"/>
              </a:spcAft>
              <a:buClrTx/>
              <a:buSzTx/>
              <a:buFontTx/>
              <a:buNone/>
              <a:tabLst/>
              <a:defRPr/>
            </a:pPr>
            <a:r>
              <a:rPr kumimoji="1" lang="ja-JP" altLang="en-US" dirty="0" smtClean="0"/>
              <a:t>このセクションでは、「ブレインストーミング」について学習します。「ブレインストーミング」とは、集団で</a:t>
            </a:r>
            <a:r>
              <a:rPr kumimoji="1" lang="en-US" altLang="ja-JP" dirty="0" smtClean="0"/>
              <a:t>1</a:t>
            </a:r>
            <a:r>
              <a:rPr kumimoji="1" lang="ja-JP" altLang="en-US" dirty="0" smtClean="0"/>
              <a:t>つのテーマに対しお互いにアイデアを出し合うことで、相互交錯の連鎖反応や発想の誘発を期待する創造性開発技法のことです。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86</a:t>
            </a:fld>
            <a:endParaRPr lang="ja-JP" altLang="en-US"/>
          </a:p>
        </p:txBody>
      </p:sp>
    </p:spTree>
    <p:extLst>
      <p:ext uri="{BB962C8B-B14F-4D97-AF65-F5344CB8AC3E}">
        <p14:creationId xmlns:p14="http://schemas.microsoft.com/office/powerpoint/2010/main" val="14446036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Page87</a:t>
            </a:r>
          </a:p>
          <a:p>
            <a:r>
              <a:rPr kumimoji="1" lang="en-US" altLang="ja-JP" dirty="0" smtClean="0"/>
              <a:t>●</a:t>
            </a:r>
            <a:r>
              <a:rPr kumimoji="1" lang="ja-JP" altLang="en-US" dirty="0" smtClean="0"/>
              <a:t>発散と収束：アイデア創造手法の分類</a:t>
            </a:r>
            <a:endParaRPr kumimoji="1" lang="en-US" altLang="ja-JP" dirty="0" smtClean="0"/>
          </a:p>
          <a:p>
            <a:r>
              <a:rPr kumimoji="1" lang="ja-JP" altLang="en-US" dirty="0" smtClean="0"/>
              <a:t>アイデア創造手法には、大きく分けて「発散」と「収束」フェーズがあるとされます。</a:t>
            </a:r>
          </a:p>
          <a:p>
            <a:pPr lvl="1"/>
            <a:r>
              <a:rPr kumimoji="1" lang="ja-JP" altLang="en-US" dirty="0" smtClean="0"/>
              <a:t>発散：自由な発想でアイデアを出し合うフェーズ</a:t>
            </a:r>
          </a:p>
          <a:p>
            <a:pPr marL="745200" lvl="1" indent="-385200"/>
            <a:r>
              <a:rPr kumimoji="1" lang="ja-JP" altLang="en-US" dirty="0" smtClean="0"/>
              <a:t>収束：発散して集めたアイデアを分類、整理したり、現実に則して分析したり、またその過程で発想していくフェーズ</a:t>
            </a:r>
            <a:endParaRPr kumimoji="1" lang="en-US" altLang="ja-JP" dirty="0" smtClean="0"/>
          </a:p>
          <a:p>
            <a:pPr lvl="0"/>
            <a:r>
              <a:rPr kumimoji="1" lang="ja-JP" altLang="en-US" dirty="0" smtClean="0"/>
              <a:t>この二つのフェーズを組み合わせることで、新たなアイデアを発想し、一つ上の段階への飛躍へと繋げていくことができます。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87</a:t>
            </a:fld>
            <a:endParaRPr lang="ja-JP" altLang="en-US"/>
          </a:p>
        </p:txBody>
      </p:sp>
    </p:spTree>
    <p:extLst>
      <p:ext uri="{BB962C8B-B14F-4D97-AF65-F5344CB8AC3E}">
        <p14:creationId xmlns:p14="http://schemas.microsoft.com/office/powerpoint/2010/main" val="3082822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Page88</a:t>
            </a:r>
          </a:p>
          <a:p>
            <a:r>
              <a:rPr kumimoji="1" lang="en-US" altLang="ja-JP" dirty="0" smtClean="0"/>
              <a:t>●</a:t>
            </a:r>
            <a:r>
              <a:rPr kumimoji="1" lang="ja-JP" altLang="en-US" dirty="0" smtClean="0"/>
              <a:t>ブレインストーミング</a:t>
            </a:r>
            <a:endParaRPr lang="en-US" altLang="ja-JP" dirty="0"/>
          </a:p>
          <a:p>
            <a:r>
              <a:rPr kumimoji="1" lang="ja-JP" altLang="en-US" dirty="0" smtClean="0"/>
              <a:t>＜発散＞</a:t>
            </a:r>
            <a:endParaRPr kumimoji="1" lang="en-US" altLang="ja-JP" dirty="0" smtClean="0"/>
          </a:p>
          <a:p>
            <a:r>
              <a:rPr kumimoji="1" lang="ja-JP" altLang="en-US" dirty="0" smtClean="0"/>
              <a:t>集団の知恵を引き出す手法です。米国の広告代理店ＢＢＤＯ社（現</a:t>
            </a:r>
            <a:r>
              <a:rPr kumimoji="1" lang="en-US" altLang="ja-JP" dirty="0" smtClean="0"/>
              <a:t>BBDO Worldwide Inc.</a:t>
            </a:r>
            <a:r>
              <a:rPr kumimoji="1" lang="ja-JP" altLang="en-US" dirty="0" smtClean="0"/>
              <a:t>）の副社長だった（当時：</a:t>
            </a:r>
            <a:r>
              <a:rPr kumimoji="1" lang="en-US" altLang="ja-JP" dirty="0" smtClean="0"/>
              <a:t>1940</a:t>
            </a:r>
            <a:r>
              <a:rPr kumimoji="1" lang="ja-JP" altLang="en-US" dirty="0" smtClean="0"/>
              <a:t>年前後）オズボーンの考案した自由連想法の代表的なものです。基本的に集団（少数グループ）で行うものです。</a:t>
            </a:r>
          </a:p>
          <a:p>
            <a:r>
              <a:rPr kumimoji="1" lang="ja-JP" altLang="en-US" dirty="0" smtClean="0"/>
              <a:t>参加者はアイデアを出すことに専念し、判断や評価はこの場ではおこないません。</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参加メンバー各自が自由奔放にアイデアを出し合い、互いの発想の異質さを利用して連想をおこなうことにより、さらに多数のアイデアを生み出そうという集団思考法・発想法です。省略して、「ブレスト」「</a:t>
            </a:r>
            <a:r>
              <a:rPr kumimoji="1" lang="en-US" altLang="ja-JP" dirty="0" smtClean="0"/>
              <a:t>BS</a:t>
            </a:r>
            <a:r>
              <a:rPr kumimoji="1" lang="ja-JP" altLang="en-US" dirty="0" smtClean="0"/>
              <a:t>」などともいいます。その背景には「発案者本人にはつまらないアイデアに思えても、他者には別の素晴らしいアイデアのヒントになるかもしれない」という考えがあります。自由な発想でアイデアを生み出すことで、他のメンバーの頭脳に刺激を与えることを狙っているのです。</a:t>
            </a:r>
          </a:p>
          <a:p>
            <a:endParaRPr kumimoji="1" lang="ja-JP" altLang="en-US" dirty="0" smtClean="0"/>
          </a:p>
          <a:p>
            <a:r>
              <a:rPr kumimoji="1" lang="ja-JP" altLang="en-US" dirty="0" smtClean="0"/>
              <a:t>＜ブレインストーミングのルール＞ </a:t>
            </a:r>
          </a:p>
          <a:p>
            <a:pPr lvl="1"/>
            <a:r>
              <a:rPr kumimoji="1" lang="ja-JP" altLang="en-US" dirty="0" smtClean="0"/>
              <a:t>１．判断延期 </a:t>
            </a:r>
            <a:r>
              <a:rPr kumimoji="1" lang="en-US" altLang="ja-JP" dirty="0" smtClean="0"/>
              <a:t>…</a:t>
            </a:r>
            <a:r>
              <a:rPr kumimoji="1" lang="ja-JP" altLang="en-US" dirty="0" smtClean="0"/>
              <a:t>　どんなアイデアに対しても批判・判断しない</a:t>
            </a:r>
          </a:p>
          <a:p>
            <a:pPr lvl="1"/>
            <a:r>
              <a:rPr kumimoji="1" lang="ja-JP" altLang="en-US" dirty="0" smtClean="0"/>
              <a:t>２．自由奔放 </a:t>
            </a:r>
            <a:r>
              <a:rPr kumimoji="1" lang="en-US" altLang="ja-JP" dirty="0" smtClean="0"/>
              <a:t>…</a:t>
            </a:r>
            <a:r>
              <a:rPr kumimoji="1" lang="ja-JP" altLang="en-US" dirty="0" smtClean="0"/>
              <a:t>　どんなにへんなことを言ってもよい</a:t>
            </a:r>
          </a:p>
          <a:p>
            <a:pPr lvl="1"/>
            <a:r>
              <a:rPr kumimoji="1" lang="ja-JP" altLang="en-US" dirty="0" smtClean="0"/>
              <a:t>３．質より量　</a:t>
            </a:r>
            <a:r>
              <a:rPr kumimoji="1" lang="en-US" altLang="ja-JP" dirty="0" smtClean="0"/>
              <a:t>…</a:t>
            </a:r>
            <a:r>
              <a:rPr kumimoji="1" lang="ja-JP" altLang="en-US" dirty="0" smtClean="0"/>
              <a:t>　アイデアは多ければ多いほどよい</a:t>
            </a:r>
          </a:p>
          <a:p>
            <a:pPr lvl="1"/>
            <a:r>
              <a:rPr kumimoji="1" lang="ja-JP" altLang="en-US" dirty="0" smtClean="0"/>
              <a:t>４．結合改善 </a:t>
            </a:r>
            <a:r>
              <a:rPr kumimoji="1" lang="en-US" altLang="ja-JP" dirty="0" smtClean="0"/>
              <a:t>…</a:t>
            </a:r>
            <a:r>
              <a:rPr kumimoji="1" lang="ja-JP" altLang="en-US" dirty="0" smtClean="0"/>
              <a:t>　他のアイデアから思いついたアイデアを出してもよい</a:t>
            </a:r>
            <a:endParaRPr kumimoji="1" lang="en-US" altLang="ja-JP" dirty="0" smtClean="0"/>
          </a:p>
          <a:p>
            <a:endParaRPr kumimoji="1" lang="en-US" altLang="ja-JP" dirty="0" smtClean="0"/>
          </a:p>
          <a:p>
            <a:r>
              <a:rPr kumimoji="1" lang="ja-JP" altLang="en-US" dirty="0" smtClean="0"/>
              <a:t>参考</a:t>
            </a:r>
            <a:r>
              <a:rPr kumimoji="1" lang="en-US" altLang="ja-JP" dirty="0" smtClean="0"/>
              <a:t>URL</a:t>
            </a:r>
            <a:r>
              <a:rPr kumimoji="1" lang="ja-JP" altLang="en-US" dirty="0" smtClean="0"/>
              <a:t>：</a:t>
            </a:r>
            <a:r>
              <a:rPr kumimoji="1" lang="en-US" altLang="ja-JP" dirty="0" smtClean="0"/>
              <a:t>http://</a:t>
            </a:r>
            <a:r>
              <a:rPr kumimoji="1" lang="en-US" altLang="ja-JP" dirty="0" err="1" smtClean="0"/>
              <a:t>www.bbdo.com</a:t>
            </a:r>
            <a:r>
              <a:rPr kumimoji="1" lang="en-US" altLang="ja-JP" dirty="0" smtClean="0"/>
              <a:t>/#!/the-work</a:t>
            </a:r>
            <a:endParaRPr kumimoji="1" lang="ja-JP" altLang="en-US"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88</a:t>
            </a:fld>
            <a:endParaRPr lang="ja-JP" altLang="en-US" dirty="0"/>
          </a:p>
        </p:txBody>
      </p:sp>
    </p:spTree>
    <p:extLst>
      <p:ext uri="{BB962C8B-B14F-4D97-AF65-F5344CB8AC3E}">
        <p14:creationId xmlns:p14="http://schemas.microsoft.com/office/powerpoint/2010/main" val="40954318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Page89</a:t>
            </a:r>
          </a:p>
          <a:p>
            <a:r>
              <a:rPr kumimoji="1" lang="en-US" altLang="ja-JP" dirty="0" smtClean="0"/>
              <a:t>●</a:t>
            </a:r>
            <a:r>
              <a:rPr kumimoji="1" lang="ja-JP" altLang="en-US" dirty="0" smtClean="0"/>
              <a:t>ブレインストーミング実践</a:t>
            </a:r>
          </a:p>
          <a:p>
            <a:pPr marL="0" lvl="0" indent="0">
              <a:buFontTx/>
              <a:buNone/>
            </a:pPr>
            <a:r>
              <a:rPr kumimoji="1" lang="ja-JP" altLang="en-US" dirty="0" smtClean="0"/>
              <a:t>＜ブレインストーミングのコツ</a:t>
            </a:r>
            <a:r>
              <a:rPr kumimoji="1" lang="en-US" altLang="ja-JP" dirty="0" smtClean="0"/>
              <a:t>①</a:t>
            </a:r>
            <a:r>
              <a:rPr kumimoji="1" lang="ja-JP" altLang="en-US" dirty="0" smtClean="0"/>
              <a:t>＞</a:t>
            </a:r>
            <a:endParaRPr kumimoji="1" lang="en-US" altLang="ja-JP" dirty="0" smtClean="0"/>
          </a:p>
          <a:p>
            <a:pPr marL="531450" lvl="1" indent="-171450">
              <a:buFont typeface="Arial"/>
              <a:buChar char="•"/>
            </a:pPr>
            <a:r>
              <a:rPr kumimoji="1" lang="ja-JP" altLang="en-US" dirty="0" smtClean="0"/>
              <a:t>ブレインストーミングの前に個人で考える時間をとる</a:t>
            </a:r>
          </a:p>
          <a:p>
            <a:pPr marL="531450" lvl="1" indent="-171450">
              <a:buFont typeface="Arial"/>
              <a:buChar char="•"/>
            </a:pPr>
            <a:r>
              <a:rPr kumimoji="1" lang="ja-JP" altLang="en-US" dirty="0" smtClean="0"/>
              <a:t>空間を利用し、物理的に表現する</a:t>
            </a:r>
          </a:p>
          <a:p>
            <a:pPr marL="531450" lvl="1" indent="-171450">
              <a:buFont typeface="Arial"/>
              <a:buChar char="•"/>
            </a:pPr>
            <a:r>
              <a:rPr kumimoji="1" lang="ja-JP" altLang="en-US" dirty="0" smtClean="0"/>
              <a:t>なるべく具体的に表現する</a:t>
            </a:r>
          </a:p>
          <a:p>
            <a:pPr marL="531450" lvl="1" indent="-171450">
              <a:buFont typeface="Arial"/>
              <a:buChar char="•"/>
            </a:pPr>
            <a:r>
              <a:rPr kumimoji="1" lang="ja-JP" altLang="en-US" dirty="0" smtClean="0"/>
              <a:t>前向きな姿勢で参加する</a:t>
            </a:r>
          </a:p>
          <a:p>
            <a:pPr marL="531450" lvl="1" indent="-171450">
              <a:buFont typeface="Arial"/>
              <a:buChar char="•"/>
            </a:pPr>
            <a:r>
              <a:rPr kumimoji="1" lang="ja-JP" altLang="en-US" dirty="0" smtClean="0"/>
              <a:t>他の人のアイデアを発展させる意識で参加する</a:t>
            </a:r>
          </a:p>
          <a:p>
            <a:pPr marL="531450" lvl="1" indent="-171450">
              <a:buFont typeface="Arial"/>
              <a:buChar char="•"/>
            </a:pPr>
            <a:r>
              <a:rPr kumimoji="1" lang="ja-JP" altLang="en-US" dirty="0" smtClean="0"/>
              <a:t>ルールを必ず意識する</a:t>
            </a:r>
            <a:endParaRPr kumimoji="1" lang="en-US" altLang="ja-JP" dirty="0" smtClean="0"/>
          </a:p>
          <a:p>
            <a:pPr marL="0" lvl="0" indent="0">
              <a:buFontTx/>
              <a:buNone/>
            </a:pPr>
            <a:endParaRPr kumimoji="1" lang="en-US" altLang="ja-JP" dirty="0" smtClean="0"/>
          </a:p>
          <a:p>
            <a:pPr marL="0" lvl="0" indent="0">
              <a:buFontTx/>
              <a:buNone/>
            </a:pPr>
            <a:r>
              <a:rPr kumimoji="1" lang="ja-JP" altLang="en-US" dirty="0" smtClean="0"/>
              <a:t>最後の「ルール（</a:t>
            </a:r>
            <a:r>
              <a:rPr kumimoji="1" lang="en-US" altLang="ja-JP" dirty="0" smtClean="0"/>
              <a:t>Page88</a:t>
            </a:r>
            <a:r>
              <a:rPr kumimoji="1" lang="ja-JP" altLang="en-US" dirty="0" smtClean="0"/>
              <a:t>の４つ）を守る」は特に大切です。ついつい他人のアイデアに反対意見を言ってしまいがちになるので、意識して批判をしないようにする努力が求められます。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89</a:t>
            </a:fld>
            <a:endParaRPr lang="ja-JP" altLang="en-US" dirty="0"/>
          </a:p>
        </p:txBody>
      </p:sp>
    </p:spTree>
    <p:extLst>
      <p:ext uri="{BB962C8B-B14F-4D97-AF65-F5344CB8AC3E}">
        <p14:creationId xmlns:p14="http://schemas.microsoft.com/office/powerpoint/2010/main" val="2317767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smtClean="0"/>
              <a:t>Section : [Big Picture] Page1〜10</a:t>
            </a:r>
          </a:p>
          <a:p>
            <a:r>
              <a:rPr kumimoji="1" lang="en-US" altLang="ja-JP" b="0" i="0" dirty="0" smtClean="0">
                <a:solidFill>
                  <a:schemeClr val="tx1"/>
                </a:solidFill>
              </a:rPr>
              <a:t>Page9</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b="0" i="0" dirty="0" smtClean="0">
                <a:solidFill>
                  <a:schemeClr val="tx1"/>
                </a:solidFill>
              </a:rPr>
              <a:t>●</a:t>
            </a:r>
            <a:r>
              <a:rPr kumimoji="1" lang="ja-JP" altLang="en-US" b="0" i="0" dirty="0" smtClean="0">
                <a:solidFill>
                  <a:schemeClr val="tx1"/>
                </a:solidFill>
              </a:rPr>
              <a:t>「モノ」側の背景</a:t>
            </a:r>
            <a:endParaRPr kumimoji="1" lang="en-US" altLang="ja-JP" b="0" i="0" dirty="0" smtClean="0">
              <a:solidFill>
                <a:schemeClr val="tx1"/>
              </a:solidFill>
            </a:endParaRPr>
          </a:p>
          <a:p>
            <a:pPr algn="just"/>
            <a:r>
              <a:rPr kumimoji="1" lang="ja-JP" altLang="en-US" b="0" i="0" dirty="0" smtClean="0">
                <a:solidFill>
                  <a:schemeClr val="tx1"/>
                </a:solidFill>
              </a:rPr>
              <a:t>今の時代、「モノ」づくりの世界には、どのような背景があるかを生徒に見つめ直させます。</a:t>
            </a:r>
            <a:endParaRPr kumimoji="1" lang="en-US" altLang="ja-JP" b="0" i="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ja-JP" altLang="en-US" b="0" i="0" dirty="0" smtClean="0">
                <a:solidFill>
                  <a:schemeClr val="tx1"/>
                </a:solidFill>
                <a:latin typeface="+mn-ea"/>
              </a:rPr>
              <a:t>競合品を上回る仕様を実現しさえすればよかった時代は終わりました。</a:t>
            </a:r>
            <a:endParaRPr lang="en-US" altLang="ja-JP" b="0" i="0" dirty="0" smtClean="0">
              <a:solidFill>
                <a:schemeClr val="tx1"/>
              </a:solidFill>
              <a:latin typeface="+mn-ea"/>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ja-JP" altLang="en-US" b="0" i="0" dirty="0" smtClean="0">
                <a:solidFill>
                  <a:schemeClr val="tx1"/>
                </a:solidFill>
                <a:latin typeface="+mn-ea"/>
              </a:rPr>
              <a:t>オフショアリングやグローバルな調達が可能になったことで、競合他社や競合製品との差別化が図れなければ、過酷な低価格競争から逃れることはできなくなります。</a:t>
            </a:r>
            <a:endParaRPr lang="en-US" altLang="ja-JP" b="0" i="0" dirty="0" smtClean="0">
              <a:solidFill>
                <a:schemeClr val="tx1"/>
              </a:solidFill>
              <a:latin typeface="+mn-ea"/>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ja-JP" altLang="en-US" b="0" i="0" dirty="0" smtClean="0">
                <a:solidFill>
                  <a:schemeClr val="tx1"/>
                </a:solidFill>
                <a:latin typeface="+mn-ea"/>
              </a:rPr>
              <a:t>ただ単に、技術力による競争だけで仕掛けていては、勝ちのこることはできない時代へと突入してきました。</a:t>
            </a:r>
            <a:endParaRPr kumimoji="1" lang="en-US" altLang="ja-JP" b="0" i="0" dirty="0" smtClean="0">
              <a:solidFill>
                <a:schemeClr val="tx1"/>
              </a:solidFill>
              <a:latin typeface="+mn-ea"/>
            </a:endParaRP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a:t>
            </a:fld>
            <a:endParaRPr lang="ja-JP" altLang="en-US"/>
          </a:p>
        </p:txBody>
      </p:sp>
    </p:spTree>
    <p:extLst>
      <p:ext uri="{BB962C8B-B14F-4D97-AF65-F5344CB8AC3E}">
        <p14:creationId xmlns:p14="http://schemas.microsoft.com/office/powerpoint/2010/main" val="7259438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Page90</a:t>
            </a:r>
          </a:p>
          <a:p>
            <a:r>
              <a:rPr kumimoji="1" lang="en-US" altLang="ja-JP" dirty="0" smtClean="0"/>
              <a:t>●</a:t>
            </a:r>
            <a:r>
              <a:rPr kumimoji="1" lang="ja-JP" altLang="en-US" dirty="0" smtClean="0"/>
              <a:t>ブレインストーミング実践</a:t>
            </a:r>
          </a:p>
          <a:p>
            <a:r>
              <a:rPr kumimoji="1" lang="ja-JP" altLang="en-US" dirty="0" smtClean="0"/>
              <a:t>＜ブレインストーミングのコツ</a:t>
            </a:r>
            <a:r>
              <a:rPr kumimoji="1" lang="en-US" altLang="ja-JP" dirty="0" smtClean="0"/>
              <a:t>②</a:t>
            </a:r>
            <a:r>
              <a:rPr kumimoji="1" lang="ja-JP" altLang="en-US" dirty="0" smtClean="0"/>
              <a:t>＞</a:t>
            </a:r>
            <a:endParaRPr kumimoji="1" lang="en-US" altLang="ja-JP" dirty="0" smtClean="0"/>
          </a:p>
          <a:p>
            <a:pPr marL="531450" lvl="1" indent="-171450">
              <a:buFont typeface="Arial"/>
              <a:buChar char="•"/>
            </a:pPr>
            <a:r>
              <a:rPr kumimoji="1" lang="ja-JP" altLang="en-US" dirty="0" smtClean="0"/>
              <a:t>ファシリテーターを決める</a:t>
            </a:r>
          </a:p>
          <a:p>
            <a:pPr marL="531450" lvl="1" indent="-171450">
              <a:buFont typeface="Arial"/>
              <a:buChar char="•"/>
            </a:pPr>
            <a:r>
              <a:rPr kumimoji="1" lang="ja-JP" altLang="en-US" dirty="0" smtClean="0"/>
              <a:t>進行の順番や内容を検討しておく</a:t>
            </a:r>
          </a:p>
          <a:p>
            <a:pPr marL="531450" lvl="1" indent="-171450">
              <a:buFont typeface="Arial"/>
              <a:buChar char="•"/>
            </a:pPr>
            <a:r>
              <a:rPr kumimoji="1" lang="ja-JP" altLang="en-US" dirty="0" smtClean="0"/>
              <a:t>適宜、休憩をはさむ</a:t>
            </a:r>
          </a:p>
          <a:p>
            <a:pPr lvl="2"/>
            <a:r>
              <a:rPr kumimoji="1" lang="ja-JP" altLang="en-US" dirty="0" smtClean="0"/>
              <a:t>（自由時間にひらめくことが多い）</a:t>
            </a:r>
          </a:p>
          <a:p>
            <a:pPr marL="531450" lvl="1" indent="-171450">
              <a:buFont typeface="Arial"/>
              <a:buChar char="•"/>
            </a:pPr>
            <a:r>
              <a:rPr kumimoji="1" lang="ja-JP" altLang="en-US" dirty="0" smtClean="0"/>
              <a:t>和気あいあいと活発な雰囲気で</a:t>
            </a:r>
            <a:endParaRPr kumimoji="1" lang="en-US" altLang="ja-JP" dirty="0" smtClean="0"/>
          </a:p>
          <a:p>
            <a:pPr marL="0" lvl="0" indent="0">
              <a:buFontTx/>
              <a:buNone/>
            </a:pPr>
            <a:endParaRPr kumimoji="1" lang="en-US" altLang="ja-JP" dirty="0" smtClean="0"/>
          </a:p>
          <a:p>
            <a:r>
              <a:rPr kumimoji="1" lang="ja-JP" altLang="en-US" dirty="0" smtClean="0"/>
              <a:t>ファシリテーターの存在の有無は、ブレインストーミングを有意義に終えることができるかどうかに大きく影響してきます。ファシリテーター役は、ブレインストーミングを円滑に進めることに注力します。単にグループを強引に引っ張っていくというようなことはしないので、リーダーとは一線を画します。また、進行の順番や内容を決定するのも、ファシリテーターからのトップダウンではなく、参加している全員で相談して決定します。日本人は、欧米人に比して、発言に消極的な人が多いとされています。ファシリテーターは、グループのメンバー全員が発言できるような「和気あいあい」な雰囲気づくりも必要にな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90</a:t>
            </a:fld>
            <a:endParaRPr lang="ja-JP" altLang="en-US" dirty="0"/>
          </a:p>
        </p:txBody>
      </p:sp>
    </p:spTree>
    <p:extLst>
      <p:ext uri="{BB962C8B-B14F-4D97-AF65-F5344CB8AC3E}">
        <p14:creationId xmlns:p14="http://schemas.microsoft.com/office/powerpoint/2010/main" val="25473956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Page91</a:t>
            </a:r>
          </a:p>
          <a:p>
            <a:r>
              <a:rPr kumimoji="1" lang="en-US" altLang="ja-JP" dirty="0" smtClean="0"/>
              <a:t>●</a:t>
            </a:r>
            <a:r>
              <a:rPr kumimoji="1" lang="ja-JP" altLang="en-US" dirty="0" smtClean="0"/>
              <a:t>チェックリスト法（強制発想法）</a:t>
            </a:r>
            <a:endParaRPr kumimoji="1" lang="en-US" altLang="ja-JP" dirty="0" smtClean="0"/>
          </a:p>
          <a:p>
            <a:r>
              <a:rPr kumimoji="1" lang="ja-JP" altLang="en-US" dirty="0" smtClean="0"/>
              <a:t>＜発散＞</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新しい視点がほしい時に利用すると効果的な手法です。ブレインストーミング考案者オズボーンのチェックリスト法（９項目のもの）がよく知られています。アイデアのテーマや対象を決めて、チェックリストの項目のそれぞれに対してアイデアを出していきます。自分で項目を変えてもよいとされています。</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例：オズボーンのチェックリスト（９項目）</a:t>
            </a:r>
          </a:p>
          <a:p>
            <a:r>
              <a:rPr kumimoji="1" lang="ja-JP" altLang="en-US" dirty="0" smtClean="0"/>
              <a:t>１．転用</a:t>
            </a:r>
            <a:r>
              <a:rPr kumimoji="1" lang="en-US" altLang="ja-JP" dirty="0" smtClean="0"/>
              <a:t>…</a:t>
            </a:r>
            <a:r>
              <a:rPr kumimoji="1" lang="ja-JP" altLang="en-US" dirty="0" smtClean="0"/>
              <a:t>新しい用途はないか、他分野へ転用できないか。</a:t>
            </a:r>
            <a:endParaRPr kumimoji="1" lang="en-US" altLang="ja-JP" dirty="0" smtClean="0"/>
          </a:p>
          <a:p>
            <a:r>
              <a:rPr kumimoji="1" lang="ja-JP" altLang="en-US" dirty="0" smtClean="0"/>
              <a:t>２．応用</a:t>
            </a:r>
            <a:r>
              <a:rPr kumimoji="1" lang="en-US" altLang="ja-JP" dirty="0" smtClean="0"/>
              <a:t>…</a:t>
            </a:r>
            <a:r>
              <a:rPr kumimoji="1" lang="ja-JP" altLang="en-US" dirty="0" smtClean="0"/>
              <a:t>現在、過去に似たものはないか。他からヒントを得たり、マネはできないか。</a:t>
            </a:r>
          </a:p>
          <a:p>
            <a:r>
              <a:rPr kumimoji="1" lang="ja-JP" altLang="en-US" dirty="0" smtClean="0"/>
              <a:t>３．変更</a:t>
            </a:r>
            <a:r>
              <a:rPr kumimoji="1" lang="en-US" altLang="ja-JP" dirty="0" smtClean="0"/>
              <a:t>…</a:t>
            </a:r>
            <a:r>
              <a:rPr kumimoji="1" lang="ja-JP" altLang="en-US" dirty="0" smtClean="0"/>
              <a:t>意味、色、働き、音、匂い、様式、型を変えたらどうか。</a:t>
            </a:r>
          </a:p>
          <a:p>
            <a:r>
              <a:rPr kumimoji="1" lang="ja-JP" altLang="en-US" dirty="0" smtClean="0"/>
              <a:t>４．拡大</a:t>
            </a:r>
            <a:r>
              <a:rPr kumimoji="1" lang="en-US" altLang="ja-JP" dirty="0" smtClean="0"/>
              <a:t>…</a:t>
            </a:r>
            <a:r>
              <a:rPr kumimoji="1" lang="ja-JP" altLang="en-US" dirty="0" smtClean="0"/>
              <a:t>時間、頻度、強度、高さ、長さ、量、価値、材料を拡大。</a:t>
            </a:r>
          </a:p>
          <a:p>
            <a:r>
              <a:rPr kumimoji="1" lang="ja-JP" altLang="en-US" dirty="0" smtClean="0"/>
              <a:t>５．縮小</a:t>
            </a:r>
            <a:r>
              <a:rPr kumimoji="1" lang="en-US" altLang="ja-JP" dirty="0" smtClean="0"/>
              <a:t>…</a:t>
            </a:r>
            <a:r>
              <a:rPr kumimoji="1" lang="ja-JP" altLang="en-US" dirty="0" smtClean="0"/>
              <a:t>より小さく、軽く、低く、短くできるか。省略や分割できるか。</a:t>
            </a:r>
            <a:endParaRPr kumimoji="1" lang="en-US" altLang="ja-JP" dirty="0" smtClean="0"/>
          </a:p>
          <a:p>
            <a:r>
              <a:rPr kumimoji="1" lang="ja-JP" altLang="en-US" dirty="0" smtClean="0"/>
              <a:t>６．代用</a:t>
            </a:r>
            <a:r>
              <a:rPr kumimoji="1" lang="en-US" altLang="ja-JP" dirty="0" smtClean="0"/>
              <a:t>…</a:t>
            </a:r>
            <a:r>
              <a:rPr kumimoji="1" lang="ja-JP" altLang="en-US" dirty="0" smtClean="0"/>
              <a:t>人、物、素材、製法、動力、場所などを、他のもので代用できないか。 </a:t>
            </a:r>
          </a:p>
          <a:p>
            <a:r>
              <a:rPr kumimoji="1" lang="ja-JP" altLang="en-US" dirty="0" smtClean="0"/>
              <a:t>７．再利用</a:t>
            </a:r>
            <a:r>
              <a:rPr kumimoji="1" lang="en-US" altLang="ja-JP" dirty="0" smtClean="0"/>
              <a:t>…</a:t>
            </a:r>
            <a:r>
              <a:rPr kumimoji="1" lang="ja-JP" altLang="en-US" dirty="0" smtClean="0"/>
              <a:t>要素、成分、部品、型、配置、順序、ペースなどを再配列できないか。</a:t>
            </a:r>
            <a:endParaRPr kumimoji="1" lang="en-US" altLang="ja-JP" dirty="0" smtClean="0"/>
          </a:p>
          <a:p>
            <a:r>
              <a:rPr kumimoji="1" lang="ja-JP" altLang="en-US" dirty="0" smtClean="0"/>
              <a:t>８．逆転</a:t>
            </a:r>
            <a:r>
              <a:rPr kumimoji="1" lang="en-US" altLang="ja-JP" dirty="0" smtClean="0"/>
              <a:t>…</a:t>
            </a:r>
            <a:r>
              <a:rPr kumimoji="1" lang="ja-JP" altLang="en-US" dirty="0" smtClean="0"/>
              <a:t>前後、上下、順番、役割を逆転、反転できないか。</a:t>
            </a:r>
          </a:p>
          <a:p>
            <a:r>
              <a:rPr kumimoji="1" lang="ja-JP" altLang="en-US" dirty="0" smtClean="0"/>
              <a:t>９．結合</a:t>
            </a:r>
            <a:r>
              <a:rPr kumimoji="1" lang="en-US" altLang="ja-JP" dirty="0" smtClean="0"/>
              <a:t>…</a:t>
            </a:r>
            <a:r>
              <a:rPr kumimoji="1" lang="ja-JP" altLang="en-US" dirty="0" smtClean="0"/>
              <a:t>ブレンドできないか。目的、アイデア、手法を組み合わせられないか。</a:t>
            </a:r>
            <a:endParaRPr kumimoji="1" lang="en-US" altLang="ja-JP" dirty="0" smtClean="0"/>
          </a:p>
          <a:p>
            <a:endParaRPr kumimoji="1" lang="en-US" altLang="ja-JP" dirty="0" smtClean="0"/>
          </a:p>
          <a:p>
            <a:r>
              <a:rPr kumimoji="1" lang="ja-JP" altLang="en-US" dirty="0" smtClean="0"/>
              <a:t>参照元 </a:t>
            </a:r>
            <a:r>
              <a:rPr kumimoji="1" lang="en-US" altLang="ja-JP" dirty="0" smtClean="0"/>
              <a:t>: </a:t>
            </a:r>
          </a:p>
          <a:p>
            <a:r>
              <a:rPr kumimoji="1" lang="ja-JP" altLang="en-US" dirty="0" smtClean="0"/>
              <a:t>日本創造学会　</a:t>
            </a:r>
            <a:r>
              <a:rPr kumimoji="1" lang="en-US" altLang="ja-JP" dirty="0" smtClean="0"/>
              <a:t>http://</a:t>
            </a:r>
            <a:r>
              <a:rPr kumimoji="1" lang="en-US" altLang="ja-JP" dirty="0" err="1" smtClean="0"/>
              <a:t>www.japancreativity.jp</a:t>
            </a:r>
            <a:r>
              <a:rPr kumimoji="1" lang="en-US" altLang="ja-JP" dirty="0" smtClean="0"/>
              <a:t>/</a:t>
            </a:r>
            <a:r>
              <a:rPr kumimoji="1" lang="en-US" altLang="ja-JP" dirty="0" err="1" smtClean="0"/>
              <a:t>index.html</a:t>
            </a:r>
            <a:endParaRPr kumimoji="1" lang="en-US" altLang="ja-JP" dirty="0" smtClean="0"/>
          </a:p>
          <a:p>
            <a:r>
              <a:rPr kumimoji="1" lang="ja-JP" altLang="en-US" dirty="0" smtClean="0"/>
              <a:t>「創造力事典」（日科技連出版社）</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91</a:t>
            </a:fld>
            <a:endParaRPr lang="ja-JP" altLang="en-US" dirty="0"/>
          </a:p>
        </p:txBody>
      </p:sp>
    </p:spTree>
    <p:extLst>
      <p:ext uri="{BB962C8B-B14F-4D97-AF65-F5344CB8AC3E}">
        <p14:creationId xmlns:p14="http://schemas.microsoft.com/office/powerpoint/2010/main" val="20736501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Page92</a:t>
            </a:r>
          </a:p>
          <a:p>
            <a:r>
              <a:rPr kumimoji="1" lang="en-US" altLang="ja-JP" dirty="0" smtClean="0"/>
              <a:t>●</a:t>
            </a:r>
            <a:r>
              <a:rPr kumimoji="1" lang="ja-JP" altLang="en-US" dirty="0" smtClean="0"/>
              <a:t>希望点列挙法</a:t>
            </a:r>
            <a:endParaRPr kumimoji="1" lang="en-US" altLang="ja-JP" dirty="0" smtClean="0"/>
          </a:p>
          <a:p>
            <a:r>
              <a:rPr kumimoji="1" lang="ja-JP" altLang="en-US" dirty="0" smtClean="0"/>
              <a:t>＜発散＞</a:t>
            </a:r>
            <a:endParaRPr kumimoji="1" lang="en-US" altLang="ja-JP" dirty="0" smtClean="0"/>
          </a:p>
          <a:p>
            <a:r>
              <a:rPr kumimoji="1" lang="ja-JP" altLang="en-US" dirty="0" smtClean="0"/>
              <a:t>自由な発想をおこなうときに便利な発想技法です。希望点列挙法とは、テーマを決め、そのテーマに対して現実の状態や状況、制約は考えずに、「こうだったらいいな」「こういうものがほしい」という希望・願望をもとに自由に発想していく手法です。現状の成約にとらわれないで発想することで、問題の焦点を絞りつつ発想ができます。欠点列挙法というものもあり、こちらは対象に対して、欠点・問題箇所・マイナスを徹底して列挙していく手法です。問題点を絞り込んで発見すると同時にアイデアのポイントも明確にできるメリットがあります。</a:t>
            </a:r>
          </a:p>
          <a:p>
            <a:endParaRPr kumimoji="1" lang="en-US" altLang="ja-JP" dirty="0" smtClean="0"/>
          </a:p>
          <a:p>
            <a:r>
              <a:rPr kumimoji="1" lang="ja-JP" altLang="en-US" dirty="0" smtClean="0"/>
              <a:t>例：「ボールペン」をテーマに希望点列挙法をおこなう</a:t>
            </a:r>
            <a:endParaRPr kumimoji="1" lang="en-US" altLang="ja-JP" dirty="0" smtClean="0"/>
          </a:p>
          <a:p>
            <a:pPr lvl="1"/>
            <a:r>
              <a:rPr kumimoji="1" lang="ja-JP" altLang="en-US" dirty="0" smtClean="0"/>
              <a:t>・重さが</a:t>
            </a:r>
            <a:r>
              <a:rPr kumimoji="1" lang="en-US" altLang="ja-JP" dirty="0" smtClean="0"/>
              <a:t>0.5</a:t>
            </a:r>
            <a:r>
              <a:rPr kumimoji="1" lang="ja-JP" altLang="en-US" dirty="0" smtClean="0"/>
              <a:t>ｇ以下だといいな</a:t>
            </a:r>
          </a:p>
          <a:p>
            <a:pPr lvl="1"/>
            <a:r>
              <a:rPr kumimoji="1" lang="ja-JP" altLang="en-US" dirty="0" smtClean="0"/>
              <a:t>・絶対にインクが切れないペンがほしい！</a:t>
            </a:r>
          </a:p>
          <a:p>
            <a:pPr lvl="1"/>
            <a:r>
              <a:rPr kumimoji="1" lang="ja-JP" altLang="en-US" dirty="0" smtClean="0"/>
              <a:t>・インクが食べられたらいいのに</a:t>
            </a:r>
          </a:p>
          <a:p>
            <a:pPr lvl="1"/>
            <a:r>
              <a:rPr kumimoji="1" lang="ja-JP" altLang="en-US" dirty="0" smtClean="0"/>
              <a:t>・空気に文字が書けたらいいな</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92</a:t>
            </a:fld>
            <a:endParaRPr lang="ja-JP" altLang="en-US" dirty="0"/>
          </a:p>
        </p:txBody>
      </p:sp>
    </p:spTree>
    <p:extLst>
      <p:ext uri="{BB962C8B-B14F-4D97-AF65-F5344CB8AC3E}">
        <p14:creationId xmlns:p14="http://schemas.microsoft.com/office/powerpoint/2010/main" val="37782602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Page93</a:t>
            </a:r>
          </a:p>
          <a:p>
            <a:r>
              <a:rPr kumimoji="1" lang="en-US" altLang="ja-JP" dirty="0" smtClean="0"/>
              <a:t>●</a:t>
            </a:r>
            <a:r>
              <a:rPr kumimoji="1" lang="ja-JP" altLang="en-US" dirty="0" smtClean="0"/>
              <a:t>まずはやってみよう</a:t>
            </a:r>
            <a:endParaRPr kumimoji="1" lang="en-US" altLang="ja-JP" dirty="0" smtClean="0"/>
          </a:p>
          <a:p>
            <a:r>
              <a:rPr kumimoji="1" lang="ja-JP" altLang="en-US" dirty="0" smtClean="0"/>
              <a:t>発想したアイデアを付箋に書き込み、全員に聞こえるように声を出して発表し、壁やホワイトボードなど広めのスペースを用意して貼っていきます。</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（１）「考える」「ねばる」</a:t>
            </a:r>
            <a:r>
              <a:rPr kumimoji="1" lang="en-US" altLang="ja-JP" dirty="0" smtClean="0"/>
              <a:t>→</a:t>
            </a:r>
            <a:r>
              <a:rPr kumimoji="1" lang="ja-JP" altLang="en-US" dirty="0" smtClean="0"/>
              <a:t>（２）「自分で書く」</a:t>
            </a:r>
            <a:r>
              <a:rPr kumimoji="1" lang="en-US" altLang="ja-JP" dirty="0" smtClean="0"/>
              <a:t>→</a:t>
            </a:r>
            <a:r>
              <a:rPr kumimoji="1" lang="ja-JP" altLang="en-US" dirty="0" smtClean="0"/>
              <a:t>（３）「自分で発言」</a:t>
            </a:r>
            <a:r>
              <a:rPr kumimoji="1" lang="en-US" altLang="ja-JP" dirty="0" smtClean="0"/>
              <a:t>→</a:t>
            </a:r>
            <a:r>
              <a:rPr kumimoji="1" lang="ja-JP" altLang="en-US" dirty="0" smtClean="0"/>
              <a:t>（４）「ボードに貼る」</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の手順を連鎖させる形で進めていきます。</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（１）「考える」「ねばる」</a:t>
            </a:r>
          </a:p>
          <a:p>
            <a:pPr lvl="1"/>
            <a:r>
              <a:rPr kumimoji="1" lang="ja-JP" altLang="en-US" dirty="0" smtClean="0"/>
              <a:t>・積極的に／経験から／突拍子もないもの／楽しんで／批判しない！</a:t>
            </a:r>
            <a:endParaRPr kumimoji="1" lang="en-US" altLang="ja-JP" dirty="0" smtClean="0"/>
          </a:p>
          <a:p>
            <a:r>
              <a:rPr kumimoji="1" lang="ja-JP" altLang="en-US" dirty="0" smtClean="0"/>
              <a:t>（２）「自分で書く」</a:t>
            </a:r>
            <a:endParaRPr kumimoji="1" lang="en-US" altLang="ja-JP" dirty="0" smtClean="0"/>
          </a:p>
          <a:p>
            <a:pPr lvl="1"/>
            <a:r>
              <a:rPr kumimoji="1" lang="ja-JP" altLang="en-US" dirty="0" smtClean="0"/>
              <a:t>・</a:t>
            </a:r>
            <a:r>
              <a:rPr kumimoji="1" lang="en-US" altLang="ja-JP" dirty="0" smtClean="0"/>
              <a:t>1</a:t>
            </a:r>
            <a:r>
              <a:rPr kumimoji="1" lang="ja-JP" altLang="en-US" dirty="0" smtClean="0"/>
              <a:t>行見出し／本質を捉えて／絵を添えてもいい</a:t>
            </a:r>
            <a:endParaRPr kumimoji="1" lang="en-US" altLang="ja-JP" dirty="0" smtClean="0"/>
          </a:p>
          <a:p>
            <a:r>
              <a:rPr kumimoji="1" lang="ja-JP" altLang="en-US" dirty="0" smtClean="0"/>
              <a:t>（３）「自分で発言」</a:t>
            </a:r>
            <a:endParaRPr kumimoji="1" lang="en-US" altLang="ja-JP" dirty="0" smtClean="0"/>
          </a:p>
          <a:p>
            <a:pPr lvl="1"/>
            <a:r>
              <a:rPr kumimoji="1" lang="ja-JP" altLang="en-US" dirty="0" smtClean="0"/>
              <a:t>・経験談を添えて／メンバー全員へ／大きな声で</a:t>
            </a:r>
            <a:endParaRPr kumimoji="1" lang="en-US" altLang="ja-JP" dirty="0" smtClean="0"/>
          </a:p>
          <a:p>
            <a:pPr marL="0" marR="0" indent="0" algn="just" defTabSz="914400" rtl="0" eaLnBrk="1" fontAlgn="base" latinLnBrk="0" hangingPunct="1">
              <a:lnSpc>
                <a:spcPct val="100000"/>
              </a:lnSpc>
              <a:spcBef>
                <a:spcPct val="30000"/>
              </a:spcBef>
              <a:spcAft>
                <a:spcPct val="0"/>
              </a:spcAft>
              <a:buClrTx/>
              <a:buSzTx/>
              <a:buFontTx/>
              <a:buNone/>
              <a:tabLst/>
              <a:defRPr/>
            </a:pPr>
            <a:r>
              <a:rPr kumimoji="1" lang="ja-JP" altLang="en-US" dirty="0" smtClean="0"/>
              <a:t>（４）「ボードに貼る」</a:t>
            </a:r>
            <a:endParaRPr kumimoji="1" lang="en-US" altLang="ja-JP" dirty="0" smtClean="0"/>
          </a:p>
          <a:p>
            <a:pPr lvl="1"/>
            <a:r>
              <a:rPr kumimoji="1" lang="ja-JP" altLang="en-US" dirty="0" smtClean="0"/>
              <a:t>・ファシリテーターがまとめ役をおこなう</a:t>
            </a:r>
            <a:endParaRPr kumimoji="1" lang="en-US" altLang="ja-JP" dirty="0" smtClean="0"/>
          </a:p>
          <a:p>
            <a:pPr lvl="0"/>
            <a:endParaRPr kumimoji="1" lang="en-US" altLang="ja-JP" dirty="0" smtClean="0"/>
          </a:p>
          <a:p>
            <a:r>
              <a:rPr kumimoji="1" lang="ja-JP" altLang="en-US" dirty="0" smtClean="0"/>
              <a:t>＜ファシリテーターの役目＞</a:t>
            </a:r>
          </a:p>
          <a:p>
            <a:pPr marL="460800" lvl="1" indent="-100800">
              <a:buFont typeface="Arial"/>
              <a:buChar char="•"/>
            </a:pPr>
            <a:r>
              <a:rPr kumimoji="1" lang="ja-JP" altLang="en-US" dirty="0" smtClean="0"/>
              <a:t>ボードの左上や右上に、テーマを記述するこを促す（テーマを常に全員が意識できるように）</a:t>
            </a:r>
          </a:p>
          <a:p>
            <a:pPr marL="460800" lvl="1" indent="-100800">
              <a:buFont typeface="Arial"/>
              <a:buChar char="•"/>
            </a:pPr>
            <a:r>
              <a:rPr kumimoji="1" lang="ja-JP" altLang="en-US" dirty="0" smtClean="0"/>
              <a:t>ボードに貼る手伝いをする（ラベリングのつもりでまとまりを意識して）</a:t>
            </a:r>
          </a:p>
          <a:p>
            <a:pPr marL="460800" lvl="1" indent="-100800">
              <a:buFont typeface="Arial"/>
              <a:buChar char="•"/>
            </a:pPr>
            <a:r>
              <a:rPr kumimoji="1" lang="ja-JP" altLang="en-US" dirty="0" smtClean="0"/>
              <a:t>全員参加を促す</a:t>
            </a:r>
          </a:p>
          <a:p>
            <a:pPr marL="460800" lvl="1" indent="-100800">
              <a:buFont typeface="Arial"/>
              <a:buChar char="•"/>
            </a:pPr>
            <a:r>
              <a:rPr kumimoji="1" lang="ja-JP" altLang="en-US" dirty="0" smtClean="0"/>
              <a:t>わからなければ聞き返す（繰り返し、詳細を求めるなど）</a:t>
            </a:r>
          </a:p>
          <a:p>
            <a:pPr marL="460800" lvl="1" indent="-100800">
              <a:buFont typeface="Arial"/>
              <a:buChar char="•"/>
            </a:pPr>
            <a:r>
              <a:rPr kumimoji="1" lang="ja-JP" altLang="en-US" dirty="0" smtClean="0"/>
              <a:t>考え方の例示をする（あくまでも提案の形で）</a:t>
            </a:r>
          </a:p>
          <a:p>
            <a:pPr marL="460800" lvl="1" indent="-100800">
              <a:buFont typeface="Arial"/>
              <a:buChar char="•"/>
            </a:pPr>
            <a:r>
              <a:rPr kumimoji="1" lang="ja-JP" altLang="en-US" dirty="0" smtClean="0"/>
              <a:t>数／時間を意識（「数が少ない」ではなく、「</a:t>
            </a:r>
            <a:r>
              <a:rPr kumimoji="1" lang="en-US" altLang="ja-JP" dirty="0" smtClean="0"/>
              <a:t>〜</a:t>
            </a:r>
            <a:r>
              <a:rPr kumimoji="1" lang="ja-JP" altLang="en-US" dirty="0" smtClean="0"/>
              <a:t>の意見が少ないね」など具体的に、全体のバランスを考えて）</a:t>
            </a:r>
            <a:endParaRPr kumimoji="1" lang="en-US" altLang="ja-JP" dirty="0" smtClean="0"/>
          </a:p>
          <a:p>
            <a:pPr marL="460800" lvl="1" indent="-100800">
              <a:buFont typeface="Arial"/>
              <a:buChar char="•"/>
            </a:pPr>
            <a:r>
              <a:rPr kumimoji="1" lang="ja-JP" altLang="en-US" dirty="0" smtClean="0"/>
              <a:t>ブレインストーミングのルール</a:t>
            </a:r>
            <a:r>
              <a:rPr kumimoji="1" lang="en-US" altLang="ja-JP" dirty="0" smtClean="0"/>
              <a:t>(page88</a:t>
            </a:r>
            <a:r>
              <a:rPr kumimoji="1" lang="ja-JP" altLang="en-US" dirty="0" smtClean="0"/>
              <a:t>の４つ）を意識させる</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93</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Page94</a:t>
            </a:r>
          </a:p>
          <a:p>
            <a:r>
              <a:rPr kumimoji="1" lang="en-US" altLang="ja-JP" dirty="0" smtClean="0"/>
              <a:t>●</a:t>
            </a:r>
            <a:r>
              <a:rPr kumimoji="1" lang="ja-JP" altLang="en-US" dirty="0" smtClean="0"/>
              <a:t>ブレインストーミング中の付箋の使い方</a:t>
            </a:r>
          </a:p>
          <a:p>
            <a:r>
              <a:rPr kumimoji="1" lang="ja-JP" altLang="en-US" dirty="0" smtClean="0"/>
              <a:t>付箋のカラーの使い方の例を挙げます。同じグループでブレインストームをおこなう場合は、なるべく変えないようにします。</a:t>
            </a:r>
            <a:endParaRPr kumimoji="1" lang="en-US" altLang="ja-JP" dirty="0" smtClean="0"/>
          </a:p>
          <a:p>
            <a:r>
              <a:rPr kumimoji="1" lang="ja-JP" altLang="en-US" dirty="0" smtClean="0"/>
              <a:t>付箋は通販等でも買えるもので、</a:t>
            </a:r>
            <a:r>
              <a:rPr kumimoji="1" lang="en-US" altLang="ja-JP" dirty="0" smtClean="0"/>
              <a:t>75mm X 75mm </a:t>
            </a:r>
            <a:r>
              <a:rPr kumimoji="1" lang="ja-JP" altLang="en-US" dirty="0" smtClean="0"/>
              <a:t>程度のサイズのものを４色用意します。「発散／発言」に使う色の付箋はたくさん必要になります。</a:t>
            </a:r>
            <a:endParaRPr kumimoji="1" lang="en-US" altLang="ja-JP" dirty="0" smtClean="0"/>
          </a:p>
          <a:p>
            <a:r>
              <a:rPr lang="ja-JP" altLang="en-US" dirty="0" smtClean="0"/>
              <a:t>また、全員参加が基本ですので、ブレインストーミングの開始時に、「発散／発言」用の付箋を全員が手にすることができるように分けておきます。</a:t>
            </a:r>
            <a:endParaRPr kumimoji="1" lang="ja-JP" altLang="en-US" dirty="0" smtClean="0"/>
          </a:p>
          <a:p>
            <a:pPr lvl="1"/>
            <a:r>
              <a:rPr kumimoji="1" lang="ja-JP" altLang="en-US" dirty="0" smtClean="0"/>
              <a:t>＜青色＞</a:t>
            </a:r>
            <a:r>
              <a:rPr kumimoji="1" lang="en-US" altLang="ja-JP" dirty="0" smtClean="0"/>
              <a:t>…</a:t>
            </a:r>
            <a:r>
              <a:rPr kumimoji="1" lang="ja-JP" altLang="en-US" dirty="0" smtClean="0"/>
              <a:t>テーマ</a:t>
            </a:r>
            <a:endParaRPr kumimoji="1" lang="en-US" altLang="ja-JP" dirty="0" smtClean="0"/>
          </a:p>
          <a:p>
            <a:pPr lvl="1"/>
            <a:r>
              <a:rPr kumimoji="1" lang="ja-JP" altLang="en-US" dirty="0" smtClean="0"/>
              <a:t>＜黄色＞</a:t>
            </a:r>
            <a:r>
              <a:rPr kumimoji="1" lang="en-US" altLang="ja-JP" dirty="0" smtClean="0"/>
              <a:t>…</a:t>
            </a:r>
            <a:r>
              <a:rPr kumimoji="1" lang="ja-JP" altLang="en-US" dirty="0" smtClean="0"/>
              <a:t>発散／発言</a:t>
            </a:r>
            <a:endParaRPr kumimoji="1" lang="en-US" altLang="ja-JP" dirty="0" smtClean="0"/>
          </a:p>
          <a:p>
            <a:pPr lvl="1"/>
            <a:r>
              <a:rPr kumimoji="1" lang="ja-JP" altLang="en-US" dirty="0" smtClean="0"/>
              <a:t>＜緑色＞</a:t>
            </a:r>
            <a:r>
              <a:rPr kumimoji="1" lang="en-US" altLang="ja-JP" dirty="0" smtClean="0"/>
              <a:t>…</a:t>
            </a:r>
            <a:r>
              <a:rPr kumimoji="1" lang="ja-JP" altLang="en-US" dirty="0" smtClean="0"/>
              <a:t>グループ化</a:t>
            </a:r>
            <a:endParaRPr kumimoji="1" lang="en-US" altLang="ja-JP" dirty="0" smtClean="0"/>
          </a:p>
          <a:p>
            <a:pPr lvl="1"/>
            <a:r>
              <a:rPr kumimoji="1" lang="ja-JP" altLang="en-US" dirty="0" smtClean="0"/>
              <a:t>＜桃色＞</a:t>
            </a:r>
            <a:r>
              <a:rPr kumimoji="1" lang="en-US" altLang="ja-JP" dirty="0" smtClean="0"/>
              <a:t>…</a:t>
            </a:r>
            <a:r>
              <a:rPr kumimoji="1" lang="ja-JP" altLang="en-US" dirty="0" smtClean="0"/>
              <a:t>発見した観点</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94</a:t>
            </a:fld>
            <a:endParaRPr lang="ja-JP" altLang="en-US" dirty="0"/>
          </a:p>
        </p:txBody>
      </p:sp>
    </p:spTree>
    <p:extLst>
      <p:ext uri="{BB962C8B-B14F-4D97-AF65-F5344CB8AC3E}">
        <p14:creationId xmlns:p14="http://schemas.microsoft.com/office/powerpoint/2010/main" val="20473858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a:t>
            </a:r>
            <a:r>
              <a:rPr kumimoji="1" lang="en-US" altLang="ja-JP" dirty="0" smtClean="0"/>
              <a:t>] Page86〜95</a:t>
            </a:r>
          </a:p>
          <a:p>
            <a:r>
              <a:rPr kumimoji="1" lang="en-US" altLang="ja-JP" dirty="0" smtClean="0"/>
              <a:t>Page95</a:t>
            </a:r>
          </a:p>
          <a:p>
            <a:r>
              <a:rPr kumimoji="1" lang="en-US" altLang="ja-JP" dirty="0" smtClean="0"/>
              <a:t>●</a:t>
            </a:r>
            <a:r>
              <a:rPr kumimoji="1" lang="ja-JP" altLang="en-US" dirty="0" smtClean="0"/>
              <a:t>付箋の書き方</a:t>
            </a:r>
            <a:endParaRPr kumimoji="1" lang="en-US" altLang="ja-JP" dirty="0" smtClean="0"/>
          </a:p>
          <a:p>
            <a:r>
              <a:rPr kumimoji="1" lang="ja-JP" altLang="en-US" dirty="0" smtClean="0"/>
              <a:t>「１行見出し」の書き方</a:t>
            </a:r>
            <a:endParaRPr kumimoji="1" lang="en-US" altLang="ja-JP" dirty="0" smtClean="0"/>
          </a:p>
          <a:p>
            <a:pPr lvl="1"/>
            <a:r>
              <a:rPr kumimoji="1" lang="ja-JP" altLang="en-US" dirty="0" smtClean="0"/>
              <a:t>１．長すぎるのは</a:t>
            </a:r>
            <a:r>
              <a:rPr kumimoji="1" lang="en-US" altLang="ja-JP" dirty="0" smtClean="0"/>
              <a:t>NG</a:t>
            </a:r>
            <a:r>
              <a:rPr kumimoji="1" lang="ja-JP" altLang="en-US" dirty="0" smtClean="0"/>
              <a:t>（</a:t>
            </a:r>
            <a:r>
              <a:rPr kumimoji="1" lang="en-US" altLang="ja-JP" dirty="0" smtClean="0"/>
              <a:t>20</a:t>
            </a:r>
            <a:r>
              <a:rPr kumimoji="1" lang="ja-JP" altLang="en-US" dirty="0" smtClean="0"/>
              <a:t>～</a:t>
            </a:r>
            <a:r>
              <a:rPr kumimoji="1" lang="en-US" altLang="ja-JP" dirty="0" smtClean="0"/>
              <a:t>30</a:t>
            </a:r>
            <a:r>
              <a:rPr kumimoji="1" lang="ja-JP" altLang="en-US" dirty="0" smtClean="0"/>
              <a:t>字以内） </a:t>
            </a:r>
          </a:p>
          <a:p>
            <a:pPr lvl="1"/>
            <a:r>
              <a:rPr kumimoji="1" lang="ja-JP" altLang="en-US" dirty="0" smtClean="0"/>
              <a:t>２．できるだけソフトで、かつ本質をしっかり捉えた表現にする </a:t>
            </a:r>
          </a:p>
          <a:p>
            <a:pPr lvl="1"/>
            <a:r>
              <a:rPr kumimoji="1" lang="ja-JP" altLang="en-US" dirty="0" smtClean="0"/>
              <a:t>３．絵を添えてもよい</a:t>
            </a:r>
          </a:p>
          <a:p>
            <a:pPr lvl="1"/>
            <a:endParaRPr kumimoji="1" lang="en-US" altLang="ja-JP" dirty="0" smtClean="0"/>
          </a:p>
          <a:p>
            <a:pPr lvl="1">
              <a:buFontTx/>
              <a:buNone/>
            </a:pPr>
            <a:r>
              <a:rPr kumimoji="1" lang="en-US" altLang="ja-JP" dirty="0" smtClean="0"/>
              <a:t>※</a:t>
            </a:r>
            <a:r>
              <a:rPr kumimoji="1" lang="ja-JP" altLang="en-US" dirty="0" smtClean="0"/>
              <a:t>サインペンなどの太ペン（裏移りの少ない水性のものがベター）</a:t>
            </a:r>
          </a:p>
          <a:p>
            <a:pPr lvl="1">
              <a:buFontTx/>
              <a:buNone/>
            </a:pPr>
            <a:r>
              <a:rPr kumimoji="1" lang="en-US" altLang="ja-JP" dirty="0" smtClean="0"/>
              <a:t>※</a:t>
            </a:r>
            <a:r>
              <a:rPr kumimoji="1" lang="ja-JP" altLang="en-US" dirty="0" smtClean="0"/>
              <a:t>遠くからでも見える文字で（色／サイズとも）</a:t>
            </a:r>
            <a:endParaRPr kumimoji="1" lang="en-US" altLang="ja-JP" dirty="0" smtClean="0"/>
          </a:p>
          <a:p>
            <a:pPr marL="540000" lvl="1" indent="-169200">
              <a:buFontTx/>
              <a:buNone/>
            </a:pPr>
            <a:r>
              <a:rPr kumimoji="1" lang="en-US" altLang="ja-JP" dirty="0" smtClean="0"/>
              <a:t>※</a:t>
            </a:r>
            <a:r>
              <a:rPr kumimoji="1" lang="ja-JP" altLang="en-US" dirty="0" smtClean="0"/>
              <a:t>「絵」は、上手く描く必要はありません。必要最低限のもので、正確な情報が伝わるようにしましょう。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95</a:t>
            </a:fld>
            <a:endParaRPr lang="ja-JP" altLang="en-US" dirty="0"/>
          </a:p>
        </p:txBody>
      </p:sp>
    </p:spTree>
    <p:extLst>
      <p:ext uri="{BB962C8B-B14F-4D97-AF65-F5344CB8AC3E}">
        <p14:creationId xmlns:p14="http://schemas.microsoft.com/office/powerpoint/2010/main" val="29211815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Page96</a:t>
            </a:r>
          </a:p>
          <a:p>
            <a:r>
              <a:rPr kumimoji="1" lang="ja-JP" altLang="en-US" dirty="0" smtClean="0"/>
              <a:t>このセクションでは、前のセクションで学習した「ブレインストーミング」を実際におこなってみます。</a:t>
            </a:r>
            <a:endParaRPr kumimoji="1" lang="en-US" altLang="ja-JP" dirty="0" smtClean="0"/>
          </a:p>
          <a:p>
            <a:endParaRPr kumimoji="1" lang="en-US" altLang="ja-JP" dirty="0" smtClean="0"/>
          </a:p>
          <a:p>
            <a:r>
              <a:rPr kumimoji="1" lang="ja-JP" altLang="en-US" dirty="0" smtClean="0"/>
              <a:t>＜必要な用具＞</a:t>
            </a:r>
            <a:endParaRPr kumimoji="1" lang="en-US" altLang="ja-JP" dirty="0" smtClean="0"/>
          </a:p>
          <a:p>
            <a:pPr marL="531450" lvl="1" indent="-171450">
              <a:buFont typeface="Arial"/>
              <a:buChar char="•"/>
            </a:pPr>
            <a:r>
              <a:rPr kumimoji="1" lang="ja-JP" altLang="en-US" dirty="0" smtClean="0"/>
              <a:t>付箋を貼るためのボード（大きなもの）、もしくは模造紙</a:t>
            </a:r>
            <a:endParaRPr kumimoji="1" lang="en-US" altLang="ja-JP" dirty="0" smtClean="0"/>
          </a:p>
          <a:p>
            <a:pPr marL="531450" lvl="1" indent="-171450">
              <a:buFont typeface="Arial"/>
              <a:buChar char="•"/>
            </a:pPr>
            <a:r>
              <a:rPr kumimoji="1" lang="ja-JP" altLang="en-US" dirty="0" smtClean="0"/>
              <a:t>付箋（</a:t>
            </a:r>
            <a:r>
              <a:rPr kumimoji="1" lang="en-US" altLang="ja-JP" dirty="0" smtClean="0"/>
              <a:t>75 X 75 mm</a:t>
            </a:r>
            <a:r>
              <a:rPr kumimoji="1" lang="ja-JP" altLang="en-US" dirty="0" smtClean="0"/>
              <a:t>／４色）</a:t>
            </a:r>
            <a:endParaRPr kumimoji="1" lang="en-US" altLang="ja-JP" dirty="0" smtClean="0"/>
          </a:p>
          <a:p>
            <a:pPr marL="531450" lvl="1" indent="-171450">
              <a:buFont typeface="Arial"/>
              <a:buChar char="•"/>
            </a:pPr>
            <a:r>
              <a:rPr kumimoji="1" lang="ja-JP" altLang="en-US" dirty="0" smtClean="0"/>
              <a:t>水性サインペン（黒、上記付箋に書きやすい太さ）</a:t>
            </a:r>
            <a:endParaRPr kumimoji="1" lang="en-US" altLang="ja-JP" dirty="0" smtClean="0"/>
          </a:p>
          <a:p>
            <a:pPr marL="531450" marR="0" lvl="1" indent="-171450" algn="just" defTabSz="914400" rtl="0" eaLnBrk="1" fontAlgn="base" latinLnBrk="0" hangingPunct="1">
              <a:lnSpc>
                <a:spcPct val="100000"/>
              </a:lnSpc>
              <a:spcBef>
                <a:spcPct val="30000"/>
              </a:spcBef>
              <a:spcAft>
                <a:spcPct val="0"/>
              </a:spcAft>
              <a:buClrTx/>
              <a:buSzTx/>
              <a:buFont typeface="Arial"/>
              <a:buChar char="•"/>
              <a:tabLst/>
              <a:defRPr/>
            </a:pPr>
            <a:r>
              <a:rPr kumimoji="1" lang="ja-JP" altLang="en-US" dirty="0" smtClean="0"/>
              <a:t>水性サインペン（カラー</a:t>
            </a:r>
            <a:r>
              <a:rPr kumimoji="1" lang="en-US" altLang="ja-JP" dirty="0" smtClean="0"/>
              <a:t>…12</a:t>
            </a:r>
            <a:r>
              <a:rPr kumimoji="1" lang="ja-JP" altLang="en-US" dirty="0" smtClean="0"/>
              <a:t>色程度／太字用と細字用）</a:t>
            </a:r>
            <a:endParaRPr kumimoji="1" lang="en-US" altLang="ja-JP" dirty="0" smtClean="0"/>
          </a:p>
          <a:p>
            <a:pPr marL="0" lvl="0" indent="0">
              <a:buFontTx/>
              <a:buNone/>
            </a:pPr>
            <a:endParaRPr kumimoji="1" lang="en-US" altLang="ja-JP" dirty="0" smtClean="0"/>
          </a:p>
          <a:p>
            <a:pPr marL="0" lvl="0" indent="0">
              <a:buFontTx/>
              <a:buNone/>
            </a:pPr>
            <a:r>
              <a:rPr kumimoji="1" lang="ja-JP" altLang="en-US" dirty="0" smtClean="0"/>
              <a:t>参考</a:t>
            </a:r>
            <a:r>
              <a:rPr kumimoji="1" lang="en-US" altLang="ja-JP" dirty="0" smtClean="0"/>
              <a:t>URL</a:t>
            </a:r>
            <a:r>
              <a:rPr kumimoji="1" lang="ja-JP" altLang="en-US" dirty="0" smtClean="0"/>
              <a:t>：</a:t>
            </a:r>
            <a:endParaRPr kumimoji="1" lang="en-US" altLang="ja-JP" dirty="0" smtClean="0"/>
          </a:p>
          <a:p>
            <a:pPr marL="0" lvl="0" indent="0">
              <a:buFontTx/>
              <a:buNone/>
            </a:pPr>
            <a:r>
              <a:rPr kumimoji="1" lang="en-US" altLang="ja-JP" dirty="0" smtClean="0"/>
              <a:t>http://</a:t>
            </a:r>
            <a:r>
              <a:rPr kumimoji="1" lang="en-US" altLang="ja-JP" dirty="0" err="1" smtClean="0"/>
              <a:t>www.mmm.co.jp</a:t>
            </a:r>
            <a:r>
              <a:rPr kumimoji="1" lang="en-US" altLang="ja-JP" dirty="0" smtClean="0"/>
              <a:t>/office/</a:t>
            </a:r>
            <a:r>
              <a:rPr kumimoji="1" lang="en-US" altLang="ja-JP" dirty="0" err="1" smtClean="0"/>
              <a:t>post_it</a:t>
            </a:r>
            <a:r>
              <a:rPr kumimoji="1" lang="en-US" altLang="ja-JP" dirty="0" smtClean="0"/>
              <a:t>/list04/6541.html</a:t>
            </a:r>
          </a:p>
          <a:p>
            <a:pPr marL="504000" lvl="0" indent="-529200">
              <a:buFontTx/>
              <a:buNone/>
            </a:pPr>
            <a:r>
              <a:rPr kumimoji="1" lang="en-US" altLang="ja-JP" dirty="0" smtClean="0"/>
              <a:t>http://</a:t>
            </a:r>
            <a:r>
              <a:rPr kumimoji="1" lang="en-US" altLang="ja-JP" dirty="0" err="1" smtClean="0"/>
              <a:t>www.mpuni.co.jp</a:t>
            </a:r>
            <a:r>
              <a:rPr kumimoji="1" lang="en-US" altLang="ja-JP" dirty="0" smtClean="0"/>
              <a:t>/products/</a:t>
            </a:r>
            <a:r>
              <a:rPr kumimoji="1" lang="en-US" altLang="ja-JP" dirty="0" err="1" smtClean="0"/>
              <a:t>felt_tip_pens</a:t>
            </a:r>
            <a:r>
              <a:rPr kumimoji="1" lang="en-US" altLang="ja-JP" dirty="0" smtClean="0"/>
              <a:t>/</a:t>
            </a:r>
            <a:r>
              <a:rPr kumimoji="1" lang="en-US" altLang="ja-JP" dirty="0" err="1" smtClean="0"/>
              <a:t>water_based</a:t>
            </a:r>
            <a:r>
              <a:rPr kumimoji="1" lang="en-US" altLang="ja-JP" dirty="0" smtClean="0"/>
              <a:t>/</a:t>
            </a:r>
            <a:r>
              <a:rPr kumimoji="1" lang="en-US" altLang="ja-JP" dirty="0" err="1" smtClean="0"/>
              <a:t>pure_color</a:t>
            </a:r>
            <a:r>
              <a:rPr kumimoji="1" lang="en-US" altLang="ja-JP" dirty="0" smtClean="0"/>
              <a:t>/</a:t>
            </a:r>
            <a:r>
              <a:rPr kumimoji="1" lang="en-US" altLang="ja-JP" dirty="0" err="1" smtClean="0"/>
              <a:t>pure_color_f.html</a:t>
            </a:r>
            <a:endParaRPr kumimoji="1" lang="en-US" altLang="ja-JP" dirty="0" smtClean="0"/>
          </a:p>
          <a:p>
            <a:pPr marL="0" lvl="0" indent="0">
              <a:buFontTx/>
              <a:buNone/>
            </a:pPr>
            <a:r>
              <a:rPr kumimoji="1" lang="en-US" altLang="ja-JP" dirty="0" smtClean="0"/>
              <a:t>http://</a:t>
            </a:r>
            <a:r>
              <a:rPr kumimoji="1" lang="en-US" altLang="ja-JP" dirty="0" err="1" smtClean="0"/>
              <a:t>www.mpuni.co.jp</a:t>
            </a:r>
            <a:r>
              <a:rPr kumimoji="1" lang="en-US" altLang="ja-JP" dirty="0" smtClean="0"/>
              <a:t>/products/</a:t>
            </a:r>
            <a:r>
              <a:rPr kumimoji="1" lang="en-US" altLang="ja-JP" dirty="0" err="1" smtClean="0"/>
              <a:t>felt_tip_pens</a:t>
            </a:r>
            <a:r>
              <a:rPr kumimoji="1" lang="en-US" altLang="ja-JP" dirty="0" smtClean="0"/>
              <a:t>/</a:t>
            </a:r>
            <a:r>
              <a:rPr kumimoji="1" lang="en-US" altLang="ja-JP" dirty="0" err="1" smtClean="0"/>
              <a:t>water_based</a:t>
            </a:r>
            <a:r>
              <a:rPr kumimoji="1" lang="en-US" altLang="ja-JP" dirty="0" smtClean="0"/>
              <a:t>/</a:t>
            </a:r>
            <a:r>
              <a:rPr kumimoji="1" lang="en-US" altLang="ja-JP" dirty="0" err="1" smtClean="0"/>
              <a:t>posca</a:t>
            </a:r>
            <a:r>
              <a:rPr kumimoji="1" lang="en-US" altLang="ja-JP" dirty="0" smtClean="0"/>
              <a:t>/</a:t>
            </a:r>
            <a:r>
              <a:rPr kumimoji="1" lang="en-US" altLang="ja-JP" dirty="0" err="1" smtClean="0"/>
              <a:t>standard.html</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96</a:t>
            </a:fld>
            <a:endParaRPr lang="ja-JP" altLang="en-US"/>
          </a:p>
        </p:txBody>
      </p:sp>
    </p:spTree>
    <p:extLst>
      <p:ext uri="{BB962C8B-B14F-4D97-AF65-F5344CB8AC3E}">
        <p14:creationId xmlns:p14="http://schemas.microsoft.com/office/powerpoint/2010/main" val="18354871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Page97</a:t>
            </a:r>
          </a:p>
          <a:p>
            <a:r>
              <a:rPr kumimoji="1" lang="en-US" altLang="ja-JP" dirty="0" smtClean="0"/>
              <a:t>●</a:t>
            </a:r>
            <a:r>
              <a:rPr kumimoji="1" lang="ja-JP" altLang="en-US" dirty="0" smtClean="0"/>
              <a:t>ブレインストーミング演習　テーマ</a:t>
            </a:r>
          </a:p>
          <a:p>
            <a:r>
              <a:rPr kumimoji="1" lang="ja-JP" altLang="en-US" dirty="0" smtClean="0"/>
              <a:t>「日本の長寿アニメの共通点を探せ」</a:t>
            </a:r>
            <a:endParaRPr kumimoji="1" lang="en-US" altLang="ja-JP" dirty="0" smtClean="0"/>
          </a:p>
          <a:p>
            <a:r>
              <a:rPr kumimoji="1" lang="ja-JP" altLang="en-US" dirty="0" smtClean="0"/>
              <a:t>日本でこれまでに</a:t>
            </a:r>
            <a:r>
              <a:rPr kumimoji="1" lang="en-US" altLang="ja-JP" dirty="0" smtClean="0"/>
              <a:t>TV</a:t>
            </a:r>
            <a:r>
              <a:rPr kumimoji="1" lang="ja-JP" altLang="en-US" dirty="0" smtClean="0"/>
              <a:t>放送されたアニメーション番組の中には、長期間に渡って、放送され続けたものが何本かあります。それらの番組に共通するのはどんな点でしょうか。ブレインストーミングで洗い出してみましょう。</a:t>
            </a:r>
            <a:endParaRPr kumimoji="1" lang="en-US" altLang="ja-JP" dirty="0" smtClean="0"/>
          </a:p>
          <a:p>
            <a:endParaRPr kumimoji="1" lang="en-US" altLang="ja-JP" dirty="0" smtClean="0"/>
          </a:p>
          <a:p>
            <a:pPr marL="171450" lvl="0" indent="-100800">
              <a:buFont typeface="Arial"/>
              <a:buChar char="•"/>
            </a:pPr>
            <a:r>
              <a:rPr kumimoji="1" lang="en-US" altLang="ja-JP" dirty="0" smtClean="0"/>
              <a:t>Page98</a:t>
            </a:r>
            <a:r>
              <a:rPr kumimoji="1" lang="ja-JP" altLang="en-US" dirty="0" smtClean="0"/>
              <a:t>，</a:t>
            </a:r>
            <a:r>
              <a:rPr kumimoji="1" lang="en-US" altLang="ja-JP" dirty="0" smtClean="0"/>
              <a:t>99</a:t>
            </a:r>
            <a:r>
              <a:rPr kumimoji="1" lang="ja-JP" altLang="en-US" dirty="0" smtClean="0"/>
              <a:t>で、「発散」の方法について説明します。</a:t>
            </a:r>
            <a:endParaRPr kumimoji="1" lang="en-US" altLang="ja-JP" dirty="0" smtClean="0"/>
          </a:p>
          <a:p>
            <a:pPr marL="171450" lvl="0" indent="-100800">
              <a:buFont typeface="Arial"/>
              <a:buChar char="•"/>
            </a:pPr>
            <a:r>
              <a:rPr kumimoji="1" lang="en-US" altLang="ja-JP" dirty="0" smtClean="0"/>
              <a:t>Page100〜105</a:t>
            </a:r>
            <a:r>
              <a:rPr kumimoji="1" lang="ja-JP" altLang="en-US" dirty="0" smtClean="0"/>
              <a:t>までで、「収束」の方法について説明します。</a:t>
            </a:r>
            <a:endParaRPr kumimoji="1" lang="en-US" altLang="ja-JP" dirty="0" smtClean="0"/>
          </a:p>
          <a:p>
            <a:pPr marL="171450" lvl="0" indent="-100800">
              <a:buFont typeface="Arial"/>
              <a:buChar char="•"/>
            </a:pPr>
            <a:r>
              <a:rPr kumimoji="1" lang="en-US" altLang="ja-JP" dirty="0" smtClean="0"/>
              <a:t>Page106</a:t>
            </a:r>
            <a:r>
              <a:rPr kumimoji="1" lang="ja-JP" altLang="en-US" dirty="0" smtClean="0"/>
              <a:t>，</a:t>
            </a:r>
            <a:r>
              <a:rPr kumimoji="1" lang="en-US" altLang="ja-JP" dirty="0" smtClean="0"/>
              <a:t>107</a:t>
            </a:r>
            <a:r>
              <a:rPr kumimoji="1" lang="ja-JP" altLang="en-US" dirty="0" smtClean="0"/>
              <a:t>で、「発散」</a:t>
            </a:r>
            <a:r>
              <a:rPr kumimoji="1" lang="en-US" altLang="ja-JP" dirty="0" smtClean="0"/>
              <a:t>→</a:t>
            </a:r>
            <a:r>
              <a:rPr kumimoji="1" lang="ja-JP" altLang="en-US" dirty="0" smtClean="0"/>
              <a:t>「収束」によってまとめたグループの意見を発表する時の注意事項を説明します。</a:t>
            </a:r>
            <a:endParaRPr kumimoji="1" lang="en-US" altLang="ja-JP" dirty="0" smtClean="0"/>
          </a:p>
          <a:p>
            <a:pPr marL="171450" lvl="0" indent="-100800">
              <a:buFont typeface="Arial"/>
              <a:buChar char="•"/>
            </a:pPr>
            <a:r>
              <a:rPr kumimoji="1" lang="en-US" altLang="ja-JP" dirty="0" smtClean="0"/>
              <a:t>Page108</a:t>
            </a:r>
            <a:r>
              <a:rPr kumimoji="1" lang="ja-JP" altLang="en-US" dirty="0" smtClean="0"/>
              <a:t>，</a:t>
            </a:r>
            <a:r>
              <a:rPr kumimoji="1" lang="en-US" altLang="ja-JP" dirty="0" smtClean="0"/>
              <a:t>109</a:t>
            </a:r>
            <a:r>
              <a:rPr kumimoji="1" lang="ja-JP" altLang="en-US" dirty="0" smtClean="0"/>
              <a:t>で、「発表」後におこなう評価（反省会、振り返り、フィードバック）について説明します。</a:t>
            </a:r>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97</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Page98</a:t>
            </a:r>
          </a:p>
          <a:p>
            <a:r>
              <a:rPr kumimoji="1" lang="en-US" altLang="ja-JP" dirty="0" smtClean="0"/>
              <a:t>●</a:t>
            </a:r>
            <a:r>
              <a:rPr kumimoji="1" lang="ja-JP" altLang="en-US" dirty="0" smtClean="0"/>
              <a:t>テーマを見つける練習＜発散＞</a:t>
            </a:r>
          </a:p>
          <a:p>
            <a:r>
              <a:rPr kumimoji="1" lang="ja-JP" altLang="en-US" dirty="0" smtClean="0"/>
              <a:t>「発散」（</a:t>
            </a:r>
            <a:r>
              <a:rPr kumimoji="1" lang="en-US" altLang="ja-JP" dirty="0" smtClean="0"/>
              <a:t>20</a:t>
            </a:r>
            <a:r>
              <a:rPr kumimoji="1" lang="ja-JP" altLang="en-US" dirty="0" smtClean="0"/>
              <a:t>分）</a:t>
            </a:r>
            <a:endParaRPr kumimoji="1" lang="en-US" altLang="ja-JP" dirty="0" smtClean="0"/>
          </a:p>
          <a:p>
            <a:r>
              <a:rPr kumimoji="1" lang="ja-JP" altLang="en-US" dirty="0" smtClean="0"/>
              <a:t>テーマについて各グループで思いっきり発散してください。まずは、長寿アニメと呼ばれる番組を３</a:t>
            </a:r>
            <a:r>
              <a:rPr kumimoji="1" lang="en-US" altLang="ja-JP" dirty="0" smtClean="0"/>
              <a:t>〜</a:t>
            </a:r>
            <a:r>
              <a:rPr kumimoji="1" lang="ja-JP" altLang="en-US" dirty="0" smtClean="0"/>
              <a:t>４本、リストアップしてみましょう。そして、各番組について、どんな特徴があるのかをリストアップしていきましょう。</a:t>
            </a:r>
            <a:endParaRPr kumimoji="1" lang="en-US" altLang="ja-JP" dirty="0" smtClean="0"/>
          </a:p>
          <a:p>
            <a:endParaRPr kumimoji="1" lang="ja-JP" altLang="en-US" dirty="0" smtClean="0"/>
          </a:p>
          <a:p>
            <a:pPr marL="460800" lvl="1" indent="-100800">
              <a:buFont typeface="Arial"/>
              <a:buChar char="•"/>
            </a:pPr>
            <a:r>
              <a:rPr kumimoji="1" lang="ja-JP" altLang="en-US" dirty="0" smtClean="0"/>
              <a:t>数を意識</a:t>
            </a:r>
          </a:p>
          <a:p>
            <a:pPr marL="460800" lvl="1" indent="-100800">
              <a:buFont typeface="Arial"/>
              <a:buChar char="•"/>
            </a:pPr>
            <a:r>
              <a:rPr kumimoji="1" lang="ja-JP" altLang="en-US" dirty="0" smtClean="0"/>
              <a:t>ルールを意識</a:t>
            </a:r>
          </a:p>
          <a:p>
            <a:pPr marL="460800" lvl="1" indent="-100800">
              <a:buFont typeface="Arial"/>
              <a:buChar char="•"/>
            </a:pPr>
            <a:r>
              <a:rPr kumimoji="1" lang="ja-JP" altLang="en-US" dirty="0" smtClean="0"/>
              <a:t>新たなテーマを生み出してもよい！</a:t>
            </a:r>
            <a:endParaRPr kumimoji="1" lang="en-US" altLang="ja-JP" dirty="0" smtClean="0"/>
          </a:p>
          <a:p>
            <a:pPr lvl="0"/>
            <a:endParaRPr kumimoji="1" lang="en-US" altLang="ja-JP" dirty="0" smtClean="0"/>
          </a:p>
          <a:p>
            <a:pPr lvl="0"/>
            <a:r>
              <a:rPr kumimoji="1" lang="en-US" altLang="ja-JP" dirty="0" smtClean="0"/>
              <a:t>※</a:t>
            </a:r>
            <a:r>
              <a:rPr kumimoji="1" lang="ja-JP" altLang="en-US" dirty="0" smtClean="0"/>
              <a:t>この演習（テーマを見つける練習）は、この講座の最終課題でテーマを見つけるための練習です。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98</a:t>
            </a:fld>
            <a:endParaRPr lang="ja-JP" altLang="en-US"/>
          </a:p>
        </p:txBody>
      </p:sp>
    </p:spTree>
    <p:extLst>
      <p:ext uri="{BB962C8B-B14F-4D97-AF65-F5344CB8AC3E}">
        <p14:creationId xmlns:p14="http://schemas.microsoft.com/office/powerpoint/2010/main" val="29714472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Section : [</a:t>
            </a:r>
            <a:r>
              <a:rPr kumimoji="1" lang="ja-JP" altLang="en-US" dirty="0" smtClean="0"/>
              <a:t>ブレインストーミング演習</a:t>
            </a:r>
            <a:r>
              <a:rPr kumimoji="1" lang="en-US" altLang="ja-JP" dirty="0" smtClean="0"/>
              <a:t>] Page96〜107</a:t>
            </a:r>
          </a:p>
          <a:p>
            <a:r>
              <a:rPr kumimoji="1" lang="en-US" altLang="ja-JP" dirty="0" smtClean="0"/>
              <a:t>Page99</a:t>
            </a:r>
          </a:p>
          <a:p>
            <a:r>
              <a:rPr kumimoji="1" lang="en-US" altLang="ja-JP" dirty="0" smtClean="0"/>
              <a:t>●</a:t>
            </a:r>
            <a:r>
              <a:rPr kumimoji="1" lang="ja-JP" altLang="en-US" dirty="0" smtClean="0"/>
              <a:t>ブレインストーミング進め方の例ー１</a:t>
            </a:r>
            <a:endParaRPr kumimoji="1" lang="en-US" altLang="ja-JP" dirty="0" smtClean="0"/>
          </a:p>
          <a:p>
            <a:r>
              <a:rPr kumimoji="1" lang="ja-JP" altLang="en-US" dirty="0" smtClean="0"/>
              <a:t>「発散」</a:t>
            </a:r>
            <a:endParaRPr kumimoji="1" lang="en-US" altLang="ja-JP" dirty="0" smtClean="0"/>
          </a:p>
          <a:p>
            <a:r>
              <a:rPr kumimoji="1" lang="ja-JP" altLang="en-US" dirty="0" smtClean="0"/>
              <a:t>＜手順＞</a:t>
            </a:r>
            <a:endParaRPr kumimoji="1" lang="en-US" altLang="ja-JP" dirty="0" smtClean="0"/>
          </a:p>
          <a:p>
            <a:r>
              <a:rPr kumimoji="1" lang="ja-JP" altLang="en-US" dirty="0" smtClean="0"/>
              <a:t>（１）長寿アニメと呼ばれる番組をリストアップする（青色の付箋に書いてボードに貼る）。</a:t>
            </a:r>
            <a:endParaRPr kumimoji="1" lang="en-US" altLang="ja-JP" dirty="0" smtClean="0"/>
          </a:p>
          <a:p>
            <a:r>
              <a:rPr kumimoji="1" lang="ja-JP" altLang="en-US" dirty="0" smtClean="0"/>
              <a:t>（２）今回扱うアニメ番組の決定（３</a:t>
            </a:r>
            <a:r>
              <a:rPr kumimoji="1" lang="en-US" altLang="ja-JP" dirty="0" smtClean="0"/>
              <a:t>〜</a:t>
            </a:r>
            <a:r>
              <a:rPr kumimoji="1" lang="ja-JP" altLang="en-US" dirty="0" smtClean="0"/>
              <a:t>４番組）</a:t>
            </a:r>
            <a:endParaRPr kumimoji="1" lang="en-US" altLang="ja-JP" dirty="0" smtClean="0"/>
          </a:p>
          <a:p>
            <a:r>
              <a:rPr kumimoji="1" lang="ja-JP" altLang="en-US" dirty="0" smtClean="0"/>
              <a:t>（３）各番組について、特徴をリストアップする（黄色の付箋に書いてボードに貼る）。</a:t>
            </a:r>
            <a:endParaRPr kumimoji="1" lang="en-US" altLang="ja-JP" dirty="0" smtClean="0"/>
          </a:p>
          <a:p>
            <a:endParaRPr kumimoji="1" lang="en-US" altLang="ja-JP" dirty="0" smtClean="0"/>
          </a:p>
          <a:p>
            <a:r>
              <a:rPr kumimoji="1" lang="ja-JP" altLang="en-US" dirty="0" smtClean="0"/>
              <a:t>＜ファシリテーターの役目＞</a:t>
            </a:r>
            <a:endParaRPr kumimoji="1" lang="en-US" altLang="ja-JP" dirty="0" smtClean="0"/>
          </a:p>
          <a:p>
            <a:pPr marL="388800" lvl="1" indent="-100800">
              <a:buFont typeface="Arial"/>
              <a:buChar char="•"/>
            </a:pPr>
            <a:r>
              <a:rPr lang="ja-JP" altLang="en-US" dirty="0" smtClean="0"/>
              <a:t>着席したままの生徒がいたら、まずは、立って参加させる</a:t>
            </a:r>
            <a:endParaRPr lang="en-US" altLang="ja-JP" dirty="0" smtClean="0"/>
          </a:p>
          <a:p>
            <a:pPr marL="388800" lvl="1" indent="-100800">
              <a:buFont typeface="Arial"/>
              <a:buChar char="•"/>
            </a:pPr>
            <a:r>
              <a:rPr kumimoji="1" lang="ja-JP" altLang="en-US" dirty="0" smtClean="0"/>
              <a:t>付箋に書き込むときに、声を出して発言させる</a:t>
            </a:r>
            <a:endParaRPr kumimoji="1" lang="en-US" altLang="ja-JP" dirty="0" smtClean="0"/>
          </a:p>
          <a:p>
            <a:pPr marL="388800" lvl="1" indent="-100800">
              <a:buFont typeface="Arial"/>
              <a:buChar char="•"/>
            </a:pPr>
            <a:r>
              <a:rPr lang="ja-JP" altLang="en-US" dirty="0" smtClean="0"/>
              <a:t>一つの番組が終わってから、次の番組に取りかかるように注意する</a:t>
            </a:r>
            <a:endParaRPr lang="en-US" altLang="ja-JP" dirty="0" smtClean="0"/>
          </a:p>
          <a:p>
            <a:pPr marL="388800" lvl="1" indent="-100800">
              <a:buFont typeface="Arial"/>
              <a:buChar char="•"/>
            </a:pPr>
            <a:r>
              <a:rPr kumimoji="1" lang="ja-JP" altLang="en-US" dirty="0" smtClean="0"/>
              <a:t>時間配分に注意する（例：番組決め５分、一つの番組５分</a:t>
            </a:r>
            <a:r>
              <a:rPr kumimoji="1" lang="en-US" altLang="ja-JP" dirty="0" smtClean="0"/>
              <a:t> X </a:t>
            </a:r>
            <a:r>
              <a:rPr kumimoji="1" lang="ja-JP" altLang="en-US" dirty="0" smtClean="0"/>
              <a:t>３本　で計</a:t>
            </a:r>
            <a:r>
              <a:rPr kumimoji="1" lang="en-US" altLang="ja-JP" dirty="0" smtClean="0"/>
              <a:t>20</a:t>
            </a:r>
            <a:r>
              <a:rPr kumimoji="1" lang="ja-JP" altLang="en-US" dirty="0" smtClean="0"/>
              <a:t>分）</a:t>
            </a:r>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06EB6424-E2A9-4BBB-9978-A90948EF7FA8}" type="slidenum">
              <a:rPr lang="ja-JP" altLang="en-US" smtClean="0"/>
              <a:pPr>
                <a:defRPr/>
              </a:pPr>
              <a:t>99</a:t>
            </a:fld>
            <a:endParaRPr lang="ja-JP" altLang="en-US" dirty="0"/>
          </a:p>
        </p:txBody>
      </p:sp>
    </p:spTree>
    <p:extLst>
      <p:ext uri="{BB962C8B-B14F-4D97-AF65-F5344CB8AC3E}">
        <p14:creationId xmlns:p14="http://schemas.microsoft.com/office/powerpoint/2010/main" val="200919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見出し">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06600" y="2778672"/>
            <a:ext cx="7061200" cy="549275"/>
          </a:xfrm>
          <a:prstGeom prst="rect">
            <a:avLst/>
          </a:prstGeom>
        </p:spPr>
        <p:txBody>
          <a:bodyPr anchor="ctr" anchorCtr="0">
            <a:noAutofit/>
          </a:bodyPr>
          <a:lstStyle>
            <a:lvl1pPr algn="l">
              <a:defRPr sz="4800" b="1" i="0">
                <a:latin typeface="+mj-ea"/>
                <a:ea typeface="+mj-ea"/>
              </a:defRPr>
            </a:lvl1pPr>
          </a:lstStyle>
          <a:p>
            <a:r>
              <a:rPr lang="ja-JP" altLang="en-US" dirty="0" smtClean="0"/>
              <a:t>マスタ タイトルの書式設定</a:t>
            </a:r>
            <a:endParaRPr lang="ja-JP" altLang="en-US" dirty="0"/>
          </a:p>
        </p:txBody>
      </p:sp>
      <p:sp>
        <p:nvSpPr>
          <p:cNvPr id="4" name="テキスト ボックス 3"/>
          <p:cNvSpPr txBox="1"/>
          <p:nvPr userDrawn="1"/>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r>
              <a:rPr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3288753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800" b="1" i="0">
                <a:latin typeface="+mj-ea"/>
                <a:ea typeface="+mj-ea"/>
              </a:defRPr>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13133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_標準">
    <p:spTree>
      <p:nvGrpSpPr>
        <p:cNvPr id="1" name=""/>
        <p:cNvGrpSpPr/>
        <p:nvPr/>
      </p:nvGrpSpPr>
      <p:grpSpPr>
        <a:xfrm>
          <a:off x="0" y="0"/>
          <a:ext cx="0" cy="0"/>
          <a:chOff x="0" y="0"/>
          <a:chExt cx="0" cy="0"/>
        </a:xfrm>
      </p:grpSpPr>
      <p:sp>
        <p:nvSpPr>
          <p:cNvPr id="5" name="スライド番号プレースホルダ 3"/>
          <p:cNvSpPr>
            <a:spLocks noGrp="1"/>
          </p:cNvSpPr>
          <p:nvPr>
            <p:ph type="sldNum" sz="quarter" idx="10"/>
          </p:nvPr>
        </p:nvSpPr>
        <p:spPr>
          <a:xfrm>
            <a:off x="7442200" y="6356350"/>
            <a:ext cx="2311400" cy="365125"/>
          </a:xfrm>
          <a:prstGeom prst="rect">
            <a:avLst/>
          </a:prstGeom>
        </p:spPr>
        <p:txBody>
          <a:bodyPr vert="horz" lIns="91440" tIns="45720" rIns="91440" bIns="45720" rtlCol="0" anchor="ctr"/>
          <a:lstStyle>
            <a:lvl1pPr algn="r">
              <a:defRPr sz="1200">
                <a:solidFill>
                  <a:schemeClr val="tx1">
                    <a:lumMod val="65000"/>
                  </a:schemeClr>
                </a:solidFill>
                <a:latin typeface="メイリオ" pitchFamily="50" charset="-128"/>
                <a:ea typeface="メイリオ" pitchFamily="50" charset="-128"/>
              </a:defRPr>
            </a:lvl1pPr>
          </a:lstStyle>
          <a:p>
            <a:pPr>
              <a:defRPr/>
            </a:pPr>
            <a:fld id="{88407A54-083D-47C4-9355-4A538177EAD9}" type="slidenum">
              <a:rPr lang="ja-JP" altLang="en-US"/>
              <a:pPr>
                <a:defRPr/>
              </a:pPr>
              <a:t>‹#›</a:t>
            </a:fld>
            <a:endParaRPr lang="ja-JP" altLang="en-US"/>
          </a:p>
        </p:txBody>
      </p:sp>
    </p:spTree>
    <p:extLst>
      <p:ext uri="{BB962C8B-B14F-4D97-AF65-F5344CB8AC3E}">
        <p14:creationId xmlns:p14="http://schemas.microsoft.com/office/powerpoint/2010/main" val="2566423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テーマ_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257425"/>
            <a:ext cx="8420100" cy="1470025"/>
          </a:xfrm>
          <a:prstGeom prst="rect">
            <a:avLst/>
          </a:prstGeom>
        </p:spPr>
        <p:txBody>
          <a:bodyPr anchor="ctr" anchorCtr="1"/>
          <a:lstStyle>
            <a:lvl1pPr algn="ctr">
              <a:defRPr sz="5400" b="1" i="0" baseline="0">
                <a:solidFill>
                  <a:schemeClr val="bg1"/>
                </a:solidFill>
              </a:defRPr>
            </a:lvl1pPr>
          </a:lstStyle>
          <a:p>
            <a:r>
              <a:rPr kumimoji="1" lang="ja-JP" altLang="en-US" dirty="0" smtClean="0"/>
              <a:t>マスター タイトルの書式設定</a:t>
            </a:r>
            <a:endParaRPr kumimoji="1" lang="ja-JP" altLang="en-US" dirty="0"/>
          </a:p>
        </p:txBody>
      </p:sp>
    </p:spTree>
    <p:extLst>
      <p:ext uri="{BB962C8B-B14F-4D97-AF65-F5344CB8AC3E}">
        <p14:creationId xmlns:p14="http://schemas.microsoft.com/office/powerpoint/2010/main" val="152792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見出し">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06600" y="2778672"/>
            <a:ext cx="7061200" cy="549275"/>
          </a:xfrm>
          <a:prstGeom prst="rect">
            <a:avLst/>
          </a:prstGeom>
        </p:spPr>
        <p:txBody>
          <a:bodyPr anchor="ctr" anchorCtr="0">
            <a:noAutofit/>
          </a:bodyPr>
          <a:lstStyle>
            <a:lvl1pPr algn="l">
              <a:defRPr sz="4800" b="1" i="0">
                <a:latin typeface="+mj-ea"/>
                <a:ea typeface="+mj-ea"/>
              </a:defRPr>
            </a:lvl1pPr>
          </a:lstStyle>
          <a:p>
            <a:r>
              <a:rPr lang="ja-JP" altLang="en-US" dirty="0" smtClean="0"/>
              <a:t>マスタ タイトルの書式設定</a:t>
            </a:r>
            <a:endParaRPr lang="ja-JP" altLang="en-US" dirty="0"/>
          </a:p>
        </p:txBody>
      </p:sp>
      <p:sp>
        <p:nvSpPr>
          <p:cNvPr id="4" name="テキスト ボックス 3"/>
          <p:cNvSpPr txBox="1"/>
          <p:nvPr userDrawn="1"/>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2302399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標準">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288463" cy="549275"/>
          </a:xfrm>
          <a:prstGeom prst="rect">
            <a:avLst/>
          </a:prstGeom>
        </p:spPr>
        <p:txBody>
          <a:bodyPr anchor="ctr" anchorCtr="0">
            <a:normAutofit/>
          </a:bodyPr>
          <a:lstStyle>
            <a:lvl1pPr algn="l">
              <a:defRPr sz="2800" b="1" i="0">
                <a:latin typeface="+mj-ea"/>
                <a:ea typeface="+mj-ea"/>
              </a:defRPr>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13133587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テキスト ボックス 6"/>
          <p:cNvSpPr txBox="1"/>
          <p:nvPr/>
        </p:nvSpPr>
        <p:spPr>
          <a:xfrm>
            <a:off x="0" y="6570663"/>
            <a:ext cx="9906000" cy="287337"/>
          </a:xfrm>
          <a:prstGeom prst="rect">
            <a:avLst/>
          </a:prstGeom>
          <a:solidFill>
            <a:srgbClr val="0C0E4E"/>
          </a:solidFill>
        </p:spPr>
        <p:txBody>
          <a:bodyPr wrap="none" anchor="ctr"/>
          <a:lstStyle/>
          <a:p>
            <a:pPr algn="ctr" fontAlgn="auto">
              <a:spcBef>
                <a:spcPts val="0"/>
              </a:spcBef>
              <a:spcAft>
                <a:spcPts val="0"/>
              </a:spcAft>
              <a:defRPr/>
            </a:pPr>
            <a:endParaRPr lang="ja-JP" altLang="en-US" sz="1000" b="1" dirty="0">
              <a:solidFill>
                <a:schemeClr val="bg1"/>
              </a:solidFill>
              <a:latin typeface="Arial" pitchFamily="34" charset="0"/>
              <a:ea typeface="+mn-ea"/>
              <a:cs typeface="Arial" pitchFamily="34" charset="0"/>
            </a:endParaRPr>
          </a:p>
        </p:txBody>
      </p:sp>
      <p:sp>
        <p:nvSpPr>
          <p:cNvPr id="8" name="テキスト ボックス 7"/>
          <p:cNvSpPr txBox="1"/>
          <p:nvPr/>
        </p:nvSpPr>
        <p:spPr>
          <a:xfrm>
            <a:off x="344488" y="0"/>
            <a:ext cx="144462" cy="549275"/>
          </a:xfrm>
          <a:prstGeom prst="rect">
            <a:avLst/>
          </a:prstGeom>
          <a:solidFill>
            <a:srgbClr val="0C0E4E"/>
          </a:solidFill>
        </p:spPr>
        <p:txBody>
          <a:bodyPr wrap="none" anchor="ctr"/>
          <a:lstStyle/>
          <a:p>
            <a:pPr algn="ctr" fontAlgn="auto">
              <a:spcBef>
                <a:spcPts val="0"/>
              </a:spcBef>
              <a:spcAft>
                <a:spcPts val="0"/>
              </a:spcAft>
              <a:defRPr/>
            </a:pPr>
            <a:endParaRPr lang="ja-JP" altLang="en-US" sz="1000">
              <a:solidFill>
                <a:schemeClr val="bg1"/>
              </a:solidFill>
              <a:latin typeface="Arial" pitchFamily="34" charset="0"/>
              <a:ea typeface="+mn-ea"/>
              <a:cs typeface="Arial" pitchFamily="34" charset="0"/>
            </a:endParaRPr>
          </a:p>
        </p:txBody>
      </p:sp>
      <p:sp>
        <p:nvSpPr>
          <p:cNvPr id="5" name="テキスト ボックス 4"/>
          <p:cNvSpPr txBox="1"/>
          <p:nvPr/>
        </p:nvSpPr>
        <p:spPr>
          <a:xfrm>
            <a:off x="9401175" y="6591300"/>
            <a:ext cx="376238" cy="246063"/>
          </a:xfrm>
          <a:prstGeom prst="rect">
            <a:avLst/>
          </a:prstGeom>
          <a:noFill/>
        </p:spPr>
        <p:txBody>
          <a:bodyPr wrap="none">
            <a:spAutoFit/>
          </a:bodyPr>
          <a:lstStyle/>
          <a:p>
            <a:pPr algn="r" fontAlgn="auto">
              <a:spcBef>
                <a:spcPts val="0"/>
              </a:spcBef>
              <a:spcAft>
                <a:spcPts val="0"/>
              </a:spcAft>
              <a:defRPr/>
            </a:pPr>
            <a:fld id="{EA30CA32-5A12-4520-8E3C-34B91792AAD5}" type="slidenum">
              <a:rPr lang="ja-JP" altLang="en-US" sz="1000">
                <a:solidFill>
                  <a:schemeClr val="bg1"/>
                </a:solidFill>
                <a:latin typeface="+mn-lt"/>
                <a:ea typeface="+mn-ea"/>
              </a:rPr>
              <a:pPr algn="r" fontAlgn="auto">
                <a:spcBef>
                  <a:spcPts val="0"/>
                </a:spcBef>
                <a:spcAft>
                  <a:spcPts val="0"/>
                </a:spcAft>
                <a:defRPr/>
              </a:pPr>
              <a:t>‹#›</a:t>
            </a:fld>
            <a:endParaRPr lang="ja-JP" altLang="en-US" sz="1000" dirty="0">
              <a:solidFill>
                <a:schemeClr val="bg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8087" r:id="rId1"/>
    <p:sldLayoutId id="2147488079" r:id="rId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63000"/>
            <a:lum/>
          </a:blip>
          <a:srcRect/>
          <a:stretch>
            <a:fillRect t="-51000" b="-51000"/>
          </a:stretch>
        </a:blip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8086" r:id="rId1"/>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kumimoji="1" sz="2400">
          <a:solidFill>
            <a:srgbClr val="262626"/>
          </a:solidFill>
          <a:latin typeface="+mj-lt"/>
          <a:ea typeface="+mj-ea"/>
          <a:cs typeface="メイリオ" pitchFamily="50" charset="-128"/>
        </a:defRPr>
      </a:lvl1pPr>
      <a:lvl2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2400">
          <a:solidFill>
            <a:srgbClr val="262626"/>
          </a:solidFill>
          <a:latin typeface="メイリオ" pitchFamily="50" charset="-128"/>
          <a:ea typeface="メイリオ" pitchFamily="50" charset="-128"/>
          <a:cs typeface="メイリオ" pitchFamily="50" charset="-128"/>
        </a:defRPr>
      </a:lvl5pPr>
      <a:lvl6pPr marL="4572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6pPr>
      <a:lvl7pPr marL="9144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7pPr>
      <a:lvl8pPr marL="13716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8pPr>
      <a:lvl9pPr marL="1828800" algn="l" rtl="0" eaLnBrk="1" fontAlgn="base" hangingPunct="1">
        <a:spcBef>
          <a:spcPct val="0"/>
        </a:spcBef>
        <a:spcAft>
          <a:spcPct val="0"/>
        </a:spcAft>
        <a:defRPr kumimoji="1" sz="2400">
          <a:solidFill>
            <a:schemeClr val="tx2"/>
          </a:solidFill>
          <a:latin typeface="A-OTF 新ゴ Pro R" pitchFamily="34" charset="-128"/>
          <a:ea typeface="A-OTF 新ゴ Pro R" pitchFamily="3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メイリオ" pitchFamily="50"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メイリオ"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メイリオ"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メイリオ"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メイリオ" pitchFamily="50" charset="-128"/>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bwMode="auto">
          <a:xfrm>
            <a:off x="8499" y="1848897"/>
            <a:ext cx="9889027" cy="2411604"/>
          </a:xfrm>
          <a:prstGeom prst="rect">
            <a:avLst/>
          </a:prstGeom>
          <a:solidFill>
            <a:schemeClr val="tx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433179568"/>
      </p:ext>
    </p:extLst>
  </p:cSld>
  <p:clrMap bg1="lt1" tx1="dk1" bg2="lt2" tx2="dk2" accent1="accent1" accent2="accent2" accent3="accent3" accent4="accent4" accent5="accent5" accent6="accent6" hlink="hlink" folHlink="folHlink"/>
  <p:sldLayoutIdLst>
    <p:sldLayoutId id="2147488089" r:id="rId1"/>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テキスト ボックス 6"/>
          <p:cNvSpPr txBox="1"/>
          <p:nvPr/>
        </p:nvSpPr>
        <p:spPr>
          <a:xfrm>
            <a:off x="0" y="6570663"/>
            <a:ext cx="9906000" cy="287337"/>
          </a:xfrm>
          <a:prstGeom prst="rect">
            <a:avLst/>
          </a:prstGeom>
          <a:solidFill>
            <a:srgbClr val="0C0E4E"/>
          </a:solidFill>
        </p:spPr>
        <p:txBody>
          <a:bodyPr wrap="none" anchor="ctr"/>
          <a:lstStyle/>
          <a:p>
            <a:pPr algn="ctr" fontAlgn="auto">
              <a:spcBef>
                <a:spcPts val="0"/>
              </a:spcBef>
              <a:spcAft>
                <a:spcPts val="0"/>
              </a:spcAft>
              <a:defRPr/>
            </a:pPr>
            <a:endParaRPr lang="ja-JP" altLang="en-US" sz="1000" b="1" dirty="0">
              <a:solidFill>
                <a:prstClr val="white"/>
              </a:solidFill>
              <a:latin typeface="Arial" pitchFamily="34" charset="0"/>
              <a:ea typeface="ＭＳ Ｐゴシック"/>
              <a:cs typeface="Arial" pitchFamily="34" charset="0"/>
            </a:endParaRPr>
          </a:p>
        </p:txBody>
      </p:sp>
      <p:sp>
        <p:nvSpPr>
          <p:cNvPr id="8" name="テキスト ボックス 7"/>
          <p:cNvSpPr txBox="1"/>
          <p:nvPr/>
        </p:nvSpPr>
        <p:spPr>
          <a:xfrm>
            <a:off x="344488" y="0"/>
            <a:ext cx="144462" cy="549275"/>
          </a:xfrm>
          <a:prstGeom prst="rect">
            <a:avLst/>
          </a:prstGeom>
          <a:solidFill>
            <a:srgbClr val="0C0E4E"/>
          </a:solidFill>
        </p:spPr>
        <p:txBody>
          <a:bodyPr wrap="none" anchor="ctr"/>
          <a:lstStyle/>
          <a:p>
            <a:pPr algn="ctr" fontAlgn="auto">
              <a:spcBef>
                <a:spcPts val="0"/>
              </a:spcBef>
              <a:spcAft>
                <a:spcPts val="0"/>
              </a:spcAft>
              <a:defRPr/>
            </a:pPr>
            <a:endParaRPr lang="ja-JP" altLang="en-US" sz="1000">
              <a:solidFill>
                <a:prstClr val="white"/>
              </a:solidFill>
              <a:latin typeface="Arial" pitchFamily="34" charset="0"/>
              <a:ea typeface="ＭＳ Ｐゴシック"/>
              <a:cs typeface="Arial" pitchFamily="34" charset="0"/>
            </a:endParaRPr>
          </a:p>
        </p:txBody>
      </p:sp>
      <p:sp>
        <p:nvSpPr>
          <p:cNvPr id="5" name="テキスト ボックス 4"/>
          <p:cNvSpPr txBox="1"/>
          <p:nvPr/>
        </p:nvSpPr>
        <p:spPr>
          <a:xfrm>
            <a:off x="9401175" y="6591300"/>
            <a:ext cx="376238" cy="246063"/>
          </a:xfrm>
          <a:prstGeom prst="rect">
            <a:avLst/>
          </a:prstGeom>
          <a:noFill/>
        </p:spPr>
        <p:txBody>
          <a:bodyPr wrap="none">
            <a:spAutoFit/>
          </a:bodyPr>
          <a:lstStyle/>
          <a:p>
            <a:pPr algn="r" fontAlgn="auto">
              <a:spcBef>
                <a:spcPts val="0"/>
              </a:spcBef>
              <a:spcAft>
                <a:spcPts val="0"/>
              </a:spcAft>
              <a:defRPr/>
            </a:pPr>
            <a:fld id="{EA30CA32-5A12-4520-8E3C-34B91792AAD5}" type="slidenum">
              <a:rPr lang="ja-JP" altLang="en-US" sz="1000">
                <a:solidFill>
                  <a:prstClr val="white"/>
                </a:solidFill>
                <a:latin typeface="Calibri"/>
                <a:ea typeface="ＭＳ Ｐゴシック"/>
              </a:rPr>
              <a:pPr algn="r" fontAlgn="auto">
                <a:spcBef>
                  <a:spcPts val="0"/>
                </a:spcBef>
                <a:spcAft>
                  <a:spcPts val="0"/>
                </a:spcAft>
                <a:defRPr/>
              </a:pPr>
              <a:t>‹#›</a:t>
            </a:fld>
            <a:endParaRPr lang="ja-JP" altLang="en-US" sz="1000" dirty="0">
              <a:solidFill>
                <a:prstClr val="white"/>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8091" r:id="rId1"/>
    <p:sldLayoutId id="2147488092" r:id="rId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7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hyperlink" Target="http://www.google.co.jp/url?sa=i&amp;rct=j&amp;q=&amp;esrc=s&amp;frm=1&amp;source=images&amp;cd=&amp;cad=rja&amp;docid=glhKKpO-EQFLzM&amp;tbnid=6HzZKsES5PkVvM:&amp;ved=0CAUQjRw&amp;url=http://appllio.com/android-mobile-topic/20121013-2766-docomo-2012-winter-matome&amp;ei=xSGCUtbcPI7xlAWruoA4&amp;bvm=bv.56146854,d.dGI&amp;psig=AFQjCNFN_VsVZnZdTRzqM3H_OOBG-IqNzA&amp;ust=1384346424676528" TargetMode="External"/><Relationship Id="rId5" Type="http://schemas.openxmlformats.org/officeDocument/2006/relationships/image" Target="../media/image80.jpeg"/><Relationship Id="rId1" Type="http://schemas.openxmlformats.org/officeDocument/2006/relationships/slideLayout" Target="../slideLayouts/slideLayout6.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7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8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8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 Id="rId3" Type="http://schemas.openxmlformats.org/officeDocument/2006/relationships/image" Target="../media/image83.jpeg"/></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hyperlink" Target="file://localhost//upload.wikimedia.org/wikipedia/ja/2/27/Kotobukiya_mamasan.jpg" TargetMode="External"/><Relationship Id="rId5" Type="http://schemas.openxmlformats.org/officeDocument/2006/relationships/image" Target="../media/image84.jpeg"/><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hyperlink" Target="http://toyokeizai.net/articles/-/10307/" TargetMode="External"/><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8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 Id="rId3" Type="http://schemas.openxmlformats.org/officeDocument/2006/relationships/image" Target="../media/image8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8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2.xml"/><Relationship Id="rId3" Type="http://schemas.openxmlformats.org/officeDocument/2006/relationships/image" Target="../media/image88.jpeg"/></Relationships>
</file>

<file path=ppt/slides/_rels/slide143.xml.rels><?xml version="1.0" encoding="UTF-8" standalone="yes"?>
<Relationships xmlns="http://schemas.openxmlformats.org/package/2006/relationships"><Relationship Id="rId3" Type="http://schemas.openxmlformats.org/officeDocument/2006/relationships/hyperlink" Target="http://blog-imgs-23.fc2.com/y/o/i/yoitoko/yukimi01.jpg" TargetMode="External"/><Relationship Id="rId4" Type="http://schemas.openxmlformats.org/officeDocument/2006/relationships/image" Target="../media/image89.jpeg"/><Relationship Id="rId5" Type="http://schemas.openxmlformats.org/officeDocument/2006/relationships/hyperlink" Target="http://gigazine.jp/img/2012/12/25/yukimi-berry-cheese/P1330732.jpg" TargetMode="External"/><Relationship Id="rId6" Type="http://schemas.openxmlformats.org/officeDocument/2006/relationships/image" Target="../media/image90.jpeg"/><Relationship Id="rId1" Type="http://schemas.openxmlformats.org/officeDocument/2006/relationships/slideLayout" Target="../slideLayouts/slideLayout6.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4.xml"/><Relationship Id="rId3" Type="http://schemas.openxmlformats.org/officeDocument/2006/relationships/image" Target="../media/image9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5.xml"/><Relationship Id="rId3" Type="http://schemas.openxmlformats.org/officeDocument/2006/relationships/image" Target="../media/image9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gi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2.xml"/><Relationship Id="rId3" Type="http://schemas.openxmlformats.org/officeDocument/2006/relationships/image" Target="../media/image93.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4.xml"/><Relationship Id="rId3" Type="http://schemas.openxmlformats.org/officeDocument/2006/relationships/image" Target="../media/image9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jpeg"/><Relationship Id="rId8"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hyperlink" Target="..%5Cme_%E3%83%A1%E3%83%8B%E3%83%A5%E3%83%BC%E6%A7%8B%E9%80%A0%E6%A4%9C%E8%A8%8E%5C%E3%83%A1%E3%83%8B%E3%83%A5%E3%83%BC%E6%A7%8B%E9%80%A0%E6%A4%9C%E8%A8%8E.xlsx" TargetMode="External"/><Relationship Id="rId1" Type="http://schemas.openxmlformats.org/officeDocument/2006/relationships/slideLayout" Target="../slideLayouts/slideLayout6.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9" Type="http://schemas.openxmlformats.org/officeDocument/2006/relationships/image" Target="../media/image105.jpeg"/><Relationship Id="rId20" Type="http://schemas.openxmlformats.org/officeDocument/2006/relationships/hyperlink" Target="http://shop.the-body-shop.co.jp/ec/html/category/001/025/3101/category3101_0.html" TargetMode="External"/><Relationship Id="rId21" Type="http://schemas.openxmlformats.org/officeDocument/2006/relationships/image" Target="../media/image111.jpeg"/><Relationship Id="rId22" Type="http://schemas.openxmlformats.org/officeDocument/2006/relationships/hyperlink" Target="http://shop.the-body-shop.co.jp/ec/html/category/001/019/2392/category2392_0.html" TargetMode="External"/><Relationship Id="rId23" Type="http://schemas.openxmlformats.org/officeDocument/2006/relationships/image" Target="../media/image112.jpeg"/><Relationship Id="rId24" Type="http://schemas.openxmlformats.org/officeDocument/2006/relationships/hyperlink" Target="http://shop.the-body-shop.co.jp/ec/html/category/001/033/4201/category4201_0.html" TargetMode="External"/><Relationship Id="rId25" Type="http://schemas.openxmlformats.org/officeDocument/2006/relationships/image" Target="../media/image113.jpeg"/><Relationship Id="rId26" Type="http://schemas.openxmlformats.org/officeDocument/2006/relationships/hyperlink" Target="http://shop.the-body-shop.co.jp/ec/html/item/001/026/item25646.html" TargetMode="External"/><Relationship Id="rId27" Type="http://schemas.openxmlformats.org/officeDocument/2006/relationships/image" Target="../media/image114.jpeg"/><Relationship Id="rId10" Type="http://schemas.openxmlformats.org/officeDocument/2006/relationships/hyperlink" Target="http://shop.the-body-shop.co.jp/ec/html/category/001/020/2448/category2448_0.html" TargetMode="External"/><Relationship Id="rId11" Type="http://schemas.openxmlformats.org/officeDocument/2006/relationships/image" Target="../media/image106.jpeg"/><Relationship Id="rId12" Type="http://schemas.openxmlformats.org/officeDocument/2006/relationships/hyperlink" Target="http://shop.the-body-shop.co.jp/ec/html/category/001/020/2452/category2452_0.html" TargetMode="External"/><Relationship Id="rId13" Type="http://schemas.openxmlformats.org/officeDocument/2006/relationships/image" Target="../media/image107.jpeg"/><Relationship Id="rId14" Type="http://schemas.openxmlformats.org/officeDocument/2006/relationships/hyperlink" Target="http://shop.the-body-shop.co.jp/ec/html/category/001/021/2561/category2561_0.html" TargetMode="External"/><Relationship Id="rId15" Type="http://schemas.openxmlformats.org/officeDocument/2006/relationships/image" Target="../media/image108.jpeg"/><Relationship Id="rId16" Type="http://schemas.openxmlformats.org/officeDocument/2006/relationships/hyperlink" Target="http://shop.the-body-shop.co.jp/ec/html/category/001/033/4101/category4101_0.html" TargetMode="External"/><Relationship Id="rId17" Type="http://schemas.openxmlformats.org/officeDocument/2006/relationships/image" Target="../media/image109.jpeg"/><Relationship Id="rId18" Type="http://schemas.openxmlformats.org/officeDocument/2006/relationships/hyperlink" Target="http://shop.the-body-shop.co.jp/ec/html/category/001/020/2458/category2458_0.html" TargetMode="External"/><Relationship Id="rId19" Type="http://schemas.openxmlformats.org/officeDocument/2006/relationships/image" Target="../media/image110.jpeg"/><Relationship Id="rId1" Type="http://schemas.openxmlformats.org/officeDocument/2006/relationships/slideLayout" Target="../slideLayouts/slideLayout6.xml"/><Relationship Id="rId2" Type="http://schemas.openxmlformats.org/officeDocument/2006/relationships/notesSlide" Target="../notesSlides/notesSlide168.xml"/><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hyperlink" Target="http://shop.the-body-shop.co.jp/ec/html/category/001/020/2444/category2444_0.html" TargetMode="External"/><Relationship Id="rId7" Type="http://schemas.openxmlformats.org/officeDocument/2006/relationships/image" Target="../media/image104.jpeg"/><Relationship Id="rId8" Type="http://schemas.openxmlformats.org/officeDocument/2006/relationships/hyperlink" Target="http://shop.the-body-shop.co.jp/ec/html/category/001/020/2449/category2449_0.html"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9.xml"/><Relationship Id="rId3" Type="http://schemas.openxmlformats.org/officeDocument/2006/relationships/image" Target="../media/image1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gi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0.xml"/><Relationship Id="rId3" Type="http://schemas.openxmlformats.org/officeDocument/2006/relationships/image" Target="../media/image100.png"/></Relationships>
</file>

<file path=ppt/slides/_rels/slide171.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1" Type="http://schemas.openxmlformats.org/officeDocument/2006/relationships/slideLayout" Target="../slideLayouts/slideLayout6.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16.jpeg"/><Relationship Id="rId1" Type="http://schemas.openxmlformats.org/officeDocument/2006/relationships/slideLayout" Target="../slideLayouts/slideLayout6.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6.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png"/><Relationship Id="rId13" Type="http://schemas.openxmlformats.org/officeDocument/2006/relationships/image" Target="../media/image133.png"/><Relationship Id="rId14" Type="http://schemas.openxmlformats.org/officeDocument/2006/relationships/image" Target="../media/image134.png"/><Relationship Id="rId15" Type="http://schemas.openxmlformats.org/officeDocument/2006/relationships/image" Target="../media/image135.png"/><Relationship Id="rId16" Type="http://schemas.openxmlformats.org/officeDocument/2006/relationships/image" Target="../media/image136.png"/><Relationship Id="rId17" Type="http://schemas.openxmlformats.org/officeDocument/2006/relationships/image" Target="../media/image137.png"/><Relationship Id="rId18" Type="http://schemas.openxmlformats.org/officeDocument/2006/relationships/image" Target="../media/image138.png"/><Relationship Id="rId19" Type="http://schemas.openxmlformats.org/officeDocument/2006/relationships/image" Target="../media/image139.png"/><Relationship Id="rId1" Type="http://schemas.openxmlformats.org/officeDocument/2006/relationships/slideLayout" Target="../slideLayouts/slideLayout6.xml"/><Relationship Id="rId2" Type="http://schemas.openxmlformats.org/officeDocument/2006/relationships/notesSlide" Target="../notesSlides/notesSlide176.xml"/><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3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7.xml"/><Relationship Id="rId3" Type="http://schemas.openxmlformats.org/officeDocument/2006/relationships/image" Target="../media/image140.png"/></Relationships>
</file>

<file path=ppt/slides/_rels/slide178.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6.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2.xml"/><Relationship Id="rId3" Type="http://schemas.openxmlformats.org/officeDocument/2006/relationships/image" Target="../media/image141.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8.xml"/><Relationship Id="rId3" Type="http://schemas.openxmlformats.org/officeDocument/2006/relationships/image" Target="../media/image14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3.xml"/><Relationship Id="rId3" Type="http://schemas.openxmlformats.org/officeDocument/2006/relationships/image" Target="../media/image143.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8.xml"/><Relationship Id="rId3" Type="http://schemas.openxmlformats.org/officeDocument/2006/relationships/image" Target="../media/image144.jp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00.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jpg"/><Relationship Id="rId1" Type="http://schemas.openxmlformats.org/officeDocument/2006/relationships/slideLayout" Target="../slideLayouts/slideLayout6.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1.xml"/><Relationship Id="rId3" Type="http://schemas.openxmlformats.org/officeDocument/2006/relationships/image" Target="../media/image14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4.xml"/><Relationship Id="rId3" Type="http://schemas.openxmlformats.org/officeDocument/2006/relationships/image" Target="../media/image122.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5.xml"/><Relationship Id="rId3" Type="http://schemas.openxmlformats.org/officeDocument/2006/relationships/image" Target="../media/image148.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6.xml"/><Relationship Id="rId3" Type="http://schemas.openxmlformats.org/officeDocument/2006/relationships/image" Target="../media/image148.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8.xml"/><Relationship Id="rId3" Type="http://schemas.openxmlformats.org/officeDocument/2006/relationships/image" Target="../media/image149.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1.xml"/><Relationship Id="rId3" Type="http://schemas.openxmlformats.org/officeDocument/2006/relationships/image" Target="../media/image150.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2.xml"/><Relationship Id="rId3" Type="http://schemas.openxmlformats.org/officeDocument/2006/relationships/image" Target="../media/image122.png"/></Relationships>
</file>

<file path=ppt/slides/_rels/slide213.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5" Type="http://schemas.openxmlformats.org/officeDocument/2006/relationships/image" Target="../media/image153.jpeg"/><Relationship Id="rId6" Type="http://schemas.openxmlformats.org/officeDocument/2006/relationships/image" Target="../media/image154.jpeg"/><Relationship Id="rId1" Type="http://schemas.openxmlformats.org/officeDocument/2006/relationships/slideLayout" Target="../slideLayouts/slideLayout6.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jpeg"/><Relationship Id="rId7" Type="http://schemas.openxmlformats.org/officeDocument/2006/relationships/image" Target="../media/image159.jpeg"/><Relationship Id="rId8" Type="http://schemas.openxmlformats.org/officeDocument/2006/relationships/image" Target="../media/image160.jpeg"/><Relationship Id="rId1" Type="http://schemas.openxmlformats.org/officeDocument/2006/relationships/slideLayout" Target="../slideLayouts/slideLayout6.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3" Type="http://schemas.openxmlformats.org/officeDocument/2006/relationships/image" Target="../media/image161.png"/><Relationship Id="rId4" Type="http://schemas.microsoft.com/office/2007/relationships/hdphoto" Target="../media/hdphoto1.wdp"/><Relationship Id="rId5" Type="http://schemas.openxmlformats.org/officeDocument/2006/relationships/image" Target="../media/image162.png"/><Relationship Id="rId1" Type="http://schemas.openxmlformats.org/officeDocument/2006/relationships/slideLayout" Target="../slideLayouts/slideLayout6.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9.xml"/><Relationship Id="rId3" Type="http://schemas.openxmlformats.org/officeDocument/2006/relationships/image" Target="../media/image16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0.xml"/><Relationship Id="rId3" Type="http://schemas.openxmlformats.org/officeDocument/2006/relationships/image" Target="../media/image164.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2.xml"/><Relationship Id="rId3" Type="http://schemas.openxmlformats.org/officeDocument/2006/relationships/image" Target="../media/image165.jpg"/></Relationships>
</file>

<file path=ppt/slides/_rels/slide223.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image" Target="../media/image167.png"/><Relationship Id="rId5" Type="http://schemas.openxmlformats.org/officeDocument/2006/relationships/image" Target="../media/image168.jpeg"/><Relationship Id="rId6" Type="http://schemas.openxmlformats.org/officeDocument/2006/relationships/image" Target="../media/image169.jpeg"/><Relationship Id="rId7" Type="http://schemas.openxmlformats.org/officeDocument/2006/relationships/image" Target="../media/image170.jpeg"/><Relationship Id="rId8" Type="http://schemas.openxmlformats.org/officeDocument/2006/relationships/image" Target="../media/image171.png"/><Relationship Id="rId9" Type="http://schemas.openxmlformats.org/officeDocument/2006/relationships/image" Target="../media/image172.jpeg"/><Relationship Id="rId1" Type="http://schemas.openxmlformats.org/officeDocument/2006/relationships/slideLayout" Target="../slideLayouts/slideLayout6.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7.xml"/><Relationship Id="rId3" Type="http://schemas.openxmlformats.org/officeDocument/2006/relationships/image" Target="../media/image173.gi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3.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1.bin"/><Relationship Id="rId5"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2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31.jpg"/></Relationships>
</file>

<file path=ppt/slides/_rels/slide59.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3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39.jpg"/></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gif"/><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5.jpg"/><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44.gif"/><Relationship Id="rId6"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59.jpg"/></Relationships>
</file>

<file path=ppt/slides/_rels/slide71.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62.jp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png"/><Relationship Id="rId6" Type="http://schemas.openxmlformats.org/officeDocument/2006/relationships/image" Target="../media/image66.jpeg"/><Relationship Id="rId7"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2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7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hyperlink" Target="http://www.japancreativity.jp/index.html"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73.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7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en-US" altLang="ja-JP" dirty="0" smtClean="0"/>
              <a:t>Big Picture</a:t>
            </a:r>
            <a:endParaRPr kumimoji="1" lang="ja-JP" altLang="en-US" dirty="0"/>
          </a:p>
        </p:txBody>
      </p:sp>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r>
              <a:rPr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2946569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ja-JP" altLang="en-US" dirty="0" smtClean="0"/>
              <a:t>多様化するユーザーに対して価値を作り出す手法が求められている</a:t>
            </a:r>
            <a:endParaRPr kumimoji="1" lang="ja-JP" altLang="en-US" dirty="0"/>
          </a:p>
        </p:txBody>
      </p:sp>
      <p:grpSp>
        <p:nvGrpSpPr>
          <p:cNvPr id="28" name="グループ化 27"/>
          <p:cNvGrpSpPr/>
          <p:nvPr/>
        </p:nvGrpSpPr>
        <p:grpSpPr>
          <a:xfrm>
            <a:off x="7976755" y="746170"/>
            <a:ext cx="1631372" cy="1960661"/>
            <a:chOff x="7976755" y="746170"/>
            <a:chExt cx="1631372" cy="1960661"/>
          </a:xfrm>
        </p:grpSpPr>
        <p:grpSp>
          <p:nvGrpSpPr>
            <p:cNvPr id="15" name="グループ化 14"/>
            <p:cNvGrpSpPr/>
            <p:nvPr/>
          </p:nvGrpSpPr>
          <p:grpSpPr>
            <a:xfrm>
              <a:off x="7976755" y="1813214"/>
              <a:ext cx="498763" cy="893617"/>
              <a:chOff x="4454237" y="2317173"/>
              <a:chExt cx="997527" cy="1787236"/>
            </a:xfrm>
            <a:solidFill>
              <a:schemeClr val="accent4">
                <a:lumMod val="60000"/>
                <a:lumOff val="40000"/>
              </a:schemeClr>
            </a:solidFill>
          </p:grpSpPr>
          <p:sp>
            <p:nvSpPr>
              <p:cNvPr id="16" name="円/楕円 15"/>
              <p:cNvSpPr/>
              <p:nvPr/>
            </p:nvSpPr>
            <p:spPr bwMode="auto">
              <a:xfrm>
                <a:off x="4542560" y="2317173"/>
                <a:ext cx="820881" cy="820881"/>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7" name="角丸四角形 16"/>
              <p:cNvSpPr/>
              <p:nvPr/>
            </p:nvSpPr>
            <p:spPr bwMode="auto">
              <a:xfrm>
                <a:off x="4454237" y="2992582"/>
                <a:ext cx="997527" cy="1111827"/>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19" name="雲形吹き出し 18"/>
            <p:cNvSpPr/>
            <p:nvPr/>
          </p:nvSpPr>
          <p:spPr bwMode="auto">
            <a:xfrm>
              <a:off x="8475518" y="746170"/>
              <a:ext cx="1132609" cy="737755"/>
            </a:xfrm>
            <a:prstGeom prst="cloudCallout">
              <a:avLst>
                <a:gd name="adj1" fmla="val -54778"/>
                <a:gd name="adj2" fmla="val 94894"/>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7" name="グループ化 6"/>
          <p:cNvGrpSpPr/>
          <p:nvPr/>
        </p:nvGrpSpPr>
        <p:grpSpPr>
          <a:xfrm>
            <a:off x="7932594" y="4086225"/>
            <a:ext cx="1609725" cy="1740477"/>
            <a:chOff x="7932594" y="4086225"/>
            <a:chExt cx="1609725" cy="1740477"/>
          </a:xfrm>
        </p:grpSpPr>
        <p:grpSp>
          <p:nvGrpSpPr>
            <p:cNvPr id="12" name="グループ化 11"/>
            <p:cNvGrpSpPr/>
            <p:nvPr/>
          </p:nvGrpSpPr>
          <p:grpSpPr>
            <a:xfrm>
              <a:off x="7932594" y="4933085"/>
              <a:ext cx="498763" cy="893617"/>
              <a:chOff x="4454237" y="2317173"/>
              <a:chExt cx="997527" cy="1787236"/>
            </a:xfrm>
            <a:solidFill>
              <a:schemeClr val="accent5">
                <a:lumMod val="75000"/>
              </a:schemeClr>
            </a:solidFill>
          </p:grpSpPr>
          <p:sp>
            <p:nvSpPr>
              <p:cNvPr id="13" name="円/楕円 12"/>
              <p:cNvSpPr/>
              <p:nvPr/>
            </p:nvSpPr>
            <p:spPr bwMode="auto">
              <a:xfrm>
                <a:off x="4542560" y="2317173"/>
                <a:ext cx="820881" cy="820881"/>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角丸四角形 13"/>
              <p:cNvSpPr/>
              <p:nvPr/>
            </p:nvSpPr>
            <p:spPr bwMode="auto">
              <a:xfrm>
                <a:off x="4454237" y="2992582"/>
                <a:ext cx="997527" cy="1111827"/>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0" name="雲形吹き出し 19"/>
            <p:cNvSpPr/>
            <p:nvPr/>
          </p:nvSpPr>
          <p:spPr bwMode="auto">
            <a:xfrm>
              <a:off x="8409710" y="4086225"/>
              <a:ext cx="1132609" cy="737755"/>
            </a:xfrm>
            <a:prstGeom prst="cloudCallout">
              <a:avLst>
                <a:gd name="adj1" fmla="val -56613"/>
                <a:gd name="adj2" fmla="val 47007"/>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29" name="グループ化 28"/>
          <p:cNvGrpSpPr/>
          <p:nvPr/>
        </p:nvGrpSpPr>
        <p:grpSpPr>
          <a:xfrm>
            <a:off x="429489" y="4161230"/>
            <a:ext cx="1903268" cy="1751198"/>
            <a:chOff x="429489" y="4161230"/>
            <a:chExt cx="1903268" cy="1751198"/>
          </a:xfrm>
        </p:grpSpPr>
        <p:grpSp>
          <p:nvGrpSpPr>
            <p:cNvPr id="9" name="グループ化 8"/>
            <p:cNvGrpSpPr/>
            <p:nvPr/>
          </p:nvGrpSpPr>
          <p:grpSpPr>
            <a:xfrm>
              <a:off x="1833994" y="5018811"/>
              <a:ext cx="498763" cy="893617"/>
              <a:chOff x="4454237" y="2317173"/>
              <a:chExt cx="997527" cy="1787236"/>
            </a:xfrm>
            <a:solidFill>
              <a:schemeClr val="accent6">
                <a:lumMod val="75000"/>
              </a:schemeClr>
            </a:solidFill>
          </p:grpSpPr>
          <p:sp>
            <p:nvSpPr>
              <p:cNvPr id="10" name="円/楕円 9"/>
              <p:cNvSpPr/>
              <p:nvPr/>
            </p:nvSpPr>
            <p:spPr bwMode="auto">
              <a:xfrm>
                <a:off x="4542560" y="2317173"/>
                <a:ext cx="820881" cy="820881"/>
              </a:xfrm>
              <a:prstGeom prst="ellipse">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 name="角丸四角形 10"/>
              <p:cNvSpPr/>
              <p:nvPr/>
            </p:nvSpPr>
            <p:spPr bwMode="auto">
              <a:xfrm>
                <a:off x="4454237" y="2992582"/>
                <a:ext cx="997527" cy="1111827"/>
              </a:xfrm>
              <a:prstGeom prst="roundRect">
                <a:avLst/>
              </a:prstGeom>
              <a:gr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1" name="雲形吹き出し 20"/>
            <p:cNvSpPr/>
            <p:nvPr/>
          </p:nvSpPr>
          <p:spPr bwMode="auto">
            <a:xfrm>
              <a:off x="429489" y="4161230"/>
              <a:ext cx="1132609" cy="737755"/>
            </a:xfrm>
            <a:prstGeom prst="cloudCallout">
              <a:avLst>
                <a:gd name="adj1" fmla="val 62654"/>
                <a:gd name="adj2" fmla="val 59683"/>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6" name="グループ化 5"/>
          <p:cNvGrpSpPr/>
          <p:nvPr/>
        </p:nvGrpSpPr>
        <p:grpSpPr>
          <a:xfrm>
            <a:off x="513484" y="878031"/>
            <a:ext cx="1569892" cy="1828800"/>
            <a:chOff x="513484" y="878031"/>
            <a:chExt cx="1569892" cy="1828800"/>
          </a:xfrm>
        </p:grpSpPr>
        <p:grpSp>
          <p:nvGrpSpPr>
            <p:cNvPr id="8" name="グループ化 7"/>
            <p:cNvGrpSpPr/>
            <p:nvPr/>
          </p:nvGrpSpPr>
          <p:grpSpPr>
            <a:xfrm>
              <a:off x="1584613" y="1813214"/>
              <a:ext cx="498763" cy="893617"/>
              <a:chOff x="4454237" y="2317173"/>
              <a:chExt cx="997527" cy="1787236"/>
            </a:xfrm>
          </p:grpSpPr>
          <p:sp>
            <p:nvSpPr>
              <p:cNvPr id="3" name="円/楕円 2"/>
              <p:cNvSpPr/>
              <p:nvPr/>
            </p:nvSpPr>
            <p:spPr bwMode="auto">
              <a:xfrm>
                <a:off x="4542560" y="2317173"/>
                <a:ext cx="820881" cy="820881"/>
              </a:xfrm>
              <a:prstGeom prst="ellipse">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角丸四角形 3"/>
              <p:cNvSpPr/>
              <p:nvPr/>
            </p:nvSpPr>
            <p:spPr bwMode="auto">
              <a:xfrm>
                <a:off x="4454237" y="2992582"/>
                <a:ext cx="997527" cy="1111827"/>
              </a:xfrm>
              <a:prstGeom prst="roundRect">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22" name="雲形吹き出し 21"/>
            <p:cNvSpPr/>
            <p:nvPr/>
          </p:nvSpPr>
          <p:spPr bwMode="auto">
            <a:xfrm>
              <a:off x="513484" y="878031"/>
              <a:ext cx="1132609" cy="737755"/>
            </a:xfrm>
            <a:prstGeom prst="cloudCallout">
              <a:avLst>
                <a:gd name="adj1" fmla="val 62654"/>
                <a:gd name="adj2" fmla="val 66725"/>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5" name="グループ化 4"/>
          <p:cNvGrpSpPr/>
          <p:nvPr/>
        </p:nvGrpSpPr>
        <p:grpSpPr>
          <a:xfrm>
            <a:off x="2396836" y="800100"/>
            <a:ext cx="5112328" cy="5112328"/>
            <a:chOff x="2396836" y="800100"/>
            <a:chExt cx="5112328" cy="5112328"/>
          </a:xfrm>
        </p:grpSpPr>
        <p:sp>
          <p:nvSpPr>
            <p:cNvPr id="18" name="円/楕円 17"/>
            <p:cNvSpPr/>
            <p:nvPr/>
          </p:nvSpPr>
          <p:spPr bwMode="auto">
            <a:xfrm>
              <a:off x="2396836" y="800100"/>
              <a:ext cx="5112328" cy="5112328"/>
            </a:xfrm>
            <a:prstGeom prst="ellips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sz="8000" dirty="0">
                <a:latin typeface="A-OTF 新ゴ Pro H" pitchFamily="34" charset="-128"/>
                <a:ea typeface="A-OTF 新ゴ Pro H" pitchFamily="34" charset="-128"/>
              </a:endParaRPr>
            </a:p>
          </p:txBody>
        </p:sp>
        <p:sp>
          <p:nvSpPr>
            <p:cNvPr id="23" name="テキスト ボックス 22"/>
            <p:cNvSpPr txBox="1"/>
            <p:nvPr/>
          </p:nvSpPr>
          <p:spPr bwMode="auto">
            <a:xfrm>
              <a:off x="4152900" y="886034"/>
              <a:ext cx="1600200" cy="914848"/>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ja-JP" altLang="en-US" sz="4000" dirty="0" smtClean="0">
                  <a:latin typeface="+mj-ea"/>
                  <a:ea typeface="+mj-ea"/>
                </a:rPr>
                <a:t>企業</a:t>
              </a:r>
            </a:p>
          </p:txBody>
        </p:sp>
      </p:grpSp>
      <p:sp>
        <p:nvSpPr>
          <p:cNvPr id="24" name="テキスト ボックス 23"/>
          <p:cNvSpPr txBox="1"/>
          <p:nvPr/>
        </p:nvSpPr>
        <p:spPr bwMode="auto">
          <a:xfrm>
            <a:off x="2729999" y="5855122"/>
            <a:ext cx="4362874" cy="684015"/>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sz="2800" dirty="0" smtClean="0">
                <a:latin typeface="+mj-ea"/>
                <a:ea typeface="+mj-ea"/>
              </a:rPr>
              <a:t>多様化するユーザーニーズ</a:t>
            </a:r>
          </a:p>
        </p:txBody>
      </p:sp>
      <p:sp>
        <p:nvSpPr>
          <p:cNvPr id="25" name="角丸四角形 24"/>
          <p:cNvSpPr/>
          <p:nvPr/>
        </p:nvSpPr>
        <p:spPr>
          <a:xfrm>
            <a:off x="3039774" y="2043754"/>
            <a:ext cx="3826453" cy="733216"/>
          </a:xfrm>
          <a:prstGeom prst="roundRect">
            <a:avLst>
              <a:gd name="adj" fmla="val 7067"/>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sz="3200" b="1" dirty="0" smtClean="0">
                <a:latin typeface="+mj-ea"/>
                <a:ea typeface="+mj-ea"/>
                <a:sym typeface="Wingdings 2"/>
              </a:rPr>
              <a:t></a:t>
            </a:r>
            <a:r>
              <a:rPr kumimoji="1" lang="ja-JP" altLang="en-US" sz="3200" b="1" dirty="0" smtClean="0">
                <a:latin typeface="+mj-ea"/>
                <a:ea typeface="+mj-ea"/>
              </a:rPr>
              <a:t>顧客創造</a:t>
            </a:r>
            <a:endParaRPr kumimoji="1" lang="en-US" altLang="ja-JP" sz="3200" b="1" dirty="0" smtClean="0">
              <a:latin typeface="+mj-ea"/>
              <a:ea typeface="+mj-ea"/>
            </a:endParaRPr>
          </a:p>
        </p:txBody>
      </p:sp>
      <p:sp>
        <p:nvSpPr>
          <p:cNvPr id="26" name="角丸四角形 25"/>
          <p:cNvSpPr/>
          <p:nvPr/>
        </p:nvSpPr>
        <p:spPr>
          <a:xfrm>
            <a:off x="3039774" y="3120041"/>
            <a:ext cx="3826453" cy="733216"/>
          </a:xfrm>
          <a:prstGeom prst="roundRect">
            <a:avLst>
              <a:gd name="adj" fmla="val 7067"/>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3200" b="1" dirty="0" smtClean="0">
                <a:latin typeface="+mj-ea"/>
                <a:ea typeface="+mj-ea"/>
                <a:sym typeface="Wingdings 2"/>
              </a:rPr>
              <a:t></a:t>
            </a:r>
            <a:r>
              <a:rPr lang="ja-JP" altLang="en-US" sz="3200" b="1" dirty="0">
                <a:latin typeface="+mj-ea"/>
                <a:ea typeface="+mj-ea"/>
                <a:sym typeface="Wingdings 2"/>
              </a:rPr>
              <a:t>価値</a:t>
            </a:r>
            <a:r>
              <a:rPr lang="ja-JP" altLang="en-US" sz="3200" b="1" dirty="0" smtClean="0">
                <a:latin typeface="+mj-ea"/>
                <a:ea typeface="+mj-ea"/>
                <a:sym typeface="Wingdings 2"/>
              </a:rPr>
              <a:t>提供</a:t>
            </a:r>
            <a:endParaRPr kumimoji="1" lang="en-US" altLang="ja-JP" sz="3200" b="1" dirty="0" smtClean="0">
              <a:latin typeface="+mj-ea"/>
              <a:ea typeface="+mj-ea"/>
            </a:endParaRPr>
          </a:p>
        </p:txBody>
      </p:sp>
      <p:sp>
        <p:nvSpPr>
          <p:cNvPr id="27" name="角丸四角形 26"/>
          <p:cNvSpPr/>
          <p:nvPr/>
        </p:nvSpPr>
        <p:spPr>
          <a:xfrm>
            <a:off x="3039774" y="4163500"/>
            <a:ext cx="3826453" cy="733216"/>
          </a:xfrm>
          <a:prstGeom prst="roundRect">
            <a:avLst>
              <a:gd name="adj" fmla="val 7067"/>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3200" b="1" dirty="0" smtClean="0">
                <a:latin typeface="+mj-ea"/>
                <a:ea typeface="+mj-ea"/>
                <a:sym typeface="Wingdings 2"/>
              </a:rPr>
              <a:t>差別化</a:t>
            </a:r>
            <a:endParaRPr kumimoji="1" lang="en-US" altLang="ja-JP" sz="3200" b="1" dirty="0" smtClean="0">
              <a:latin typeface="+mj-ea"/>
              <a:ea typeface="+mj-ea"/>
            </a:endParaRPr>
          </a:p>
        </p:txBody>
      </p:sp>
    </p:spTree>
    <p:extLst>
      <p:ext uri="{BB962C8B-B14F-4D97-AF65-F5344CB8AC3E}">
        <p14:creationId xmlns:p14="http://schemas.microsoft.com/office/powerpoint/2010/main" val="3891045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1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P spid="2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テーマを見つける練習＜収束＞</a:t>
            </a:r>
            <a:endParaRPr kumimoji="1" lang="ja-JP" altLang="en-US" dirty="0"/>
          </a:p>
        </p:txBody>
      </p:sp>
      <p:sp>
        <p:nvSpPr>
          <p:cNvPr id="3" name="正方形/長方形 2"/>
          <p:cNvSpPr/>
          <p:nvPr/>
        </p:nvSpPr>
        <p:spPr bwMode="auto">
          <a:xfrm>
            <a:off x="619125" y="1133475"/>
            <a:ext cx="8677275" cy="1628775"/>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000" dirty="0" smtClean="0">
                <a:latin typeface="ＭＳ Ｐゴシック" pitchFamily="50" charset="-128"/>
                <a:ea typeface="ＭＳ Ｐゴシック" pitchFamily="50" charset="-128"/>
              </a:rPr>
              <a:t>収束</a:t>
            </a:r>
            <a:endParaRPr kumimoji="1" lang="ja-JP" altLang="en-US" sz="6000" dirty="0">
              <a:latin typeface="ＭＳ Ｐゴシック" pitchFamily="50" charset="-128"/>
              <a:ea typeface="ＭＳ Ｐゴシック" pitchFamily="50" charset="-128"/>
            </a:endParaRPr>
          </a:p>
        </p:txBody>
      </p:sp>
      <p:sp>
        <p:nvSpPr>
          <p:cNvPr id="4" name="角丸四角形 3"/>
          <p:cNvSpPr/>
          <p:nvPr/>
        </p:nvSpPr>
        <p:spPr bwMode="auto">
          <a:xfrm>
            <a:off x="7372350" y="838200"/>
            <a:ext cx="2143125"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4400" dirty="0">
                <a:solidFill>
                  <a:schemeClr val="bg1"/>
                </a:solidFill>
                <a:latin typeface="ＭＳ Ｐゴシック" pitchFamily="50" charset="-128"/>
                <a:ea typeface="ＭＳ Ｐゴシック" pitchFamily="50" charset="-128"/>
              </a:rPr>
              <a:t>20</a:t>
            </a:r>
            <a:r>
              <a:rPr kumimoji="1" lang="ja-JP" altLang="en-US" sz="4400" dirty="0" smtClean="0">
                <a:solidFill>
                  <a:schemeClr val="bg1"/>
                </a:solidFill>
                <a:latin typeface="ＭＳ Ｐゴシック" pitchFamily="50" charset="-128"/>
                <a:ea typeface="ＭＳ Ｐゴシック" pitchFamily="50" charset="-128"/>
              </a:rPr>
              <a:t>分</a:t>
            </a:r>
            <a:endParaRPr kumimoji="1" lang="ja-JP" altLang="en-US" sz="4400" dirty="0">
              <a:solidFill>
                <a:schemeClr val="bg1"/>
              </a:solidFill>
              <a:latin typeface="ＭＳ Ｐゴシック" pitchFamily="50" charset="-128"/>
              <a:ea typeface="ＭＳ Ｐゴシック" pitchFamily="50" charset="-128"/>
            </a:endParaRPr>
          </a:p>
        </p:txBody>
      </p:sp>
      <p:sp>
        <p:nvSpPr>
          <p:cNvPr id="5" name="正方形/長方形 4"/>
          <p:cNvSpPr/>
          <p:nvPr/>
        </p:nvSpPr>
        <p:spPr>
          <a:xfrm>
            <a:off x="1320801" y="3164624"/>
            <a:ext cx="7281335" cy="1514261"/>
          </a:xfrm>
          <a:prstGeom prst="rect">
            <a:avLst/>
          </a:prstGeom>
        </p:spPr>
        <p:txBody>
          <a:bodyPr wrap="square">
            <a:spAutoFit/>
          </a:bodyPr>
          <a:lstStyle/>
          <a:p>
            <a:pPr algn="just">
              <a:lnSpc>
                <a:spcPct val="130000"/>
              </a:lnSpc>
              <a:buSzPct val="120000"/>
            </a:pPr>
            <a:r>
              <a:rPr lang="ja-JP" altLang="en-US" sz="2400" dirty="0">
                <a:latin typeface="+mn-ea"/>
                <a:ea typeface="+mn-ea"/>
              </a:rPr>
              <a:t>似ている要素に分類　ラベルを付ける　観点</a:t>
            </a:r>
            <a:r>
              <a:rPr lang="ja-JP" altLang="en-US" sz="2400" dirty="0" smtClean="0">
                <a:latin typeface="+mn-ea"/>
                <a:ea typeface="+mn-ea"/>
              </a:rPr>
              <a:t>をみつける</a:t>
            </a:r>
            <a:endParaRPr lang="en-US" altLang="ja-JP" sz="2400" dirty="0" smtClean="0">
              <a:latin typeface="+mn-ea"/>
              <a:ea typeface="+mn-ea"/>
            </a:endParaRPr>
          </a:p>
          <a:p>
            <a:pPr algn="just">
              <a:lnSpc>
                <a:spcPct val="130000"/>
              </a:lnSpc>
              <a:buSzPct val="120000"/>
            </a:pPr>
            <a:r>
              <a:rPr lang="ja-JP" altLang="en-US" sz="2400" dirty="0">
                <a:latin typeface="+mn-ea"/>
                <a:ea typeface="+mn-ea"/>
              </a:rPr>
              <a:t>文章や図にまとめる</a:t>
            </a:r>
          </a:p>
          <a:p>
            <a:pPr algn="just">
              <a:lnSpc>
                <a:spcPct val="130000"/>
              </a:lnSpc>
              <a:buSzPct val="120000"/>
            </a:pPr>
            <a:endParaRPr lang="ja-JP" altLang="en-US" sz="2400" dirty="0">
              <a:latin typeface="+mn-ea"/>
              <a:ea typeface="+mn-ea"/>
            </a:endParaRPr>
          </a:p>
        </p:txBody>
      </p:sp>
    </p:spTree>
    <p:extLst>
      <p:ext uri="{BB962C8B-B14F-4D97-AF65-F5344CB8AC3E}">
        <p14:creationId xmlns:p14="http://schemas.microsoft.com/office/powerpoint/2010/main" val="96680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ブレインストーミング進め方の</a:t>
            </a:r>
            <a:r>
              <a:rPr lang="ja-JP" altLang="en-US" dirty="0" smtClean="0"/>
              <a:t>例ー２</a:t>
            </a:r>
            <a:endParaRPr kumimoji="1" lang="ja-JP" altLang="en-US" dirty="0"/>
          </a:p>
        </p:txBody>
      </p:sp>
      <p:sp>
        <p:nvSpPr>
          <p:cNvPr id="3" name="テキスト ボックス 2"/>
          <p:cNvSpPr txBox="1"/>
          <p:nvPr/>
        </p:nvSpPr>
        <p:spPr bwMode="auto">
          <a:xfrm>
            <a:off x="1128051" y="3595827"/>
            <a:ext cx="6005403"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b="1" dirty="0" smtClean="0">
                <a:latin typeface="+mj-ea"/>
                <a:ea typeface="+mj-ea"/>
              </a:rPr>
              <a:t>似ている要素に分類　ラベルを付ける　観点を見出す</a:t>
            </a:r>
          </a:p>
        </p:txBody>
      </p:sp>
      <p:sp>
        <p:nvSpPr>
          <p:cNvPr id="4" name="角丸四角形 3"/>
          <p:cNvSpPr/>
          <p:nvPr/>
        </p:nvSpPr>
        <p:spPr bwMode="auto">
          <a:xfrm>
            <a:off x="1611848" y="4918160"/>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 name="角丸四角形 4"/>
          <p:cNvSpPr/>
          <p:nvPr/>
        </p:nvSpPr>
        <p:spPr bwMode="auto">
          <a:xfrm>
            <a:off x="1189660" y="4634835"/>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角丸四角形 5"/>
          <p:cNvSpPr/>
          <p:nvPr/>
        </p:nvSpPr>
        <p:spPr bwMode="auto">
          <a:xfrm>
            <a:off x="1632212" y="449551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 name="角丸四角形 6"/>
          <p:cNvSpPr/>
          <p:nvPr/>
        </p:nvSpPr>
        <p:spPr bwMode="auto">
          <a:xfrm>
            <a:off x="2711333" y="4640139"/>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 name="角丸四角形 7"/>
          <p:cNvSpPr/>
          <p:nvPr/>
        </p:nvSpPr>
        <p:spPr bwMode="auto">
          <a:xfrm>
            <a:off x="3026643" y="4418616"/>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 name="角丸四角形 8"/>
          <p:cNvSpPr/>
          <p:nvPr/>
        </p:nvSpPr>
        <p:spPr bwMode="auto">
          <a:xfrm>
            <a:off x="3501962" y="4418616"/>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0" name="角丸四角形 9"/>
          <p:cNvSpPr/>
          <p:nvPr/>
        </p:nvSpPr>
        <p:spPr bwMode="auto">
          <a:xfrm>
            <a:off x="3026643" y="4832847"/>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 name="角丸四角形 10"/>
          <p:cNvSpPr/>
          <p:nvPr/>
        </p:nvSpPr>
        <p:spPr bwMode="auto">
          <a:xfrm>
            <a:off x="3501962" y="4832847"/>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2" name="角丸四角形 11"/>
          <p:cNvSpPr/>
          <p:nvPr/>
        </p:nvSpPr>
        <p:spPr bwMode="auto">
          <a:xfrm>
            <a:off x="4729589" y="4482484"/>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3" name="角丸四角形 12"/>
          <p:cNvSpPr/>
          <p:nvPr/>
        </p:nvSpPr>
        <p:spPr bwMode="auto">
          <a:xfrm>
            <a:off x="5114451" y="4438936"/>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角丸四角形 13"/>
          <p:cNvSpPr/>
          <p:nvPr/>
        </p:nvSpPr>
        <p:spPr bwMode="auto">
          <a:xfrm>
            <a:off x="5520218" y="4418616"/>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5" name="角丸四角形 14"/>
          <p:cNvSpPr/>
          <p:nvPr/>
        </p:nvSpPr>
        <p:spPr bwMode="auto">
          <a:xfrm>
            <a:off x="4812506" y="4918160"/>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6" name="角丸四角形 15"/>
          <p:cNvSpPr/>
          <p:nvPr/>
        </p:nvSpPr>
        <p:spPr bwMode="auto">
          <a:xfrm>
            <a:off x="5218547" y="4917479"/>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7" name="角丸四角形 16"/>
          <p:cNvSpPr/>
          <p:nvPr/>
        </p:nvSpPr>
        <p:spPr bwMode="auto">
          <a:xfrm>
            <a:off x="6719532" y="4482484"/>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8" name="角丸四角形 17"/>
          <p:cNvSpPr/>
          <p:nvPr/>
        </p:nvSpPr>
        <p:spPr bwMode="auto">
          <a:xfrm>
            <a:off x="7104394" y="4710994"/>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9" name="角丸四角形 18"/>
          <p:cNvSpPr/>
          <p:nvPr/>
        </p:nvSpPr>
        <p:spPr bwMode="auto">
          <a:xfrm>
            <a:off x="7510161" y="4418616"/>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0" name="角丸四角形 19"/>
          <p:cNvSpPr/>
          <p:nvPr/>
        </p:nvSpPr>
        <p:spPr bwMode="auto">
          <a:xfrm>
            <a:off x="6802449" y="4918160"/>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1" name="角丸四角形 20"/>
          <p:cNvSpPr/>
          <p:nvPr/>
        </p:nvSpPr>
        <p:spPr bwMode="auto">
          <a:xfrm>
            <a:off x="7510161" y="4832847"/>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2" name="角丸四角形 21"/>
          <p:cNvSpPr/>
          <p:nvPr/>
        </p:nvSpPr>
        <p:spPr bwMode="auto">
          <a:xfrm>
            <a:off x="1189660" y="4256978"/>
            <a:ext cx="315310" cy="315310"/>
          </a:xfrm>
          <a:prstGeom prst="round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3" name="角丸四角形 22"/>
          <p:cNvSpPr/>
          <p:nvPr/>
        </p:nvSpPr>
        <p:spPr bwMode="auto">
          <a:xfrm>
            <a:off x="2711906" y="4256978"/>
            <a:ext cx="315310" cy="315310"/>
          </a:xfrm>
          <a:prstGeom prst="round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4" name="角丸四角形 23"/>
          <p:cNvSpPr/>
          <p:nvPr/>
        </p:nvSpPr>
        <p:spPr bwMode="auto">
          <a:xfrm>
            <a:off x="4800138" y="4256978"/>
            <a:ext cx="315310" cy="315310"/>
          </a:xfrm>
          <a:prstGeom prst="round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5" name="角丸四角形 24"/>
          <p:cNvSpPr/>
          <p:nvPr/>
        </p:nvSpPr>
        <p:spPr bwMode="auto">
          <a:xfrm>
            <a:off x="6816362" y="4256978"/>
            <a:ext cx="315310" cy="315310"/>
          </a:xfrm>
          <a:prstGeom prst="round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6" name="テキスト ボックス 25"/>
          <p:cNvSpPr txBox="1"/>
          <p:nvPr/>
        </p:nvSpPr>
        <p:spPr bwMode="auto">
          <a:xfrm>
            <a:off x="1128052" y="5348728"/>
            <a:ext cx="2443655"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b="1" dirty="0" smtClean="0">
                <a:latin typeface="+mj-ea"/>
                <a:ea typeface="+mj-ea"/>
              </a:rPr>
              <a:t>文章や図にまとめる</a:t>
            </a:r>
          </a:p>
        </p:txBody>
      </p:sp>
      <p:sp>
        <p:nvSpPr>
          <p:cNvPr id="27" name="テキスト ボックス 26"/>
          <p:cNvSpPr txBox="1"/>
          <p:nvPr/>
        </p:nvSpPr>
        <p:spPr bwMode="auto">
          <a:xfrm>
            <a:off x="1189660" y="5756151"/>
            <a:ext cx="8323372" cy="85175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dirty="0" smtClean="0">
                <a:latin typeface="+mn-ea"/>
              </a:rPr>
              <a:t>日本の長寿アニメに共通することとは　●●●で●●●な●●●であり●●という●●をもつ、●●である。等</a:t>
            </a:r>
          </a:p>
        </p:txBody>
      </p:sp>
      <p:sp>
        <p:nvSpPr>
          <p:cNvPr id="28" name="角丸四角形 27"/>
          <p:cNvSpPr/>
          <p:nvPr/>
        </p:nvSpPr>
        <p:spPr bwMode="auto">
          <a:xfrm>
            <a:off x="1632212" y="4243552"/>
            <a:ext cx="315310" cy="315310"/>
          </a:xfrm>
          <a:prstGeom prst="roundRect">
            <a:avLst/>
          </a:prstGeom>
          <a:solidFill>
            <a:srgbClr val="FDD3CB"/>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29" name="角丸四角形 28"/>
          <p:cNvSpPr/>
          <p:nvPr/>
        </p:nvSpPr>
        <p:spPr bwMode="auto">
          <a:xfrm>
            <a:off x="2971801" y="4180202"/>
            <a:ext cx="315310" cy="315310"/>
          </a:xfrm>
          <a:prstGeom prst="roundRect">
            <a:avLst/>
          </a:prstGeom>
          <a:solidFill>
            <a:srgbClr val="FDD3CB"/>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0" name="角丸四角形 29"/>
          <p:cNvSpPr/>
          <p:nvPr/>
        </p:nvSpPr>
        <p:spPr bwMode="auto">
          <a:xfrm>
            <a:off x="5016162" y="4180202"/>
            <a:ext cx="315310" cy="315310"/>
          </a:xfrm>
          <a:prstGeom prst="roundRect">
            <a:avLst/>
          </a:prstGeom>
          <a:solidFill>
            <a:srgbClr val="FDD3CB"/>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1" name="角丸四角形 30"/>
          <p:cNvSpPr/>
          <p:nvPr/>
        </p:nvSpPr>
        <p:spPr bwMode="auto">
          <a:xfrm>
            <a:off x="7032386" y="4180202"/>
            <a:ext cx="315310" cy="315310"/>
          </a:xfrm>
          <a:prstGeom prst="roundRect">
            <a:avLst/>
          </a:prstGeom>
          <a:solidFill>
            <a:srgbClr val="FDD3CB"/>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2" name="角丸四角形 31"/>
          <p:cNvSpPr/>
          <p:nvPr/>
        </p:nvSpPr>
        <p:spPr bwMode="auto">
          <a:xfrm>
            <a:off x="7104394" y="515719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3" name="下矢印 32"/>
          <p:cNvSpPr/>
          <p:nvPr/>
        </p:nvSpPr>
        <p:spPr bwMode="auto">
          <a:xfrm>
            <a:off x="110359" y="3573016"/>
            <a:ext cx="1017692" cy="2663825"/>
          </a:xfrm>
          <a:prstGeom prst="downArrow">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dirty="0" smtClean="0">
                <a:latin typeface="ＭＳ Ｐゴシック" pitchFamily="50" charset="-128"/>
                <a:ea typeface="ＭＳ Ｐゴシック" pitchFamily="50" charset="-128"/>
              </a:rPr>
              <a:t>収束</a:t>
            </a:r>
            <a:endParaRPr kumimoji="1" lang="ja-JP" altLang="en-US" dirty="0">
              <a:latin typeface="ＭＳ Ｐゴシック" pitchFamily="50" charset="-128"/>
              <a:ea typeface="ＭＳ Ｐゴシック" pitchFamily="50" charset="-128"/>
            </a:endParaRPr>
          </a:p>
        </p:txBody>
      </p:sp>
      <p:sp>
        <p:nvSpPr>
          <p:cNvPr id="34" name="テキスト ボックス 33"/>
          <p:cNvSpPr txBox="1"/>
          <p:nvPr/>
        </p:nvSpPr>
        <p:spPr bwMode="auto">
          <a:xfrm>
            <a:off x="1128052" y="752095"/>
            <a:ext cx="2443655"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b="1" dirty="0" smtClean="0">
                <a:latin typeface="+mj-ea"/>
                <a:ea typeface="+mj-ea"/>
              </a:rPr>
              <a:t>長寿アニメって？</a:t>
            </a:r>
          </a:p>
        </p:txBody>
      </p:sp>
      <p:sp>
        <p:nvSpPr>
          <p:cNvPr id="35" name="テキスト ボックス 34"/>
          <p:cNvSpPr txBox="1"/>
          <p:nvPr/>
        </p:nvSpPr>
        <p:spPr bwMode="auto">
          <a:xfrm>
            <a:off x="1128052" y="1395072"/>
            <a:ext cx="2443655"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b="1" dirty="0" smtClean="0">
                <a:latin typeface="+mj-ea"/>
                <a:ea typeface="+mj-ea"/>
              </a:rPr>
              <a:t>アニメＡの要素を抽出</a:t>
            </a:r>
          </a:p>
        </p:txBody>
      </p:sp>
      <p:sp>
        <p:nvSpPr>
          <p:cNvPr id="36" name="テキスト ボックス 35"/>
          <p:cNvSpPr txBox="1"/>
          <p:nvPr/>
        </p:nvSpPr>
        <p:spPr bwMode="auto">
          <a:xfrm>
            <a:off x="4181125" y="1395072"/>
            <a:ext cx="2386030"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b="1" dirty="0" smtClean="0">
                <a:latin typeface="+mj-ea"/>
                <a:ea typeface="+mj-ea"/>
              </a:rPr>
              <a:t>アニメＢの要素を抽出</a:t>
            </a:r>
          </a:p>
        </p:txBody>
      </p:sp>
      <p:sp>
        <p:nvSpPr>
          <p:cNvPr id="37" name="テキスト ボックス 36"/>
          <p:cNvSpPr txBox="1"/>
          <p:nvPr/>
        </p:nvSpPr>
        <p:spPr bwMode="auto">
          <a:xfrm>
            <a:off x="7041840" y="1395072"/>
            <a:ext cx="2471192"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b="1" dirty="0" smtClean="0">
                <a:latin typeface="+mj-ea"/>
                <a:ea typeface="+mj-ea"/>
              </a:rPr>
              <a:t>アニメＣの要素を抽出</a:t>
            </a:r>
          </a:p>
        </p:txBody>
      </p:sp>
      <p:sp>
        <p:nvSpPr>
          <p:cNvPr id="38" name="角丸四角形 37"/>
          <p:cNvSpPr/>
          <p:nvPr/>
        </p:nvSpPr>
        <p:spPr bwMode="auto">
          <a:xfrm>
            <a:off x="1285712"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9" name="角丸四角形 38"/>
          <p:cNvSpPr/>
          <p:nvPr/>
        </p:nvSpPr>
        <p:spPr bwMode="auto">
          <a:xfrm>
            <a:off x="1746497"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0" name="角丸四角形 39"/>
          <p:cNvSpPr/>
          <p:nvPr/>
        </p:nvSpPr>
        <p:spPr bwMode="auto">
          <a:xfrm>
            <a:off x="2250553"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1" name="角丸四角形 40"/>
          <p:cNvSpPr/>
          <p:nvPr/>
        </p:nvSpPr>
        <p:spPr bwMode="auto">
          <a:xfrm>
            <a:off x="2711338"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2" name="角丸四角形 41"/>
          <p:cNvSpPr/>
          <p:nvPr/>
        </p:nvSpPr>
        <p:spPr bwMode="auto">
          <a:xfrm>
            <a:off x="3186657"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3" name="角丸四角形 42"/>
          <p:cNvSpPr/>
          <p:nvPr/>
        </p:nvSpPr>
        <p:spPr bwMode="auto">
          <a:xfrm>
            <a:off x="4274524"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4" name="角丸四角形 43"/>
          <p:cNvSpPr/>
          <p:nvPr/>
        </p:nvSpPr>
        <p:spPr bwMode="auto">
          <a:xfrm>
            <a:off x="4778580"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5" name="角丸四角形 44"/>
          <p:cNvSpPr/>
          <p:nvPr/>
        </p:nvSpPr>
        <p:spPr bwMode="auto">
          <a:xfrm>
            <a:off x="5239365"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6" name="角丸四角形 45"/>
          <p:cNvSpPr/>
          <p:nvPr/>
        </p:nvSpPr>
        <p:spPr bwMode="auto">
          <a:xfrm>
            <a:off x="5706937"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7" name="角丸四角形 46"/>
          <p:cNvSpPr/>
          <p:nvPr/>
        </p:nvSpPr>
        <p:spPr bwMode="auto">
          <a:xfrm>
            <a:off x="6210993"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8" name="角丸四角形 47"/>
          <p:cNvSpPr/>
          <p:nvPr/>
        </p:nvSpPr>
        <p:spPr bwMode="auto">
          <a:xfrm>
            <a:off x="1285712"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9" name="角丸四角形 48"/>
          <p:cNvSpPr/>
          <p:nvPr/>
        </p:nvSpPr>
        <p:spPr bwMode="auto">
          <a:xfrm>
            <a:off x="1746497"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0" name="角丸四角形 49"/>
          <p:cNvSpPr/>
          <p:nvPr/>
        </p:nvSpPr>
        <p:spPr bwMode="auto">
          <a:xfrm>
            <a:off x="2250553"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1" name="角丸四角形 50"/>
          <p:cNvSpPr/>
          <p:nvPr/>
        </p:nvSpPr>
        <p:spPr bwMode="auto">
          <a:xfrm>
            <a:off x="2711338"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2" name="角丸四角形 51"/>
          <p:cNvSpPr/>
          <p:nvPr/>
        </p:nvSpPr>
        <p:spPr bwMode="auto">
          <a:xfrm>
            <a:off x="3186657"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3" name="角丸四角形 52"/>
          <p:cNvSpPr/>
          <p:nvPr/>
        </p:nvSpPr>
        <p:spPr bwMode="auto">
          <a:xfrm>
            <a:off x="4274524"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4" name="角丸四角形 53"/>
          <p:cNvSpPr/>
          <p:nvPr/>
        </p:nvSpPr>
        <p:spPr bwMode="auto">
          <a:xfrm>
            <a:off x="4778580"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5" name="角丸四角形 54"/>
          <p:cNvSpPr/>
          <p:nvPr/>
        </p:nvSpPr>
        <p:spPr bwMode="auto">
          <a:xfrm>
            <a:off x="5239365"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6" name="角丸四角形 55"/>
          <p:cNvSpPr/>
          <p:nvPr/>
        </p:nvSpPr>
        <p:spPr bwMode="auto">
          <a:xfrm>
            <a:off x="5706937"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7" name="角丸四角形 56"/>
          <p:cNvSpPr/>
          <p:nvPr/>
        </p:nvSpPr>
        <p:spPr bwMode="auto">
          <a:xfrm>
            <a:off x="6210993"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8" name="角丸四角形 57"/>
          <p:cNvSpPr/>
          <p:nvPr/>
        </p:nvSpPr>
        <p:spPr bwMode="auto">
          <a:xfrm>
            <a:off x="7291113"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9" name="角丸四角形 58"/>
          <p:cNvSpPr/>
          <p:nvPr/>
        </p:nvSpPr>
        <p:spPr bwMode="auto">
          <a:xfrm>
            <a:off x="7795169"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0" name="角丸四角形 59"/>
          <p:cNvSpPr/>
          <p:nvPr/>
        </p:nvSpPr>
        <p:spPr bwMode="auto">
          <a:xfrm>
            <a:off x="8255954"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1" name="角丸四角形 60"/>
          <p:cNvSpPr/>
          <p:nvPr/>
        </p:nvSpPr>
        <p:spPr bwMode="auto">
          <a:xfrm>
            <a:off x="8723526"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2" name="角丸四角形 61"/>
          <p:cNvSpPr/>
          <p:nvPr/>
        </p:nvSpPr>
        <p:spPr bwMode="auto">
          <a:xfrm>
            <a:off x="7291113"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3" name="角丸四角形 62"/>
          <p:cNvSpPr/>
          <p:nvPr/>
        </p:nvSpPr>
        <p:spPr bwMode="auto">
          <a:xfrm>
            <a:off x="7795169"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4" name="角丸四角形 63"/>
          <p:cNvSpPr/>
          <p:nvPr/>
        </p:nvSpPr>
        <p:spPr bwMode="auto">
          <a:xfrm>
            <a:off x="8255954"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5" name="角丸四角形 64"/>
          <p:cNvSpPr/>
          <p:nvPr/>
        </p:nvSpPr>
        <p:spPr bwMode="auto">
          <a:xfrm>
            <a:off x="8723526"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6" name="角丸四角形 65"/>
          <p:cNvSpPr/>
          <p:nvPr/>
        </p:nvSpPr>
        <p:spPr bwMode="auto">
          <a:xfrm>
            <a:off x="1285712"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7" name="角丸四角形 66"/>
          <p:cNvSpPr/>
          <p:nvPr/>
        </p:nvSpPr>
        <p:spPr bwMode="auto">
          <a:xfrm>
            <a:off x="1746497"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8" name="角丸四角形 67"/>
          <p:cNvSpPr/>
          <p:nvPr/>
        </p:nvSpPr>
        <p:spPr bwMode="auto">
          <a:xfrm>
            <a:off x="2250553"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9" name="角丸四角形 68"/>
          <p:cNvSpPr/>
          <p:nvPr/>
        </p:nvSpPr>
        <p:spPr bwMode="auto">
          <a:xfrm>
            <a:off x="2711338"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0" name="角丸四角形 69"/>
          <p:cNvSpPr/>
          <p:nvPr/>
        </p:nvSpPr>
        <p:spPr bwMode="auto">
          <a:xfrm>
            <a:off x="4274524"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1" name="角丸四角形 70"/>
          <p:cNvSpPr/>
          <p:nvPr/>
        </p:nvSpPr>
        <p:spPr bwMode="auto">
          <a:xfrm>
            <a:off x="4778580"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2" name="角丸四角形 71"/>
          <p:cNvSpPr/>
          <p:nvPr/>
        </p:nvSpPr>
        <p:spPr bwMode="auto">
          <a:xfrm>
            <a:off x="5239365"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3" name="角丸四角形 72"/>
          <p:cNvSpPr/>
          <p:nvPr/>
        </p:nvSpPr>
        <p:spPr bwMode="auto">
          <a:xfrm>
            <a:off x="7291113"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4" name="角丸四角形 73"/>
          <p:cNvSpPr/>
          <p:nvPr/>
        </p:nvSpPr>
        <p:spPr bwMode="auto">
          <a:xfrm>
            <a:off x="7795169"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5" name="下矢印 74"/>
          <p:cNvSpPr/>
          <p:nvPr/>
        </p:nvSpPr>
        <p:spPr bwMode="auto">
          <a:xfrm>
            <a:off x="110359" y="765175"/>
            <a:ext cx="1017692" cy="266382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smtClean="0">
                <a:latin typeface="ＭＳ Ｐゴシック" pitchFamily="50" charset="-128"/>
                <a:ea typeface="ＭＳ Ｐゴシック" pitchFamily="50" charset="-128"/>
              </a:rPr>
              <a:t>発散</a:t>
            </a:r>
            <a:endParaRPr kumimoji="1" lang="ja-JP" altLang="en-US"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61129968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収束に対するアプローチ／ </a:t>
            </a:r>
            <a:r>
              <a:rPr lang="en-US" altLang="ja-JP" dirty="0" smtClean="0"/>
              <a:t>KJ</a:t>
            </a:r>
            <a:r>
              <a:rPr lang="ja-JP" altLang="en-US" dirty="0" smtClean="0"/>
              <a:t>法</a:t>
            </a:r>
            <a:endParaRPr kumimoji="1" lang="ja-JP" altLang="en-US" dirty="0"/>
          </a:p>
        </p:txBody>
      </p:sp>
      <p:sp>
        <p:nvSpPr>
          <p:cNvPr id="62" name="角丸四角形 61"/>
          <p:cNvSpPr/>
          <p:nvPr/>
        </p:nvSpPr>
        <p:spPr bwMode="auto">
          <a:xfrm>
            <a:off x="340508" y="802690"/>
            <a:ext cx="9122806" cy="82611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b="1" dirty="0" smtClean="0">
                <a:solidFill>
                  <a:prstClr val="black">
                    <a:lumMod val="85000"/>
                    <a:lumOff val="15000"/>
                  </a:prstClr>
                </a:solidFill>
                <a:latin typeface="+mj-ea"/>
                <a:ea typeface="+mj-ea"/>
              </a:rPr>
              <a:t>膨大・無秩序なデータの分類、構造化を通してひらめく</a:t>
            </a:r>
            <a:endParaRPr lang="en-US" altLang="ja-JP" sz="2800" b="1" dirty="0">
              <a:solidFill>
                <a:prstClr val="black">
                  <a:lumMod val="85000"/>
                  <a:lumOff val="15000"/>
                </a:prstClr>
              </a:solidFill>
              <a:latin typeface="+mj-ea"/>
              <a:ea typeface="+mj-ea"/>
            </a:endParaRPr>
          </a:p>
        </p:txBody>
      </p:sp>
      <p:sp>
        <p:nvSpPr>
          <p:cNvPr id="74" name="テキスト ボックス 73"/>
          <p:cNvSpPr txBox="1"/>
          <p:nvPr/>
        </p:nvSpPr>
        <p:spPr bwMode="auto">
          <a:xfrm>
            <a:off x="340508" y="1656668"/>
            <a:ext cx="9122806" cy="1494494"/>
          </a:xfrm>
          <a:prstGeom prst="rect">
            <a:avLst/>
          </a:prstGeom>
          <a:noFill/>
          <a:ln w="9525">
            <a:noFill/>
            <a:miter lim="800000"/>
            <a:headEnd/>
            <a:tailEnd/>
          </a:ln>
        </p:spPr>
        <p:txBody>
          <a:bodyPr wrap="square" lIns="108000" tIns="72000" rIns="108000" bIns="72000" rtlCol="0" anchor="t" anchorCtr="0">
            <a:spAutoFit/>
          </a:bodyPr>
          <a:lstStyle/>
          <a:p>
            <a:pPr algn="just">
              <a:lnSpc>
                <a:spcPct val="110000"/>
              </a:lnSpc>
              <a:buSzPct val="120000"/>
            </a:pPr>
            <a:r>
              <a:rPr lang="ja-JP" altLang="en-US" sz="2000" dirty="0" smtClean="0">
                <a:solidFill>
                  <a:schemeClr val="tx1">
                    <a:lumMod val="75000"/>
                    <a:lumOff val="25000"/>
                  </a:schemeClr>
                </a:solidFill>
                <a:latin typeface="+mn-ea"/>
                <a:ea typeface="+mn-ea"/>
              </a:rPr>
              <a:t>フィールドワークなどで得た膨大なデータ</a:t>
            </a:r>
            <a:r>
              <a:rPr lang="ja-JP" altLang="en-US" sz="2000" dirty="0">
                <a:solidFill>
                  <a:schemeClr val="tx1">
                    <a:lumMod val="75000"/>
                    <a:lumOff val="25000"/>
                  </a:schemeClr>
                </a:solidFill>
                <a:latin typeface="+mn-ea"/>
                <a:ea typeface="+mn-ea"/>
              </a:rPr>
              <a:t>をまとめるために</a:t>
            </a:r>
            <a:r>
              <a:rPr lang="ja-JP" altLang="en-US" sz="2000" dirty="0" smtClean="0">
                <a:solidFill>
                  <a:schemeClr val="tx1">
                    <a:lumMod val="75000"/>
                    <a:lumOff val="25000"/>
                  </a:schemeClr>
                </a:solidFill>
                <a:latin typeface="+mn-ea"/>
                <a:ea typeface="+mn-ea"/>
              </a:rPr>
              <a:t>考案された手法。</a:t>
            </a:r>
            <a:endParaRPr lang="en-US" altLang="ja-JP" sz="2000" dirty="0" smtClean="0">
              <a:solidFill>
                <a:schemeClr val="tx1">
                  <a:lumMod val="75000"/>
                  <a:lumOff val="25000"/>
                </a:schemeClr>
              </a:solidFill>
              <a:latin typeface="+mn-ea"/>
              <a:ea typeface="+mn-ea"/>
            </a:endParaRPr>
          </a:p>
          <a:p>
            <a:pPr algn="just">
              <a:lnSpc>
                <a:spcPct val="110000"/>
              </a:lnSpc>
              <a:buSzPct val="120000"/>
            </a:pPr>
            <a:r>
              <a:rPr lang="ja-JP" altLang="en-US" sz="2000" dirty="0" smtClean="0">
                <a:solidFill>
                  <a:schemeClr val="tx1">
                    <a:lumMod val="75000"/>
                    <a:lumOff val="25000"/>
                  </a:schemeClr>
                </a:solidFill>
                <a:latin typeface="+mn-ea"/>
                <a:ea typeface="+mn-ea"/>
              </a:rPr>
              <a:t>データ</a:t>
            </a:r>
            <a:r>
              <a:rPr lang="ja-JP" altLang="en-US" sz="2000" dirty="0">
                <a:solidFill>
                  <a:schemeClr val="tx1">
                    <a:lumMod val="75000"/>
                    <a:lumOff val="25000"/>
                  </a:schemeClr>
                </a:solidFill>
                <a:latin typeface="+mn-ea"/>
                <a:ea typeface="+mn-ea"/>
              </a:rPr>
              <a:t>をカードに記述し、カードをグループごとに</a:t>
            </a:r>
            <a:r>
              <a:rPr lang="ja-JP" altLang="en-US" sz="2000" dirty="0" smtClean="0">
                <a:solidFill>
                  <a:schemeClr val="tx1">
                    <a:lumMod val="75000"/>
                    <a:lumOff val="25000"/>
                  </a:schemeClr>
                </a:solidFill>
                <a:latin typeface="+mn-ea"/>
                <a:ea typeface="+mn-ea"/>
              </a:rPr>
              <a:t>まとめ、図解し、新たな仮説や解決策へつなげる技法。質的データの分析に広く用いられている。</a:t>
            </a:r>
            <a:endParaRPr lang="en-US" altLang="ja-JP" sz="2000" dirty="0" smtClean="0">
              <a:solidFill>
                <a:schemeClr val="tx1">
                  <a:lumMod val="75000"/>
                  <a:lumOff val="25000"/>
                </a:schemeClr>
              </a:solidFill>
              <a:latin typeface="+mn-ea"/>
              <a:ea typeface="+mn-ea"/>
            </a:endParaRPr>
          </a:p>
          <a:p>
            <a:pPr algn="just">
              <a:lnSpc>
                <a:spcPct val="110000"/>
              </a:lnSpc>
              <a:buSzPct val="120000"/>
            </a:pPr>
            <a:r>
              <a:rPr lang="ja-JP" altLang="en-US" sz="2000" dirty="0" smtClean="0">
                <a:solidFill>
                  <a:srgbClr val="C00000"/>
                </a:solidFill>
                <a:latin typeface="+mn-ea"/>
                <a:ea typeface="+mn-ea"/>
              </a:rPr>
              <a:t>ブレインストーミング</a:t>
            </a:r>
            <a:r>
              <a:rPr lang="ja-JP" altLang="en-US" sz="2000" dirty="0">
                <a:solidFill>
                  <a:srgbClr val="C00000"/>
                </a:solidFill>
                <a:latin typeface="+mn-ea"/>
                <a:ea typeface="+mn-ea"/>
              </a:rPr>
              <a:t>など</a:t>
            </a:r>
            <a:r>
              <a:rPr lang="ja-JP" altLang="en-US" sz="2000" dirty="0" smtClean="0">
                <a:solidFill>
                  <a:srgbClr val="C00000"/>
                </a:solidFill>
                <a:latin typeface="+mn-ea"/>
                <a:ea typeface="+mn-ea"/>
              </a:rPr>
              <a:t>で得たデータを収束させる発想として代表的なもの。</a:t>
            </a:r>
            <a:endParaRPr lang="ja-JP" altLang="en-US" sz="2000" dirty="0">
              <a:solidFill>
                <a:srgbClr val="C00000"/>
              </a:solidFill>
              <a:latin typeface="+mn-ea"/>
              <a:ea typeface="+mn-ea"/>
            </a:endParaRPr>
          </a:p>
        </p:txBody>
      </p:sp>
      <p:sp>
        <p:nvSpPr>
          <p:cNvPr id="12" name="正方形/長方形 11"/>
          <p:cNvSpPr/>
          <p:nvPr/>
        </p:nvSpPr>
        <p:spPr bwMode="auto">
          <a:xfrm>
            <a:off x="2675195" y="3216730"/>
            <a:ext cx="4921482" cy="3017274"/>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spc="600" dirty="0">
              <a:latin typeface="ＭＳ Ｐゴシック" pitchFamily="50" charset="-128"/>
              <a:ea typeface="ＭＳ Ｐゴシック" pitchFamily="50" charset="-128"/>
            </a:endParaRPr>
          </a:p>
        </p:txBody>
      </p:sp>
      <p:sp>
        <p:nvSpPr>
          <p:cNvPr id="83" name="角丸四角形 82"/>
          <p:cNvSpPr/>
          <p:nvPr/>
        </p:nvSpPr>
        <p:spPr bwMode="auto">
          <a:xfrm>
            <a:off x="3074438" y="4875542"/>
            <a:ext cx="1480173" cy="1049369"/>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4" name="メモ 83"/>
          <p:cNvSpPr/>
          <p:nvPr/>
        </p:nvSpPr>
        <p:spPr bwMode="auto">
          <a:xfrm>
            <a:off x="3178021" y="5055230"/>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5" name="メモ 84"/>
          <p:cNvSpPr/>
          <p:nvPr/>
        </p:nvSpPr>
        <p:spPr bwMode="auto">
          <a:xfrm>
            <a:off x="3314215" y="5333222"/>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6" name="メモ 85"/>
          <p:cNvSpPr/>
          <p:nvPr/>
        </p:nvSpPr>
        <p:spPr bwMode="auto">
          <a:xfrm>
            <a:off x="3629496" y="5526929"/>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7" name="メモ 86"/>
          <p:cNvSpPr/>
          <p:nvPr/>
        </p:nvSpPr>
        <p:spPr bwMode="auto">
          <a:xfrm>
            <a:off x="3178021" y="5623528"/>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0" name="テキスト ボックス 29"/>
          <p:cNvSpPr txBox="1"/>
          <p:nvPr/>
        </p:nvSpPr>
        <p:spPr bwMode="auto">
          <a:xfrm>
            <a:off x="3515162" y="5088634"/>
            <a:ext cx="1011848" cy="360850"/>
          </a:xfrm>
          <a:prstGeom prst="rect">
            <a:avLst/>
          </a:prstGeom>
          <a:noFill/>
          <a:ln w="9525">
            <a:noFill/>
            <a:miter lim="800000"/>
            <a:headEnd/>
            <a:tailEnd/>
          </a:ln>
        </p:spPr>
        <p:txBody>
          <a:bodyPr wrap="square" lIns="108000" tIns="72000" rIns="108000" bIns="72000" rtlCol="0" anchor="ctr" anchorCtr="1">
            <a:spAutoFit/>
          </a:bodyPr>
          <a:lstStyle/>
          <a:p>
            <a:pPr>
              <a:lnSpc>
                <a:spcPct val="20000"/>
              </a:lnSpc>
              <a:buSzPct val="120000"/>
            </a:pPr>
            <a:r>
              <a:rPr kumimoji="1" lang="en-US" altLang="ja-JP" sz="1000" dirty="0" smtClean="0">
                <a:latin typeface="A-OTF 新ゴ Pro R" pitchFamily="34" charset="-128"/>
                <a:ea typeface="A-OTF 新ゴ Pro R" pitchFamily="34" charset="-128"/>
              </a:rPr>
              <a:t>--------------------</a:t>
            </a:r>
          </a:p>
          <a:p>
            <a:pPr>
              <a:lnSpc>
                <a:spcPct val="20000"/>
              </a:lnSpc>
              <a:buSzPct val="120000"/>
            </a:pPr>
            <a:r>
              <a:rPr lang="en-US" altLang="ja-JP" sz="1000" dirty="0" smtClean="0">
                <a:latin typeface="A-OTF 新ゴ Pro R" pitchFamily="34" charset="-128"/>
                <a:ea typeface="A-OTF 新ゴ Pro R" pitchFamily="34" charset="-128"/>
              </a:rPr>
              <a:t>-------------------</a:t>
            </a:r>
          </a:p>
          <a:p>
            <a:pPr>
              <a:lnSpc>
                <a:spcPct val="20000"/>
              </a:lnSpc>
              <a:buSzPct val="120000"/>
            </a:pPr>
            <a:r>
              <a:rPr kumimoji="1" lang="en-US" altLang="ja-JP" sz="1000" dirty="0" smtClean="0">
                <a:latin typeface="A-OTF 新ゴ Pro R" pitchFamily="34" charset="-128"/>
                <a:ea typeface="A-OTF 新ゴ Pro R" pitchFamily="34" charset="-128"/>
              </a:rPr>
              <a:t>-----------------</a:t>
            </a:r>
          </a:p>
          <a:p>
            <a:pPr>
              <a:lnSpc>
                <a:spcPct val="20000"/>
              </a:lnSpc>
              <a:buSzPct val="120000"/>
            </a:pPr>
            <a:r>
              <a:rPr lang="en-US" altLang="ja-JP" sz="1000" dirty="0">
                <a:latin typeface="A-OTF 新ゴ Pro R" pitchFamily="34" charset="-128"/>
                <a:ea typeface="A-OTF 新ゴ Pro R" pitchFamily="34" charset="-128"/>
              </a:rPr>
              <a:t>--------------------</a:t>
            </a:r>
          </a:p>
          <a:p>
            <a:pPr>
              <a:lnSpc>
                <a:spcPct val="20000"/>
              </a:lnSpc>
              <a:buSzPct val="120000"/>
            </a:pPr>
            <a:r>
              <a:rPr lang="en-US" altLang="ja-JP" sz="1000" dirty="0">
                <a:latin typeface="A-OTF 新ゴ Pro R" pitchFamily="34" charset="-128"/>
                <a:ea typeface="A-OTF 新ゴ Pro R" pitchFamily="34" charset="-128"/>
              </a:rPr>
              <a:t>-------------------</a:t>
            </a:r>
          </a:p>
          <a:p>
            <a:pPr>
              <a:lnSpc>
                <a:spcPct val="20000"/>
              </a:lnSpc>
              <a:buSzPct val="120000"/>
            </a:pPr>
            <a:r>
              <a:rPr lang="en-US" altLang="ja-JP" sz="1000" dirty="0">
                <a:latin typeface="A-OTF 新ゴ Pro R" pitchFamily="34" charset="-128"/>
                <a:ea typeface="A-OTF 新ゴ Pro R" pitchFamily="34" charset="-128"/>
              </a:rPr>
              <a:t>-----------------</a:t>
            </a:r>
            <a:endParaRPr lang="ja-JP" altLang="en-US" sz="1000" dirty="0">
              <a:latin typeface="A-OTF 新ゴ Pro R" pitchFamily="34" charset="-128"/>
              <a:ea typeface="A-OTF 新ゴ Pro R" pitchFamily="34" charset="-128"/>
            </a:endParaRPr>
          </a:p>
          <a:p>
            <a:pPr>
              <a:lnSpc>
                <a:spcPct val="20000"/>
              </a:lnSpc>
              <a:buSzPct val="120000"/>
            </a:pPr>
            <a:endParaRPr kumimoji="1" lang="ja-JP" altLang="en-US" sz="1000" dirty="0" smtClean="0">
              <a:latin typeface="A-OTF 新ゴ Pro R" pitchFamily="34" charset="-128"/>
              <a:ea typeface="A-OTF 新ゴ Pro R" pitchFamily="34" charset="-128"/>
            </a:endParaRPr>
          </a:p>
        </p:txBody>
      </p:sp>
      <p:sp>
        <p:nvSpPr>
          <p:cNvPr id="56" name="フリーフォーム 55"/>
          <p:cNvSpPr/>
          <p:nvPr/>
        </p:nvSpPr>
        <p:spPr bwMode="auto">
          <a:xfrm>
            <a:off x="2918565" y="3420722"/>
            <a:ext cx="4383586" cy="2191794"/>
          </a:xfrm>
          <a:custGeom>
            <a:avLst/>
            <a:gdLst>
              <a:gd name="connsiteX0" fmla="*/ 38636 w 3966692"/>
              <a:gd name="connsiteY0" fmla="*/ 38637 h 1983347"/>
              <a:gd name="connsiteX1" fmla="*/ 3966692 w 3966692"/>
              <a:gd name="connsiteY1" fmla="*/ 38637 h 1983347"/>
              <a:gd name="connsiteX2" fmla="*/ 3966692 w 3966692"/>
              <a:gd name="connsiteY2" fmla="*/ 1970468 h 1983347"/>
              <a:gd name="connsiteX3" fmla="*/ 1738647 w 3966692"/>
              <a:gd name="connsiteY3" fmla="*/ 1983347 h 1983347"/>
              <a:gd name="connsiteX4" fmla="*/ 1738647 w 3966692"/>
              <a:gd name="connsiteY4" fmla="*/ 1210615 h 1983347"/>
              <a:gd name="connsiteX5" fmla="*/ 12878 w 3966692"/>
              <a:gd name="connsiteY5" fmla="*/ 1223493 h 1983347"/>
              <a:gd name="connsiteX6" fmla="*/ 0 w 3966692"/>
              <a:gd name="connsiteY6" fmla="*/ 0 h 1983347"/>
              <a:gd name="connsiteX7" fmla="*/ 38636 w 3966692"/>
              <a:gd name="connsiteY7" fmla="*/ 38637 h 19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92" h="1983347">
                <a:moveTo>
                  <a:pt x="38636" y="38637"/>
                </a:moveTo>
                <a:lnTo>
                  <a:pt x="3966692" y="38637"/>
                </a:lnTo>
                <a:lnTo>
                  <a:pt x="3966692" y="1970468"/>
                </a:lnTo>
                <a:lnTo>
                  <a:pt x="1738647" y="1983347"/>
                </a:lnTo>
                <a:lnTo>
                  <a:pt x="1738647" y="1210615"/>
                </a:lnTo>
                <a:lnTo>
                  <a:pt x="12878" y="1223493"/>
                </a:lnTo>
                <a:lnTo>
                  <a:pt x="0" y="0"/>
                </a:lnTo>
                <a:lnTo>
                  <a:pt x="38636" y="38637"/>
                </a:lnTo>
                <a:close/>
              </a:path>
            </a:pathLst>
          </a:custGeom>
          <a:solidFill>
            <a:schemeClr val="accent2">
              <a:lumMod val="20000"/>
              <a:lumOff val="80000"/>
            </a:schemeClr>
          </a:solidFill>
          <a:ln w="38100" cap="flat" cmpd="sng" algn="ctr">
            <a:solidFill>
              <a:schemeClr val="accent2">
                <a:lumMod val="7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53" name="グループ化 52"/>
          <p:cNvGrpSpPr/>
          <p:nvPr/>
        </p:nvGrpSpPr>
        <p:grpSpPr>
          <a:xfrm>
            <a:off x="2941442" y="3658250"/>
            <a:ext cx="1627146" cy="1094683"/>
            <a:chOff x="5276130" y="3839002"/>
            <a:chExt cx="1472399" cy="990575"/>
          </a:xfrm>
        </p:grpSpPr>
        <p:sp>
          <p:nvSpPr>
            <p:cNvPr id="28" name="角丸四角形 27"/>
            <p:cNvSpPr/>
            <p:nvPr/>
          </p:nvSpPr>
          <p:spPr bwMode="auto">
            <a:xfrm>
              <a:off x="5409126" y="3880007"/>
              <a:ext cx="1339403" cy="949570"/>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7" name="メモ 76"/>
            <p:cNvSpPr/>
            <p:nvPr/>
          </p:nvSpPr>
          <p:spPr bwMode="auto">
            <a:xfrm>
              <a:off x="5832912" y="4366448"/>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8" name="メモ 77"/>
            <p:cNvSpPr/>
            <p:nvPr/>
          </p:nvSpPr>
          <p:spPr bwMode="auto">
            <a:xfrm>
              <a:off x="6094191" y="417325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9" name="メモ 78"/>
            <p:cNvSpPr/>
            <p:nvPr/>
          </p:nvSpPr>
          <p:spPr bwMode="auto">
            <a:xfrm>
              <a:off x="6307659" y="428915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0" name="メモ 79"/>
            <p:cNvSpPr/>
            <p:nvPr/>
          </p:nvSpPr>
          <p:spPr bwMode="auto">
            <a:xfrm>
              <a:off x="5619444" y="4161594"/>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1" name="メモ 80"/>
            <p:cNvSpPr/>
            <p:nvPr/>
          </p:nvSpPr>
          <p:spPr bwMode="auto">
            <a:xfrm>
              <a:off x="5619444" y="453978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2" name="メモ 81"/>
            <p:cNvSpPr/>
            <p:nvPr/>
          </p:nvSpPr>
          <p:spPr bwMode="auto">
            <a:xfrm>
              <a:off x="6307659" y="396839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8" name="テキスト ボックス 87"/>
            <p:cNvSpPr txBox="1"/>
            <p:nvPr/>
          </p:nvSpPr>
          <p:spPr bwMode="auto">
            <a:xfrm>
              <a:off x="5276130" y="3839002"/>
              <a:ext cx="1356488" cy="176184"/>
            </a:xfrm>
            <a:prstGeom prst="rect">
              <a:avLst/>
            </a:prstGeom>
            <a:noFill/>
            <a:ln w="9525">
              <a:noFill/>
              <a:miter lim="800000"/>
              <a:headEnd/>
              <a:tailEnd/>
            </a:ln>
          </p:spPr>
          <p:txBody>
            <a:bodyPr wrap="square" lIns="108000" tIns="72000" rIns="108000" bIns="72000" rtlCol="0" anchor="ctr" anchorCtr="1">
              <a:spAutoFit/>
            </a:bodyPr>
            <a:lstStyle/>
            <a:p>
              <a:pPr>
                <a:lnSpc>
                  <a:spcPct val="20000"/>
                </a:lnSpc>
                <a:buSzPct val="120000"/>
              </a:pPr>
              <a:r>
                <a:rPr lang="ja-JP" altLang="en-US" sz="800" b="1" spc="300" dirty="0" smtClean="0">
                  <a:latin typeface="A-OTF 新ゴ Pro R" pitchFamily="34" charset="-128"/>
                  <a:ea typeface="A-OTF 新ゴ Pro R" pitchFamily="34" charset="-128"/>
                </a:rPr>
                <a:t>■■■■■■</a:t>
              </a:r>
              <a:endParaRPr kumimoji="1" lang="ja-JP" altLang="en-US" sz="800" b="1" spc="300" dirty="0" smtClean="0">
                <a:latin typeface="A-OTF 新ゴ Pro R" pitchFamily="34" charset="-128"/>
                <a:ea typeface="A-OTF 新ゴ Pro R" pitchFamily="34" charset="-128"/>
              </a:endParaRPr>
            </a:p>
          </p:txBody>
        </p:sp>
      </p:grpSp>
      <p:grpSp>
        <p:nvGrpSpPr>
          <p:cNvPr id="52" name="グループ化 51"/>
          <p:cNvGrpSpPr/>
          <p:nvPr/>
        </p:nvGrpSpPr>
        <p:grpSpPr>
          <a:xfrm>
            <a:off x="4901911" y="3830748"/>
            <a:ext cx="1837448" cy="1619378"/>
            <a:chOff x="7236599" y="4061400"/>
            <a:chExt cx="1662701" cy="1465370"/>
          </a:xfrm>
        </p:grpSpPr>
        <p:sp>
          <p:nvSpPr>
            <p:cNvPr id="89" name="角丸四角形 88"/>
            <p:cNvSpPr/>
            <p:nvPr/>
          </p:nvSpPr>
          <p:spPr bwMode="auto">
            <a:xfrm>
              <a:off x="7236599" y="4061400"/>
              <a:ext cx="1662701" cy="1465370"/>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0" name="メモ 89"/>
            <p:cNvSpPr/>
            <p:nvPr/>
          </p:nvSpPr>
          <p:spPr bwMode="auto">
            <a:xfrm>
              <a:off x="7569789" y="446304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1" name="メモ 90"/>
            <p:cNvSpPr/>
            <p:nvPr/>
          </p:nvSpPr>
          <p:spPr bwMode="auto">
            <a:xfrm>
              <a:off x="7961215" y="460088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2" name="メモ 91"/>
            <p:cNvSpPr/>
            <p:nvPr/>
          </p:nvSpPr>
          <p:spPr bwMode="auto">
            <a:xfrm>
              <a:off x="7690116" y="488276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3" name="メモ 92"/>
            <p:cNvSpPr/>
            <p:nvPr/>
          </p:nvSpPr>
          <p:spPr bwMode="auto">
            <a:xfrm>
              <a:off x="8094421" y="494548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4" name="メモ 93"/>
            <p:cNvSpPr/>
            <p:nvPr/>
          </p:nvSpPr>
          <p:spPr bwMode="auto">
            <a:xfrm>
              <a:off x="8445552" y="4443181"/>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5" name="メモ 94"/>
            <p:cNvSpPr/>
            <p:nvPr/>
          </p:nvSpPr>
          <p:spPr bwMode="auto">
            <a:xfrm>
              <a:off x="8514364" y="507490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8" name="メモ 97"/>
            <p:cNvSpPr/>
            <p:nvPr/>
          </p:nvSpPr>
          <p:spPr bwMode="auto">
            <a:xfrm>
              <a:off x="7569789" y="516674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9" name="メモ 98"/>
            <p:cNvSpPr/>
            <p:nvPr/>
          </p:nvSpPr>
          <p:spPr bwMode="auto">
            <a:xfrm>
              <a:off x="7908716" y="426984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32" name="下矢印 31"/>
          <p:cNvSpPr/>
          <p:nvPr/>
        </p:nvSpPr>
        <p:spPr bwMode="auto">
          <a:xfrm>
            <a:off x="3613499" y="4721448"/>
            <a:ext cx="288739" cy="331063"/>
          </a:xfrm>
          <a:prstGeom prst="downArrow">
            <a:avLst/>
          </a:prstGeom>
          <a:solidFill>
            <a:schemeClr val="accent1">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3" name="角丸四角形 32"/>
          <p:cNvSpPr/>
          <p:nvPr/>
        </p:nvSpPr>
        <p:spPr bwMode="auto">
          <a:xfrm>
            <a:off x="8524150" y="205793"/>
            <a:ext cx="1159251" cy="686964"/>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prstClr val="white"/>
                </a:solidFill>
                <a:latin typeface="+mj-ea"/>
                <a:ea typeface="+mj-ea"/>
              </a:rPr>
              <a:t>収束</a:t>
            </a:r>
          </a:p>
        </p:txBody>
      </p:sp>
    </p:spTree>
    <p:extLst>
      <p:ext uri="{BB962C8B-B14F-4D97-AF65-F5344CB8AC3E}">
        <p14:creationId xmlns:p14="http://schemas.microsoft.com/office/powerpoint/2010/main" val="210878994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KJ</a:t>
            </a:r>
            <a:r>
              <a:rPr lang="ja-JP" altLang="en-US" dirty="0" smtClean="0"/>
              <a:t>法の手順</a:t>
            </a:r>
            <a:endParaRPr kumimoji="1" lang="ja-JP" altLang="en-US" dirty="0"/>
          </a:p>
        </p:txBody>
      </p:sp>
      <p:sp>
        <p:nvSpPr>
          <p:cNvPr id="75" name="テキスト ボックス 74"/>
          <p:cNvSpPr txBox="1"/>
          <p:nvPr/>
        </p:nvSpPr>
        <p:spPr bwMode="auto">
          <a:xfrm>
            <a:off x="311479" y="903677"/>
            <a:ext cx="4669374" cy="678886"/>
          </a:xfrm>
          <a:prstGeom prst="rect">
            <a:avLst/>
          </a:prstGeom>
          <a:noFill/>
          <a:ln w="9525">
            <a:noFill/>
            <a:miter lim="800000"/>
            <a:headEnd/>
            <a:tailEnd/>
          </a:ln>
        </p:spPr>
        <p:txBody>
          <a:bodyPr wrap="square" lIns="108000" tIns="72000" rIns="108000" bIns="72000" rtlCol="0" anchor="t" anchorCtr="0">
            <a:spAutoFit/>
          </a:bodyPr>
          <a:lstStyle/>
          <a:p>
            <a:pPr>
              <a:lnSpc>
                <a:spcPct val="110000"/>
              </a:lnSpc>
              <a:buSzPct val="100000"/>
            </a:pPr>
            <a:r>
              <a:rPr lang="ja-JP" altLang="en-US" sz="3200" b="1" dirty="0" smtClean="0">
                <a:latin typeface="+mj-ea"/>
                <a:ea typeface="+mj-ea"/>
              </a:rPr>
              <a:t>１．単位化：</a:t>
            </a:r>
            <a:endParaRPr lang="en-US" altLang="ja-JP" sz="3200" b="1" dirty="0" smtClean="0">
              <a:latin typeface="+mj-ea"/>
              <a:ea typeface="+mj-ea"/>
            </a:endParaRPr>
          </a:p>
        </p:txBody>
      </p:sp>
      <p:sp>
        <p:nvSpPr>
          <p:cNvPr id="37" name="テキスト ボックス 36"/>
          <p:cNvSpPr txBox="1"/>
          <p:nvPr/>
        </p:nvSpPr>
        <p:spPr bwMode="auto">
          <a:xfrm>
            <a:off x="703381" y="1412047"/>
            <a:ext cx="8759934" cy="545516"/>
          </a:xfrm>
          <a:prstGeom prst="rect">
            <a:avLst/>
          </a:prstGeom>
          <a:noFill/>
          <a:ln w="9525">
            <a:noFill/>
            <a:miter lim="800000"/>
            <a:headEnd/>
            <a:tailEnd/>
          </a:ln>
        </p:spPr>
        <p:txBody>
          <a:bodyPr wrap="square" lIns="108000" tIns="72000" rIns="108000" bIns="72000" rtlCol="0" anchor="t" anchorCtr="0">
            <a:spAutoFit/>
          </a:bodyPr>
          <a:lstStyle/>
          <a:p>
            <a:pPr algn="just">
              <a:lnSpc>
                <a:spcPct val="110000"/>
              </a:lnSpc>
              <a:buSzPct val="120000"/>
            </a:pPr>
            <a:r>
              <a:rPr lang="ja-JP" altLang="en-US" sz="2400" dirty="0" smtClean="0">
                <a:solidFill>
                  <a:schemeClr val="tx1">
                    <a:lumMod val="75000"/>
                    <a:lumOff val="25000"/>
                  </a:schemeClr>
                </a:solidFill>
                <a:latin typeface="+mn-ea"/>
                <a:ea typeface="+mn-ea"/>
              </a:rPr>
              <a:t>定性データをカードにまとめる。</a:t>
            </a:r>
            <a:endParaRPr lang="en-US" altLang="ja-JP" sz="2400" dirty="0" smtClean="0">
              <a:solidFill>
                <a:schemeClr val="tx1">
                  <a:lumMod val="75000"/>
                  <a:lumOff val="25000"/>
                </a:schemeClr>
              </a:solidFill>
              <a:latin typeface="+mn-ea"/>
              <a:ea typeface="+mn-ea"/>
            </a:endParaRPr>
          </a:p>
        </p:txBody>
      </p:sp>
      <p:sp>
        <p:nvSpPr>
          <p:cNvPr id="38" name="テキスト ボックス 37"/>
          <p:cNvSpPr txBox="1"/>
          <p:nvPr/>
        </p:nvSpPr>
        <p:spPr bwMode="auto">
          <a:xfrm>
            <a:off x="340507" y="2072492"/>
            <a:ext cx="4669374" cy="678886"/>
          </a:xfrm>
          <a:prstGeom prst="rect">
            <a:avLst/>
          </a:prstGeom>
          <a:noFill/>
          <a:ln w="9525">
            <a:noFill/>
            <a:miter lim="800000"/>
            <a:headEnd/>
            <a:tailEnd/>
          </a:ln>
        </p:spPr>
        <p:txBody>
          <a:bodyPr wrap="square" lIns="108000" tIns="72000" rIns="108000" bIns="72000" rtlCol="0" anchor="t" anchorCtr="0">
            <a:spAutoFit/>
          </a:bodyPr>
          <a:lstStyle/>
          <a:p>
            <a:pPr>
              <a:lnSpc>
                <a:spcPct val="110000"/>
              </a:lnSpc>
              <a:buSzPct val="120000"/>
            </a:pPr>
            <a:r>
              <a:rPr lang="ja-JP" altLang="en-US" sz="3200" b="1" dirty="0" smtClean="0">
                <a:latin typeface="+mj-ea"/>
                <a:ea typeface="+mj-ea"/>
              </a:rPr>
              <a:t>２．グループ化：</a:t>
            </a:r>
            <a:endParaRPr lang="en-US" altLang="ja-JP" sz="3200" b="1" dirty="0" smtClean="0">
              <a:latin typeface="+mj-ea"/>
              <a:ea typeface="+mj-ea"/>
            </a:endParaRPr>
          </a:p>
        </p:txBody>
      </p:sp>
      <p:sp>
        <p:nvSpPr>
          <p:cNvPr id="39" name="テキスト ボックス 38"/>
          <p:cNvSpPr txBox="1"/>
          <p:nvPr/>
        </p:nvSpPr>
        <p:spPr bwMode="auto">
          <a:xfrm>
            <a:off x="703381" y="2609890"/>
            <a:ext cx="8620233" cy="951781"/>
          </a:xfrm>
          <a:prstGeom prst="rect">
            <a:avLst/>
          </a:prstGeom>
          <a:noFill/>
          <a:ln w="9525">
            <a:noFill/>
            <a:miter lim="800000"/>
            <a:headEnd/>
            <a:tailEnd/>
          </a:ln>
        </p:spPr>
        <p:txBody>
          <a:bodyPr wrap="square" lIns="108000" tIns="72000" rIns="108000" bIns="72000" rtlCol="0" anchor="t" anchorCtr="0">
            <a:spAutoFit/>
          </a:bodyPr>
          <a:lstStyle/>
          <a:p>
            <a:pPr algn="just">
              <a:lnSpc>
                <a:spcPct val="110000"/>
              </a:lnSpc>
              <a:buSzPct val="120000"/>
            </a:pPr>
            <a:r>
              <a:rPr lang="ja-JP" altLang="en-US" sz="2400" dirty="0" smtClean="0">
                <a:solidFill>
                  <a:schemeClr val="tx1">
                    <a:lumMod val="75000"/>
                    <a:lumOff val="25000"/>
                  </a:schemeClr>
                </a:solidFill>
                <a:latin typeface="+mn-ea"/>
                <a:ea typeface="+mn-ea"/>
              </a:rPr>
              <a:t>一覧できるように並べたカードを、似通った要素の関係を見出しグループ化する。</a:t>
            </a:r>
            <a:endParaRPr lang="en-US" altLang="ja-JP" sz="2400" dirty="0" smtClean="0">
              <a:solidFill>
                <a:schemeClr val="tx1">
                  <a:lumMod val="75000"/>
                  <a:lumOff val="25000"/>
                </a:schemeClr>
              </a:solidFill>
              <a:latin typeface="+mn-ea"/>
              <a:ea typeface="+mn-ea"/>
            </a:endParaRPr>
          </a:p>
        </p:txBody>
      </p:sp>
      <p:sp>
        <p:nvSpPr>
          <p:cNvPr id="40" name="テキスト ボックス 39"/>
          <p:cNvSpPr txBox="1"/>
          <p:nvPr/>
        </p:nvSpPr>
        <p:spPr bwMode="auto">
          <a:xfrm>
            <a:off x="340507" y="3558172"/>
            <a:ext cx="4669374" cy="678886"/>
          </a:xfrm>
          <a:prstGeom prst="rect">
            <a:avLst/>
          </a:prstGeom>
          <a:noFill/>
          <a:ln w="9525">
            <a:noFill/>
            <a:miter lim="800000"/>
            <a:headEnd/>
            <a:tailEnd/>
          </a:ln>
        </p:spPr>
        <p:txBody>
          <a:bodyPr wrap="square" lIns="108000" tIns="72000" rIns="108000" bIns="72000" rtlCol="0" anchor="t" anchorCtr="0">
            <a:spAutoFit/>
          </a:bodyPr>
          <a:lstStyle/>
          <a:p>
            <a:pPr>
              <a:lnSpc>
                <a:spcPct val="110000"/>
              </a:lnSpc>
              <a:buSzPct val="120000"/>
            </a:pPr>
            <a:r>
              <a:rPr lang="ja-JP" altLang="en-US" sz="3200" b="1" dirty="0" smtClean="0">
                <a:latin typeface="+mj-ea"/>
                <a:ea typeface="+mj-ea"/>
              </a:rPr>
              <a:t>３．図解化：</a:t>
            </a:r>
            <a:endParaRPr lang="en-US" altLang="ja-JP" sz="3200" b="1" dirty="0" smtClean="0">
              <a:latin typeface="+mj-ea"/>
              <a:ea typeface="+mj-ea"/>
            </a:endParaRPr>
          </a:p>
        </p:txBody>
      </p:sp>
      <p:sp>
        <p:nvSpPr>
          <p:cNvPr id="41" name="テキスト ボックス 40"/>
          <p:cNvSpPr txBox="1"/>
          <p:nvPr/>
        </p:nvSpPr>
        <p:spPr bwMode="auto">
          <a:xfrm>
            <a:off x="703381" y="4071789"/>
            <a:ext cx="8620234" cy="951781"/>
          </a:xfrm>
          <a:prstGeom prst="rect">
            <a:avLst/>
          </a:prstGeom>
          <a:noFill/>
          <a:ln w="9525">
            <a:noFill/>
            <a:miter lim="800000"/>
            <a:headEnd/>
            <a:tailEnd/>
          </a:ln>
        </p:spPr>
        <p:txBody>
          <a:bodyPr wrap="square" lIns="108000" tIns="72000" rIns="108000" bIns="72000" rtlCol="0" anchor="t" anchorCtr="0">
            <a:spAutoFit/>
          </a:bodyPr>
          <a:lstStyle/>
          <a:p>
            <a:pPr algn="just">
              <a:lnSpc>
                <a:spcPct val="110000"/>
              </a:lnSpc>
              <a:buSzPct val="120000"/>
            </a:pPr>
            <a:r>
              <a:rPr lang="ja-JP" altLang="en-US" sz="2400" dirty="0" smtClean="0">
                <a:solidFill>
                  <a:schemeClr val="tx1">
                    <a:lumMod val="75000"/>
                    <a:lumOff val="25000"/>
                  </a:schemeClr>
                </a:solidFill>
                <a:latin typeface="+mn-ea"/>
                <a:ea typeface="+mn-ea"/>
              </a:rPr>
              <a:t>グループどうしの包含関係や因果関係を見つけて組み立て、図解して視覚化する。</a:t>
            </a:r>
            <a:endParaRPr lang="en-US" altLang="ja-JP" sz="2400" dirty="0" smtClean="0">
              <a:solidFill>
                <a:schemeClr val="tx1">
                  <a:lumMod val="75000"/>
                  <a:lumOff val="25000"/>
                </a:schemeClr>
              </a:solidFill>
              <a:latin typeface="+mn-ea"/>
              <a:ea typeface="+mn-ea"/>
            </a:endParaRPr>
          </a:p>
        </p:txBody>
      </p:sp>
      <p:sp>
        <p:nvSpPr>
          <p:cNvPr id="42" name="テキスト ボックス 41"/>
          <p:cNvSpPr txBox="1"/>
          <p:nvPr/>
        </p:nvSpPr>
        <p:spPr bwMode="auto">
          <a:xfrm>
            <a:off x="340507" y="5111174"/>
            <a:ext cx="4669374" cy="678886"/>
          </a:xfrm>
          <a:prstGeom prst="rect">
            <a:avLst/>
          </a:prstGeom>
          <a:noFill/>
          <a:ln w="9525">
            <a:noFill/>
            <a:miter lim="800000"/>
            <a:headEnd/>
            <a:tailEnd/>
          </a:ln>
        </p:spPr>
        <p:txBody>
          <a:bodyPr wrap="square" lIns="108000" tIns="72000" rIns="108000" bIns="72000" rtlCol="0" anchor="t" anchorCtr="0">
            <a:spAutoFit/>
          </a:bodyPr>
          <a:lstStyle/>
          <a:p>
            <a:pPr>
              <a:lnSpc>
                <a:spcPct val="110000"/>
              </a:lnSpc>
              <a:buSzPct val="120000"/>
            </a:pPr>
            <a:r>
              <a:rPr lang="ja-JP" altLang="en-US" sz="3200" b="1" dirty="0" smtClean="0">
                <a:latin typeface="+mj-ea"/>
                <a:ea typeface="+mj-ea"/>
              </a:rPr>
              <a:t>４．叙述化：</a:t>
            </a:r>
            <a:endParaRPr lang="en-US" altLang="ja-JP" sz="3200" b="1" dirty="0" smtClean="0">
              <a:latin typeface="+mj-ea"/>
              <a:ea typeface="+mj-ea"/>
            </a:endParaRPr>
          </a:p>
        </p:txBody>
      </p:sp>
      <p:sp>
        <p:nvSpPr>
          <p:cNvPr id="43" name="テキスト ボックス 42"/>
          <p:cNvSpPr txBox="1"/>
          <p:nvPr/>
        </p:nvSpPr>
        <p:spPr bwMode="auto">
          <a:xfrm>
            <a:off x="703381" y="5624791"/>
            <a:ext cx="8620233" cy="951781"/>
          </a:xfrm>
          <a:prstGeom prst="rect">
            <a:avLst/>
          </a:prstGeom>
          <a:noFill/>
          <a:ln w="9525">
            <a:noFill/>
            <a:miter lim="800000"/>
            <a:headEnd/>
            <a:tailEnd/>
          </a:ln>
        </p:spPr>
        <p:txBody>
          <a:bodyPr wrap="square" lIns="108000" tIns="72000" rIns="108000" bIns="72000" rtlCol="0" anchor="t" anchorCtr="0">
            <a:spAutoFit/>
          </a:bodyPr>
          <a:lstStyle/>
          <a:p>
            <a:pPr algn="just">
              <a:lnSpc>
                <a:spcPct val="110000"/>
              </a:lnSpc>
              <a:buSzPct val="120000"/>
            </a:pPr>
            <a:r>
              <a:rPr lang="ja-JP" altLang="en-US" sz="2400" dirty="0" smtClean="0">
                <a:solidFill>
                  <a:schemeClr val="tx1">
                    <a:lumMod val="75000"/>
                    <a:lumOff val="25000"/>
                  </a:schemeClr>
                </a:solidFill>
                <a:latin typeface="+mn-ea"/>
                <a:ea typeface="+mn-ea"/>
              </a:rPr>
              <a:t>ラベルや図から、文章を書いていく</a:t>
            </a:r>
            <a:r>
              <a:rPr lang="ja-JP" altLang="en-US" sz="2400" dirty="0">
                <a:solidFill>
                  <a:schemeClr val="tx1">
                    <a:lumMod val="75000"/>
                    <a:lumOff val="25000"/>
                  </a:schemeClr>
                </a:solidFill>
                <a:latin typeface="+mn-ea"/>
                <a:ea typeface="+mn-ea"/>
              </a:rPr>
              <a:t>。視覚から再度テキスト</a:t>
            </a:r>
            <a:r>
              <a:rPr lang="ja-JP" altLang="en-US" sz="2400" dirty="0" smtClean="0">
                <a:solidFill>
                  <a:schemeClr val="tx1">
                    <a:lumMod val="75000"/>
                    <a:lumOff val="25000"/>
                  </a:schemeClr>
                </a:solidFill>
                <a:latin typeface="+mn-ea"/>
                <a:ea typeface="+mn-ea"/>
              </a:rPr>
              <a:t>に起こすことで論理化され、新たな発想が得られる。</a:t>
            </a:r>
            <a:endParaRPr lang="en-US" altLang="ja-JP" sz="2400" dirty="0" smtClean="0">
              <a:solidFill>
                <a:schemeClr val="tx1">
                  <a:lumMod val="75000"/>
                  <a:lumOff val="25000"/>
                </a:schemeClr>
              </a:solidFill>
              <a:latin typeface="+mn-ea"/>
              <a:ea typeface="+mn-ea"/>
            </a:endParaRPr>
          </a:p>
        </p:txBody>
      </p:sp>
      <p:grpSp>
        <p:nvGrpSpPr>
          <p:cNvPr id="3" name="グループ化 2"/>
          <p:cNvGrpSpPr/>
          <p:nvPr/>
        </p:nvGrpSpPr>
        <p:grpSpPr>
          <a:xfrm>
            <a:off x="6205788" y="376785"/>
            <a:ext cx="3263391" cy="2000728"/>
            <a:chOff x="2675195" y="3216730"/>
            <a:chExt cx="4921482" cy="3017274"/>
          </a:xfrm>
        </p:grpSpPr>
        <p:sp>
          <p:nvSpPr>
            <p:cNvPr id="44" name="正方形/長方形 43"/>
            <p:cNvSpPr/>
            <p:nvPr/>
          </p:nvSpPr>
          <p:spPr bwMode="auto">
            <a:xfrm>
              <a:off x="2675195" y="3216730"/>
              <a:ext cx="4921482" cy="3017274"/>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spc="600" dirty="0">
                <a:latin typeface="ＭＳ Ｐゴシック" pitchFamily="50" charset="-128"/>
                <a:ea typeface="ＭＳ Ｐゴシック" pitchFamily="50" charset="-128"/>
              </a:endParaRPr>
            </a:p>
          </p:txBody>
        </p:sp>
        <p:sp>
          <p:nvSpPr>
            <p:cNvPr id="45" name="角丸四角形 44"/>
            <p:cNvSpPr/>
            <p:nvPr/>
          </p:nvSpPr>
          <p:spPr bwMode="auto">
            <a:xfrm>
              <a:off x="3074438" y="4875542"/>
              <a:ext cx="1480173" cy="1049369"/>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6" name="メモ 45"/>
            <p:cNvSpPr/>
            <p:nvPr/>
          </p:nvSpPr>
          <p:spPr bwMode="auto">
            <a:xfrm>
              <a:off x="3178021" y="5055230"/>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7" name="メモ 46"/>
            <p:cNvSpPr/>
            <p:nvPr/>
          </p:nvSpPr>
          <p:spPr bwMode="auto">
            <a:xfrm>
              <a:off x="3314215" y="5333222"/>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8" name="メモ 47"/>
            <p:cNvSpPr/>
            <p:nvPr/>
          </p:nvSpPr>
          <p:spPr bwMode="auto">
            <a:xfrm>
              <a:off x="3629496" y="5526929"/>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9" name="メモ 48"/>
            <p:cNvSpPr/>
            <p:nvPr/>
          </p:nvSpPr>
          <p:spPr bwMode="auto">
            <a:xfrm>
              <a:off x="3178021" y="5623528"/>
              <a:ext cx="235903" cy="213503"/>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0" name="テキスト ボックス 49"/>
            <p:cNvSpPr txBox="1"/>
            <p:nvPr/>
          </p:nvSpPr>
          <p:spPr bwMode="auto">
            <a:xfrm>
              <a:off x="3515162" y="5088634"/>
              <a:ext cx="1011848" cy="360850"/>
            </a:xfrm>
            <a:prstGeom prst="rect">
              <a:avLst/>
            </a:prstGeom>
            <a:noFill/>
            <a:ln w="9525">
              <a:noFill/>
              <a:miter lim="800000"/>
              <a:headEnd/>
              <a:tailEnd/>
            </a:ln>
          </p:spPr>
          <p:txBody>
            <a:bodyPr wrap="square" lIns="108000" tIns="72000" rIns="108000" bIns="72000" rtlCol="0" anchor="ctr" anchorCtr="1">
              <a:spAutoFit/>
            </a:bodyPr>
            <a:lstStyle/>
            <a:p>
              <a:pPr>
                <a:lnSpc>
                  <a:spcPct val="20000"/>
                </a:lnSpc>
                <a:buSzPct val="120000"/>
              </a:pPr>
              <a:r>
                <a:rPr kumimoji="1" lang="en-US" altLang="ja-JP" sz="1000" dirty="0" smtClean="0">
                  <a:latin typeface="A-OTF 新ゴ Pro R" pitchFamily="34" charset="-128"/>
                  <a:ea typeface="A-OTF 新ゴ Pro R" pitchFamily="34" charset="-128"/>
                </a:rPr>
                <a:t>--------------------</a:t>
              </a:r>
            </a:p>
            <a:p>
              <a:pPr>
                <a:lnSpc>
                  <a:spcPct val="20000"/>
                </a:lnSpc>
                <a:buSzPct val="120000"/>
              </a:pPr>
              <a:r>
                <a:rPr lang="en-US" altLang="ja-JP" sz="1000" dirty="0" smtClean="0">
                  <a:latin typeface="A-OTF 新ゴ Pro R" pitchFamily="34" charset="-128"/>
                  <a:ea typeface="A-OTF 新ゴ Pro R" pitchFamily="34" charset="-128"/>
                </a:rPr>
                <a:t>-------------------</a:t>
              </a:r>
            </a:p>
            <a:p>
              <a:pPr>
                <a:lnSpc>
                  <a:spcPct val="20000"/>
                </a:lnSpc>
                <a:buSzPct val="120000"/>
              </a:pPr>
              <a:r>
                <a:rPr kumimoji="1" lang="en-US" altLang="ja-JP" sz="1000" dirty="0" smtClean="0">
                  <a:latin typeface="A-OTF 新ゴ Pro R" pitchFamily="34" charset="-128"/>
                  <a:ea typeface="A-OTF 新ゴ Pro R" pitchFamily="34" charset="-128"/>
                </a:rPr>
                <a:t>-----------------</a:t>
              </a:r>
            </a:p>
            <a:p>
              <a:pPr>
                <a:lnSpc>
                  <a:spcPct val="20000"/>
                </a:lnSpc>
                <a:buSzPct val="120000"/>
              </a:pPr>
              <a:r>
                <a:rPr lang="en-US" altLang="ja-JP" sz="1000" dirty="0">
                  <a:latin typeface="A-OTF 新ゴ Pro R" pitchFamily="34" charset="-128"/>
                  <a:ea typeface="A-OTF 新ゴ Pro R" pitchFamily="34" charset="-128"/>
                </a:rPr>
                <a:t>--------------------</a:t>
              </a:r>
            </a:p>
            <a:p>
              <a:pPr>
                <a:lnSpc>
                  <a:spcPct val="20000"/>
                </a:lnSpc>
                <a:buSzPct val="120000"/>
              </a:pPr>
              <a:r>
                <a:rPr lang="en-US" altLang="ja-JP" sz="1000" dirty="0">
                  <a:latin typeface="A-OTF 新ゴ Pro R" pitchFamily="34" charset="-128"/>
                  <a:ea typeface="A-OTF 新ゴ Pro R" pitchFamily="34" charset="-128"/>
                </a:rPr>
                <a:t>-------------------</a:t>
              </a:r>
            </a:p>
            <a:p>
              <a:pPr>
                <a:lnSpc>
                  <a:spcPct val="20000"/>
                </a:lnSpc>
                <a:buSzPct val="120000"/>
              </a:pPr>
              <a:r>
                <a:rPr lang="en-US" altLang="ja-JP" sz="1000" dirty="0">
                  <a:latin typeface="A-OTF 新ゴ Pro R" pitchFamily="34" charset="-128"/>
                  <a:ea typeface="A-OTF 新ゴ Pro R" pitchFamily="34" charset="-128"/>
                </a:rPr>
                <a:t>-----------------</a:t>
              </a:r>
              <a:endParaRPr lang="ja-JP" altLang="en-US" sz="1000" dirty="0">
                <a:latin typeface="A-OTF 新ゴ Pro R" pitchFamily="34" charset="-128"/>
                <a:ea typeface="A-OTF 新ゴ Pro R" pitchFamily="34" charset="-128"/>
              </a:endParaRPr>
            </a:p>
            <a:p>
              <a:pPr>
                <a:lnSpc>
                  <a:spcPct val="20000"/>
                </a:lnSpc>
                <a:buSzPct val="120000"/>
              </a:pPr>
              <a:endParaRPr kumimoji="1" lang="ja-JP" altLang="en-US" sz="1000" dirty="0" smtClean="0">
                <a:latin typeface="A-OTF 新ゴ Pro R" pitchFamily="34" charset="-128"/>
                <a:ea typeface="A-OTF 新ゴ Pro R" pitchFamily="34" charset="-128"/>
              </a:endParaRPr>
            </a:p>
          </p:txBody>
        </p:sp>
        <p:sp>
          <p:nvSpPr>
            <p:cNvPr id="51" name="フリーフォーム 50"/>
            <p:cNvSpPr/>
            <p:nvPr/>
          </p:nvSpPr>
          <p:spPr bwMode="auto">
            <a:xfrm>
              <a:off x="2918565" y="3420722"/>
              <a:ext cx="4383586" cy="2191794"/>
            </a:xfrm>
            <a:custGeom>
              <a:avLst/>
              <a:gdLst>
                <a:gd name="connsiteX0" fmla="*/ 38636 w 3966692"/>
                <a:gd name="connsiteY0" fmla="*/ 38637 h 1983347"/>
                <a:gd name="connsiteX1" fmla="*/ 3966692 w 3966692"/>
                <a:gd name="connsiteY1" fmla="*/ 38637 h 1983347"/>
                <a:gd name="connsiteX2" fmla="*/ 3966692 w 3966692"/>
                <a:gd name="connsiteY2" fmla="*/ 1970468 h 1983347"/>
                <a:gd name="connsiteX3" fmla="*/ 1738647 w 3966692"/>
                <a:gd name="connsiteY3" fmla="*/ 1983347 h 1983347"/>
                <a:gd name="connsiteX4" fmla="*/ 1738647 w 3966692"/>
                <a:gd name="connsiteY4" fmla="*/ 1210615 h 1983347"/>
                <a:gd name="connsiteX5" fmla="*/ 12878 w 3966692"/>
                <a:gd name="connsiteY5" fmla="*/ 1223493 h 1983347"/>
                <a:gd name="connsiteX6" fmla="*/ 0 w 3966692"/>
                <a:gd name="connsiteY6" fmla="*/ 0 h 1983347"/>
                <a:gd name="connsiteX7" fmla="*/ 38636 w 3966692"/>
                <a:gd name="connsiteY7" fmla="*/ 38637 h 19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6692" h="1983347">
                  <a:moveTo>
                    <a:pt x="38636" y="38637"/>
                  </a:moveTo>
                  <a:lnTo>
                    <a:pt x="3966692" y="38637"/>
                  </a:lnTo>
                  <a:lnTo>
                    <a:pt x="3966692" y="1970468"/>
                  </a:lnTo>
                  <a:lnTo>
                    <a:pt x="1738647" y="1983347"/>
                  </a:lnTo>
                  <a:lnTo>
                    <a:pt x="1738647" y="1210615"/>
                  </a:lnTo>
                  <a:lnTo>
                    <a:pt x="12878" y="1223493"/>
                  </a:lnTo>
                  <a:lnTo>
                    <a:pt x="0" y="0"/>
                  </a:lnTo>
                  <a:lnTo>
                    <a:pt x="38636" y="38637"/>
                  </a:lnTo>
                  <a:close/>
                </a:path>
              </a:pathLst>
            </a:custGeom>
            <a:solidFill>
              <a:schemeClr val="accent2">
                <a:lumMod val="20000"/>
                <a:lumOff val="80000"/>
              </a:schemeClr>
            </a:solidFill>
            <a:ln w="38100" cap="flat" cmpd="sng" algn="ctr">
              <a:solidFill>
                <a:schemeClr val="accent2">
                  <a:lumMod val="7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54" name="グループ化 53"/>
            <p:cNvGrpSpPr/>
            <p:nvPr/>
          </p:nvGrpSpPr>
          <p:grpSpPr>
            <a:xfrm>
              <a:off x="2941442" y="3658250"/>
              <a:ext cx="1627146" cy="1094683"/>
              <a:chOff x="5276130" y="3839002"/>
              <a:chExt cx="1472399" cy="990575"/>
            </a:xfrm>
          </p:grpSpPr>
          <p:sp>
            <p:nvSpPr>
              <p:cNvPr id="55" name="角丸四角形 54"/>
              <p:cNvSpPr/>
              <p:nvPr/>
            </p:nvSpPr>
            <p:spPr bwMode="auto">
              <a:xfrm>
                <a:off x="5409126" y="3880007"/>
                <a:ext cx="1339403" cy="949570"/>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7" name="メモ 56"/>
              <p:cNvSpPr/>
              <p:nvPr/>
            </p:nvSpPr>
            <p:spPr bwMode="auto">
              <a:xfrm>
                <a:off x="5832912" y="4366448"/>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8" name="メモ 57"/>
              <p:cNvSpPr/>
              <p:nvPr/>
            </p:nvSpPr>
            <p:spPr bwMode="auto">
              <a:xfrm>
                <a:off x="6094191" y="417325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9" name="メモ 58"/>
              <p:cNvSpPr/>
              <p:nvPr/>
            </p:nvSpPr>
            <p:spPr bwMode="auto">
              <a:xfrm>
                <a:off x="6307659" y="428915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0" name="メモ 59"/>
              <p:cNvSpPr/>
              <p:nvPr/>
            </p:nvSpPr>
            <p:spPr bwMode="auto">
              <a:xfrm>
                <a:off x="5619444" y="4161594"/>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1" name="メモ 60"/>
              <p:cNvSpPr/>
              <p:nvPr/>
            </p:nvSpPr>
            <p:spPr bwMode="auto">
              <a:xfrm>
                <a:off x="5619444" y="453978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3" name="メモ 62"/>
              <p:cNvSpPr/>
              <p:nvPr/>
            </p:nvSpPr>
            <p:spPr bwMode="auto">
              <a:xfrm>
                <a:off x="6307659" y="396839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4" name="テキスト ボックス 63"/>
              <p:cNvSpPr txBox="1"/>
              <p:nvPr/>
            </p:nvSpPr>
            <p:spPr bwMode="auto">
              <a:xfrm>
                <a:off x="5276130" y="3839002"/>
                <a:ext cx="1356488" cy="176184"/>
              </a:xfrm>
              <a:prstGeom prst="rect">
                <a:avLst/>
              </a:prstGeom>
              <a:noFill/>
              <a:ln w="9525">
                <a:noFill/>
                <a:miter lim="800000"/>
                <a:headEnd/>
                <a:tailEnd/>
              </a:ln>
            </p:spPr>
            <p:txBody>
              <a:bodyPr wrap="square" lIns="108000" tIns="72000" rIns="108000" bIns="72000" rtlCol="0" anchor="ctr" anchorCtr="1">
                <a:spAutoFit/>
              </a:bodyPr>
              <a:lstStyle/>
              <a:p>
                <a:pPr>
                  <a:lnSpc>
                    <a:spcPct val="20000"/>
                  </a:lnSpc>
                  <a:buSzPct val="120000"/>
                </a:pPr>
                <a:r>
                  <a:rPr lang="ja-JP" altLang="en-US" sz="800" b="1" spc="300" dirty="0" smtClean="0">
                    <a:latin typeface="A-OTF 新ゴ Pro R" pitchFamily="34" charset="-128"/>
                    <a:ea typeface="A-OTF 新ゴ Pro R" pitchFamily="34" charset="-128"/>
                  </a:rPr>
                  <a:t>■■■■■■</a:t>
                </a:r>
                <a:endParaRPr kumimoji="1" lang="ja-JP" altLang="en-US" sz="800" b="1" spc="300" dirty="0" smtClean="0">
                  <a:latin typeface="A-OTF 新ゴ Pro R" pitchFamily="34" charset="-128"/>
                  <a:ea typeface="A-OTF 新ゴ Pro R" pitchFamily="34" charset="-128"/>
                </a:endParaRPr>
              </a:p>
            </p:txBody>
          </p:sp>
        </p:grpSp>
        <p:grpSp>
          <p:nvGrpSpPr>
            <p:cNvPr id="65" name="グループ化 64"/>
            <p:cNvGrpSpPr/>
            <p:nvPr/>
          </p:nvGrpSpPr>
          <p:grpSpPr>
            <a:xfrm>
              <a:off x="4901911" y="3830748"/>
              <a:ext cx="1837448" cy="1619378"/>
              <a:chOff x="7236599" y="4061400"/>
              <a:chExt cx="1662701" cy="1465370"/>
            </a:xfrm>
          </p:grpSpPr>
          <p:sp>
            <p:nvSpPr>
              <p:cNvPr id="66" name="角丸四角形 65"/>
              <p:cNvSpPr/>
              <p:nvPr/>
            </p:nvSpPr>
            <p:spPr bwMode="auto">
              <a:xfrm>
                <a:off x="7236599" y="4061400"/>
                <a:ext cx="1662701" cy="1465370"/>
              </a:xfrm>
              <a:prstGeom prst="round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7" name="メモ 66"/>
              <p:cNvSpPr/>
              <p:nvPr/>
            </p:nvSpPr>
            <p:spPr bwMode="auto">
              <a:xfrm>
                <a:off x="7569789" y="446304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8" name="メモ 67"/>
              <p:cNvSpPr/>
              <p:nvPr/>
            </p:nvSpPr>
            <p:spPr bwMode="auto">
              <a:xfrm>
                <a:off x="7961215" y="460088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9" name="メモ 68"/>
              <p:cNvSpPr/>
              <p:nvPr/>
            </p:nvSpPr>
            <p:spPr bwMode="auto">
              <a:xfrm>
                <a:off x="7690116" y="488276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0" name="メモ 69"/>
              <p:cNvSpPr/>
              <p:nvPr/>
            </p:nvSpPr>
            <p:spPr bwMode="auto">
              <a:xfrm>
                <a:off x="8094421" y="494548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1" name="メモ 70"/>
              <p:cNvSpPr/>
              <p:nvPr/>
            </p:nvSpPr>
            <p:spPr bwMode="auto">
              <a:xfrm>
                <a:off x="8445552" y="4443181"/>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2" name="メモ 71"/>
              <p:cNvSpPr/>
              <p:nvPr/>
            </p:nvSpPr>
            <p:spPr bwMode="auto">
              <a:xfrm>
                <a:off x="8514364" y="507490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3" name="メモ 72"/>
              <p:cNvSpPr/>
              <p:nvPr/>
            </p:nvSpPr>
            <p:spPr bwMode="auto">
              <a:xfrm>
                <a:off x="7569789" y="516674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6" name="メモ 95"/>
              <p:cNvSpPr/>
              <p:nvPr/>
            </p:nvSpPr>
            <p:spPr bwMode="auto">
              <a:xfrm>
                <a:off x="7908716" y="426984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97" name="下矢印 96"/>
            <p:cNvSpPr/>
            <p:nvPr/>
          </p:nvSpPr>
          <p:spPr bwMode="auto">
            <a:xfrm>
              <a:off x="3613499" y="4721448"/>
              <a:ext cx="288739" cy="331063"/>
            </a:xfrm>
            <a:prstGeom prst="downArrow">
              <a:avLst/>
            </a:prstGeom>
            <a:solidFill>
              <a:schemeClr val="accent1">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52" name="角丸四角形 51"/>
          <p:cNvSpPr/>
          <p:nvPr/>
        </p:nvSpPr>
        <p:spPr bwMode="auto">
          <a:xfrm>
            <a:off x="8524150" y="205793"/>
            <a:ext cx="1159251" cy="686964"/>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dirty="0">
                <a:solidFill>
                  <a:prstClr val="white"/>
                </a:solidFill>
                <a:latin typeface="A-OTF 新ゴ Pro M" pitchFamily="34" charset="-128"/>
                <a:ea typeface="A-OTF 新ゴ Pro M" pitchFamily="34" charset="-128"/>
              </a:rPr>
              <a:t>収束</a:t>
            </a:r>
          </a:p>
        </p:txBody>
      </p:sp>
    </p:spTree>
    <p:extLst>
      <p:ext uri="{BB962C8B-B14F-4D97-AF65-F5344CB8AC3E}">
        <p14:creationId xmlns:p14="http://schemas.microsoft.com/office/powerpoint/2010/main" val="278551783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収束に対するアプローチ／視覚的</a:t>
            </a:r>
            <a:r>
              <a:rPr lang="ja-JP" altLang="en-US" dirty="0"/>
              <a:t>に表現する手法</a:t>
            </a:r>
            <a:endParaRPr kumimoji="1" lang="ja-JP" altLang="en-US" dirty="0"/>
          </a:p>
        </p:txBody>
      </p:sp>
      <p:grpSp>
        <p:nvGrpSpPr>
          <p:cNvPr id="27" name="グループ化 26"/>
          <p:cNvGrpSpPr/>
          <p:nvPr/>
        </p:nvGrpSpPr>
        <p:grpSpPr>
          <a:xfrm>
            <a:off x="263823" y="1726184"/>
            <a:ext cx="2772083" cy="2544087"/>
            <a:chOff x="341281" y="1295182"/>
            <a:chExt cx="3562889" cy="3269852"/>
          </a:xfrm>
        </p:grpSpPr>
        <p:sp>
          <p:nvSpPr>
            <p:cNvPr id="3" name="円/楕円 2"/>
            <p:cNvSpPr/>
            <p:nvPr/>
          </p:nvSpPr>
          <p:spPr bwMode="auto">
            <a:xfrm>
              <a:off x="1532567" y="2640171"/>
              <a:ext cx="1249251" cy="566670"/>
            </a:xfrm>
            <a:prstGeom prst="ellipse">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r>
                <a:rPr kumimoji="1" lang="ja-JP" altLang="en-US" sz="1400" b="1" dirty="0" smtClean="0">
                  <a:latin typeface="+mj-ea"/>
                  <a:ea typeface="+mj-ea"/>
                </a:rPr>
                <a:t>テーマ</a:t>
              </a:r>
              <a:endParaRPr kumimoji="1" lang="ja-JP" altLang="en-US" sz="1400" b="1" dirty="0">
                <a:latin typeface="+mj-ea"/>
                <a:ea typeface="+mj-ea"/>
              </a:endParaRPr>
            </a:p>
          </p:txBody>
        </p:sp>
        <p:sp>
          <p:nvSpPr>
            <p:cNvPr id="4" name="正方形/長方形 3"/>
            <p:cNvSpPr/>
            <p:nvPr/>
          </p:nvSpPr>
          <p:spPr bwMode="auto">
            <a:xfrm>
              <a:off x="341281" y="1416676"/>
              <a:ext cx="1564792" cy="1043189"/>
            </a:xfrm>
            <a:prstGeom prst="rect">
              <a:avLst/>
            </a:prstGeom>
            <a:solidFill>
              <a:schemeClr val="bg1"/>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 name="テキスト ボックス 4"/>
            <p:cNvSpPr txBox="1"/>
            <p:nvPr/>
          </p:nvSpPr>
          <p:spPr bwMode="auto">
            <a:xfrm>
              <a:off x="354159" y="1308060"/>
              <a:ext cx="906661" cy="533018"/>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1400" b="1" dirty="0" smtClean="0">
                  <a:latin typeface="+mj-ea"/>
                  <a:ea typeface="+mj-ea"/>
                </a:rPr>
                <a:t>要素</a:t>
              </a:r>
              <a:r>
                <a:rPr lang="en-US" altLang="ja-JP" sz="1400" b="1" dirty="0" smtClean="0">
                  <a:latin typeface="+mj-ea"/>
                  <a:ea typeface="+mj-ea"/>
                </a:rPr>
                <a:t>A</a:t>
              </a:r>
            </a:p>
          </p:txBody>
        </p:sp>
        <p:sp>
          <p:nvSpPr>
            <p:cNvPr id="6" name="正方形/長方形 5"/>
            <p:cNvSpPr/>
            <p:nvPr/>
          </p:nvSpPr>
          <p:spPr bwMode="auto">
            <a:xfrm>
              <a:off x="341281" y="3412903"/>
              <a:ext cx="1564792" cy="1043189"/>
            </a:xfrm>
            <a:prstGeom prst="rect">
              <a:avLst/>
            </a:prstGeom>
            <a:solidFill>
              <a:schemeClr val="bg1"/>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 name="テキスト ボックス 6"/>
            <p:cNvSpPr txBox="1"/>
            <p:nvPr/>
          </p:nvSpPr>
          <p:spPr bwMode="auto">
            <a:xfrm>
              <a:off x="354159" y="3304287"/>
              <a:ext cx="890179" cy="533018"/>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1400" b="1" dirty="0" smtClean="0">
                  <a:latin typeface="+mj-ea"/>
                  <a:ea typeface="+mj-ea"/>
                </a:rPr>
                <a:t>要素</a:t>
              </a:r>
              <a:r>
                <a:rPr lang="en-US" altLang="ja-JP" sz="1400" b="1" dirty="0">
                  <a:latin typeface="+mj-ea"/>
                  <a:ea typeface="+mj-ea"/>
                </a:rPr>
                <a:t>B</a:t>
              </a:r>
              <a:endParaRPr lang="en-US" altLang="ja-JP" sz="1400" b="1" dirty="0" smtClean="0">
                <a:latin typeface="+mj-ea"/>
                <a:ea typeface="+mj-ea"/>
              </a:endParaRPr>
            </a:p>
          </p:txBody>
        </p:sp>
        <p:sp>
          <p:nvSpPr>
            <p:cNvPr id="8" name="正方形/長方形 7"/>
            <p:cNvSpPr/>
            <p:nvPr/>
          </p:nvSpPr>
          <p:spPr bwMode="auto">
            <a:xfrm>
              <a:off x="2266682" y="1403797"/>
              <a:ext cx="1558324" cy="1043189"/>
            </a:xfrm>
            <a:prstGeom prst="rect">
              <a:avLst/>
            </a:prstGeom>
            <a:solidFill>
              <a:schemeClr val="bg1"/>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 name="テキスト ボックス 8"/>
            <p:cNvSpPr txBox="1"/>
            <p:nvPr/>
          </p:nvSpPr>
          <p:spPr bwMode="auto">
            <a:xfrm>
              <a:off x="2975747" y="1295182"/>
              <a:ext cx="906661" cy="533018"/>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1400" b="1" dirty="0" smtClean="0">
                  <a:latin typeface="+mj-ea"/>
                  <a:ea typeface="+mj-ea"/>
                </a:rPr>
                <a:t>要素</a:t>
              </a:r>
              <a:r>
                <a:rPr lang="en-US" altLang="ja-JP" sz="1400" b="1" dirty="0">
                  <a:latin typeface="+mj-ea"/>
                  <a:ea typeface="+mj-ea"/>
                </a:rPr>
                <a:t>C</a:t>
              </a:r>
              <a:endParaRPr lang="en-US" altLang="ja-JP" sz="1400" b="1" dirty="0" smtClean="0">
                <a:latin typeface="+mj-ea"/>
                <a:ea typeface="+mj-ea"/>
              </a:endParaRPr>
            </a:p>
          </p:txBody>
        </p:sp>
        <p:sp>
          <p:nvSpPr>
            <p:cNvPr id="10" name="正方形/長方形 9"/>
            <p:cNvSpPr/>
            <p:nvPr/>
          </p:nvSpPr>
          <p:spPr bwMode="auto">
            <a:xfrm>
              <a:off x="2266682" y="3400024"/>
              <a:ext cx="1558324" cy="1043189"/>
            </a:xfrm>
            <a:prstGeom prst="rect">
              <a:avLst/>
            </a:prstGeom>
            <a:solidFill>
              <a:schemeClr val="bg1"/>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 name="テキスト ボックス 10"/>
            <p:cNvSpPr txBox="1"/>
            <p:nvPr/>
          </p:nvSpPr>
          <p:spPr bwMode="auto">
            <a:xfrm>
              <a:off x="2997509" y="3291409"/>
              <a:ext cx="906661" cy="533018"/>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1400" b="1" dirty="0" smtClean="0">
                  <a:latin typeface="+mj-ea"/>
                  <a:ea typeface="+mj-ea"/>
                </a:rPr>
                <a:t>要素</a:t>
              </a:r>
              <a:r>
                <a:rPr lang="en-US" altLang="ja-JP" sz="1400" b="1" dirty="0" smtClean="0">
                  <a:latin typeface="+mj-ea"/>
                  <a:ea typeface="+mj-ea"/>
                </a:rPr>
                <a:t>D</a:t>
              </a:r>
            </a:p>
          </p:txBody>
        </p:sp>
        <p:sp>
          <p:nvSpPr>
            <p:cNvPr id="13" name="メモ 12"/>
            <p:cNvSpPr/>
            <p:nvPr/>
          </p:nvSpPr>
          <p:spPr bwMode="auto">
            <a:xfrm>
              <a:off x="2421210" y="1611906"/>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メモ 13"/>
            <p:cNvSpPr/>
            <p:nvPr/>
          </p:nvSpPr>
          <p:spPr bwMode="auto">
            <a:xfrm>
              <a:off x="2856417" y="1869937"/>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5" name="メモ 14"/>
            <p:cNvSpPr/>
            <p:nvPr/>
          </p:nvSpPr>
          <p:spPr bwMode="auto">
            <a:xfrm>
              <a:off x="3301449" y="2024986"/>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6" name="メモ 15"/>
            <p:cNvSpPr/>
            <p:nvPr/>
          </p:nvSpPr>
          <p:spPr bwMode="auto">
            <a:xfrm>
              <a:off x="2425232" y="3636087"/>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7" name="メモ 16"/>
            <p:cNvSpPr/>
            <p:nvPr/>
          </p:nvSpPr>
          <p:spPr bwMode="auto">
            <a:xfrm>
              <a:off x="2856418" y="3938536"/>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8" name="メモ 17"/>
            <p:cNvSpPr/>
            <p:nvPr/>
          </p:nvSpPr>
          <p:spPr bwMode="auto">
            <a:xfrm>
              <a:off x="2396846" y="4062692"/>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9" name="メモ 18"/>
            <p:cNvSpPr/>
            <p:nvPr/>
          </p:nvSpPr>
          <p:spPr bwMode="auto">
            <a:xfrm>
              <a:off x="3200779" y="3847064"/>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0" name="メモ 19"/>
            <p:cNvSpPr/>
            <p:nvPr/>
          </p:nvSpPr>
          <p:spPr bwMode="auto">
            <a:xfrm>
              <a:off x="3512648" y="4058044"/>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1" name="メモ 20"/>
            <p:cNvSpPr/>
            <p:nvPr/>
          </p:nvSpPr>
          <p:spPr bwMode="auto">
            <a:xfrm>
              <a:off x="889018" y="2024986"/>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2" name="メモ 21"/>
            <p:cNvSpPr/>
            <p:nvPr/>
          </p:nvSpPr>
          <p:spPr bwMode="auto">
            <a:xfrm>
              <a:off x="1395384" y="2103038"/>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3" name="メモ 22"/>
            <p:cNvSpPr/>
            <p:nvPr/>
          </p:nvSpPr>
          <p:spPr bwMode="auto">
            <a:xfrm>
              <a:off x="1349951" y="1621625"/>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4" name="メモ 23"/>
            <p:cNvSpPr/>
            <p:nvPr/>
          </p:nvSpPr>
          <p:spPr bwMode="auto">
            <a:xfrm>
              <a:off x="2396845" y="2103038"/>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5" name="メモ 24"/>
            <p:cNvSpPr/>
            <p:nvPr/>
          </p:nvSpPr>
          <p:spPr bwMode="auto">
            <a:xfrm>
              <a:off x="1258201" y="3623208"/>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6" name="メモ 25"/>
            <p:cNvSpPr/>
            <p:nvPr/>
          </p:nvSpPr>
          <p:spPr bwMode="auto">
            <a:xfrm>
              <a:off x="1487133" y="4066731"/>
              <a:ext cx="274365" cy="248312"/>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9" name="メモ 78"/>
            <p:cNvSpPr/>
            <p:nvPr/>
          </p:nvSpPr>
          <p:spPr bwMode="auto">
            <a:xfrm>
              <a:off x="1075586" y="2393707"/>
              <a:ext cx="274365" cy="248313"/>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0" name="メモ 79"/>
            <p:cNvSpPr/>
            <p:nvPr/>
          </p:nvSpPr>
          <p:spPr bwMode="auto">
            <a:xfrm>
              <a:off x="3314011" y="2393707"/>
              <a:ext cx="274365" cy="248313"/>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1" name="メモ 80"/>
            <p:cNvSpPr/>
            <p:nvPr/>
          </p:nvSpPr>
          <p:spPr bwMode="auto">
            <a:xfrm>
              <a:off x="3314011" y="4316721"/>
              <a:ext cx="274365" cy="248313"/>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2" name="メモ 81"/>
            <p:cNvSpPr/>
            <p:nvPr/>
          </p:nvSpPr>
          <p:spPr bwMode="auto">
            <a:xfrm>
              <a:off x="2943810" y="4316721"/>
              <a:ext cx="274365" cy="248313"/>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3" name="メモ 82"/>
            <p:cNvSpPr/>
            <p:nvPr/>
          </p:nvSpPr>
          <p:spPr bwMode="auto">
            <a:xfrm>
              <a:off x="1092808" y="4316721"/>
              <a:ext cx="274365" cy="248313"/>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4" name="メモ 83"/>
            <p:cNvSpPr/>
            <p:nvPr/>
          </p:nvSpPr>
          <p:spPr bwMode="auto">
            <a:xfrm>
              <a:off x="722608" y="4316721"/>
              <a:ext cx="274365" cy="248313"/>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pSp>
        <p:nvGrpSpPr>
          <p:cNvPr id="55" name="グループ化 54"/>
          <p:cNvGrpSpPr/>
          <p:nvPr/>
        </p:nvGrpSpPr>
        <p:grpSpPr>
          <a:xfrm>
            <a:off x="3396946" y="1577323"/>
            <a:ext cx="3192908" cy="3175965"/>
            <a:chOff x="3380477" y="1562187"/>
            <a:chExt cx="3192908" cy="3175965"/>
          </a:xfrm>
        </p:grpSpPr>
        <p:cxnSp>
          <p:nvCxnSpPr>
            <p:cNvPr id="29" name="直線コネクタ 28"/>
            <p:cNvCxnSpPr/>
            <p:nvPr/>
          </p:nvCxnSpPr>
          <p:spPr>
            <a:xfrm>
              <a:off x="3734870" y="3193962"/>
              <a:ext cx="2498503"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910067" y="2022961"/>
              <a:ext cx="0" cy="227786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bwMode="auto">
            <a:xfrm>
              <a:off x="4726482" y="1562187"/>
              <a:ext cx="397646" cy="53012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2000" b="1" dirty="0" smtClean="0">
                  <a:latin typeface="+mj-ea"/>
                  <a:ea typeface="+mj-ea"/>
                </a:rPr>
                <a:t>A</a:t>
              </a:r>
              <a:endParaRPr kumimoji="1" lang="ja-JP" altLang="en-US" sz="2000" b="1" dirty="0" smtClean="0">
                <a:latin typeface="+mj-ea"/>
                <a:ea typeface="+mj-ea"/>
              </a:endParaRPr>
            </a:p>
          </p:txBody>
        </p:sp>
        <p:sp>
          <p:nvSpPr>
            <p:cNvPr id="35" name="テキスト ボックス 34"/>
            <p:cNvSpPr txBox="1"/>
            <p:nvPr/>
          </p:nvSpPr>
          <p:spPr bwMode="auto">
            <a:xfrm>
              <a:off x="4739361" y="4208025"/>
              <a:ext cx="384822" cy="53012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2000" b="1" dirty="0" smtClean="0">
                  <a:latin typeface="+mj-ea"/>
                  <a:ea typeface="+mj-ea"/>
                </a:rPr>
                <a:t>B</a:t>
              </a:r>
              <a:endParaRPr kumimoji="1" lang="ja-JP" altLang="en-US" sz="2000" b="1" dirty="0" smtClean="0">
                <a:latin typeface="+mj-ea"/>
                <a:ea typeface="+mj-ea"/>
              </a:endParaRPr>
            </a:p>
          </p:txBody>
        </p:sp>
        <p:sp>
          <p:nvSpPr>
            <p:cNvPr id="36" name="テキスト ボックス 35"/>
            <p:cNvSpPr txBox="1"/>
            <p:nvPr/>
          </p:nvSpPr>
          <p:spPr bwMode="auto">
            <a:xfrm>
              <a:off x="3380477" y="2888709"/>
              <a:ext cx="346350" cy="53012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2000" b="1" dirty="0" smtClean="0">
                  <a:latin typeface="+mj-ea"/>
                  <a:ea typeface="+mj-ea"/>
                </a:rPr>
                <a:t>a</a:t>
              </a:r>
              <a:endParaRPr kumimoji="1" lang="ja-JP" altLang="en-US" sz="2000" b="1" dirty="0" smtClean="0">
                <a:latin typeface="+mj-ea"/>
                <a:ea typeface="+mj-ea"/>
              </a:endParaRPr>
            </a:p>
          </p:txBody>
        </p:sp>
        <p:sp>
          <p:nvSpPr>
            <p:cNvPr id="37" name="テキスト ボックス 36"/>
            <p:cNvSpPr txBox="1"/>
            <p:nvPr/>
          </p:nvSpPr>
          <p:spPr bwMode="auto">
            <a:xfrm>
              <a:off x="6227035" y="2928898"/>
              <a:ext cx="346350" cy="53012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2000" b="1" dirty="0">
                  <a:latin typeface="+mj-ea"/>
                  <a:ea typeface="+mj-ea"/>
                </a:rPr>
                <a:t>b</a:t>
              </a:r>
              <a:endParaRPr kumimoji="1" lang="ja-JP" altLang="en-US" sz="2000" b="1" dirty="0" smtClean="0">
                <a:latin typeface="+mj-ea"/>
                <a:ea typeface="+mj-ea"/>
              </a:endParaRPr>
            </a:p>
          </p:txBody>
        </p:sp>
        <p:sp>
          <p:nvSpPr>
            <p:cNvPr id="39" name="メモ 38"/>
            <p:cNvSpPr/>
            <p:nvPr/>
          </p:nvSpPr>
          <p:spPr bwMode="auto">
            <a:xfrm>
              <a:off x="5204983" y="2022961"/>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0" name="メモ 39"/>
            <p:cNvSpPr/>
            <p:nvPr/>
          </p:nvSpPr>
          <p:spPr bwMode="auto">
            <a:xfrm>
              <a:off x="5733016" y="2265158"/>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1" name="メモ 40"/>
            <p:cNvSpPr/>
            <p:nvPr/>
          </p:nvSpPr>
          <p:spPr bwMode="auto">
            <a:xfrm>
              <a:off x="5839750" y="264849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2" name="メモ 41"/>
            <p:cNvSpPr/>
            <p:nvPr/>
          </p:nvSpPr>
          <p:spPr bwMode="auto">
            <a:xfrm>
              <a:off x="5359680" y="2332627"/>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3" name="メモ 42"/>
            <p:cNvSpPr/>
            <p:nvPr/>
          </p:nvSpPr>
          <p:spPr bwMode="auto">
            <a:xfrm>
              <a:off x="5300910" y="2719023"/>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4" name="メモ 43"/>
            <p:cNvSpPr/>
            <p:nvPr/>
          </p:nvSpPr>
          <p:spPr bwMode="auto">
            <a:xfrm>
              <a:off x="3959435" y="3576113"/>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5" name="メモ 44"/>
            <p:cNvSpPr/>
            <p:nvPr/>
          </p:nvSpPr>
          <p:spPr bwMode="auto">
            <a:xfrm>
              <a:off x="4490141" y="4020084"/>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6" name="メモ 45"/>
            <p:cNvSpPr/>
            <p:nvPr/>
          </p:nvSpPr>
          <p:spPr bwMode="auto">
            <a:xfrm>
              <a:off x="4991515" y="330280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7" name="メモ 46"/>
            <p:cNvSpPr/>
            <p:nvPr/>
          </p:nvSpPr>
          <p:spPr bwMode="auto">
            <a:xfrm>
              <a:off x="4819427" y="246914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8" name="メモ 47"/>
            <p:cNvSpPr/>
            <p:nvPr/>
          </p:nvSpPr>
          <p:spPr bwMode="auto">
            <a:xfrm>
              <a:off x="5635608" y="3128314"/>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9" name="メモ 48"/>
            <p:cNvSpPr/>
            <p:nvPr/>
          </p:nvSpPr>
          <p:spPr bwMode="auto">
            <a:xfrm>
              <a:off x="5573148" y="401465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0" name="メモ 49"/>
            <p:cNvSpPr/>
            <p:nvPr/>
          </p:nvSpPr>
          <p:spPr bwMode="auto">
            <a:xfrm>
              <a:off x="4069388" y="2226180"/>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aphicFrame>
        <p:nvGraphicFramePr>
          <p:cNvPr id="54" name="表 53"/>
          <p:cNvGraphicFramePr>
            <a:graphicFrameLocks noGrp="1"/>
          </p:cNvGraphicFramePr>
          <p:nvPr>
            <p:extLst>
              <p:ext uri="{D42A27DB-BD31-4B8C-83A1-F6EECF244321}">
                <p14:modId xmlns:p14="http://schemas.microsoft.com/office/powerpoint/2010/main" val="2728416903"/>
              </p:ext>
            </p:extLst>
          </p:nvPr>
        </p:nvGraphicFramePr>
        <p:xfrm>
          <a:off x="6845237" y="1693244"/>
          <a:ext cx="2801040" cy="2612418"/>
        </p:xfrm>
        <a:graphic>
          <a:graphicData uri="http://schemas.openxmlformats.org/drawingml/2006/table">
            <a:tbl>
              <a:tblPr firstRow="1" bandRow="1">
                <a:tableStyleId>{5940675A-B579-460E-94D1-54222C63F5DA}</a:tableStyleId>
              </a:tblPr>
              <a:tblGrid>
                <a:gridCol w="560208"/>
                <a:gridCol w="560208"/>
                <a:gridCol w="560208"/>
                <a:gridCol w="560208"/>
                <a:gridCol w="560208"/>
              </a:tblGrid>
              <a:tr h="435403">
                <a:tc>
                  <a:txBody>
                    <a:bodyPr/>
                    <a:lstStyle/>
                    <a:p>
                      <a:endParaRPr kumimoji="1" lang="ja-JP" altLang="en-US" sz="1800" b="1" dirty="0">
                        <a:latin typeface="+mj-ea"/>
                        <a:ea typeface="+mj-ea"/>
                      </a:endParaRPr>
                    </a:p>
                  </a:txBody>
                  <a:tcPr marL="84627" marR="84627" marT="42314" marB="42314"/>
                </a:tc>
                <a:tc>
                  <a:txBody>
                    <a:bodyPr/>
                    <a:lstStyle/>
                    <a:p>
                      <a:pPr algn="ctr"/>
                      <a:r>
                        <a:rPr kumimoji="1" lang="en-US" altLang="ja-JP" sz="1800" b="1" dirty="0" smtClean="0">
                          <a:latin typeface="+mj-ea"/>
                          <a:ea typeface="+mj-ea"/>
                        </a:rPr>
                        <a:t>a</a:t>
                      </a:r>
                      <a:endParaRPr kumimoji="1" lang="ja-JP" altLang="en-US" sz="1800" b="1" dirty="0">
                        <a:latin typeface="+mj-ea"/>
                        <a:ea typeface="+mj-ea"/>
                      </a:endParaRPr>
                    </a:p>
                  </a:txBody>
                  <a:tcPr marL="84627" marR="84627" marT="42314" marB="42314"/>
                </a:tc>
                <a:tc>
                  <a:txBody>
                    <a:bodyPr/>
                    <a:lstStyle/>
                    <a:p>
                      <a:pPr algn="ctr"/>
                      <a:r>
                        <a:rPr kumimoji="1" lang="en-US" altLang="ja-JP" sz="1800" b="1" dirty="0" smtClean="0">
                          <a:latin typeface="+mj-ea"/>
                          <a:ea typeface="+mj-ea"/>
                        </a:rPr>
                        <a:t>b</a:t>
                      </a:r>
                      <a:endParaRPr kumimoji="1" lang="ja-JP" altLang="en-US" sz="1800" b="1" dirty="0">
                        <a:latin typeface="+mj-ea"/>
                        <a:ea typeface="+mj-ea"/>
                      </a:endParaRPr>
                    </a:p>
                  </a:txBody>
                  <a:tcPr marL="84627" marR="84627" marT="42314" marB="42314"/>
                </a:tc>
                <a:tc>
                  <a:txBody>
                    <a:bodyPr/>
                    <a:lstStyle/>
                    <a:p>
                      <a:pPr algn="ctr"/>
                      <a:r>
                        <a:rPr kumimoji="1" lang="en-US" altLang="ja-JP" sz="1800" b="1" dirty="0" smtClean="0">
                          <a:latin typeface="+mj-ea"/>
                          <a:ea typeface="+mj-ea"/>
                        </a:rPr>
                        <a:t>c</a:t>
                      </a:r>
                      <a:endParaRPr kumimoji="1" lang="ja-JP" altLang="en-US" sz="1800" b="1" dirty="0">
                        <a:latin typeface="+mj-ea"/>
                        <a:ea typeface="+mj-ea"/>
                      </a:endParaRPr>
                    </a:p>
                  </a:txBody>
                  <a:tcPr marL="84627" marR="84627" marT="42314" marB="42314"/>
                </a:tc>
                <a:tc>
                  <a:txBody>
                    <a:bodyPr/>
                    <a:lstStyle/>
                    <a:p>
                      <a:pPr algn="ctr"/>
                      <a:r>
                        <a:rPr kumimoji="1" lang="en-US" altLang="ja-JP" sz="1800" b="1" dirty="0" smtClean="0">
                          <a:latin typeface="+mj-ea"/>
                          <a:ea typeface="+mj-ea"/>
                        </a:rPr>
                        <a:t>d</a:t>
                      </a:r>
                      <a:endParaRPr kumimoji="1" lang="ja-JP" altLang="en-US" sz="1800" b="1" dirty="0">
                        <a:latin typeface="+mj-ea"/>
                        <a:ea typeface="+mj-ea"/>
                      </a:endParaRPr>
                    </a:p>
                  </a:txBody>
                  <a:tcPr marL="84627" marR="84627" marT="42314" marB="42314"/>
                </a:tc>
              </a:tr>
              <a:tr h="435403">
                <a:tc>
                  <a:txBody>
                    <a:bodyPr/>
                    <a:lstStyle/>
                    <a:p>
                      <a:pPr algn="ctr"/>
                      <a:r>
                        <a:rPr kumimoji="1" lang="en-US" altLang="ja-JP" sz="1800" b="1" dirty="0" smtClean="0">
                          <a:latin typeface="+mj-ea"/>
                          <a:ea typeface="+mj-ea"/>
                        </a:rPr>
                        <a:t>A</a:t>
                      </a:r>
                      <a:endParaRPr kumimoji="1" lang="ja-JP" altLang="en-US" sz="1800" b="1" dirty="0">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r>
              <a:tr h="435403">
                <a:tc>
                  <a:txBody>
                    <a:bodyPr/>
                    <a:lstStyle/>
                    <a:p>
                      <a:pPr algn="ctr"/>
                      <a:r>
                        <a:rPr kumimoji="1" lang="en-US" altLang="ja-JP" sz="1800" b="1" dirty="0" smtClean="0">
                          <a:latin typeface="+mj-ea"/>
                          <a:ea typeface="+mj-ea"/>
                        </a:rPr>
                        <a:t>B</a:t>
                      </a:r>
                      <a:endParaRPr kumimoji="1" lang="ja-JP" altLang="en-US" sz="1800" b="1" dirty="0">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r>
              <a:tr h="435403">
                <a:tc>
                  <a:txBody>
                    <a:bodyPr/>
                    <a:lstStyle/>
                    <a:p>
                      <a:pPr algn="ctr"/>
                      <a:r>
                        <a:rPr kumimoji="1" lang="en-US" altLang="ja-JP" sz="1800" b="1" dirty="0" smtClean="0">
                          <a:latin typeface="+mj-ea"/>
                          <a:ea typeface="+mj-ea"/>
                        </a:rPr>
                        <a:t>C</a:t>
                      </a:r>
                      <a:endParaRPr kumimoji="1" lang="ja-JP" altLang="en-US" sz="1800" b="1" dirty="0">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r>
              <a:tr h="435403">
                <a:tc>
                  <a:txBody>
                    <a:bodyPr/>
                    <a:lstStyle/>
                    <a:p>
                      <a:pPr algn="ctr"/>
                      <a:r>
                        <a:rPr kumimoji="1" lang="en-US" altLang="ja-JP" sz="1800" b="1" dirty="0" smtClean="0">
                          <a:latin typeface="+mj-ea"/>
                          <a:ea typeface="+mj-ea"/>
                        </a:rPr>
                        <a:t>D</a:t>
                      </a:r>
                      <a:endParaRPr kumimoji="1" lang="ja-JP" altLang="en-US" sz="1800" b="1" dirty="0">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r>
              <a:tr h="435403">
                <a:tc>
                  <a:txBody>
                    <a:bodyPr/>
                    <a:lstStyle/>
                    <a:p>
                      <a:pPr algn="ctr"/>
                      <a:r>
                        <a:rPr kumimoji="1" lang="en-US" altLang="ja-JP" sz="1800" b="1" dirty="0" smtClean="0">
                          <a:latin typeface="+mj-ea"/>
                          <a:ea typeface="+mj-ea"/>
                        </a:rPr>
                        <a:t>E</a:t>
                      </a:r>
                      <a:endParaRPr kumimoji="1" lang="ja-JP" altLang="en-US" sz="1800" b="1" dirty="0">
                        <a:latin typeface="+mj-ea"/>
                        <a:ea typeface="+mj-ea"/>
                      </a:endParaRPr>
                    </a:p>
                  </a:txBody>
                  <a:tcPr marL="84627" marR="84627" marT="42314" marB="42314"/>
                </a:tc>
                <a:tc>
                  <a:txBody>
                    <a:bodyPr/>
                    <a:lstStyle/>
                    <a:p>
                      <a:endParaRPr kumimoji="1" lang="ja-JP" altLang="en-US" sz="1800" b="1">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c>
                  <a:txBody>
                    <a:bodyPr/>
                    <a:lstStyle/>
                    <a:p>
                      <a:endParaRPr kumimoji="1" lang="ja-JP" altLang="en-US" sz="1800" b="1" dirty="0">
                        <a:latin typeface="+mj-ea"/>
                        <a:ea typeface="+mj-ea"/>
                      </a:endParaRPr>
                    </a:p>
                  </a:txBody>
                  <a:tcPr marL="84627" marR="84627" marT="42314" marB="42314"/>
                </a:tc>
              </a:tr>
            </a:tbl>
          </a:graphicData>
        </a:graphic>
      </p:graphicFrame>
      <p:sp>
        <p:nvSpPr>
          <p:cNvPr id="59" name="テキスト ボックス 58"/>
          <p:cNvSpPr txBox="1"/>
          <p:nvPr/>
        </p:nvSpPr>
        <p:spPr bwMode="auto">
          <a:xfrm>
            <a:off x="213588" y="1020346"/>
            <a:ext cx="2782333" cy="530127"/>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square" lIns="108000" tIns="72000" rIns="108000" bIns="72000" rtlCol="0" anchor="ctr" anchorCtr="1">
            <a:spAutoFit/>
          </a:bodyPr>
          <a:lstStyle/>
          <a:p>
            <a:pPr>
              <a:lnSpc>
                <a:spcPct val="130000"/>
              </a:lnSpc>
              <a:buSzPct val="120000"/>
            </a:pPr>
            <a:r>
              <a:rPr lang="ja-JP" altLang="en-US" sz="2000" b="1" dirty="0">
                <a:latin typeface="+mj-ea"/>
                <a:ea typeface="+mj-ea"/>
              </a:rPr>
              <a:t>マッピング法</a:t>
            </a:r>
            <a:endParaRPr kumimoji="1" lang="ja-JP" altLang="en-US" sz="2000" b="1" dirty="0" smtClean="0">
              <a:latin typeface="+mj-ea"/>
              <a:ea typeface="+mj-ea"/>
            </a:endParaRPr>
          </a:p>
        </p:txBody>
      </p:sp>
      <p:sp>
        <p:nvSpPr>
          <p:cNvPr id="60" name="テキスト ボックス 59"/>
          <p:cNvSpPr txBox="1"/>
          <p:nvPr/>
        </p:nvSpPr>
        <p:spPr bwMode="auto">
          <a:xfrm>
            <a:off x="3448462" y="1020346"/>
            <a:ext cx="3020533" cy="530127"/>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square" lIns="108000" tIns="72000" rIns="108000" bIns="72000" rtlCol="0" anchor="ctr" anchorCtr="1">
            <a:spAutoFit/>
          </a:bodyPr>
          <a:lstStyle/>
          <a:p>
            <a:pPr>
              <a:lnSpc>
                <a:spcPct val="130000"/>
              </a:lnSpc>
              <a:buSzPct val="120000"/>
            </a:pPr>
            <a:r>
              <a:rPr lang="ja-JP" altLang="en-US" sz="2000" b="1" dirty="0" smtClean="0">
                <a:latin typeface="+mj-ea"/>
                <a:ea typeface="+mj-ea"/>
              </a:rPr>
              <a:t>ポジショニング法</a:t>
            </a:r>
            <a:endParaRPr kumimoji="1" lang="ja-JP" altLang="en-US" sz="2000" b="1" dirty="0" smtClean="0">
              <a:latin typeface="+mj-ea"/>
              <a:ea typeface="+mj-ea"/>
            </a:endParaRPr>
          </a:p>
        </p:txBody>
      </p:sp>
      <p:sp>
        <p:nvSpPr>
          <p:cNvPr id="61" name="テキスト ボックス 60"/>
          <p:cNvSpPr txBox="1"/>
          <p:nvPr/>
        </p:nvSpPr>
        <p:spPr bwMode="auto">
          <a:xfrm>
            <a:off x="6863944" y="1020346"/>
            <a:ext cx="2782333" cy="530127"/>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square" lIns="108000" tIns="72000" rIns="108000" bIns="72000" rtlCol="0" anchor="ctr" anchorCtr="1">
            <a:spAutoFit/>
          </a:bodyPr>
          <a:lstStyle/>
          <a:p>
            <a:pPr>
              <a:lnSpc>
                <a:spcPct val="130000"/>
              </a:lnSpc>
              <a:buSzPct val="120000"/>
            </a:pPr>
            <a:r>
              <a:rPr lang="ja-JP" altLang="en-US" sz="2000" b="1" dirty="0" smtClean="0">
                <a:latin typeface="+mj-ea"/>
                <a:ea typeface="+mj-ea"/>
              </a:rPr>
              <a:t>マトリクス法</a:t>
            </a:r>
            <a:endParaRPr kumimoji="1" lang="ja-JP" altLang="en-US" sz="2000" b="1" dirty="0" smtClean="0">
              <a:latin typeface="+mj-ea"/>
              <a:ea typeface="+mj-ea"/>
            </a:endParaRPr>
          </a:p>
        </p:txBody>
      </p:sp>
      <p:sp>
        <p:nvSpPr>
          <p:cNvPr id="63" name="メモ 62"/>
          <p:cNvSpPr/>
          <p:nvPr/>
        </p:nvSpPr>
        <p:spPr bwMode="auto">
          <a:xfrm>
            <a:off x="7540578" y="221523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4" name="メモ 63"/>
          <p:cNvSpPr/>
          <p:nvPr/>
        </p:nvSpPr>
        <p:spPr bwMode="auto">
          <a:xfrm>
            <a:off x="8041642" y="2725555"/>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5" name="メモ 64"/>
          <p:cNvSpPr/>
          <p:nvPr/>
        </p:nvSpPr>
        <p:spPr bwMode="auto">
          <a:xfrm>
            <a:off x="8255110" y="2287871"/>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6" name="メモ 65"/>
          <p:cNvSpPr/>
          <p:nvPr/>
        </p:nvSpPr>
        <p:spPr bwMode="auto">
          <a:xfrm>
            <a:off x="7562385" y="3154085"/>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7" name="メモ 66"/>
          <p:cNvSpPr/>
          <p:nvPr/>
        </p:nvSpPr>
        <p:spPr bwMode="auto">
          <a:xfrm>
            <a:off x="8695726" y="3992311"/>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8" name="メモ 67"/>
          <p:cNvSpPr/>
          <p:nvPr/>
        </p:nvSpPr>
        <p:spPr bwMode="auto">
          <a:xfrm>
            <a:off x="8802460" y="407888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9" name="メモ 68"/>
          <p:cNvSpPr/>
          <p:nvPr/>
        </p:nvSpPr>
        <p:spPr bwMode="auto">
          <a:xfrm>
            <a:off x="8588992" y="3940205"/>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0" name="メモ 69"/>
          <p:cNvSpPr/>
          <p:nvPr/>
        </p:nvSpPr>
        <p:spPr bwMode="auto">
          <a:xfrm>
            <a:off x="9227463" y="3949256"/>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1" name="メモ 70"/>
          <p:cNvSpPr/>
          <p:nvPr/>
        </p:nvSpPr>
        <p:spPr bwMode="auto">
          <a:xfrm>
            <a:off x="8838111" y="3576343"/>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2" name="メモ 71"/>
          <p:cNvSpPr/>
          <p:nvPr/>
        </p:nvSpPr>
        <p:spPr bwMode="auto">
          <a:xfrm>
            <a:off x="9356969" y="2238934"/>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3" name="メモ 72"/>
          <p:cNvSpPr/>
          <p:nvPr/>
        </p:nvSpPr>
        <p:spPr bwMode="auto">
          <a:xfrm>
            <a:off x="9192030" y="2697189"/>
            <a:ext cx="213468" cy="193198"/>
          </a:xfrm>
          <a:prstGeom prst="foldedCorner">
            <a:avLst>
              <a:gd name="adj" fmla="val 50000"/>
            </a:avLst>
          </a:prstGeom>
          <a:solidFill>
            <a:srgbClr val="FFFF99"/>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4" name="テキスト ボックス 73"/>
          <p:cNvSpPr txBox="1"/>
          <p:nvPr/>
        </p:nvSpPr>
        <p:spPr>
          <a:xfrm>
            <a:off x="257127" y="6156457"/>
            <a:ext cx="9337634" cy="425758"/>
          </a:xfrm>
          <a:prstGeom prst="rect">
            <a:avLst/>
          </a:prstGeom>
          <a:noFill/>
        </p:spPr>
        <p:txBody>
          <a:bodyPr wrap="square" rtlCol="0">
            <a:spAutoFit/>
          </a:bodyPr>
          <a:lstStyle/>
          <a:p>
            <a:pPr algn="just">
              <a:lnSpc>
                <a:spcPct val="110000"/>
              </a:lnSpc>
            </a:pPr>
            <a:r>
              <a:rPr lang="ja-JP" altLang="en-US" sz="2000" b="1" dirty="0" smtClean="0">
                <a:solidFill>
                  <a:prstClr val="black"/>
                </a:solidFill>
                <a:latin typeface="+mj-ea"/>
                <a:ea typeface="+mj-ea"/>
                <a:sym typeface="Wingdings 2"/>
              </a:rPr>
              <a:t>ブレインストーミングの際に、あらかじめテーマに応じてマップを描いておく場合もある。</a:t>
            </a:r>
            <a:endParaRPr lang="en-US" altLang="ja-JP" sz="2000" b="1" dirty="0" smtClean="0">
              <a:solidFill>
                <a:prstClr val="black"/>
              </a:solidFill>
              <a:latin typeface="+mj-ea"/>
              <a:ea typeface="+mj-ea"/>
              <a:sym typeface="Wingdings 2"/>
            </a:endParaRPr>
          </a:p>
        </p:txBody>
      </p:sp>
      <p:sp>
        <p:nvSpPr>
          <p:cNvPr id="75" name="テキスト ボックス 74"/>
          <p:cNvSpPr txBox="1"/>
          <p:nvPr/>
        </p:nvSpPr>
        <p:spPr>
          <a:xfrm>
            <a:off x="179853" y="4686680"/>
            <a:ext cx="2936834" cy="799706"/>
          </a:xfrm>
          <a:prstGeom prst="rect">
            <a:avLst/>
          </a:prstGeom>
          <a:noFill/>
        </p:spPr>
        <p:txBody>
          <a:bodyPr wrap="square" rtlCol="0">
            <a:spAutoFit/>
          </a:bodyPr>
          <a:lstStyle/>
          <a:p>
            <a:pPr algn="just">
              <a:lnSpc>
                <a:spcPct val="110000"/>
              </a:lnSpc>
            </a:pPr>
            <a:r>
              <a:rPr lang="ja-JP" altLang="en-US" sz="1400" dirty="0" smtClean="0">
                <a:solidFill>
                  <a:prstClr val="black"/>
                </a:solidFill>
                <a:latin typeface="+mn-ea"/>
                <a:ea typeface="+mn-ea"/>
                <a:sym typeface="Wingdings 2"/>
              </a:rPr>
              <a:t>テーマ</a:t>
            </a:r>
            <a:r>
              <a:rPr lang="ja-JP" altLang="en-US" sz="1400" dirty="0">
                <a:solidFill>
                  <a:prstClr val="black"/>
                </a:solidFill>
                <a:latin typeface="+mn-ea"/>
                <a:ea typeface="+mn-ea"/>
                <a:sym typeface="Wingdings 2"/>
              </a:rPr>
              <a:t>について</a:t>
            </a:r>
            <a:r>
              <a:rPr lang="ja-JP" altLang="en-US" sz="1400" dirty="0" smtClean="0">
                <a:solidFill>
                  <a:prstClr val="black"/>
                </a:solidFill>
                <a:latin typeface="+mn-ea"/>
                <a:ea typeface="+mn-ea"/>
                <a:sym typeface="Wingdings 2"/>
              </a:rPr>
              <a:t>、要素ごとのエリアを作り、それらに各アイデアを分類して配置し、整理・視覚化する。</a:t>
            </a:r>
            <a:endParaRPr lang="en-US" altLang="ja-JP" sz="1400" dirty="0" smtClean="0">
              <a:solidFill>
                <a:prstClr val="black"/>
              </a:solidFill>
              <a:latin typeface="+mn-ea"/>
              <a:ea typeface="+mn-ea"/>
              <a:sym typeface="Wingdings 2"/>
            </a:endParaRPr>
          </a:p>
        </p:txBody>
      </p:sp>
      <p:sp>
        <p:nvSpPr>
          <p:cNvPr id="76" name="テキスト ボックス 75"/>
          <p:cNvSpPr txBox="1"/>
          <p:nvPr/>
        </p:nvSpPr>
        <p:spPr>
          <a:xfrm>
            <a:off x="3322750" y="4686680"/>
            <a:ext cx="3307344" cy="1273682"/>
          </a:xfrm>
          <a:prstGeom prst="rect">
            <a:avLst/>
          </a:prstGeom>
          <a:noFill/>
        </p:spPr>
        <p:txBody>
          <a:bodyPr wrap="square" rtlCol="0">
            <a:spAutoFit/>
          </a:bodyPr>
          <a:lstStyle/>
          <a:p>
            <a:pPr algn="just">
              <a:lnSpc>
                <a:spcPct val="110000"/>
              </a:lnSpc>
            </a:pPr>
            <a:r>
              <a:rPr lang="ja-JP" altLang="en-US" sz="1400" dirty="0">
                <a:solidFill>
                  <a:prstClr val="black"/>
                </a:solidFill>
                <a:latin typeface="+mn-ea"/>
                <a:ea typeface="+mn-ea"/>
                <a:sym typeface="Wingdings 2"/>
              </a:rPr>
              <a:t>テーマについて、２つの観点の強弱に</a:t>
            </a:r>
            <a:r>
              <a:rPr lang="ja-JP" altLang="en-US" sz="1400" dirty="0" smtClean="0">
                <a:solidFill>
                  <a:prstClr val="black"/>
                </a:solidFill>
                <a:latin typeface="+mn-ea"/>
                <a:ea typeface="+mn-ea"/>
                <a:sym typeface="Wingdings 2"/>
              </a:rPr>
              <a:t>よってアイデア</a:t>
            </a:r>
            <a:r>
              <a:rPr lang="ja-JP" altLang="en-US" sz="1400" dirty="0">
                <a:solidFill>
                  <a:prstClr val="black"/>
                </a:solidFill>
                <a:latin typeface="+mn-ea"/>
                <a:ea typeface="+mn-ea"/>
                <a:sym typeface="Wingdings 2"/>
              </a:rPr>
              <a:t>を振り分けていく手法</a:t>
            </a:r>
            <a:r>
              <a:rPr lang="ja-JP" altLang="en-US" sz="1400" dirty="0" smtClean="0">
                <a:solidFill>
                  <a:prstClr val="black"/>
                </a:solidFill>
                <a:latin typeface="+mn-ea"/>
                <a:ea typeface="+mn-ea"/>
                <a:sym typeface="Wingdings 2"/>
              </a:rPr>
              <a:t>。</a:t>
            </a:r>
            <a:endParaRPr lang="en-US" altLang="ja-JP" sz="1400" dirty="0" smtClean="0">
              <a:solidFill>
                <a:prstClr val="black"/>
              </a:solidFill>
              <a:latin typeface="+mn-ea"/>
              <a:ea typeface="+mn-ea"/>
              <a:sym typeface="Wingdings 2"/>
            </a:endParaRPr>
          </a:p>
          <a:p>
            <a:pPr algn="just">
              <a:lnSpc>
                <a:spcPct val="110000"/>
              </a:lnSpc>
            </a:pPr>
            <a:r>
              <a:rPr lang="ja-JP" altLang="en-US" sz="1400" dirty="0" smtClean="0">
                <a:solidFill>
                  <a:prstClr val="black"/>
                </a:solidFill>
                <a:latin typeface="+mn-ea"/>
                <a:ea typeface="+mn-ea"/>
                <a:sym typeface="Wingdings 2"/>
              </a:rPr>
              <a:t>２つ</a:t>
            </a:r>
            <a:r>
              <a:rPr lang="ja-JP" altLang="en-US" sz="1400" dirty="0">
                <a:solidFill>
                  <a:prstClr val="black"/>
                </a:solidFill>
                <a:latin typeface="+mn-ea"/>
                <a:ea typeface="+mn-ea"/>
                <a:sym typeface="Wingdings 2"/>
              </a:rPr>
              <a:t>の観点の軸を十字に交差させ、４つのゾーンを作り</a:t>
            </a:r>
            <a:r>
              <a:rPr lang="ja-JP" altLang="en-US" sz="1400" dirty="0" smtClean="0">
                <a:solidFill>
                  <a:prstClr val="black"/>
                </a:solidFill>
                <a:latin typeface="+mn-ea"/>
                <a:ea typeface="+mn-ea"/>
                <a:sym typeface="Wingdings 2"/>
              </a:rPr>
              <a:t>、度合い</a:t>
            </a:r>
            <a:r>
              <a:rPr lang="ja-JP" altLang="en-US" sz="1400" dirty="0">
                <a:solidFill>
                  <a:prstClr val="black"/>
                </a:solidFill>
                <a:latin typeface="+mn-ea"/>
                <a:ea typeface="+mn-ea"/>
                <a:sym typeface="Wingdings 2"/>
              </a:rPr>
              <a:t>に</a:t>
            </a:r>
            <a:r>
              <a:rPr lang="ja-JP" altLang="en-US" sz="1400" dirty="0" smtClean="0">
                <a:solidFill>
                  <a:prstClr val="black"/>
                </a:solidFill>
                <a:latin typeface="+mn-ea"/>
                <a:ea typeface="+mn-ea"/>
                <a:sym typeface="Wingdings 2"/>
              </a:rPr>
              <a:t>応じてアイデア配置する。</a:t>
            </a:r>
            <a:endParaRPr lang="en-US" altLang="ja-JP" sz="1400" dirty="0">
              <a:solidFill>
                <a:prstClr val="black"/>
              </a:solidFill>
              <a:latin typeface="+mn-ea"/>
              <a:ea typeface="+mn-ea"/>
              <a:sym typeface="Wingdings 2"/>
            </a:endParaRPr>
          </a:p>
        </p:txBody>
      </p:sp>
      <p:sp>
        <p:nvSpPr>
          <p:cNvPr id="77" name="テキスト ボックス 76"/>
          <p:cNvSpPr txBox="1"/>
          <p:nvPr/>
        </p:nvSpPr>
        <p:spPr>
          <a:xfrm>
            <a:off x="6715054" y="4673801"/>
            <a:ext cx="2936834" cy="1036694"/>
          </a:xfrm>
          <a:prstGeom prst="rect">
            <a:avLst/>
          </a:prstGeom>
          <a:noFill/>
        </p:spPr>
        <p:txBody>
          <a:bodyPr wrap="square" rtlCol="0">
            <a:spAutoFit/>
          </a:bodyPr>
          <a:lstStyle/>
          <a:p>
            <a:pPr algn="just">
              <a:lnSpc>
                <a:spcPct val="110000"/>
              </a:lnSpc>
            </a:pPr>
            <a:r>
              <a:rPr lang="ja-JP" altLang="en-US" sz="1400" dirty="0" smtClean="0">
                <a:solidFill>
                  <a:prstClr val="black"/>
                </a:solidFill>
                <a:latin typeface="+mn-ea"/>
                <a:ea typeface="+mn-ea"/>
                <a:sym typeface="Wingdings 2"/>
              </a:rPr>
              <a:t>テーマについての大きな２つの観点を細分化して見出しとし、各アイデアを交差する枠に振り分けて整理・視覚化する手法。</a:t>
            </a:r>
            <a:endParaRPr lang="en-US" altLang="ja-JP" sz="1400" dirty="0" smtClean="0">
              <a:solidFill>
                <a:prstClr val="black"/>
              </a:solidFill>
              <a:latin typeface="+mn-ea"/>
              <a:ea typeface="+mn-ea"/>
              <a:sym typeface="Wingdings 2"/>
            </a:endParaRPr>
          </a:p>
        </p:txBody>
      </p:sp>
      <p:sp>
        <p:nvSpPr>
          <p:cNvPr id="78" name="角丸四角形 77"/>
          <p:cNvSpPr/>
          <p:nvPr/>
        </p:nvSpPr>
        <p:spPr bwMode="auto">
          <a:xfrm>
            <a:off x="8524150" y="205793"/>
            <a:ext cx="1159251" cy="686964"/>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prstClr val="white"/>
                </a:solidFill>
                <a:latin typeface="+mj-ea"/>
                <a:ea typeface="+mj-ea"/>
              </a:rPr>
              <a:t>収束</a:t>
            </a:r>
          </a:p>
        </p:txBody>
      </p:sp>
      <p:sp>
        <p:nvSpPr>
          <p:cNvPr id="85" name="メモ 84"/>
          <p:cNvSpPr/>
          <p:nvPr/>
        </p:nvSpPr>
        <p:spPr bwMode="auto">
          <a:xfrm>
            <a:off x="6143108" y="1867627"/>
            <a:ext cx="213468" cy="193198"/>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6" name="メモ 85"/>
          <p:cNvSpPr/>
          <p:nvPr/>
        </p:nvSpPr>
        <p:spPr bwMode="auto">
          <a:xfrm>
            <a:off x="6255527" y="2038097"/>
            <a:ext cx="213468" cy="193198"/>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7" name="メモ 86"/>
          <p:cNvSpPr/>
          <p:nvPr/>
        </p:nvSpPr>
        <p:spPr bwMode="auto">
          <a:xfrm>
            <a:off x="6143108" y="3906602"/>
            <a:ext cx="213468" cy="193198"/>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8" name="メモ 87"/>
          <p:cNvSpPr/>
          <p:nvPr/>
        </p:nvSpPr>
        <p:spPr bwMode="auto">
          <a:xfrm>
            <a:off x="3775362" y="4077072"/>
            <a:ext cx="213468" cy="193198"/>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9" name="メモ 88"/>
          <p:cNvSpPr/>
          <p:nvPr/>
        </p:nvSpPr>
        <p:spPr bwMode="auto">
          <a:xfrm>
            <a:off x="8697220" y="4209063"/>
            <a:ext cx="213468" cy="193198"/>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0" name="メモ 89"/>
          <p:cNvSpPr/>
          <p:nvPr/>
        </p:nvSpPr>
        <p:spPr bwMode="auto">
          <a:xfrm>
            <a:off x="8294486" y="2781778"/>
            <a:ext cx="213468" cy="193198"/>
          </a:xfrm>
          <a:prstGeom prst="foldedCorner">
            <a:avLst>
              <a:gd name="adj" fmla="val 50000"/>
            </a:avLst>
          </a:prstGeom>
          <a:solidFill>
            <a:srgbClr val="FF99FF"/>
          </a:solidFill>
          <a:ln w="9525" cap="flat" cmpd="sng" algn="ctr">
            <a:solidFill>
              <a:schemeClr val="accent3">
                <a:lumMod val="50000"/>
              </a:schemeClr>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10677504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価値あるアイデア</a:t>
            </a:r>
            <a:r>
              <a:rPr lang="ja-JP" altLang="en-US" dirty="0" smtClean="0"/>
              <a:t>を生むには</a:t>
            </a:r>
            <a:endParaRPr kumimoji="1" lang="ja-JP" altLang="en-US" dirty="0"/>
          </a:p>
        </p:txBody>
      </p:sp>
      <p:sp>
        <p:nvSpPr>
          <p:cNvPr id="3" name="角丸四角形 2"/>
          <p:cNvSpPr/>
          <p:nvPr/>
        </p:nvSpPr>
        <p:spPr>
          <a:xfrm>
            <a:off x="362858" y="1563231"/>
            <a:ext cx="9173028" cy="2355625"/>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30000"/>
              </a:lnSpc>
            </a:pPr>
            <a:r>
              <a:rPr lang="ja-JP" altLang="en-US" sz="4400" b="1" dirty="0" smtClean="0">
                <a:solidFill>
                  <a:prstClr val="white"/>
                </a:solidFill>
                <a:latin typeface="+mj-ea"/>
                <a:ea typeface="+mj-ea"/>
              </a:rPr>
              <a:t>一見、無関係な物事を深く洞察して</a:t>
            </a:r>
            <a:endParaRPr lang="en-US" altLang="ja-JP" sz="4400" b="1" dirty="0" smtClean="0">
              <a:solidFill>
                <a:prstClr val="white"/>
              </a:solidFill>
              <a:latin typeface="+mj-ea"/>
              <a:ea typeface="+mj-ea"/>
            </a:endParaRPr>
          </a:p>
          <a:p>
            <a:pPr algn="ctr">
              <a:lnSpc>
                <a:spcPct val="130000"/>
              </a:lnSpc>
            </a:pPr>
            <a:r>
              <a:rPr lang="ja-JP" altLang="en-US" sz="4400" b="1" dirty="0">
                <a:solidFill>
                  <a:prstClr val="white"/>
                </a:solidFill>
                <a:latin typeface="+mj-ea"/>
                <a:ea typeface="+mj-ea"/>
              </a:rPr>
              <a:t>本質的</a:t>
            </a:r>
            <a:r>
              <a:rPr lang="ja-JP" altLang="en-US" sz="4400" b="1" dirty="0" smtClean="0">
                <a:solidFill>
                  <a:prstClr val="white"/>
                </a:solidFill>
                <a:latin typeface="+mj-ea"/>
                <a:ea typeface="+mj-ea"/>
              </a:rPr>
              <a:t>なつながりを見出そう</a:t>
            </a:r>
            <a:endParaRPr lang="en-US" altLang="ja-JP" sz="4400" b="1" dirty="0">
              <a:solidFill>
                <a:prstClr val="white"/>
              </a:solidFill>
              <a:latin typeface="+mj-ea"/>
              <a:ea typeface="+mj-ea"/>
            </a:endParaRPr>
          </a:p>
        </p:txBody>
      </p:sp>
      <p:pic>
        <p:nvPicPr>
          <p:cNvPr id="3075" name="Picture 3" descr="C:\Users\saito\AppData\Local\Microsoft\Windows\Temporary Internet Files\Content.IE5\MS154A84\486933_10151271621873622_3043082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150" y="4125330"/>
            <a:ext cx="3063941" cy="220286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www.fusiontables.com/en/banner-img/108-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858" y="4125330"/>
            <a:ext cx="2937157" cy="220286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www.fusiontables.com/en/banner-img/102-0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892" y="4125330"/>
            <a:ext cx="2937157" cy="2202868"/>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 6"/>
          <p:cNvSpPr/>
          <p:nvPr/>
        </p:nvSpPr>
        <p:spPr bwMode="auto">
          <a:xfrm>
            <a:off x="8524150" y="205793"/>
            <a:ext cx="1159251" cy="686964"/>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a:solidFill>
                  <a:prstClr val="white"/>
                </a:solidFill>
                <a:latin typeface="+mj-ea"/>
                <a:ea typeface="+mj-ea"/>
              </a:rPr>
              <a:t>収束</a:t>
            </a:r>
          </a:p>
        </p:txBody>
      </p:sp>
    </p:spTree>
    <p:extLst>
      <p:ext uri="{BB962C8B-B14F-4D97-AF65-F5344CB8AC3E}">
        <p14:creationId xmlns:p14="http://schemas.microsoft.com/office/powerpoint/2010/main" val="340763660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検討プロセスと結果を伝える</a:t>
            </a:r>
            <a:endParaRPr kumimoji="1" lang="ja-JP" altLang="en-US" dirty="0"/>
          </a:p>
        </p:txBody>
      </p:sp>
      <p:sp>
        <p:nvSpPr>
          <p:cNvPr id="3" name="正方形/長方形 2"/>
          <p:cNvSpPr/>
          <p:nvPr/>
        </p:nvSpPr>
        <p:spPr bwMode="auto">
          <a:xfrm>
            <a:off x="619125" y="1133476"/>
            <a:ext cx="8677275" cy="154304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000" dirty="0" smtClean="0">
                <a:latin typeface="ＭＳ Ｐゴシック" pitchFamily="50" charset="-128"/>
                <a:ea typeface="ＭＳ Ｐゴシック" pitchFamily="50" charset="-128"/>
              </a:rPr>
              <a:t>発表準備</a:t>
            </a:r>
            <a:endParaRPr kumimoji="1" lang="ja-JP" altLang="en-US" sz="6000" dirty="0">
              <a:latin typeface="ＭＳ Ｐゴシック" pitchFamily="50" charset="-128"/>
              <a:ea typeface="ＭＳ Ｐゴシック" pitchFamily="50" charset="-128"/>
            </a:endParaRPr>
          </a:p>
        </p:txBody>
      </p:sp>
      <p:sp>
        <p:nvSpPr>
          <p:cNvPr id="6" name="テキスト ボックス 5"/>
          <p:cNvSpPr txBox="1"/>
          <p:nvPr/>
        </p:nvSpPr>
        <p:spPr bwMode="auto">
          <a:xfrm>
            <a:off x="1151466" y="2852114"/>
            <a:ext cx="7603067" cy="3460160"/>
          </a:xfrm>
          <a:prstGeom prst="rect">
            <a:avLst/>
          </a:prstGeom>
          <a:noFill/>
          <a:ln w="9525">
            <a:noFill/>
            <a:miter lim="800000"/>
            <a:headEnd/>
            <a:tailEnd/>
          </a:ln>
        </p:spPr>
        <p:txBody>
          <a:bodyPr wrap="square" lIns="108000" tIns="72000" rIns="108000" bIns="72000" rtlCol="0" anchor="t" anchorCtr="0">
            <a:spAutoFit/>
          </a:bodyPr>
          <a:lstStyle/>
          <a:p>
            <a:pPr>
              <a:lnSpc>
                <a:spcPct val="130000"/>
              </a:lnSpc>
              <a:buSzPct val="120000"/>
            </a:pPr>
            <a:r>
              <a:rPr lang="ja-JP" altLang="en-US" sz="2800" b="1" dirty="0" smtClean="0">
                <a:latin typeface="+mj-ea"/>
                <a:ea typeface="+mj-ea"/>
              </a:rPr>
              <a:t>●プロセスを発表してください</a:t>
            </a:r>
            <a:endParaRPr lang="en-US" altLang="ja-JP" sz="2800" b="1" dirty="0" smtClean="0">
              <a:latin typeface="+mj-ea"/>
              <a:ea typeface="+mj-ea"/>
            </a:endParaRPr>
          </a:p>
          <a:p>
            <a:pPr lvl="1">
              <a:lnSpc>
                <a:spcPct val="200000"/>
              </a:lnSpc>
              <a:buSzPct val="120000"/>
            </a:pPr>
            <a:r>
              <a:rPr lang="ja-JP" altLang="en-US" sz="2000" dirty="0" smtClean="0">
                <a:latin typeface="+mn-ea"/>
                <a:ea typeface="+mn-ea"/>
              </a:rPr>
              <a:t>＞どんなテーマでブレストしたか</a:t>
            </a:r>
            <a:endParaRPr lang="en-US" altLang="ja-JP" sz="2000" dirty="0" smtClean="0">
              <a:latin typeface="+mn-ea"/>
              <a:ea typeface="+mn-ea"/>
            </a:endParaRPr>
          </a:p>
          <a:p>
            <a:pPr lvl="1">
              <a:lnSpc>
                <a:spcPct val="130000"/>
              </a:lnSpc>
              <a:buSzPct val="120000"/>
            </a:pPr>
            <a:r>
              <a:rPr lang="ja-JP" altLang="en-US" sz="2000" dirty="0" smtClean="0">
                <a:latin typeface="+mn-ea"/>
                <a:ea typeface="+mn-ea"/>
              </a:rPr>
              <a:t>＞どんな特徴が見つかったか</a:t>
            </a:r>
            <a:endParaRPr lang="en-US" altLang="ja-JP" sz="2000" dirty="0" smtClean="0">
              <a:latin typeface="+mn-ea"/>
              <a:ea typeface="+mn-ea"/>
            </a:endParaRPr>
          </a:p>
          <a:p>
            <a:pPr lvl="1">
              <a:lnSpc>
                <a:spcPct val="130000"/>
              </a:lnSpc>
              <a:buSzPct val="120000"/>
            </a:pPr>
            <a:r>
              <a:rPr lang="ja-JP" altLang="en-US" sz="2000" dirty="0" smtClean="0">
                <a:latin typeface="+mn-ea"/>
                <a:ea typeface="+mn-ea"/>
              </a:rPr>
              <a:t>＞珍しい意見やなるほどと思った意見も</a:t>
            </a:r>
            <a:endParaRPr lang="en-US" altLang="ja-JP" sz="2000" dirty="0" smtClean="0">
              <a:latin typeface="+mn-ea"/>
              <a:ea typeface="+mn-ea"/>
            </a:endParaRPr>
          </a:p>
          <a:p>
            <a:pPr marL="709200" lvl="1">
              <a:lnSpc>
                <a:spcPct val="130000"/>
              </a:lnSpc>
              <a:buSzPct val="120000"/>
            </a:pPr>
            <a:r>
              <a:rPr lang="ja-JP" altLang="en-US" sz="2000" dirty="0" smtClean="0">
                <a:latin typeface="+mn-ea"/>
                <a:ea typeface="+mn-ea"/>
              </a:rPr>
              <a:t>積極的に紹介してください</a:t>
            </a:r>
            <a:endParaRPr lang="en-US" altLang="ja-JP" sz="2000" dirty="0" smtClean="0">
              <a:latin typeface="+mn-ea"/>
              <a:ea typeface="+mn-ea"/>
            </a:endParaRPr>
          </a:p>
          <a:p>
            <a:pPr>
              <a:lnSpc>
                <a:spcPct val="130000"/>
              </a:lnSpc>
              <a:buSzPct val="120000"/>
            </a:pPr>
            <a:endParaRPr lang="en-US" altLang="ja-JP" sz="2000" dirty="0">
              <a:latin typeface="+mn-ea"/>
              <a:ea typeface="+mn-ea"/>
            </a:endParaRPr>
          </a:p>
          <a:p>
            <a:pPr>
              <a:lnSpc>
                <a:spcPct val="130000"/>
              </a:lnSpc>
              <a:buSzPct val="120000"/>
            </a:pPr>
            <a:r>
              <a:rPr lang="ja-JP" altLang="en-US" sz="2800" b="1" dirty="0" smtClean="0">
                <a:latin typeface="+mj-ea"/>
                <a:ea typeface="+mj-ea"/>
              </a:rPr>
              <a:t>●結論を発表してください</a:t>
            </a:r>
            <a:endParaRPr lang="en-US" altLang="ja-JP" sz="2800" b="1" dirty="0" smtClean="0">
              <a:latin typeface="+mj-ea"/>
              <a:ea typeface="+mj-ea"/>
            </a:endParaRPr>
          </a:p>
        </p:txBody>
      </p:sp>
      <p:pic>
        <p:nvPicPr>
          <p:cNvPr id="12290" name="Picture 2" descr="P1060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313" y="2979682"/>
            <a:ext cx="2900087" cy="193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63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アイデアを伝える</a:t>
            </a:r>
            <a:endParaRPr kumimoji="1" lang="ja-JP" altLang="en-US" dirty="0"/>
          </a:p>
        </p:txBody>
      </p:sp>
      <p:sp>
        <p:nvSpPr>
          <p:cNvPr id="3" name="正方形/長方形 2"/>
          <p:cNvSpPr/>
          <p:nvPr/>
        </p:nvSpPr>
        <p:spPr bwMode="auto">
          <a:xfrm>
            <a:off x="619125" y="1133476"/>
            <a:ext cx="8677275" cy="154304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000" dirty="0" smtClean="0">
                <a:latin typeface="ＭＳ Ｐゴシック" pitchFamily="50" charset="-128"/>
                <a:ea typeface="ＭＳ Ｐゴシック" pitchFamily="50" charset="-128"/>
              </a:rPr>
              <a:t>チーム発表</a:t>
            </a:r>
            <a:endParaRPr kumimoji="1" lang="ja-JP" altLang="en-US" sz="6000" dirty="0">
              <a:latin typeface="ＭＳ Ｐゴシック" pitchFamily="50" charset="-128"/>
              <a:ea typeface="ＭＳ Ｐゴシック" pitchFamily="50" charset="-128"/>
            </a:endParaRPr>
          </a:p>
        </p:txBody>
      </p:sp>
      <p:sp>
        <p:nvSpPr>
          <p:cNvPr id="7" name="角丸四角形 6"/>
          <p:cNvSpPr/>
          <p:nvPr/>
        </p:nvSpPr>
        <p:spPr bwMode="auto">
          <a:xfrm>
            <a:off x="6936828" y="838200"/>
            <a:ext cx="2578648"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200" dirty="0" smtClean="0">
                <a:solidFill>
                  <a:schemeClr val="bg1"/>
                </a:solidFill>
                <a:latin typeface="ＭＳ Ｐゴシック" pitchFamily="50" charset="-128"/>
                <a:ea typeface="ＭＳ Ｐゴシック" pitchFamily="50" charset="-128"/>
              </a:rPr>
              <a:t>各チーム</a:t>
            </a:r>
            <a:r>
              <a:rPr lang="ja-JP" altLang="en-US" sz="3200" dirty="0">
                <a:solidFill>
                  <a:schemeClr val="bg1"/>
                </a:solidFill>
                <a:latin typeface="ＭＳ Ｐゴシック" pitchFamily="50" charset="-128"/>
                <a:ea typeface="ＭＳ Ｐゴシック" pitchFamily="50" charset="-128"/>
              </a:rPr>
              <a:t>１</a:t>
            </a:r>
            <a:r>
              <a:rPr lang="ja-JP" altLang="en-US" sz="3200" dirty="0" smtClean="0">
                <a:solidFill>
                  <a:schemeClr val="bg1"/>
                </a:solidFill>
                <a:latin typeface="ＭＳ Ｐゴシック" pitchFamily="50" charset="-128"/>
                <a:ea typeface="ＭＳ Ｐゴシック" pitchFamily="50" charset="-128"/>
              </a:rPr>
              <a:t>分</a:t>
            </a:r>
            <a:endParaRPr kumimoji="1" lang="ja-JP" altLang="en-US" sz="3200" dirty="0">
              <a:solidFill>
                <a:schemeClr val="bg1"/>
              </a:solidFill>
              <a:latin typeface="ＭＳ Ｐゴシック" pitchFamily="50" charset="-128"/>
              <a:ea typeface="ＭＳ Ｐゴシック" pitchFamily="50" charset="-128"/>
            </a:endParaRPr>
          </a:p>
        </p:txBody>
      </p:sp>
      <p:sp>
        <p:nvSpPr>
          <p:cNvPr id="6" name="テキスト ボックス 5"/>
          <p:cNvSpPr txBox="1"/>
          <p:nvPr/>
        </p:nvSpPr>
        <p:spPr bwMode="auto">
          <a:xfrm>
            <a:off x="1151466" y="2852114"/>
            <a:ext cx="7603067" cy="3460160"/>
          </a:xfrm>
          <a:prstGeom prst="rect">
            <a:avLst/>
          </a:prstGeom>
          <a:noFill/>
          <a:ln w="9525">
            <a:noFill/>
            <a:miter lim="800000"/>
            <a:headEnd/>
            <a:tailEnd/>
          </a:ln>
        </p:spPr>
        <p:txBody>
          <a:bodyPr wrap="square" lIns="108000" tIns="72000" rIns="108000" bIns="72000" rtlCol="0" anchor="t" anchorCtr="0">
            <a:spAutoFit/>
          </a:bodyPr>
          <a:lstStyle/>
          <a:p>
            <a:pPr>
              <a:lnSpc>
                <a:spcPct val="130000"/>
              </a:lnSpc>
              <a:buSzPct val="120000"/>
            </a:pPr>
            <a:r>
              <a:rPr lang="ja-JP" altLang="en-US" sz="2800" b="1" dirty="0" smtClean="0">
                <a:latin typeface="+mj-ea"/>
                <a:ea typeface="+mj-ea"/>
              </a:rPr>
              <a:t>●プロセスを発表してください</a:t>
            </a:r>
            <a:endParaRPr lang="en-US" altLang="ja-JP" sz="2800" b="1" dirty="0" smtClean="0">
              <a:latin typeface="+mj-ea"/>
              <a:ea typeface="+mj-ea"/>
            </a:endParaRPr>
          </a:p>
          <a:p>
            <a:pPr lvl="1">
              <a:lnSpc>
                <a:spcPct val="200000"/>
              </a:lnSpc>
              <a:buSzPct val="120000"/>
            </a:pPr>
            <a:r>
              <a:rPr lang="ja-JP" altLang="en-US" sz="2000" dirty="0" smtClean="0">
                <a:latin typeface="+mn-ea"/>
                <a:ea typeface="+mn-ea"/>
              </a:rPr>
              <a:t>＞どんなテーマでブレストしたか</a:t>
            </a:r>
            <a:endParaRPr lang="en-US" altLang="ja-JP" sz="2000" dirty="0" smtClean="0">
              <a:latin typeface="+mn-ea"/>
              <a:ea typeface="+mn-ea"/>
            </a:endParaRPr>
          </a:p>
          <a:p>
            <a:pPr lvl="1">
              <a:lnSpc>
                <a:spcPct val="130000"/>
              </a:lnSpc>
              <a:buSzPct val="120000"/>
            </a:pPr>
            <a:r>
              <a:rPr lang="ja-JP" altLang="en-US" sz="2000" dirty="0" smtClean="0">
                <a:latin typeface="+mn-ea"/>
                <a:ea typeface="+mn-ea"/>
              </a:rPr>
              <a:t>＞どんな特徴が見つかったか</a:t>
            </a:r>
            <a:endParaRPr lang="en-US" altLang="ja-JP" sz="2000" dirty="0" smtClean="0">
              <a:latin typeface="+mn-ea"/>
              <a:ea typeface="+mn-ea"/>
            </a:endParaRPr>
          </a:p>
          <a:p>
            <a:pPr lvl="1">
              <a:lnSpc>
                <a:spcPct val="130000"/>
              </a:lnSpc>
              <a:buSzPct val="120000"/>
            </a:pPr>
            <a:r>
              <a:rPr lang="ja-JP" altLang="en-US" sz="2000" dirty="0" smtClean="0">
                <a:latin typeface="+mn-ea"/>
                <a:ea typeface="+mn-ea"/>
              </a:rPr>
              <a:t>＞珍しい意見やなるほどと思った意見も</a:t>
            </a:r>
            <a:endParaRPr lang="en-US" altLang="ja-JP" sz="2000" dirty="0" smtClean="0">
              <a:latin typeface="+mn-ea"/>
              <a:ea typeface="+mn-ea"/>
            </a:endParaRPr>
          </a:p>
          <a:p>
            <a:pPr marL="709200" lvl="1">
              <a:lnSpc>
                <a:spcPct val="130000"/>
              </a:lnSpc>
              <a:buSzPct val="120000"/>
            </a:pPr>
            <a:r>
              <a:rPr lang="ja-JP" altLang="en-US" sz="2000" dirty="0" smtClean="0">
                <a:latin typeface="+mn-ea"/>
                <a:ea typeface="+mn-ea"/>
              </a:rPr>
              <a:t>積極的に紹介してください</a:t>
            </a:r>
            <a:endParaRPr lang="en-US" altLang="ja-JP" sz="2000" dirty="0" smtClean="0">
              <a:latin typeface="+mn-ea"/>
              <a:ea typeface="+mn-ea"/>
            </a:endParaRPr>
          </a:p>
          <a:p>
            <a:pPr>
              <a:lnSpc>
                <a:spcPct val="130000"/>
              </a:lnSpc>
              <a:buSzPct val="120000"/>
            </a:pPr>
            <a:endParaRPr lang="en-US" altLang="ja-JP" sz="2000" dirty="0">
              <a:latin typeface="+mn-ea"/>
              <a:ea typeface="+mn-ea"/>
            </a:endParaRPr>
          </a:p>
          <a:p>
            <a:pPr>
              <a:lnSpc>
                <a:spcPct val="130000"/>
              </a:lnSpc>
              <a:buSzPct val="120000"/>
            </a:pPr>
            <a:r>
              <a:rPr lang="ja-JP" altLang="en-US" sz="2800" b="1" dirty="0" smtClean="0">
                <a:latin typeface="+mj-ea"/>
                <a:ea typeface="+mj-ea"/>
              </a:rPr>
              <a:t>●結論を発表してください</a:t>
            </a:r>
            <a:endParaRPr lang="en-US" altLang="ja-JP" sz="2800" b="1" dirty="0" smtClean="0">
              <a:latin typeface="+mj-ea"/>
              <a:ea typeface="+mj-ea"/>
            </a:endParaRPr>
          </a:p>
        </p:txBody>
      </p:sp>
    </p:spTree>
    <p:extLst>
      <p:ext uri="{BB962C8B-B14F-4D97-AF65-F5344CB8AC3E}">
        <p14:creationId xmlns:p14="http://schemas.microsoft.com/office/powerpoint/2010/main" val="110251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2"/>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r>
              <a:rPr lang="ja-JP" altLang="en-US" sz="4800" b="1" dirty="0" smtClean="0">
                <a:solidFill>
                  <a:schemeClr val="bg1"/>
                </a:solidFill>
                <a:latin typeface="Times New Roman" pitchFamily="18" charset="0"/>
                <a:ea typeface="A-OTF 新ゴ Pro R" pitchFamily="34" charset="-128"/>
                <a:cs typeface="Times New Roman" pitchFamily="18" charset="0"/>
              </a:rPr>
              <a:t> </a:t>
            </a:r>
            <a:endParaRPr lang="en-US" altLang="ja-JP"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プロセスの評価（反省会</a:t>
            </a:r>
            <a:r>
              <a:rPr lang="ja-JP" altLang="en-US" dirty="0" smtClean="0"/>
              <a:t>）</a:t>
            </a:r>
            <a:endParaRPr kumimoji="1" lang="ja-JP" altLang="en-US" dirty="0"/>
          </a:p>
        </p:txBody>
      </p:sp>
    </p:spTree>
    <p:extLst>
      <p:ext uri="{BB962C8B-B14F-4D97-AF65-F5344CB8AC3E}">
        <p14:creationId xmlns:p14="http://schemas.microsoft.com/office/powerpoint/2010/main" val="622182886"/>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プロセス評価</a:t>
            </a:r>
            <a:endParaRPr kumimoji="1" lang="ja-JP" altLang="en-US" dirty="0"/>
          </a:p>
        </p:txBody>
      </p:sp>
      <p:sp>
        <p:nvSpPr>
          <p:cNvPr id="4" name="角丸四角形 3"/>
          <p:cNvSpPr/>
          <p:nvPr/>
        </p:nvSpPr>
        <p:spPr bwMode="auto">
          <a:xfrm>
            <a:off x="514675" y="932649"/>
            <a:ext cx="8876650" cy="124492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4000" b="1" dirty="0" smtClean="0">
                <a:solidFill>
                  <a:prstClr val="black"/>
                </a:solidFill>
                <a:latin typeface="+mj-ea"/>
                <a:ea typeface="+mj-ea"/>
              </a:rPr>
              <a:t>チーム内でプロセスを評価しよう</a:t>
            </a:r>
            <a:endParaRPr lang="ja-JP" altLang="en-US" sz="4000" b="1" dirty="0">
              <a:solidFill>
                <a:prstClr val="black"/>
              </a:solidFill>
              <a:latin typeface="+mj-ea"/>
              <a:ea typeface="+mj-ea"/>
            </a:endParaRPr>
          </a:p>
        </p:txBody>
      </p:sp>
      <p:sp>
        <p:nvSpPr>
          <p:cNvPr id="5" name="テキスト ボックス 4"/>
          <p:cNvSpPr txBox="1"/>
          <p:nvPr/>
        </p:nvSpPr>
        <p:spPr bwMode="auto">
          <a:xfrm>
            <a:off x="514674" y="2303048"/>
            <a:ext cx="8876651" cy="2364475"/>
          </a:xfrm>
          <a:prstGeom prst="rect">
            <a:avLst/>
          </a:prstGeom>
          <a:noFill/>
          <a:ln w="9525">
            <a:noFill/>
            <a:miter lim="800000"/>
            <a:headEnd/>
            <a:tailEnd/>
          </a:ln>
        </p:spPr>
        <p:txBody>
          <a:bodyPr wrap="square" lIns="108000" tIns="72000" rIns="108000" bIns="72000" rtlCol="0" anchor="t" anchorCtr="0">
            <a:spAutoFit/>
          </a:bodyPr>
          <a:lstStyle/>
          <a:p>
            <a:pPr algn="just">
              <a:lnSpc>
                <a:spcPct val="130000"/>
              </a:lnSpc>
              <a:buSzPct val="120000"/>
            </a:pPr>
            <a:r>
              <a:rPr lang="ja-JP" altLang="en-US" sz="2800" dirty="0" smtClean="0">
                <a:solidFill>
                  <a:prstClr val="black"/>
                </a:solidFill>
                <a:latin typeface="+mn-ea"/>
                <a:ea typeface="+mn-ea"/>
                <a:sym typeface="Wingdings 2"/>
              </a:rPr>
              <a:t></a:t>
            </a:r>
            <a:r>
              <a:rPr lang="ja-JP" altLang="en-US" sz="2800" dirty="0" smtClean="0">
                <a:solidFill>
                  <a:prstClr val="black"/>
                </a:solidFill>
                <a:latin typeface="+mn-ea"/>
                <a:ea typeface="+mn-ea"/>
              </a:rPr>
              <a:t>ブレインストーミング演習と</a:t>
            </a:r>
            <a:r>
              <a:rPr lang="ja-JP" altLang="en-US" sz="2800" dirty="0">
                <a:solidFill>
                  <a:prstClr val="black"/>
                </a:solidFill>
                <a:latin typeface="+mn-ea"/>
                <a:ea typeface="+mn-ea"/>
              </a:rPr>
              <a:t>発表</a:t>
            </a:r>
            <a:r>
              <a:rPr lang="ja-JP" altLang="en-US" sz="2800" dirty="0" smtClean="0">
                <a:solidFill>
                  <a:prstClr val="black"/>
                </a:solidFill>
                <a:latin typeface="+mn-ea"/>
                <a:ea typeface="+mn-ea"/>
              </a:rPr>
              <a:t>を実践して、改善したいと感じた点や、できていなかったこと、良かった点、話し合いを良い方向に進めたアクションなどを振り返り、チーム内で共有してください。</a:t>
            </a:r>
            <a:endParaRPr lang="en-US" altLang="ja-JP" sz="2800" dirty="0" smtClean="0">
              <a:solidFill>
                <a:prstClr val="black"/>
              </a:solidFill>
              <a:latin typeface="+mn-ea"/>
              <a:ea typeface="+mn-ea"/>
            </a:endParaRPr>
          </a:p>
        </p:txBody>
      </p:sp>
      <p:sp>
        <p:nvSpPr>
          <p:cNvPr id="7" name="角丸四角形 6"/>
          <p:cNvSpPr/>
          <p:nvPr/>
        </p:nvSpPr>
        <p:spPr bwMode="auto">
          <a:xfrm>
            <a:off x="514675" y="5471408"/>
            <a:ext cx="8876650" cy="772773"/>
          </a:xfrm>
          <a:prstGeom prst="roundRect">
            <a:avLst>
              <a:gd name="adj" fmla="val 10088"/>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800" b="1" dirty="0" smtClean="0">
                <a:solidFill>
                  <a:prstClr val="black"/>
                </a:solidFill>
                <a:latin typeface="+mj-ea"/>
                <a:ea typeface="+mj-ea"/>
              </a:rPr>
              <a:t>※</a:t>
            </a:r>
            <a:r>
              <a:rPr lang="ja-JP" altLang="en-US" sz="2800" b="1" dirty="0" smtClean="0">
                <a:solidFill>
                  <a:prstClr val="black"/>
                </a:solidFill>
                <a:latin typeface="+mj-ea"/>
                <a:ea typeface="+mj-ea"/>
              </a:rPr>
              <a:t>チーム内でファシリテーターを決めて行ってください。</a:t>
            </a:r>
            <a:endParaRPr lang="ja-JP" altLang="en-US" sz="2800" b="1" dirty="0">
              <a:solidFill>
                <a:prstClr val="black"/>
              </a:solidFill>
              <a:latin typeface="+mj-ea"/>
              <a:ea typeface="+mj-ea"/>
            </a:endParaRPr>
          </a:p>
        </p:txBody>
      </p:sp>
      <p:sp>
        <p:nvSpPr>
          <p:cNvPr id="8" name="テキスト ボックス 7"/>
          <p:cNvSpPr txBox="1"/>
          <p:nvPr/>
        </p:nvSpPr>
        <p:spPr bwMode="auto">
          <a:xfrm>
            <a:off x="514674" y="4546023"/>
            <a:ext cx="8876651" cy="760959"/>
          </a:xfrm>
          <a:prstGeom prst="rect">
            <a:avLst/>
          </a:prstGeom>
          <a:noFill/>
          <a:ln w="9525">
            <a:noFill/>
            <a:miter lim="800000"/>
            <a:headEnd/>
            <a:tailEnd/>
          </a:ln>
        </p:spPr>
        <p:txBody>
          <a:bodyPr wrap="square" lIns="108000" tIns="72000" rIns="108000" bIns="72000" rtlCol="0" anchor="t" anchorCtr="0">
            <a:spAutoFit/>
          </a:bodyPr>
          <a:lstStyle/>
          <a:p>
            <a:pPr algn="just">
              <a:lnSpc>
                <a:spcPct val="130000"/>
              </a:lnSpc>
              <a:buSzPct val="120000"/>
            </a:pPr>
            <a:r>
              <a:rPr lang="ja-JP" altLang="ja-JP" sz="2800" dirty="0" smtClean="0">
                <a:solidFill>
                  <a:prstClr val="black"/>
                </a:solidFill>
                <a:latin typeface="+mn-ea"/>
                <a:ea typeface="+mn-ea"/>
                <a:sym typeface="Wingdings 2"/>
              </a:rPr>
              <a:t></a:t>
            </a:r>
            <a:r>
              <a:rPr lang="ja-JP" altLang="en-US" sz="2800" dirty="0" smtClean="0">
                <a:solidFill>
                  <a:prstClr val="black"/>
                </a:solidFill>
                <a:latin typeface="+mn-ea"/>
                <a:ea typeface="+mn-ea"/>
                <a:sym typeface="Wingdings 2"/>
              </a:rPr>
              <a:t>出てきた意見を</a:t>
            </a:r>
            <a:r>
              <a:rPr lang="ja-JP" altLang="en-US" sz="3200" b="1" dirty="0" smtClean="0">
                <a:solidFill>
                  <a:srgbClr val="FF0000"/>
                </a:solidFill>
                <a:effectLst>
                  <a:outerShdw blurRad="38100" dist="38100" dir="2700000" algn="tl">
                    <a:srgbClr val="000000">
                      <a:alpha val="43137"/>
                    </a:srgbClr>
                  </a:outerShdw>
                </a:effectLst>
                <a:latin typeface="+mn-ea"/>
                <a:ea typeface="+mn-ea"/>
              </a:rPr>
              <a:t>マインドマップ形式</a:t>
            </a:r>
            <a:r>
              <a:rPr lang="ja-JP" altLang="en-US" sz="2800" dirty="0" smtClean="0">
                <a:solidFill>
                  <a:prstClr val="black"/>
                </a:solidFill>
                <a:latin typeface="+mn-ea"/>
                <a:ea typeface="+mn-ea"/>
              </a:rPr>
              <a:t>でまとめてください。</a:t>
            </a:r>
          </a:p>
        </p:txBody>
      </p:sp>
      <p:sp>
        <p:nvSpPr>
          <p:cNvPr id="9" name="角丸四角形 8"/>
          <p:cNvSpPr/>
          <p:nvPr/>
        </p:nvSpPr>
        <p:spPr bwMode="auto">
          <a:xfrm>
            <a:off x="7851228" y="519770"/>
            <a:ext cx="1664247"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3600" dirty="0">
                <a:solidFill>
                  <a:schemeClr val="bg1"/>
                </a:solidFill>
                <a:latin typeface="ＭＳ Ｐゴシック" pitchFamily="50" charset="-128"/>
                <a:ea typeface="ＭＳ Ｐゴシック" pitchFamily="50" charset="-128"/>
              </a:rPr>
              <a:t>10</a:t>
            </a:r>
            <a:r>
              <a:rPr kumimoji="1" lang="ja-JP" altLang="en-US" sz="3600" dirty="0" smtClean="0">
                <a:solidFill>
                  <a:schemeClr val="bg1"/>
                </a:solidFill>
                <a:latin typeface="ＭＳ Ｐゴシック" pitchFamily="50" charset="-128"/>
                <a:ea typeface="ＭＳ Ｐゴシック" pitchFamily="50" charset="-128"/>
              </a:rPr>
              <a:t>分</a:t>
            </a:r>
            <a:endParaRPr kumimoji="1" lang="ja-JP" altLang="en-US" sz="3600" dirty="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7947979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en-US" altLang="ja-JP" dirty="0" smtClean="0"/>
              <a:t>UX</a:t>
            </a:r>
            <a:endParaRPr kumimoji="1" lang="ja-JP" altLang="en-US" dirty="0"/>
          </a:p>
        </p:txBody>
      </p:sp>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156050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2"/>
            <a:ext cx="371998"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4800" b="1" dirty="0" smtClean="0">
                <a:solidFill>
                  <a:schemeClr val="bg1"/>
                </a:solidFill>
                <a:latin typeface="Times New Roman" pitchFamily="18" charset="0"/>
                <a:ea typeface="A-OTF 新ゴ Pro R" pitchFamily="34" charset="-128"/>
                <a:cs typeface="Times New Roman" pitchFamily="18" charset="0"/>
              </a:rPr>
              <a:t> </a:t>
            </a:r>
            <a:endParaRPr lang="en-US" altLang="ja-JP"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課題に</a:t>
            </a:r>
            <a:r>
              <a:rPr lang="ja-JP" altLang="en-US" dirty="0" smtClean="0"/>
              <a:t>向けて</a:t>
            </a:r>
            <a:endParaRPr kumimoji="1" lang="ja-JP" altLang="en-US" dirty="0"/>
          </a:p>
        </p:txBody>
      </p:sp>
    </p:spTree>
    <p:extLst>
      <p:ext uri="{BB962C8B-B14F-4D97-AF65-F5344CB8AC3E}">
        <p14:creationId xmlns:p14="http://schemas.microsoft.com/office/powerpoint/2010/main" val="47322344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プロジェクトテーマ</a:t>
            </a:r>
            <a:endParaRPr kumimoji="1" lang="ja-JP" altLang="en-US" dirty="0"/>
          </a:p>
        </p:txBody>
      </p:sp>
      <p:sp>
        <p:nvSpPr>
          <p:cNvPr id="3" name="正方形/長方形 2"/>
          <p:cNvSpPr/>
          <p:nvPr/>
        </p:nvSpPr>
        <p:spPr bwMode="auto">
          <a:xfrm>
            <a:off x="619125" y="1133474"/>
            <a:ext cx="8677275" cy="207645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b="1" dirty="0" smtClean="0">
                <a:latin typeface="ＭＳ Ｐゴシック" pitchFamily="50" charset="-128"/>
                <a:ea typeface="ＭＳ Ｐゴシック" pitchFamily="50" charset="-128"/>
              </a:rPr>
              <a:t>移動販売車の新</a:t>
            </a:r>
            <a:r>
              <a:rPr lang="ja-JP" altLang="en-US" sz="4800" b="1" dirty="0" smtClean="0">
                <a:latin typeface="ＭＳ Ｐゴシック" pitchFamily="50" charset="-128"/>
                <a:ea typeface="ＭＳ Ｐゴシック" pitchFamily="50" charset="-128"/>
              </a:rPr>
              <a:t>サービス</a:t>
            </a:r>
            <a:endParaRPr lang="en-US" altLang="ja-JP" sz="4800" b="1" dirty="0" smtClean="0">
              <a:latin typeface="ＭＳ Ｐゴシック" pitchFamily="50" charset="-128"/>
              <a:ea typeface="ＭＳ Ｐゴシック" pitchFamily="50" charset="-128"/>
            </a:endParaRPr>
          </a:p>
          <a:p>
            <a:pPr algn="ctr"/>
            <a:r>
              <a:rPr lang="ja-JP" altLang="en-US" sz="3600" b="1" dirty="0" smtClean="0">
                <a:latin typeface="ＭＳ Ｐゴシック" pitchFamily="50" charset="-128"/>
                <a:ea typeface="ＭＳ Ｐゴシック" pitchFamily="50" charset="-128"/>
              </a:rPr>
              <a:t>移動販売車　ｘ　</a:t>
            </a:r>
            <a:r>
              <a:rPr lang="en-US" altLang="ja-JP" sz="3600" b="1" dirty="0" smtClean="0">
                <a:latin typeface="ＭＳ Ｐゴシック" pitchFamily="50" charset="-128"/>
                <a:ea typeface="ＭＳ Ｐゴシック" pitchFamily="50" charset="-128"/>
              </a:rPr>
              <a:t>IT</a:t>
            </a:r>
            <a:endParaRPr kumimoji="1" lang="en-US" altLang="ja-JP" sz="3600" b="1" dirty="0" smtClean="0">
              <a:latin typeface="ＭＳ Ｐゴシック" pitchFamily="50" charset="-128"/>
              <a:ea typeface="ＭＳ Ｐゴシック" pitchFamily="50" charset="-128"/>
            </a:endParaRPr>
          </a:p>
        </p:txBody>
      </p:sp>
      <p:pic>
        <p:nvPicPr>
          <p:cNvPr id="5" name="Picture 2" descr="C:\Users\saito\Dropbox\2fc\九州大学\pic\移動販売車.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3476405"/>
            <a:ext cx="3372068" cy="25545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appllio.com/sites/default/files/styles/article-center/public/field/image/xperiaax2012102500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603" y="3476404"/>
            <a:ext cx="3884797" cy="258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2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提案バトル</a:t>
            </a:r>
            <a:endParaRPr kumimoji="1" lang="ja-JP" altLang="en-US" dirty="0"/>
          </a:p>
        </p:txBody>
      </p:sp>
      <p:sp>
        <p:nvSpPr>
          <p:cNvPr id="3" name="正方形/長方形 2"/>
          <p:cNvSpPr/>
          <p:nvPr/>
        </p:nvSpPr>
        <p:spPr bwMode="auto">
          <a:xfrm>
            <a:off x="619125" y="1133476"/>
            <a:ext cx="8677275" cy="876077"/>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b="1" dirty="0" smtClean="0">
                <a:latin typeface="ＭＳ Ｐゴシック" pitchFamily="50" charset="-128"/>
                <a:ea typeface="ＭＳ Ｐゴシック" pitchFamily="50" charset="-128"/>
              </a:rPr>
              <a:t>発表形式はポスター発表＋</a:t>
            </a:r>
            <a:r>
              <a:rPr kumimoji="1" lang="en-US" altLang="ja-JP" sz="4800" b="1" dirty="0" smtClean="0">
                <a:latin typeface="ＭＳ Ｐゴシック" pitchFamily="50" charset="-128"/>
                <a:ea typeface="ＭＳ Ｐゴシック" pitchFamily="50" charset="-128"/>
              </a:rPr>
              <a:t>α</a:t>
            </a:r>
            <a:endParaRPr kumimoji="1" lang="ja-JP" altLang="en-US" sz="4800" b="1" dirty="0">
              <a:latin typeface="ＭＳ Ｐゴシック" pitchFamily="50" charset="-128"/>
              <a:ea typeface="ＭＳ Ｐゴシック" pitchFamily="50" charset="-128"/>
            </a:endParaRPr>
          </a:p>
        </p:txBody>
      </p:sp>
      <p:pic>
        <p:nvPicPr>
          <p:cNvPr id="12290" name="Picture 2" descr="P1060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596" y="2166882"/>
            <a:ext cx="6090331" cy="4056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8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b="1" dirty="0" smtClean="0"/>
              <a:t>総務省：</a:t>
            </a:r>
            <a:r>
              <a:rPr lang="ja-JP" altLang="en-US" b="1" dirty="0"/>
              <a:t>平成</a:t>
            </a:r>
            <a:r>
              <a:rPr lang="en-US" altLang="ja-JP" b="1" dirty="0"/>
              <a:t>24</a:t>
            </a:r>
            <a:r>
              <a:rPr lang="ja-JP" altLang="en-US" b="1" dirty="0"/>
              <a:t>年通信利用動向調査の結果</a:t>
            </a:r>
          </a:p>
        </p:txBody>
      </p:sp>
      <p:pic>
        <p:nvPicPr>
          <p:cNvPr id="2050" name="Picture 2" descr="C:\Users\saito\Dropbox\2fc\2013年度文科省仙台セミナー\関連資料\総務省通信関連調査資料000230980_ページ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973" y="549274"/>
            <a:ext cx="8218433" cy="581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03193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b="1" dirty="0"/>
              <a:t>総務省：平成</a:t>
            </a:r>
            <a:r>
              <a:rPr lang="en-US" altLang="ja-JP" b="1" dirty="0"/>
              <a:t>24</a:t>
            </a:r>
            <a:r>
              <a:rPr lang="ja-JP" altLang="en-US" b="1" dirty="0"/>
              <a:t>年通信利用動向調査の結果</a:t>
            </a:r>
            <a:endParaRPr kumimoji="1" lang="ja-JP" altLang="en-US" dirty="0"/>
          </a:p>
        </p:txBody>
      </p:sp>
      <p:pic>
        <p:nvPicPr>
          <p:cNvPr id="3076" name="Picture 4" descr="C:\Users\saito\Dropbox\2fc\2013年度文科省仙台セミナー\関連資料\総務省通信関連調査資料000230980_ページ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0" y="549275"/>
            <a:ext cx="8439150" cy="596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40175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b="1" dirty="0"/>
              <a:t>総務省：平成</a:t>
            </a:r>
            <a:r>
              <a:rPr lang="en-US" altLang="ja-JP" b="1" dirty="0"/>
              <a:t>24</a:t>
            </a:r>
            <a:r>
              <a:rPr lang="ja-JP" altLang="en-US" b="1" dirty="0"/>
              <a:t>年通信利用動向調査の結果</a:t>
            </a:r>
            <a:endParaRPr kumimoji="1" lang="ja-JP" altLang="en-US" dirty="0"/>
          </a:p>
        </p:txBody>
      </p:sp>
      <p:pic>
        <p:nvPicPr>
          <p:cNvPr id="4098" name="Picture 2" descr="C:\Users\saito\Dropbox\2fc\2013年度文科省仙台セミナー\関連資料\総務省通信関連調査資料000230980_ページ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036" y="549274"/>
            <a:ext cx="8417892" cy="595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3730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移動販売車</a:t>
            </a:r>
            <a:endParaRPr kumimoji="1" lang="ja-JP" altLang="en-US" dirty="0"/>
          </a:p>
        </p:txBody>
      </p:sp>
      <p:sp>
        <p:nvSpPr>
          <p:cNvPr id="4" name="正方形/長方形 3"/>
          <p:cNvSpPr/>
          <p:nvPr/>
        </p:nvSpPr>
        <p:spPr>
          <a:xfrm>
            <a:off x="488948" y="733207"/>
            <a:ext cx="5044749" cy="2862322"/>
          </a:xfrm>
          <a:prstGeom prst="rect">
            <a:avLst/>
          </a:prstGeom>
        </p:spPr>
        <p:txBody>
          <a:bodyPr wrap="square">
            <a:spAutoFit/>
          </a:bodyPr>
          <a:lstStyle/>
          <a:p>
            <a:pPr algn="just"/>
            <a:r>
              <a:rPr lang="ja-JP" altLang="ja-JP" sz="2000" dirty="0" smtClean="0">
                <a:latin typeface="+mn-ea"/>
                <a:ea typeface="+mn-ea"/>
              </a:rPr>
              <a:t>移動</a:t>
            </a:r>
            <a:r>
              <a:rPr lang="ja-JP" altLang="ja-JP" sz="2000" dirty="0">
                <a:latin typeface="+mn-ea"/>
                <a:ea typeface="+mn-ea"/>
              </a:rPr>
              <a:t>販売の手法は江戸時代以前より存在しており、屋台を含め歴史は長い。</a:t>
            </a:r>
          </a:p>
          <a:p>
            <a:pPr algn="just"/>
            <a:r>
              <a:rPr lang="ja-JP" altLang="ja-JP" sz="2000" b="1" dirty="0">
                <a:effectLst>
                  <a:outerShdw blurRad="38100" dist="38100" dir="2700000" algn="tl" rotWithShape="0">
                    <a:srgbClr val="000000">
                      <a:alpha val="43000"/>
                    </a:srgbClr>
                  </a:outerShdw>
                </a:effectLst>
                <a:latin typeface="+mn-ea"/>
                <a:ea typeface="+mn-ea"/>
              </a:rPr>
              <a:t>食品など低価格の商品が多く、基本的に売り切りで現物・現金取引</a:t>
            </a:r>
            <a:r>
              <a:rPr lang="ja-JP" altLang="ja-JP" sz="2000" dirty="0">
                <a:latin typeface="+mn-ea"/>
                <a:ea typeface="+mn-ea"/>
              </a:rPr>
              <a:t>である。</a:t>
            </a:r>
          </a:p>
          <a:p>
            <a:pPr algn="just"/>
            <a:endParaRPr lang="en-US" altLang="ja-JP" sz="2000" dirty="0" smtClean="0">
              <a:latin typeface="+mn-ea"/>
              <a:ea typeface="+mn-ea"/>
            </a:endParaRPr>
          </a:p>
          <a:p>
            <a:pPr algn="just"/>
            <a:r>
              <a:rPr lang="ja-JP" altLang="ja-JP" sz="2000" dirty="0" smtClean="0">
                <a:latin typeface="+mn-ea"/>
                <a:ea typeface="+mn-ea"/>
              </a:rPr>
              <a:t>東日本</a:t>
            </a:r>
            <a:r>
              <a:rPr lang="ja-JP" altLang="ja-JP" sz="2000" dirty="0">
                <a:latin typeface="+mn-ea"/>
                <a:ea typeface="+mn-ea"/>
              </a:rPr>
              <a:t>大震災の被災地では、コンビニエンスストアが被害を受け営業できない店舗があることから、</a:t>
            </a:r>
            <a:r>
              <a:rPr lang="ja-JP" altLang="ja-JP" sz="2000" dirty="0" smtClean="0">
                <a:latin typeface="+mn-ea"/>
                <a:ea typeface="+mn-ea"/>
              </a:rPr>
              <a:t>セブンイレブン</a:t>
            </a:r>
            <a:r>
              <a:rPr lang="ja-JP" altLang="ja-JP" sz="2000" dirty="0">
                <a:latin typeface="+mn-ea"/>
                <a:ea typeface="+mn-ea"/>
              </a:rPr>
              <a:t>・ローソンがコンビニの商品を揃えた移動販売車を運行している。</a:t>
            </a:r>
          </a:p>
        </p:txBody>
      </p:sp>
      <p:pic>
        <p:nvPicPr>
          <p:cNvPr id="3" name="Picture 2" descr="C:\Users\saito\Dropbox\2fc\九州大学\pic\移動販売車.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117" y="847505"/>
            <a:ext cx="3541685" cy="268309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799490" y="3798932"/>
            <a:ext cx="5754413" cy="2554545"/>
          </a:xfrm>
          <a:prstGeom prst="rect">
            <a:avLst/>
          </a:prstGeom>
        </p:spPr>
        <p:txBody>
          <a:bodyPr wrap="square">
            <a:spAutoFit/>
          </a:bodyPr>
          <a:lstStyle/>
          <a:p>
            <a:pPr algn="just"/>
            <a:r>
              <a:rPr lang="ja-JP" altLang="en-US" sz="2000" b="1" dirty="0" smtClean="0">
                <a:effectLst>
                  <a:outerShdw blurRad="38100" dist="38100" dir="2700000" algn="tl">
                    <a:srgbClr val="000000">
                      <a:alpha val="43137"/>
                    </a:srgbClr>
                  </a:outerShdw>
                </a:effectLst>
                <a:latin typeface="+mn-ea"/>
                <a:ea typeface="+mn-ea"/>
              </a:rPr>
              <a:t>移動スーパー</a:t>
            </a:r>
            <a:endParaRPr lang="en-US" altLang="ja-JP" sz="2000" b="1" dirty="0" smtClean="0">
              <a:effectLst>
                <a:outerShdw blurRad="38100" dist="38100" dir="2700000" algn="tl">
                  <a:srgbClr val="000000">
                    <a:alpha val="43137"/>
                  </a:srgbClr>
                </a:outerShdw>
              </a:effectLst>
              <a:latin typeface="+mn-ea"/>
              <a:ea typeface="+mn-ea"/>
            </a:endParaRPr>
          </a:p>
          <a:p>
            <a:pPr algn="just"/>
            <a:r>
              <a:rPr lang="ja-JP" altLang="ja-JP" sz="2000" dirty="0" smtClean="0">
                <a:latin typeface="+mn-ea"/>
                <a:ea typeface="+mn-ea"/>
              </a:rPr>
              <a:t>過疎化</a:t>
            </a:r>
            <a:r>
              <a:rPr lang="ja-JP" altLang="ja-JP" sz="2000" dirty="0">
                <a:latin typeface="+mn-ea"/>
                <a:ea typeface="+mn-ea"/>
              </a:rPr>
              <a:t>対策として復活した移動スーパーは地場で八百屋などを営んでた零細商店が多く、集落の中心部や特定の民家の軒先で販売を行う</a:t>
            </a:r>
            <a:r>
              <a:rPr lang="ja-JP" altLang="ja-JP" sz="2000" dirty="0" smtClean="0">
                <a:latin typeface="+mn-ea"/>
                <a:ea typeface="+mn-ea"/>
              </a:rPr>
              <a:t>。</a:t>
            </a:r>
            <a:endParaRPr lang="en-US" altLang="ja-JP" sz="2000" dirty="0" smtClean="0">
              <a:latin typeface="+mn-ea"/>
              <a:ea typeface="+mn-ea"/>
            </a:endParaRPr>
          </a:p>
          <a:p>
            <a:pPr algn="just"/>
            <a:r>
              <a:rPr lang="ja-JP" altLang="ja-JP" sz="2000" dirty="0" smtClean="0">
                <a:latin typeface="+mn-ea"/>
                <a:ea typeface="+mn-ea"/>
              </a:rPr>
              <a:t>過疎化</a:t>
            </a:r>
            <a:r>
              <a:rPr lang="ja-JP" altLang="ja-JP" sz="2000" dirty="0">
                <a:latin typeface="+mn-ea"/>
                <a:ea typeface="+mn-ea"/>
              </a:rPr>
              <a:t>の進む地方の集落や、路線バスの本数が少ない、撤退するなど交通手段の限られた地域に住む高齢者にとって、今や商品の貴重な入手手段となっている。</a:t>
            </a:r>
            <a:endParaRPr lang="ja-JP" altLang="en-US" sz="2000" dirty="0">
              <a:latin typeface="+mn-ea"/>
              <a:ea typeface="+mn-ea"/>
            </a:endParaRPr>
          </a:p>
        </p:txBody>
      </p:sp>
      <p:pic>
        <p:nvPicPr>
          <p:cNvPr id="2053" name="Picture 5" descr="ファイル:Kotobukiya mamasa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949" y="3862432"/>
            <a:ext cx="3199558" cy="239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65465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b="1" dirty="0"/>
              <a:t>昼食難民の救世主、移動販売車「ネオ屋台村</a:t>
            </a:r>
            <a:r>
              <a:rPr lang="ja-JP" altLang="en-US" b="1" dirty="0" smtClean="0"/>
              <a:t>」</a:t>
            </a:r>
            <a:endParaRPr lang="ja-JP" altLang="en-US" b="1" dirty="0"/>
          </a:p>
        </p:txBody>
      </p:sp>
      <p:sp>
        <p:nvSpPr>
          <p:cNvPr id="4" name="正方形/長方形 3"/>
          <p:cNvSpPr/>
          <p:nvPr/>
        </p:nvSpPr>
        <p:spPr>
          <a:xfrm>
            <a:off x="488950" y="750144"/>
            <a:ext cx="5155106" cy="5572296"/>
          </a:xfrm>
          <a:prstGeom prst="rect">
            <a:avLst/>
          </a:prstGeom>
        </p:spPr>
        <p:txBody>
          <a:bodyPr wrap="square">
            <a:spAutoFit/>
          </a:bodyPr>
          <a:lstStyle/>
          <a:p>
            <a:pPr algn="just">
              <a:lnSpc>
                <a:spcPct val="110000"/>
              </a:lnSpc>
            </a:pPr>
            <a:r>
              <a:rPr lang="ja-JP" altLang="en-US" dirty="0">
                <a:latin typeface="+mn-ea"/>
                <a:ea typeface="+mn-ea"/>
              </a:rPr>
              <a:t>東京・大手町のようなオフィス街は、ビジネスパーソンの数に比べて飲食店が少なく、昼食時になると、満足なランチになかなかありつけない「昼食難民」であふれる。「早く買えて、安くておいしい」ネオ屋台村は、そんな彼らの救世主となった。</a:t>
            </a:r>
          </a:p>
          <a:p>
            <a:pPr algn="just">
              <a:lnSpc>
                <a:spcPct val="110000"/>
              </a:lnSpc>
            </a:pPr>
            <a:r>
              <a:rPr lang="ja-JP" altLang="en-US" dirty="0">
                <a:latin typeface="+mn-ea"/>
                <a:ea typeface="+mn-ea"/>
              </a:rPr>
              <a:t>現在は、ほかに東京国際フォーラムや日比谷パティオなど首都圏１６カ所で展開。屋台村事業の売り上げは毎年伸びていて、昨年は屋台村全体で約５億円に上った。</a:t>
            </a:r>
          </a:p>
          <a:p>
            <a:pPr algn="just">
              <a:lnSpc>
                <a:spcPct val="110000"/>
              </a:lnSpc>
            </a:pPr>
            <a:r>
              <a:rPr lang="ja-JP" altLang="en-US" dirty="0">
                <a:latin typeface="+mn-ea"/>
                <a:ea typeface="+mn-ea"/>
              </a:rPr>
              <a:t>同社は、もともと個人営業の移動販売から始まり、現在は、主にコンサートやスポーツイベントなどに、自前の移動販売車を派遣している。</a:t>
            </a:r>
          </a:p>
          <a:p>
            <a:pPr algn="just">
              <a:lnSpc>
                <a:spcPct val="110000"/>
              </a:lnSpc>
            </a:pPr>
            <a:r>
              <a:rPr lang="ja-JP" altLang="en-US" dirty="0">
                <a:latin typeface="+mn-ea"/>
                <a:ea typeface="+mn-ea"/>
              </a:rPr>
              <a:t>ネオ屋台村を考案したきっかけは、サンケイビル前広場で夜に催されたイベントに出店したこと。「昼に、この広場で移動販売店を出せば、昼食難民に喜ばれるのでは？」。この提案にサンケイビルも快諾し試験的に開始。好評を得たことから、他のビルからも出店要請が来始めた。</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8056" y="891579"/>
            <a:ext cx="3372068" cy="253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5787258" y="3563457"/>
            <a:ext cx="3829708" cy="2525307"/>
          </a:xfrm>
          <a:prstGeom prst="rect">
            <a:avLst/>
          </a:prstGeom>
        </p:spPr>
        <p:txBody>
          <a:bodyPr wrap="square">
            <a:spAutoFit/>
          </a:bodyPr>
          <a:lstStyle/>
          <a:p>
            <a:pPr algn="just">
              <a:lnSpc>
                <a:spcPct val="110000"/>
              </a:lnSpc>
            </a:pPr>
            <a:r>
              <a:rPr lang="ja-JP" altLang="en-US" dirty="0">
                <a:latin typeface="+mn-ea"/>
                <a:ea typeface="+mn-ea"/>
              </a:rPr>
              <a:t>現在の登録店数はおよそ２５０件。そもそも移動販売車は、営業場所を見つけることが難しい。また道交法の改正で、状況はさらに厳しくなっていた。一方で「昼食難民」のニーズは確実にある。同社が代表してビル側と交渉、場を確保できれば、店主の協力は得られやすい。</a:t>
            </a:r>
          </a:p>
        </p:txBody>
      </p:sp>
      <p:grpSp>
        <p:nvGrpSpPr>
          <p:cNvPr id="3" name="図形グループ 2"/>
          <p:cNvGrpSpPr/>
          <p:nvPr/>
        </p:nvGrpSpPr>
        <p:grpSpPr>
          <a:xfrm>
            <a:off x="4978957" y="6219351"/>
            <a:ext cx="4659467" cy="320477"/>
            <a:chOff x="4610657" y="6219351"/>
            <a:chExt cx="4659467" cy="320477"/>
          </a:xfrm>
        </p:grpSpPr>
        <p:sp>
          <p:nvSpPr>
            <p:cNvPr id="7" name="正方形/長方形 6"/>
            <p:cNvSpPr/>
            <p:nvPr/>
          </p:nvSpPr>
          <p:spPr>
            <a:xfrm>
              <a:off x="6211299" y="6219351"/>
              <a:ext cx="3058825" cy="307777"/>
            </a:xfrm>
            <a:prstGeom prst="rect">
              <a:avLst/>
            </a:prstGeom>
          </p:spPr>
          <p:txBody>
            <a:bodyPr wrap="none">
              <a:spAutoFit/>
            </a:bodyPr>
            <a:lstStyle/>
            <a:p>
              <a:r>
                <a:rPr lang="en-US" altLang="ja-JP" sz="1400" dirty="0" smtClean="0">
                  <a:hlinkClick r:id="rId4"/>
                </a:rPr>
                <a:t>http</a:t>
              </a:r>
              <a:r>
                <a:rPr lang="en-US" altLang="ja-JP" sz="1400" dirty="0">
                  <a:hlinkClick r:id="rId4"/>
                </a:rPr>
                <a:t>://toyokeizai.net/articles/-/10307/</a:t>
              </a:r>
              <a:endParaRPr lang="ja-JP" altLang="en-US" sz="1400" dirty="0"/>
            </a:p>
          </p:txBody>
        </p:sp>
        <p:sp>
          <p:nvSpPr>
            <p:cNvPr id="8" name="正方形/長方形 7"/>
            <p:cNvSpPr/>
            <p:nvPr/>
          </p:nvSpPr>
          <p:spPr>
            <a:xfrm>
              <a:off x="4610657" y="6232051"/>
              <a:ext cx="1710725" cy="307777"/>
            </a:xfrm>
            <a:prstGeom prst="rect">
              <a:avLst/>
            </a:prstGeom>
          </p:spPr>
          <p:txBody>
            <a:bodyPr wrap="none">
              <a:spAutoFit/>
            </a:bodyPr>
            <a:lstStyle/>
            <a:p>
              <a:r>
                <a:rPr lang="ja-JP" altLang="en-US" sz="1400" dirty="0" smtClean="0"/>
                <a:t>出典：東洋経済新聞</a:t>
              </a:r>
              <a:endParaRPr lang="ja-JP" altLang="en-US" sz="1400" dirty="0"/>
            </a:p>
          </p:txBody>
        </p:sp>
      </p:grpSp>
    </p:spTree>
    <p:extLst>
      <p:ext uri="{BB962C8B-B14F-4D97-AF65-F5344CB8AC3E}">
        <p14:creationId xmlns:p14="http://schemas.microsoft.com/office/powerpoint/2010/main" val="268001203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提案概要</a:t>
            </a:r>
            <a:endParaRPr kumimoji="1" lang="ja-JP" altLang="en-US" dirty="0"/>
          </a:p>
        </p:txBody>
      </p:sp>
      <p:sp>
        <p:nvSpPr>
          <p:cNvPr id="4" name="テキスト ボックス 3"/>
          <p:cNvSpPr txBox="1"/>
          <p:nvPr/>
        </p:nvSpPr>
        <p:spPr bwMode="auto">
          <a:xfrm>
            <a:off x="1008993" y="853039"/>
            <a:ext cx="8434552" cy="5549963"/>
          </a:xfrm>
          <a:prstGeom prst="rect">
            <a:avLst/>
          </a:prstGeom>
          <a:noFill/>
          <a:ln w="9525">
            <a:noFill/>
            <a:miter lim="800000"/>
            <a:headEnd/>
            <a:tailEnd/>
          </a:ln>
        </p:spPr>
        <p:txBody>
          <a:bodyPr wrap="square" lIns="108000" tIns="72000" rIns="108000" bIns="72000" rtlCol="0" anchor="t" anchorCtr="0">
            <a:spAutoFit/>
          </a:bodyPr>
          <a:lstStyle/>
          <a:p>
            <a:pPr algn="just">
              <a:lnSpc>
                <a:spcPct val="120000"/>
              </a:lnSpc>
              <a:buSzPct val="120000"/>
            </a:pPr>
            <a:r>
              <a:rPr lang="ja-JP" altLang="en-US" sz="2800" b="1" dirty="0">
                <a:latin typeface="+mj-ea"/>
                <a:ea typeface="+mj-ea"/>
              </a:rPr>
              <a:t>移動</a:t>
            </a:r>
            <a:r>
              <a:rPr lang="ja-JP" altLang="en-US" sz="2800" b="1" dirty="0" smtClean="0">
                <a:latin typeface="+mj-ea"/>
                <a:ea typeface="+mj-ea"/>
              </a:rPr>
              <a:t>販売車と</a:t>
            </a:r>
            <a:r>
              <a:rPr lang="en-US" altLang="ja-JP" sz="2800" b="1" dirty="0" smtClean="0">
                <a:latin typeface="+mj-ea"/>
                <a:ea typeface="+mj-ea"/>
              </a:rPr>
              <a:t>IT</a:t>
            </a:r>
            <a:r>
              <a:rPr lang="ja-JP" altLang="en-US" sz="2800" b="1" dirty="0" smtClean="0">
                <a:latin typeface="+mj-ea"/>
                <a:ea typeface="+mj-ea"/>
              </a:rPr>
              <a:t>を活用したサービスを提案してください。</a:t>
            </a:r>
            <a:r>
              <a:rPr lang="en-US" altLang="ja-JP" sz="2800" b="1" dirty="0" smtClean="0">
                <a:latin typeface="+mj-ea"/>
                <a:ea typeface="+mj-ea"/>
              </a:rPr>
              <a:t/>
            </a:r>
            <a:br>
              <a:rPr lang="en-US" altLang="ja-JP" sz="2800" b="1" dirty="0" smtClean="0">
                <a:latin typeface="+mj-ea"/>
                <a:ea typeface="+mj-ea"/>
              </a:rPr>
            </a:br>
            <a:endParaRPr lang="en-US" altLang="ja-JP" sz="2800" b="1" dirty="0" smtClean="0">
              <a:latin typeface="+mj-ea"/>
              <a:ea typeface="+mj-ea"/>
            </a:endParaRPr>
          </a:p>
          <a:p>
            <a:pPr algn="just">
              <a:lnSpc>
                <a:spcPct val="120000"/>
              </a:lnSpc>
              <a:buSzPct val="120000"/>
            </a:pPr>
            <a:r>
              <a:rPr lang="ja-JP" altLang="en-US" sz="2800" b="1" dirty="0" smtClean="0">
                <a:latin typeface="+mj-ea"/>
                <a:ea typeface="+mj-ea"/>
              </a:rPr>
              <a:t>▼</a:t>
            </a:r>
            <a:r>
              <a:rPr lang="ja-JP" altLang="en-US" sz="2800" b="1" dirty="0">
                <a:latin typeface="+mj-ea"/>
                <a:ea typeface="+mj-ea"/>
              </a:rPr>
              <a:t>移動</a:t>
            </a:r>
            <a:r>
              <a:rPr lang="ja-JP" altLang="en-US" sz="2800" b="1" dirty="0" smtClean="0">
                <a:latin typeface="+mj-ea"/>
                <a:ea typeface="+mj-ea"/>
              </a:rPr>
              <a:t>販売車オーナー</a:t>
            </a:r>
            <a:r>
              <a:rPr lang="en-US" altLang="ja-JP" sz="2800" b="1" dirty="0" smtClean="0">
                <a:latin typeface="+mj-ea"/>
                <a:ea typeface="+mj-ea"/>
              </a:rPr>
              <a:t/>
            </a:r>
            <a:br>
              <a:rPr lang="en-US" altLang="ja-JP" sz="2800" b="1" dirty="0" smtClean="0">
                <a:latin typeface="+mj-ea"/>
                <a:ea typeface="+mj-ea"/>
              </a:rPr>
            </a:br>
            <a:r>
              <a:rPr lang="ja-JP" altLang="en-US" sz="2400" dirty="0" smtClean="0">
                <a:latin typeface="+mn-ea"/>
                <a:ea typeface="+mn-ea"/>
              </a:rPr>
              <a:t>・新たな販売機会の獲得</a:t>
            </a:r>
            <a:r>
              <a:rPr lang="en-US" altLang="ja-JP" sz="2400" dirty="0" smtClean="0">
                <a:latin typeface="+mn-ea"/>
                <a:ea typeface="+mn-ea"/>
              </a:rPr>
              <a:t/>
            </a:r>
            <a:br>
              <a:rPr lang="en-US" altLang="ja-JP" sz="2400" dirty="0" smtClean="0">
                <a:latin typeface="+mn-ea"/>
                <a:ea typeface="+mn-ea"/>
              </a:rPr>
            </a:br>
            <a:r>
              <a:rPr lang="en-US" altLang="ja-JP" sz="2400" dirty="0" smtClean="0">
                <a:latin typeface="+mn-ea"/>
                <a:ea typeface="+mn-ea"/>
              </a:rPr>
              <a:t/>
            </a:r>
            <a:br>
              <a:rPr lang="en-US" altLang="ja-JP" sz="2400" dirty="0" smtClean="0">
                <a:latin typeface="+mn-ea"/>
                <a:ea typeface="+mn-ea"/>
              </a:rPr>
            </a:br>
            <a:r>
              <a:rPr lang="ja-JP" altLang="en-US" sz="2800" b="1" dirty="0" smtClean="0">
                <a:latin typeface="+mj-ea"/>
                <a:ea typeface="+mj-ea"/>
              </a:rPr>
              <a:t>▼顧客</a:t>
            </a:r>
            <a:r>
              <a:rPr lang="en-US" altLang="ja-JP" sz="2800" b="1" dirty="0" smtClean="0">
                <a:latin typeface="+mj-ea"/>
                <a:ea typeface="+mj-ea"/>
              </a:rPr>
              <a:t/>
            </a:r>
            <a:br>
              <a:rPr lang="en-US" altLang="ja-JP" sz="2800" b="1" dirty="0" smtClean="0">
                <a:latin typeface="+mj-ea"/>
                <a:ea typeface="+mj-ea"/>
              </a:rPr>
            </a:br>
            <a:r>
              <a:rPr lang="ja-JP" altLang="en-US" sz="2400" dirty="0" smtClean="0">
                <a:latin typeface="+mn-ea"/>
                <a:ea typeface="+mn-ea"/>
              </a:rPr>
              <a:t>・“こんな移動販売があったらいいな“が実現される</a:t>
            </a:r>
            <a:endParaRPr lang="en-US" altLang="ja-JP" sz="2400" dirty="0" smtClean="0">
              <a:latin typeface="+mn-ea"/>
              <a:ea typeface="+mn-ea"/>
            </a:endParaRPr>
          </a:p>
          <a:p>
            <a:pPr algn="just">
              <a:lnSpc>
                <a:spcPct val="120000"/>
              </a:lnSpc>
              <a:buSzPct val="120000"/>
            </a:pPr>
            <a:r>
              <a:rPr lang="en-US" altLang="ja-JP" sz="2400" dirty="0" smtClean="0">
                <a:latin typeface="+mn-ea"/>
                <a:ea typeface="+mn-ea"/>
              </a:rPr>
              <a:t/>
            </a:r>
            <a:br>
              <a:rPr lang="en-US" altLang="ja-JP" sz="2400" dirty="0" smtClean="0">
                <a:latin typeface="+mn-ea"/>
                <a:ea typeface="+mn-ea"/>
              </a:rPr>
            </a:br>
            <a:r>
              <a:rPr lang="ja-JP" altLang="en-US" sz="2800" b="1" dirty="0" smtClean="0">
                <a:latin typeface="+mj-ea"/>
                <a:ea typeface="+mj-ea"/>
              </a:rPr>
              <a:t>▼</a:t>
            </a:r>
            <a:r>
              <a:rPr lang="ja-JP" altLang="en-US" sz="2800" b="1" dirty="0" smtClean="0">
                <a:solidFill>
                  <a:schemeClr val="accent1">
                    <a:lumMod val="75000"/>
                  </a:schemeClr>
                </a:solidFill>
                <a:effectLst>
                  <a:outerShdw blurRad="38100" dist="38100" dir="2700000" algn="tl">
                    <a:srgbClr val="000000">
                      <a:alpha val="43137"/>
                    </a:srgbClr>
                  </a:outerShdw>
                </a:effectLst>
                <a:latin typeface="+mj-ea"/>
                <a:ea typeface="+mj-ea"/>
              </a:rPr>
              <a:t>サービス提供者（あなた方がこれから作るサービス）</a:t>
            </a:r>
            <a:endParaRPr lang="en-US" altLang="ja-JP" sz="2800" b="1" dirty="0" smtClean="0">
              <a:solidFill>
                <a:schemeClr val="accent1">
                  <a:lumMod val="75000"/>
                </a:schemeClr>
              </a:solidFill>
              <a:effectLst>
                <a:outerShdw blurRad="38100" dist="38100" dir="2700000" algn="tl">
                  <a:srgbClr val="000000">
                    <a:alpha val="43137"/>
                  </a:srgbClr>
                </a:outerShdw>
              </a:effectLst>
              <a:latin typeface="+mj-ea"/>
              <a:ea typeface="+mj-ea"/>
            </a:endParaRPr>
          </a:p>
          <a:p>
            <a:pPr algn="just">
              <a:lnSpc>
                <a:spcPct val="130000"/>
              </a:lnSpc>
              <a:buSzPct val="120000"/>
            </a:pPr>
            <a:r>
              <a:rPr lang="ja-JP" altLang="en-US" sz="2400" dirty="0" smtClean="0">
                <a:latin typeface="+mn-ea"/>
                <a:ea typeface="+mn-ea"/>
              </a:rPr>
              <a:t>・</a:t>
            </a:r>
            <a:r>
              <a:rPr lang="en-US" altLang="ja-JP" sz="2400" dirty="0" smtClean="0">
                <a:latin typeface="+mn-ea"/>
                <a:ea typeface="+mn-ea"/>
              </a:rPr>
              <a:t>IT×</a:t>
            </a:r>
            <a:r>
              <a:rPr lang="ja-JP" altLang="en-US" sz="2400" dirty="0" smtClean="0">
                <a:latin typeface="+mn-ea"/>
                <a:ea typeface="+mn-ea"/>
              </a:rPr>
              <a:t>移動販売ならではの価値を届ける、つなぐ</a:t>
            </a:r>
            <a:endParaRPr lang="en-US" altLang="ja-JP" sz="2400" dirty="0" smtClean="0">
              <a:latin typeface="+mn-ea"/>
              <a:ea typeface="+mn-ea"/>
            </a:endParaRPr>
          </a:p>
          <a:p>
            <a:pPr algn="just">
              <a:lnSpc>
                <a:spcPct val="130000"/>
              </a:lnSpc>
              <a:buSzPct val="120000"/>
            </a:pPr>
            <a:r>
              <a:rPr lang="ja-JP" altLang="en-US" sz="2400" dirty="0" smtClean="0">
                <a:latin typeface="+mn-ea"/>
                <a:ea typeface="+mn-ea"/>
              </a:rPr>
              <a:t>・利益を得るしくみを作る</a:t>
            </a:r>
            <a:endParaRPr lang="en-US" altLang="ja-JP" sz="2400" dirty="0" smtClean="0">
              <a:latin typeface="+mn-ea"/>
              <a:ea typeface="+mn-ea"/>
            </a:endParaRPr>
          </a:p>
        </p:txBody>
      </p:sp>
    </p:spTree>
    <p:extLst>
      <p:ext uri="{BB962C8B-B14F-4D97-AF65-F5344CB8AC3E}">
        <p14:creationId xmlns:p14="http://schemas.microsoft.com/office/powerpoint/2010/main" val="237698767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2"/>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r>
              <a:rPr lang="ja-JP" altLang="en-US" sz="4800" b="1" dirty="0" smtClean="0">
                <a:solidFill>
                  <a:schemeClr val="bg1"/>
                </a:solidFill>
                <a:latin typeface="Times New Roman" pitchFamily="18" charset="0"/>
                <a:ea typeface="A-OTF 新ゴ Pro R" pitchFamily="34" charset="-128"/>
                <a:cs typeface="Times New Roman" pitchFamily="18" charset="0"/>
              </a:rPr>
              <a:t> </a:t>
            </a:r>
            <a:endParaRPr lang="en-US" altLang="ja-JP"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smtClean="0"/>
              <a:t>ユーザーインタビュー</a:t>
            </a:r>
            <a:endParaRPr kumimoji="1" lang="ja-JP" altLang="en-US" dirty="0"/>
          </a:p>
        </p:txBody>
      </p:sp>
    </p:spTree>
    <p:extLst>
      <p:ext uri="{BB962C8B-B14F-4D97-AF65-F5344CB8AC3E}">
        <p14:creationId xmlns:p14="http://schemas.microsoft.com/office/powerpoint/2010/main" val="4444907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10000" dirty="0" smtClean="0"/>
              <a:t>UX</a:t>
            </a:r>
            <a:endParaRPr kumimoji="1" lang="ja-JP" altLang="en-US" sz="10000" dirty="0"/>
          </a:p>
        </p:txBody>
      </p:sp>
      <p:sp>
        <p:nvSpPr>
          <p:cNvPr id="3" name="正方形/長方形 2"/>
          <p:cNvSpPr/>
          <p:nvPr/>
        </p:nvSpPr>
        <p:spPr>
          <a:xfrm>
            <a:off x="990217" y="5031584"/>
            <a:ext cx="7925567" cy="938719"/>
          </a:xfrm>
          <a:prstGeom prst="rect">
            <a:avLst/>
          </a:prstGeom>
        </p:spPr>
        <p:txBody>
          <a:bodyPr wrap="none">
            <a:spAutoFit/>
          </a:bodyPr>
          <a:lstStyle/>
          <a:p>
            <a:pPr algn="ctr">
              <a:lnSpc>
                <a:spcPct val="130000"/>
              </a:lnSpc>
              <a:buSzPct val="120000"/>
            </a:pPr>
            <a:r>
              <a:rPr lang="en-US" altLang="ja-JP" sz="4400" b="1" dirty="0" smtClean="0">
                <a:solidFill>
                  <a:prstClr val="black"/>
                </a:solidFill>
                <a:latin typeface="ＭＳ Ｐゴシック"/>
                <a:ea typeface="ＭＳ Ｐゴシック"/>
              </a:rPr>
              <a:t>User Experience</a:t>
            </a:r>
            <a:r>
              <a:rPr lang="ja-JP" altLang="en-US" sz="4400" b="1" dirty="0" smtClean="0">
                <a:solidFill>
                  <a:prstClr val="black"/>
                </a:solidFill>
                <a:latin typeface="ＭＳ Ｐゴシック"/>
                <a:ea typeface="ＭＳ Ｐゴシック"/>
              </a:rPr>
              <a:t>（ユーザー体験）</a:t>
            </a:r>
            <a:endParaRPr lang="ja-JP" altLang="en-US" sz="44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2677650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インタビュー計画</a:t>
            </a:r>
            <a:endParaRPr kumimoji="1" lang="ja-JP" altLang="en-US" dirty="0"/>
          </a:p>
        </p:txBody>
      </p:sp>
      <p:sp>
        <p:nvSpPr>
          <p:cNvPr id="4" name="円/楕円 3"/>
          <p:cNvSpPr/>
          <p:nvPr/>
        </p:nvSpPr>
        <p:spPr bwMode="auto">
          <a:xfrm>
            <a:off x="401864" y="2177145"/>
            <a:ext cx="2714171" cy="1436914"/>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2600" spc="300" dirty="0">
                <a:solidFill>
                  <a:prstClr val="white"/>
                </a:solidFill>
                <a:latin typeface="A-OTF 新ゴ Pro B" pitchFamily="34" charset="-128"/>
                <a:ea typeface="A-OTF 新ゴ Pro B" pitchFamily="34" charset="-128"/>
              </a:rPr>
              <a:t>デザイン</a:t>
            </a:r>
          </a:p>
        </p:txBody>
      </p:sp>
      <p:sp>
        <p:nvSpPr>
          <p:cNvPr id="5" name="円/楕円 4"/>
          <p:cNvSpPr/>
          <p:nvPr/>
        </p:nvSpPr>
        <p:spPr bwMode="auto">
          <a:xfrm>
            <a:off x="3638549" y="2177145"/>
            <a:ext cx="2714171" cy="1436914"/>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600" spc="300" dirty="0" smtClean="0">
                <a:solidFill>
                  <a:prstClr val="white"/>
                </a:solidFill>
                <a:latin typeface="A-OTF 新ゴ Pro B" pitchFamily="34" charset="-128"/>
                <a:ea typeface="A-OTF 新ゴ Pro B" pitchFamily="34" charset="-128"/>
              </a:rPr>
              <a:t>実施</a:t>
            </a:r>
            <a:endParaRPr lang="ja-JP" altLang="en-US" sz="2600" spc="300" dirty="0">
              <a:solidFill>
                <a:prstClr val="white"/>
              </a:solidFill>
              <a:latin typeface="A-OTF 新ゴ Pro B" pitchFamily="34" charset="-128"/>
              <a:ea typeface="A-OTF 新ゴ Pro B" pitchFamily="34" charset="-128"/>
            </a:endParaRPr>
          </a:p>
        </p:txBody>
      </p:sp>
      <p:sp>
        <p:nvSpPr>
          <p:cNvPr id="6" name="円/楕円 5"/>
          <p:cNvSpPr/>
          <p:nvPr/>
        </p:nvSpPr>
        <p:spPr bwMode="auto">
          <a:xfrm>
            <a:off x="6875234" y="2177145"/>
            <a:ext cx="2714171" cy="1436914"/>
          </a:xfrm>
          <a:prstGeom prst="ellipse">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600" spc="300" dirty="0" smtClean="0">
                <a:solidFill>
                  <a:prstClr val="white"/>
                </a:solidFill>
                <a:latin typeface="A-OTF 新ゴ Pro B" pitchFamily="34" charset="-128"/>
                <a:ea typeface="A-OTF 新ゴ Pro B" pitchFamily="34" charset="-128"/>
              </a:rPr>
              <a:t>分析と</a:t>
            </a:r>
            <a:endParaRPr lang="en-US" altLang="ja-JP" sz="2600" spc="300" dirty="0" smtClean="0">
              <a:solidFill>
                <a:prstClr val="white"/>
              </a:solidFill>
              <a:latin typeface="A-OTF 新ゴ Pro B" pitchFamily="34" charset="-128"/>
              <a:ea typeface="A-OTF 新ゴ Pro B" pitchFamily="34" charset="-128"/>
            </a:endParaRPr>
          </a:p>
          <a:p>
            <a:pPr algn="ctr"/>
            <a:r>
              <a:rPr lang="ja-JP" altLang="en-US" sz="2600" spc="300" dirty="0">
                <a:solidFill>
                  <a:prstClr val="white"/>
                </a:solidFill>
                <a:latin typeface="A-OTF 新ゴ Pro B" pitchFamily="34" charset="-128"/>
                <a:ea typeface="A-OTF 新ゴ Pro B" pitchFamily="34" charset="-128"/>
              </a:rPr>
              <a:t>まとめ</a:t>
            </a:r>
            <a:endParaRPr lang="en-US" altLang="ja-JP" sz="2600" spc="300" dirty="0" smtClean="0">
              <a:solidFill>
                <a:prstClr val="white"/>
              </a:solidFill>
              <a:latin typeface="A-OTF 新ゴ Pro B" pitchFamily="34" charset="-128"/>
              <a:ea typeface="A-OTF 新ゴ Pro B" pitchFamily="34" charset="-128"/>
            </a:endParaRPr>
          </a:p>
        </p:txBody>
      </p:sp>
      <p:sp>
        <p:nvSpPr>
          <p:cNvPr id="7" name="右矢印 6"/>
          <p:cNvSpPr/>
          <p:nvPr/>
        </p:nvSpPr>
        <p:spPr bwMode="auto">
          <a:xfrm>
            <a:off x="2937327" y="2474688"/>
            <a:ext cx="701222" cy="841828"/>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8" name="右矢印 7"/>
          <p:cNvSpPr/>
          <p:nvPr/>
        </p:nvSpPr>
        <p:spPr bwMode="auto">
          <a:xfrm>
            <a:off x="6174012" y="2474688"/>
            <a:ext cx="701222" cy="841828"/>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9" name="テキスト ボックス 8"/>
          <p:cNvSpPr txBox="1"/>
          <p:nvPr/>
        </p:nvSpPr>
        <p:spPr bwMode="auto">
          <a:xfrm>
            <a:off x="343808" y="3728045"/>
            <a:ext cx="3974192" cy="2720470"/>
          </a:xfrm>
          <a:prstGeom prst="rect">
            <a:avLst/>
          </a:prstGeom>
          <a:noFill/>
          <a:ln w="9525">
            <a:noFill/>
            <a:miter lim="800000"/>
            <a:headEnd/>
            <a:tailEnd/>
          </a:ln>
        </p:spPr>
        <p:txBody>
          <a:bodyPr wrap="square" lIns="108000" tIns="72000" rIns="108000" bIns="72000" rtlCol="0" anchor="ctr" anchorCtr="0">
            <a:spAutoFit/>
          </a:bodyPr>
          <a:lstStyle/>
          <a:p>
            <a:pPr>
              <a:lnSpc>
                <a:spcPct val="120000"/>
              </a:lnSpc>
              <a:buSzPct val="120000"/>
            </a:pPr>
            <a:r>
              <a:rPr lang="ja-JP" altLang="en-US" sz="2000" b="1" dirty="0" smtClean="0">
                <a:solidFill>
                  <a:srgbClr val="4BACC6">
                    <a:lumMod val="50000"/>
                  </a:srgbClr>
                </a:solidFill>
                <a:latin typeface="+mj-ea"/>
                <a:ea typeface="+mj-ea"/>
                <a:sym typeface="Wingdings 2"/>
              </a:rPr>
              <a:t> </a:t>
            </a:r>
            <a:r>
              <a:rPr lang="ja-JP" altLang="en-US" sz="2000" b="1" dirty="0" smtClean="0">
                <a:solidFill>
                  <a:srgbClr val="4BACC6">
                    <a:lumMod val="50000"/>
                  </a:srgbClr>
                </a:solidFill>
                <a:latin typeface="+mj-ea"/>
                <a:ea typeface="+mj-ea"/>
              </a:rPr>
              <a:t>問題意識の形成</a:t>
            </a:r>
            <a:endParaRPr lang="en-US" altLang="ja-JP" sz="2000" b="1" dirty="0" smtClean="0">
              <a:solidFill>
                <a:srgbClr val="4BACC6">
                  <a:lumMod val="50000"/>
                </a:srgbClr>
              </a:solidFill>
              <a:latin typeface="+mj-ea"/>
              <a:ea typeface="+mj-ea"/>
            </a:endParaRPr>
          </a:p>
          <a:p>
            <a:pPr marL="270000" indent="-270000">
              <a:lnSpc>
                <a:spcPct val="120000"/>
              </a:lnSpc>
              <a:buSzPct val="120000"/>
              <a:buFont typeface="Wingdings 2"/>
              <a:buChar char="P"/>
            </a:pPr>
            <a:r>
              <a:rPr lang="ja-JP" altLang="en-US" sz="2000" b="1" dirty="0" smtClean="0">
                <a:solidFill>
                  <a:srgbClr val="4BACC6">
                    <a:lumMod val="50000"/>
                  </a:srgbClr>
                </a:solidFill>
                <a:latin typeface="+mj-ea"/>
                <a:ea typeface="+mj-ea"/>
              </a:rPr>
              <a:t>調査テーマ・目的・範囲・</a:t>
            </a:r>
            <a:endParaRPr lang="en-US" altLang="ja-JP" sz="2000" b="1" dirty="0" smtClean="0">
              <a:solidFill>
                <a:srgbClr val="4BACC6">
                  <a:lumMod val="50000"/>
                </a:srgbClr>
              </a:solidFill>
              <a:latin typeface="+mj-ea"/>
              <a:ea typeface="+mj-ea"/>
            </a:endParaRPr>
          </a:p>
          <a:p>
            <a:pPr>
              <a:lnSpc>
                <a:spcPct val="120000"/>
              </a:lnSpc>
              <a:buSzPct val="120000"/>
            </a:pPr>
            <a:r>
              <a:rPr lang="ja-JP" altLang="en-US" sz="2000" b="1" dirty="0">
                <a:solidFill>
                  <a:srgbClr val="4BACC6">
                    <a:lumMod val="50000"/>
                  </a:srgbClr>
                </a:solidFill>
                <a:latin typeface="+mj-ea"/>
                <a:ea typeface="+mj-ea"/>
              </a:rPr>
              <a:t>　</a:t>
            </a:r>
            <a:r>
              <a:rPr lang="ja-JP" altLang="en-US" sz="2000" b="1" dirty="0" smtClean="0">
                <a:solidFill>
                  <a:srgbClr val="4BACC6">
                    <a:lumMod val="50000"/>
                  </a:srgbClr>
                </a:solidFill>
                <a:latin typeface="+mj-ea"/>
                <a:ea typeface="+mj-ea"/>
              </a:rPr>
              <a:t> 仮説の決定</a:t>
            </a:r>
            <a:endParaRPr lang="en-US" altLang="ja-JP" sz="2000" b="1" dirty="0" smtClean="0">
              <a:solidFill>
                <a:srgbClr val="4BACC6">
                  <a:lumMod val="50000"/>
                </a:srgbClr>
              </a:solidFill>
              <a:latin typeface="+mj-ea"/>
              <a:ea typeface="+mj-ea"/>
            </a:endParaRPr>
          </a:p>
          <a:p>
            <a:pPr marL="270000" indent="-270000">
              <a:lnSpc>
                <a:spcPct val="120000"/>
              </a:lnSpc>
              <a:buSzPct val="120000"/>
              <a:buFont typeface="Wingdings 2"/>
              <a:buChar char="P"/>
            </a:pPr>
            <a:r>
              <a:rPr lang="ja-JP" altLang="en-US" sz="2000" b="1" dirty="0" smtClean="0">
                <a:solidFill>
                  <a:srgbClr val="4BACC6">
                    <a:lumMod val="50000"/>
                  </a:srgbClr>
                </a:solidFill>
                <a:latin typeface="+mj-ea"/>
                <a:ea typeface="+mj-ea"/>
              </a:rPr>
              <a:t>インフォーマントの決定</a:t>
            </a:r>
            <a:endParaRPr lang="en-US" altLang="ja-JP" sz="2000" b="1" dirty="0" smtClean="0">
              <a:solidFill>
                <a:srgbClr val="4BACC6">
                  <a:lumMod val="50000"/>
                </a:srgbClr>
              </a:solidFill>
              <a:latin typeface="+mj-ea"/>
              <a:ea typeface="+mj-ea"/>
            </a:endParaRPr>
          </a:p>
          <a:p>
            <a:pPr marL="285750" indent="-285750">
              <a:lnSpc>
                <a:spcPct val="120000"/>
              </a:lnSpc>
              <a:buSzPct val="120000"/>
              <a:buFont typeface="Wingdings 2"/>
              <a:buChar char="P"/>
            </a:pPr>
            <a:r>
              <a:rPr lang="ja-JP" altLang="en-US" sz="2000" b="1" dirty="0" smtClean="0">
                <a:solidFill>
                  <a:srgbClr val="4BACC6">
                    <a:lumMod val="50000"/>
                  </a:srgbClr>
                </a:solidFill>
                <a:latin typeface="+mj-ea"/>
                <a:ea typeface="+mj-ea"/>
                <a:sym typeface="Wingdings 2"/>
              </a:rPr>
              <a:t>簡単なインタビューシナリオ作成</a:t>
            </a:r>
            <a:endParaRPr lang="en-US" altLang="ja-JP" sz="2000" b="1" dirty="0" smtClean="0">
              <a:solidFill>
                <a:srgbClr val="4BACC6">
                  <a:lumMod val="50000"/>
                </a:srgbClr>
              </a:solidFill>
              <a:latin typeface="+mj-ea"/>
              <a:ea typeface="+mj-ea"/>
              <a:sym typeface="Wingdings 2"/>
            </a:endParaRPr>
          </a:p>
          <a:p>
            <a:pPr marL="285750" indent="-285750">
              <a:lnSpc>
                <a:spcPct val="120000"/>
              </a:lnSpc>
              <a:buSzPct val="120000"/>
              <a:buFont typeface="Wingdings 2"/>
              <a:buChar char="P"/>
            </a:pPr>
            <a:r>
              <a:rPr lang="ja-JP" altLang="en-US" sz="2000" b="1" dirty="0" smtClean="0">
                <a:solidFill>
                  <a:srgbClr val="4BACC6">
                    <a:lumMod val="50000"/>
                  </a:srgbClr>
                </a:solidFill>
                <a:latin typeface="+mj-ea"/>
                <a:ea typeface="+mj-ea"/>
                <a:sym typeface="Wingdings 2"/>
              </a:rPr>
              <a:t>リサーチ</a:t>
            </a:r>
            <a:endParaRPr lang="en-US" altLang="ja-JP" sz="2000" b="1" dirty="0" smtClean="0">
              <a:solidFill>
                <a:srgbClr val="4BACC6">
                  <a:lumMod val="50000"/>
                </a:srgbClr>
              </a:solidFill>
              <a:latin typeface="+mj-ea"/>
              <a:ea typeface="+mj-ea"/>
              <a:sym typeface="Wingdings 2"/>
            </a:endParaRPr>
          </a:p>
          <a:p>
            <a:pPr marL="285750" indent="-285750">
              <a:lnSpc>
                <a:spcPct val="120000"/>
              </a:lnSpc>
              <a:buSzPct val="120000"/>
              <a:buFont typeface="Wingdings 2"/>
              <a:buChar char="P"/>
            </a:pPr>
            <a:r>
              <a:rPr lang="ja-JP" altLang="en-US" sz="2000" b="1" dirty="0">
                <a:solidFill>
                  <a:srgbClr val="4BACC6">
                    <a:lumMod val="50000"/>
                  </a:srgbClr>
                </a:solidFill>
                <a:latin typeface="+mj-ea"/>
                <a:ea typeface="+mj-ea"/>
                <a:sym typeface="Wingdings 2"/>
              </a:rPr>
              <a:t>クエスチョン</a:t>
            </a:r>
            <a:r>
              <a:rPr lang="ja-JP" altLang="en-US" sz="2000" b="1" dirty="0" smtClean="0">
                <a:solidFill>
                  <a:srgbClr val="4BACC6">
                    <a:lumMod val="50000"/>
                  </a:srgbClr>
                </a:solidFill>
                <a:latin typeface="+mj-ea"/>
                <a:ea typeface="+mj-ea"/>
                <a:sym typeface="Wingdings 2"/>
              </a:rPr>
              <a:t>の決定</a:t>
            </a:r>
            <a:endParaRPr lang="en-US" altLang="ja-JP" sz="2000" b="1" dirty="0" smtClean="0">
              <a:solidFill>
                <a:srgbClr val="4BACC6">
                  <a:lumMod val="50000"/>
                </a:srgbClr>
              </a:solidFill>
              <a:latin typeface="+mj-ea"/>
              <a:ea typeface="+mj-ea"/>
              <a:sym typeface="Wingdings 2"/>
            </a:endParaRPr>
          </a:p>
        </p:txBody>
      </p:sp>
      <p:sp>
        <p:nvSpPr>
          <p:cNvPr id="10" name="テキスト ボックス 9"/>
          <p:cNvSpPr txBox="1"/>
          <p:nvPr/>
        </p:nvSpPr>
        <p:spPr bwMode="auto">
          <a:xfrm>
            <a:off x="3287938" y="669449"/>
            <a:ext cx="4624162" cy="1243143"/>
          </a:xfrm>
          <a:prstGeom prst="rect">
            <a:avLst/>
          </a:prstGeom>
          <a:noFill/>
          <a:ln w="9525">
            <a:noFill/>
            <a:miter lim="800000"/>
            <a:headEnd/>
            <a:tailEnd/>
          </a:ln>
        </p:spPr>
        <p:txBody>
          <a:bodyPr wrap="square" lIns="108000" tIns="72000" rIns="108000" bIns="72000" rtlCol="0" anchor="ctr" anchorCtr="0">
            <a:spAutoFit/>
          </a:bodyPr>
          <a:lstStyle/>
          <a:p>
            <a:pPr marL="342900" indent="-342900">
              <a:lnSpc>
                <a:spcPct val="120000"/>
              </a:lnSpc>
              <a:buSzPct val="120000"/>
              <a:buFont typeface="Wingdings 2"/>
              <a:buChar char="P"/>
            </a:pPr>
            <a:r>
              <a:rPr lang="ja-JP" altLang="en-US" sz="2000" b="1" dirty="0" smtClean="0">
                <a:solidFill>
                  <a:srgbClr val="9BBB59">
                    <a:lumMod val="50000"/>
                  </a:srgbClr>
                </a:solidFill>
                <a:latin typeface="+mj-ea"/>
                <a:ea typeface="+mj-ea"/>
                <a:sym typeface="Wingdings 2"/>
              </a:rPr>
              <a:t>インタビュー実施</a:t>
            </a:r>
            <a:endParaRPr lang="en-US" altLang="ja-JP" sz="2000" b="1" dirty="0" smtClean="0">
              <a:solidFill>
                <a:srgbClr val="9BBB59">
                  <a:lumMod val="50000"/>
                </a:srgbClr>
              </a:solidFill>
              <a:latin typeface="+mj-ea"/>
              <a:ea typeface="+mj-ea"/>
              <a:sym typeface="Wingdings 2"/>
            </a:endParaRPr>
          </a:p>
          <a:p>
            <a:pPr marL="342900" indent="-342900">
              <a:lnSpc>
                <a:spcPct val="120000"/>
              </a:lnSpc>
              <a:buSzPct val="120000"/>
              <a:buFont typeface="Wingdings 2"/>
              <a:buChar char="P"/>
            </a:pPr>
            <a:r>
              <a:rPr lang="ja-JP" altLang="en-US" sz="2000" b="1" dirty="0" smtClean="0">
                <a:solidFill>
                  <a:srgbClr val="9BBB59">
                    <a:lumMod val="50000"/>
                  </a:srgbClr>
                </a:solidFill>
                <a:latin typeface="+mj-ea"/>
                <a:ea typeface="+mj-ea"/>
                <a:sym typeface="Wingdings 2"/>
              </a:rPr>
              <a:t>インタビュー記録をつける</a:t>
            </a:r>
            <a:endParaRPr lang="en-US" altLang="ja-JP" sz="2000" b="1" dirty="0" smtClean="0">
              <a:solidFill>
                <a:srgbClr val="9BBB59">
                  <a:lumMod val="50000"/>
                </a:srgbClr>
              </a:solidFill>
              <a:latin typeface="+mj-ea"/>
              <a:ea typeface="+mj-ea"/>
              <a:sym typeface="Wingdings 2"/>
            </a:endParaRPr>
          </a:p>
          <a:p>
            <a:pPr marL="342900" indent="-342900">
              <a:lnSpc>
                <a:spcPct val="120000"/>
              </a:lnSpc>
              <a:buSzPct val="120000"/>
              <a:buFont typeface="Wingdings 2"/>
              <a:buChar char="P"/>
            </a:pPr>
            <a:r>
              <a:rPr lang="ja-JP" altLang="en-US" sz="2000" b="1" dirty="0" smtClean="0">
                <a:solidFill>
                  <a:srgbClr val="9BBB59">
                    <a:lumMod val="50000"/>
                  </a:srgbClr>
                </a:solidFill>
                <a:latin typeface="+mj-ea"/>
                <a:ea typeface="+mj-ea"/>
                <a:sym typeface="Wingdings 2"/>
              </a:rPr>
              <a:t>インタビューイーとの信頼関係の形成</a:t>
            </a:r>
            <a:endParaRPr lang="en-US" altLang="ja-JP" sz="2000" b="1" dirty="0" smtClean="0">
              <a:solidFill>
                <a:srgbClr val="9BBB59">
                  <a:lumMod val="50000"/>
                </a:srgbClr>
              </a:solidFill>
              <a:latin typeface="+mj-ea"/>
              <a:ea typeface="+mj-ea"/>
              <a:sym typeface="Wingdings 2"/>
            </a:endParaRPr>
          </a:p>
        </p:txBody>
      </p:sp>
      <p:sp>
        <p:nvSpPr>
          <p:cNvPr id="11" name="テキスト ボックス 10"/>
          <p:cNvSpPr txBox="1"/>
          <p:nvPr/>
        </p:nvSpPr>
        <p:spPr bwMode="auto">
          <a:xfrm>
            <a:off x="6605808" y="3827434"/>
            <a:ext cx="3287492" cy="1243143"/>
          </a:xfrm>
          <a:prstGeom prst="rect">
            <a:avLst/>
          </a:prstGeom>
          <a:noFill/>
          <a:ln w="9525">
            <a:noFill/>
            <a:miter lim="800000"/>
            <a:headEnd/>
            <a:tailEnd/>
          </a:ln>
        </p:spPr>
        <p:txBody>
          <a:bodyPr wrap="square" lIns="108000" tIns="72000" rIns="108000" bIns="72000" rtlCol="0" anchor="ctr" anchorCtr="0">
            <a:spAutoFit/>
          </a:bodyPr>
          <a:lstStyle/>
          <a:p>
            <a:pPr marL="342900" indent="-342900">
              <a:lnSpc>
                <a:spcPct val="120000"/>
              </a:lnSpc>
              <a:buSzPct val="120000"/>
              <a:buFont typeface="Wingdings 2"/>
              <a:buChar char="P"/>
            </a:pPr>
            <a:r>
              <a:rPr lang="ja-JP" altLang="en-US" sz="2000" b="1" dirty="0">
                <a:solidFill>
                  <a:srgbClr val="F79646">
                    <a:lumMod val="50000"/>
                  </a:srgbClr>
                </a:solidFill>
                <a:latin typeface="+mj-ea"/>
                <a:ea typeface="+mj-ea"/>
                <a:sym typeface="Wingdings 2"/>
              </a:rPr>
              <a:t>インタビュー</a:t>
            </a:r>
            <a:r>
              <a:rPr lang="ja-JP" altLang="en-US" sz="2000" b="1" dirty="0" smtClean="0">
                <a:solidFill>
                  <a:srgbClr val="F79646">
                    <a:lumMod val="50000"/>
                  </a:srgbClr>
                </a:solidFill>
                <a:latin typeface="+mj-ea"/>
                <a:ea typeface="+mj-ea"/>
                <a:sym typeface="Wingdings 2"/>
              </a:rPr>
              <a:t>結果の精読</a:t>
            </a:r>
            <a:endParaRPr lang="en-US" altLang="ja-JP" sz="2000" b="1" dirty="0" smtClean="0">
              <a:solidFill>
                <a:srgbClr val="F79646">
                  <a:lumMod val="50000"/>
                </a:srgbClr>
              </a:solidFill>
              <a:latin typeface="+mj-ea"/>
              <a:ea typeface="+mj-ea"/>
              <a:sym typeface="Wingdings 2"/>
            </a:endParaRPr>
          </a:p>
          <a:p>
            <a:pPr marL="342900" indent="-342900">
              <a:lnSpc>
                <a:spcPct val="120000"/>
              </a:lnSpc>
              <a:buSzPct val="120000"/>
              <a:buFont typeface="Wingdings 2"/>
              <a:buChar char="P"/>
            </a:pPr>
            <a:r>
              <a:rPr lang="ja-JP" altLang="en-US" sz="2000" b="1" dirty="0" smtClean="0">
                <a:solidFill>
                  <a:srgbClr val="F79646">
                    <a:lumMod val="50000"/>
                  </a:srgbClr>
                </a:solidFill>
                <a:latin typeface="+mj-ea"/>
                <a:ea typeface="+mj-ea"/>
                <a:sym typeface="Wingdings 2"/>
              </a:rPr>
              <a:t>分析（</a:t>
            </a:r>
            <a:r>
              <a:rPr lang="en-US" altLang="ja-JP" sz="2000" b="1" dirty="0" smtClean="0">
                <a:solidFill>
                  <a:srgbClr val="F79646">
                    <a:lumMod val="50000"/>
                  </a:srgbClr>
                </a:solidFill>
                <a:latin typeface="+mj-ea"/>
                <a:ea typeface="+mj-ea"/>
                <a:sym typeface="Wingdings 2"/>
              </a:rPr>
              <a:t>KJ</a:t>
            </a:r>
            <a:r>
              <a:rPr lang="ja-JP" altLang="en-US" sz="2000" b="1" dirty="0" smtClean="0">
                <a:solidFill>
                  <a:srgbClr val="F79646">
                    <a:lumMod val="50000"/>
                  </a:srgbClr>
                </a:solidFill>
                <a:latin typeface="+mj-ea"/>
                <a:ea typeface="+mj-ea"/>
                <a:sym typeface="Wingdings 2"/>
              </a:rPr>
              <a:t>法など）</a:t>
            </a:r>
            <a:endParaRPr lang="en-US" altLang="ja-JP" sz="2000" b="1" dirty="0" smtClean="0">
              <a:solidFill>
                <a:srgbClr val="F79646">
                  <a:lumMod val="50000"/>
                </a:srgbClr>
              </a:solidFill>
              <a:latin typeface="+mj-ea"/>
              <a:ea typeface="+mj-ea"/>
              <a:sym typeface="Wingdings 2"/>
            </a:endParaRPr>
          </a:p>
          <a:p>
            <a:pPr marL="342900" indent="-342900">
              <a:lnSpc>
                <a:spcPct val="120000"/>
              </a:lnSpc>
              <a:buSzPct val="120000"/>
              <a:buFont typeface="Wingdings 2"/>
              <a:buChar char="P"/>
            </a:pPr>
            <a:r>
              <a:rPr lang="ja-JP" altLang="en-US" sz="2000" b="1" dirty="0" smtClean="0">
                <a:solidFill>
                  <a:srgbClr val="F79646">
                    <a:lumMod val="50000"/>
                  </a:srgbClr>
                </a:solidFill>
                <a:latin typeface="+mj-ea"/>
                <a:ea typeface="+mj-ea"/>
                <a:sym typeface="Wingdings 2"/>
              </a:rPr>
              <a:t>まとめ</a:t>
            </a:r>
            <a:endParaRPr lang="en-US" altLang="ja-JP" sz="2000" b="1" dirty="0" smtClean="0">
              <a:solidFill>
                <a:srgbClr val="F79646">
                  <a:lumMod val="50000"/>
                </a:srgbClr>
              </a:solidFill>
              <a:latin typeface="+mj-ea"/>
              <a:ea typeface="+mj-ea"/>
              <a:sym typeface="Wingdings 2"/>
            </a:endParaRPr>
          </a:p>
        </p:txBody>
      </p:sp>
    </p:spTree>
    <p:extLst>
      <p:ext uri="{BB962C8B-B14F-4D97-AF65-F5344CB8AC3E}">
        <p14:creationId xmlns:p14="http://schemas.microsoft.com/office/powerpoint/2010/main" val="321550536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調査テーマの決定</a:t>
            </a:r>
            <a:endParaRPr kumimoji="1" lang="ja-JP" altLang="en-US" dirty="0"/>
          </a:p>
        </p:txBody>
      </p:sp>
      <p:sp>
        <p:nvSpPr>
          <p:cNvPr id="7" name="角丸四角形 6"/>
          <p:cNvSpPr/>
          <p:nvPr/>
        </p:nvSpPr>
        <p:spPr>
          <a:xfrm>
            <a:off x="362858" y="904201"/>
            <a:ext cx="9173028" cy="2114770"/>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ja-JP" altLang="en-US" sz="4800" b="1" spc="300" dirty="0" smtClean="0">
                <a:solidFill>
                  <a:prstClr val="white"/>
                </a:solidFill>
                <a:latin typeface="+mj-ea"/>
                <a:ea typeface="+mj-ea"/>
              </a:rPr>
              <a:t>調査は問題の発見と</a:t>
            </a:r>
            <a:endParaRPr lang="en-US" altLang="ja-JP" sz="4800" b="1" spc="300" dirty="0" smtClean="0">
              <a:solidFill>
                <a:prstClr val="white"/>
              </a:solidFill>
              <a:latin typeface="+mj-ea"/>
              <a:ea typeface="+mj-ea"/>
            </a:endParaRPr>
          </a:p>
          <a:p>
            <a:pPr algn="ctr">
              <a:lnSpc>
                <a:spcPct val="120000"/>
              </a:lnSpc>
            </a:pPr>
            <a:r>
              <a:rPr lang="ja-JP" altLang="en-US" sz="4800" b="1" spc="300" dirty="0" smtClean="0">
                <a:solidFill>
                  <a:prstClr val="white"/>
                </a:solidFill>
                <a:latin typeface="+mj-ea"/>
                <a:ea typeface="+mj-ea"/>
              </a:rPr>
              <a:t>問題意識の形成から始まる</a:t>
            </a:r>
            <a:endParaRPr lang="en-US" altLang="ja-JP" sz="4800" b="1" spc="300" dirty="0">
              <a:solidFill>
                <a:prstClr val="white"/>
              </a:solidFill>
              <a:latin typeface="+mj-ea"/>
              <a:ea typeface="+mj-ea"/>
            </a:endParaRPr>
          </a:p>
        </p:txBody>
      </p:sp>
      <p:sp>
        <p:nvSpPr>
          <p:cNvPr id="8" name="テキスト ボックス 7"/>
          <p:cNvSpPr txBox="1"/>
          <p:nvPr/>
        </p:nvSpPr>
        <p:spPr bwMode="auto">
          <a:xfrm>
            <a:off x="685219" y="3154730"/>
            <a:ext cx="8446081" cy="3223172"/>
          </a:xfrm>
          <a:prstGeom prst="rect">
            <a:avLst/>
          </a:prstGeom>
          <a:noFill/>
          <a:ln w="9525">
            <a:noFill/>
            <a:miter lim="800000"/>
            <a:headEnd/>
            <a:tailEnd/>
          </a:ln>
        </p:spPr>
        <p:txBody>
          <a:bodyPr wrap="square" lIns="108000" tIns="72000" rIns="108000" bIns="72000" rtlCol="0" anchor="ctr" anchorCtr="0">
            <a:spAutoFit/>
          </a:bodyPr>
          <a:lstStyle/>
          <a:p>
            <a:pPr algn="just">
              <a:lnSpc>
                <a:spcPct val="140000"/>
              </a:lnSpc>
              <a:buSzPct val="120000"/>
            </a:pPr>
            <a:r>
              <a:rPr lang="ja-JP" altLang="en-US" sz="2400" dirty="0">
                <a:solidFill>
                  <a:prstClr val="black"/>
                </a:solidFill>
                <a:latin typeface="+mj-ea"/>
                <a:ea typeface="+mj-ea"/>
              </a:rPr>
              <a:t>有用</a:t>
            </a:r>
            <a:r>
              <a:rPr lang="ja-JP" altLang="en-US" sz="2400" dirty="0" smtClean="0">
                <a:solidFill>
                  <a:prstClr val="black"/>
                </a:solidFill>
                <a:latin typeface="+mj-ea"/>
                <a:ea typeface="+mj-ea"/>
              </a:rPr>
              <a:t>なインタビューを実施するためには、</a:t>
            </a:r>
            <a:r>
              <a:rPr lang="ja-JP" altLang="en-US" sz="2400" dirty="0">
                <a:solidFill>
                  <a:prstClr val="black"/>
                </a:solidFill>
                <a:latin typeface="+mj-ea"/>
                <a:ea typeface="+mj-ea"/>
              </a:rPr>
              <a:t>ただ漠然</a:t>
            </a:r>
            <a:r>
              <a:rPr lang="ja-JP" altLang="en-US" sz="2400" dirty="0" smtClean="0">
                <a:solidFill>
                  <a:prstClr val="black"/>
                </a:solidFill>
                <a:latin typeface="+mj-ea"/>
                <a:ea typeface="+mj-ea"/>
              </a:rPr>
              <a:t>と質問をするだけでは不十分です。チームとしての視点や興味などを見つけ、</a:t>
            </a:r>
            <a:endParaRPr lang="en-US" altLang="ja-JP" sz="2400" dirty="0" smtClean="0">
              <a:solidFill>
                <a:prstClr val="black"/>
              </a:solidFill>
              <a:latin typeface="+mj-ea"/>
              <a:ea typeface="+mj-ea"/>
            </a:endParaRPr>
          </a:p>
          <a:p>
            <a:pPr algn="just">
              <a:lnSpc>
                <a:spcPct val="140000"/>
              </a:lnSpc>
              <a:buSzPct val="120000"/>
            </a:pPr>
            <a:endParaRPr lang="en-US" altLang="ja-JP" sz="2400" dirty="0" smtClean="0">
              <a:solidFill>
                <a:prstClr val="black"/>
              </a:solidFill>
              <a:latin typeface="+mj-ea"/>
              <a:ea typeface="+mj-ea"/>
            </a:endParaRPr>
          </a:p>
          <a:p>
            <a:pPr algn="just">
              <a:lnSpc>
                <a:spcPct val="140000"/>
              </a:lnSpc>
              <a:buSzPct val="120000"/>
            </a:pPr>
            <a:endParaRPr lang="en-US" altLang="ja-JP" sz="2400" dirty="0">
              <a:solidFill>
                <a:prstClr val="black"/>
              </a:solidFill>
              <a:latin typeface="+mj-ea"/>
              <a:ea typeface="+mj-ea"/>
            </a:endParaRPr>
          </a:p>
          <a:p>
            <a:pPr algn="just">
              <a:lnSpc>
                <a:spcPct val="140000"/>
              </a:lnSpc>
              <a:buSzPct val="120000"/>
            </a:pPr>
            <a:endParaRPr lang="en-US" altLang="ja-JP" sz="2400" dirty="0" smtClean="0">
              <a:solidFill>
                <a:prstClr val="black"/>
              </a:solidFill>
              <a:latin typeface="+mj-ea"/>
              <a:ea typeface="+mj-ea"/>
            </a:endParaRPr>
          </a:p>
          <a:p>
            <a:pPr algn="just">
              <a:lnSpc>
                <a:spcPct val="140000"/>
              </a:lnSpc>
              <a:buSzPct val="120000"/>
            </a:pPr>
            <a:r>
              <a:rPr lang="ja-JP" altLang="en-US" sz="2400" dirty="0" smtClean="0">
                <a:solidFill>
                  <a:prstClr val="black"/>
                </a:solidFill>
                <a:latin typeface="+mj-ea"/>
                <a:ea typeface="+mj-ea"/>
              </a:rPr>
              <a:t>を意識しながら、調査テーマを検討してください。</a:t>
            </a:r>
            <a:endParaRPr lang="en-US" altLang="ja-JP" sz="2400" dirty="0" smtClean="0">
              <a:solidFill>
                <a:prstClr val="black"/>
              </a:solidFill>
              <a:latin typeface="+mj-ea"/>
              <a:ea typeface="+mj-ea"/>
            </a:endParaRPr>
          </a:p>
        </p:txBody>
      </p:sp>
      <p:sp>
        <p:nvSpPr>
          <p:cNvPr id="9" name="テキスト ボックス 8"/>
          <p:cNvSpPr txBox="1"/>
          <p:nvPr/>
        </p:nvSpPr>
        <p:spPr bwMode="auto">
          <a:xfrm>
            <a:off x="1164185" y="4301672"/>
            <a:ext cx="7090815" cy="1462690"/>
          </a:xfrm>
          <a:prstGeom prst="rect">
            <a:avLst/>
          </a:prstGeom>
          <a:noFill/>
          <a:ln w="9525">
            <a:noFill/>
            <a:miter lim="800000"/>
            <a:headEnd/>
            <a:tailEnd/>
          </a:ln>
        </p:spPr>
        <p:txBody>
          <a:bodyPr wrap="square" lIns="108000" tIns="72000" rIns="108000" bIns="72000" rtlCol="0" anchor="ctr" anchorCtr="0">
            <a:spAutoFit/>
          </a:bodyPr>
          <a:lstStyle/>
          <a:p>
            <a:pPr>
              <a:lnSpc>
                <a:spcPct val="120000"/>
              </a:lnSpc>
              <a:buSzPct val="120000"/>
            </a:pPr>
            <a:r>
              <a:rPr lang="ja-JP" altLang="en-US" sz="2400" dirty="0">
                <a:solidFill>
                  <a:srgbClr val="0070C0"/>
                </a:solidFill>
                <a:latin typeface="+mn-ea"/>
                <a:ea typeface="+mn-ea"/>
              </a:rPr>
              <a:t>・何のために調査するのか（何を知りたいのか</a:t>
            </a:r>
            <a:r>
              <a:rPr lang="en-US" altLang="ja-JP" sz="2400" dirty="0">
                <a:solidFill>
                  <a:srgbClr val="0070C0"/>
                </a:solidFill>
                <a:latin typeface="+mn-ea"/>
                <a:ea typeface="+mn-ea"/>
              </a:rPr>
              <a:t>=</a:t>
            </a:r>
            <a:r>
              <a:rPr lang="ja-JP" altLang="en-US" sz="2400" dirty="0">
                <a:solidFill>
                  <a:srgbClr val="0070C0"/>
                </a:solidFill>
                <a:latin typeface="+mn-ea"/>
                <a:ea typeface="+mn-ea"/>
              </a:rPr>
              <a:t>目的）</a:t>
            </a:r>
            <a:endParaRPr lang="en-US" altLang="ja-JP" sz="2400" dirty="0">
              <a:solidFill>
                <a:srgbClr val="0070C0"/>
              </a:solidFill>
              <a:latin typeface="+mn-ea"/>
              <a:ea typeface="+mn-ea"/>
            </a:endParaRPr>
          </a:p>
          <a:p>
            <a:pPr>
              <a:lnSpc>
                <a:spcPct val="120000"/>
              </a:lnSpc>
              <a:buSzPct val="120000"/>
            </a:pPr>
            <a:r>
              <a:rPr lang="ja-JP" altLang="en-US" sz="2400" dirty="0" smtClean="0">
                <a:solidFill>
                  <a:srgbClr val="0070C0"/>
                </a:solidFill>
                <a:latin typeface="+mn-ea"/>
                <a:ea typeface="+mn-ea"/>
              </a:rPr>
              <a:t>・</a:t>
            </a:r>
            <a:r>
              <a:rPr lang="ja-JP" altLang="en-US" sz="2400" dirty="0">
                <a:solidFill>
                  <a:srgbClr val="0070C0"/>
                </a:solidFill>
                <a:latin typeface="+mn-ea"/>
                <a:ea typeface="+mn-ea"/>
              </a:rPr>
              <a:t>どういった切り口で情報を集めるの</a:t>
            </a:r>
            <a:r>
              <a:rPr lang="ja-JP" altLang="en-US" sz="2400" dirty="0" smtClean="0">
                <a:solidFill>
                  <a:srgbClr val="0070C0"/>
                </a:solidFill>
                <a:latin typeface="+mn-ea"/>
                <a:ea typeface="+mn-ea"/>
              </a:rPr>
              <a:t>か</a:t>
            </a:r>
            <a:endParaRPr lang="en-US" altLang="ja-JP" sz="2400" dirty="0" smtClean="0">
              <a:solidFill>
                <a:srgbClr val="0070C0"/>
              </a:solidFill>
              <a:latin typeface="+mn-ea"/>
              <a:ea typeface="+mn-ea"/>
            </a:endParaRPr>
          </a:p>
          <a:p>
            <a:pPr>
              <a:lnSpc>
                <a:spcPct val="120000"/>
              </a:lnSpc>
              <a:buSzPct val="120000"/>
            </a:pPr>
            <a:r>
              <a:rPr lang="ja-JP" altLang="en-US" sz="2400" dirty="0" smtClean="0">
                <a:solidFill>
                  <a:srgbClr val="0070C0"/>
                </a:solidFill>
                <a:latin typeface="+mn-ea"/>
                <a:ea typeface="+mn-ea"/>
              </a:rPr>
              <a:t>・</a:t>
            </a:r>
            <a:r>
              <a:rPr lang="ja-JP" altLang="en-US" sz="2400" dirty="0">
                <a:solidFill>
                  <a:srgbClr val="0070C0"/>
                </a:solidFill>
                <a:latin typeface="+mn-ea"/>
                <a:ea typeface="+mn-ea"/>
              </a:rPr>
              <a:t>その情報をどのように提案に生かして</a:t>
            </a:r>
            <a:r>
              <a:rPr lang="ja-JP" altLang="en-US" sz="2400" dirty="0" smtClean="0">
                <a:solidFill>
                  <a:srgbClr val="0070C0"/>
                </a:solidFill>
                <a:latin typeface="+mn-ea"/>
                <a:ea typeface="+mn-ea"/>
              </a:rPr>
              <a:t>いくのか</a:t>
            </a:r>
            <a:endParaRPr lang="en-US" altLang="ja-JP" sz="2400" dirty="0">
              <a:solidFill>
                <a:srgbClr val="0070C0"/>
              </a:solidFill>
              <a:latin typeface="+mn-ea"/>
              <a:ea typeface="+mn-ea"/>
            </a:endParaRPr>
          </a:p>
        </p:txBody>
      </p:sp>
    </p:spTree>
    <p:extLst>
      <p:ext uri="{BB962C8B-B14F-4D97-AF65-F5344CB8AC3E}">
        <p14:creationId xmlns:p14="http://schemas.microsoft.com/office/powerpoint/2010/main" val="319682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インタビューシナリオ作成</a:t>
            </a:r>
            <a:endParaRPr kumimoji="1" lang="ja-JP" altLang="en-US" dirty="0"/>
          </a:p>
        </p:txBody>
      </p:sp>
      <p:sp>
        <p:nvSpPr>
          <p:cNvPr id="5" name="角丸四角形 4"/>
          <p:cNvSpPr/>
          <p:nvPr/>
        </p:nvSpPr>
        <p:spPr>
          <a:xfrm>
            <a:off x="786232" y="1672763"/>
            <a:ext cx="8299709"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4800" b="1" dirty="0" smtClean="0">
                <a:solidFill>
                  <a:prstClr val="white"/>
                </a:solidFill>
                <a:latin typeface="+mj-ea"/>
                <a:ea typeface="+mj-ea"/>
                <a:sym typeface="Wingdings 2"/>
              </a:rPr>
              <a:t>一般的な質問項目</a:t>
            </a:r>
            <a:endParaRPr lang="en-US" altLang="ja-JP" sz="4800" b="1" dirty="0" smtClean="0">
              <a:solidFill>
                <a:prstClr val="white"/>
              </a:solidFill>
              <a:latin typeface="+mj-ea"/>
              <a:ea typeface="+mj-ea"/>
            </a:endParaRPr>
          </a:p>
        </p:txBody>
      </p:sp>
      <p:sp>
        <p:nvSpPr>
          <p:cNvPr id="6" name="角丸四角形 5"/>
          <p:cNvSpPr/>
          <p:nvPr/>
        </p:nvSpPr>
        <p:spPr>
          <a:xfrm>
            <a:off x="786232" y="4223657"/>
            <a:ext cx="8299709"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b="1" dirty="0" smtClean="0">
                <a:solidFill>
                  <a:prstClr val="white"/>
                </a:solidFill>
                <a:latin typeface="+mj-ea"/>
                <a:ea typeface="+mj-ea"/>
                <a:sym typeface="Wingdings 2"/>
              </a:rPr>
              <a:t>テーマに特化した質問項目</a:t>
            </a:r>
            <a:endParaRPr lang="en-US" altLang="ja-JP" sz="4800" b="1" dirty="0" smtClean="0">
              <a:solidFill>
                <a:prstClr val="white"/>
              </a:solidFill>
              <a:latin typeface="+mj-ea"/>
              <a:ea typeface="+mj-ea"/>
            </a:endParaRPr>
          </a:p>
        </p:txBody>
      </p:sp>
      <p:sp>
        <p:nvSpPr>
          <p:cNvPr id="3" name="下矢印 2"/>
          <p:cNvSpPr/>
          <p:nvPr/>
        </p:nvSpPr>
        <p:spPr bwMode="auto">
          <a:xfrm>
            <a:off x="4542971" y="3052751"/>
            <a:ext cx="1001486" cy="1001486"/>
          </a:xfrm>
          <a:prstGeom prst="downArrow">
            <a:avLst/>
          </a:prstGeom>
          <a:solidFill>
            <a:schemeClr val="bg1">
              <a:lumMod val="50000"/>
            </a:schemeClr>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67103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インタビューシナリオ作成</a:t>
            </a:r>
            <a:endParaRPr kumimoji="1" lang="ja-JP" altLang="en-US" dirty="0"/>
          </a:p>
        </p:txBody>
      </p:sp>
      <p:sp>
        <p:nvSpPr>
          <p:cNvPr id="3" name="角丸四角形 2"/>
          <p:cNvSpPr/>
          <p:nvPr/>
        </p:nvSpPr>
        <p:spPr>
          <a:xfrm>
            <a:off x="786232" y="1032927"/>
            <a:ext cx="8299709"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4800" b="1" dirty="0" smtClean="0">
                <a:solidFill>
                  <a:prstClr val="white"/>
                </a:solidFill>
                <a:latin typeface="+mj-ea"/>
                <a:ea typeface="+mj-ea"/>
                <a:sym typeface="Wingdings 2"/>
              </a:rPr>
              <a:t>一般的な質問項目</a:t>
            </a:r>
            <a:endParaRPr lang="en-US" altLang="ja-JP" sz="4800" b="1" dirty="0" smtClean="0">
              <a:solidFill>
                <a:prstClr val="white"/>
              </a:solidFill>
              <a:latin typeface="+mj-ea"/>
              <a:ea typeface="+mj-ea"/>
            </a:endParaRPr>
          </a:p>
        </p:txBody>
      </p:sp>
      <p:sp>
        <p:nvSpPr>
          <p:cNvPr id="4" name="テキスト ボックス 3"/>
          <p:cNvSpPr txBox="1"/>
          <p:nvPr/>
        </p:nvSpPr>
        <p:spPr bwMode="auto">
          <a:xfrm>
            <a:off x="951332" y="2231005"/>
            <a:ext cx="7931742" cy="2145954"/>
          </a:xfrm>
          <a:prstGeom prst="rect">
            <a:avLst/>
          </a:prstGeom>
          <a:noFill/>
          <a:ln w="9525">
            <a:noFill/>
            <a:miter lim="800000"/>
            <a:headEnd/>
            <a:tailEnd/>
          </a:ln>
        </p:spPr>
        <p:txBody>
          <a:bodyPr wrap="square" lIns="108000" tIns="72000" rIns="108000" bIns="72000" rtlCol="0" anchor="t" anchorCtr="0">
            <a:spAutoFit/>
          </a:bodyPr>
          <a:lstStyle/>
          <a:p>
            <a:pPr algn="just">
              <a:lnSpc>
                <a:spcPct val="130000"/>
              </a:lnSpc>
              <a:buSzPct val="120000"/>
            </a:pPr>
            <a:r>
              <a:rPr lang="ja-JP" altLang="en-US" sz="2000" dirty="0" smtClean="0">
                <a:solidFill>
                  <a:prstClr val="black"/>
                </a:solidFill>
                <a:latin typeface="+mn-ea"/>
                <a:ea typeface="+mn-ea"/>
              </a:rPr>
              <a:t>最初は導入もかねて、最近の経験など、あたりさわりなく回答が簡単な、事実に関する質問が望ましいとされています。</a:t>
            </a:r>
            <a:endParaRPr lang="en-US" altLang="ja-JP" sz="2000" dirty="0" smtClean="0">
              <a:solidFill>
                <a:prstClr val="black"/>
              </a:solidFill>
              <a:latin typeface="+mn-ea"/>
              <a:ea typeface="+mn-ea"/>
            </a:endParaRPr>
          </a:p>
          <a:p>
            <a:pPr algn="just">
              <a:lnSpc>
                <a:spcPct val="130000"/>
              </a:lnSpc>
              <a:buSzPct val="120000"/>
            </a:pPr>
            <a:r>
              <a:rPr lang="ja-JP" altLang="en-US" sz="2000" dirty="0" smtClean="0">
                <a:solidFill>
                  <a:prstClr val="black"/>
                </a:solidFill>
                <a:latin typeface="+mn-ea"/>
                <a:ea typeface="+mn-ea"/>
              </a:rPr>
              <a:t>その後、年代や職業</a:t>
            </a:r>
            <a:r>
              <a:rPr lang="ja-JP" altLang="en-US" sz="2000" dirty="0">
                <a:solidFill>
                  <a:prstClr val="black"/>
                </a:solidFill>
                <a:latin typeface="+mn-ea"/>
                <a:ea typeface="+mn-ea"/>
              </a:rPr>
              <a:t>、</a:t>
            </a:r>
            <a:r>
              <a:rPr lang="ja-JP" altLang="en-US" sz="2000" dirty="0" smtClean="0">
                <a:solidFill>
                  <a:prstClr val="black"/>
                </a:solidFill>
                <a:latin typeface="+mn-ea"/>
                <a:ea typeface="+mn-ea"/>
              </a:rPr>
              <a:t>家族構成、趣味</a:t>
            </a:r>
            <a:r>
              <a:rPr lang="en-US" altLang="ja-JP" sz="2000" dirty="0" smtClean="0">
                <a:solidFill>
                  <a:prstClr val="black"/>
                </a:solidFill>
                <a:latin typeface="+mn-ea"/>
                <a:ea typeface="+mn-ea"/>
              </a:rPr>
              <a:t>/</a:t>
            </a:r>
            <a:r>
              <a:rPr lang="ja-JP" altLang="en-US" sz="2000" dirty="0" smtClean="0">
                <a:solidFill>
                  <a:prstClr val="black"/>
                </a:solidFill>
                <a:latin typeface="+mn-ea"/>
                <a:ea typeface="+mn-ea"/>
              </a:rPr>
              <a:t>特技といったライフスタイル、どの</a:t>
            </a:r>
            <a:r>
              <a:rPr lang="ja-JP" altLang="en-US" sz="2000" dirty="0">
                <a:solidFill>
                  <a:prstClr val="black"/>
                </a:solidFill>
                <a:latin typeface="+mn-ea"/>
                <a:ea typeface="+mn-ea"/>
              </a:rPr>
              <a:t>よう</a:t>
            </a:r>
            <a:r>
              <a:rPr lang="ja-JP" altLang="en-US" sz="2000" dirty="0" smtClean="0">
                <a:solidFill>
                  <a:prstClr val="black"/>
                </a:solidFill>
                <a:latin typeface="+mn-ea"/>
                <a:ea typeface="+mn-ea"/>
              </a:rPr>
              <a:t>な信念・価値観・好みを持っているか、こだわりは何か、夢は何かなど、そのユーザーを理解する上で必要な質問項目を設定</a:t>
            </a:r>
            <a:r>
              <a:rPr lang="ja-JP" altLang="en-US" sz="2000" dirty="0">
                <a:solidFill>
                  <a:prstClr val="black"/>
                </a:solidFill>
                <a:latin typeface="+mn-ea"/>
                <a:ea typeface="+mn-ea"/>
              </a:rPr>
              <a:t>します</a:t>
            </a:r>
            <a:r>
              <a:rPr lang="ja-JP" altLang="en-US" sz="2000" dirty="0" smtClean="0">
                <a:solidFill>
                  <a:prstClr val="black"/>
                </a:solidFill>
                <a:latin typeface="+mn-ea"/>
                <a:ea typeface="+mn-ea"/>
              </a:rPr>
              <a:t>。</a:t>
            </a:r>
            <a:endParaRPr lang="en-US" altLang="ja-JP" sz="2000" dirty="0" smtClean="0">
              <a:solidFill>
                <a:prstClr val="black"/>
              </a:solidFill>
              <a:latin typeface="+mn-ea"/>
              <a:ea typeface="+mn-ea"/>
            </a:endParaRPr>
          </a:p>
        </p:txBody>
      </p:sp>
      <p:grpSp>
        <p:nvGrpSpPr>
          <p:cNvPr id="8" name="グループ化 7"/>
          <p:cNvGrpSpPr/>
          <p:nvPr/>
        </p:nvGrpSpPr>
        <p:grpSpPr>
          <a:xfrm>
            <a:off x="786231" y="4453159"/>
            <a:ext cx="8992626" cy="1925221"/>
            <a:chOff x="786231" y="4453159"/>
            <a:chExt cx="8992626" cy="1925221"/>
          </a:xfrm>
        </p:grpSpPr>
        <p:pic>
          <p:nvPicPr>
            <p:cNvPr id="6" name="Picture 2" descr="http://danshouse.web.fc2.com/img/CIMG2056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73" y="5621482"/>
              <a:ext cx="634884" cy="756898"/>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bwMode="auto">
            <a:xfrm>
              <a:off x="786231" y="4453159"/>
              <a:ext cx="8129168" cy="1925221"/>
            </a:xfrm>
            <a:prstGeom prst="wedgeRoundRectCallout">
              <a:avLst>
                <a:gd name="adj1" fmla="val 53638"/>
                <a:gd name="adj2" fmla="val 27497"/>
                <a:gd name="adj3" fmla="val 16667"/>
              </a:avLst>
            </a:prstGeom>
            <a:solidFill>
              <a:srgbClr val="FFFF99"/>
            </a:solidFill>
            <a:ln>
              <a:solidFill>
                <a:schemeClr val="accent6"/>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5" name="テキスト ボックス 4"/>
            <p:cNvSpPr txBox="1"/>
            <p:nvPr/>
          </p:nvSpPr>
          <p:spPr bwMode="auto">
            <a:xfrm>
              <a:off x="1122219" y="4516063"/>
              <a:ext cx="7488381" cy="1659667"/>
            </a:xfrm>
            <a:prstGeom prst="rect">
              <a:avLst/>
            </a:prstGeom>
            <a:noFill/>
            <a:ln w="9525">
              <a:noFill/>
              <a:miter lim="800000"/>
              <a:headEnd/>
              <a:tailEnd/>
            </a:ln>
          </p:spPr>
          <p:txBody>
            <a:bodyPr wrap="square" lIns="108000" tIns="72000" rIns="108000" bIns="72000" rtlCol="0" anchor="t" anchorCtr="0">
              <a:spAutoFit/>
            </a:bodyPr>
            <a:lstStyle/>
            <a:p>
              <a:pPr>
                <a:lnSpc>
                  <a:spcPct val="150000"/>
                </a:lnSpc>
                <a:buSzPct val="120000"/>
              </a:pPr>
              <a:r>
                <a:rPr lang="ja-JP" altLang="en-US" sz="1600" dirty="0" smtClean="0">
                  <a:solidFill>
                    <a:prstClr val="black"/>
                  </a:solidFill>
                  <a:latin typeface="+mj-ea"/>
                  <a:ea typeface="+mj-ea"/>
                </a:rPr>
                <a:t>■ポイント</a:t>
              </a:r>
              <a:endParaRPr lang="en-US" altLang="ja-JP" sz="1600" dirty="0" smtClean="0">
                <a:solidFill>
                  <a:prstClr val="black"/>
                </a:solidFill>
                <a:latin typeface="+mj-ea"/>
                <a:ea typeface="+mj-ea"/>
              </a:endParaRPr>
            </a:p>
            <a:p>
              <a:pPr algn="just">
                <a:lnSpc>
                  <a:spcPct val="140000"/>
                </a:lnSpc>
                <a:buSzPct val="120000"/>
              </a:pPr>
              <a:r>
                <a:rPr lang="ja-JP" altLang="en-US" dirty="0" smtClean="0">
                  <a:solidFill>
                    <a:prstClr val="black"/>
                  </a:solidFill>
                  <a:latin typeface="+mn-ea"/>
                  <a:ea typeface="+mn-ea"/>
                </a:rPr>
                <a:t>ユーザー調査されることに慣れていません。いつもの自分より背伸びしがちです。また、</a:t>
              </a:r>
              <a:r>
                <a:rPr lang="ja-JP" altLang="en-US" dirty="0">
                  <a:solidFill>
                    <a:prstClr val="black"/>
                  </a:solidFill>
                  <a:latin typeface="+mn-ea"/>
                  <a:ea typeface="+mn-ea"/>
                </a:rPr>
                <a:t>初対面</a:t>
              </a:r>
              <a:r>
                <a:rPr lang="ja-JP" altLang="en-US" dirty="0" smtClean="0">
                  <a:solidFill>
                    <a:prstClr val="black"/>
                  </a:solidFill>
                  <a:latin typeface="+mn-ea"/>
                  <a:ea typeface="+mn-ea"/>
                </a:rPr>
                <a:t>の方とこうした一般的な質問や世間話からインタビューをスタートすることで、場が和み、インタビューをスムーズに行うことができます。</a:t>
              </a:r>
              <a:endParaRPr lang="en-US" altLang="ja-JP" dirty="0" smtClean="0">
                <a:solidFill>
                  <a:prstClr val="black"/>
                </a:solidFill>
                <a:latin typeface="+mn-ea"/>
                <a:ea typeface="+mn-ea"/>
              </a:endParaRPr>
            </a:p>
          </p:txBody>
        </p:sp>
      </p:grpSp>
    </p:spTree>
    <p:extLst>
      <p:ext uri="{BB962C8B-B14F-4D97-AF65-F5344CB8AC3E}">
        <p14:creationId xmlns:p14="http://schemas.microsoft.com/office/powerpoint/2010/main" val="205438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インタビューシナリオ作成</a:t>
            </a:r>
            <a:endParaRPr kumimoji="1" lang="ja-JP" altLang="en-US" dirty="0"/>
          </a:p>
        </p:txBody>
      </p:sp>
      <p:sp>
        <p:nvSpPr>
          <p:cNvPr id="3" name="角丸四角形 2"/>
          <p:cNvSpPr/>
          <p:nvPr/>
        </p:nvSpPr>
        <p:spPr>
          <a:xfrm>
            <a:off x="786232" y="1092887"/>
            <a:ext cx="8299709"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800" b="1" dirty="0">
                <a:solidFill>
                  <a:prstClr val="white"/>
                </a:solidFill>
                <a:latin typeface="+mj-ea"/>
                <a:ea typeface="+mj-ea"/>
                <a:sym typeface="Wingdings 2"/>
              </a:rPr>
              <a:t>テーマに特化した質問項目</a:t>
            </a:r>
            <a:endParaRPr lang="en-US" altLang="ja-JP" sz="4800" b="1" dirty="0">
              <a:solidFill>
                <a:prstClr val="white"/>
              </a:solidFill>
              <a:latin typeface="+mj-ea"/>
              <a:ea typeface="+mj-ea"/>
            </a:endParaRPr>
          </a:p>
        </p:txBody>
      </p:sp>
      <p:sp>
        <p:nvSpPr>
          <p:cNvPr id="4" name="テキスト ボックス 3"/>
          <p:cNvSpPr txBox="1"/>
          <p:nvPr/>
        </p:nvSpPr>
        <p:spPr bwMode="auto">
          <a:xfrm>
            <a:off x="1054100" y="2442115"/>
            <a:ext cx="7886699" cy="1530401"/>
          </a:xfrm>
          <a:prstGeom prst="rect">
            <a:avLst/>
          </a:prstGeom>
          <a:noFill/>
          <a:ln w="9525">
            <a:noFill/>
            <a:miter lim="800000"/>
            <a:headEnd/>
            <a:tailEnd/>
          </a:ln>
        </p:spPr>
        <p:txBody>
          <a:bodyPr wrap="square" lIns="108000" tIns="72000" rIns="108000" bIns="72000" rtlCol="0" anchor="t" anchorCtr="0">
            <a:spAutoFit/>
          </a:bodyPr>
          <a:lstStyle/>
          <a:p>
            <a:pPr algn="just">
              <a:lnSpc>
                <a:spcPct val="150000"/>
              </a:lnSpc>
              <a:buSzPct val="120000"/>
            </a:pPr>
            <a:r>
              <a:rPr lang="ja-JP" altLang="en-US" sz="2000" dirty="0" smtClean="0">
                <a:solidFill>
                  <a:prstClr val="black"/>
                </a:solidFill>
                <a:latin typeface="+mn-ea"/>
                <a:ea typeface="+mn-ea"/>
              </a:rPr>
              <a:t>テーマとなる製品・サービスに対する関心や評価、利用状況、改善してほしい点、期待することなど、当該の製品・サービスとユーザーとの関わりを理解する上で必要となる質問項目を設定する。</a:t>
            </a:r>
            <a:endParaRPr lang="en-US" altLang="ja-JP" sz="2000" dirty="0" smtClean="0">
              <a:solidFill>
                <a:prstClr val="black"/>
              </a:solidFill>
              <a:latin typeface="+mn-ea"/>
              <a:ea typeface="+mn-ea"/>
            </a:endParaRPr>
          </a:p>
        </p:txBody>
      </p:sp>
      <p:grpSp>
        <p:nvGrpSpPr>
          <p:cNvPr id="11" name="グループ化 10"/>
          <p:cNvGrpSpPr/>
          <p:nvPr/>
        </p:nvGrpSpPr>
        <p:grpSpPr>
          <a:xfrm>
            <a:off x="614855" y="4376363"/>
            <a:ext cx="9161599" cy="2002017"/>
            <a:chOff x="786231" y="4376363"/>
            <a:chExt cx="9068053" cy="2002017"/>
          </a:xfrm>
        </p:grpSpPr>
        <p:pic>
          <p:nvPicPr>
            <p:cNvPr id="12" name="Picture 2" descr="http://danshouse.web.fc2.com/img/CIMG2056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9400" y="5621482"/>
              <a:ext cx="634884" cy="756898"/>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吹き出し 12"/>
            <p:cNvSpPr/>
            <p:nvPr/>
          </p:nvSpPr>
          <p:spPr bwMode="auto">
            <a:xfrm>
              <a:off x="786231" y="4453159"/>
              <a:ext cx="8240931" cy="1925221"/>
            </a:xfrm>
            <a:prstGeom prst="wedgeRoundRectCallout">
              <a:avLst>
                <a:gd name="adj1" fmla="val 53028"/>
                <a:gd name="adj2" fmla="val 25518"/>
                <a:gd name="adj3" fmla="val 16667"/>
              </a:avLst>
            </a:prstGeom>
            <a:solidFill>
              <a:srgbClr val="FFFF99"/>
            </a:solidFill>
            <a:ln>
              <a:solidFill>
                <a:schemeClr val="accent6"/>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テキスト ボックス 13"/>
            <p:cNvSpPr txBox="1"/>
            <p:nvPr/>
          </p:nvSpPr>
          <p:spPr bwMode="auto">
            <a:xfrm>
              <a:off x="1122219" y="4376363"/>
              <a:ext cx="7666107" cy="1941283"/>
            </a:xfrm>
            <a:prstGeom prst="rect">
              <a:avLst/>
            </a:prstGeom>
            <a:noFill/>
            <a:ln w="9525">
              <a:noFill/>
              <a:miter lim="800000"/>
              <a:headEnd/>
              <a:tailEnd/>
            </a:ln>
          </p:spPr>
          <p:txBody>
            <a:bodyPr wrap="square" lIns="108000" tIns="72000" rIns="108000" bIns="72000" rtlCol="0" anchor="t" anchorCtr="0">
              <a:spAutoFit/>
            </a:bodyPr>
            <a:lstStyle/>
            <a:p>
              <a:pPr>
                <a:lnSpc>
                  <a:spcPct val="150000"/>
                </a:lnSpc>
                <a:buSzPct val="120000"/>
              </a:pPr>
              <a:r>
                <a:rPr lang="ja-JP" altLang="en-US" sz="1600" dirty="0">
                  <a:solidFill>
                    <a:prstClr val="black"/>
                  </a:solidFill>
                  <a:latin typeface="+mj-ea"/>
                  <a:ea typeface="+mj-ea"/>
                </a:rPr>
                <a:t>■ポイント</a:t>
              </a:r>
              <a:endParaRPr lang="en-US" altLang="ja-JP" sz="1600" dirty="0">
                <a:solidFill>
                  <a:prstClr val="black"/>
                </a:solidFill>
                <a:latin typeface="+mj-ea"/>
                <a:ea typeface="+mj-ea"/>
              </a:endParaRPr>
            </a:p>
            <a:p>
              <a:pPr algn="just">
                <a:lnSpc>
                  <a:spcPct val="130000"/>
                </a:lnSpc>
                <a:buSzPct val="120000"/>
              </a:pPr>
              <a:r>
                <a:rPr lang="ja-JP" altLang="en-US" dirty="0">
                  <a:solidFill>
                    <a:prstClr val="black"/>
                  </a:solidFill>
                  <a:latin typeface="+mn-ea"/>
                  <a:ea typeface="+mn-ea"/>
                </a:rPr>
                <a:t>テーマに特化した質問をする場合は、実際の環境（それに近い環境）で実演していただくことが望ましいとされます</a:t>
              </a:r>
              <a:r>
                <a:rPr lang="ja-JP" altLang="en-US" dirty="0" smtClean="0">
                  <a:solidFill>
                    <a:prstClr val="black"/>
                  </a:solidFill>
                  <a:latin typeface="+mn-ea"/>
                  <a:ea typeface="+mn-ea"/>
                </a:rPr>
                <a:t>。もし</a:t>
              </a:r>
              <a:r>
                <a:rPr lang="ja-JP" altLang="en-US" dirty="0">
                  <a:solidFill>
                    <a:prstClr val="black"/>
                  </a:solidFill>
                  <a:latin typeface="+mn-ea"/>
                  <a:ea typeface="+mn-ea"/>
                </a:rPr>
                <a:t>実際の環境でのインタビューが難しい場合は、あらかじめ写真などを準備いただくなどの工夫をすることで、普段ユーザーが気にしてもいないような情報も引き出すことができます。</a:t>
              </a:r>
              <a:endParaRPr lang="en-US" altLang="ja-JP" dirty="0">
                <a:solidFill>
                  <a:prstClr val="black"/>
                </a:solidFill>
                <a:latin typeface="+mn-ea"/>
                <a:ea typeface="+mn-ea"/>
              </a:endParaRPr>
            </a:p>
          </p:txBody>
        </p:sp>
      </p:grpSp>
    </p:spTree>
    <p:extLst>
      <p:ext uri="{BB962C8B-B14F-4D97-AF65-F5344CB8AC3E}">
        <p14:creationId xmlns:p14="http://schemas.microsoft.com/office/powerpoint/2010/main" val="67920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a:t>インタビューシナリオ</a:t>
            </a:r>
            <a:r>
              <a:rPr lang="ja-JP" altLang="en-US" dirty="0" smtClean="0"/>
              <a:t>作成のヒント</a:t>
            </a:r>
            <a:endParaRPr kumimoji="1" lang="ja-JP" altLang="en-US" dirty="0"/>
          </a:p>
        </p:txBody>
      </p:sp>
      <p:sp>
        <p:nvSpPr>
          <p:cNvPr id="11" name="角丸四角形 10"/>
          <p:cNvSpPr/>
          <p:nvPr/>
        </p:nvSpPr>
        <p:spPr>
          <a:xfrm>
            <a:off x="362858" y="1204004"/>
            <a:ext cx="9173028" cy="2114770"/>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ja-JP" altLang="en-US" sz="4000" b="1" dirty="0">
                <a:solidFill>
                  <a:prstClr val="white"/>
                </a:solidFill>
                <a:latin typeface="+mj-ea"/>
                <a:ea typeface="+mj-ea"/>
              </a:rPr>
              <a:t>調査テーマにふさわしい内容の質問</a:t>
            </a:r>
            <a:r>
              <a:rPr lang="ja-JP" altLang="en-US" sz="4000" b="1" dirty="0" smtClean="0">
                <a:solidFill>
                  <a:prstClr val="white"/>
                </a:solidFill>
                <a:latin typeface="+mj-ea"/>
                <a:ea typeface="+mj-ea"/>
              </a:rPr>
              <a:t>を</a:t>
            </a:r>
            <a:endParaRPr lang="ja-JP" altLang="en-US" sz="4000" b="1" dirty="0">
              <a:solidFill>
                <a:prstClr val="white"/>
              </a:solidFill>
              <a:latin typeface="+mj-ea"/>
              <a:ea typeface="+mj-ea"/>
            </a:endParaRPr>
          </a:p>
          <a:p>
            <a:pPr algn="ctr">
              <a:lnSpc>
                <a:spcPct val="120000"/>
              </a:lnSpc>
            </a:pPr>
            <a:r>
              <a:rPr lang="ja-JP" altLang="en-US" sz="4000" b="1" dirty="0">
                <a:solidFill>
                  <a:prstClr val="white"/>
                </a:solidFill>
                <a:latin typeface="+mj-ea"/>
                <a:ea typeface="+mj-ea"/>
              </a:rPr>
              <a:t>効果的、論理的に</a:t>
            </a:r>
            <a:r>
              <a:rPr lang="ja-JP" altLang="en-US" sz="4000" b="1" dirty="0" smtClean="0">
                <a:solidFill>
                  <a:prstClr val="white"/>
                </a:solidFill>
                <a:latin typeface="+mj-ea"/>
                <a:ea typeface="+mj-ea"/>
              </a:rPr>
              <a:t>組み合わせよう！</a:t>
            </a:r>
            <a:endParaRPr lang="en-US" altLang="ja-JP" sz="4000" b="1" dirty="0">
              <a:solidFill>
                <a:prstClr val="white"/>
              </a:solidFill>
              <a:latin typeface="+mj-ea"/>
              <a:ea typeface="+mj-ea"/>
            </a:endParaRPr>
          </a:p>
        </p:txBody>
      </p:sp>
    </p:spTree>
    <p:extLst>
      <p:ext uri="{BB962C8B-B14F-4D97-AF65-F5344CB8AC3E}">
        <p14:creationId xmlns:p14="http://schemas.microsoft.com/office/powerpoint/2010/main" val="21800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a:t>インタビューシナリオ</a:t>
            </a:r>
            <a:r>
              <a:rPr lang="ja-JP" altLang="en-US" dirty="0" smtClean="0"/>
              <a:t>作成のヒント</a:t>
            </a:r>
            <a:endParaRPr kumimoji="1" lang="ja-JP" altLang="en-US" dirty="0"/>
          </a:p>
        </p:txBody>
      </p:sp>
      <p:sp>
        <p:nvSpPr>
          <p:cNvPr id="18" name="テキスト ボックス 17"/>
          <p:cNvSpPr txBox="1"/>
          <p:nvPr/>
        </p:nvSpPr>
        <p:spPr bwMode="auto">
          <a:xfrm>
            <a:off x="469704" y="1667618"/>
            <a:ext cx="4028297" cy="4331168"/>
          </a:xfrm>
          <a:prstGeom prst="rect">
            <a:avLst/>
          </a:prstGeom>
          <a:noFill/>
          <a:ln w="9525">
            <a:noFill/>
            <a:miter lim="800000"/>
            <a:headEnd/>
            <a:tailEnd/>
          </a:ln>
        </p:spPr>
        <p:txBody>
          <a:bodyPr wrap="square" lIns="108000" tIns="72000" rIns="108000" bIns="72000" rtlCol="0" anchor="ctr" anchorCtr="0">
            <a:spAutoFit/>
          </a:bodyPr>
          <a:lstStyle/>
          <a:p>
            <a:pPr marL="342900" indent="-342900">
              <a:lnSpc>
                <a:spcPct val="170000"/>
              </a:lnSpc>
              <a:buSzPct val="120000"/>
              <a:buFont typeface="Wingdings 2"/>
              <a:buChar char="P"/>
            </a:pPr>
            <a:r>
              <a:rPr lang="ja-JP" altLang="en-US" sz="2000" b="1" dirty="0" smtClean="0">
                <a:solidFill>
                  <a:prstClr val="black"/>
                </a:solidFill>
                <a:latin typeface="+mj-ea"/>
                <a:ea typeface="+mj-ea"/>
                <a:sym typeface="Wingdings 2"/>
              </a:rPr>
              <a:t>経験・行動に関する質問：</a:t>
            </a:r>
            <a:endParaRPr lang="en-US" altLang="ja-JP" sz="2000" b="1" dirty="0" smtClean="0">
              <a:solidFill>
                <a:prstClr val="black"/>
              </a:solidFill>
              <a:latin typeface="+mj-ea"/>
              <a:ea typeface="+mj-ea"/>
              <a:sym typeface="Wingdings 2"/>
            </a:endParaRPr>
          </a:p>
          <a:p>
            <a:pPr marL="342900" indent="-342900">
              <a:lnSpc>
                <a:spcPct val="170000"/>
              </a:lnSpc>
              <a:buSzPct val="120000"/>
              <a:buFont typeface="Wingdings 2"/>
              <a:buChar char="P"/>
            </a:pPr>
            <a:r>
              <a:rPr lang="ja-JP" altLang="en-US" sz="2000" b="1" dirty="0" smtClean="0">
                <a:solidFill>
                  <a:prstClr val="black"/>
                </a:solidFill>
                <a:latin typeface="+mj-ea"/>
                <a:ea typeface="+mj-ea"/>
                <a:sym typeface="Wingdings 2"/>
              </a:rPr>
              <a:t>意見・価値に関する質問：</a:t>
            </a:r>
            <a:endParaRPr lang="en-US" altLang="ja-JP" sz="2000" b="1" dirty="0" smtClean="0">
              <a:solidFill>
                <a:prstClr val="black"/>
              </a:solidFill>
              <a:latin typeface="+mj-ea"/>
              <a:ea typeface="+mj-ea"/>
              <a:sym typeface="Wingdings 2"/>
            </a:endParaRPr>
          </a:p>
          <a:p>
            <a:pPr>
              <a:lnSpc>
                <a:spcPct val="170000"/>
              </a:lnSpc>
              <a:buSzPct val="120000"/>
            </a:pPr>
            <a:endParaRPr lang="en-US" altLang="ja-JP" sz="2000" b="1" dirty="0" smtClean="0">
              <a:solidFill>
                <a:prstClr val="black"/>
              </a:solidFill>
              <a:latin typeface="+mj-ea"/>
              <a:ea typeface="+mj-ea"/>
              <a:sym typeface="Wingdings 2"/>
            </a:endParaRPr>
          </a:p>
          <a:p>
            <a:pPr marL="342900" indent="-342900">
              <a:lnSpc>
                <a:spcPct val="170000"/>
              </a:lnSpc>
              <a:buSzPct val="120000"/>
              <a:buFont typeface="Wingdings 2"/>
              <a:buChar char="P"/>
            </a:pPr>
            <a:r>
              <a:rPr lang="ja-JP" altLang="en-US" sz="2000" b="1" dirty="0" smtClean="0">
                <a:solidFill>
                  <a:prstClr val="black"/>
                </a:solidFill>
                <a:latin typeface="+mj-ea"/>
                <a:ea typeface="+mj-ea"/>
                <a:sym typeface="Wingdings 2"/>
              </a:rPr>
              <a:t>感情に関する質問：</a:t>
            </a:r>
            <a:endParaRPr lang="en-US" altLang="ja-JP" sz="2000" b="1" dirty="0" smtClean="0">
              <a:solidFill>
                <a:prstClr val="black"/>
              </a:solidFill>
              <a:latin typeface="+mj-ea"/>
              <a:ea typeface="+mj-ea"/>
              <a:sym typeface="Wingdings 2"/>
            </a:endParaRPr>
          </a:p>
          <a:p>
            <a:pPr marL="342900" indent="-342900">
              <a:lnSpc>
                <a:spcPct val="170000"/>
              </a:lnSpc>
              <a:buSzPct val="120000"/>
              <a:buFont typeface="Wingdings 2"/>
              <a:buChar char="P"/>
            </a:pPr>
            <a:r>
              <a:rPr lang="ja-JP" altLang="en-US" sz="2000" b="1" dirty="0">
                <a:solidFill>
                  <a:prstClr val="black"/>
                </a:solidFill>
                <a:latin typeface="+mj-ea"/>
                <a:ea typeface="+mj-ea"/>
                <a:sym typeface="Wingdings 2"/>
              </a:rPr>
              <a:t>知識</a:t>
            </a:r>
            <a:r>
              <a:rPr lang="ja-JP" altLang="en-US" sz="2000" b="1" dirty="0" smtClean="0">
                <a:solidFill>
                  <a:prstClr val="black"/>
                </a:solidFill>
                <a:latin typeface="+mj-ea"/>
                <a:ea typeface="+mj-ea"/>
                <a:sym typeface="Wingdings 2"/>
              </a:rPr>
              <a:t>に関する質問：</a:t>
            </a:r>
            <a:endParaRPr lang="en-US" altLang="ja-JP" sz="2000" b="1" dirty="0" smtClean="0">
              <a:solidFill>
                <a:prstClr val="black"/>
              </a:solidFill>
              <a:latin typeface="+mj-ea"/>
              <a:ea typeface="+mj-ea"/>
              <a:sym typeface="Wingdings 2"/>
            </a:endParaRPr>
          </a:p>
          <a:p>
            <a:pPr marL="342900" indent="-342900">
              <a:lnSpc>
                <a:spcPct val="170000"/>
              </a:lnSpc>
              <a:buSzPct val="120000"/>
              <a:buFont typeface="Wingdings 2"/>
              <a:buChar char="P"/>
            </a:pPr>
            <a:r>
              <a:rPr lang="ja-JP" altLang="en-US" sz="2000" b="1" dirty="0" smtClean="0">
                <a:solidFill>
                  <a:prstClr val="black"/>
                </a:solidFill>
                <a:latin typeface="+mj-ea"/>
                <a:ea typeface="+mj-ea"/>
                <a:sym typeface="Wingdings 2"/>
              </a:rPr>
              <a:t>感覚に関する質問：</a:t>
            </a:r>
            <a:endParaRPr lang="en-US" altLang="ja-JP" sz="2000" b="1" dirty="0" smtClean="0">
              <a:solidFill>
                <a:prstClr val="black"/>
              </a:solidFill>
              <a:latin typeface="+mj-ea"/>
              <a:ea typeface="+mj-ea"/>
              <a:sym typeface="Wingdings 2"/>
            </a:endParaRPr>
          </a:p>
          <a:p>
            <a:pPr>
              <a:lnSpc>
                <a:spcPct val="170000"/>
              </a:lnSpc>
              <a:buSzPct val="120000"/>
            </a:pPr>
            <a:endParaRPr lang="en-US" altLang="ja-JP" sz="2000" b="1" dirty="0" smtClean="0">
              <a:solidFill>
                <a:prstClr val="black"/>
              </a:solidFill>
              <a:latin typeface="+mj-ea"/>
              <a:ea typeface="+mj-ea"/>
              <a:sym typeface="Wingdings 2"/>
            </a:endParaRPr>
          </a:p>
          <a:p>
            <a:pPr marL="342900" indent="-342900">
              <a:lnSpc>
                <a:spcPct val="170000"/>
              </a:lnSpc>
              <a:buSzPct val="120000"/>
              <a:buFont typeface="Wingdings 2"/>
              <a:buChar char="P"/>
            </a:pPr>
            <a:r>
              <a:rPr lang="ja-JP" altLang="en-US" sz="2000" b="1" dirty="0" smtClean="0">
                <a:solidFill>
                  <a:prstClr val="black"/>
                </a:solidFill>
                <a:latin typeface="+mj-ea"/>
                <a:ea typeface="+mj-ea"/>
                <a:sym typeface="Wingdings 2"/>
              </a:rPr>
              <a:t>属性に関する質問：</a:t>
            </a:r>
            <a:endParaRPr lang="en-US" altLang="ja-JP" sz="2000" b="1" dirty="0" smtClean="0">
              <a:solidFill>
                <a:prstClr val="black"/>
              </a:solidFill>
              <a:latin typeface="+mj-ea"/>
              <a:ea typeface="+mj-ea"/>
              <a:sym typeface="Wingdings 2"/>
            </a:endParaRPr>
          </a:p>
        </p:txBody>
      </p:sp>
      <p:sp>
        <p:nvSpPr>
          <p:cNvPr id="19" name="テキスト ボックス 18"/>
          <p:cNvSpPr txBox="1"/>
          <p:nvPr/>
        </p:nvSpPr>
        <p:spPr bwMode="auto">
          <a:xfrm>
            <a:off x="3669517" y="1739754"/>
            <a:ext cx="4739497" cy="581423"/>
          </a:xfrm>
          <a:prstGeom prst="rect">
            <a:avLst/>
          </a:prstGeom>
          <a:noFill/>
          <a:ln w="9525">
            <a:noFill/>
            <a:miter lim="800000"/>
            <a:headEnd/>
            <a:tailEnd/>
          </a:ln>
        </p:spPr>
        <p:txBody>
          <a:bodyPr wrap="square" lIns="108000" tIns="72000" rIns="108000" bIns="72000" rtlCol="0" anchor="ctr" anchorCtr="0">
            <a:spAutoFit/>
          </a:bodyPr>
          <a:lstStyle/>
          <a:p>
            <a:pPr>
              <a:lnSpc>
                <a:spcPct val="150000"/>
              </a:lnSpc>
              <a:buSzPct val="120000"/>
            </a:pPr>
            <a:r>
              <a:rPr lang="ja-JP" altLang="en-US" sz="2000" dirty="0" smtClean="0">
                <a:solidFill>
                  <a:srgbClr val="4BACC6">
                    <a:lumMod val="50000"/>
                  </a:srgbClr>
                </a:solidFill>
                <a:latin typeface="+mn-ea"/>
                <a:ea typeface="+mn-ea"/>
                <a:sym typeface="Wingdings 2"/>
              </a:rPr>
              <a:t>経験</a:t>
            </a:r>
            <a:r>
              <a:rPr lang="ja-JP" altLang="en-US" sz="2000" dirty="0">
                <a:solidFill>
                  <a:srgbClr val="4BACC6">
                    <a:lumMod val="50000"/>
                  </a:srgbClr>
                </a:solidFill>
                <a:latin typeface="+mn-ea"/>
                <a:ea typeface="+mn-ea"/>
                <a:sym typeface="Wingdings 2"/>
              </a:rPr>
              <a:t>や行動、ふるまい、活動など</a:t>
            </a:r>
            <a:endParaRPr lang="en-US" altLang="ja-JP" sz="2000" dirty="0">
              <a:solidFill>
                <a:srgbClr val="4BACC6">
                  <a:lumMod val="50000"/>
                </a:srgbClr>
              </a:solidFill>
              <a:latin typeface="+mn-ea"/>
              <a:ea typeface="+mn-ea"/>
              <a:sym typeface="Wingdings 2"/>
            </a:endParaRPr>
          </a:p>
        </p:txBody>
      </p:sp>
      <p:sp>
        <p:nvSpPr>
          <p:cNvPr id="20" name="テキスト ボックス 19"/>
          <p:cNvSpPr txBox="1"/>
          <p:nvPr/>
        </p:nvSpPr>
        <p:spPr bwMode="auto">
          <a:xfrm>
            <a:off x="3669517" y="2330980"/>
            <a:ext cx="6009493" cy="930236"/>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2000" dirty="0" smtClean="0">
                <a:solidFill>
                  <a:srgbClr val="4BACC6">
                    <a:lumMod val="50000"/>
                  </a:srgbClr>
                </a:solidFill>
                <a:latin typeface="+mn-ea"/>
                <a:ea typeface="+mn-ea"/>
                <a:sym typeface="Wingdings 2"/>
              </a:rPr>
              <a:t>「～についてどう思われますか」</a:t>
            </a:r>
            <a:endParaRPr lang="en-US" altLang="ja-JP" sz="2000" dirty="0" smtClean="0">
              <a:solidFill>
                <a:srgbClr val="4BACC6">
                  <a:lumMod val="50000"/>
                </a:srgbClr>
              </a:solidFill>
              <a:latin typeface="+mn-ea"/>
              <a:ea typeface="+mn-ea"/>
              <a:sym typeface="Wingdings 2"/>
            </a:endParaRPr>
          </a:p>
          <a:p>
            <a:pPr>
              <a:lnSpc>
                <a:spcPct val="130000"/>
              </a:lnSpc>
              <a:buSzPct val="120000"/>
            </a:pPr>
            <a:r>
              <a:rPr lang="ja-JP" altLang="en-US" sz="2000" dirty="0" smtClean="0">
                <a:solidFill>
                  <a:srgbClr val="4BACC6">
                    <a:lumMod val="50000"/>
                  </a:srgbClr>
                </a:solidFill>
                <a:latin typeface="+mn-ea"/>
                <a:ea typeface="+mn-ea"/>
                <a:sym typeface="Wingdings 2"/>
              </a:rPr>
              <a:t>「～について、どのような意見をお持ちですか」など</a:t>
            </a:r>
            <a:endParaRPr lang="en-US" altLang="ja-JP" sz="2000" dirty="0">
              <a:solidFill>
                <a:srgbClr val="4BACC6">
                  <a:lumMod val="50000"/>
                </a:srgbClr>
              </a:solidFill>
              <a:latin typeface="+mn-ea"/>
              <a:ea typeface="+mn-ea"/>
              <a:sym typeface="Wingdings 2"/>
            </a:endParaRPr>
          </a:p>
        </p:txBody>
      </p:sp>
      <p:sp>
        <p:nvSpPr>
          <p:cNvPr id="21" name="テキスト ボックス 20"/>
          <p:cNvSpPr txBox="1"/>
          <p:nvPr/>
        </p:nvSpPr>
        <p:spPr bwMode="auto">
          <a:xfrm>
            <a:off x="3038146" y="3261086"/>
            <a:ext cx="4739497" cy="581423"/>
          </a:xfrm>
          <a:prstGeom prst="rect">
            <a:avLst/>
          </a:prstGeom>
          <a:noFill/>
          <a:ln w="9525">
            <a:noFill/>
            <a:miter lim="800000"/>
            <a:headEnd/>
            <a:tailEnd/>
          </a:ln>
        </p:spPr>
        <p:txBody>
          <a:bodyPr wrap="square" lIns="108000" tIns="72000" rIns="108000" bIns="72000" rtlCol="0" anchor="ctr" anchorCtr="0">
            <a:spAutoFit/>
          </a:bodyPr>
          <a:lstStyle/>
          <a:p>
            <a:pPr>
              <a:lnSpc>
                <a:spcPct val="150000"/>
              </a:lnSpc>
              <a:buSzPct val="120000"/>
            </a:pPr>
            <a:r>
              <a:rPr lang="ja-JP" altLang="en-US" sz="2000" dirty="0" smtClean="0">
                <a:solidFill>
                  <a:srgbClr val="4BACC6">
                    <a:lumMod val="50000"/>
                  </a:srgbClr>
                </a:solidFill>
                <a:latin typeface="+mn-ea"/>
                <a:ea typeface="+mn-ea"/>
                <a:sym typeface="Wingdings 2"/>
              </a:rPr>
              <a:t>「～の時、どう感じましたか」など</a:t>
            </a:r>
            <a:endParaRPr lang="en-US" altLang="ja-JP" sz="2000" dirty="0">
              <a:solidFill>
                <a:srgbClr val="4BACC6">
                  <a:lumMod val="50000"/>
                </a:srgbClr>
              </a:solidFill>
              <a:latin typeface="+mn-ea"/>
              <a:ea typeface="+mn-ea"/>
              <a:sym typeface="Wingdings 2"/>
            </a:endParaRPr>
          </a:p>
        </p:txBody>
      </p:sp>
      <p:sp>
        <p:nvSpPr>
          <p:cNvPr id="22" name="テキスト ボックス 21"/>
          <p:cNvSpPr txBox="1"/>
          <p:nvPr/>
        </p:nvSpPr>
        <p:spPr bwMode="auto">
          <a:xfrm>
            <a:off x="3038146" y="3749421"/>
            <a:ext cx="6490504" cy="581423"/>
          </a:xfrm>
          <a:prstGeom prst="rect">
            <a:avLst/>
          </a:prstGeom>
          <a:noFill/>
          <a:ln w="9525">
            <a:noFill/>
            <a:miter lim="800000"/>
            <a:headEnd/>
            <a:tailEnd/>
          </a:ln>
        </p:spPr>
        <p:txBody>
          <a:bodyPr wrap="square" lIns="108000" tIns="72000" rIns="108000" bIns="72000" rtlCol="0" anchor="ctr" anchorCtr="0">
            <a:spAutoFit/>
          </a:bodyPr>
          <a:lstStyle/>
          <a:p>
            <a:pPr>
              <a:lnSpc>
                <a:spcPct val="150000"/>
              </a:lnSpc>
              <a:buSzPct val="120000"/>
            </a:pPr>
            <a:r>
              <a:rPr lang="ja-JP" altLang="en-US" sz="2000" dirty="0" smtClean="0">
                <a:solidFill>
                  <a:srgbClr val="4BACC6">
                    <a:lumMod val="50000"/>
                  </a:srgbClr>
                </a:solidFill>
                <a:latin typeface="+mn-ea"/>
                <a:ea typeface="+mn-ea"/>
                <a:sym typeface="Wingdings 2"/>
              </a:rPr>
              <a:t>インフォーマントがどのような情報を持っているか</a:t>
            </a:r>
            <a:endParaRPr lang="en-US" altLang="ja-JP" sz="2000" dirty="0">
              <a:solidFill>
                <a:srgbClr val="4BACC6">
                  <a:lumMod val="50000"/>
                </a:srgbClr>
              </a:solidFill>
              <a:latin typeface="+mn-ea"/>
              <a:ea typeface="+mn-ea"/>
              <a:sym typeface="Wingdings 2"/>
            </a:endParaRPr>
          </a:p>
        </p:txBody>
      </p:sp>
      <p:sp>
        <p:nvSpPr>
          <p:cNvPr id="23" name="テキスト ボックス 22"/>
          <p:cNvSpPr txBox="1"/>
          <p:nvPr/>
        </p:nvSpPr>
        <p:spPr bwMode="auto">
          <a:xfrm>
            <a:off x="3038146" y="4425021"/>
            <a:ext cx="6749718" cy="930236"/>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2000" dirty="0" smtClean="0">
                <a:solidFill>
                  <a:srgbClr val="4BACC6">
                    <a:lumMod val="50000"/>
                  </a:srgbClr>
                </a:solidFill>
                <a:latin typeface="+mn-ea"/>
                <a:ea typeface="+mn-ea"/>
                <a:sym typeface="Wingdings 2"/>
              </a:rPr>
              <a:t>「～の時、何を注意して見ていますか」</a:t>
            </a:r>
            <a:endParaRPr lang="en-US" altLang="ja-JP" sz="2000" dirty="0" smtClean="0">
              <a:solidFill>
                <a:srgbClr val="4BACC6">
                  <a:lumMod val="50000"/>
                </a:srgbClr>
              </a:solidFill>
              <a:latin typeface="+mn-ea"/>
              <a:ea typeface="+mn-ea"/>
              <a:sym typeface="Wingdings 2"/>
            </a:endParaRPr>
          </a:p>
          <a:p>
            <a:pPr>
              <a:lnSpc>
                <a:spcPct val="130000"/>
              </a:lnSpc>
              <a:buSzPct val="120000"/>
            </a:pPr>
            <a:r>
              <a:rPr lang="ja-JP" altLang="en-US" sz="2000" dirty="0" smtClean="0">
                <a:solidFill>
                  <a:srgbClr val="4BACC6">
                    <a:lumMod val="50000"/>
                  </a:srgbClr>
                </a:solidFill>
                <a:latin typeface="+mn-ea"/>
                <a:ea typeface="+mn-ea"/>
                <a:sym typeface="Wingdings 2"/>
              </a:rPr>
              <a:t>「～をされる時、何を聞いているのですか」</a:t>
            </a:r>
            <a:endParaRPr lang="en-US" altLang="ja-JP" sz="2000" dirty="0">
              <a:solidFill>
                <a:srgbClr val="4BACC6">
                  <a:lumMod val="50000"/>
                </a:srgbClr>
              </a:solidFill>
              <a:latin typeface="+mn-ea"/>
              <a:ea typeface="+mn-ea"/>
              <a:sym typeface="Wingdings 2"/>
            </a:endParaRPr>
          </a:p>
        </p:txBody>
      </p:sp>
      <p:cxnSp>
        <p:nvCxnSpPr>
          <p:cNvPr id="24" name="直線コネクタ 23"/>
          <p:cNvCxnSpPr/>
          <p:nvPr/>
        </p:nvCxnSpPr>
        <p:spPr>
          <a:xfrm>
            <a:off x="593652" y="2375112"/>
            <a:ext cx="87527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593652" y="3354648"/>
            <a:ext cx="87527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93652" y="3923916"/>
            <a:ext cx="87527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93652" y="4450059"/>
            <a:ext cx="87527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93652" y="5419206"/>
            <a:ext cx="87527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bwMode="auto">
          <a:xfrm>
            <a:off x="3038146" y="5357428"/>
            <a:ext cx="6490504" cy="581423"/>
          </a:xfrm>
          <a:prstGeom prst="rect">
            <a:avLst/>
          </a:prstGeom>
          <a:noFill/>
          <a:ln w="9525">
            <a:noFill/>
            <a:miter lim="800000"/>
            <a:headEnd/>
            <a:tailEnd/>
          </a:ln>
        </p:spPr>
        <p:txBody>
          <a:bodyPr wrap="square" lIns="108000" tIns="72000" rIns="108000" bIns="72000" rtlCol="0" anchor="ctr" anchorCtr="0">
            <a:spAutoFit/>
          </a:bodyPr>
          <a:lstStyle/>
          <a:p>
            <a:pPr>
              <a:lnSpc>
                <a:spcPct val="150000"/>
              </a:lnSpc>
              <a:buSzPct val="120000"/>
            </a:pPr>
            <a:r>
              <a:rPr lang="ja-JP" altLang="en-US" sz="2000" dirty="0" smtClean="0">
                <a:solidFill>
                  <a:srgbClr val="4BACC6">
                    <a:lumMod val="50000"/>
                  </a:srgbClr>
                </a:solidFill>
                <a:latin typeface="+mn-ea"/>
                <a:ea typeface="+mn-ea"/>
                <a:sym typeface="Wingdings 2"/>
              </a:rPr>
              <a:t>年齢、職業、居住地、家族構成などのデモグラフィック特性</a:t>
            </a:r>
            <a:endParaRPr lang="en-US" altLang="ja-JP" sz="2000" dirty="0">
              <a:solidFill>
                <a:srgbClr val="4BACC6">
                  <a:lumMod val="50000"/>
                </a:srgbClr>
              </a:solidFill>
              <a:latin typeface="+mn-ea"/>
              <a:ea typeface="+mn-ea"/>
              <a:sym typeface="Wingdings 2"/>
            </a:endParaRPr>
          </a:p>
        </p:txBody>
      </p:sp>
      <p:sp>
        <p:nvSpPr>
          <p:cNvPr id="30" name="テキスト ボックス 29"/>
          <p:cNvSpPr txBox="1"/>
          <p:nvPr/>
        </p:nvSpPr>
        <p:spPr bwMode="auto">
          <a:xfrm>
            <a:off x="488949" y="746640"/>
            <a:ext cx="8891165" cy="668626"/>
          </a:xfrm>
          <a:prstGeom prst="rect">
            <a:avLst/>
          </a:prstGeom>
          <a:noFill/>
          <a:ln w="9525">
            <a:noFill/>
            <a:miter lim="800000"/>
            <a:headEnd/>
            <a:tailEnd/>
          </a:ln>
        </p:spPr>
        <p:txBody>
          <a:bodyPr wrap="square" lIns="108000" tIns="72000" rIns="108000" bIns="72000" rtlCol="0" anchor="ctr" anchorCtr="0">
            <a:spAutoFit/>
          </a:bodyPr>
          <a:lstStyle/>
          <a:p>
            <a:pPr>
              <a:lnSpc>
                <a:spcPct val="150000"/>
              </a:lnSpc>
              <a:buSzPct val="120000"/>
            </a:pPr>
            <a:r>
              <a:rPr lang="ja-JP" altLang="en-US" sz="2400" dirty="0" smtClean="0">
                <a:solidFill>
                  <a:prstClr val="black"/>
                </a:solidFill>
                <a:latin typeface="+mn-ea"/>
                <a:ea typeface="+mn-ea"/>
              </a:rPr>
              <a:t>インタビューの質問には、以下のような種類があります。</a:t>
            </a:r>
            <a:endParaRPr lang="en-US" altLang="ja-JP" sz="2400" dirty="0" smtClean="0">
              <a:solidFill>
                <a:prstClr val="black"/>
              </a:solidFill>
              <a:latin typeface="+mn-ea"/>
              <a:ea typeface="+mn-ea"/>
            </a:endParaRPr>
          </a:p>
        </p:txBody>
      </p:sp>
    </p:spTree>
    <p:extLst>
      <p:ext uri="{BB962C8B-B14F-4D97-AF65-F5344CB8AC3E}">
        <p14:creationId xmlns:p14="http://schemas.microsoft.com/office/powerpoint/2010/main" val="3274112996"/>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424241" y="1675063"/>
            <a:ext cx="8944611" cy="4395953"/>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2" name="タイトル 1"/>
          <p:cNvSpPr>
            <a:spLocks noGrp="1"/>
          </p:cNvSpPr>
          <p:nvPr>
            <p:ph type="ctrTitle"/>
          </p:nvPr>
        </p:nvSpPr>
        <p:spPr/>
        <p:txBody>
          <a:bodyPr>
            <a:normAutofit/>
          </a:bodyPr>
          <a:lstStyle/>
          <a:p>
            <a:r>
              <a:rPr lang="ja-JP" altLang="en-US" dirty="0" smtClean="0"/>
              <a:t>クエスチョン決定：よいワーディング</a:t>
            </a:r>
            <a:endParaRPr kumimoji="1" lang="ja-JP" altLang="en-US" dirty="0"/>
          </a:p>
        </p:txBody>
      </p:sp>
      <p:sp>
        <p:nvSpPr>
          <p:cNvPr id="5" name="テキスト ボックス 4"/>
          <p:cNvSpPr txBox="1"/>
          <p:nvPr/>
        </p:nvSpPr>
        <p:spPr bwMode="auto">
          <a:xfrm>
            <a:off x="787400" y="1705259"/>
            <a:ext cx="8534400" cy="4002872"/>
          </a:xfrm>
          <a:prstGeom prst="rect">
            <a:avLst/>
          </a:prstGeom>
          <a:noFill/>
          <a:ln w="9525">
            <a:noFill/>
            <a:miter lim="800000"/>
            <a:headEnd/>
            <a:tailEnd/>
          </a:ln>
        </p:spPr>
        <p:txBody>
          <a:bodyPr wrap="square" lIns="108000" tIns="72000" rIns="108000" bIns="72000" rtlCol="0" anchor="ctr" anchorCtr="0">
            <a:spAutoFit/>
          </a:bodyPr>
          <a:lstStyle/>
          <a:p>
            <a:pPr marL="342900" indent="-342900">
              <a:lnSpc>
                <a:spcPct val="200000"/>
              </a:lnSpc>
              <a:buSzPct val="120000"/>
              <a:buFont typeface="Wingdings 2"/>
              <a:buChar char="P"/>
            </a:pPr>
            <a:r>
              <a:rPr lang="ja-JP" altLang="en-US" sz="3200" b="1" dirty="0" smtClean="0">
                <a:solidFill>
                  <a:prstClr val="black"/>
                </a:solidFill>
                <a:latin typeface="+mj-ea"/>
                <a:ea typeface="+mj-ea"/>
                <a:sym typeface="Wingdings 2"/>
              </a:rPr>
              <a:t>聞き取りやすく、簡潔で分かりやすい言葉</a:t>
            </a:r>
            <a:endParaRPr lang="en-US" altLang="ja-JP" sz="3200" b="1" dirty="0">
              <a:solidFill>
                <a:prstClr val="black"/>
              </a:solidFill>
              <a:latin typeface="+mj-ea"/>
              <a:ea typeface="+mj-ea"/>
              <a:sym typeface="Wingdings 2"/>
            </a:endParaRPr>
          </a:p>
          <a:p>
            <a:pPr marL="342900" indent="-342900">
              <a:lnSpc>
                <a:spcPct val="200000"/>
              </a:lnSpc>
              <a:buSzPct val="120000"/>
              <a:buFont typeface="Wingdings 2"/>
              <a:buChar char="P"/>
            </a:pPr>
            <a:r>
              <a:rPr lang="ja-JP" altLang="en-US" sz="3200" b="1" dirty="0" smtClean="0">
                <a:solidFill>
                  <a:prstClr val="black"/>
                </a:solidFill>
                <a:latin typeface="+mj-ea"/>
                <a:ea typeface="+mj-ea"/>
                <a:sym typeface="Wingdings 2"/>
              </a:rPr>
              <a:t>会話ことば</a:t>
            </a:r>
            <a:endParaRPr lang="en-US" altLang="ja-JP" sz="3200" b="1" dirty="0" smtClean="0">
              <a:solidFill>
                <a:prstClr val="black"/>
              </a:solidFill>
              <a:latin typeface="+mj-ea"/>
              <a:ea typeface="+mj-ea"/>
            </a:endParaRPr>
          </a:p>
          <a:p>
            <a:pPr marL="285750" indent="-285750">
              <a:lnSpc>
                <a:spcPct val="200000"/>
              </a:lnSpc>
              <a:buSzPct val="120000"/>
              <a:buFont typeface="Wingdings 2"/>
              <a:buChar char="P"/>
            </a:pPr>
            <a:r>
              <a:rPr lang="ja-JP" altLang="en-US" sz="3200" b="1" dirty="0" smtClean="0">
                <a:solidFill>
                  <a:prstClr val="black"/>
                </a:solidFill>
                <a:latin typeface="+mj-ea"/>
                <a:ea typeface="+mj-ea"/>
                <a:sym typeface="Wingdings 2"/>
              </a:rPr>
              <a:t>敬語を使う</a:t>
            </a:r>
            <a:endParaRPr lang="en-US" altLang="ja-JP" sz="3200" b="1" dirty="0" smtClean="0">
              <a:solidFill>
                <a:prstClr val="black"/>
              </a:solidFill>
              <a:latin typeface="+mj-ea"/>
              <a:ea typeface="+mj-ea"/>
              <a:sym typeface="Wingdings 2"/>
            </a:endParaRPr>
          </a:p>
          <a:p>
            <a:pPr marL="285750" indent="-285750">
              <a:lnSpc>
                <a:spcPct val="200000"/>
              </a:lnSpc>
              <a:buSzPct val="120000"/>
              <a:buFont typeface="Wingdings 2"/>
              <a:buChar char="P"/>
            </a:pPr>
            <a:r>
              <a:rPr lang="ja-JP" altLang="en-US" sz="3200" b="1" dirty="0">
                <a:solidFill>
                  <a:prstClr val="black"/>
                </a:solidFill>
                <a:latin typeface="+mj-ea"/>
                <a:ea typeface="+mj-ea"/>
                <a:sym typeface="Wingdings 2"/>
              </a:rPr>
              <a:t>相手</a:t>
            </a:r>
            <a:r>
              <a:rPr lang="ja-JP" altLang="en-US" sz="3200" b="1" dirty="0" smtClean="0">
                <a:solidFill>
                  <a:prstClr val="black"/>
                </a:solidFill>
                <a:latin typeface="+mj-ea"/>
                <a:ea typeface="+mj-ea"/>
                <a:sym typeface="Wingdings 2"/>
              </a:rPr>
              <a:t>の年齢にふさわしい言葉使い</a:t>
            </a:r>
            <a:endParaRPr lang="en-US" altLang="ja-JP" sz="3200" b="1" dirty="0" smtClean="0">
              <a:solidFill>
                <a:prstClr val="black"/>
              </a:solidFill>
              <a:latin typeface="+mj-ea"/>
              <a:ea typeface="+mj-ea"/>
              <a:sym typeface="Wingdings 2"/>
            </a:endParaRPr>
          </a:p>
        </p:txBody>
      </p:sp>
      <p:sp>
        <p:nvSpPr>
          <p:cNvPr id="6" name="テキスト ボックス 5"/>
          <p:cNvSpPr txBox="1"/>
          <p:nvPr/>
        </p:nvSpPr>
        <p:spPr bwMode="auto">
          <a:xfrm>
            <a:off x="508573" y="746640"/>
            <a:ext cx="8891165" cy="668626"/>
          </a:xfrm>
          <a:prstGeom prst="rect">
            <a:avLst/>
          </a:prstGeom>
          <a:noFill/>
          <a:ln w="9525">
            <a:noFill/>
            <a:miter lim="800000"/>
            <a:headEnd/>
            <a:tailEnd/>
          </a:ln>
        </p:spPr>
        <p:txBody>
          <a:bodyPr wrap="square" lIns="108000" tIns="72000" rIns="108000" bIns="72000" rtlCol="0" anchor="ctr" anchorCtr="0">
            <a:spAutoFit/>
          </a:bodyPr>
          <a:lstStyle/>
          <a:p>
            <a:pPr>
              <a:lnSpc>
                <a:spcPct val="150000"/>
              </a:lnSpc>
              <a:buSzPct val="120000"/>
            </a:pPr>
            <a:r>
              <a:rPr lang="ja-JP" altLang="en-US" sz="2400" dirty="0">
                <a:solidFill>
                  <a:prstClr val="black"/>
                </a:solidFill>
                <a:latin typeface="+mn-ea"/>
                <a:ea typeface="+mn-ea"/>
              </a:rPr>
              <a:t>質問</a:t>
            </a:r>
            <a:r>
              <a:rPr lang="ja-JP" altLang="en-US" sz="2400" dirty="0" smtClean="0">
                <a:solidFill>
                  <a:prstClr val="black"/>
                </a:solidFill>
                <a:latin typeface="+mn-ea"/>
                <a:ea typeface="+mn-ea"/>
              </a:rPr>
              <a:t>は以下のような言葉で行われることが望ましいです。</a:t>
            </a:r>
            <a:endParaRPr lang="en-US" altLang="ja-JP" sz="2400" dirty="0" smtClean="0">
              <a:solidFill>
                <a:prstClr val="black"/>
              </a:solidFill>
              <a:latin typeface="+mn-ea"/>
              <a:ea typeface="+mn-ea"/>
            </a:endParaRPr>
          </a:p>
        </p:txBody>
      </p:sp>
    </p:spTree>
    <p:extLst>
      <p:ext uri="{BB962C8B-B14F-4D97-AF65-F5344CB8AC3E}">
        <p14:creationId xmlns:p14="http://schemas.microsoft.com/office/powerpoint/2010/main" val="46753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424241" y="1539225"/>
            <a:ext cx="8944611" cy="4831595"/>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6" name="テキスト ボックス 5"/>
          <p:cNvSpPr txBox="1"/>
          <p:nvPr/>
        </p:nvSpPr>
        <p:spPr bwMode="auto">
          <a:xfrm>
            <a:off x="463603" y="569099"/>
            <a:ext cx="8891165" cy="873811"/>
          </a:xfrm>
          <a:prstGeom prst="rect">
            <a:avLst/>
          </a:prstGeom>
          <a:noFill/>
          <a:ln w="9525">
            <a:noFill/>
            <a:miter lim="800000"/>
            <a:headEnd/>
            <a:tailEnd/>
          </a:ln>
        </p:spPr>
        <p:txBody>
          <a:bodyPr wrap="square" lIns="108000" tIns="72000" rIns="108000" bIns="72000" rtlCol="0" anchor="ctr" anchorCtr="0">
            <a:spAutoFit/>
          </a:bodyPr>
          <a:lstStyle/>
          <a:p>
            <a:pPr algn="just">
              <a:lnSpc>
                <a:spcPct val="120000"/>
              </a:lnSpc>
              <a:buSzPct val="120000"/>
            </a:pPr>
            <a:r>
              <a:rPr lang="ja-JP" altLang="en-US" sz="2000" dirty="0" smtClean="0">
                <a:solidFill>
                  <a:prstClr val="black"/>
                </a:solidFill>
                <a:latin typeface="+mn-ea"/>
                <a:ea typeface="+mn-ea"/>
              </a:rPr>
              <a:t>以下のような言葉はインフォーマントとの関係を悪化させたり、正しい回答が得られない恐れがあるので、使わないよう注意が必要です。</a:t>
            </a:r>
            <a:endParaRPr lang="en-US" altLang="ja-JP" sz="2000" dirty="0" smtClean="0">
              <a:solidFill>
                <a:prstClr val="black"/>
              </a:solidFill>
              <a:latin typeface="+mn-ea"/>
              <a:ea typeface="+mn-ea"/>
            </a:endParaRPr>
          </a:p>
        </p:txBody>
      </p:sp>
      <p:sp>
        <p:nvSpPr>
          <p:cNvPr id="2" name="タイトル 1"/>
          <p:cNvSpPr>
            <a:spLocks noGrp="1"/>
          </p:cNvSpPr>
          <p:nvPr>
            <p:ph type="ctrTitle"/>
          </p:nvPr>
        </p:nvSpPr>
        <p:spPr/>
        <p:txBody>
          <a:bodyPr>
            <a:normAutofit/>
          </a:bodyPr>
          <a:lstStyle/>
          <a:p>
            <a:r>
              <a:rPr lang="ja-JP" altLang="en-US" dirty="0" smtClean="0"/>
              <a:t>クエスチョン決定：よくないワーディング</a:t>
            </a:r>
            <a:endParaRPr kumimoji="1" lang="ja-JP" altLang="en-US" dirty="0"/>
          </a:p>
        </p:txBody>
      </p:sp>
      <p:sp>
        <p:nvSpPr>
          <p:cNvPr id="5" name="テキスト ボックス 4"/>
          <p:cNvSpPr txBox="1"/>
          <p:nvPr/>
        </p:nvSpPr>
        <p:spPr bwMode="auto">
          <a:xfrm>
            <a:off x="869950" y="1648031"/>
            <a:ext cx="8083550" cy="4602011"/>
          </a:xfrm>
          <a:prstGeom prst="rect">
            <a:avLst/>
          </a:prstGeom>
          <a:noFill/>
          <a:ln w="9525">
            <a:noFill/>
            <a:miter lim="800000"/>
            <a:headEnd/>
            <a:tailEnd/>
          </a:ln>
        </p:spPr>
        <p:txBody>
          <a:bodyPr wrap="square" lIns="108000" tIns="72000" rIns="108000" bIns="72000" rtlCol="0" anchor="ctr" anchorCtr="0">
            <a:spAutoFit/>
          </a:bodyPr>
          <a:lstStyle/>
          <a:p>
            <a:pPr marL="342900" indent="-342900">
              <a:lnSpc>
                <a:spcPct val="130000"/>
              </a:lnSpc>
              <a:buSzPct val="120000"/>
              <a:buFont typeface="Wingdings 2"/>
              <a:buChar char="P"/>
            </a:pPr>
            <a:r>
              <a:rPr lang="ja-JP" altLang="en-US" sz="3200" b="1" dirty="0" smtClean="0">
                <a:solidFill>
                  <a:prstClr val="black"/>
                </a:solidFill>
                <a:latin typeface="+mj-ea"/>
                <a:ea typeface="+mj-ea"/>
                <a:sym typeface="Wingdings 2"/>
              </a:rPr>
              <a:t>専門用語</a:t>
            </a:r>
            <a:endParaRPr lang="en-US" altLang="ja-JP" sz="3200" b="1" dirty="0" smtClean="0">
              <a:solidFill>
                <a:prstClr val="black"/>
              </a:solidFill>
              <a:latin typeface="+mj-ea"/>
              <a:ea typeface="+mj-ea"/>
              <a:sym typeface="Wingdings 2"/>
            </a:endParaRPr>
          </a:p>
          <a:p>
            <a:pPr marL="342900" indent="-342900">
              <a:lnSpc>
                <a:spcPct val="130000"/>
              </a:lnSpc>
              <a:buSzPct val="120000"/>
              <a:buFont typeface="Wingdings 2"/>
              <a:buChar char="P"/>
            </a:pPr>
            <a:r>
              <a:rPr lang="ja-JP" altLang="en-US" sz="3200" b="1" dirty="0" smtClean="0">
                <a:solidFill>
                  <a:prstClr val="black"/>
                </a:solidFill>
                <a:latin typeface="+mj-ea"/>
                <a:ea typeface="+mj-ea"/>
              </a:rPr>
              <a:t>抽象的すぎる</a:t>
            </a:r>
            <a:r>
              <a:rPr lang="en-US" altLang="ja-JP" sz="3200" b="1" dirty="0" smtClean="0">
                <a:solidFill>
                  <a:prstClr val="black"/>
                </a:solidFill>
                <a:latin typeface="+mj-ea"/>
                <a:ea typeface="+mj-ea"/>
              </a:rPr>
              <a:t>/</a:t>
            </a:r>
            <a:r>
              <a:rPr lang="ja-JP" altLang="en-US" sz="3200" b="1" dirty="0" smtClean="0">
                <a:solidFill>
                  <a:prstClr val="black"/>
                </a:solidFill>
                <a:latin typeface="+mj-ea"/>
                <a:ea typeface="+mj-ea"/>
              </a:rPr>
              <a:t>複雑すぎる</a:t>
            </a:r>
            <a:endParaRPr lang="en-US" altLang="ja-JP" sz="3200" b="1" dirty="0" smtClean="0">
              <a:solidFill>
                <a:prstClr val="black"/>
              </a:solidFill>
              <a:latin typeface="+mj-ea"/>
              <a:ea typeface="+mj-ea"/>
            </a:endParaRPr>
          </a:p>
          <a:p>
            <a:pPr marL="285750" indent="-285750">
              <a:lnSpc>
                <a:spcPct val="130000"/>
              </a:lnSpc>
              <a:buSzPct val="120000"/>
              <a:buFont typeface="Wingdings 2"/>
              <a:buChar char="P"/>
            </a:pPr>
            <a:r>
              <a:rPr lang="ja-JP" altLang="en-US" sz="3200" b="1" dirty="0" smtClean="0">
                <a:solidFill>
                  <a:prstClr val="black"/>
                </a:solidFill>
                <a:latin typeface="+mj-ea"/>
                <a:ea typeface="+mj-ea"/>
                <a:sym typeface="Wingdings 2"/>
              </a:rPr>
              <a:t>長すぎる文章</a:t>
            </a:r>
            <a:endParaRPr lang="en-US" altLang="ja-JP" sz="3200" b="1" dirty="0" smtClean="0">
              <a:solidFill>
                <a:prstClr val="black"/>
              </a:solidFill>
              <a:latin typeface="+mj-ea"/>
              <a:ea typeface="+mj-ea"/>
              <a:sym typeface="Wingdings 2"/>
            </a:endParaRPr>
          </a:p>
          <a:p>
            <a:pPr marL="285750" indent="-285750">
              <a:lnSpc>
                <a:spcPct val="130000"/>
              </a:lnSpc>
              <a:buSzPct val="120000"/>
              <a:buFont typeface="Wingdings 2"/>
              <a:buChar char="P"/>
            </a:pPr>
            <a:r>
              <a:rPr lang="ja-JP" altLang="en-US" sz="3200" b="1" dirty="0" smtClean="0">
                <a:solidFill>
                  <a:prstClr val="black"/>
                </a:solidFill>
                <a:latin typeface="+mj-ea"/>
                <a:ea typeface="+mj-ea"/>
                <a:sym typeface="Wingdings 2"/>
              </a:rPr>
              <a:t>人によって解釈が異なるあいまいな言葉</a:t>
            </a:r>
            <a:endParaRPr lang="en-US" altLang="ja-JP" sz="3200" b="1" dirty="0" smtClean="0">
              <a:solidFill>
                <a:prstClr val="black"/>
              </a:solidFill>
              <a:latin typeface="+mj-ea"/>
              <a:ea typeface="+mj-ea"/>
              <a:sym typeface="Wingdings 2"/>
            </a:endParaRPr>
          </a:p>
          <a:p>
            <a:pPr marL="285750" indent="-285750">
              <a:lnSpc>
                <a:spcPct val="130000"/>
              </a:lnSpc>
              <a:buSzPct val="120000"/>
              <a:buFont typeface="Wingdings 2"/>
              <a:buChar char="P"/>
            </a:pPr>
            <a:r>
              <a:rPr lang="ja-JP" altLang="en-US" sz="3200" b="1" dirty="0">
                <a:solidFill>
                  <a:prstClr val="black"/>
                </a:solidFill>
                <a:latin typeface="+mj-ea"/>
                <a:ea typeface="+mj-ea"/>
                <a:sym typeface="Wingdings 2"/>
              </a:rPr>
              <a:t>意味</a:t>
            </a:r>
            <a:r>
              <a:rPr lang="ja-JP" altLang="en-US" sz="3200" b="1" dirty="0" smtClean="0">
                <a:solidFill>
                  <a:prstClr val="black"/>
                </a:solidFill>
                <a:latin typeface="+mj-ea"/>
                <a:ea typeface="+mj-ea"/>
                <a:sym typeface="Wingdings 2"/>
              </a:rPr>
              <a:t>が複数ある言葉</a:t>
            </a:r>
            <a:endParaRPr lang="en-US" altLang="ja-JP" sz="3200" b="1" dirty="0" smtClean="0">
              <a:solidFill>
                <a:prstClr val="black"/>
              </a:solidFill>
              <a:latin typeface="+mj-ea"/>
              <a:ea typeface="+mj-ea"/>
              <a:sym typeface="Wingdings 2"/>
            </a:endParaRPr>
          </a:p>
          <a:p>
            <a:pPr marL="285750" indent="-285750">
              <a:lnSpc>
                <a:spcPct val="130000"/>
              </a:lnSpc>
              <a:buSzPct val="120000"/>
              <a:buFont typeface="Wingdings 2"/>
              <a:buChar char="P"/>
            </a:pPr>
            <a:r>
              <a:rPr lang="ja-JP" altLang="en-US" sz="3200" b="1" dirty="0">
                <a:solidFill>
                  <a:prstClr val="black"/>
                </a:solidFill>
                <a:latin typeface="+mj-ea"/>
                <a:ea typeface="+mj-ea"/>
                <a:sym typeface="Wingdings 2"/>
              </a:rPr>
              <a:t>失礼</a:t>
            </a:r>
            <a:r>
              <a:rPr lang="ja-JP" altLang="en-US" sz="3200" b="1" dirty="0" smtClean="0">
                <a:solidFill>
                  <a:prstClr val="black"/>
                </a:solidFill>
                <a:latin typeface="+mj-ea"/>
                <a:ea typeface="+mj-ea"/>
                <a:sym typeface="Wingdings 2"/>
              </a:rPr>
              <a:t>な言葉や表現</a:t>
            </a:r>
            <a:endParaRPr lang="en-US" altLang="ja-JP" sz="3200" b="1" dirty="0" smtClean="0">
              <a:solidFill>
                <a:prstClr val="black"/>
              </a:solidFill>
              <a:latin typeface="+mj-ea"/>
              <a:ea typeface="+mj-ea"/>
              <a:sym typeface="Wingdings 2"/>
            </a:endParaRPr>
          </a:p>
          <a:p>
            <a:pPr marL="285750" indent="-285750">
              <a:lnSpc>
                <a:spcPct val="130000"/>
              </a:lnSpc>
              <a:buSzPct val="120000"/>
              <a:buFont typeface="Wingdings 2"/>
              <a:buChar char="P"/>
            </a:pPr>
            <a:r>
              <a:rPr lang="ja-JP" altLang="en-US" sz="3200" b="1" dirty="0" smtClean="0">
                <a:solidFill>
                  <a:prstClr val="black"/>
                </a:solidFill>
                <a:latin typeface="+mj-ea"/>
                <a:ea typeface="+mj-ea"/>
                <a:sym typeface="Wingdings 2"/>
              </a:rPr>
              <a:t>偏見のある言葉</a:t>
            </a:r>
            <a:endParaRPr lang="en-US" altLang="ja-JP" sz="3200" b="1" dirty="0" smtClean="0">
              <a:solidFill>
                <a:prstClr val="black"/>
              </a:solidFill>
              <a:latin typeface="+mj-ea"/>
              <a:ea typeface="+mj-ea"/>
              <a:sym typeface="Wingdings 2"/>
            </a:endParaRPr>
          </a:p>
        </p:txBody>
      </p:sp>
    </p:spTree>
    <p:extLst>
      <p:ext uri="{BB962C8B-B14F-4D97-AF65-F5344CB8AC3E}">
        <p14:creationId xmlns:p14="http://schemas.microsoft.com/office/powerpoint/2010/main" val="94894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a:solidFill>
                  <a:schemeClr val="bg1"/>
                </a:solidFill>
                <a:latin typeface="Times New Roman" pitchFamily="18" charset="0"/>
                <a:ea typeface="A-OTF 新ゴ Pro R" pitchFamily="34" charset="-128"/>
                <a:cs typeface="Times New Roman" pitchFamily="18" charset="0"/>
              </a:rPr>
              <a:t> </a:t>
            </a:r>
            <a:r>
              <a:rPr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インタビュー</a:t>
            </a:r>
            <a:r>
              <a:rPr lang="ja-JP" altLang="en-US" dirty="0" smtClean="0"/>
              <a:t>実践</a:t>
            </a:r>
            <a:endParaRPr kumimoji="1" lang="ja-JP" altLang="en-US" dirty="0"/>
          </a:p>
        </p:txBody>
      </p:sp>
    </p:spTree>
    <p:extLst>
      <p:ext uri="{BB962C8B-B14F-4D97-AF65-F5344CB8AC3E}">
        <p14:creationId xmlns:p14="http://schemas.microsoft.com/office/powerpoint/2010/main" val="38871954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UX</a:t>
            </a:r>
            <a:r>
              <a:rPr kumimoji="1" lang="ja-JP" altLang="en-US" dirty="0" smtClean="0"/>
              <a:t>が注目される時代</a:t>
            </a:r>
            <a:endParaRPr kumimoji="1" lang="ja-JP" altLang="en-US" dirty="0"/>
          </a:p>
        </p:txBody>
      </p:sp>
      <p:pic>
        <p:nvPicPr>
          <p:cNvPr id="4" name="図 3" descr="1885Benz.jpg"/>
          <p:cNvPicPr>
            <a:picLocks noChangeAspect="1"/>
          </p:cNvPicPr>
          <p:nvPr/>
        </p:nvPicPr>
        <p:blipFill>
          <a:blip r:embed="rId3" cstate="print"/>
          <a:stretch>
            <a:fillRect/>
          </a:stretch>
        </p:blipFill>
        <p:spPr>
          <a:xfrm>
            <a:off x="3167516" y="1759882"/>
            <a:ext cx="3973514" cy="3173136"/>
          </a:xfrm>
          <a:prstGeom prst="rect">
            <a:avLst/>
          </a:prstGeom>
        </p:spPr>
      </p:pic>
      <p:sp>
        <p:nvSpPr>
          <p:cNvPr id="6" name="タイトル 1"/>
          <p:cNvSpPr txBox="1">
            <a:spLocks/>
          </p:cNvSpPr>
          <p:nvPr/>
        </p:nvSpPr>
        <p:spPr>
          <a:xfrm>
            <a:off x="407369" y="5424880"/>
            <a:ext cx="9314283" cy="1054017"/>
          </a:xfrm>
          <a:prstGeom prst="rect">
            <a:avLst/>
          </a:prstGeom>
        </p:spPr>
        <p:txBody>
          <a:bodyPr anchor="ctr" anchorCtr="0">
            <a:no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a:r>
              <a:rPr lang="ja-JP" altLang="en-US" sz="3200" b="1" dirty="0" smtClean="0">
                <a:solidFill>
                  <a:prstClr val="black"/>
                </a:solidFill>
                <a:latin typeface="ＭＳ Ｐゴシック"/>
                <a:ea typeface="ＭＳ Ｐゴシック"/>
                <a:cs typeface="メイリオ" pitchFamily="50" charset="-128"/>
              </a:rPr>
              <a:t>機能だけでは差別化ができない時代、つまり</a:t>
            </a:r>
            <a:endParaRPr lang="en-US" altLang="ja-JP" sz="3200" b="1" dirty="0" smtClean="0">
              <a:solidFill>
                <a:prstClr val="black"/>
              </a:solidFill>
              <a:latin typeface="ＭＳ Ｐゴシック"/>
              <a:ea typeface="ＭＳ Ｐゴシック"/>
              <a:cs typeface="メイリオ" pitchFamily="50" charset="-128"/>
            </a:endParaRPr>
          </a:p>
          <a:p>
            <a:pPr algn="ctr"/>
            <a:r>
              <a:rPr lang="ja-JP" altLang="en-US" sz="3200" b="1" dirty="0" smtClean="0">
                <a:solidFill>
                  <a:prstClr val="black"/>
                </a:solidFill>
                <a:latin typeface="ＭＳ Ｐゴシック"/>
                <a:ea typeface="ＭＳ Ｐゴシック"/>
                <a:cs typeface="メイリオ" pitchFamily="50" charset="-128"/>
              </a:rPr>
              <a:t>イノベーションが必要な時代には</a:t>
            </a:r>
            <a:r>
              <a:rPr lang="en-US" altLang="ja-JP" sz="3200" b="1" dirty="0" smtClean="0">
                <a:solidFill>
                  <a:srgbClr val="FF0000"/>
                </a:solidFill>
                <a:latin typeface="ＭＳ Ｐゴシック"/>
                <a:ea typeface="ＭＳ Ｐゴシック"/>
                <a:cs typeface="メイリオ" pitchFamily="50" charset="-128"/>
              </a:rPr>
              <a:t>UX</a:t>
            </a:r>
            <a:r>
              <a:rPr lang="ja-JP" altLang="en-US" sz="3200" b="1" dirty="0" smtClean="0">
                <a:solidFill>
                  <a:srgbClr val="FF0000"/>
                </a:solidFill>
                <a:latin typeface="ＭＳ Ｐゴシック"/>
                <a:ea typeface="ＭＳ Ｐゴシック"/>
                <a:cs typeface="メイリオ" pitchFamily="50" charset="-128"/>
              </a:rPr>
              <a:t>が注目</a:t>
            </a:r>
            <a:r>
              <a:rPr lang="ja-JP" altLang="en-US" sz="3200" b="1" dirty="0" smtClean="0">
                <a:solidFill>
                  <a:prstClr val="black"/>
                </a:solidFill>
                <a:latin typeface="ＭＳ Ｐゴシック"/>
                <a:ea typeface="ＭＳ Ｐゴシック"/>
                <a:cs typeface="メイリオ" pitchFamily="50" charset="-128"/>
              </a:rPr>
              <a:t>される</a:t>
            </a:r>
            <a:endParaRPr lang="ja-JP" altLang="en-US" sz="3200" b="1" dirty="0">
              <a:solidFill>
                <a:prstClr val="black"/>
              </a:solidFill>
              <a:latin typeface="ＭＳ Ｐゴシック"/>
              <a:ea typeface="ＭＳ Ｐゴシック"/>
              <a:cs typeface="メイリオ" pitchFamily="50" charset="-128"/>
            </a:endParaRPr>
          </a:p>
        </p:txBody>
      </p:sp>
      <p:sp>
        <p:nvSpPr>
          <p:cNvPr id="8" name="テキスト ボックス 7"/>
          <p:cNvSpPr txBox="1"/>
          <p:nvPr/>
        </p:nvSpPr>
        <p:spPr>
          <a:xfrm>
            <a:off x="3953296" y="4930688"/>
            <a:ext cx="2364750" cy="400110"/>
          </a:xfrm>
          <a:prstGeom prst="rect">
            <a:avLst/>
          </a:prstGeom>
          <a:noFill/>
        </p:spPr>
        <p:txBody>
          <a:bodyPr wrap="none" rtlCol="0">
            <a:spAutoFit/>
          </a:bodyPr>
          <a:lstStyle/>
          <a:p>
            <a:pPr algn="ctr"/>
            <a:r>
              <a:rPr lang="en-US" altLang="ja-JP" sz="2000" b="1" dirty="0" smtClean="0">
                <a:solidFill>
                  <a:prstClr val="black"/>
                </a:solidFill>
                <a:latin typeface="ＭＳ Ｐゴシック"/>
                <a:ea typeface="ＭＳ Ｐゴシック"/>
              </a:rPr>
              <a:t>1885</a:t>
            </a:r>
            <a:r>
              <a:rPr lang="ja-JP" altLang="en-US" sz="2000" b="1" dirty="0" smtClean="0">
                <a:solidFill>
                  <a:prstClr val="black"/>
                </a:solidFill>
                <a:latin typeface="ＭＳ Ｐゴシック"/>
                <a:ea typeface="ＭＳ Ｐゴシック"/>
              </a:rPr>
              <a:t>年製メルセデス</a:t>
            </a:r>
            <a:endParaRPr lang="ja-JP" altLang="en-US" sz="2000" b="1" dirty="0">
              <a:solidFill>
                <a:prstClr val="black"/>
              </a:solidFill>
              <a:latin typeface="ＭＳ Ｐゴシック"/>
              <a:ea typeface="ＭＳ Ｐゴシック"/>
            </a:endParaRPr>
          </a:p>
        </p:txBody>
      </p:sp>
      <p:sp>
        <p:nvSpPr>
          <p:cNvPr id="9" name="角丸四角形吹き出し 8"/>
          <p:cNvSpPr/>
          <p:nvPr/>
        </p:nvSpPr>
        <p:spPr>
          <a:xfrm>
            <a:off x="6487405" y="1779887"/>
            <a:ext cx="2654621" cy="1080120"/>
          </a:xfrm>
          <a:prstGeom prst="wedgeRoundRectCallout">
            <a:avLst>
              <a:gd name="adj1" fmla="val -99428"/>
              <a:gd name="adj2" fmla="val 10504"/>
              <a:gd name="adj3" fmla="val 166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lnSpc>
                <a:spcPct val="120000"/>
              </a:lnSpc>
            </a:pPr>
            <a:r>
              <a:rPr lang="ja-JP" altLang="en-US" sz="2000" dirty="0" smtClean="0">
                <a:solidFill>
                  <a:prstClr val="white"/>
                </a:solidFill>
                <a:latin typeface="ＭＳ Ｐゴシック"/>
                <a:ea typeface="ＭＳ Ｐゴシック"/>
                <a:cs typeface="メイリオ" pitchFamily="50" charset="-128"/>
              </a:rPr>
              <a:t>ふわふわクッションで</a:t>
            </a:r>
          </a:p>
          <a:p>
            <a:pPr algn="ctr">
              <a:lnSpc>
                <a:spcPct val="120000"/>
              </a:lnSpc>
            </a:pPr>
            <a:r>
              <a:rPr lang="ja-JP" altLang="en-US" sz="2000" dirty="0" smtClean="0">
                <a:solidFill>
                  <a:prstClr val="white"/>
                </a:solidFill>
                <a:latin typeface="ＭＳ Ｐゴシック"/>
                <a:ea typeface="ＭＳ Ｐゴシック"/>
                <a:cs typeface="メイリオ" pitchFamily="50" charset="-128"/>
              </a:rPr>
              <a:t>おしりが痛くない！</a:t>
            </a:r>
            <a:endParaRPr lang="ja-JP" altLang="en-US" sz="2000" dirty="0">
              <a:solidFill>
                <a:prstClr val="white"/>
              </a:solidFill>
              <a:latin typeface="ＭＳ Ｐゴシック"/>
              <a:ea typeface="ＭＳ Ｐゴシック"/>
              <a:cs typeface="メイリオ" pitchFamily="50" charset="-128"/>
            </a:endParaRPr>
          </a:p>
        </p:txBody>
      </p:sp>
      <p:sp>
        <p:nvSpPr>
          <p:cNvPr id="5" name="テキスト ボックス 4"/>
          <p:cNvSpPr txBox="1"/>
          <p:nvPr/>
        </p:nvSpPr>
        <p:spPr bwMode="auto">
          <a:xfrm>
            <a:off x="488948" y="661255"/>
            <a:ext cx="9288463" cy="1086177"/>
          </a:xfrm>
          <a:prstGeom prst="rect">
            <a:avLst/>
          </a:prstGeom>
          <a:noFill/>
          <a:ln w="9525">
            <a:noFill/>
            <a:miter lim="800000"/>
            <a:headEnd/>
            <a:tailEnd/>
          </a:ln>
        </p:spPr>
        <p:txBody>
          <a:bodyPr wrap="square" lIns="108000" tIns="72000" rIns="108000" bIns="72000" rtlCol="0" anchor="ctr" anchorCtr="0">
            <a:spAutoFit/>
          </a:bodyPr>
          <a:lstStyle/>
          <a:p>
            <a:pPr>
              <a:lnSpc>
                <a:spcPct val="110000"/>
              </a:lnSpc>
              <a:buSzPct val="120000"/>
            </a:pPr>
            <a:r>
              <a:rPr lang="ja-JP" altLang="en-US" sz="2800" dirty="0">
                <a:solidFill>
                  <a:prstClr val="black"/>
                </a:solidFill>
                <a:latin typeface="ＭＳ Ｐゴシック"/>
                <a:ea typeface="ＭＳ Ｐゴシック"/>
              </a:rPr>
              <a:t>産業革命</a:t>
            </a:r>
            <a:r>
              <a:rPr lang="ja-JP" altLang="en-US" sz="2800" dirty="0" smtClean="0">
                <a:solidFill>
                  <a:prstClr val="black"/>
                </a:solidFill>
                <a:latin typeface="ＭＳ Ｐゴシック"/>
                <a:ea typeface="ＭＳ Ｐゴシック"/>
              </a:rPr>
              <a:t>以後、生産能力の向上</a:t>
            </a:r>
            <a:r>
              <a:rPr lang="ja-JP" altLang="en-US" sz="2800" dirty="0">
                <a:solidFill>
                  <a:prstClr val="black"/>
                </a:solidFill>
                <a:latin typeface="ＭＳ Ｐゴシック"/>
                <a:ea typeface="ＭＳ Ｐゴシック"/>
              </a:rPr>
              <a:t>に</a:t>
            </a:r>
            <a:r>
              <a:rPr lang="ja-JP" altLang="en-US" sz="2800" dirty="0" smtClean="0">
                <a:solidFill>
                  <a:prstClr val="black"/>
                </a:solidFill>
                <a:latin typeface="ＭＳ Ｐゴシック"/>
                <a:ea typeface="ＭＳ Ｐゴシック"/>
              </a:rPr>
              <a:t>よって、多く</a:t>
            </a:r>
            <a:r>
              <a:rPr lang="ja-JP" altLang="en-US" sz="2800" dirty="0">
                <a:solidFill>
                  <a:prstClr val="black"/>
                </a:solidFill>
                <a:latin typeface="ＭＳ Ｐゴシック"/>
                <a:ea typeface="ＭＳ Ｐゴシック"/>
              </a:rPr>
              <a:t>の製品が</a:t>
            </a:r>
            <a:r>
              <a:rPr lang="ja-JP" altLang="en-US" sz="2800" dirty="0">
                <a:solidFill>
                  <a:srgbClr val="FF0000"/>
                </a:solidFill>
                <a:latin typeface="ＭＳ Ｐゴシック"/>
                <a:ea typeface="ＭＳ Ｐゴシック"/>
              </a:rPr>
              <a:t>差別化</a:t>
            </a:r>
            <a:r>
              <a:rPr lang="ja-JP" altLang="en-US" sz="2800" dirty="0" smtClean="0">
                <a:solidFill>
                  <a:prstClr val="black"/>
                </a:solidFill>
                <a:latin typeface="ＭＳ Ｐゴシック"/>
                <a:ea typeface="ＭＳ Ｐゴシック"/>
              </a:rPr>
              <a:t>を図る必要に迫られた。</a:t>
            </a:r>
          </a:p>
        </p:txBody>
      </p:sp>
      <p:sp>
        <p:nvSpPr>
          <p:cNvPr id="11" name="テキスト ボックス 10"/>
          <p:cNvSpPr txBox="1"/>
          <p:nvPr/>
        </p:nvSpPr>
        <p:spPr bwMode="auto">
          <a:xfrm>
            <a:off x="6255790" y="1301313"/>
            <a:ext cx="3117852"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smtClean="0">
                <a:solidFill>
                  <a:prstClr val="black"/>
                </a:solidFill>
                <a:latin typeface="ＭＳ Ｐゴシック"/>
                <a:ea typeface="ＭＳ Ｐゴシック"/>
              </a:rPr>
              <a:t>例えば・・・</a:t>
            </a:r>
          </a:p>
        </p:txBody>
      </p:sp>
    </p:spTree>
    <p:extLst>
      <p:ext uri="{BB962C8B-B14F-4D97-AF65-F5344CB8AC3E}">
        <p14:creationId xmlns:p14="http://schemas.microsoft.com/office/powerpoint/2010/main" val="110076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角丸四角形 2"/>
          <p:cNvSpPr/>
          <p:nvPr/>
        </p:nvSpPr>
        <p:spPr bwMode="auto">
          <a:xfrm>
            <a:off x="1387366" y="765175"/>
            <a:ext cx="7236372" cy="207968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5400" dirty="0" smtClean="0">
                <a:solidFill>
                  <a:schemeClr val="bg1"/>
                </a:solidFill>
                <a:latin typeface="ＭＳ Ｐゴシック" pitchFamily="50" charset="-128"/>
                <a:ea typeface="ＭＳ Ｐゴシック" pitchFamily="50" charset="-128"/>
              </a:rPr>
              <a:t>インタビューイー</a:t>
            </a:r>
            <a:endParaRPr lang="en-US" altLang="ja-JP" sz="5400" dirty="0">
              <a:solidFill>
                <a:schemeClr val="bg1"/>
              </a:solidFill>
              <a:latin typeface="ＭＳ Ｐゴシック" pitchFamily="50" charset="-128"/>
              <a:ea typeface="ＭＳ Ｐゴシック" pitchFamily="50" charset="-128"/>
            </a:endParaRPr>
          </a:p>
          <a:p>
            <a:pPr algn="ctr"/>
            <a:r>
              <a:rPr lang="ja-JP" altLang="en-US" sz="5400" dirty="0" smtClean="0">
                <a:solidFill>
                  <a:schemeClr val="bg1"/>
                </a:solidFill>
                <a:latin typeface="ＭＳ Ｐゴシック" pitchFamily="50" charset="-128"/>
                <a:ea typeface="ＭＳ Ｐゴシック" pitchFamily="50" charset="-128"/>
              </a:rPr>
              <a:t>のご紹介</a:t>
            </a:r>
            <a:endParaRPr lang="en-US" altLang="ja-JP" sz="5400" dirty="0">
              <a:solidFill>
                <a:schemeClr val="bg1"/>
              </a:solidFill>
              <a:latin typeface="ＭＳ Ｐゴシック" pitchFamily="50" charset="-128"/>
              <a:ea typeface="ＭＳ Ｐゴシック" pitchFamily="50" charset="-128"/>
            </a:endParaRPr>
          </a:p>
        </p:txBody>
      </p:sp>
      <p:pic>
        <p:nvPicPr>
          <p:cNvPr id="2050" name="Picture 2" descr="https://fbcdn-sphotos-c-a.akamaihd.net/hphotos-ak-ash3/1000570_538035569584679_1880099677_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188" r="55522"/>
          <a:stretch/>
        </p:blipFill>
        <p:spPr bwMode="auto">
          <a:xfrm>
            <a:off x="1529256" y="3350423"/>
            <a:ext cx="1742048" cy="263820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bwMode="auto">
          <a:xfrm>
            <a:off x="3174575" y="3037277"/>
            <a:ext cx="5476761" cy="3090828"/>
          </a:xfrm>
          <a:prstGeom prst="rect">
            <a:avLst/>
          </a:prstGeom>
          <a:noFill/>
          <a:ln w="9525">
            <a:noFill/>
            <a:miter lim="800000"/>
            <a:headEnd/>
            <a:tailEnd/>
          </a:ln>
        </p:spPr>
        <p:txBody>
          <a:bodyPr wrap="none" lIns="108000" tIns="72000" rIns="108000" bIns="72000" rtlCol="0" anchor="ctr" anchorCtr="1">
            <a:spAutoFit/>
          </a:bodyPr>
          <a:lstStyle/>
          <a:p>
            <a:pPr algn="just">
              <a:lnSpc>
                <a:spcPct val="130000"/>
              </a:lnSpc>
              <a:buSzPct val="120000"/>
            </a:pPr>
            <a:r>
              <a:rPr lang="ja-JP" altLang="en-US" sz="3600" dirty="0" smtClean="0">
                <a:latin typeface="+mj-ea"/>
              </a:rPr>
              <a:t>◆</a:t>
            </a:r>
            <a:r>
              <a:rPr lang="en-US" altLang="ja-JP" sz="3600" dirty="0" smtClean="0">
                <a:latin typeface="+mj-ea"/>
              </a:rPr>
              <a:t>○○</a:t>
            </a:r>
            <a:r>
              <a:rPr lang="ja-JP" altLang="en-US" sz="3600" dirty="0" smtClean="0">
                <a:latin typeface="+mj-ea"/>
              </a:rPr>
              <a:t>　</a:t>
            </a:r>
            <a:r>
              <a:rPr lang="en-US" altLang="ja-JP" sz="3600" dirty="0" smtClean="0">
                <a:latin typeface="+mj-ea"/>
              </a:rPr>
              <a:t>○○</a:t>
            </a:r>
            <a:r>
              <a:rPr lang="ja-JP" altLang="en-US" sz="3600" dirty="0" smtClean="0">
                <a:latin typeface="+mj-ea"/>
              </a:rPr>
              <a:t>さん（</a:t>
            </a:r>
            <a:r>
              <a:rPr lang="en-US" altLang="ja-JP" sz="3600" dirty="0" smtClean="0">
                <a:latin typeface="+mj-ea"/>
              </a:rPr>
              <a:t>○○</a:t>
            </a:r>
            <a:r>
              <a:rPr lang="ja-JP" altLang="en-US" sz="3600" dirty="0" smtClean="0">
                <a:latin typeface="+mj-ea"/>
              </a:rPr>
              <a:t>才</a:t>
            </a:r>
            <a:r>
              <a:rPr lang="ja-JP" altLang="en-US" sz="3600" dirty="0">
                <a:latin typeface="+mj-ea"/>
              </a:rPr>
              <a:t>）</a:t>
            </a:r>
            <a:endParaRPr lang="en-US" altLang="ja-JP" sz="3600" dirty="0">
              <a:latin typeface="+mj-ea"/>
            </a:endParaRPr>
          </a:p>
          <a:p>
            <a:pPr lvl="1" algn="just">
              <a:lnSpc>
                <a:spcPct val="130000"/>
              </a:lnSpc>
              <a:buSzPct val="120000"/>
            </a:pPr>
            <a:r>
              <a:rPr lang="ja-JP" altLang="en-US" sz="2400" dirty="0">
                <a:latin typeface="+mn-ea"/>
              </a:rPr>
              <a:t>昼はＩＴ会社の社長</a:t>
            </a:r>
            <a:endParaRPr lang="en-US" altLang="ja-JP" sz="2400" dirty="0">
              <a:latin typeface="+mn-ea"/>
            </a:endParaRPr>
          </a:p>
          <a:p>
            <a:pPr lvl="1" algn="just">
              <a:lnSpc>
                <a:spcPct val="130000"/>
              </a:lnSpc>
              <a:buSzPct val="120000"/>
            </a:pPr>
            <a:r>
              <a:rPr lang="ja-JP" altLang="en-US" sz="2400" dirty="0">
                <a:latin typeface="+mn-ea"/>
              </a:rPr>
              <a:t>夜はからあげやのオーナー</a:t>
            </a:r>
            <a:endParaRPr lang="en-US" altLang="ja-JP" sz="2400" dirty="0">
              <a:latin typeface="+mn-ea"/>
            </a:endParaRPr>
          </a:p>
          <a:p>
            <a:pPr lvl="1" algn="just">
              <a:lnSpc>
                <a:spcPct val="130000"/>
              </a:lnSpc>
              <a:buSzPct val="120000"/>
            </a:pPr>
            <a:r>
              <a:rPr lang="ja-JP" altLang="en-US" sz="2400" dirty="0">
                <a:latin typeface="+mn-ea"/>
              </a:rPr>
              <a:t>夏は湘南海の家で売り上げ</a:t>
            </a:r>
            <a:r>
              <a:rPr lang="en-US" altLang="ja-JP" sz="2400" dirty="0">
                <a:latin typeface="+mn-ea"/>
              </a:rPr>
              <a:t>No.1</a:t>
            </a:r>
          </a:p>
          <a:p>
            <a:pPr algn="just">
              <a:lnSpc>
                <a:spcPct val="130000"/>
              </a:lnSpc>
              <a:buSzPct val="120000"/>
            </a:pPr>
            <a:endParaRPr lang="en-US" altLang="ja-JP" sz="2000" dirty="0">
              <a:latin typeface="+mn-ea"/>
            </a:endParaRPr>
          </a:p>
          <a:p>
            <a:pPr lvl="1" algn="just">
              <a:lnSpc>
                <a:spcPct val="130000"/>
              </a:lnSpc>
              <a:buSzPct val="120000"/>
            </a:pPr>
            <a:r>
              <a:rPr lang="ja-JP" altLang="en-US" sz="2000" dirty="0">
                <a:latin typeface="+mn-ea"/>
              </a:rPr>
              <a:t>ＩＴｘ飲食店経営の</a:t>
            </a:r>
            <a:r>
              <a:rPr lang="ja-JP" altLang="en-US" sz="2000" dirty="0" smtClean="0">
                <a:latin typeface="+mn-ea"/>
              </a:rPr>
              <a:t>エクストリームユーザー</a:t>
            </a:r>
            <a:endParaRPr lang="ja-JP" altLang="en-US" sz="2000" dirty="0">
              <a:latin typeface="+mn-ea"/>
            </a:endParaRPr>
          </a:p>
        </p:txBody>
      </p:sp>
    </p:spTree>
    <p:extLst>
      <p:ext uri="{BB962C8B-B14F-4D97-AF65-F5344CB8AC3E}">
        <p14:creationId xmlns:p14="http://schemas.microsoft.com/office/powerpoint/2010/main" val="141180584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マーケティング手法の限界</a:t>
            </a:r>
            <a:endParaRPr kumimoji="1" lang="ja-JP" altLang="en-US" dirty="0"/>
          </a:p>
        </p:txBody>
      </p:sp>
      <p:cxnSp>
        <p:nvCxnSpPr>
          <p:cNvPr id="6" name="直線コネクタ 5"/>
          <p:cNvCxnSpPr/>
          <p:nvPr/>
        </p:nvCxnSpPr>
        <p:spPr>
          <a:xfrm>
            <a:off x="1091680" y="5920731"/>
            <a:ext cx="75577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bwMode="auto">
          <a:xfrm>
            <a:off x="4192486" y="2281794"/>
            <a:ext cx="1576874" cy="3480318"/>
          </a:xfrm>
          <a:prstGeom prst="rect">
            <a:avLst/>
          </a:prstGeom>
          <a:solidFill>
            <a:schemeClr val="accent6">
              <a:lumMod val="20000"/>
              <a:lumOff val="80000"/>
            </a:schemeClr>
          </a:solidFill>
          <a:ln w="38100" cap="flat" cmpd="sng" algn="ctr">
            <a:solidFill>
              <a:schemeClr val="accent2"/>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5" name="正方形/長方形 14"/>
          <p:cNvSpPr/>
          <p:nvPr/>
        </p:nvSpPr>
        <p:spPr bwMode="auto">
          <a:xfrm>
            <a:off x="6947993" y="2281794"/>
            <a:ext cx="1464906" cy="3480318"/>
          </a:xfrm>
          <a:prstGeom prst="rect">
            <a:avLst/>
          </a:prstGeom>
          <a:solidFill>
            <a:schemeClr val="accent5">
              <a:lumMod val="20000"/>
              <a:lumOff val="80000"/>
            </a:schemeClr>
          </a:solidFill>
          <a:ln w="38100" cap="flat" cmpd="sng" algn="ctr">
            <a:solidFill>
              <a:srgbClr val="0070C0"/>
            </a:solidFill>
            <a:prstDash val="dash"/>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6" name="正方形/長方形 15"/>
          <p:cNvSpPr/>
          <p:nvPr/>
        </p:nvSpPr>
        <p:spPr bwMode="auto">
          <a:xfrm>
            <a:off x="1307139" y="2281794"/>
            <a:ext cx="1464906" cy="3480318"/>
          </a:xfrm>
          <a:prstGeom prst="rect">
            <a:avLst/>
          </a:prstGeom>
          <a:solidFill>
            <a:schemeClr val="accent5">
              <a:lumMod val="20000"/>
              <a:lumOff val="80000"/>
            </a:schemeClr>
          </a:solidFill>
          <a:ln w="38100" cap="flat" cmpd="sng" algn="ctr">
            <a:solidFill>
              <a:srgbClr val="0070C0"/>
            </a:solidFill>
            <a:prstDash val="dash"/>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3" name="フリーフォーム 12"/>
          <p:cNvSpPr/>
          <p:nvPr/>
        </p:nvSpPr>
        <p:spPr bwMode="auto">
          <a:xfrm>
            <a:off x="1091680" y="2906847"/>
            <a:ext cx="7399175" cy="2594007"/>
          </a:xfrm>
          <a:custGeom>
            <a:avLst/>
            <a:gdLst>
              <a:gd name="connsiteX0" fmla="*/ 0 w 7399175"/>
              <a:gd name="connsiteY0" fmla="*/ 2594007 h 2594007"/>
              <a:gd name="connsiteX1" fmla="*/ 2360645 w 7399175"/>
              <a:gd name="connsiteY1" fmla="*/ 1922203 h 2594007"/>
              <a:gd name="connsiteX2" fmla="*/ 3881534 w 7399175"/>
              <a:gd name="connsiteY2" fmla="*/ 97 h 2594007"/>
              <a:gd name="connsiteX3" fmla="*/ 5402424 w 7399175"/>
              <a:gd name="connsiteY3" fmla="*/ 2006178 h 2594007"/>
              <a:gd name="connsiteX4" fmla="*/ 7399175 w 7399175"/>
              <a:gd name="connsiteY4" fmla="*/ 2547354 h 259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9175" h="2594007">
                <a:moveTo>
                  <a:pt x="0" y="2594007"/>
                </a:moveTo>
                <a:cubicBezTo>
                  <a:pt x="856861" y="2474264"/>
                  <a:pt x="1713723" y="2354521"/>
                  <a:pt x="2360645" y="1922203"/>
                </a:cubicBezTo>
                <a:cubicBezTo>
                  <a:pt x="3007567" y="1489885"/>
                  <a:pt x="3374571" y="-13899"/>
                  <a:pt x="3881534" y="97"/>
                </a:cubicBezTo>
                <a:cubicBezTo>
                  <a:pt x="4388497" y="14093"/>
                  <a:pt x="4816150" y="1581635"/>
                  <a:pt x="5402424" y="2006178"/>
                </a:cubicBezTo>
                <a:cubicBezTo>
                  <a:pt x="5988698" y="2430721"/>
                  <a:pt x="6693936" y="2489037"/>
                  <a:pt x="7399175" y="2547354"/>
                </a:cubicBezTo>
              </a:path>
            </a:pathLst>
          </a:custGeom>
          <a:noFill/>
          <a:ln w="38100" cap="flat" cmpd="sng" algn="ctr">
            <a:solidFill>
              <a:schemeClr val="tx1"/>
            </a:solidFill>
            <a:prstDash val="solid"/>
            <a:round/>
            <a:headEnd type="none" w="med" len="med"/>
            <a:tailEnd type="none" w="med" len="med"/>
          </a:ln>
          <a:effectLst/>
        </p:spPr>
        <p:txBody>
          <a:bodyPr rtlCol="0" anchor="ctr"/>
          <a:lstStyle/>
          <a:p>
            <a:pPr algn="ctr"/>
            <a:endParaRPr kumimoji="1" lang="ja-JP" altLang="en-US"/>
          </a:p>
        </p:txBody>
      </p:sp>
      <p:sp>
        <p:nvSpPr>
          <p:cNvPr id="17" name="テキスト ボックス 16"/>
          <p:cNvSpPr txBox="1"/>
          <p:nvPr/>
        </p:nvSpPr>
        <p:spPr bwMode="auto">
          <a:xfrm>
            <a:off x="4044719" y="1708097"/>
            <a:ext cx="1872408" cy="491655"/>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b="1" dirty="0" smtClean="0">
                <a:latin typeface="+mj-ea"/>
                <a:ea typeface="+mj-ea"/>
              </a:rPr>
              <a:t>ボリュームゾーン</a:t>
            </a:r>
          </a:p>
        </p:txBody>
      </p:sp>
      <p:sp>
        <p:nvSpPr>
          <p:cNvPr id="18" name="テキスト ボックス 17"/>
          <p:cNvSpPr txBox="1"/>
          <p:nvPr/>
        </p:nvSpPr>
        <p:spPr bwMode="auto">
          <a:xfrm>
            <a:off x="6436465" y="1708097"/>
            <a:ext cx="2487962" cy="491655"/>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b="1" dirty="0">
                <a:latin typeface="+mj-ea"/>
                <a:ea typeface="+mj-ea"/>
              </a:rPr>
              <a:t>エクストリームユーザー</a:t>
            </a:r>
            <a:endParaRPr kumimoji="1" lang="ja-JP" altLang="en-US" b="1" dirty="0" smtClean="0">
              <a:latin typeface="+mj-ea"/>
              <a:ea typeface="+mj-ea"/>
            </a:endParaRPr>
          </a:p>
        </p:txBody>
      </p:sp>
      <p:sp>
        <p:nvSpPr>
          <p:cNvPr id="19" name="テキスト ボックス 18"/>
          <p:cNvSpPr txBox="1"/>
          <p:nvPr/>
        </p:nvSpPr>
        <p:spPr bwMode="auto">
          <a:xfrm>
            <a:off x="795611" y="1708097"/>
            <a:ext cx="2487962" cy="491655"/>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b="1" dirty="0" smtClean="0">
                <a:latin typeface="+mj-ea"/>
                <a:ea typeface="+mj-ea"/>
              </a:rPr>
              <a:t>エクストリーム</a:t>
            </a:r>
            <a:r>
              <a:rPr lang="ja-JP" altLang="en-US" b="1" dirty="0">
                <a:latin typeface="+mj-ea"/>
                <a:ea typeface="+mj-ea"/>
              </a:rPr>
              <a:t>ユーザー</a:t>
            </a:r>
            <a:endParaRPr kumimoji="1" lang="ja-JP" altLang="en-US" b="1" dirty="0" smtClean="0">
              <a:latin typeface="+mj-ea"/>
              <a:ea typeface="+mj-ea"/>
            </a:endParaRPr>
          </a:p>
        </p:txBody>
      </p:sp>
      <p:sp>
        <p:nvSpPr>
          <p:cNvPr id="20" name="四角形吹き出し 19"/>
          <p:cNvSpPr/>
          <p:nvPr/>
        </p:nvSpPr>
        <p:spPr bwMode="auto">
          <a:xfrm>
            <a:off x="3385455" y="848257"/>
            <a:ext cx="3051111" cy="615820"/>
          </a:xfrm>
          <a:prstGeom prst="wedgeRectCallout">
            <a:avLst>
              <a:gd name="adj1" fmla="val -3176"/>
              <a:gd name="adj2" fmla="val 86742"/>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latin typeface="+mn-ea"/>
              </a:rPr>
              <a:t>マーケティングはここを調査するケースが多い</a:t>
            </a:r>
            <a:endParaRPr kumimoji="1" lang="ja-JP" altLang="en-US" dirty="0">
              <a:latin typeface="+mn-ea"/>
            </a:endParaRPr>
          </a:p>
        </p:txBody>
      </p:sp>
      <p:sp>
        <p:nvSpPr>
          <p:cNvPr id="22" name="四角形吹き出し 21"/>
          <p:cNvSpPr/>
          <p:nvPr/>
        </p:nvSpPr>
        <p:spPr bwMode="auto">
          <a:xfrm>
            <a:off x="335902" y="848257"/>
            <a:ext cx="2820547" cy="615820"/>
          </a:xfrm>
          <a:prstGeom prst="wedgeRectCallout">
            <a:avLst>
              <a:gd name="adj1" fmla="val 9122"/>
              <a:gd name="adj2" fmla="val 76136"/>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dirty="0" smtClean="0">
                <a:latin typeface="+mn-ea"/>
              </a:rPr>
              <a:t>イノベーションの鍵はここにあるケースも多い</a:t>
            </a:r>
            <a:endParaRPr kumimoji="1" lang="ja-JP" altLang="en-US" dirty="0">
              <a:latin typeface="+mn-ea"/>
            </a:endParaRPr>
          </a:p>
        </p:txBody>
      </p:sp>
      <p:sp>
        <p:nvSpPr>
          <p:cNvPr id="23" name="雲形吹き出し 22"/>
          <p:cNvSpPr/>
          <p:nvPr/>
        </p:nvSpPr>
        <p:spPr bwMode="auto">
          <a:xfrm>
            <a:off x="3156449" y="4661100"/>
            <a:ext cx="3474256" cy="1446245"/>
          </a:xfrm>
          <a:prstGeom prst="cloudCallout">
            <a:avLst>
              <a:gd name="adj1" fmla="val 1831"/>
              <a:gd name="adj2" fmla="val -154838"/>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30000"/>
              </a:lnSpc>
            </a:pPr>
            <a:r>
              <a:rPr kumimoji="1" lang="ja-JP" altLang="en-US" sz="1600" dirty="0" smtClean="0">
                <a:latin typeface="+mn-ea"/>
              </a:rPr>
              <a:t>あまりこだわりがない</a:t>
            </a:r>
            <a:r>
              <a:rPr kumimoji="1" lang="en-US" altLang="ja-JP" sz="1600" dirty="0" smtClean="0">
                <a:latin typeface="+mn-ea"/>
              </a:rPr>
              <a:t/>
            </a:r>
            <a:br>
              <a:rPr kumimoji="1" lang="en-US" altLang="ja-JP" sz="1600" dirty="0" smtClean="0">
                <a:latin typeface="+mn-ea"/>
              </a:rPr>
            </a:br>
            <a:r>
              <a:rPr kumimoji="1" lang="ja-JP" altLang="en-US" sz="1600" dirty="0" smtClean="0">
                <a:latin typeface="+mn-ea"/>
              </a:rPr>
              <a:t>流されやすいユーザー</a:t>
            </a:r>
            <a:endParaRPr kumimoji="1" lang="ja-JP" altLang="en-US" sz="1600" dirty="0">
              <a:latin typeface="+mn-ea"/>
            </a:endParaRPr>
          </a:p>
        </p:txBody>
      </p:sp>
      <p:sp>
        <p:nvSpPr>
          <p:cNvPr id="24" name="雲形吹き出し 23"/>
          <p:cNvSpPr/>
          <p:nvPr/>
        </p:nvSpPr>
        <p:spPr bwMode="auto">
          <a:xfrm>
            <a:off x="6951304" y="2706805"/>
            <a:ext cx="2593912" cy="1446245"/>
          </a:xfrm>
          <a:prstGeom prst="cloudCallout">
            <a:avLst>
              <a:gd name="adj1" fmla="val -15553"/>
              <a:gd name="adj2" fmla="val 81210"/>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kumimoji="1" lang="ja-JP" altLang="en-US" sz="1600" dirty="0" smtClean="0">
                <a:latin typeface="+mn-ea"/>
              </a:rPr>
              <a:t>めちゃくちゃ</a:t>
            </a:r>
            <a:endParaRPr kumimoji="1" lang="en-US" altLang="ja-JP" sz="1600" dirty="0" smtClean="0">
              <a:latin typeface="+mn-ea"/>
            </a:endParaRPr>
          </a:p>
          <a:p>
            <a:pPr algn="ctr">
              <a:lnSpc>
                <a:spcPct val="130000"/>
              </a:lnSpc>
            </a:pPr>
            <a:r>
              <a:rPr kumimoji="1" lang="ja-JP" altLang="en-US" sz="1600" dirty="0" smtClean="0">
                <a:latin typeface="+mn-ea"/>
              </a:rPr>
              <a:t>こだわりがある</a:t>
            </a:r>
            <a:endParaRPr kumimoji="1" lang="ja-JP" altLang="en-US" sz="1600" dirty="0">
              <a:latin typeface="+mn-ea"/>
            </a:endParaRPr>
          </a:p>
        </p:txBody>
      </p:sp>
      <p:sp>
        <p:nvSpPr>
          <p:cNvPr id="25" name="雲形吹き出し 24"/>
          <p:cNvSpPr/>
          <p:nvPr/>
        </p:nvSpPr>
        <p:spPr bwMode="auto">
          <a:xfrm>
            <a:off x="186608" y="2706805"/>
            <a:ext cx="2848692" cy="1446245"/>
          </a:xfrm>
          <a:prstGeom prst="cloudCallout">
            <a:avLst>
              <a:gd name="adj1" fmla="val 29771"/>
              <a:gd name="adj2" fmla="val 75404"/>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latin typeface="+mn-ea"/>
              </a:rPr>
              <a:t>全くこだわりがない</a:t>
            </a:r>
            <a:endParaRPr kumimoji="1" lang="ja-JP" altLang="en-US" sz="1600" dirty="0">
              <a:latin typeface="+mn-ea"/>
            </a:endParaRPr>
          </a:p>
        </p:txBody>
      </p:sp>
      <p:sp>
        <p:nvSpPr>
          <p:cNvPr id="4" name="爆発 2 3"/>
          <p:cNvSpPr/>
          <p:nvPr/>
        </p:nvSpPr>
        <p:spPr bwMode="auto">
          <a:xfrm>
            <a:off x="0" y="3693024"/>
            <a:ext cx="2805204" cy="1936152"/>
          </a:xfrm>
          <a:prstGeom prst="irregularSeal2">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latin typeface="+mn-ea"/>
              </a:rPr>
              <a:t>理由は？</a:t>
            </a:r>
            <a:endParaRPr kumimoji="1" lang="ja-JP" altLang="en-US" dirty="0">
              <a:latin typeface="+mn-ea"/>
            </a:endParaRPr>
          </a:p>
        </p:txBody>
      </p:sp>
      <p:sp>
        <p:nvSpPr>
          <p:cNvPr id="26" name="爆発 2 25"/>
          <p:cNvSpPr/>
          <p:nvPr/>
        </p:nvSpPr>
        <p:spPr bwMode="auto">
          <a:xfrm>
            <a:off x="7246874" y="3693024"/>
            <a:ext cx="2805204" cy="1936152"/>
          </a:xfrm>
          <a:prstGeom prst="irregularSeal2">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latin typeface="+mn-ea"/>
              </a:rPr>
              <a:t>理由は？</a:t>
            </a:r>
            <a:endParaRPr kumimoji="1" lang="ja-JP" altLang="en-US" dirty="0">
              <a:latin typeface="+mn-ea"/>
            </a:endParaRPr>
          </a:p>
        </p:txBody>
      </p:sp>
      <p:sp>
        <p:nvSpPr>
          <p:cNvPr id="27" name="四角形吹き出し 26"/>
          <p:cNvSpPr/>
          <p:nvPr/>
        </p:nvSpPr>
        <p:spPr bwMode="auto">
          <a:xfrm>
            <a:off x="6630705" y="848257"/>
            <a:ext cx="2820547" cy="615820"/>
          </a:xfrm>
          <a:prstGeom prst="wedgeRectCallout">
            <a:avLst>
              <a:gd name="adj1" fmla="val 9122"/>
              <a:gd name="adj2" fmla="val 76136"/>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dirty="0" smtClean="0">
                <a:latin typeface="+mn-ea"/>
              </a:rPr>
              <a:t>イノベーションの鍵はここにあるケースも多い</a:t>
            </a:r>
            <a:endParaRPr kumimoji="1" lang="ja-JP" altLang="en-US" dirty="0">
              <a:latin typeface="+mn-ea"/>
            </a:endParaRPr>
          </a:p>
        </p:txBody>
      </p:sp>
    </p:spTree>
    <p:extLst>
      <p:ext uri="{BB962C8B-B14F-4D97-AF65-F5344CB8AC3E}">
        <p14:creationId xmlns:p14="http://schemas.microsoft.com/office/powerpoint/2010/main" val="301446156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角丸四角形 2"/>
          <p:cNvSpPr/>
          <p:nvPr/>
        </p:nvSpPr>
        <p:spPr bwMode="auto">
          <a:xfrm>
            <a:off x="1387366" y="1793875"/>
            <a:ext cx="7236372" cy="207968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5400" dirty="0" smtClean="0">
                <a:solidFill>
                  <a:schemeClr val="bg1"/>
                </a:solidFill>
                <a:latin typeface="ＭＳ Ｐゴシック" pitchFamily="50" charset="-128"/>
                <a:ea typeface="ＭＳ Ｐゴシック" pitchFamily="50" charset="-128"/>
              </a:rPr>
              <a:t>事業のご紹介</a:t>
            </a:r>
            <a:endParaRPr lang="en-US" altLang="ja-JP" sz="5400" dirty="0" smtClean="0">
              <a:solidFill>
                <a:schemeClr val="bg1"/>
              </a:solidFill>
              <a:latin typeface="ＭＳ Ｐゴシック" pitchFamily="50" charset="-128"/>
              <a:ea typeface="ＭＳ Ｐゴシック" pitchFamily="50" charset="-128"/>
            </a:endParaRPr>
          </a:p>
          <a:p>
            <a:pPr algn="ctr"/>
            <a:r>
              <a:rPr lang="ja-JP" altLang="en-US" sz="3600" dirty="0" smtClean="0">
                <a:solidFill>
                  <a:schemeClr val="bg1"/>
                </a:solidFill>
                <a:latin typeface="ＭＳ Ｐゴシック" pitchFamily="50" charset="-128"/>
                <a:ea typeface="ＭＳ Ｐゴシック" pitchFamily="50" charset="-128"/>
              </a:rPr>
              <a:t>（</a:t>
            </a:r>
            <a:r>
              <a:rPr lang="en-US" altLang="ja-JP" sz="3600" dirty="0" smtClean="0">
                <a:solidFill>
                  <a:schemeClr val="bg1"/>
                </a:solidFill>
                <a:latin typeface="ＭＳ Ｐゴシック" pitchFamily="50" charset="-128"/>
                <a:ea typeface="ＭＳ Ｐゴシック" pitchFamily="50" charset="-128"/>
              </a:rPr>
              <a:t>○○</a:t>
            </a:r>
            <a:r>
              <a:rPr lang="ja-JP" altLang="en-US" sz="3600" dirty="0" smtClean="0">
                <a:solidFill>
                  <a:schemeClr val="bg1"/>
                </a:solidFill>
                <a:latin typeface="ＭＳ Ｐゴシック" pitchFamily="50" charset="-128"/>
                <a:ea typeface="ＭＳ Ｐゴシック" pitchFamily="50" charset="-128"/>
              </a:rPr>
              <a:t>さんより</a:t>
            </a:r>
            <a:r>
              <a:rPr lang="en-US" altLang="ja-JP" sz="3600" dirty="0" smtClean="0">
                <a:solidFill>
                  <a:schemeClr val="bg1"/>
                </a:solidFill>
                <a:latin typeface="ＭＳ Ｐゴシック" pitchFamily="50" charset="-128"/>
                <a:ea typeface="ＭＳ Ｐゴシック" pitchFamily="50" charset="-128"/>
              </a:rPr>
              <a:t>10</a:t>
            </a:r>
            <a:r>
              <a:rPr lang="ja-JP" altLang="en-US" sz="3600" dirty="0" smtClean="0">
                <a:solidFill>
                  <a:schemeClr val="bg1"/>
                </a:solidFill>
                <a:latin typeface="ＭＳ Ｐゴシック" pitchFamily="50" charset="-128"/>
                <a:ea typeface="ＭＳ Ｐゴシック" pitchFamily="50" charset="-128"/>
              </a:rPr>
              <a:t>分程度）</a:t>
            </a:r>
            <a:endParaRPr lang="en-US" altLang="ja-JP" sz="3600" dirty="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982500895"/>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角丸四角形 2"/>
          <p:cNvSpPr/>
          <p:nvPr/>
        </p:nvSpPr>
        <p:spPr bwMode="auto">
          <a:xfrm>
            <a:off x="1387366" y="765175"/>
            <a:ext cx="7236372" cy="207968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5400" dirty="0" smtClean="0">
                <a:solidFill>
                  <a:schemeClr val="bg1"/>
                </a:solidFill>
                <a:latin typeface="ＭＳ Ｐゴシック" pitchFamily="50" charset="-128"/>
                <a:ea typeface="ＭＳ Ｐゴシック" pitchFamily="50" charset="-128"/>
              </a:rPr>
              <a:t>インタビュー計画</a:t>
            </a:r>
            <a:endParaRPr kumimoji="1" lang="en-US" altLang="ja-JP" sz="5400" dirty="0" smtClean="0">
              <a:solidFill>
                <a:schemeClr val="bg1"/>
              </a:solidFill>
              <a:latin typeface="ＭＳ Ｐゴシック" pitchFamily="50" charset="-128"/>
              <a:ea typeface="ＭＳ Ｐゴシック" pitchFamily="50" charset="-128"/>
            </a:endParaRPr>
          </a:p>
          <a:p>
            <a:pPr algn="ctr"/>
            <a:r>
              <a:rPr lang="en-US" altLang="ja-JP" sz="5400" dirty="0" smtClean="0">
                <a:solidFill>
                  <a:schemeClr val="bg1"/>
                </a:solidFill>
                <a:latin typeface="ＭＳ Ｐゴシック" pitchFamily="50" charset="-128"/>
                <a:ea typeface="ＭＳ Ｐゴシック" pitchFamily="50" charset="-128"/>
              </a:rPr>
              <a:t>20</a:t>
            </a:r>
            <a:r>
              <a:rPr lang="ja-JP" altLang="en-US" sz="5400" dirty="0">
                <a:solidFill>
                  <a:schemeClr val="bg1"/>
                </a:solidFill>
                <a:latin typeface="ＭＳ Ｐゴシック" pitchFamily="50" charset="-128"/>
                <a:ea typeface="ＭＳ Ｐゴシック" pitchFamily="50" charset="-128"/>
              </a:rPr>
              <a:t>分</a:t>
            </a:r>
            <a:endParaRPr kumimoji="1" lang="ja-JP" altLang="en-US" sz="5400" dirty="0">
              <a:solidFill>
                <a:schemeClr val="bg1"/>
              </a:solidFill>
              <a:latin typeface="ＭＳ Ｐゴシック" pitchFamily="50" charset="-128"/>
              <a:ea typeface="ＭＳ Ｐゴシック" pitchFamily="50" charset="-128"/>
            </a:endParaRPr>
          </a:p>
        </p:txBody>
      </p:sp>
      <p:grpSp>
        <p:nvGrpSpPr>
          <p:cNvPr id="9" name="グループ化 8"/>
          <p:cNvGrpSpPr/>
          <p:nvPr/>
        </p:nvGrpSpPr>
        <p:grpSpPr>
          <a:xfrm>
            <a:off x="1510961" y="3142555"/>
            <a:ext cx="7686561" cy="3361671"/>
            <a:chOff x="1510961" y="3142555"/>
            <a:chExt cx="7686561" cy="3361671"/>
          </a:xfrm>
        </p:grpSpPr>
        <p:sp>
          <p:nvSpPr>
            <p:cNvPr id="4" name="テキスト ボックス 3"/>
            <p:cNvSpPr txBox="1"/>
            <p:nvPr/>
          </p:nvSpPr>
          <p:spPr bwMode="auto">
            <a:xfrm>
              <a:off x="1510961" y="3142555"/>
              <a:ext cx="7686561" cy="3361671"/>
            </a:xfrm>
            <a:prstGeom prst="rect">
              <a:avLst/>
            </a:prstGeom>
            <a:noFill/>
            <a:ln w="9525">
              <a:noFill/>
              <a:miter lim="800000"/>
              <a:headEnd/>
              <a:tailEnd/>
            </a:ln>
          </p:spPr>
          <p:txBody>
            <a:bodyPr wrap="square" lIns="108000" tIns="72000" rIns="108000" bIns="72000" rtlCol="0" anchor="t" anchorCtr="0">
              <a:spAutoFit/>
            </a:bodyPr>
            <a:lstStyle/>
            <a:p>
              <a:pPr>
                <a:buSzPct val="120000"/>
              </a:pPr>
              <a:r>
                <a:rPr kumimoji="1" lang="ja-JP" altLang="en-US" sz="3200" b="1" dirty="0" smtClean="0">
                  <a:latin typeface="+mj-ea"/>
                  <a:ea typeface="+mj-ea"/>
                </a:rPr>
                <a:t>◆事業の紹介を受けて</a:t>
              </a:r>
              <a:endParaRPr kumimoji="1" lang="en-US" altLang="ja-JP" sz="3200" b="1" dirty="0" smtClean="0">
                <a:latin typeface="+mj-ea"/>
                <a:ea typeface="+mj-ea"/>
              </a:endParaRPr>
            </a:p>
            <a:p>
              <a:pPr lvl="1" algn="just">
                <a:lnSpc>
                  <a:spcPct val="120000"/>
                </a:lnSpc>
                <a:spcBef>
                  <a:spcPts val="600"/>
                </a:spcBef>
                <a:buSzPct val="120000"/>
              </a:pPr>
              <a:r>
                <a:rPr lang="ja-JP" altLang="en-US" sz="2400" dirty="0" smtClean="0">
                  <a:latin typeface="+mn-ea"/>
                  <a:ea typeface="+mn-ea"/>
                </a:rPr>
                <a:t>・疑問に感じたこと</a:t>
              </a:r>
              <a:endParaRPr lang="en-US" altLang="ja-JP" sz="2400" dirty="0" smtClean="0">
                <a:latin typeface="+mn-ea"/>
                <a:ea typeface="+mn-ea"/>
              </a:endParaRPr>
            </a:p>
            <a:p>
              <a:pPr lvl="1" algn="just">
                <a:lnSpc>
                  <a:spcPct val="120000"/>
                </a:lnSpc>
                <a:buSzPct val="120000"/>
              </a:pPr>
              <a:r>
                <a:rPr kumimoji="1" lang="ja-JP" altLang="en-US" sz="2400" dirty="0" smtClean="0">
                  <a:latin typeface="+mn-ea"/>
                  <a:ea typeface="+mn-ea"/>
                </a:rPr>
                <a:t>・もっと聞いてみたいこと</a:t>
              </a:r>
              <a:endParaRPr kumimoji="1" lang="en-US" altLang="ja-JP" sz="2400" dirty="0" smtClean="0">
                <a:latin typeface="+mn-ea"/>
                <a:ea typeface="+mn-ea"/>
              </a:endParaRPr>
            </a:p>
            <a:p>
              <a:pPr lvl="1" algn="just">
                <a:lnSpc>
                  <a:spcPct val="120000"/>
                </a:lnSpc>
                <a:buSzPct val="120000"/>
              </a:pPr>
              <a:r>
                <a:rPr lang="ja-JP" altLang="en-US" sz="2400" dirty="0" smtClean="0">
                  <a:latin typeface="+mn-ea"/>
                  <a:ea typeface="+mn-ea"/>
                </a:rPr>
                <a:t>・ヒント</a:t>
              </a:r>
              <a:r>
                <a:rPr lang="ja-JP" altLang="en-US" sz="2400" dirty="0">
                  <a:latin typeface="+mn-ea"/>
                  <a:ea typeface="+mn-ea"/>
                </a:rPr>
                <a:t>に</a:t>
              </a:r>
              <a:r>
                <a:rPr lang="ja-JP" altLang="en-US" sz="2400" dirty="0" smtClean="0">
                  <a:latin typeface="+mn-ea"/>
                  <a:ea typeface="+mn-ea"/>
                </a:rPr>
                <a:t>なりそう</a:t>
              </a:r>
              <a:r>
                <a:rPr lang="ja-JP" altLang="en-US" sz="2400" dirty="0">
                  <a:latin typeface="+mn-ea"/>
                  <a:ea typeface="+mn-ea"/>
                </a:rPr>
                <a:t>な</a:t>
              </a:r>
              <a:r>
                <a:rPr lang="ja-JP" altLang="en-US" sz="2400" dirty="0" smtClean="0">
                  <a:latin typeface="+mn-ea"/>
                  <a:ea typeface="+mn-ea"/>
                </a:rPr>
                <a:t>こと</a:t>
              </a:r>
              <a:endParaRPr lang="en-US" altLang="ja-JP" sz="2400" dirty="0" smtClean="0">
                <a:latin typeface="+mn-ea"/>
                <a:ea typeface="+mn-ea"/>
              </a:endParaRPr>
            </a:p>
            <a:p>
              <a:pPr lvl="1" algn="just">
                <a:lnSpc>
                  <a:spcPct val="120000"/>
                </a:lnSpc>
                <a:buSzPct val="120000"/>
              </a:pPr>
              <a:r>
                <a:rPr lang="ja-JP" altLang="en-US" sz="2400" dirty="0" smtClean="0">
                  <a:latin typeface="+mn-ea"/>
                  <a:ea typeface="+mn-ea"/>
                </a:rPr>
                <a:t>・質問の順番も考えてみよう</a:t>
              </a:r>
              <a:endParaRPr lang="en-US" altLang="ja-JP" sz="2400" dirty="0" smtClean="0">
                <a:latin typeface="+mn-ea"/>
                <a:ea typeface="+mn-ea"/>
              </a:endParaRPr>
            </a:p>
            <a:p>
              <a:pPr lvl="1" algn="just">
                <a:lnSpc>
                  <a:spcPct val="120000"/>
                </a:lnSpc>
                <a:buSzPct val="120000"/>
              </a:pPr>
              <a:r>
                <a:rPr lang="ja-JP" altLang="en-US" sz="2400" dirty="0" smtClean="0">
                  <a:latin typeface="+mn-ea"/>
                  <a:ea typeface="+mn-ea"/>
                </a:rPr>
                <a:t>・やり取りの中で新たに生まれた質問も聞いてみよう</a:t>
              </a:r>
              <a:endParaRPr lang="en-US" altLang="ja-JP" sz="2400" dirty="0" smtClean="0">
                <a:latin typeface="+mn-ea"/>
                <a:ea typeface="+mn-ea"/>
              </a:endParaRPr>
            </a:p>
            <a:p>
              <a:pPr lvl="1" algn="just">
                <a:lnSpc>
                  <a:spcPct val="120000"/>
                </a:lnSpc>
                <a:buSzPct val="120000"/>
              </a:pPr>
              <a:r>
                <a:rPr lang="en-US" altLang="ja-JP" sz="2400" dirty="0" smtClean="0">
                  <a:latin typeface="+mn-ea"/>
                  <a:ea typeface="+mn-ea"/>
                </a:rPr>
                <a:t>※</a:t>
              </a:r>
              <a:r>
                <a:rPr lang="ja-JP" altLang="en-US" sz="2400" dirty="0" smtClean="0">
                  <a:latin typeface="+mn-ea"/>
                  <a:ea typeface="+mn-ea"/>
                </a:rPr>
                <a:t>模造紙に質問を並べてみよう</a:t>
              </a:r>
            </a:p>
          </p:txBody>
        </p:sp>
        <p:sp>
          <p:nvSpPr>
            <p:cNvPr id="5" name="正方形/長方形 4"/>
            <p:cNvSpPr/>
            <p:nvPr/>
          </p:nvSpPr>
          <p:spPr bwMode="auto">
            <a:xfrm>
              <a:off x="6260880" y="3683557"/>
              <a:ext cx="982899" cy="1042631"/>
            </a:xfrm>
            <a:prstGeom prst="rect">
              <a:avLst/>
            </a:prstGeom>
            <a:solidFill>
              <a:schemeClr val="accent5">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sz="1200">
                <a:solidFill>
                  <a:prstClr val="black"/>
                </a:solidFill>
                <a:latin typeface="ＭＳ Ｐゴシック" pitchFamily="50" charset="-128"/>
                <a:ea typeface="ＭＳ Ｐゴシック" pitchFamily="50" charset="-128"/>
              </a:endParaRPr>
            </a:p>
          </p:txBody>
        </p:sp>
        <p:sp>
          <p:nvSpPr>
            <p:cNvPr id="6" name="正方形/長方形 5"/>
            <p:cNvSpPr/>
            <p:nvPr/>
          </p:nvSpPr>
          <p:spPr bwMode="auto">
            <a:xfrm>
              <a:off x="7480744" y="3683557"/>
              <a:ext cx="982899" cy="1042631"/>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sz="1200">
                <a:solidFill>
                  <a:prstClr val="black"/>
                </a:solidFill>
                <a:latin typeface="ＭＳ Ｐゴシック" pitchFamily="50" charset="-128"/>
                <a:ea typeface="ＭＳ Ｐゴシック" pitchFamily="50" charset="-128"/>
              </a:endParaRPr>
            </a:p>
          </p:txBody>
        </p:sp>
        <p:sp>
          <p:nvSpPr>
            <p:cNvPr id="7" name="テキスト ボックス 6"/>
            <p:cNvSpPr txBox="1"/>
            <p:nvPr/>
          </p:nvSpPr>
          <p:spPr bwMode="auto">
            <a:xfrm>
              <a:off x="6393022" y="3894467"/>
              <a:ext cx="729637" cy="530127"/>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000" b="1" dirty="0" smtClean="0">
                  <a:solidFill>
                    <a:prstClr val="black"/>
                  </a:solidFill>
                  <a:latin typeface="+mj-ea"/>
                  <a:ea typeface="+mj-ea"/>
                </a:rPr>
                <a:t>質問</a:t>
              </a:r>
              <a:endParaRPr lang="en-US" altLang="ja-JP" sz="2000" b="1" dirty="0" smtClean="0">
                <a:solidFill>
                  <a:prstClr val="black"/>
                </a:solidFill>
                <a:latin typeface="+mj-ea"/>
                <a:ea typeface="+mj-ea"/>
              </a:endParaRPr>
            </a:p>
          </p:txBody>
        </p:sp>
        <p:sp>
          <p:nvSpPr>
            <p:cNvPr id="8" name="テキスト ボックス 7"/>
            <p:cNvSpPr txBox="1"/>
            <p:nvPr/>
          </p:nvSpPr>
          <p:spPr bwMode="auto">
            <a:xfrm>
              <a:off x="7612886" y="3902294"/>
              <a:ext cx="729637" cy="530127"/>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000" b="1" dirty="0" smtClean="0">
                  <a:solidFill>
                    <a:prstClr val="black"/>
                  </a:solidFill>
                  <a:latin typeface="+mj-ea"/>
                  <a:ea typeface="+mj-ea"/>
                </a:rPr>
                <a:t>回答</a:t>
              </a:r>
              <a:endParaRPr lang="en-US" altLang="ja-JP" sz="2000" b="1" dirty="0" smtClean="0">
                <a:solidFill>
                  <a:prstClr val="black"/>
                </a:solidFill>
                <a:latin typeface="+mj-ea"/>
                <a:ea typeface="+mj-ea"/>
              </a:endParaRPr>
            </a:p>
          </p:txBody>
        </p:sp>
      </p:grpSp>
    </p:spTree>
    <p:extLst>
      <p:ext uri="{BB962C8B-B14F-4D97-AF65-F5344CB8AC3E}">
        <p14:creationId xmlns:p14="http://schemas.microsoft.com/office/powerpoint/2010/main" val="3842290031"/>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角丸四角形 2"/>
          <p:cNvSpPr/>
          <p:nvPr/>
        </p:nvSpPr>
        <p:spPr bwMode="auto">
          <a:xfrm>
            <a:off x="1387366" y="1792800"/>
            <a:ext cx="7236372" cy="2084172"/>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5400" dirty="0" smtClean="0">
                <a:solidFill>
                  <a:schemeClr val="bg1"/>
                </a:solidFill>
                <a:latin typeface="ＭＳ Ｐゴシック" pitchFamily="50" charset="-128"/>
                <a:ea typeface="ＭＳ Ｐゴシック" pitchFamily="50" charset="-128"/>
              </a:rPr>
              <a:t>インタビュー実践</a:t>
            </a:r>
            <a:endParaRPr kumimoji="1" lang="en-US" altLang="ja-JP" sz="5400" dirty="0" smtClean="0">
              <a:solidFill>
                <a:schemeClr val="bg1"/>
              </a:solidFill>
              <a:latin typeface="ＭＳ Ｐゴシック" pitchFamily="50" charset="-128"/>
              <a:ea typeface="ＭＳ Ｐゴシック" pitchFamily="50" charset="-128"/>
            </a:endParaRPr>
          </a:p>
          <a:p>
            <a:pPr algn="ctr"/>
            <a:r>
              <a:rPr kumimoji="1" lang="en-US" altLang="ja-JP" sz="5400" dirty="0" smtClean="0">
                <a:solidFill>
                  <a:schemeClr val="bg1"/>
                </a:solidFill>
                <a:latin typeface="ＭＳ Ｐゴシック" pitchFamily="50" charset="-128"/>
                <a:ea typeface="ＭＳ Ｐゴシック" pitchFamily="50" charset="-128"/>
              </a:rPr>
              <a:t>20</a:t>
            </a:r>
            <a:r>
              <a:rPr kumimoji="1" lang="ja-JP" altLang="en-US" sz="5400" dirty="0" smtClean="0">
                <a:solidFill>
                  <a:schemeClr val="bg1"/>
                </a:solidFill>
                <a:latin typeface="ＭＳ Ｐゴシック" pitchFamily="50" charset="-128"/>
                <a:ea typeface="ＭＳ Ｐゴシック" pitchFamily="50" charset="-128"/>
              </a:rPr>
              <a:t>分</a:t>
            </a:r>
            <a:endParaRPr kumimoji="1" lang="ja-JP" altLang="en-US" sz="5400" dirty="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930433823"/>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角丸四角形 2"/>
          <p:cNvSpPr/>
          <p:nvPr/>
        </p:nvSpPr>
        <p:spPr bwMode="auto">
          <a:xfrm>
            <a:off x="1387366" y="1341439"/>
            <a:ext cx="7236372" cy="2139730"/>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5400" dirty="0" smtClean="0">
                <a:solidFill>
                  <a:schemeClr val="bg1"/>
                </a:solidFill>
                <a:latin typeface="ＭＳ Ｐゴシック" pitchFamily="50" charset="-128"/>
                <a:ea typeface="ＭＳ Ｐゴシック" pitchFamily="50" charset="-128"/>
              </a:rPr>
              <a:t>インタビューボード作成</a:t>
            </a:r>
            <a:endParaRPr kumimoji="1" lang="en-US" altLang="ja-JP" sz="5400" dirty="0" smtClean="0">
              <a:solidFill>
                <a:schemeClr val="bg1"/>
              </a:solidFill>
              <a:latin typeface="ＭＳ Ｐゴシック" pitchFamily="50" charset="-128"/>
              <a:ea typeface="ＭＳ Ｐゴシック" pitchFamily="50" charset="-128"/>
            </a:endParaRPr>
          </a:p>
        </p:txBody>
      </p:sp>
      <p:sp>
        <p:nvSpPr>
          <p:cNvPr id="6" name="正方形/長方形 5"/>
          <p:cNvSpPr/>
          <p:nvPr/>
        </p:nvSpPr>
        <p:spPr bwMode="auto">
          <a:xfrm>
            <a:off x="918976" y="4164779"/>
            <a:ext cx="1733107" cy="1733107"/>
          </a:xfrm>
          <a:prstGeom prst="rect">
            <a:avLst/>
          </a:prstGeom>
          <a:solidFill>
            <a:schemeClr val="accent5">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7" name="正方形/長方形 6"/>
          <p:cNvSpPr/>
          <p:nvPr/>
        </p:nvSpPr>
        <p:spPr bwMode="auto">
          <a:xfrm>
            <a:off x="7473950" y="4164779"/>
            <a:ext cx="1733107" cy="1733107"/>
          </a:xfrm>
          <a:prstGeom prst="rect">
            <a:avLst/>
          </a:prstGeom>
          <a:solidFill>
            <a:srgbClr val="FDD3C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8" name="正方形/長方形 7"/>
          <p:cNvSpPr/>
          <p:nvPr/>
        </p:nvSpPr>
        <p:spPr bwMode="auto">
          <a:xfrm>
            <a:off x="3036857" y="4164779"/>
            <a:ext cx="1733107" cy="1733107"/>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9" name="テキスト ボックス 8"/>
          <p:cNvSpPr txBox="1"/>
          <p:nvPr/>
        </p:nvSpPr>
        <p:spPr bwMode="auto">
          <a:xfrm>
            <a:off x="1142259" y="4449977"/>
            <a:ext cx="1286540" cy="1265713"/>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800" b="1" dirty="0" smtClean="0">
                <a:solidFill>
                  <a:prstClr val="black"/>
                </a:solidFill>
                <a:latin typeface="+mj-ea"/>
                <a:ea typeface="+mj-ea"/>
              </a:rPr>
              <a:t>テーマ</a:t>
            </a:r>
            <a:endParaRPr lang="en-US" altLang="ja-JP" sz="2800" b="1" dirty="0" smtClean="0">
              <a:solidFill>
                <a:prstClr val="black"/>
              </a:solidFill>
              <a:latin typeface="+mj-ea"/>
              <a:ea typeface="+mj-ea"/>
            </a:endParaRPr>
          </a:p>
          <a:p>
            <a:pPr algn="ctr">
              <a:lnSpc>
                <a:spcPct val="130000"/>
              </a:lnSpc>
              <a:buSzPct val="120000"/>
            </a:pPr>
            <a:r>
              <a:rPr lang="ja-JP" altLang="en-US" sz="2800" b="1" dirty="0">
                <a:solidFill>
                  <a:prstClr val="black"/>
                </a:solidFill>
                <a:latin typeface="+mj-ea"/>
                <a:ea typeface="+mj-ea"/>
              </a:rPr>
              <a:t>質問</a:t>
            </a:r>
            <a:endParaRPr lang="en-US" altLang="ja-JP" sz="2800" b="1" dirty="0" smtClean="0">
              <a:solidFill>
                <a:prstClr val="black"/>
              </a:solidFill>
              <a:latin typeface="+mj-ea"/>
              <a:ea typeface="+mj-ea"/>
            </a:endParaRPr>
          </a:p>
        </p:txBody>
      </p:sp>
      <p:sp>
        <p:nvSpPr>
          <p:cNvPr id="10" name="テキスト ボックス 9"/>
          <p:cNvSpPr txBox="1"/>
          <p:nvPr/>
        </p:nvSpPr>
        <p:spPr bwMode="auto">
          <a:xfrm>
            <a:off x="7473950" y="4808801"/>
            <a:ext cx="1779437" cy="530127"/>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000" b="1" dirty="0" smtClean="0">
                <a:solidFill>
                  <a:prstClr val="black"/>
                </a:solidFill>
                <a:latin typeface="+mj-ea"/>
                <a:ea typeface="+mj-ea"/>
              </a:rPr>
              <a:t>発見した観点</a:t>
            </a:r>
            <a:endParaRPr lang="en-US" altLang="ja-JP" sz="2000" b="1" dirty="0" smtClean="0">
              <a:solidFill>
                <a:prstClr val="black"/>
              </a:solidFill>
              <a:latin typeface="+mj-ea"/>
              <a:ea typeface="+mj-ea"/>
            </a:endParaRPr>
          </a:p>
        </p:txBody>
      </p:sp>
      <p:sp>
        <p:nvSpPr>
          <p:cNvPr id="11" name="テキスト ボックス 10"/>
          <p:cNvSpPr txBox="1"/>
          <p:nvPr/>
        </p:nvSpPr>
        <p:spPr bwMode="auto">
          <a:xfrm>
            <a:off x="3260141" y="4404482"/>
            <a:ext cx="1286540" cy="1244169"/>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800" b="1" dirty="0" smtClean="0">
                <a:solidFill>
                  <a:prstClr val="black"/>
                </a:solidFill>
                <a:latin typeface="+mj-ea"/>
                <a:ea typeface="+mj-ea"/>
              </a:rPr>
              <a:t>発散</a:t>
            </a:r>
            <a:r>
              <a:rPr lang="en-US" altLang="ja-JP" sz="2800" b="1" dirty="0" smtClean="0">
                <a:solidFill>
                  <a:prstClr val="black"/>
                </a:solidFill>
                <a:latin typeface="+mj-ea"/>
                <a:ea typeface="+mj-ea"/>
              </a:rPr>
              <a:t/>
            </a:r>
            <a:br>
              <a:rPr lang="en-US" altLang="ja-JP" sz="2800" b="1" dirty="0" smtClean="0">
                <a:solidFill>
                  <a:prstClr val="black"/>
                </a:solidFill>
                <a:latin typeface="+mj-ea"/>
                <a:ea typeface="+mj-ea"/>
              </a:rPr>
            </a:br>
            <a:r>
              <a:rPr lang="ja-JP" altLang="en-US" sz="2800" b="1" dirty="0" smtClean="0">
                <a:solidFill>
                  <a:prstClr val="black"/>
                </a:solidFill>
                <a:latin typeface="+mj-ea"/>
                <a:ea typeface="+mj-ea"/>
              </a:rPr>
              <a:t>発言</a:t>
            </a:r>
            <a:endParaRPr lang="en-US" altLang="ja-JP" sz="2800" b="1" dirty="0" smtClean="0">
              <a:solidFill>
                <a:prstClr val="black"/>
              </a:solidFill>
              <a:latin typeface="+mj-ea"/>
              <a:ea typeface="+mj-ea"/>
            </a:endParaRPr>
          </a:p>
        </p:txBody>
      </p:sp>
      <p:sp>
        <p:nvSpPr>
          <p:cNvPr id="12" name="正方形/長方形 11"/>
          <p:cNvSpPr/>
          <p:nvPr/>
        </p:nvSpPr>
        <p:spPr bwMode="auto">
          <a:xfrm>
            <a:off x="5277824" y="4164779"/>
            <a:ext cx="1733107" cy="1733107"/>
          </a:xfrm>
          <a:prstGeom prst="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3" name="テキスト ボックス 12"/>
          <p:cNvSpPr txBox="1"/>
          <p:nvPr/>
        </p:nvSpPr>
        <p:spPr bwMode="auto">
          <a:xfrm>
            <a:off x="5277824" y="4770328"/>
            <a:ext cx="1733107" cy="607071"/>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400" b="1" dirty="0" smtClean="0">
                <a:solidFill>
                  <a:prstClr val="black"/>
                </a:solidFill>
                <a:latin typeface="+mj-ea"/>
                <a:ea typeface="+mj-ea"/>
              </a:rPr>
              <a:t>グループ</a:t>
            </a:r>
            <a:r>
              <a:rPr lang="ja-JP" altLang="en-US" sz="2400" b="1" dirty="0">
                <a:solidFill>
                  <a:prstClr val="black"/>
                </a:solidFill>
                <a:latin typeface="+mj-ea"/>
                <a:ea typeface="+mj-ea"/>
              </a:rPr>
              <a:t>化</a:t>
            </a:r>
            <a:endParaRPr lang="en-US" altLang="ja-JP" sz="2400" b="1" dirty="0" smtClean="0">
              <a:solidFill>
                <a:prstClr val="black"/>
              </a:solidFill>
              <a:latin typeface="+mj-ea"/>
              <a:ea typeface="+mj-ea"/>
            </a:endParaRPr>
          </a:p>
        </p:txBody>
      </p:sp>
    </p:spTree>
    <p:extLst>
      <p:ext uri="{BB962C8B-B14F-4D97-AF65-F5344CB8AC3E}">
        <p14:creationId xmlns:p14="http://schemas.microsoft.com/office/powerpoint/2010/main" val="59114136"/>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テキスト ボックス 2"/>
          <p:cNvSpPr txBox="1"/>
          <p:nvPr/>
        </p:nvSpPr>
        <p:spPr bwMode="auto">
          <a:xfrm>
            <a:off x="704850" y="770526"/>
            <a:ext cx="5172891" cy="4731278"/>
          </a:xfrm>
          <a:prstGeom prst="rect">
            <a:avLst/>
          </a:prstGeom>
          <a:noFill/>
          <a:ln w="9525">
            <a:noFill/>
            <a:miter lim="800000"/>
            <a:headEnd/>
            <a:tailEnd/>
          </a:ln>
        </p:spPr>
        <p:txBody>
          <a:bodyPr wrap="none" lIns="108000" tIns="72000" rIns="108000" bIns="72000" rtlCol="0" anchor="t" anchorCtr="1">
            <a:spAutoFit/>
          </a:bodyPr>
          <a:lstStyle/>
          <a:p>
            <a:pPr>
              <a:lnSpc>
                <a:spcPct val="130000"/>
              </a:lnSpc>
              <a:buSzPct val="120000"/>
            </a:pPr>
            <a:r>
              <a:rPr kumimoji="1" lang="en-US" altLang="ja-JP" sz="3600" b="1" dirty="0" smtClean="0">
                <a:latin typeface="+mj-ea"/>
                <a:ea typeface="+mj-ea"/>
              </a:rPr>
              <a:t>IT x</a:t>
            </a:r>
            <a:r>
              <a:rPr lang="ja-JP" altLang="en-US" sz="3600" b="1" dirty="0">
                <a:latin typeface="+mj-ea"/>
                <a:ea typeface="+mj-ea"/>
              </a:rPr>
              <a:t> </a:t>
            </a:r>
            <a:r>
              <a:rPr lang="ja-JP" altLang="en-US" sz="3600" b="1" dirty="0" smtClean="0">
                <a:latin typeface="+mj-ea"/>
                <a:ea typeface="+mj-ea"/>
              </a:rPr>
              <a:t>飲食店</a:t>
            </a:r>
            <a:endParaRPr lang="en-US" altLang="ja-JP" sz="3600" b="1" dirty="0" smtClean="0">
              <a:latin typeface="+mj-ea"/>
              <a:ea typeface="+mj-ea"/>
            </a:endParaRPr>
          </a:p>
          <a:p>
            <a:pPr>
              <a:lnSpc>
                <a:spcPct val="130000"/>
              </a:lnSpc>
              <a:buSzPct val="120000"/>
            </a:pPr>
            <a:endParaRPr lang="en-US" altLang="ja-JP" sz="1600" dirty="0">
              <a:latin typeface="+mn-ea"/>
              <a:ea typeface="+mn-ea"/>
            </a:endParaRPr>
          </a:p>
          <a:p>
            <a:pPr>
              <a:lnSpc>
                <a:spcPct val="130000"/>
              </a:lnSpc>
              <a:buSzPct val="120000"/>
            </a:pPr>
            <a:r>
              <a:rPr lang="en-US" altLang="ja-JP" dirty="0" smtClean="0">
                <a:latin typeface="+mn-ea"/>
                <a:ea typeface="+mn-ea"/>
              </a:rPr>
              <a:t>IT</a:t>
            </a:r>
            <a:r>
              <a:rPr lang="ja-JP" altLang="en-US" dirty="0" smtClean="0">
                <a:latin typeface="+mn-ea"/>
                <a:ea typeface="+mn-ea"/>
              </a:rPr>
              <a:t>の使いどころ</a:t>
            </a:r>
            <a:endParaRPr lang="en-US" altLang="ja-JP" dirty="0" smtClean="0">
              <a:latin typeface="+mn-ea"/>
              <a:ea typeface="+mn-ea"/>
            </a:endParaRPr>
          </a:p>
          <a:p>
            <a:pPr>
              <a:lnSpc>
                <a:spcPct val="130000"/>
              </a:lnSpc>
              <a:buSzPct val="120000"/>
            </a:pPr>
            <a:r>
              <a:rPr lang="ja-JP" altLang="en-US" dirty="0" smtClean="0">
                <a:latin typeface="+mn-ea"/>
                <a:ea typeface="+mn-ea"/>
              </a:rPr>
              <a:t>ビジネスの仕組みを作る ヒント（ファインディング</a:t>
            </a:r>
            <a:r>
              <a:rPr lang="ja-JP" altLang="en-US" dirty="0">
                <a:latin typeface="+mn-ea"/>
                <a:ea typeface="+mn-ea"/>
              </a:rPr>
              <a:t>ス</a:t>
            </a:r>
            <a:r>
              <a:rPr lang="ja-JP" altLang="en-US" dirty="0" smtClean="0">
                <a:latin typeface="+mn-ea"/>
                <a:ea typeface="+mn-ea"/>
              </a:rPr>
              <a:t>）</a:t>
            </a:r>
            <a:endParaRPr lang="en-US" altLang="ja-JP" dirty="0" smtClean="0">
              <a:latin typeface="+mn-ea"/>
              <a:ea typeface="+mn-ea"/>
            </a:endParaRPr>
          </a:p>
          <a:p>
            <a:pPr>
              <a:lnSpc>
                <a:spcPct val="130000"/>
              </a:lnSpc>
              <a:buSzPct val="120000"/>
            </a:pPr>
            <a:endParaRPr lang="en-US" altLang="ja-JP" dirty="0" smtClean="0">
              <a:latin typeface="+mn-ea"/>
              <a:ea typeface="+mn-ea"/>
            </a:endParaRPr>
          </a:p>
          <a:p>
            <a:pPr>
              <a:lnSpc>
                <a:spcPct val="130000"/>
              </a:lnSpc>
              <a:buSzPct val="120000"/>
            </a:pPr>
            <a:endParaRPr kumimoji="1" lang="en-US" altLang="ja-JP" sz="1600" dirty="0">
              <a:latin typeface="+mn-ea"/>
              <a:ea typeface="+mn-ea"/>
            </a:endParaRPr>
          </a:p>
          <a:p>
            <a:pPr>
              <a:lnSpc>
                <a:spcPct val="130000"/>
              </a:lnSpc>
              <a:buSzPct val="120000"/>
            </a:pPr>
            <a:r>
              <a:rPr lang="en-US" altLang="ja-JP" sz="3200" b="1" dirty="0" smtClean="0">
                <a:latin typeface="+mj-ea"/>
                <a:ea typeface="+mj-ea"/>
              </a:rPr>
              <a:t>IT</a:t>
            </a:r>
            <a:r>
              <a:rPr lang="ja-JP" altLang="en-US" sz="3200" b="1" dirty="0" smtClean="0">
                <a:latin typeface="+mj-ea"/>
                <a:ea typeface="+mj-ea"/>
              </a:rPr>
              <a:t> </a:t>
            </a:r>
            <a:r>
              <a:rPr lang="en-US" altLang="ja-JP" sz="3200" b="1" dirty="0" smtClean="0">
                <a:latin typeface="+mj-ea"/>
                <a:ea typeface="+mj-ea"/>
              </a:rPr>
              <a:t>x </a:t>
            </a:r>
            <a:r>
              <a:rPr lang="ja-JP" altLang="en-US" sz="3200" b="1" dirty="0" smtClean="0">
                <a:latin typeface="+mj-ea"/>
                <a:ea typeface="+mj-ea"/>
              </a:rPr>
              <a:t>移動販売車</a:t>
            </a:r>
            <a:endParaRPr lang="en-US" altLang="ja-JP" sz="3200" b="1" dirty="0" smtClean="0">
              <a:latin typeface="+mj-ea"/>
              <a:ea typeface="+mj-ea"/>
            </a:endParaRPr>
          </a:p>
          <a:p>
            <a:pPr>
              <a:lnSpc>
                <a:spcPct val="130000"/>
              </a:lnSpc>
              <a:buSzPct val="120000"/>
            </a:pPr>
            <a:endParaRPr lang="en-US" altLang="ja-JP" sz="1600" dirty="0" smtClean="0">
              <a:latin typeface="+mn-ea"/>
              <a:ea typeface="+mn-ea"/>
            </a:endParaRPr>
          </a:p>
          <a:p>
            <a:pPr>
              <a:lnSpc>
                <a:spcPct val="130000"/>
              </a:lnSpc>
              <a:buSzPct val="120000"/>
            </a:pPr>
            <a:r>
              <a:rPr lang="ja-JP" altLang="en-US" sz="2000" dirty="0" smtClean="0">
                <a:latin typeface="+mn-ea"/>
                <a:ea typeface="+mn-ea"/>
              </a:rPr>
              <a:t>みなさんの課題</a:t>
            </a:r>
            <a:endParaRPr lang="en-US" altLang="ja-JP" sz="2000" dirty="0" smtClean="0">
              <a:latin typeface="+mn-ea"/>
              <a:ea typeface="+mn-ea"/>
            </a:endParaRPr>
          </a:p>
          <a:p>
            <a:pPr>
              <a:lnSpc>
                <a:spcPct val="130000"/>
              </a:lnSpc>
              <a:buSzPct val="120000"/>
            </a:pPr>
            <a:endParaRPr lang="en-US" altLang="ja-JP" sz="2000" dirty="0">
              <a:latin typeface="+mn-ea"/>
              <a:ea typeface="+mn-ea"/>
            </a:endParaRPr>
          </a:p>
          <a:p>
            <a:pPr>
              <a:lnSpc>
                <a:spcPct val="130000"/>
              </a:lnSpc>
              <a:buSzPct val="120000"/>
            </a:pPr>
            <a:r>
              <a:rPr lang="ja-JP" altLang="en-US" sz="2000" dirty="0" smtClean="0">
                <a:latin typeface="+mn-ea"/>
                <a:ea typeface="+mn-ea"/>
              </a:rPr>
              <a:t>誰に　いつ　何を　どのように届けるのか？</a:t>
            </a:r>
            <a:endParaRPr lang="en-US" altLang="ja-JP" sz="2000" dirty="0" smtClean="0">
              <a:latin typeface="+mn-ea"/>
              <a:ea typeface="+mn-ea"/>
            </a:endParaRPr>
          </a:p>
        </p:txBody>
      </p:sp>
    </p:spTree>
    <p:extLst>
      <p:ext uri="{BB962C8B-B14F-4D97-AF65-F5344CB8AC3E}">
        <p14:creationId xmlns:p14="http://schemas.microsoft.com/office/powerpoint/2010/main" val="369674261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角丸四角形 2"/>
          <p:cNvSpPr/>
          <p:nvPr/>
        </p:nvSpPr>
        <p:spPr bwMode="auto">
          <a:xfrm>
            <a:off x="1387366" y="1341439"/>
            <a:ext cx="7236372" cy="213973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5400" dirty="0" smtClean="0">
                <a:solidFill>
                  <a:schemeClr val="bg1"/>
                </a:solidFill>
                <a:latin typeface="ＭＳ Ｐゴシック" pitchFamily="50" charset="-128"/>
                <a:ea typeface="ＭＳ Ｐゴシック" pitchFamily="50" charset="-128"/>
              </a:rPr>
              <a:t>ダウンロード</a:t>
            </a:r>
            <a:endParaRPr lang="en-US" altLang="ja-JP" sz="5400" dirty="0" smtClean="0">
              <a:solidFill>
                <a:schemeClr val="bg1"/>
              </a:solidFill>
              <a:latin typeface="ＭＳ Ｐゴシック" pitchFamily="50" charset="-128"/>
              <a:ea typeface="ＭＳ Ｐゴシック" pitchFamily="50" charset="-128"/>
            </a:endParaRPr>
          </a:p>
          <a:p>
            <a:pPr algn="ctr"/>
            <a:r>
              <a:rPr lang="ja-JP" altLang="en-US" sz="5400" dirty="0" smtClean="0">
                <a:solidFill>
                  <a:schemeClr val="bg1"/>
                </a:solidFill>
                <a:latin typeface="ＭＳ Ｐゴシック" pitchFamily="50" charset="-128"/>
                <a:ea typeface="ＭＳ Ｐゴシック" pitchFamily="50" charset="-128"/>
              </a:rPr>
              <a:t>各チーム</a:t>
            </a:r>
            <a:r>
              <a:rPr lang="en-US" altLang="ja-JP" sz="5400" dirty="0">
                <a:solidFill>
                  <a:schemeClr val="bg1"/>
                </a:solidFill>
                <a:latin typeface="ＭＳ Ｐゴシック" pitchFamily="50" charset="-128"/>
                <a:ea typeface="ＭＳ Ｐゴシック" pitchFamily="50" charset="-128"/>
              </a:rPr>
              <a:t>2</a:t>
            </a:r>
            <a:r>
              <a:rPr lang="ja-JP" altLang="en-US" sz="5400" dirty="0" smtClean="0">
                <a:solidFill>
                  <a:schemeClr val="bg1"/>
                </a:solidFill>
                <a:latin typeface="ＭＳ Ｐゴシック" pitchFamily="50" charset="-128"/>
                <a:ea typeface="ＭＳ Ｐゴシック" pitchFamily="50" charset="-128"/>
              </a:rPr>
              <a:t>分</a:t>
            </a:r>
            <a:endParaRPr kumimoji="1" lang="ja-JP" altLang="en-US" sz="5400" dirty="0">
              <a:solidFill>
                <a:schemeClr val="bg1"/>
              </a:solidFill>
              <a:latin typeface="ＭＳ Ｐゴシック" pitchFamily="50" charset="-128"/>
              <a:ea typeface="ＭＳ Ｐゴシック" pitchFamily="50" charset="-128"/>
            </a:endParaRPr>
          </a:p>
        </p:txBody>
      </p:sp>
      <p:sp>
        <p:nvSpPr>
          <p:cNvPr id="4" name="正方形/長方形 3"/>
          <p:cNvSpPr/>
          <p:nvPr/>
        </p:nvSpPr>
        <p:spPr bwMode="auto">
          <a:xfrm>
            <a:off x="3473294" y="5107859"/>
            <a:ext cx="982899" cy="791851"/>
          </a:xfrm>
          <a:prstGeom prst="rect">
            <a:avLst/>
          </a:prstGeom>
          <a:solidFill>
            <a:srgbClr val="FDD3C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sz="1600">
              <a:solidFill>
                <a:prstClr val="black"/>
              </a:solidFill>
              <a:latin typeface="ＭＳ Ｐゴシック" pitchFamily="50" charset="-128"/>
              <a:ea typeface="ＭＳ Ｐゴシック" pitchFamily="50" charset="-128"/>
            </a:endParaRPr>
          </a:p>
        </p:txBody>
      </p:sp>
      <p:sp>
        <p:nvSpPr>
          <p:cNvPr id="5" name="テキスト ボックス 4"/>
          <p:cNvSpPr txBox="1"/>
          <p:nvPr/>
        </p:nvSpPr>
        <p:spPr bwMode="auto">
          <a:xfrm>
            <a:off x="3513664" y="5169948"/>
            <a:ext cx="913502" cy="705560"/>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1400" b="1" dirty="0" smtClean="0">
                <a:solidFill>
                  <a:prstClr val="black"/>
                </a:solidFill>
                <a:latin typeface="+mj-ea"/>
                <a:ea typeface="+mj-ea"/>
              </a:rPr>
              <a:t>発見した観点</a:t>
            </a:r>
            <a:endParaRPr lang="en-US" altLang="ja-JP" sz="1400" b="1" dirty="0" smtClean="0">
              <a:solidFill>
                <a:prstClr val="black"/>
              </a:solidFill>
              <a:latin typeface="+mj-ea"/>
              <a:ea typeface="+mj-ea"/>
            </a:endParaRPr>
          </a:p>
        </p:txBody>
      </p:sp>
      <p:sp>
        <p:nvSpPr>
          <p:cNvPr id="6" name="正方形/長方形 5"/>
          <p:cNvSpPr/>
          <p:nvPr/>
        </p:nvSpPr>
        <p:spPr bwMode="auto">
          <a:xfrm>
            <a:off x="2253432" y="5112685"/>
            <a:ext cx="982898" cy="791851"/>
          </a:xfrm>
          <a:prstGeom prst="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sz="1600">
              <a:solidFill>
                <a:prstClr val="black"/>
              </a:solidFill>
              <a:latin typeface="ＭＳ Ｐゴシック" pitchFamily="50" charset="-128"/>
              <a:ea typeface="ＭＳ Ｐゴシック" pitchFamily="50" charset="-128"/>
            </a:endParaRPr>
          </a:p>
        </p:txBody>
      </p:sp>
      <p:sp>
        <p:nvSpPr>
          <p:cNvPr id="7" name="テキスト ボックス 6"/>
          <p:cNvSpPr txBox="1"/>
          <p:nvPr/>
        </p:nvSpPr>
        <p:spPr bwMode="auto">
          <a:xfrm>
            <a:off x="2253432" y="5112685"/>
            <a:ext cx="861778" cy="785582"/>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1600" b="1" dirty="0" smtClean="0">
                <a:solidFill>
                  <a:prstClr val="black"/>
                </a:solidFill>
                <a:latin typeface="+mj-ea"/>
                <a:ea typeface="+mj-ea"/>
              </a:rPr>
              <a:t>グループ</a:t>
            </a:r>
            <a:r>
              <a:rPr lang="ja-JP" altLang="en-US" sz="1600" b="1" dirty="0">
                <a:solidFill>
                  <a:prstClr val="black"/>
                </a:solidFill>
                <a:latin typeface="+mj-ea"/>
                <a:ea typeface="+mj-ea"/>
              </a:rPr>
              <a:t>化</a:t>
            </a:r>
            <a:endParaRPr lang="en-US" altLang="ja-JP" sz="1600" b="1" dirty="0" smtClean="0">
              <a:solidFill>
                <a:prstClr val="black"/>
              </a:solidFill>
              <a:latin typeface="+mj-ea"/>
              <a:ea typeface="+mj-ea"/>
            </a:endParaRPr>
          </a:p>
        </p:txBody>
      </p:sp>
      <p:sp>
        <p:nvSpPr>
          <p:cNvPr id="8" name="右矢印 7"/>
          <p:cNvSpPr/>
          <p:nvPr/>
        </p:nvSpPr>
        <p:spPr bwMode="auto">
          <a:xfrm>
            <a:off x="4953000" y="4713431"/>
            <a:ext cx="449943" cy="456517"/>
          </a:xfrm>
          <a:prstGeom prst="right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10" name="テキスト ボックス 9"/>
          <p:cNvSpPr txBox="1"/>
          <p:nvPr/>
        </p:nvSpPr>
        <p:spPr bwMode="auto">
          <a:xfrm>
            <a:off x="5776686" y="4085179"/>
            <a:ext cx="2220685" cy="1819357"/>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108000" tIns="72000" rIns="108000" bIns="72000" rtlCol="0" anchor="ctr" anchorCtr="1">
            <a:noAutofit/>
          </a:bodyPr>
          <a:lstStyle/>
          <a:p>
            <a:pPr algn="just">
              <a:lnSpc>
                <a:spcPct val="130000"/>
              </a:lnSpc>
              <a:buSzPct val="120000"/>
            </a:pPr>
            <a:r>
              <a:rPr kumimoji="1" lang="ja-JP" altLang="en-US" dirty="0" smtClean="0">
                <a:latin typeface="+mn-ea"/>
              </a:rPr>
              <a:t>他チームの観点を自分たちの検討材料としてメモしておこう</a:t>
            </a:r>
          </a:p>
        </p:txBody>
      </p:sp>
      <p:sp>
        <p:nvSpPr>
          <p:cNvPr id="11" name="正方形/長方形 10"/>
          <p:cNvSpPr/>
          <p:nvPr/>
        </p:nvSpPr>
        <p:spPr bwMode="auto">
          <a:xfrm>
            <a:off x="2253431" y="4026103"/>
            <a:ext cx="982899" cy="910804"/>
          </a:xfrm>
          <a:prstGeom prst="rect">
            <a:avLst/>
          </a:prstGeom>
          <a:solidFill>
            <a:schemeClr val="accent5">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sz="1200">
              <a:solidFill>
                <a:prstClr val="black"/>
              </a:solidFill>
              <a:latin typeface="ＭＳ Ｐゴシック" pitchFamily="50" charset="-128"/>
              <a:ea typeface="ＭＳ Ｐゴシック" pitchFamily="50" charset="-128"/>
            </a:endParaRPr>
          </a:p>
        </p:txBody>
      </p:sp>
      <p:sp>
        <p:nvSpPr>
          <p:cNvPr id="12" name="正方形/長方形 11"/>
          <p:cNvSpPr/>
          <p:nvPr/>
        </p:nvSpPr>
        <p:spPr bwMode="auto">
          <a:xfrm>
            <a:off x="3473295" y="4026103"/>
            <a:ext cx="982899" cy="910804"/>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sz="1200">
              <a:solidFill>
                <a:prstClr val="black"/>
              </a:solidFill>
              <a:latin typeface="ＭＳ Ｐゴシック" pitchFamily="50" charset="-128"/>
              <a:ea typeface="ＭＳ Ｐゴシック" pitchFamily="50" charset="-128"/>
            </a:endParaRPr>
          </a:p>
        </p:txBody>
      </p:sp>
      <p:sp>
        <p:nvSpPr>
          <p:cNvPr id="13" name="テキスト ボックス 12"/>
          <p:cNvSpPr txBox="1"/>
          <p:nvPr/>
        </p:nvSpPr>
        <p:spPr bwMode="auto">
          <a:xfrm>
            <a:off x="2385573" y="4186212"/>
            <a:ext cx="729637" cy="530127"/>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000" b="1" dirty="0" smtClean="0">
                <a:solidFill>
                  <a:prstClr val="black"/>
                </a:solidFill>
                <a:latin typeface="+mj-ea"/>
                <a:ea typeface="+mj-ea"/>
              </a:rPr>
              <a:t>質問</a:t>
            </a:r>
            <a:endParaRPr lang="en-US" altLang="ja-JP" sz="2000" b="1" dirty="0" smtClean="0">
              <a:solidFill>
                <a:prstClr val="black"/>
              </a:solidFill>
              <a:latin typeface="+mj-ea"/>
              <a:ea typeface="+mj-ea"/>
            </a:endParaRPr>
          </a:p>
        </p:txBody>
      </p:sp>
      <p:sp>
        <p:nvSpPr>
          <p:cNvPr id="14" name="テキスト ボックス 13"/>
          <p:cNvSpPr txBox="1"/>
          <p:nvPr/>
        </p:nvSpPr>
        <p:spPr bwMode="auto">
          <a:xfrm>
            <a:off x="3605437" y="4194039"/>
            <a:ext cx="729637" cy="530127"/>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000" b="1" dirty="0" smtClean="0">
                <a:solidFill>
                  <a:prstClr val="black"/>
                </a:solidFill>
                <a:latin typeface="+mj-ea"/>
                <a:ea typeface="+mj-ea"/>
              </a:rPr>
              <a:t>回答</a:t>
            </a:r>
            <a:endParaRPr lang="en-US" altLang="ja-JP" sz="2000" b="1" dirty="0" smtClean="0">
              <a:solidFill>
                <a:prstClr val="black"/>
              </a:solidFill>
              <a:latin typeface="+mj-ea"/>
              <a:ea typeface="+mj-ea"/>
            </a:endParaRPr>
          </a:p>
        </p:txBody>
      </p:sp>
    </p:spTree>
    <p:extLst>
      <p:ext uri="{BB962C8B-B14F-4D97-AF65-F5344CB8AC3E}">
        <p14:creationId xmlns:p14="http://schemas.microsoft.com/office/powerpoint/2010/main" val="3820054126"/>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a:solidFill>
                  <a:schemeClr val="bg1"/>
                </a:solidFill>
                <a:latin typeface="Times New Roman" pitchFamily="18" charset="0"/>
                <a:ea typeface="A-OTF 新ゴ Pro R" pitchFamily="34" charset="-128"/>
                <a:cs typeface="Times New Roman" pitchFamily="18" charset="0"/>
              </a:rPr>
              <a:t> </a:t>
            </a:r>
            <a:r>
              <a:rPr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アイデア発想の</a:t>
            </a:r>
            <a:r>
              <a:rPr lang="ja-JP" altLang="en-US" dirty="0" smtClean="0"/>
              <a:t>ポイント</a:t>
            </a:r>
            <a:endParaRPr kumimoji="1" lang="ja-JP" altLang="en-US" dirty="0"/>
          </a:p>
        </p:txBody>
      </p:sp>
    </p:spTree>
    <p:extLst>
      <p:ext uri="{BB962C8B-B14F-4D97-AF65-F5344CB8AC3E}">
        <p14:creationId xmlns:p14="http://schemas.microsoft.com/office/powerpoint/2010/main" val="164109563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smtClean="0"/>
              <a:t>業界背景を調べてみよう</a:t>
            </a:r>
            <a:endParaRPr kumimoji="1" lang="ja-JP" altLang="en-US" dirty="0"/>
          </a:p>
        </p:txBody>
      </p:sp>
      <p:sp>
        <p:nvSpPr>
          <p:cNvPr id="3" name="角丸四角形 2"/>
          <p:cNvSpPr/>
          <p:nvPr/>
        </p:nvSpPr>
        <p:spPr bwMode="auto">
          <a:xfrm>
            <a:off x="653837" y="1353537"/>
            <a:ext cx="8759984" cy="3293414"/>
          </a:xfrm>
          <a:prstGeom prst="roundRect">
            <a:avLst>
              <a:gd name="adj" fmla="val 8868"/>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4" name="テキスト ボックス 3"/>
          <p:cNvSpPr txBox="1"/>
          <p:nvPr/>
        </p:nvSpPr>
        <p:spPr bwMode="auto">
          <a:xfrm>
            <a:off x="638849" y="698761"/>
            <a:ext cx="8759982" cy="68401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108000" tIns="72000" rIns="108000" bIns="72000" rtlCol="0" anchor="ctr" anchorCtr="1">
            <a:spAutoFit/>
          </a:bodyPr>
          <a:lstStyle/>
          <a:p>
            <a:pPr>
              <a:lnSpc>
                <a:spcPct val="130000"/>
              </a:lnSpc>
              <a:buSzPct val="120000"/>
            </a:pPr>
            <a:r>
              <a:rPr lang="en-US" altLang="ja-JP" sz="2800" dirty="0" smtClean="0">
                <a:solidFill>
                  <a:prstClr val="black"/>
                </a:solidFill>
                <a:latin typeface="+mj-ea"/>
                <a:ea typeface="+mj-ea"/>
              </a:rPr>
              <a:t>Web</a:t>
            </a:r>
            <a:r>
              <a:rPr lang="ja-JP" altLang="en-US" sz="2800" dirty="0" smtClean="0">
                <a:solidFill>
                  <a:prstClr val="black"/>
                </a:solidFill>
                <a:latin typeface="+mj-ea"/>
                <a:ea typeface="+mj-ea"/>
              </a:rPr>
              <a:t>調査</a:t>
            </a:r>
          </a:p>
        </p:txBody>
      </p:sp>
      <p:sp>
        <p:nvSpPr>
          <p:cNvPr id="13" name="角丸四角形 12"/>
          <p:cNvSpPr/>
          <p:nvPr/>
        </p:nvSpPr>
        <p:spPr bwMode="auto">
          <a:xfrm>
            <a:off x="914364" y="1538053"/>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600" dirty="0" smtClean="0">
                <a:latin typeface="+mj-ea"/>
                <a:ea typeface="+mj-ea"/>
              </a:rPr>
              <a:t>検索エンジン</a:t>
            </a:r>
            <a:endParaRPr kumimoji="1" lang="ja-JP" altLang="en-US" sz="2600" dirty="0">
              <a:latin typeface="+mj-ea"/>
              <a:ea typeface="+mj-ea"/>
            </a:endParaRPr>
          </a:p>
        </p:txBody>
      </p:sp>
      <p:sp>
        <p:nvSpPr>
          <p:cNvPr id="14" name="角丸四角形 13"/>
          <p:cNvSpPr/>
          <p:nvPr/>
        </p:nvSpPr>
        <p:spPr bwMode="auto">
          <a:xfrm>
            <a:off x="3702536" y="1538053"/>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600" dirty="0" smtClean="0">
                <a:latin typeface="+mj-ea"/>
                <a:ea typeface="+mj-ea"/>
              </a:rPr>
              <a:t>ニュース</a:t>
            </a:r>
            <a:endParaRPr kumimoji="1" lang="ja-JP" altLang="en-US" sz="2600" dirty="0">
              <a:latin typeface="+mj-ea"/>
              <a:ea typeface="+mj-ea"/>
            </a:endParaRPr>
          </a:p>
        </p:txBody>
      </p:sp>
      <p:sp>
        <p:nvSpPr>
          <p:cNvPr id="15" name="角丸四角形 14"/>
          <p:cNvSpPr/>
          <p:nvPr/>
        </p:nvSpPr>
        <p:spPr bwMode="auto">
          <a:xfrm>
            <a:off x="914364" y="2586418"/>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600" dirty="0" smtClean="0">
                <a:latin typeface="+mj-ea"/>
                <a:ea typeface="+mj-ea"/>
              </a:rPr>
              <a:t>ムービーや</a:t>
            </a:r>
            <a:endParaRPr kumimoji="1" lang="en-US" altLang="ja-JP" sz="2600" dirty="0" smtClean="0">
              <a:latin typeface="+mj-ea"/>
              <a:ea typeface="+mj-ea"/>
            </a:endParaRPr>
          </a:p>
          <a:p>
            <a:pPr algn="ctr"/>
            <a:r>
              <a:rPr kumimoji="1" lang="ja-JP" altLang="en-US" sz="2600" dirty="0" smtClean="0">
                <a:latin typeface="+mj-ea"/>
                <a:ea typeface="+mj-ea"/>
              </a:rPr>
              <a:t>写真</a:t>
            </a:r>
            <a:endParaRPr kumimoji="1" lang="ja-JP" altLang="en-US" sz="2600" dirty="0">
              <a:latin typeface="+mj-ea"/>
              <a:ea typeface="+mj-ea"/>
            </a:endParaRPr>
          </a:p>
        </p:txBody>
      </p:sp>
      <p:sp>
        <p:nvSpPr>
          <p:cNvPr id="16" name="角丸四角形 15"/>
          <p:cNvSpPr/>
          <p:nvPr/>
        </p:nvSpPr>
        <p:spPr bwMode="auto">
          <a:xfrm>
            <a:off x="6522045" y="2586418"/>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600" dirty="0" smtClean="0">
                <a:latin typeface="+mj-ea"/>
                <a:ea typeface="+mj-ea"/>
              </a:rPr>
              <a:t>カスタマー</a:t>
            </a:r>
            <a:endParaRPr kumimoji="1" lang="en-US" altLang="ja-JP" sz="2600" dirty="0" smtClean="0">
              <a:latin typeface="+mj-ea"/>
              <a:ea typeface="+mj-ea"/>
            </a:endParaRPr>
          </a:p>
          <a:p>
            <a:pPr algn="ctr"/>
            <a:r>
              <a:rPr kumimoji="1" lang="ja-JP" altLang="en-US" sz="2600" dirty="0" smtClean="0">
                <a:latin typeface="+mj-ea"/>
                <a:ea typeface="+mj-ea"/>
              </a:rPr>
              <a:t>レビュー</a:t>
            </a:r>
            <a:endParaRPr kumimoji="1" lang="ja-JP" altLang="en-US" sz="2600" dirty="0">
              <a:latin typeface="+mj-ea"/>
              <a:ea typeface="+mj-ea"/>
            </a:endParaRPr>
          </a:p>
        </p:txBody>
      </p:sp>
      <p:sp>
        <p:nvSpPr>
          <p:cNvPr id="17" name="角丸四角形 16"/>
          <p:cNvSpPr/>
          <p:nvPr/>
        </p:nvSpPr>
        <p:spPr bwMode="auto">
          <a:xfrm>
            <a:off x="6522046" y="1538053"/>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600" dirty="0" smtClean="0">
                <a:latin typeface="+mj-ea"/>
                <a:ea typeface="+mj-ea"/>
              </a:rPr>
              <a:t>企業・行政等</a:t>
            </a:r>
            <a:endParaRPr lang="en-US" altLang="ja-JP" sz="2600" dirty="0" smtClean="0">
              <a:latin typeface="+mj-ea"/>
              <a:ea typeface="+mj-ea"/>
            </a:endParaRPr>
          </a:p>
          <a:p>
            <a:pPr algn="ctr"/>
            <a:r>
              <a:rPr kumimoji="1" lang="ja-JP" altLang="en-US" sz="2600" dirty="0">
                <a:latin typeface="+mj-ea"/>
                <a:ea typeface="+mj-ea"/>
              </a:rPr>
              <a:t>リリース</a:t>
            </a:r>
          </a:p>
        </p:txBody>
      </p:sp>
      <p:sp>
        <p:nvSpPr>
          <p:cNvPr id="18" name="角丸四角形 17"/>
          <p:cNvSpPr/>
          <p:nvPr/>
        </p:nvSpPr>
        <p:spPr bwMode="auto">
          <a:xfrm>
            <a:off x="3702535" y="2586418"/>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600" dirty="0" smtClean="0">
                <a:latin typeface="+mj-ea"/>
                <a:ea typeface="+mj-ea"/>
              </a:rPr>
              <a:t>ブログ</a:t>
            </a:r>
            <a:endParaRPr kumimoji="1" lang="ja-JP" altLang="en-US" sz="2600" dirty="0">
              <a:latin typeface="+mj-ea"/>
              <a:ea typeface="+mj-ea"/>
            </a:endParaRPr>
          </a:p>
        </p:txBody>
      </p:sp>
      <p:sp>
        <p:nvSpPr>
          <p:cNvPr id="19" name="角丸四角形 18"/>
          <p:cNvSpPr/>
          <p:nvPr/>
        </p:nvSpPr>
        <p:spPr bwMode="auto">
          <a:xfrm>
            <a:off x="6522046" y="3633184"/>
            <a:ext cx="2588150" cy="800985"/>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600" dirty="0">
                <a:latin typeface="+mj-ea"/>
                <a:ea typeface="+mj-ea"/>
              </a:rPr>
              <a:t>e</a:t>
            </a:r>
            <a:r>
              <a:rPr kumimoji="1" lang="en-US" altLang="ja-JP" sz="2600" dirty="0" smtClean="0">
                <a:latin typeface="+mj-ea"/>
                <a:ea typeface="+mj-ea"/>
              </a:rPr>
              <a:t>tc…</a:t>
            </a:r>
            <a:endParaRPr kumimoji="1" lang="ja-JP" altLang="en-US" sz="2600" dirty="0">
              <a:latin typeface="+mj-ea"/>
              <a:ea typeface="+mj-ea"/>
            </a:endParaRPr>
          </a:p>
        </p:txBody>
      </p:sp>
      <p:sp>
        <p:nvSpPr>
          <p:cNvPr id="21" name="角丸四角形 20"/>
          <p:cNvSpPr/>
          <p:nvPr/>
        </p:nvSpPr>
        <p:spPr bwMode="auto">
          <a:xfrm>
            <a:off x="643419" y="5027809"/>
            <a:ext cx="8770401" cy="1217613"/>
          </a:xfrm>
          <a:prstGeom prst="roundRect">
            <a:avLst>
              <a:gd name="adj" fmla="val 10511"/>
            </a:avLst>
          </a:prstGeom>
          <a:ln>
            <a:solidFill>
              <a:schemeClr val="accent3">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22" name="テキスト ボックス 21"/>
          <p:cNvSpPr txBox="1"/>
          <p:nvPr/>
        </p:nvSpPr>
        <p:spPr bwMode="auto">
          <a:xfrm>
            <a:off x="626651" y="4855217"/>
            <a:ext cx="8772180" cy="68401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8000" tIns="72000" rIns="108000" bIns="72000" rtlCol="0" anchor="ctr" anchorCtr="1">
            <a:spAutoFit/>
          </a:bodyPr>
          <a:lstStyle/>
          <a:p>
            <a:pPr>
              <a:lnSpc>
                <a:spcPct val="130000"/>
              </a:lnSpc>
              <a:buSzPct val="120000"/>
            </a:pPr>
            <a:r>
              <a:rPr lang="ja-JP" altLang="en-US" sz="2800" dirty="0" smtClean="0">
                <a:solidFill>
                  <a:prstClr val="black"/>
                </a:solidFill>
                <a:latin typeface="+mj-ea"/>
                <a:ea typeface="+mj-ea"/>
              </a:rPr>
              <a:t>その他</a:t>
            </a:r>
          </a:p>
        </p:txBody>
      </p:sp>
      <p:sp>
        <p:nvSpPr>
          <p:cNvPr id="23" name="テキスト ボックス 22"/>
          <p:cNvSpPr txBox="1"/>
          <p:nvPr/>
        </p:nvSpPr>
        <p:spPr bwMode="auto">
          <a:xfrm>
            <a:off x="621710" y="5574171"/>
            <a:ext cx="8777122" cy="607071"/>
          </a:xfrm>
          <a:prstGeom prst="rect">
            <a:avLst/>
          </a:prstGeom>
          <a:noFill/>
          <a:ln w="9525">
            <a:noFill/>
            <a:miter lim="800000"/>
            <a:headEnd/>
            <a:tailEnd/>
          </a:ln>
        </p:spPr>
        <p:txBody>
          <a:bodyPr wrap="square" lIns="108000" tIns="72000" rIns="108000" bIns="72000" rtlCol="0" anchor="ctr" anchorCtr="0">
            <a:spAutoFit/>
          </a:bodyPr>
          <a:lstStyle/>
          <a:p>
            <a:pPr algn="ctr">
              <a:lnSpc>
                <a:spcPct val="130000"/>
              </a:lnSpc>
              <a:buSzPct val="120000"/>
            </a:pPr>
            <a:r>
              <a:rPr lang="ja-JP" altLang="en-US" sz="2400" dirty="0">
                <a:solidFill>
                  <a:prstClr val="black"/>
                </a:solidFill>
                <a:latin typeface="+mj-ea"/>
                <a:ea typeface="+mj-ea"/>
              </a:rPr>
              <a:t>・テレビ　</a:t>
            </a:r>
            <a:r>
              <a:rPr lang="ja-JP" altLang="en-US" sz="2400" dirty="0" smtClean="0">
                <a:solidFill>
                  <a:prstClr val="black"/>
                </a:solidFill>
                <a:latin typeface="+mj-ea"/>
                <a:ea typeface="+mj-ea"/>
              </a:rPr>
              <a:t>・雑誌　・身の回り   ・新聞　・書籍　・論文   </a:t>
            </a:r>
            <a:r>
              <a:rPr lang="en-US" altLang="ja-JP" sz="2400" dirty="0" smtClean="0">
                <a:solidFill>
                  <a:prstClr val="black"/>
                </a:solidFill>
                <a:latin typeface="+mj-ea"/>
                <a:ea typeface="+mj-ea"/>
              </a:rPr>
              <a:t>etc..</a:t>
            </a:r>
          </a:p>
        </p:txBody>
      </p:sp>
      <p:sp>
        <p:nvSpPr>
          <p:cNvPr id="25" name="角丸四角形 24"/>
          <p:cNvSpPr/>
          <p:nvPr/>
        </p:nvSpPr>
        <p:spPr bwMode="auto">
          <a:xfrm>
            <a:off x="3702535" y="3633184"/>
            <a:ext cx="2533374" cy="800985"/>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600" dirty="0" smtClean="0">
                <a:latin typeface="+mj-ea"/>
                <a:ea typeface="+mj-ea"/>
              </a:rPr>
              <a:t>掲示板</a:t>
            </a:r>
            <a:endParaRPr kumimoji="1" lang="ja-JP" altLang="en-US" sz="2600" dirty="0">
              <a:latin typeface="+mj-ea"/>
              <a:ea typeface="+mj-ea"/>
            </a:endParaRPr>
          </a:p>
        </p:txBody>
      </p:sp>
    </p:spTree>
    <p:extLst>
      <p:ext uri="{BB962C8B-B14F-4D97-AF65-F5344CB8AC3E}">
        <p14:creationId xmlns:p14="http://schemas.microsoft.com/office/powerpoint/2010/main" val="31629027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ユーザーエクスペリエンスとは</a:t>
            </a:r>
            <a:r>
              <a:rPr lang="ja-JP" altLang="en-US" dirty="0"/>
              <a:t>？</a:t>
            </a:r>
            <a:endParaRPr kumimoji="1" lang="ja-JP" altLang="en-US" dirty="0"/>
          </a:p>
        </p:txBody>
      </p:sp>
      <p:sp>
        <p:nvSpPr>
          <p:cNvPr id="4" name="テキスト ボックス 3"/>
          <p:cNvSpPr txBox="1"/>
          <p:nvPr/>
        </p:nvSpPr>
        <p:spPr>
          <a:xfrm>
            <a:off x="736601" y="2310982"/>
            <a:ext cx="8420100" cy="3995966"/>
          </a:xfrm>
          <a:prstGeom prst="rect">
            <a:avLst/>
          </a:prstGeom>
          <a:noFill/>
        </p:spPr>
        <p:txBody>
          <a:bodyPr wrap="square" rtlCol="0">
            <a:spAutoFit/>
          </a:bodyPr>
          <a:lstStyle/>
          <a:p>
            <a:pPr algn="just">
              <a:lnSpc>
                <a:spcPct val="120000"/>
              </a:lnSpc>
            </a:pPr>
            <a:r>
              <a:rPr lang="ja-JP" altLang="en-US" sz="2400" spc="120" dirty="0">
                <a:solidFill>
                  <a:prstClr val="black"/>
                </a:solidFill>
                <a:latin typeface="ＭＳ Ｐゴシック"/>
                <a:ea typeface="ＭＳ Ｐゴシック"/>
              </a:rPr>
              <a:t>製品</a:t>
            </a:r>
            <a:r>
              <a:rPr lang="ja-JP" altLang="en-US" sz="2400" dirty="0">
                <a:solidFill>
                  <a:prstClr val="black"/>
                </a:solidFill>
                <a:latin typeface="ＭＳ Ｐゴシック"/>
                <a:ea typeface="ＭＳ Ｐゴシック"/>
              </a:rPr>
              <a:t>やサービスの</a:t>
            </a:r>
            <a:r>
              <a:rPr lang="ja-JP" altLang="en-US" sz="2400" spc="120" dirty="0">
                <a:solidFill>
                  <a:prstClr val="black"/>
                </a:solidFill>
                <a:latin typeface="ＭＳ Ｐゴシック"/>
                <a:ea typeface="ＭＳ Ｐゴシック"/>
              </a:rPr>
              <a:t>使用・消費・所有</a:t>
            </a:r>
            <a:r>
              <a:rPr lang="ja-JP" altLang="en-US" sz="2400" dirty="0">
                <a:solidFill>
                  <a:prstClr val="black"/>
                </a:solidFill>
                <a:latin typeface="ＭＳ Ｐゴシック"/>
                <a:ea typeface="ＭＳ Ｐゴシック"/>
              </a:rPr>
              <a:t>などを通じて、人間が認知</a:t>
            </a:r>
            <a:r>
              <a:rPr lang="ja-JP" altLang="en-US" sz="2400" dirty="0" smtClean="0">
                <a:solidFill>
                  <a:prstClr val="black"/>
                </a:solidFill>
                <a:latin typeface="ＭＳ Ｐゴシック"/>
                <a:ea typeface="ＭＳ Ｐゴシック"/>
              </a:rPr>
              <a:t>する</a:t>
            </a:r>
            <a:r>
              <a:rPr lang="en-US" altLang="ja-JP" sz="2400" dirty="0" smtClean="0">
                <a:solidFill>
                  <a:prstClr val="black"/>
                </a:solidFill>
                <a:latin typeface="ＭＳ Ｐゴシック"/>
                <a:ea typeface="ＭＳ Ｐゴシック"/>
              </a:rPr>
              <a:t>(</a:t>
            </a:r>
            <a:r>
              <a:rPr lang="ja-JP" altLang="en-US" sz="2400" dirty="0" smtClean="0">
                <a:solidFill>
                  <a:prstClr val="black"/>
                </a:solidFill>
                <a:latin typeface="ＭＳ Ｐゴシック"/>
                <a:ea typeface="ＭＳ Ｐゴシック"/>
              </a:rPr>
              <a:t>有意義</a:t>
            </a:r>
            <a:r>
              <a:rPr lang="ja-JP" altLang="en-US" sz="2400" dirty="0">
                <a:solidFill>
                  <a:prstClr val="black"/>
                </a:solidFill>
                <a:latin typeface="ＭＳ Ｐゴシック"/>
                <a:ea typeface="ＭＳ Ｐゴシック"/>
              </a:rPr>
              <a:t>な）体験のこと</a:t>
            </a:r>
            <a:r>
              <a:rPr lang="ja-JP" altLang="en-US" sz="2400" dirty="0" smtClean="0">
                <a:solidFill>
                  <a:prstClr val="black"/>
                </a:solidFill>
                <a:latin typeface="ＭＳ Ｐゴシック"/>
                <a:ea typeface="ＭＳ Ｐゴシック"/>
              </a:rPr>
              <a:t>。</a:t>
            </a:r>
            <a:endParaRPr lang="en-US" altLang="ja-JP" sz="2400" dirty="0" smtClean="0">
              <a:solidFill>
                <a:prstClr val="black"/>
              </a:solidFill>
              <a:latin typeface="ＭＳ Ｐゴシック"/>
              <a:ea typeface="ＭＳ Ｐゴシック"/>
            </a:endParaRPr>
          </a:p>
          <a:p>
            <a:pPr algn="just">
              <a:lnSpc>
                <a:spcPct val="120000"/>
              </a:lnSpc>
            </a:pPr>
            <a:r>
              <a:rPr lang="ja-JP" altLang="en-US" sz="2400" dirty="0" smtClean="0">
                <a:solidFill>
                  <a:prstClr val="black"/>
                </a:solidFill>
                <a:latin typeface="ＭＳ Ｐゴシック"/>
                <a:ea typeface="ＭＳ Ｐゴシック"/>
              </a:rPr>
              <a:t>製品</a:t>
            </a:r>
            <a:r>
              <a:rPr lang="ja-JP" altLang="en-US" sz="2400" dirty="0">
                <a:solidFill>
                  <a:prstClr val="black"/>
                </a:solidFill>
                <a:latin typeface="ＭＳ Ｐゴシック"/>
                <a:ea typeface="ＭＳ Ｐゴシック"/>
              </a:rPr>
              <a:t>やサービスを</a:t>
            </a:r>
            <a:r>
              <a:rPr lang="ja-JP" altLang="en-US" sz="2400" b="1" dirty="0">
                <a:solidFill>
                  <a:srgbClr val="FF0000"/>
                </a:solidFill>
                <a:latin typeface="ＭＳ Ｐゴシック"/>
                <a:ea typeface="ＭＳ Ｐゴシック"/>
              </a:rPr>
              <a:t>利用する過程（の品質）</a:t>
            </a:r>
            <a:r>
              <a:rPr lang="ja-JP" altLang="en-US" sz="2400" dirty="0">
                <a:solidFill>
                  <a:prstClr val="black"/>
                </a:solidFill>
                <a:latin typeface="ＭＳ Ｐゴシック"/>
                <a:ea typeface="ＭＳ Ｐゴシック"/>
              </a:rPr>
              <a:t>を重視し、ユーザーが真</a:t>
            </a:r>
            <a:r>
              <a:rPr lang="ja-JP" altLang="en-US" sz="2400" dirty="0" smtClean="0">
                <a:solidFill>
                  <a:prstClr val="black"/>
                </a:solidFill>
                <a:latin typeface="ＭＳ Ｐゴシック"/>
                <a:ea typeface="ＭＳ Ｐゴシック"/>
              </a:rPr>
              <a:t>にやりたい</a:t>
            </a:r>
            <a:r>
              <a:rPr lang="ja-JP" altLang="en-US" sz="2400" dirty="0">
                <a:solidFill>
                  <a:prstClr val="black"/>
                </a:solidFill>
                <a:latin typeface="ＭＳ Ｐゴシック"/>
                <a:ea typeface="ＭＳ Ｐゴシック"/>
              </a:rPr>
              <a:t>こと（本人が意識していない場合もある）</a:t>
            </a:r>
            <a:r>
              <a:rPr lang="ja-JP" altLang="en-US" sz="2400" dirty="0" smtClean="0">
                <a:solidFill>
                  <a:prstClr val="black"/>
                </a:solidFill>
                <a:latin typeface="ＭＳ Ｐゴシック"/>
                <a:ea typeface="ＭＳ Ｐゴシック"/>
              </a:rPr>
              <a:t>を</a:t>
            </a:r>
            <a:endParaRPr lang="en-US" altLang="ja-JP" sz="2400" dirty="0" smtClean="0">
              <a:solidFill>
                <a:prstClr val="black"/>
              </a:solidFill>
              <a:latin typeface="ＭＳ Ｐゴシック"/>
              <a:ea typeface="ＭＳ Ｐゴシック"/>
            </a:endParaRPr>
          </a:p>
          <a:p>
            <a:pPr algn="just">
              <a:lnSpc>
                <a:spcPct val="110000"/>
              </a:lnSpc>
            </a:pPr>
            <a:endParaRPr lang="ja-JP" altLang="en-US" sz="1200" dirty="0">
              <a:solidFill>
                <a:prstClr val="black"/>
              </a:solidFill>
              <a:latin typeface="ＭＳ Ｐゴシック"/>
              <a:ea typeface="ＭＳ Ｐゴシック"/>
            </a:endParaRPr>
          </a:p>
          <a:p>
            <a:pPr algn="ctr">
              <a:lnSpc>
                <a:spcPct val="150000"/>
              </a:lnSpc>
            </a:pPr>
            <a:r>
              <a:rPr lang="ja-JP" altLang="en-US" sz="4000" b="1" dirty="0">
                <a:solidFill>
                  <a:srgbClr val="F79646">
                    <a:lumMod val="75000"/>
                  </a:srgbClr>
                </a:solidFill>
                <a:latin typeface="ＭＳ Ｐゴシック"/>
                <a:ea typeface="ＭＳ Ｐゴシック"/>
              </a:rPr>
              <a:t>「楽しく」「面白く」「心地よく</a:t>
            </a:r>
            <a:r>
              <a:rPr lang="ja-JP" altLang="en-US" sz="4000" b="1" dirty="0" smtClean="0">
                <a:solidFill>
                  <a:srgbClr val="F79646">
                    <a:lumMod val="75000"/>
                  </a:srgbClr>
                </a:solidFill>
                <a:latin typeface="ＭＳ Ｐゴシック"/>
                <a:ea typeface="ＭＳ Ｐゴシック"/>
              </a:rPr>
              <a:t>」</a:t>
            </a:r>
            <a:endParaRPr lang="en-US" altLang="ja-JP" sz="4000" b="1" dirty="0" smtClean="0">
              <a:solidFill>
                <a:srgbClr val="F79646">
                  <a:lumMod val="75000"/>
                </a:srgbClr>
              </a:solidFill>
              <a:latin typeface="ＭＳ Ｐゴシック"/>
              <a:ea typeface="ＭＳ Ｐゴシック"/>
            </a:endParaRPr>
          </a:p>
          <a:p>
            <a:pPr>
              <a:lnSpc>
                <a:spcPct val="110000"/>
              </a:lnSpc>
            </a:pPr>
            <a:endParaRPr lang="ja-JP" altLang="en-US" sz="1200" dirty="0">
              <a:solidFill>
                <a:prstClr val="black"/>
              </a:solidFill>
              <a:latin typeface="ＭＳ Ｐゴシック"/>
              <a:ea typeface="ＭＳ Ｐゴシック"/>
            </a:endParaRPr>
          </a:p>
          <a:p>
            <a:pPr algn="just">
              <a:lnSpc>
                <a:spcPct val="120000"/>
              </a:lnSpc>
            </a:pPr>
            <a:r>
              <a:rPr lang="ja-JP" altLang="en-US" sz="2200" dirty="0">
                <a:solidFill>
                  <a:prstClr val="black"/>
                </a:solidFill>
                <a:latin typeface="ＭＳ Ｐゴシック"/>
                <a:ea typeface="ＭＳ Ｐゴシック"/>
              </a:rPr>
              <a:t>行える点を、機能や結果、あるいは使いやすさとは別</a:t>
            </a:r>
            <a:r>
              <a:rPr lang="ja-JP" altLang="en-US" sz="2200" dirty="0" smtClean="0">
                <a:solidFill>
                  <a:prstClr val="black"/>
                </a:solidFill>
                <a:latin typeface="ＭＳ Ｐゴシック"/>
                <a:ea typeface="ＭＳ Ｐゴシック"/>
              </a:rPr>
              <a:t>の“</a:t>
            </a:r>
            <a:r>
              <a:rPr lang="ja-JP" altLang="en-US" sz="2200" b="1" dirty="0">
                <a:solidFill>
                  <a:srgbClr val="FF0000"/>
                </a:solidFill>
                <a:latin typeface="ＭＳ Ｐゴシック"/>
                <a:ea typeface="ＭＳ Ｐゴシック"/>
              </a:rPr>
              <a:t>提供価値</a:t>
            </a:r>
            <a:r>
              <a:rPr lang="ja-JP" altLang="en-US" sz="2200" dirty="0" smtClean="0">
                <a:solidFill>
                  <a:prstClr val="black"/>
                </a:solidFill>
                <a:latin typeface="ＭＳ Ｐゴシック"/>
                <a:ea typeface="ＭＳ Ｐゴシック"/>
              </a:rPr>
              <a:t>”と</a:t>
            </a:r>
            <a:r>
              <a:rPr lang="ja-JP" altLang="en-US" sz="2200" dirty="0">
                <a:solidFill>
                  <a:prstClr val="black"/>
                </a:solidFill>
                <a:latin typeface="ＭＳ Ｐゴシック"/>
                <a:ea typeface="ＭＳ Ｐゴシック"/>
              </a:rPr>
              <a:t>して考えるコンセプト。</a:t>
            </a:r>
          </a:p>
        </p:txBody>
      </p:sp>
      <p:sp>
        <p:nvSpPr>
          <p:cNvPr id="5" name="角丸四角形 4"/>
          <p:cNvSpPr/>
          <p:nvPr/>
        </p:nvSpPr>
        <p:spPr>
          <a:xfrm>
            <a:off x="452406" y="923914"/>
            <a:ext cx="8967366"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altLang="ja-JP" sz="4400" b="1" dirty="0" smtClean="0">
                <a:solidFill>
                  <a:prstClr val="white"/>
                </a:solidFill>
                <a:latin typeface="ＭＳ Ｐゴシック"/>
                <a:ea typeface="ＭＳ Ｐゴシック"/>
              </a:rPr>
              <a:t>UX</a:t>
            </a:r>
            <a:r>
              <a:rPr lang="ja-JP" altLang="en-US" sz="4400" b="1" dirty="0" smtClean="0">
                <a:solidFill>
                  <a:prstClr val="white"/>
                </a:solidFill>
                <a:latin typeface="ＭＳ Ｐゴシック"/>
                <a:ea typeface="ＭＳ Ｐゴシック"/>
              </a:rPr>
              <a:t>：ユーザーエクスペリエンスとは</a:t>
            </a:r>
            <a:endParaRPr lang="en-US" altLang="ja-JP" sz="4400" b="1" dirty="0" smtClean="0">
              <a:solidFill>
                <a:prstClr val="white"/>
              </a:solidFill>
              <a:latin typeface="ＭＳ Ｐゴシック"/>
              <a:ea typeface="ＭＳ Ｐゴシック"/>
            </a:endParaRPr>
          </a:p>
        </p:txBody>
      </p:sp>
    </p:spTree>
    <p:extLst>
      <p:ext uri="{BB962C8B-B14F-4D97-AF65-F5344CB8AC3E}">
        <p14:creationId xmlns:p14="http://schemas.microsoft.com/office/powerpoint/2010/main" val="200960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ポジショニング・マップ</a:t>
            </a:r>
            <a:endParaRPr kumimoji="1" lang="ja-JP" altLang="en-US" dirty="0"/>
          </a:p>
        </p:txBody>
      </p:sp>
      <p:grpSp>
        <p:nvGrpSpPr>
          <p:cNvPr id="13" name="グループ化 12"/>
          <p:cNvGrpSpPr/>
          <p:nvPr/>
        </p:nvGrpSpPr>
        <p:grpSpPr>
          <a:xfrm>
            <a:off x="2988138" y="1404278"/>
            <a:ext cx="3696992" cy="3843993"/>
            <a:chOff x="3000531" y="1063429"/>
            <a:chExt cx="4209738" cy="4377128"/>
          </a:xfrm>
        </p:grpSpPr>
        <p:cxnSp>
          <p:nvCxnSpPr>
            <p:cNvPr id="4" name="直線矢印コネクタ 3"/>
            <p:cNvCxnSpPr/>
            <p:nvPr/>
          </p:nvCxnSpPr>
          <p:spPr>
            <a:xfrm>
              <a:off x="5105400" y="1063429"/>
              <a:ext cx="0" cy="4377128"/>
            </a:xfrm>
            <a:prstGeom prst="straightConnector1">
              <a:avLst/>
            </a:prstGeom>
            <a:ln w="38100">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H="1">
              <a:off x="3000531" y="3269482"/>
              <a:ext cx="4209738" cy="0"/>
            </a:xfrm>
            <a:prstGeom prst="straightConnector1">
              <a:avLst/>
            </a:prstGeom>
            <a:ln w="38100">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bwMode="auto">
          <a:xfrm>
            <a:off x="1418594" y="3117624"/>
            <a:ext cx="1651785" cy="422405"/>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dirty="0" smtClean="0">
                <a:solidFill>
                  <a:prstClr val="black"/>
                </a:solidFill>
                <a:latin typeface="+mj-ea"/>
                <a:ea typeface="+mj-ea"/>
                <a:sym typeface="Wingdings 2"/>
              </a:rPr>
              <a:t>価格安い</a:t>
            </a:r>
            <a:endParaRPr lang="en-US" altLang="ja-JP" dirty="0" smtClean="0">
              <a:solidFill>
                <a:prstClr val="black"/>
              </a:solidFill>
              <a:latin typeface="+mj-ea"/>
              <a:ea typeface="+mj-ea"/>
              <a:sym typeface="Wingdings 2"/>
            </a:endParaRPr>
          </a:p>
        </p:txBody>
      </p:sp>
      <p:sp>
        <p:nvSpPr>
          <p:cNvPr id="10" name="テキスト ボックス 9"/>
          <p:cNvSpPr txBox="1"/>
          <p:nvPr/>
        </p:nvSpPr>
        <p:spPr bwMode="auto">
          <a:xfrm>
            <a:off x="6811081" y="3104767"/>
            <a:ext cx="1478480" cy="422405"/>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dirty="0" smtClean="0">
                <a:solidFill>
                  <a:prstClr val="black"/>
                </a:solidFill>
                <a:latin typeface="+mj-ea"/>
                <a:ea typeface="+mj-ea"/>
                <a:sym typeface="Wingdings 2"/>
              </a:rPr>
              <a:t>価格高い</a:t>
            </a:r>
            <a:endParaRPr lang="en-US" altLang="ja-JP" dirty="0" smtClean="0">
              <a:solidFill>
                <a:prstClr val="black"/>
              </a:solidFill>
              <a:latin typeface="+mj-ea"/>
              <a:ea typeface="+mj-ea"/>
              <a:sym typeface="Wingdings 2"/>
            </a:endParaRPr>
          </a:p>
        </p:txBody>
      </p:sp>
      <p:sp>
        <p:nvSpPr>
          <p:cNvPr id="11" name="テキスト ボックス 10"/>
          <p:cNvSpPr txBox="1"/>
          <p:nvPr/>
        </p:nvSpPr>
        <p:spPr bwMode="auto">
          <a:xfrm>
            <a:off x="4079180" y="554787"/>
            <a:ext cx="1514909" cy="700710"/>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dirty="0" smtClean="0">
                <a:solidFill>
                  <a:prstClr val="black"/>
                </a:solidFill>
                <a:latin typeface="+mj-ea"/>
                <a:ea typeface="+mj-ea"/>
                <a:sym typeface="Wingdings 2"/>
              </a:rPr>
              <a:t>体験価値を重視</a:t>
            </a:r>
            <a:endParaRPr lang="en-US" altLang="ja-JP" dirty="0" smtClean="0">
              <a:solidFill>
                <a:prstClr val="black"/>
              </a:solidFill>
              <a:latin typeface="+mj-ea"/>
              <a:ea typeface="+mj-ea"/>
              <a:sym typeface="Wingdings 2"/>
            </a:endParaRPr>
          </a:p>
        </p:txBody>
      </p:sp>
      <p:sp>
        <p:nvSpPr>
          <p:cNvPr id="12" name="テキスト ボックス 11"/>
          <p:cNvSpPr txBox="1"/>
          <p:nvPr/>
        </p:nvSpPr>
        <p:spPr bwMode="auto">
          <a:xfrm>
            <a:off x="4079180" y="5382460"/>
            <a:ext cx="1514909" cy="700710"/>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dirty="0" smtClean="0">
                <a:solidFill>
                  <a:prstClr val="black"/>
                </a:solidFill>
                <a:latin typeface="+mj-ea"/>
                <a:ea typeface="+mj-ea"/>
                <a:sym typeface="Wingdings 2"/>
              </a:rPr>
              <a:t>実用性を</a:t>
            </a:r>
            <a:endParaRPr lang="en-US" altLang="ja-JP" dirty="0" smtClean="0">
              <a:solidFill>
                <a:prstClr val="black"/>
              </a:solidFill>
              <a:latin typeface="+mj-ea"/>
              <a:ea typeface="+mj-ea"/>
              <a:sym typeface="Wingdings 2"/>
            </a:endParaRPr>
          </a:p>
          <a:p>
            <a:pPr algn="ctr">
              <a:buSzPct val="120000"/>
            </a:pPr>
            <a:r>
              <a:rPr lang="ja-JP" altLang="en-US" dirty="0" smtClean="0">
                <a:solidFill>
                  <a:prstClr val="black"/>
                </a:solidFill>
                <a:latin typeface="+mj-ea"/>
                <a:ea typeface="+mj-ea"/>
                <a:sym typeface="Wingdings 2"/>
              </a:rPr>
              <a:t>重視</a:t>
            </a:r>
            <a:endParaRPr lang="en-US" altLang="ja-JP" dirty="0" smtClean="0">
              <a:solidFill>
                <a:prstClr val="black"/>
              </a:solidFill>
              <a:latin typeface="+mj-ea"/>
              <a:ea typeface="+mj-ea"/>
              <a:sym typeface="Wingdings 2"/>
            </a:endParaRPr>
          </a:p>
        </p:txBody>
      </p:sp>
      <p:sp>
        <p:nvSpPr>
          <p:cNvPr id="14" name="円/楕円 13"/>
          <p:cNvSpPr/>
          <p:nvPr/>
        </p:nvSpPr>
        <p:spPr bwMode="auto">
          <a:xfrm>
            <a:off x="4272426" y="3491995"/>
            <a:ext cx="369232" cy="369232"/>
          </a:xfrm>
          <a:prstGeom prst="ellipse">
            <a:avLst/>
          </a:prstGeom>
          <a:solidFill>
            <a:srgbClr val="FFC0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5" name="円/楕円 14"/>
          <p:cNvSpPr/>
          <p:nvPr/>
        </p:nvSpPr>
        <p:spPr bwMode="auto">
          <a:xfrm>
            <a:off x="3314292" y="4408152"/>
            <a:ext cx="369232" cy="369232"/>
          </a:xfrm>
          <a:prstGeom prst="ellipse">
            <a:avLst/>
          </a:prstGeom>
          <a:solidFill>
            <a:srgbClr val="C000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6" name="円/楕円 15"/>
          <p:cNvSpPr/>
          <p:nvPr/>
        </p:nvSpPr>
        <p:spPr bwMode="auto">
          <a:xfrm>
            <a:off x="5799421" y="2567386"/>
            <a:ext cx="369232" cy="369232"/>
          </a:xfrm>
          <a:prstGeom prst="ellipse">
            <a:avLst/>
          </a:prstGeom>
          <a:solidFill>
            <a:srgbClr val="0070C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7" name="円/楕円 16"/>
          <p:cNvSpPr/>
          <p:nvPr/>
        </p:nvSpPr>
        <p:spPr bwMode="auto">
          <a:xfrm>
            <a:off x="6131282" y="1464663"/>
            <a:ext cx="369232" cy="369232"/>
          </a:xfrm>
          <a:prstGeom prst="ellipse">
            <a:avLst/>
          </a:prstGeom>
          <a:solidFill>
            <a:srgbClr val="0066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8" name="テキスト ボックス 17"/>
          <p:cNvSpPr txBox="1"/>
          <p:nvPr/>
        </p:nvSpPr>
        <p:spPr bwMode="auto">
          <a:xfrm>
            <a:off x="6472907" y="1471805"/>
            <a:ext cx="1651785" cy="391628"/>
          </a:xfrm>
          <a:prstGeom prst="rect">
            <a:avLst/>
          </a:prstGeom>
          <a:noFill/>
          <a:ln w="9525">
            <a:noFill/>
            <a:miter lim="800000"/>
            <a:headEnd/>
            <a:tailEnd/>
          </a:ln>
        </p:spPr>
        <p:txBody>
          <a:bodyPr wrap="square" lIns="108000" tIns="72000" rIns="108000" bIns="72000" rtlCol="0" anchor="t" anchorCtr="0">
            <a:spAutoFit/>
          </a:bodyPr>
          <a:lstStyle/>
          <a:p>
            <a:pPr>
              <a:buSzPct val="120000"/>
            </a:pPr>
            <a:r>
              <a:rPr lang="ja-JP" altLang="en-US" sz="1600" dirty="0" smtClean="0">
                <a:solidFill>
                  <a:srgbClr val="006600"/>
                </a:solidFill>
                <a:latin typeface="+mj-ea"/>
                <a:ea typeface="+mj-ea"/>
                <a:sym typeface="Wingdings 2"/>
              </a:rPr>
              <a:t>スターバックス</a:t>
            </a:r>
            <a:endParaRPr lang="en-US" altLang="ja-JP" sz="1600" dirty="0" smtClean="0">
              <a:solidFill>
                <a:srgbClr val="006600"/>
              </a:solidFill>
              <a:latin typeface="+mj-ea"/>
              <a:ea typeface="+mj-ea"/>
              <a:sym typeface="Wingdings 2"/>
            </a:endParaRPr>
          </a:p>
        </p:txBody>
      </p:sp>
      <p:sp>
        <p:nvSpPr>
          <p:cNvPr id="19" name="テキスト ボックス 18"/>
          <p:cNvSpPr txBox="1"/>
          <p:nvPr/>
        </p:nvSpPr>
        <p:spPr bwMode="auto">
          <a:xfrm>
            <a:off x="6169233" y="2591342"/>
            <a:ext cx="1651785" cy="391628"/>
          </a:xfrm>
          <a:prstGeom prst="rect">
            <a:avLst/>
          </a:prstGeom>
          <a:noFill/>
          <a:ln w="9525">
            <a:noFill/>
            <a:miter lim="800000"/>
            <a:headEnd/>
            <a:tailEnd/>
          </a:ln>
        </p:spPr>
        <p:txBody>
          <a:bodyPr wrap="square" lIns="108000" tIns="72000" rIns="108000" bIns="72000" rtlCol="0" anchor="t" anchorCtr="0">
            <a:spAutoFit/>
          </a:bodyPr>
          <a:lstStyle/>
          <a:p>
            <a:pPr>
              <a:buSzPct val="120000"/>
            </a:pPr>
            <a:r>
              <a:rPr lang="ja-JP" altLang="en-US" sz="1600" dirty="0" smtClean="0">
                <a:solidFill>
                  <a:srgbClr val="0070C0"/>
                </a:solidFill>
                <a:latin typeface="+mj-ea"/>
                <a:ea typeface="+mj-ea"/>
                <a:sym typeface="Wingdings 2"/>
              </a:rPr>
              <a:t>タリーズ</a:t>
            </a:r>
            <a:endParaRPr lang="en-US" altLang="ja-JP" sz="1600" dirty="0" smtClean="0">
              <a:solidFill>
                <a:srgbClr val="0070C0"/>
              </a:solidFill>
              <a:latin typeface="+mj-ea"/>
              <a:ea typeface="+mj-ea"/>
              <a:sym typeface="Wingdings 2"/>
            </a:endParaRPr>
          </a:p>
        </p:txBody>
      </p:sp>
      <p:sp>
        <p:nvSpPr>
          <p:cNvPr id="20" name="テキスト ボックス 19"/>
          <p:cNvSpPr txBox="1"/>
          <p:nvPr/>
        </p:nvSpPr>
        <p:spPr bwMode="auto">
          <a:xfrm>
            <a:off x="2594740" y="3496955"/>
            <a:ext cx="1651785" cy="391628"/>
          </a:xfrm>
          <a:prstGeom prst="rect">
            <a:avLst/>
          </a:prstGeom>
          <a:noFill/>
          <a:ln w="9525">
            <a:noFill/>
            <a:miter lim="800000"/>
            <a:headEnd/>
            <a:tailEnd/>
          </a:ln>
        </p:spPr>
        <p:txBody>
          <a:bodyPr wrap="square" lIns="108000" tIns="72000" rIns="108000" bIns="72000" rtlCol="0" anchor="t" anchorCtr="0">
            <a:spAutoFit/>
          </a:bodyPr>
          <a:lstStyle/>
          <a:p>
            <a:pPr algn="r">
              <a:buSzPct val="120000"/>
            </a:pPr>
            <a:r>
              <a:rPr lang="ja-JP" altLang="en-US" sz="1600" dirty="0" smtClean="0">
                <a:solidFill>
                  <a:srgbClr val="F79646">
                    <a:lumMod val="75000"/>
                  </a:srgbClr>
                </a:solidFill>
                <a:latin typeface="+mj-ea"/>
                <a:ea typeface="+mj-ea"/>
                <a:sym typeface="Wingdings 2"/>
              </a:rPr>
              <a:t>ドトール</a:t>
            </a:r>
            <a:endParaRPr lang="en-US" altLang="ja-JP" sz="1600" dirty="0" smtClean="0">
              <a:solidFill>
                <a:srgbClr val="F79646">
                  <a:lumMod val="75000"/>
                </a:srgbClr>
              </a:solidFill>
              <a:latin typeface="+mj-ea"/>
              <a:ea typeface="+mj-ea"/>
              <a:sym typeface="Wingdings 2"/>
            </a:endParaRPr>
          </a:p>
        </p:txBody>
      </p:sp>
      <p:sp>
        <p:nvSpPr>
          <p:cNvPr id="21" name="テキスト ボックス 20"/>
          <p:cNvSpPr txBox="1"/>
          <p:nvPr/>
        </p:nvSpPr>
        <p:spPr bwMode="auto">
          <a:xfrm>
            <a:off x="1637764" y="4421954"/>
            <a:ext cx="1651785" cy="391628"/>
          </a:xfrm>
          <a:prstGeom prst="rect">
            <a:avLst/>
          </a:prstGeom>
          <a:noFill/>
          <a:ln w="9525">
            <a:noFill/>
            <a:miter lim="800000"/>
            <a:headEnd/>
            <a:tailEnd/>
          </a:ln>
        </p:spPr>
        <p:txBody>
          <a:bodyPr wrap="square" lIns="108000" tIns="72000" rIns="108000" bIns="72000" rtlCol="0" anchor="t" anchorCtr="0">
            <a:spAutoFit/>
          </a:bodyPr>
          <a:lstStyle/>
          <a:p>
            <a:pPr algn="r">
              <a:buSzPct val="120000"/>
            </a:pPr>
            <a:r>
              <a:rPr lang="ja-JP" altLang="en-US" sz="1600" dirty="0" smtClean="0">
                <a:solidFill>
                  <a:srgbClr val="C00000"/>
                </a:solidFill>
                <a:latin typeface="+mj-ea"/>
                <a:ea typeface="+mj-ea"/>
                <a:sym typeface="Wingdings 2"/>
              </a:rPr>
              <a:t>マクドナルド</a:t>
            </a:r>
            <a:endParaRPr lang="en-US" altLang="ja-JP" sz="1600" dirty="0" smtClean="0">
              <a:solidFill>
                <a:srgbClr val="C00000"/>
              </a:solidFill>
              <a:latin typeface="+mj-ea"/>
              <a:ea typeface="+mj-ea"/>
              <a:sym typeface="Wingdings 2"/>
            </a:endParaRPr>
          </a:p>
        </p:txBody>
      </p:sp>
      <p:sp>
        <p:nvSpPr>
          <p:cNvPr id="3" name="四角形吹き出し 2"/>
          <p:cNvSpPr/>
          <p:nvPr/>
        </p:nvSpPr>
        <p:spPr bwMode="auto">
          <a:xfrm>
            <a:off x="506223" y="743565"/>
            <a:ext cx="2946406" cy="1477121"/>
          </a:xfrm>
          <a:prstGeom prst="wedgeRectCallout">
            <a:avLst>
              <a:gd name="adj1" fmla="val 53073"/>
              <a:gd name="adj2" fmla="val 6761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latin typeface="ＭＳ Ｐゴシック" pitchFamily="50" charset="-128"/>
                <a:ea typeface="ＭＳ Ｐゴシック" pitchFamily="50" charset="-128"/>
              </a:rPr>
              <a:t>マクドナルドは</a:t>
            </a:r>
            <a:endParaRPr kumimoji="1" lang="en-US" altLang="ja-JP" dirty="0" smtClean="0">
              <a:latin typeface="ＭＳ Ｐゴシック" pitchFamily="50" charset="-128"/>
              <a:ea typeface="ＭＳ Ｐゴシック" pitchFamily="50" charset="-128"/>
            </a:endParaRPr>
          </a:p>
          <a:p>
            <a:pPr algn="ctr"/>
            <a:r>
              <a:rPr kumimoji="1" lang="ja-JP" altLang="en-US" dirty="0" smtClean="0">
                <a:latin typeface="ＭＳ Ｐゴシック" pitchFamily="50" charset="-128"/>
                <a:ea typeface="ＭＳ Ｐゴシック" pitchFamily="50" charset="-128"/>
              </a:rPr>
              <a:t>商品、体験価値を上げて</a:t>
            </a:r>
            <a:endParaRPr kumimoji="1" lang="en-US" altLang="ja-JP" dirty="0" smtClean="0">
              <a:latin typeface="ＭＳ Ｐゴシック" pitchFamily="50" charset="-128"/>
              <a:ea typeface="ＭＳ Ｐゴシック" pitchFamily="50" charset="-128"/>
            </a:endParaRPr>
          </a:p>
          <a:p>
            <a:pPr algn="ctr"/>
            <a:r>
              <a:rPr kumimoji="1" lang="ja-JP" altLang="en-US" dirty="0" smtClean="0">
                <a:latin typeface="ＭＳ Ｐゴシック" pitchFamily="50" charset="-128"/>
                <a:ea typeface="ＭＳ Ｐゴシック" pitchFamily="50" charset="-128"/>
              </a:rPr>
              <a:t>価格を見直したい事例</a:t>
            </a:r>
            <a:endParaRPr kumimoji="1" lang="ja-JP" altLang="en-US" dirty="0">
              <a:latin typeface="ＭＳ Ｐゴシック" pitchFamily="50" charset="-128"/>
              <a:ea typeface="ＭＳ Ｐゴシック" pitchFamily="50" charset="-128"/>
            </a:endParaRPr>
          </a:p>
        </p:txBody>
      </p:sp>
      <p:grpSp>
        <p:nvGrpSpPr>
          <p:cNvPr id="7" name="グループ化 6"/>
          <p:cNvGrpSpPr/>
          <p:nvPr/>
        </p:nvGrpSpPr>
        <p:grpSpPr>
          <a:xfrm>
            <a:off x="3158550" y="1880703"/>
            <a:ext cx="1750444" cy="2448127"/>
            <a:chOff x="3343166" y="1966541"/>
            <a:chExt cx="1750444" cy="2448127"/>
          </a:xfrm>
        </p:grpSpPr>
        <p:sp>
          <p:nvSpPr>
            <p:cNvPr id="22" name="円/楕円 21"/>
            <p:cNvSpPr/>
            <p:nvPr/>
          </p:nvSpPr>
          <p:spPr bwMode="auto">
            <a:xfrm>
              <a:off x="4724378" y="2382770"/>
              <a:ext cx="369232" cy="369232"/>
            </a:xfrm>
            <a:prstGeom prst="ellipse">
              <a:avLst/>
            </a:prstGeom>
            <a:solidFill>
              <a:srgbClr val="C000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 name="下カーブ矢印 5"/>
            <p:cNvSpPr/>
            <p:nvPr/>
          </p:nvSpPr>
          <p:spPr bwMode="auto">
            <a:xfrm rot="18548465">
              <a:off x="2565803" y="2743904"/>
              <a:ext cx="2448127" cy="893402"/>
            </a:xfrm>
            <a:prstGeom prst="curvedDownArrow">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sp>
        <p:nvSpPr>
          <p:cNvPr id="8" name="角丸四角形 7"/>
          <p:cNvSpPr/>
          <p:nvPr/>
        </p:nvSpPr>
        <p:spPr bwMode="auto">
          <a:xfrm>
            <a:off x="5428343" y="3857576"/>
            <a:ext cx="1870456" cy="1280482"/>
          </a:xfrm>
          <a:prstGeom prst="roundRect">
            <a:avLst/>
          </a:prstGeom>
          <a:noFill/>
          <a:ln w="57150">
            <a:solidFill>
              <a:schemeClr val="accent6">
                <a:lumMod val="75000"/>
              </a:schemeClr>
            </a:solidFill>
            <a:prstDash val="dash"/>
            <a:headEnd type="none" w="med" len="med"/>
            <a:tailEnd type="non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smtClean="0">
                <a:solidFill>
                  <a:srgbClr val="FA9500"/>
                </a:solidFill>
                <a:latin typeface="+mj-ea"/>
                <a:ea typeface="+mj-ea"/>
              </a:rPr>
              <a:t>空いてる！</a:t>
            </a:r>
            <a:endParaRPr kumimoji="1" lang="en-US" altLang="ja-JP" dirty="0" smtClean="0">
              <a:solidFill>
                <a:srgbClr val="FA9500"/>
              </a:solidFill>
              <a:latin typeface="+mj-ea"/>
              <a:ea typeface="+mj-ea"/>
            </a:endParaRPr>
          </a:p>
          <a:p>
            <a:pPr algn="ctr"/>
            <a:r>
              <a:rPr lang="ja-JP" altLang="en-US" dirty="0" smtClean="0">
                <a:solidFill>
                  <a:srgbClr val="FA9500"/>
                </a:solidFill>
                <a:latin typeface="+mj-ea"/>
                <a:ea typeface="+mj-ea"/>
              </a:rPr>
              <a:t>チャンス</a:t>
            </a:r>
            <a:r>
              <a:rPr lang="ja-JP" altLang="en-US" dirty="0">
                <a:solidFill>
                  <a:srgbClr val="FA9500"/>
                </a:solidFill>
                <a:latin typeface="+mj-ea"/>
                <a:ea typeface="+mj-ea"/>
              </a:rPr>
              <a:t>！</a:t>
            </a:r>
            <a:endParaRPr kumimoji="1" lang="ja-JP" altLang="en-US" dirty="0">
              <a:solidFill>
                <a:srgbClr val="FA9500"/>
              </a:solidFill>
              <a:latin typeface="+mj-ea"/>
              <a:ea typeface="+mj-ea"/>
            </a:endParaRPr>
          </a:p>
        </p:txBody>
      </p:sp>
    </p:spTree>
    <p:extLst>
      <p:ext uri="{BB962C8B-B14F-4D97-AF65-F5344CB8AC3E}">
        <p14:creationId xmlns:p14="http://schemas.microsoft.com/office/powerpoint/2010/main" val="1705896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What</a:t>
            </a:r>
            <a:r>
              <a:rPr lang="ja-JP" altLang="en-US" dirty="0"/>
              <a:t> </a:t>
            </a:r>
            <a:r>
              <a:rPr lang="en-US" altLang="ja-JP" dirty="0" smtClean="0"/>
              <a:t>IF </a:t>
            </a:r>
            <a:r>
              <a:rPr lang="ja-JP" altLang="en-US" dirty="0" smtClean="0"/>
              <a:t>シナリオ</a:t>
            </a:r>
            <a:endParaRPr kumimoji="1" lang="ja-JP" altLang="en-US" dirty="0"/>
          </a:p>
        </p:txBody>
      </p:sp>
      <p:sp>
        <p:nvSpPr>
          <p:cNvPr id="28" name="ハート 27"/>
          <p:cNvSpPr/>
          <p:nvPr/>
        </p:nvSpPr>
        <p:spPr bwMode="auto">
          <a:xfrm>
            <a:off x="5610294" y="2058068"/>
            <a:ext cx="3369656" cy="3038475"/>
          </a:xfrm>
          <a:prstGeom prst="hear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dirty="0" smtClean="0">
                <a:solidFill>
                  <a:schemeClr val="bg1"/>
                </a:solidFill>
                <a:latin typeface="+mn-ea"/>
              </a:rPr>
              <a:t>○○</a:t>
            </a:r>
            <a:endParaRPr kumimoji="1" lang="en-US" altLang="ja-JP" sz="3600" dirty="0" smtClean="0">
              <a:solidFill>
                <a:schemeClr val="bg1"/>
              </a:solidFill>
              <a:latin typeface="+mn-ea"/>
            </a:endParaRPr>
          </a:p>
          <a:p>
            <a:pPr algn="ctr"/>
            <a:r>
              <a:rPr kumimoji="1" lang="ja-JP" altLang="en-US" sz="3600" dirty="0" smtClean="0">
                <a:solidFill>
                  <a:schemeClr val="bg1"/>
                </a:solidFill>
                <a:latin typeface="+mn-ea"/>
              </a:rPr>
              <a:t>なのに</a:t>
            </a:r>
            <a:endParaRPr kumimoji="1" lang="ja-JP" altLang="en-US" sz="3600" dirty="0">
              <a:solidFill>
                <a:schemeClr val="bg1"/>
              </a:solidFill>
              <a:latin typeface="+mn-ea"/>
            </a:endParaRPr>
          </a:p>
        </p:txBody>
      </p:sp>
      <p:sp>
        <p:nvSpPr>
          <p:cNvPr id="32" name="雲形吹き出し 31"/>
          <p:cNvSpPr/>
          <p:nvPr/>
        </p:nvSpPr>
        <p:spPr bwMode="auto">
          <a:xfrm>
            <a:off x="193674" y="2058068"/>
            <a:ext cx="4210144" cy="2599567"/>
          </a:xfrm>
          <a:prstGeom prst="cloudCallout">
            <a:avLst>
              <a:gd name="adj1" fmla="val 48604"/>
              <a:gd name="adj2" fmla="val 66166"/>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4000" dirty="0" smtClean="0">
                <a:solidFill>
                  <a:schemeClr val="bg1"/>
                </a:solidFill>
                <a:latin typeface="+mn-ea"/>
              </a:rPr>
              <a:t>もしも○○だったら</a:t>
            </a:r>
            <a:endParaRPr kumimoji="1" lang="ja-JP" altLang="en-US" sz="4000" dirty="0">
              <a:solidFill>
                <a:schemeClr val="bg1"/>
              </a:solidFill>
              <a:latin typeface="+mn-ea"/>
            </a:endParaRPr>
          </a:p>
        </p:txBody>
      </p:sp>
      <p:sp>
        <p:nvSpPr>
          <p:cNvPr id="33" name="右矢印 32"/>
          <p:cNvSpPr/>
          <p:nvPr/>
        </p:nvSpPr>
        <p:spPr bwMode="auto">
          <a:xfrm>
            <a:off x="4736748" y="3321940"/>
            <a:ext cx="683421" cy="624267"/>
          </a:xfrm>
          <a:prstGeom prst="rightArrow">
            <a:avLst/>
          </a:prstGeom>
          <a:solidFill>
            <a:schemeClr val="bg2">
              <a:lumMod val="50000"/>
            </a:schemeClr>
          </a:solidFill>
          <a:ln>
            <a:noFill/>
            <a:headEnd type="none" w="med" len="med"/>
            <a:tailEnd type="none" w="med" len="med"/>
          </a:ln>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ＭＳ Ｐゴシック" pitchFamily="50" charset="-128"/>
              <a:ea typeface="ＭＳ Ｐゴシック" pitchFamily="50" charset="-128"/>
            </a:endParaRPr>
          </a:p>
        </p:txBody>
      </p:sp>
      <p:sp>
        <p:nvSpPr>
          <p:cNvPr id="38" name="スマイル 37"/>
          <p:cNvSpPr/>
          <p:nvPr/>
        </p:nvSpPr>
        <p:spPr bwMode="auto">
          <a:xfrm>
            <a:off x="4546622" y="5142534"/>
            <a:ext cx="1063672" cy="1063672"/>
          </a:xfrm>
          <a:prstGeom prst="smileyFace">
            <a:avLst>
              <a:gd name="adj" fmla="val 4653"/>
            </a:avLst>
          </a:prstGeom>
          <a:ln w="19050">
            <a:solidFill>
              <a:schemeClr val="bg1">
                <a:lumMod val="50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ＭＳ Ｐゴシック" pitchFamily="50" charset="-128"/>
              <a:ea typeface="ＭＳ Ｐゴシック" pitchFamily="50" charset="-128"/>
            </a:endParaRPr>
          </a:p>
        </p:txBody>
      </p:sp>
      <p:sp>
        <p:nvSpPr>
          <p:cNvPr id="3" name="テキスト ボックス 2"/>
          <p:cNvSpPr txBox="1"/>
          <p:nvPr/>
        </p:nvSpPr>
        <p:spPr bwMode="auto">
          <a:xfrm>
            <a:off x="662376" y="920290"/>
            <a:ext cx="8545710" cy="53012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sz="2000" dirty="0" smtClean="0">
                <a:latin typeface="+mn-ea"/>
                <a:ea typeface="+mn-ea"/>
              </a:rPr>
              <a:t>気になる意見やまとまりから発見された観点を元にしてアイデアをまとめていく</a:t>
            </a:r>
          </a:p>
        </p:txBody>
      </p:sp>
    </p:spTree>
    <p:extLst>
      <p:ext uri="{BB962C8B-B14F-4D97-AF65-F5344CB8AC3E}">
        <p14:creationId xmlns:p14="http://schemas.microsoft.com/office/powerpoint/2010/main" val="245431598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アイデアとは</a:t>
            </a:r>
            <a:endParaRPr kumimoji="1" lang="ja-JP" altLang="en-US" dirty="0"/>
          </a:p>
        </p:txBody>
      </p:sp>
      <p:sp>
        <p:nvSpPr>
          <p:cNvPr id="3" name="角丸四角形 2"/>
          <p:cNvSpPr/>
          <p:nvPr/>
        </p:nvSpPr>
        <p:spPr>
          <a:xfrm>
            <a:off x="362858" y="1563231"/>
            <a:ext cx="9173028" cy="2355625"/>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ja-JP" altLang="en-US" sz="4400" b="1" dirty="0" smtClean="0">
                <a:solidFill>
                  <a:prstClr val="white"/>
                </a:solidFill>
                <a:latin typeface="+mj-ea"/>
                <a:ea typeface="+mj-ea"/>
              </a:rPr>
              <a:t>アイデアとは、既存の要素の</a:t>
            </a:r>
            <a:endParaRPr lang="en-US" altLang="ja-JP" sz="4400" b="1" dirty="0" smtClean="0">
              <a:solidFill>
                <a:prstClr val="white"/>
              </a:solidFill>
              <a:latin typeface="+mj-ea"/>
              <a:ea typeface="+mj-ea"/>
            </a:endParaRPr>
          </a:p>
          <a:p>
            <a:pPr algn="ctr">
              <a:lnSpc>
                <a:spcPct val="110000"/>
              </a:lnSpc>
            </a:pPr>
            <a:r>
              <a:rPr lang="ja-JP" altLang="en-US" sz="4400" b="1" dirty="0" smtClean="0">
                <a:solidFill>
                  <a:prstClr val="white"/>
                </a:solidFill>
                <a:latin typeface="+mj-ea"/>
                <a:ea typeface="+mj-ea"/>
              </a:rPr>
              <a:t>新しい組み合わせ以外の</a:t>
            </a:r>
            <a:endParaRPr lang="en-US" altLang="ja-JP" sz="4400" b="1" dirty="0" smtClean="0">
              <a:solidFill>
                <a:prstClr val="white"/>
              </a:solidFill>
              <a:latin typeface="+mj-ea"/>
              <a:ea typeface="+mj-ea"/>
            </a:endParaRPr>
          </a:p>
          <a:p>
            <a:pPr algn="ctr">
              <a:lnSpc>
                <a:spcPct val="110000"/>
              </a:lnSpc>
            </a:pPr>
            <a:r>
              <a:rPr lang="ja-JP" altLang="en-US" sz="4400" b="1" dirty="0" smtClean="0">
                <a:solidFill>
                  <a:prstClr val="white"/>
                </a:solidFill>
                <a:latin typeface="+mj-ea"/>
                <a:ea typeface="+mj-ea"/>
              </a:rPr>
              <a:t>なにものでもない</a:t>
            </a:r>
            <a:endParaRPr lang="en-US" altLang="ja-JP" sz="4400" b="1" dirty="0">
              <a:solidFill>
                <a:prstClr val="white"/>
              </a:solidFill>
              <a:latin typeface="+mj-ea"/>
              <a:ea typeface="+mj-ea"/>
            </a:endParaRPr>
          </a:p>
        </p:txBody>
      </p:sp>
      <p:sp>
        <p:nvSpPr>
          <p:cNvPr id="4" name="テキスト ボックス 3"/>
          <p:cNvSpPr txBox="1"/>
          <p:nvPr/>
        </p:nvSpPr>
        <p:spPr bwMode="auto">
          <a:xfrm>
            <a:off x="4866237" y="3942306"/>
            <a:ext cx="4669649" cy="1247246"/>
          </a:xfrm>
          <a:prstGeom prst="rect">
            <a:avLst/>
          </a:prstGeom>
          <a:noFill/>
          <a:ln w="9525">
            <a:noFill/>
            <a:miter lim="800000"/>
            <a:headEnd/>
            <a:tailEnd/>
          </a:ln>
        </p:spPr>
        <p:txBody>
          <a:bodyPr wrap="none" lIns="108000" tIns="72000" rIns="108000" bIns="72000" rtlCol="0" anchor="ctr" anchorCtr="1">
            <a:spAutoFit/>
          </a:bodyPr>
          <a:lstStyle/>
          <a:p>
            <a:pPr algn="r">
              <a:lnSpc>
                <a:spcPct val="130000"/>
              </a:lnSpc>
              <a:buSzPct val="120000"/>
            </a:pPr>
            <a:r>
              <a:rPr kumimoji="1" lang="en-US" altLang="ja-JP" sz="3200" dirty="0" smtClean="0">
                <a:latin typeface="+mj-ea"/>
                <a:ea typeface="+mj-ea"/>
              </a:rPr>
              <a:t>By</a:t>
            </a:r>
            <a:r>
              <a:rPr kumimoji="1" lang="ja-JP" altLang="en-US" sz="3200" dirty="0" smtClean="0">
                <a:latin typeface="+mj-ea"/>
                <a:ea typeface="+mj-ea"/>
              </a:rPr>
              <a:t>　ジェームズ・</a:t>
            </a:r>
            <a:r>
              <a:rPr kumimoji="1" lang="en-US" altLang="ja-JP" sz="3200" dirty="0" smtClean="0">
                <a:latin typeface="+mj-ea"/>
                <a:ea typeface="+mj-ea"/>
              </a:rPr>
              <a:t>W</a:t>
            </a:r>
            <a:r>
              <a:rPr kumimoji="1" lang="ja-JP" altLang="en-US" sz="3200" dirty="0" smtClean="0">
                <a:latin typeface="+mj-ea"/>
                <a:ea typeface="+mj-ea"/>
              </a:rPr>
              <a:t>・ヤング</a:t>
            </a:r>
            <a:endParaRPr kumimoji="1" lang="en-US" altLang="ja-JP" sz="3200" dirty="0" smtClean="0">
              <a:latin typeface="+mj-ea"/>
              <a:ea typeface="+mj-ea"/>
            </a:endParaRPr>
          </a:p>
          <a:p>
            <a:pPr algn="r">
              <a:lnSpc>
                <a:spcPct val="130000"/>
              </a:lnSpc>
              <a:buSzPct val="120000"/>
            </a:pPr>
            <a:r>
              <a:rPr lang="ja-JP" altLang="en-US" sz="2400" dirty="0">
                <a:latin typeface="+mj-ea"/>
                <a:ea typeface="+mj-ea"/>
              </a:rPr>
              <a:t>「アイデアのつくり方」</a:t>
            </a:r>
            <a:r>
              <a:rPr lang="ja-JP" altLang="en-US" sz="2400" dirty="0" smtClean="0">
                <a:latin typeface="+mj-ea"/>
                <a:ea typeface="+mj-ea"/>
              </a:rPr>
              <a:t>著者</a:t>
            </a:r>
            <a:endParaRPr lang="ja-JP" altLang="en-US" sz="2400" dirty="0">
              <a:latin typeface="+mj-ea"/>
              <a:ea typeface="+mj-ea"/>
            </a:endParaRPr>
          </a:p>
        </p:txBody>
      </p:sp>
      <p:pic>
        <p:nvPicPr>
          <p:cNvPr id="2050" name="Picture 2" descr="C:\Users\saito\AppData\Local\Microsoft\Windows\Temporary Internet Files\Content.IE5\TNH0W1JL\556374_10151040143518622_5419156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33" y="4234247"/>
            <a:ext cx="2023678" cy="202367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bwMode="auto">
          <a:xfrm>
            <a:off x="6264632" y="5158775"/>
            <a:ext cx="1227959" cy="1227959"/>
          </a:xfrm>
          <a:prstGeom prst="rect">
            <a:avLst/>
          </a:prstGeom>
          <a:solidFill>
            <a:srgbClr val="FDD3C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8" name="テキスト ボックス 7"/>
          <p:cNvSpPr txBox="1"/>
          <p:nvPr/>
        </p:nvSpPr>
        <p:spPr bwMode="auto">
          <a:xfrm>
            <a:off x="6264632" y="5335849"/>
            <a:ext cx="1260785" cy="873811"/>
          </a:xfrm>
          <a:prstGeom prst="rect">
            <a:avLst/>
          </a:prstGeom>
          <a:noFill/>
          <a:ln w="9525">
            <a:noFill/>
            <a:miter lim="800000"/>
            <a:headEnd/>
            <a:tailEnd/>
          </a:ln>
        </p:spPr>
        <p:txBody>
          <a:bodyPr wrap="square" lIns="108000" tIns="72000" rIns="108000" bIns="72000" rtlCol="0" anchor="ctr" anchorCtr="1">
            <a:spAutoFit/>
          </a:bodyPr>
          <a:lstStyle/>
          <a:p>
            <a:pPr algn="ctr">
              <a:lnSpc>
                <a:spcPct val="120000"/>
              </a:lnSpc>
              <a:buSzPct val="120000"/>
            </a:pPr>
            <a:r>
              <a:rPr lang="ja-JP" altLang="en-US" sz="2000" b="1" dirty="0" smtClean="0">
                <a:solidFill>
                  <a:prstClr val="black"/>
                </a:solidFill>
                <a:latin typeface="+mj-ea"/>
                <a:ea typeface="+mj-ea"/>
              </a:rPr>
              <a:t>発見した観点</a:t>
            </a:r>
            <a:endParaRPr lang="en-US" altLang="ja-JP" sz="2000" b="1" dirty="0" smtClean="0">
              <a:solidFill>
                <a:prstClr val="black"/>
              </a:solidFill>
              <a:latin typeface="+mj-ea"/>
              <a:ea typeface="+mj-ea"/>
            </a:endParaRPr>
          </a:p>
        </p:txBody>
      </p:sp>
      <p:sp>
        <p:nvSpPr>
          <p:cNvPr id="9" name="正方形/長方形 8"/>
          <p:cNvSpPr/>
          <p:nvPr/>
        </p:nvSpPr>
        <p:spPr bwMode="auto">
          <a:xfrm>
            <a:off x="8122196" y="5158775"/>
            <a:ext cx="1227959" cy="1227959"/>
          </a:xfrm>
          <a:prstGeom prst="rect">
            <a:avLst/>
          </a:prstGeom>
          <a:solidFill>
            <a:srgbClr val="FDD3C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0" name="テキスト ボックス 9"/>
          <p:cNvSpPr txBox="1"/>
          <p:nvPr/>
        </p:nvSpPr>
        <p:spPr bwMode="auto">
          <a:xfrm>
            <a:off x="8122196" y="5335849"/>
            <a:ext cx="1260785" cy="873811"/>
          </a:xfrm>
          <a:prstGeom prst="rect">
            <a:avLst/>
          </a:prstGeom>
          <a:noFill/>
          <a:ln w="9525">
            <a:noFill/>
            <a:miter lim="800000"/>
            <a:headEnd/>
            <a:tailEnd/>
          </a:ln>
        </p:spPr>
        <p:txBody>
          <a:bodyPr wrap="square" lIns="108000" tIns="72000" rIns="108000" bIns="72000" rtlCol="0" anchor="ctr" anchorCtr="1">
            <a:spAutoFit/>
          </a:bodyPr>
          <a:lstStyle/>
          <a:p>
            <a:pPr algn="ctr">
              <a:lnSpc>
                <a:spcPct val="120000"/>
              </a:lnSpc>
              <a:buSzPct val="120000"/>
            </a:pPr>
            <a:r>
              <a:rPr lang="ja-JP" altLang="en-US" sz="2000" b="1" dirty="0" smtClean="0">
                <a:solidFill>
                  <a:prstClr val="black"/>
                </a:solidFill>
                <a:latin typeface="+mj-ea"/>
                <a:ea typeface="+mj-ea"/>
              </a:rPr>
              <a:t>発見した観点</a:t>
            </a:r>
            <a:endParaRPr lang="en-US" altLang="ja-JP" sz="2000" b="1" dirty="0" smtClean="0">
              <a:solidFill>
                <a:prstClr val="black"/>
              </a:solidFill>
              <a:latin typeface="+mj-ea"/>
              <a:ea typeface="+mj-ea"/>
            </a:endParaRPr>
          </a:p>
        </p:txBody>
      </p:sp>
      <p:sp>
        <p:nvSpPr>
          <p:cNvPr id="11" name="乗算記号 10"/>
          <p:cNvSpPr/>
          <p:nvPr/>
        </p:nvSpPr>
        <p:spPr bwMode="auto">
          <a:xfrm>
            <a:off x="7658100" y="5586634"/>
            <a:ext cx="342900" cy="342900"/>
          </a:xfrm>
          <a:prstGeom prst="mathMultiply">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55093722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アイデア発想法</a:t>
            </a:r>
            <a:endParaRPr kumimoji="1" lang="ja-JP" altLang="en-US" dirty="0"/>
          </a:p>
        </p:txBody>
      </p:sp>
      <p:pic>
        <p:nvPicPr>
          <p:cNvPr id="11266" name="Picture 2" descr="雪見だいふく">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996951"/>
            <a:ext cx="5143500" cy="3384550"/>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0" name="Picture 6" descr="http://gigazine.jp/img/2012/12/25/yukimi-berry-cheese/P1330732_m.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7825" y="3030537"/>
            <a:ext cx="5334000" cy="300037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bwMode="auto">
          <a:xfrm>
            <a:off x="5867400" y="973397"/>
            <a:ext cx="3693420" cy="1462690"/>
          </a:xfrm>
          <a:prstGeom prst="rect">
            <a:avLst/>
          </a:prstGeom>
          <a:noFill/>
          <a:ln w="9525">
            <a:noFill/>
            <a:miter lim="800000"/>
            <a:headEnd/>
            <a:tailEnd/>
          </a:ln>
        </p:spPr>
        <p:txBody>
          <a:bodyPr wrap="none" lIns="108000" tIns="72000" rIns="108000" bIns="72000" rtlCol="0" anchor="ctr" anchorCtr="1">
            <a:spAutoFit/>
          </a:bodyPr>
          <a:lstStyle/>
          <a:p>
            <a:pPr>
              <a:lnSpc>
                <a:spcPct val="120000"/>
              </a:lnSpc>
              <a:buSzPct val="120000"/>
            </a:pPr>
            <a:r>
              <a:rPr kumimoji="1" lang="ja-JP" altLang="en-US" sz="2400" b="1" dirty="0" smtClean="0">
                <a:latin typeface="+mj-ea"/>
                <a:ea typeface="+mj-ea"/>
              </a:rPr>
              <a:t>冬なのにアイス　　　</a:t>
            </a:r>
            <a:r>
              <a:rPr kumimoji="1" lang="en-US" altLang="ja-JP" sz="2400" b="1" dirty="0" smtClean="0">
                <a:latin typeface="+mj-ea"/>
                <a:ea typeface="+mj-ea"/>
              </a:rPr>
              <a:t>  </a:t>
            </a:r>
            <a:r>
              <a:rPr kumimoji="1" lang="ja-JP" altLang="en-US" sz="2400" b="1" dirty="0" smtClean="0">
                <a:latin typeface="+mj-ea"/>
                <a:ea typeface="+mj-ea"/>
              </a:rPr>
              <a:t>逆転</a:t>
            </a:r>
            <a:endParaRPr kumimoji="1" lang="en-US" altLang="ja-JP" sz="2400" b="1" dirty="0" smtClean="0">
              <a:latin typeface="+mj-ea"/>
              <a:ea typeface="+mj-ea"/>
            </a:endParaRPr>
          </a:p>
          <a:p>
            <a:pPr>
              <a:lnSpc>
                <a:spcPct val="120000"/>
              </a:lnSpc>
              <a:buSzPct val="120000"/>
            </a:pPr>
            <a:endParaRPr lang="en-US" altLang="ja-JP" sz="2400" b="1" dirty="0">
              <a:latin typeface="+mj-ea"/>
              <a:ea typeface="+mj-ea"/>
            </a:endParaRPr>
          </a:p>
          <a:p>
            <a:pPr>
              <a:lnSpc>
                <a:spcPct val="120000"/>
              </a:lnSpc>
              <a:buSzPct val="120000"/>
            </a:pPr>
            <a:r>
              <a:rPr kumimoji="1" lang="ja-JP" altLang="en-US" sz="2400" b="1" dirty="0" smtClean="0">
                <a:latin typeface="+mj-ea"/>
                <a:ea typeface="+mj-ea"/>
              </a:rPr>
              <a:t>和風</a:t>
            </a:r>
            <a:r>
              <a:rPr lang="ja-JP" altLang="en-US" sz="2400" b="1" dirty="0">
                <a:latin typeface="+mj-ea"/>
                <a:ea typeface="+mj-ea"/>
              </a:rPr>
              <a:t>　</a:t>
            </a:r>
            <a:r>
              <a:rPr lang="ja-JP" altLang="en-US" sz="2400" b="1" dirty="0" smtClean="0">
                <a:latin typeface="+mj-ea"/>
                <a:ea typeface="+mj-ea"/>
              </a:rPr>
              <a:t>＋　</a:t>
            </a:r>
            <a:r>
              <a:rPr kumimoji="1" lang="ja-JP" altLang="en-US" sz="2400" b="1" dirty="0" smtClean="0">
                <a:latin typeface="+mj-ea"/>
                <a:ea typeface="+mj-ea"/>
              </a:rPr>
              <a:t>洋風　　　　結合</a:t>
            </a:r>
          </a:p>
        </p:txBody>
      </p:sp>
      <p:sp>
        <p:nvSpPr>
          <p:cNvPr id="4" name="右矢印 3"/>
          <p:cNvSpPr/>
          <p:nvPr/>
        </p:nvSpPr>
        <p:spPr bwMode="auto">
          <a:xfrm>
            <a:off x="8101541" y="1190625"/>
            <a:ext cx="514350" cy="285750"/>
          </a:xfrm>
          <a:prstGeom prst="rightArrow">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ＭＳ Ｐゴシック" pitchFamily="50" charset="-128"/>
              <a:ea typeface="ＭＳ Ｐゴシック" pitchFamily="50" charset="-128"/>
            </a:endParaRPr>
          </a:p>
        </p:txBody>
      </p:sp>
      <p:sp>
        <p:nvSpPr>
          <p:cNvPr id="9" name="右矢印 8"/>
          <p:cNvSpPr/>
          <p:nvPr/>
        </p:nvSpPr>
        <p:spPr bwMode="auto">
          <a:xfrm>
            <a:off x="8101541" y="1988840"/>
            <a:ext cx="514350" cy="285750"/>
          </a:xfrm>
          <a:prstGeom prst="rightArrow">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789891957"/>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秘策バイアス崩し</a:t>
            </a:r>
            <a:endParaRPr kumimoji="1" lang="ja-JP" altLang="en-US" dirty="0"/>
          </a:p>
        </p:txBody>
      </p:sp>
      <p:sp>
        <p:nvSpPr>
          <p:cNvPr id="3" name="角丸四角形 2"/>
          <p:cNvSpPr/>
          <p:nvPr/>
        </p:nvSpPr>
        <p:spPr>
          <a:xfrm>
            <a:off x="362858" y="765175"/>
            <a:ext cx="9173028" cy="2355625"/>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ja-JP" altLang="en-US" sz="3600" b="1" dirty="0" smtClean="0">
                <a:solidFill>
                  <a:prstClr val="white"/>
                </a:solidFill>
                <a:latin typeface="+mj-ea"/>
                <a:ea typeface="+mj-ea"/>
              </a:rPr>
              <a:t>はじめに、先入観</a:t>
            </a:r>
            <a:r>
              <a:rPr lang="en-US" altLang="ja-JP" sz="3600" b="1" dirty="0" smtClean="0">
                <a:solidFill>
                  <a:prstClr val="white"/>
                </a:solidFill>
                <a:latin typeface="+mj-ea"/>
                <a:ea typeface="+mj-ea"/>
              </a:rPr>
              <a:t>(</a:t>
            </a:r>
            <a:r>
              <a:rPr lang="ja-JP" altLang="en-US" sz="3600" b="1" dirty="0" smtClean="0">
                <a:solidFill>
                  <a:prstClr val="white"/>
                </a:solidFill>
                <a:latin typeface="+mj-ea"/>
                <a:ea typeface="+mj-ea"/>
              </a:rPr>
              <a:t>バイアス</a:t>
            </a:r>
            <a:r>
              <a:rPr lang="en-US" altLang="ja-JP" sz="3600" b="1" dirty="0" smtClean="0">
                <a:solidFill>
                  <a:prstClr val="white"/>
                </a:solidFill>
                <a:latin typeface="+mj-ea"/>
                <a:ea typeface="+mj-ea"/>
              </a:rPr>
              <a:t>)</a:t>
            </a:r>
            <a:r>
              <a:rPr lang="ja-JP" altLang="en-US" sz="3600" b="1" dirty="0" err="1" smtClean="0">
                <a:solidFill>
                  <a:prstClr val="white"/>
                </a:solidFill>
                <a:latin typeface="+mj-ea"/>
                <a:ea typeface="+mj-ea"/>
              </a:rPr>
              <a:t>を破</a:t>
            </a:r>
            <a:r>
              <a:rPr lang="ja-JP" altLang="en-US" sz="3600" b="1" dirty="0" smtClean="0">
                <a:solidFill>
                  <a:prstClr val="white"/>
                </a:solidFill>
                <a:latin typeface="+mj-ea"/>
                <a:ea typeface="+mj-ea"/>
              </a:rPr>
              <a:t>壊せよ</a:t>
            </a:r>
            <a:r>
              <a:rPr lang="en-US" altLang="ja-JP" sz="3600" b="1" dirty="0" smtClean="0">
                <a:solidFill>
                  <a:prstClr val="white"/>
                </a:solidFill>
                <a:latin typeface="+mj-ea"/>
                <a:ea typeface="+mj-ea"/>
              </a:rPr>
              <a:t/>
            </a:r>
            <a:br>
              <a:rPr lang="en-US" altLang="ja-JP" sz="3600" b="1" dirty="0" smtClean="0">
                <a:solidFill>
                  <a:prstClr val="white"/>
                </a:solidFill>
                <a:latin typeface="+mj-ea"/>
                <a:ea typeface="+mj-ea"/>
              </a:rPr>
            </a:br>
            <a:r>
              <a:rPr lang="en-US" altLang="ja-JP" sz="2400" b="1" dirty="0" err="1" smtClean="0">
                <a:solidFill>
                  <a:prstClr val="white"/>
                </a:solidFill>
                <a:latin typeface="+mj-ea"/>
                <a:ea typeface="+mj-ea"/>
              </a:rPr>
              <a:t>First,Break</a:t>
            </a:r>
            <a:r>
              <a:rPr lang="en-US" altLang="ja-JP" sz="2400" b="1" dirty="0" smtClean="0">
                <a:solidFill>
                  <a:prstClr val="white"/>
                </a:solidFill>
                <a:latin typeface="+mj-ea"/>
                <a:ea typeface="+mj-ea"/>
              </a:rPr>
              <a:t> the Bias</a:t>
            </a:r>
            <a:br>
              <a:rPr lang="en-US" altLang="ja-JP" sz="2400" b="1" dirty="0" smtClean="0">
                <a:solidFill>
                  <a:prstClr val="white"/>
                </a:solidFill>
                <a:latin typeface="+mj-ea"/>
                <a:ea typeface="+mj-ea"/>
              </a:rPr>
            </a:br>
            <a:r>
              <a:rPr lang="ja-JP" altLang="en-US" sz="3600" b="1" dirty="0" smtClean="0">
                <a:solidFill>
                  <a:prstClr val="white"/>
                </a:solidFill>
                <a:latin typeface="+mj-ea"/>
                <a:ea typeface="+mj-ea"/>
              </a:rPr>
              <a:t>アイデアにフォーカスするな</a:t>
            </a:r>
            <a:r>
              <a:rPr lang="en-US" altLang="ja-JP" sz="3600" b="1" dirty="0" smtClean="0">
                <a:solidFill>
                  <a:prstClr val="white"/>
                </a:solidFill>
                <a:latin typeface="+mj-ea"/>
                <a:ea typeface="+mj-ea"/>
              </a:rPr>
              <a:t/>
            </a:r>
            <a:br>
              <a:rPr lang="en-US" altLang="ja-JP" sz="3600" b="1" dirty="0" smtClean="0">
                <a:solidFill>
                  <a:prstClr val="white"/>
                </a:solidFill>
                <a:latin typeface="+mj-ea"/>
                <a:ea typeface="+mj-ea"/>
              </a:rPr>
            </a:br>
            <a:r>
              <a:rPr lang="en-US" altLang="ja-JP" sz="2400" b="1" dirty="0" smtClean="0">
                <a:solidFill>
                  <a:prstClr val="white"/>
                </a:solidFill>
                <a:latin typeface="+mj-ea"/>
                <a:ea typeface="+mj-ea"/>
              </a:rPr>
              <a:t>Do not focus on IDEA</a:t>
            </a:r>
          </a:p>
        </p:txBody>
      </p:sp>
      <p:sp>
        <p:nvSpPr>
          <p:cNvPr id="4" name="テキスト ボックス 3"/>
          <p:cNvSpPr txBox="1"/>
          <p:nvPr/>
        </p:nvSpPr>
        <p:spPr bwMode="auto">
          <a:xfrm>
            <a:off x="5206274" y="3400905"/>
            <a:ext cx="4158291" cy="1401135"/>
          </a:xfrm>
          <a:prstGeom prst="rect">
            <a:avLst/>
          </a:prstGeom>
          <a:noFill/>
          <a:ln w="9525">
            <a:noFill/>
            <a:miter lim="800000"/>
            <a:headEnd/>
            <a:tailEnd/>
          </a:ln>
        </p:spPr>
        <p:txBody>
          <a:bodyPr wrap="none" lIns="108000" tIns="72000" rIns="108000" bIns="72000" rtlCol="0" anchor="ctr" anchorCtr="1">
            <a:spAutoFit/>
          </a:bodyPr>
          <a:lstStyle/>
          <a:p>
            <a:pPr algn="r">
              <a:lnSpc>
                <a:spcPct val="130000"/>
              </a:lnSpc>
              <a:buSzPct val="120000"/>
            </a:pPr>
            <a:r>
              <a:rPr kumimoji="1" lang="en-US" altLang="ja-JP" sz="3200" b="1" dirty="0" smtClean="0">
                <a:latin typeface="+mj-ea"/>
                <a:ea typeface="+mj-ea"/>
              </a:rPr>
              <a:t>By</a:t>
            </a:r>
            <a:r>
              <a:rPr kumimoji="1" lang="ja-JP" altLang="en-US" sz="3200" b="1" dirty="0" smtClean="0">
                <a:latin typeface="+mj-ea"/>
                <a:ea typeface="+mj-ea"/>
              </a:rPr>
              <a:t>　</a:t>
            </a:r>
            <a:r>
              <a:rPr lang="en-US" altLang="ja-JP" sz="3200" b="1" dirty="0" err="1">
                <a:latin typeface="+mj-ea"/>
                <a:ea typeface="+mj-ea"/>
              </a:rPr>
              <a:t>Hideshi</a:t>
            </a:r>
            <a:r>
              <a:rPr lang="en-US" altLang="ja-JP" sz="3200" b="1" dirty="0">
                <a:latin typeface="+mj-ea"/>
                <a:ea typeface="+mj-ea"/>
              </a:rPr>
              <a:t> </a:t>
            </a:r>
            <a:r>
              <a:rPr lang="en-US" altLang="ja-JP" sz="3200" b="1" dirty="0" err="1" smtClean="0">
                <a:latin typeface="+mj-ea"/>
                <a:ea typeface="+mj-ea"/>
              </a:rPr>
              <a:t>Hamaguchi</a:t>
            </a:r>
            <a:endParaRPr lang="en-US" altLang="ja-JP" sz="3200" b="1" dirty="0" smtClean="0">
              <a:latin typeface="+mj-ea"/>
              <a:ea typeface="+mj-ea"/>
            </a:endParaRPr>
          </a:p>
          <a:p>
            <a:pPr algn="r">
              <a:lnSpc>
                <a:spcPct val="130000"/>
              </a:lnSpc>
              <a:buSzPct val="120000"/>
            </a:pPr>
            <a:r>
              <a:rPr lang="en-US" altLang="ja-JP" sz="3200" b="1" dirty="0" err="1" smtClean="0">
                <a:latin typeface="+mj-ea"/>
                <a:ea typeface="+mj-ea"/>
              </a:rPr>
              <a:t>TEDxPortland</a:t>
            </a:r>
            <a:r>
              <a:rPr lang="en-US" altLang="ja-JP" sz="3200" b="1" dirty="0" smtClean="0">
                <a:latin typeface="+mj-ea"/>
                <a:ea typeface="+mj-ea"/>
              </a:rPr>
              <a:t> </a:t>
            </a:r>
            <a:r>
              <a:rPr lang="en-US" altLang="ja-JP" sz="3200" b="1" dirty="0">
                <a:latin typeface="+mj-ea"/>
                <a:ea typeface="+mj-ea"/>
              </a:rPr>
              <a:t>2012</a:t>
            </a:r>
            <a:endParaRPr lang="ja-JP" altLang="en-US" sz="3200" b="1" dirty="0">
              <a:latin typeface="+mj-ea"/>
              <a:ea typeface="+mj-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49" y="3684216"/>
            <a:ext cx="405709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304735"/>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秘策バイアス崩し</a:t>
            </a:r>
            <a:endParaRPr kumimoji="1" lang="ja-JP" altLang="en-US" dirty="0"/>
          </a:p>
        </p:txBody>
      </p:sp>
      <p:sp>
        <p:nvSpPr>
          <p:cNvPr id="5" name="正方形/長方形 4"/>
          <p:cNvSpPr/>
          <p:nvPr/>
        </p:nvSpPr>
        <p:spPr>
          <a:xfrm>
            <a:off x="4532056" y="746421"/>
            <a:ext cx="4815143" cy="3742563"/>
          </a:xfrm>
          <a:prstGeom prst="rect">
            <a:avLst/>
          </a:prstGeom>
        </p:spPr>
        <p:txBody>
          <a:bodyPr wrap="square">
            <a:spAutoFit/>
          </a:bodyPr>
          <a:lstStyle/>
          <a:p>
            <a:pPr algn="just">
              <a:lnSpc>
                <a:spcPct val="110000"/>
              </a:lnSpc>
            </a:pPr>
            <a:r>
              <a:rPr lang="ja-JP" altLang="en-US" sz="2400" dirty="0">
                <a:latin typeface="+mn-ea"/>
                <a:ea typeface="+mn-ea"/>
              </a:rPr>
              <a:t>データのストレージ・移動について、データ量を横軸、データ移動の経験（タンジブル、インタンジブル　</a:t>
            </a:r>
            <a:r>
              <a:rPr lang="en-US" altLang="ja-JP" sz="2400" dirty="0">
                <a:latin typeface="+mn-ea"/>
                <a:ea typeface="+mn-ea"/>
              </a:rPr>
              <a:t>※</a:t>
            </a:r>
            <a:r>
              <a:rPr lang="ja-JP" altLang="en-US" sz="2400" dirty="0">
                <a:latin typeface="+mn-ea"/>
                <a:ea typeface="+mn-ea"/>
              </a:rPr>
              <a:t>目に見えるか、見えないか）を縦軸とした時に、業 界が白色の矢印で進む（データ量も膨大になり、ネットワークを通じてデータがインタンジブルにやり取りされる）であろうというコンセンサスを持っていたの に対して</a:t>
            </a:r>
            <a:r>
              <a:rPr lang="ja-JP" altLang="en-US" sz="2400" dirty="0" smtClean="0">
                <a:latin typeface="+mn-ea"/>
                <a:ea typeface="+mn-ea"/>
              </a:rPr>
              <a:t>、</a:t>
            </a:r>
            <a:endParaRPr lang="ja-JP" altLang="en-US" sz="2400" dirty="0">
              <a:latin typeface="+mn-ea"/>
              <a:ea typeface="+mn-ea"/>
            </a:endParaRPr>
          </a:p>
        </p:txBody>
      </p:sp>
      <p:pic>
        <p:nvPicPr>
          <p:cNvPr id="2050" name="Picture 2" descr="http://4.bp.blogspot.com/-0nvJHmddhhE/T8GACTqSI3I/AAAAAAAAAJU/rAoLmkQRLIg/s400/bias_USB.bmp"/>
          <p:cNvPicPr>
            <a:picLocks noChangeAspect="1" noChangeArrowheads="1"/>
          </p:cNvPicPr>
          <p:nvPr/>
        </p:nvPicPr>
        <p:blipFill rotWithShape="1">
          <a:blip r:embed="rId3">
            <a:extLst>
              <a:ext uri="{28A0092B-C50C-407E-A947-70E740481C1C}">
                <a14:useLocalDpi xmlns:a14="http://schemas.microsoft.com/office/drawing/2010/main" val="0"/>
              </a:ext>
            </a:extLst>
          </a:blip>
          <a:srcRect l="21169" t="18210" r="29293"/>
          <a:stretch/>
        </p:blipFill>
        <p:spPr bwMode="auto">
          <a:xfrm>
            <a:off x="576263" y="765175"/>
            <a:ext cx="3839680" cy="351838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704850" y="5935599"/>
            <a:ext cx="7307036" cy="400110"/>
          </a:xfrm>
          <a:prstGeom prst="rect">
            <a:avLst/>
          </a:prstGeom>
        </p:spPr>
        <p:txBody>
          <a:bodyPr wrap="square">
            <a:spAutoFit/>
          </a:bodyPr>
          <a:lstStyle/>
          <a:p>
            <a:r>
              <a:rPr lang="en-US" altLang="ja-JP" sz="2000" dirty="0">
                <a:latin typeface="+mn-ea"/>
                <a:ea typeface="+mn-ea"/>
              </a:rPr>
              <a:t>※</a:t>
            </a:r>
            <a:r>
              <a:rPr lang="ja-JP" altLang="en-US" sz="2000" dirty="0">
                <a:latin typeface="+mn-ea"/>
                <a:ea typeface="+mn-ea"/>
              </a:rPr>
              <a:t>「</a:t>
            </a:r>
            <a:r>
              <a:rPr lang="en-US" altLang="ja-JP" sz="2000" dirty="0" err="1">
                <a:latin typeface="+mn-ea"/>
                <a:ea typeface="+mn-ea"/>
              </a:rPr>
              <a:t>TEDxPortland</a:t>
            </a:r>
            <a:r>
              <a:rPr lang="en-US" altLang="ja-JP" sz="2000" dirty="0">
                <a:latin typeface="+mn-ea"/>
                <a:ea typeface="+mn-ea"/>
              </a:rPr>
              <a:t> - </a:t>
            </a:r>
            <a:r>
              <a:rPr lang="en-US" altLang="ja-JP" sz="2000" dirty="0" err="1">
                <a:latin typeface="+mn-ea"/>
                <a:ea typeface="+mn-ea"/>
              </a:rPr>
              <a:t>Hideshi</a:t>
            </a:r>
            <a:r>
              <a:rPr lang="en-US" altLang="ja-JP" sz="2000" dirty="0">
                <a:latin typeface="+mn-ea"/>
                <a:ea typeface="+mn-ea"/>
              </a:rPr>
              <a:t> </a:t>
            </a:r>
            <a:r>
              <a:rPr lang="en-US" altLang="ja-JP" sz="2000" dirty="0" err="1">
                <a:latin typeface="+mn-ea"/>
                <a:ea typeface="+mn-ea"/>
              </a:rPr>
              <a:t>Hamaguchi</a:t>
            </a:r>
            <a:r>
              <a:rPr lang="ja-JP" altLang="en-US" sz="2000" dirty="0">
                <a:latin typeface="+mn-ea"/>
                <a:ea typeface="+mn-ea"/>
              </a:rPr>
              <a:t>」より引用（</a:t>
            </a:r>
            <a:r>
              <a:rPr lang="en-US" altLang="ja-JP" sz="2000" dirty="0">
                <a:latin typeface="+mn-ea"/>
                <a:ea typeface="+mn-ea"/>
              </a:rPr>
              <a:t>5:09</a:t>
            </a:r>
            <a:r>
              <a:rPr lang="ja-JP" altLang="en-US" sz="2000" dirty="0">
                <a:latin typeface="+mn-ea"/>
                <a:ea typeface="+mn-ea"/>
              </a:rPr>
              <a:t>頃）</a:t>
            </a:r>
          </a:p>
        </p:txBody>
      </p:sp>
      <p:sp>
        <p:nvSpPr>
          <p:cNvPr id="7" name="正方形/長方形 6"/>
          <p:cNvSpPr/>
          <p:nvPr/>
        </p:nvSpPr>
        <p:spPr>
          <a:xfrm>
            <a:off x="623405" y="4418528"/>
            <a:ext cx="8723794" cy="1304973"/>
          </a:xfrm>
          <a:prstGeom prst="rect">
            <a:avLst/>
          </a:prstGeom>
        </p:spPr>
        <p:txBody>
          <a:bodyPr wrap="square">
            <a:spAutoFit/>
          </a:bodyPr>
          <a:lstStyle/>
          <a:p>
            <a:pPr algn="just">
              <a:lnSpc>
                <a:spcPct val="110000"/>
              </a:lnSpc>
            </a:pPr>
            <a:r>
              <a:rPr lang="ja-JP" altLang="en-US" sz="2400" dirty="0">
                <a:latin typeface="+mn-ea"/>
                <a:ea typeface="+mn-ea"/>
              </a:rPr>
              <a:t>それをバイアスと捉え、タンジブル</a:t>
            </a:r>
            <a:r>
              <a:rPr lang="en-US" altLang="ja-JP" sz="2400" dirty="0">
                <a:latin typeface="+mn-ea"/>
                <a:ea typeface="+mn-ea"/>
              </a:rPr>
              <a:t>×</a:t>
            </a:r>
            <a:r>
              <a:rPr lang="ja-JP" altLang="en-US" sz="2400" dirty="0">
                <a:latin typeface="+mn-ea"/>
                <a:ea typeface="+mn-ea"/>
              </a:rPr>
              <a:t>データ量大の方向（赤色の矢印）にアイデアを持っていったというエピソードです</a:t>
            </a:r>
            <a:r>
              <a:rPr lang="ja-JP" altLang="en-US" sz="2400" dirty="0" smtClean="0">
                <a:latin typeface="+mn-ea"/>
                <a:ea typeface="+mn-ea"/>
              </a:rPr>
              <a:t>。</a:t>
            </a:r>
            <a:endParaRPr lang="en-US" altLang="ja-JP" sz="2400" dirty="0" smtClean="0">
              <a:latin typeface="+mn-ea"/>
              <a:ea typeface="+mn-ea"/>
            </a:endParaRPr>
          </a:p>
          <a:p>
            <a:pPr algn="just">
              <a:lnSpc>
                <a:spcPct val="110000"/>
              </a:lnSpc>
            </a:pPr>
            <a:r>
              <a:rPr lang="ja-JP" altLang="en-US" sz="2400" dirty="0" smtClean="0">
                <a:latin typeface="+mn-ea"/>
                <a:ea typeface="+mn-ea"/>
              </a:rPr>
              <a:t>これ</a:t>
            </a:r>
            <a:r>
              <a:rPr lang="ja-JP" altLang="en-US" sz="2400" dirty="0">
                <a:latin typeface="+mn-ea"/>
                <a:ea typeface="+mn-ea"/>
              </a:rPr>
              <a:t>が</a:t>
            </a:r>
            <a:r>
              <a:rPr lang="en-US" altLang="ja-JP" sz="2400" dirty="0">
                <a:latin typeface="+mn-ea"/>
                <a:ea typeface="+mn-ea"/>
              </a:rPr>
              <a:t>USB</a:t>
            </a:r>
            <a:r>
              <a:rPr lang="ja-JP" altLang="en-US" sz="2400" dirty="0">
                <a:latin typeface="+mn-ea"/>
                <a:ea typeface="+mn-ea"/>
              </a:rPr>
              <a:t>メモリです。</a:t>
            </a:r>
          </a:p>
        </p:txBody>
      </p:sp>
    </p:spTree>
    <p:extLst>
      <p:ext uri="{BB962C8B-B14F-4D97-AF65-F5344CB8AC3E}">
        <p14:creationId xmlns:p14="http://schemas.microsoft.com/office/powerpoint/2010/main" val="1941564559"/>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正方形/長方形 2"/>
          <p:cNvSpPr/>
          <p:nvPr/>
        </p:nvSpPr>
        <p:spPr>
          <a:xfrm>
            <a:off x="704850" y="2066400"/>
            <a:ext cx="8555264" cy="2113399"/>
          </a:xfrm>
          <a:prstGeom prst="rect">
            <a:avLst/>
          </a:prstGeom>
        </p:spPr>
        <p:txBody>
          <a:bodyPr wrap="square">
            <a:spAutoFit/>
          </a:bodyPr>
          <a:lstStyle/>
          <a:p>
            <a:pPr algn="ctr">
              <a:lnSpc>
                <a:spcPct val="110000"/>
              </a:lnSpc>
            </a:pPr>
            <a:r>
              <a:rPr lang="ja-JP" altLang="en-US" sz="4000" b="1" dirty="0">
                <a:latin typeface="+mj-ea"/>
                <a:ea typeface="+mj-ea"/>
              </a:rPr>
              <a:t>今常識と</a:t>
            </a:r>
            <a:r>
              <a:rPr lang="ja-JP" altLang="en-US" sz="4000" b="1" dirty="0" smtClean="0">
                <a:latin typeface="+mj-ea"/>
                <a:ea typeface="+mj-ea"/>
              </a:rPr>
              <a:t>して考えられている</a:t>
            </a:r>
            <a:endParaRPr lang="en-US" altLang="ja-JP" sz="4000" b="1" dirty="0" smtClean="0">
              <a:latin typeface="+mj-ea"/>
              <a:ea typeface="+mj-ea"/>
            </a:endParaRPr>
          </a:p>
          <a:p>
            <a:pPr algn="ctr">
              <a:lnSpc>
                <a:spcPct val="110000"/>
              </a:lnSpc>
            </a:pPr>
            <a:r>
              <a:rPr lang="ja-JP" altLang="en-US" sz="4000" b="1" dirty="0" smtClean="0">
                <a:latin typeface="+mj-ea"/>
                <a:ea typeface="+mj-ea"/>
              </a:rPr>
              <a:t>ルール</a:t>
            </a:r>
            <a:r>
              <a:rPr lang="ja-JP" altLang="en-US" sz="4000" b="1" dirty="0">
                <a:latin typeface="+mj-ea"/>
                <a:ea typeface="+mj-ea"/>
              </a:rPr>
              <a:t>＝スコープ</a:t>
            </a:r>
            <a:r>
              <a:rPr lang="ja-JP" altLang="en-US" sz="4000" b="1" dirty="0" smtClean="0">
                <a:latin typeface="+mj-ea"/>
                <a:ea typeface="+mj-ea"/>
              </a:rPr>
              <a:t>から</a:t>
            </a:r>
            <a:endParaRPr lang="en-US" altLang="ja-JP" sz="4000" b="1" dirty="0" smtClean="0">
              <a:latin typeface="+mj-ea"/>
              <a:ea typeface="+mj-ea"/>
            </a:endParaRPr>
          </a:p>
          <a:p>
            <a:pPr algn="ctr">
              <a:lnSpc>
                <a:spcPct val="110000"/>
              </a:lnSpc>
            </a:pPr>
            <a:r>
              <a:rPr lang="ja-JP" altLang="en-US" sz="4000" b="1" dirty="0" smtClean="0">
                <a:latin typeface="+mj-ea"/>
                <a:ea typeface="+mj-ea"/>
              </a:rPr>
              <a:t>抜けだして思考してみよう</a:t>
            </a:r>
            <a:endParaRPr lang="ja-JP" altLang="en-US" sz="4000" b="1" dirty="0">
              <a:latin typeface="+mj-ea"/>
              <a:ea typeface="+mj-ea"/>
            </a:endParaRPr>
          </a:p>
        </p:txBody>
      </p:sp>
    </p:spTree>
    <p:extLst>
      <p:ext uri="{BB962C8B-B14F-4D97-AF65-F5344CB8AC3E}">
        <p14:creationId xmlns:p14="http://schemas.microsoft.com/office/powerpoint/2010/main" val="3058443874"/>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正方形/長方形 2"/>
          <p:cNvSpPr/>
          <p:nvPr/>
        </p:nvSpPr>
        <p:spPr>
          <a:xfrm>
            <a:off x="704850" y="2065872"/>
            <a:ext cx="8555264" cy="2287806"/>
          </a:xfrm>
          <a:prstGeom prst="rect">
            <a:avLst/>
          </a:prstGeom>
        </p:spPr>
        <p:txBody>
          <a:bodyPr wrap="square">
            <a:spAutoFit/>
          </a:bodyPr>
          <a:lstStyle/>
          <a:p>
            <a:pPr algn="ctr">
              <a:lnSpc>
                <a:spcPct val="120000"/>
              </a:lnSpc>
            </a:pPr>
            <a:r>
              <a:rPr lang="ja-JP" altLang="en-US" sz="4000" b="1" dirty="0" smtClean="0">
                <a:latin typeface="+mj-ea"/>
                <a:ea typeface="+mj-ea"/>
              </a:rPr>
              <a:t>身近なユーザーの心の声に</a:t>
            </a:r>
            <a:endParaRPr lang="en-US" altLang="ja-JP" sz="4000" b="1" dirty="0" smtClean="0">
              <a:latin typeface="+mj-ea"/>
              <a:ea typeface="+mj-ea"/>
            </a:endParaRPr>
          </a:p>
          <a:p>
            <a:pPr algn="ctr">
              <a:lnSpc>
                <a:spcPct val="120000"/>
              </a:lnSpc>
            </a:pPr>
            <a:r>
              <a:rPr lang="ja-JP" altLang="en-US" sz="4000" b="1" dirty="0" smtClean="0">
                <a:latin typeface="+mj-ea"/>
                <a:ea typeface="+mj-ea"/>
              </a:rPr>
              <a:t>耳を傾けてみよう</a:t>
            </a:r>
            <a:endParaRPr lang="en-US" altLang="ja-JP" sz="4000" b="1" dirty="0" smtClean="0">
              <a:latin typeface="+mj-ea"/>
              <a:ea typeface="+mj-ea"/>
            </a:endParaRPr>
          </a:p>
          <a:p>
            <a:pPr algn="ctr">
              <a:lnSpc>
                <a:spcPct val="120000"/>
              </a:lnSpc>
            </a:pPr>
            <a:r>
              <a:rPr lang="ja-JP" altLang="en-US" sz="4000" b="1" dirty="0" smtClean="0">
                <a:latin typeface="+mj-ea"/>
                <a:ea typeface="+mj-ea"/>
              </a:rPr>
              <a:t>一つの事象</a:t>
            </a:r>
            <a:r>
              <a:rPr lang="ja-JP" altLang="en-US" sz="4000" b="1" dirty="0">
                <a:latin typeface="+mj-ea"/>
                <a:ea typeface="+mj-ea"/>
              </a:rPr>
              <a:t>では</a:t>
            </a:r>
            <a:r>
              <a:rPr lang="ja-JP" altLang="en-US" sz="4000" b="1" dirty="0" smtClean="0">
                <a:latin typeface="+mj-ea"/>
                <a:ea typeface="+mj-ea"/>
              </a:rPr>
              <a:t>なく本質を見つけよう</a:t>
            </a:r>
            <a:endParaRPr lang="en-US" altLang="ja-JP" sz="4000" b="1" dirty="0" smtClean="0">
              <a:latin typeface="+mj-ea"/>
              <a:ea typeface="+mj-ea"/>
            </a:endParaRPr>
          </a:p>
        </p:txBody>
      </p:sp>
    </p:spTree>
    <p:extLst>
      <p:ext uri="{BB962C8B-B14F-4D97-AF65-F5344CB8AC3E}">
        <p14:creationId xmlns:p14="http://schemas.microsoft.com/office/powerpoint/2010/main" val="624954279"/>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正方形/長方形 2"/>
          <p:cNvSpPr/>
          <p:nvPr/>
        </p:nvSpPr>
        <p:spPr>
          <a:xfrm>
            <a:off x="704850" y="2066400"/>
            <a:ext cx="8555264" cy="2113399"/>
          </a:xfrm>
          <a:prstGeom prst="rect">
            <a:avLst/>
          </a:prstGeom>
        </p:spPr>
        <p:txBody>
          <a:bodyPr wrap="square">
            <a:spAutoFit/>
          </a:bodyPr>
          <a:lstStyle/>
          <a:p>
            <a:pPr algn="ctr">
              <a:lnSpc>
                <a:spcPct val="110000"/>
              </a:lnSpc>
            </a:pPr>
            <a:r>
              <a:rPr lang="ja-JP" altLang="en-US" sz="4000" b="1" dirty="0" smtClean="0">
                <a:latin typeface="+mj-ea"/>
                <a:ea typeface="+mj-ea"/>
              </a:rPr>
              <a:t>いろんなユーザーの</a:t>
            </a:r>
            <a:endParaRPr lang="en-US" altLang="ja-JP" sz="4000" b="1" dirty="0" smtClean="0">
              <a:latin typeface="+mj-ea"/>
              <a:ea typeface="+mj-ea"/>
            </a:endParaRPr>
          </a:p>
          <a:p>
            <a:pPr algn="ctr">
              <a:lnSpc>
                <a:spcPct val="110000"/>
              </a:lnSpc>
            </a:pPr>
            <a:r>
              <a:rPr lang="ja-JP" altLang="en-US" sz="4000" b="1" dirty="0" smtClean="0">
                <a:latin typeface="+mj-ea"/>
                <a:ea typeface="+mj-ea"/>
              </a:rPr>
              <a:t>「あったらいいな」を叶えてみよう</a:t>
            </a:r>
            <a:endParaRPr lang="en-US" altLang="ja-JP" sz="4000" b="1" dirty="0" smtClean="0">
              <a:latin typeface="+mj-ea"/>
              <a:ea typeface="+mj-ea"/>
            </a:endParaRPr>
          </a:p>
          <a:p>
            <a:pPr algn="ctr">
              <a:lnSpc>
                <a:spcPct val="110000"/>
              </a:lnSpc>
            </a:pPr>
            <a:r>
              <a:rPr lang="ja-JP" altLang="en-US" sz="4000" b="1" dirty="0" smtClean="0">
                <a:latin typeface="+mj-ea"/>
                <a:ea typeface="+mj-ea"/>
              </a:rPr>
              <a:t>大きなビジネスチャンスかもしれない</a:t>
            </a:r>
            <a:endParaRPr lang="en-US" altLang="ja-JP" sz="4000" b="1" dirty="0" smtClean="0">
              <a:latin typeface="+mj-ea"/>
              <a:ea typeface="+mj-ea"/>
            </a:endParaRPr>
          </a:p>
        </p:txBody>
      </p:sp>
    </p:spTree>
    <p:extLst>
      <p:ext uri="{BB962C8B-B14F-4D97-AF65-F5344CB8AC3E}">
        <p14:creationId xmlns:p14="http://schemas.microsoft.com/office/powerpoint/2010/main" val="3040651130"/>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a:xfrm>
            <a:off x="2006600" y="2576256"/>
            <a:ext cx="7061200" cy="954107"/>
          </a:xfrm>
        </p:spPr>
        <p:txBody>
          <a:bodyPr>
            <a:spAutoFit/>
          </a:bodyPr>
          <a:lstStyle/>
          <a:p>
            <a:pPr eaLnBrk="1" hangingPunct="1">
              <a:lnSpc>
                <a:spcPct val="120000"/>
              </a:lnSpc>
            </a:pPr>
            <a:r>
              <a:rPr lang="ja-JP" altLang="en-US" dirty="0" smtClean="0"/>
              <a:t>宿題</a:t>
            </a:r>
            <a:endParaRPr kumimoji="1" lang="ja-JP" altLang="en-US" dirty="0"/>
          </a:p>
        </p:txBody>
      </p:sp>
      <p:sp>
        <p:nvSpPr>
          <p:cNvPr id="7" name="テキスト ボックス 6"/>
          <p:cNvSpPr txBox="1"/>
          <p:nvPr/>
        </p:nvSpPr>
        <p:spPr bwMode="auto">
          <a:xfrm>
            <a:off x="2167467" y="3592315"/>
            <a:ext cx="6078688" cy="1804322"/>
          </a:xfrm>
          <a:prstGeom prst="rect">
            <a:avLst/>
          </a:prstGeom>
          <a:noFill/>
          <a:ln w="9525">
            <a:noFill/>
            <a:miter lim="800000"/>
            <a:headEnd/>
            <a:tailEnd/>
          </a:ln>
        </p:spPr>
        <p:txBody>
          <a:bodyPr wrap="none" lIns="108000" tIns="72000" rIns="108000" bIns="72000" rtlCol="0" anchor="ctr" anchorCtr="1">
            <a:spAutoFit/>
          </a:bodyPr>
          <a:lstStyle/>
          <a:p>
            <a:pPr marL="169200" indent="-169200">
              <a:lnSpc>
                <a:spcPct val="130000"/>
              </a:lnSpc>
              <a:buSzPct val="120000"/>
              <a:buFont typeface="Arial"/>
              <a:buChar char="•"/>
            </a:pPr>
            <a:r>
              <a:rPr lang="ja-JP" altLang="en-US" sz="2800" dirty="0" smtClean="0">
                <a:latin typeface="+mn-ea"/>
              </a:rPr>
              <a:t>業界背景の調査</a:t>
            </a:r>
            <a:endParaRPr lang="en-US" altLang="ja-JP" sz="2800" dirty="0" smtClean="0">
              <a:latin typeface="+mn-ea"/>
            </a:endParaRPr>
          </a:p>
          <a:p>
            <a:pPr marL="169200" indent="-169200">
              <a:lnSpc>
                <a:spcPct val="130000"/>
              </a:lnSpc>
              <a:buSzPct val="120000"/>
              <a:buFont typeface="Arial"/>
              <a:buChar char="•"/>
            </a:pPr>
            <a:r>
              <a:rPr lang="ja-JP" altLang="en-US" sz="2800" dirty="0" smtClean="0">
                <a:latin typeface="+mn-ea"/>
              </a:rPr>
              <a:t>ブレストテーマ（明日朝からの）</a:t>
            </a:r>
            <a:endParaRPr lang="en-US" altLang="ja-JP" sz="2800" dirty="0" smtClean="0">
              <a:latin typeface="+mn-ea"/>
            </a:endParaRPr>
          </a:p>
          <a:p>
            <a:pPr marL="169200" indent="-169200">
              <a:lnSpc>
                <a:spcPct val="130000"/>
              </a:lnSpc>
              <a:buSzPct val="120000"/>
              <a:buFont typeface="Arial"/>
              <a:buChar char="•"/>
            </a:pPr>
            <a:r>
              <a:rPr lang="ja-JP" altLang="en-US" sz="2800" dirty="0" smtClean="0">
                <a:latin typeface="+mn-ea"/>
              </a:rPr>
              <a:t>先入観</a:t>
            </a:r>
            <a:r>
              <a:rPr lang="en-US" altLang="ja-JP" sz="2800" dirty="0" smtClean="0">
                <a:latin typeface="+mn-ea"/>
              </a:rPr>
              <a:t>(</a:t>
            </a:r>
            <a:r>
              <a:rPr lang="ja-JP" altLang="en-US" sz="2800" dirty="0" smtClean="0">
                <a:latin typeface="+mn-ea"/>
              </a:rPr>
              <a:t>バイアス</a:t>
            </a:r>
            <a:r>
              <a:rPr lang="en-US" altLang="ja-JP" sz="2800" dirty="0" smtClean="0">
                <a:latin typeface="+mn-ea"/>
              </a:rPr>
              <a:t>)</a:t>
            </a:r>
            <a:r>
              <a:rPr lang="ja-JP" altLang="en-US" sz="2800" dirty="0" smtClean="0">
                <a:latin typeface="+mn-ea"/>
              </a:rPr>
              <a:t>をみつける　</a:t>
            </a:r>
            <a:r>
              <a:rPr lang="en-US" altLang="ja-JP" dirty="0" smtClean="0">
                <a:latin typeface="+mn-ea"/>
              </a:rPr>
              <a:t>※</a:t>
            </a:r>
            <a:r>
              <a:rPr lang="ja-JP" altLang="en-US" dirty="0" smtClean="0">
                <a:latin typeface="+mn-ea"/>
              </a:rPr>
              <a:t>オプション</a:t>
            </a:r>
            <a:endParaRPr lang="ja-JP" altLang="en-US" dirty="0">
              <a:latin typeface="+mn-ea"/>
            </a:endParaRPr>
          </a:p>
        </p:txBody>
      </p:sp>
    </p:spTree>
    <p:extLst>
      <p:ext uri="{BB962C8B-B14F-4D97-AF65-F5344CB8AC3E}">
        <p14:creationId xmlns:p14="http://schemas.microsoft.com/office/powerpoint/2010/main" val="8251706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dirty="0" smtClean="0"/>
              <a:t>HCD:</a:t>
            </a:r>
            <a:r>
              <a:rPr kumimoji="1" lang="ja-JP" altLang="en-US" dirty="0" smtClean="0"/>
              <a:t>人間中心設計</a:t>
            </a:r>
            <a:endParaRPr kumimoji="1" lang="ja-JP" altLang="en-US" dirty="0"/>
          </a:p>
        </p:txBody>
      </p:sp>
      <p:sp>
        <p:nvSpPr>
          <p:cNvPr id="3" name="Text Box 74"/>
          <p:cNvSpPr txBox="1">
            <a:spLocks noChangeArrowheads="1"/>
          </p:cNvSpPr>
          <p:nvPr/>
        </p:nvSpPr>
        <p:spPr bwMode="auto">
          <a:xfrm>
            <a:off x="717549" y="1259603"/>
            <a:ext cx="8516937" cy="1772793"/>
          </a:xfrm>
          <a:prstGeom prst="rect">
            <a:avLst/>
          </a:prstGeom>
          <a:noFill/>
          <a:ln w="9525">
            <a:noFill/>
            <a:miter lim="800000"/>
            <a:headEnd/>
            <a:tailEnd/>
          </a:ln>
          <a:effectLst/>
        </p:spPr>
        <p:txBody>
          <a:bodyPr>
            <a:spAutoFit/>
          </a:bodyPr>
          <a:lstStyle/>
          <a:p>
            <a:pPr marL="609600" indent="-609600" algn="ctr">
              <a:lnSpc>
                <a:spcPct val="80000"/>
              </a:lnSpc>
              <a:spcBef>
                <a:spcPct val="50000"/>
              </a:spcBef>
              <a:defRPr/>
            </a:pPr>
            <a:r>
              <a:rPr kumimoji="0" lang="en-US" altLang="ja-JP" sz="3200" dirty="0" smtClean="0">
                <a:solidFill>
                  <a:prstClr val="black"/>
                </a:solidFill>
                <a:latin typeface="ＭＳ Ｐゴシック"/>
                <a:ea typeface="ＭＳ Ｐゴシック"/>
              </a:rPr>
              <a:t>HCD</a:t>
            </a:r>
            <a:r>
              <a:rPr kumimoji="0" lang="ja-JP" altLang="en-US" sz="3200" dirty="0">
                <a:solidFill>
                  <a:prstClr val="black"/>
                </a:solidFill>
                <a:latin typeface="ＭＳ Ｐゴシック"/>
                <a:ea typeface="ＭＳ Ｐゴシック"/>
              </a:rPr>
              <a:t>（</a:t>
            </a:r>
            <a:r>
              <a:rPr kumimoji="0" lang="en-US" altLang="ja-JP" sz="3200" dirty="0" smtClean="0">
                <a:solidFill>
                  <a:prstClr val="black"/>
                </a:solidFill>
                <a:latin typeface="ＭＳ Ｐゴシック"/>
                <a:ea typeface="ＭＳ Ｐゴシック"/>
              </a:rPr>
              <a:t>Human-Centered Design</a:t>
            </a:r>
            <a:r>
              <a:rPr kumimoji="0" lang="ja-JP" altLang="en-US" sz="3200" dirty="0" smtClean="0">
                <a:solidFill>
                  <a:prstClr val="black"/>
                </a:solidFill>
                <a:latin typeface="ＭＳ Ｐゴシック"/>
                <a:ea typeface="ＭＳ Ｐゴシック"/>
              </a:rPr>
              <a:t>）</a:t>
            </a:r>
            <a:endParaRPr kumimoji="0" lang="en-US" altLang="ja-JP" sz="3200" dirty="0">
              <a:solidFill>
                <a:prstClr val="black"/>
              </a:solidFill>
              <a:latin typeface="ＭＳ Ｐゴシック"/>
              <a:ea typeface="ＭＳ Ｐゴシック"/>
            </a:endParaRPr>
          </a:p>
          <a:p>
            <a:pPr marL="609600" indent="-609600" algn="ctr">
              <a:lnSpc>
                <a:spcPct val="80000"/>
              </a:lnSpc>
              <a:spcBef>
                <a:spcPct val="50000"/>
              </a:spcBef>
              <a:defRPr/>
            </a:pPr>
            <a:r>
              <a:rPr kumimoji="0" lang="ja-JP" altLang="en-US" sz="3200" dirty="0" smtClean="0">
                <a:solidFill>
                  <a:prstClr val="black"/>
                </a:solidFill>
                <a:latin typeface="ＭＳ Ｐゴシック"/>
                <a:ea typeface="ＭＳ Ｐゴシック"/>
              </a:rPr>
              <a:t>ユーザ</a:t>
            </a:r>
            <a:r>
              <a:rPr kumimoji="0" lang="ja-JP" altLang="en-US" sz="3200" dirty="0">
                <a:solidFill>
                  <a:prstClr val="black"/>
                </a:solidFill>
                <a:latin typeface="ＭＳ Ｐゴシック"/>
                <a:ea typeface="ＭＳ Ｐゴシック"/>
              </a:rPr>
              <a:t>視点を重要視したシステム開発</a:t>
            </a:r>
            <a:r>
              <a:rPr kumimoji="0" lang="ja-JP" altLang="en-US" sz="3200" dirty="0" smtClean="0">
                <a:solidFill>
                  <a:prstClr val="black"/>
                </a:solidFill>
                <a:latin typeface="ＭＳ Ｐゴシック"/>
                <a:ea typeface="ＭＳ Ｐゴシック"/>
              </a:rPr>
              <a:t>手法</a:t>
            </a:r>
            <a:endParaRPr kumimoji="0" lang="ja-JP" altLang="en-US" sz="3200" dirty="0">
              <a:solidFill>
                <a:prstClr val="black"/>
              </a:solidFill>
              <a:latin typeface="ＭＳ Ｐゴシック"/>
              <a:ea typeface="ＭＳ Ｐゴシック"/>
            </a:endParaRPr>
          </a:p>
          <a:p>
            <a:pPr marL="609600" indent="-609600" algn="ctr">
              <a:spcBef>
                <a:spcPct val="50000"/>
              </a:spcBef>
              <a:defRPr/>
            </a:pPr>
            <a:endParaRPr kumimoji="0" lang="en-US" altLang="ja-JP" sz="1000" dirty="0" smtClean="0">
              <a:solidFill>
                <a:prstClr val="black"/>
              </a:solidFill>
              <a:latin typeface="A-OTF 新ゴ Pro R" pitchFamily="34" charset="-128"/>
              <a:ea typeface="A-OTF 新ゴ Pro R" pitchFamily="34" charset="-128"/>
            </a:endParaRPr>
          </a:p>
          <a:p>
            <a:pPr marL="609600" indent="-609600" algn="ctr">
              <a:spcBef>
                <a:spcPct val="50000"/>
              </a:spcBef>
              <a:defRPr/>
            </a:pPr>
            <a:r>
              <a:rPr kumimoji="0" lang="en-US" altLang="ja-JP" dirty="0" smtClean="0">
                <a:solidFill>
                  <a:prstClr val="black"/>
                </a:solidFill>
                <a:latin typeface="ＭＳ Ｐゴシック"/>
                <a:ea typeface="ＭＳ Ｐゴシック"/>
              </a:rPr>
              <a:t>※</a:t>
            </a:r>
            <a:r>
              <a:rPr kumimoji="0" lang="ja-JP" altLang="en-US" dirty="0" smtClean="0">
                <a:solidFill>
                  <a:prstClr val="black"/>
                </a:solidFill>
                <a:latin typeface="ＭＳ Ｐゴシック"/>
                <a:ea typeface="ＭＳ Ｐゴシック"/>
              </a:rPr>
              <a:t>参考</a:t>
            </a:r>
            <a:r>
              <a:rPr kumimoji="0" lang="en-US" altLang="ja-JP" dirty="0">
                <a:solidFill>
                  <a:prstClr val="black"/>
                </a:solidFill>
                <a:latin typeface="ＭＳ Ｐゴシック"/>
                <a:ea typeface="ＭＳ Ｐゴシック"/>
              </a:rPr>
              <a:t>:ISO13407</a:t>
            </a:r>
            <a:r>
              <a:rPr kumimoji="0" lang="ja-JP" altLang="en-US" dirty="0">
                <a:solidFill>
                  <a:prstClr val="black"/>
                </a:solidFill>
                <a:latin typeface="ＭＳ Ｐゴシック"/>
                <a:ea typeface="ＭＳ Ｐゴシック"/>
              </a:rPr>
              <a:t>：インタラクティブシステムの人間中心設計</a:t>
            </a:r>
            <a:r>
              <a:rPr kumimoji="0" lang="ja-JP" altLang="en-US" dirty="0" smtClean="0">
                <a:solidFill>
                  <a:prstClr val="black"/>
                </a:solidFill>
                <a:latin typeface="ＭＳ Ｐゴシック"/>
                <a:ea typeface="ＭＳ Ｐゴシック"/>
              </a:rPr>
              <a:t>プロセス</a:t>
            </a:r>
            <a:endParaRPr kumimoji="0" lang="ja-JP" altLang="en-US" dirty="0">
              <a:solidFill>
                <a:prstClr val="black"/>
              </a:solidFill>
              <a:latin typeface="ＭＳ Ｐゴシック"/>
              <a:ea typeface="ＭＳ Ｐゴシック"/>
            </a:endParaRPr>
          </a:p>
        </p:txBody>
      </p:sp>
      <p:pic>
        <p:nvPicPr>
          <p:cNvPr id="4" name="Picture 4" descr="図1"/>
          <p:cNvPicPr>
            <a:picLocks noChangeAspect="1" noChangeArrowheads="1"/>
          </p:cNvPicPr>
          <p:nvPr/>
        </p:nvPicPr>
        <p:blipFill>
          <a:blip r:embed="rId3" cstate="print"/>
          <a:srcRect/>
          <a:stretch>
            <a:fillRect/>
          </a:stretch>
        </p:blipFill>
        <p:spPr bwMode="auto">
          <a:xfrm>
            <a:off x="1739298" y="3373821"/>
            <a:ext cx="6697001" cy="2768095"/>
          </a:xfrm>
          <a:prstGeom prst="rect">
            <a:avLst/>
          </a:prstGeom>
          <a:noFill/>
        </p:spPr>
      </p:pic>
    </p:spTree>
    <p:extLst>
      <p:ext uri="{BB962C8B-B14F-4D97-AF65-F5344CB8AC3E}">
        <p14:creationId xmlns:p14="http://schemas.microsoft.com/office/powerpoint/2010/main" val="400272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smtClean="0"/>
              <a:t>業界背景を調べてみよう</a:t>
            </a:r>
            <a:endParaRPr kumimoji="1" lang="ja-JP" altLang="en-US" dirty="0"/>
          </a:p>
        </p:txBody>
      </p:sp>
      <p:sp>
        <p:nvSpPr>
          <p:cNvPr id="3" name="角丸四角形 2"/>
          <p:cNvSpPr/>
          <p:nvPr/>
        </p:nvSpPr>
        <p:spPr bwMode="auto">
          <a:xfrm>
            <a:off x="653837" y="1353537"/>
            <a:ext cx="8759984" cy="3293414"/>
          </a:xfrm>
          <a:prstGeom prst="roundRect">
            <a:avLst>
              <a:gd name="adj" fmla="val 8868"/>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4" name="テキスト ボックス 3"/>
          <p:cNvSpPr txBox="1"/>
          <p:nvPr/>
        </p:nvSpPr>
        <p:spPr bwMode="auto">
          <a:xfrm>
            <a:off x="638849" y="698761"/>
            <a:ext cx="8759982" cy="68401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108000" tIns="72000" rIns="108000" bIns="72000" rtlCol="0" anchor="ctr" anchorCtr="1">
            <a:spAutoFit/>
          </a:bodyPr>
          <a:lstStyle/>
          <a:p>
            <a:pPr>
              <a:lnSpc>
                <a:spcPct val="130000"/>
              </a:lnSpc>
              <a:buSzPct val="120000"/>
            </a:pPr>
            <a:r>
              <a:rPr lang="en-US" altLang="ja-JP" sz="2800" b="1" dirty="0" smtClean="0">
                <a:solidFill>
                  <a:prstClr val="black"/>
                </a:solidFill>
                <a:latin typeface="+mj-ea"/>
                <a:ea typeface="+mj-ea"/>
              </a:rPr>
              <a:t>Web</a:t>
            </a:r>
            <a:r>
              <a:rPr lang="ja-JP" altLang="en-US" sz="2800" b="1" dirty="0" smtClean="0">
                <a:solidFill>
                  <a:prstClr val="black"/>
                </a:solidFill>
                <a:latin typeface="+mj-ea"/>
                <a:ea typeface="+mj-ea"/>
              </a:rPr>
              <a:t>調査</a:t>
            </a:r>
          </a:p>
        </p:txBody>
      </p:sp>
      <p:sp>
        <p:nvSpPr>
          <p:cNvPr id="13" name="角丸四角形 12"/>
          <p:cNvSpPr/>
          <p:nvPr/>
        </p:nvSpPr>
        <p:spPr bwMode="auto">
          <a:xfrm>
            <a:off x="914364" y="1538053"/>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smtClean="0">
                <a:latin typeface="+mj-ea"/>
                <a:ea typeface="+mj-ea"/>
              </a:rPr>
              <a:t>検索エンジン</a:t>
            </a:r>
            <a:endParaRPr kumimoji="1" lang="ja-JP" altLang="en-US" sz="2800" b="1" dirty="0">
              <a:latin typeface="+mj-ea"/>
              <a:ea typeface="+mj-ea"/>
            </a:endParaRPr>
          </a:p>
        </p:txBody>
      </p:sp>
      <p:sp>
        <p:nvSpPr>
          <p:cNvPr id="14" name="角丸四角形 13"/>
          <p:cNvSpPr/>
          <p:nvPr/>
        </p:nvSpPr>
        <p:spPr bwMode="auto">
          <a:xfrm>
            <a:off x="3702536" y="1538053"/>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smtClean="0">
                <a:latin typeface="+mj-ea"/>
                <a:ea typeface="+mj-ea"/>
              </a:rPr>
              <a:t>ニュース</a:t>
            </a:r>
            <a:endParaRPr kumimoji="1" lang="ja-JP" altLang="en-US" sz="2800" b="1" dirty="0">
              <a:latin typeface="+mj-ea"/>
              <a:ea typeface="+mj-ea"/>
            </a:endParaRPr>
          </a:p>
        </p:txBody>
      </p:sp>
      <p:sp>
        <p:nvSpPr>
          <p:cNvPr id="15" name="角丸四角形 14"/>
          <p:cNvSpPr/>
          <p:nvPr/>
        </p:nvSpPr>
        <p:spPr bwMode="auto">
          <a:xfrm>
            <a:off x="914364" y="2586418"/>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smtClean="0">
                <a:latin typeface="+mj-ea"/>
                <a:ea typeface="+mj-ea"/>
              </a:rPr>
              <a:t>ムービーや</a:t>
            </a:r>
            <a:endParaRPr kumimoji="1" lang="en-US" altLang="ja-JP" sz="2800" b="1" dirty="0" smtClean="0">
              <a:latin typeface="+mj-ea"/>
              <a:ea typeface="+mj-ea"/>
            </a:endParaRPr>
          </a:p>
          <a:p>
            <a:pPr algn="ctr"/>
            <a:r>
              <a:rPr kumimoji="1" lang="ja-JP" altLang="en-US" sz="2800" b="1" dirty="0" smtClean="0">
                <a:latin typeface="+mj-ea"/>
                <a:ea typeface="+mj-ea"/>
              </a:rPr>
              <a:t>写真</a:t>
            </a:r>
            <a:endParaRPr kumimoji="1" lang="ja-JP" altLang="en-US" sz="2800" b="1" dirty="0">
              <a:latin typeface="+mj-ea"/>
              <a:ea typeface="+mj-ea"/>
            </a:endParaRPr>
          </a:p>
        </p:txBody>
      </p:sp>
      <p:sp>
        <p:nvSpPr>
          <p:cNvPr id="16" name="角丸四角形 15"/>
          <p:cNvSpPr/>
          <p:nvPr/>
        </p:nvSpPr>
        <p:spPr bwMode="auto">
          <a:xfrm>
            <a:off x="6522045" y="2586418"/>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smtClean="0">
                <a:latin typeface="+mj-ea"/>
                <a:ea typeface="+mj-ea"/>
              </a:rPr>
              <a:t>カスタマー</a:t>
            </a:r>
            <a:endParaRPr kumimoji="1" lang="en-US" altLang="ja-JP" sz="2800" b="1" dirty="0" smtClean="0">
              <a:latin typeface="+mj-ea"/>
              <a:ea typeface="+mj-ea"/>
            </a:endParaRPr>
          </a:p>
          <a:p>
            <a:pPr algn="ctr"/>
            <a:r>
              <a:rPr kumimoji="1" lang="ja-JP" altLang="en-US" sz="2800" b="1" dirty="0" smtClean="0">
                <a:latin typeface="+mj-ea"/>
                <a:ea typeface="+mj-ea"/>
              </a:rPr>
              <a:t>レビュー</a:t>
            </a:r>
            <a:endParaRPr kumimoji="1" lang="ja-JP" altLang="en-US" sz="2800" b="1" dirty="0">
              <a:latin typeface="+mj-ea"/>
              <a:ea typeface="+mj-ea"/>
            </a:endParaRPr>
          </a:p>
        </p:txBody>
      </p:sp>
      <p:sp>
        <p:nvSpPr>
          <p:cNvPr id="17" name="角丸四角形 16"/>
          <p:cNvSpPr/>
          <p:nvPr/>
        </p:nvSpPr>
        <p:spPr bwMode="auto">
          <a:xfrm>
            <a:off x="6522046" y="1538053"/>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800" b="1" dirty="0" smtClean="0">
                <a:latin typeface="+mj-ea"/>
                <a:ea typeface="+mj-ea"/>
              </a:rPr>
              <a:t>企業・行政等</a:t>
            </a:r>
            <a:endParaRPr lang="en-US" altLang="ja-JP" sz="2800" b="1" dirty="0" smtClean="0">
              <a:latin typeface="+mj-ea"/>
              <a:ea typeface="+mj-ea"/>
            </a:endParaRPr>
          </a:p>
          <a:p>
            <a:pPr algn="ctr"/>
            <a:r>
              <a:rPr kumimoji="1" lang="ja-JP" altLang="en-US" sz="2800" b="1" dirty="0">
                <a:latin typeface="+mj-ea"/>
                <a:ea typeface="+mj-ea"/>
              </a:rPr>
              <a:t>リリース</a:t>
            </a:r>
          </a:p>
        </p:txBody>
      </p:sp>
      <p:sp>
        <p:nvSpPr>
          <p:cNvPr id="18" name="角丸四角形 17"/>
          <p:cNvSpPr/>
          <p:nvPr/>
        </p:nvSpPr>
        <p:spPr bwMode="auto">
          <a:xfrm>
            <a:off x="3702535" y="2586418"/>
            <a:ext cx="2533374" cy="90576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smtClean="0">
                <a:latin typeface="+mj-ea"/>
                <a:ea typeface="+mj-ea"/>
              </a:rPr>
              <a:t>ブログ</a:t>
            </a:r>
            <a:endParaRPr kumimoji="1" lang="ja-JP" altLang="en-US" sz="2800" b="1" dirty="0">
              <a:latin typeface="+mj-ea"/>
              <a:ea typeface="+mj-ea"/>
            </a:endParaRPr>
          </a:p>
        </p:txBody>
      </p:sp>
      <p:sp>
        <p:nvSpPr>
          <p:cNvPr id="19" name="角丸四角形 18"/>
          <p:cNvSpPr/>
          <p:nvPr/>
        </p:nvSpPr>
        <p:spPr bwMode="auto">
          <a:xfrm>
            <a:off x="6522046" y="3633184"/>
            <a:ext cx="2588150" cy="800985"/>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800" b="1" dirty="0">
                <a:latin typeface="+mj-ea"/>
                <a:ea typeface="+mj-ea"/>
              </a:rPr>
              <a:t>e</a:t>
            </a:r>
            <a:r>
              <a:rPr kumimoji="1" lang="en-US" altLang="ja-JP" sz="2800" b="1" dirty="0" smtClean="0">
                <a:latin typeface="+mj-ea"/>
                <a:ea typeface="+mj-ea"/>
              </a:rPr>
              <a:t>tc…</a:t>
            </a:r>
            <a:endParaRPr kumimoji="1" lang="ja-JP" altLang="en-US" sz="2800" b="1" dirty="0">
              <a:latin typeface="+mj-ea"/>
              <a:ea typeface="+mj-ea"/>
            </a:endParaRPr>
          </a:p>
        </p:txBody>
      </p:sp>
      <p:sp>
        <p:nvSpPr>
          <p:cNvPr id="21" name="角丸四角形 20"/>
          <p:cNvSpPr/>
          <p:nvPr/>
        </p:nvSpPr>
        <p:spPr bwMode="auto">
          <a:xfrm>
            <a:off x="643419" y="5027809"/>
            <a:ext cx="8770401" cy="1217613"/>
          </a:xfrm>
          <a:prstGeom prst="roundRect">
            <a:avLst>
              <a:gd name="adj" fmla="val 10511"/>
            </a:avLst>
          </a:prstGeom>
          <a:ln>
            <a:solidFill>
              <a:schemeClr val="accent3">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22" name="テキスト ボックス 21"/>
          <p:cNvSpPr txBox="1"/>
          <p:nvPr/>
        </p:nvSpPr>
        <p:spPr bwMode="auto">
          <a:xfrm>
            <a:off x="626651" y="4855217"/>
            <a:ext cx="8772180" cy="68401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8000" tIns="72000" rIns="108000" bIns="72000" rtlCol="0" anchor="ctr" anchorCtr="1">
            <a:spAutoFit/>
          </a:bodyPr>
          <a:lstStyle/>
          <a:p>
            <a:pPr>
              <a:lnSpc>
                <a:spcPct val="130000"/>
              </a:lnSpc>
              <a:buSzPct val="120000"/>
            </a:pPr>
            <a:r>
              <a:rPr lang="ja-JP" altLang="en-US" sz="2800" b="1" dirty="0" smtClean="0">
                <a:solidFill>
                  <a:prstClr val="black"/>
                </a:solidFill>
                <a:latin typeface="+mj-ea"/>
                <a:ea typeface="+mj-ea"/>
              </a:rPr>
              <a:t>その他</a:t>
            </a:r>
          </a:p>
        </p:txBody>
      </p:sp>
      <p:sp>
        <p:nvSpPr>
          <p:cNvPr id="23" name="テキスト ボックス 22"/>
          <p:cNvSpPr txBox="1"/>
          <p:nvPr/>
        </p:nvSpPr>
        <p:spPr bwMode="auto">
          <a:xfrm>
            <a:off x="621710" y="5574171"/>
            <a:ext cx="8777122" cy="607071"/>
          </a:xfrm>
          <a:prstGeom prst="rect">
            <a:avLst/>
          </a:prstGeom>
          <a:noFill/>
          <a:ln w="9525">
            <a:noFill/>
            <a:miter lim="800000"/>
            <a:headEnd/>
            <a:tailEnd/>
          </a:ln>
        </p:spPr>
        <p:txBody>
          <a:bodyPr wrap="square" lIns="108000" tIns="72000" rIns="108000" bIns="72000" rtlCol="0" anchor="ctr" anchorCtr="0">
            <a:spAutoFit/>
          </a:bodyPr>
          <a:lstStyle/>
          <a:p>
            <a:pPr algn="ctr">
              <a:lnSpc>
                <a:spcPct val="130000"/>
              </a:lnSpc>
              <a:buSzPct val="120000"/>
            </a:pPr>
            <a:r>
              <a:rPr lang="ja-JP" altLang="en-US" sz="2400" b="1" dirty="0">
                <a:solidFill>
                  <a:prstClr val="black"/>
                </a:solidFill>
                <a:latin typeface="+mj-ea"/>
                <a:ea typeface="+mj-ea"/>
              </a:rPr>
              <a:t>・テレビ　</a:t>
            </a:r>
            <a:r>
              <a:rPr lang="ja-JP" altLang="en-US" sz="2400" b="1" dirty="0" smtClean="0">
                <a:solidFill>
                  <a:prstClr val="black"/>
                </a:solidFill>
                <a:latin typeface="+mj-ea"/>
                <a:ea typeface="+mj-ea"/>
              </a:rPr>
              <a:t>・雑誌　・身の回り   ・新聞　・書籍　・論文   </a:t>
            </a:r>
            <a:r>
              <a:rPr lang="en-US" altLang="ja-JP" sz="2400" b="1" dirty="0" smtClean="0">
                <a:solidFill>
                  <a:prstClr val="black"/>
                </a:solidFill>
                <a:latin typeface="+mj-ea"/>
                <a:ea typeface="+mj-ea"/>
              </a:rPr>
              <a:t>etc..</a:t>
            </a:r>
          </a:p>
        </p:txBody>
      </p:sp>
      <p:sp>
        <p:nvSpPr>
          <p:cNvPr id="25" name="角丸四角形 24"/>
          <p:cNvSpPr/>
          <p:nvPr/>
        </p:nvSpPr>
        <p:spPr bwMode="auto">
          <a:xfrm>
            <a:off x="3702535" y="3633184"/>
            <a:ext cx="2533374" cy="800985"/>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800" b="1" dirty="0" smtClean="0">
                <a:latin typeface="+mj-ea"/>
                <a:ea typeface="+mj-ea"/>
              </a:rPr>
              <a:t>掲示板</a:t>
            </a:r>
            <a:endParaRPr kumimoji="1" lang="ja-JP" altLang="en-US" sz="2800" b="1" dirty="0">
              <a:latin typeface="+mj-ea"/>
              <a:ea typeface="+mj-ea"/>
            </a:endParaRPr>
          </a:p>
        </p:txBody>
      </p:sp>
    </p:spTree>
    <p:extLst>
      <p:ext uri="{BB962C8B-B14F-4D97-AF65-F5344CB8AC3E}">
        <p14:creationId xmlns:p14="http://schemas.microsoft.com/office/powerpoint/2010/main" val="1170871526"/>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smtClean="0"/>
              <a:t>業界背景を調べてみよう</a:t>
            </a:r>
            <a:endParaRPr kumimoji="1" lang="ja-JP" altLang="en-US" dirty="0"/>
          </a:p>
        </p:txBody>
      </p:sp>
      <p:sp>
        <p:nvSpPr>
          <p:cNvPr id="5" name="テキスト ボックス 4"/>
          <p:cNvSpPr txBox="1"/>
          <p:nvPr/>
        </p:nvSpPr>
        <p:spPr bwMode="auto">
          <a:xfrm>
            <a:off x="629930" y="997832"/>
            <a:ext cx="8622453" cy="5344779"/>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sz="4400" b="1" dirty="0" smtClean="0">
                <a:latin typeface="+mj-ea"/>
                <a:ea typeface="+mj-ea"/>
              </a:rPr>
              <a:t>先ず</a:t>
            </a:r>
            <a:r>
              <a:rPr kumimoji="1" lang="en-US" altLang="ja-JP" sz="4400" b="1" dirty="0" smtClean="0">
                <a:latin typeface="+mj-ea"/>
                <a:ea typeface="+mj-ea"/>
              </a:rPr>
              <a:t>Google</a:t>
            </a:r>
            <a:r>
              <a:rPr kumimoji="1" lang="ja-JP" altLang="en-US" sz="4400" b="1" dirty="0" smtClean="0">
                <a:latin typeface="+mj-ea"/>
                <a:ea typeface="+mj-ea"/>
              </a:rPr>
              <a:t>先生に聞いてみるでしょ</a:t>
            </a:r>
            <a:endParaRPr kumimoji="1" lang="en-US" altLang="ja-JP" sz="4400" b="1" dirty="0" smtClean="0">
              <a:latin typeface="+mj-ea"/>
              <a:ea typeface="+mj-ea"/>
            </a:endParaRPr>
          </a:p>
          <a:p>
            <a:pPr algn="ctr">
              <a:buSzPct val="120000"/>
            </a:pPr>
            <a:r>
              <a:rPr lang="ja-JP" altLang="en-US" sz="8000" dirty="0" smtClean="0">
                <a:latin typeface="+mj-ea"/>
                <a:ea typeface="+mj-ea"/>
              </a:rPr>
              <a:t>▼</a:t>
            </a:r>
            <a:endParaRPr lang="en-US" altLang="ja-JP" sz="8000" dirty="0" smtClean="0">
              <a:latin typeface="+mj-ea"/>
              <a:ea typeface="+mj-ea"/>
            </a:endParaRPr>
          </a:p>
          <a:p>
            <a:pPr algn="ctr">
              <a:lnSpc>
                <a:spcPct val="120000"/>
              </a:lnSpc>
              <a:buSzPct val="120000"/>
            </a:pPr>
            <a:r>
              <a:rPr kumimoji="1" lang="ja-JP" altLang="en-US" sz="2800" dirty="0" smtClean="0">
                <a:latin typeface="+mj-ea"/>
                <a:ea typeface="+mj-ea"/>
              </a:rPr>
              <a:t>情報の可視化（マインドマップ等）</a:t>
            </a:r>
            <a:endParaRPr kumimoji="1" lang="en-US" altLang="ja-JP" sz="2800" dirty="0" smtClean="0">
              <a:latin typeface="+mj-ea"/>
              <a:ea typeface="+mj-ea"/>
            </a:endParaRPr>
          </a:p>
          <a:p>
            <a:pPr algn="ctr">
              <a:lnSpc>
                <a:spcPct val="120000"/>
              </a:lnSpc>
              <a:buSzPct val="120000"/>
            </a:pPr>
            <a:r>
              <a:rPr kumimoji="1" lang="ja-JP" altLang="en-US" sz="2800" dirty="0" smtClean="0">
                <a:latin typeface="+mj-ea"/>
                <a:ea typeface="+mj-ea"/>
              </a:rPr>
              <a:t>関連ページのプリントアウト</a:t>
            </a:r>
            <a:endParaRPr kumimoji="1" lang="en-US" altLang="ja-JP" sz="2800" dirty="0" smtClean="0">
              <a:latin typeface="+mj-ea"/>
              <a:ea typeface="+mj-ea"/>
            </a:endParaRPr>
          </a:p>
          <a:p>
            <a:pPr algn="ctr">
              <a:lnSpc>
                <a:spcPct val="120000"/>
              </a:lnSpc>
              <a:buSzPct val="120000"/>
            </a:pPr>
            <a:r>
              <a:rPr kumimoji="1" lang="ja-JP" altLang="en-US" sz="2800" dirty="0" smtClean="0">
                <a:latin typeface="+mj-ea"/>
                <a:ea typeface="+mj-ea"/>
              </a:rPr>
              <a:t>見えるところに貼り出してみよう</a:t>
            </a:r>
            <a:endParaRPr kumimoji="1" lang="en-US" altLang="ja-JP" sz="2800" dirty="0" smtClean="0">
              <a:latin typeface="+mj-ea"/>
              <a:ea typeface="+mj-ea"/>
            </a:endParaRPr>
          </a:p>
          <a:p>
            <a:pPr algn="ctr">
              <a:lnSpc>
                <a:spcPct val="120000"/>
              </a:lnSpc>
              <a:buSzPct val="120000"/>
            </a:pPr>
            <a:r>
              <a:rPr kumimoji="1" lang="ja-JP" altLang="en-US" sz="2800" dirty="0" smtClean="0">
                <a:latin typeface="+mj-ea"/>
                <a:ea typeface="+mj-ea"/>
              </a:rPr>
              <a:t>気になるニュースを調べてみよう</a:t>
            </a:r>
            <a:endParaRPr kumimoji="1" lang="en-US" altLang="ja-JP" sz="2800" dirty="0" smtClean="0">
              <a:latin typeface="+mj-ea"/>
              <a:ea typeface="+mj-ea"/>
            </a:endParaRPr>
          </a:p>
          <a:p>
            <a:pPr algn="ctr">
              <a:lnSpc>
                <a:spcPct val="120000"/>
              </a:lnSpc>
              <a:buSzPct val="120000"/>
            </a:pPr>
            <a:r>
              <a:rPr kumimoji="1" lang="ja-JP" altLang="en-US" sz="2800" dirty="0" smtClean="0">
                <a:latin typeface="+mj-ea"/>
                <a:ea typeface="+mj-ea"/>
              </a:rPr>
              <a:t>既存のサービスからヒントを得よう</a:t>
            </a:r>
            <a:endParaRPr kumimoji="1" lang="en-US" altLang="ja-JP" sz="2800" dirty="0" smtClean="0">
              <a:latin typeface="+mj-ea"/>
              <a:ea typeface="+mj-ea"/>
            </a:endParaRPr>
          </a:p>
          <a:p>
            <a:pPr algn="ctr">
              <a:lnSpc>
                <a:spcPct val="120000"/>
              </a:lnSpc>
              <a:buSzPct val="120000"/>
            </a:pPr>
            <a:r>
              <a:rPr lang="ja-JP" altLang="en-US" sz="2800" dirty="0" smtClean="0">
                <a:latin typeface="+mj-ea"/>
                <a:ea typeface="+mj-ea"/>
              </a:rPr>
              <a:t>実際に見に行こう！</a:t>
            </a:r>
            <a:endParaRPr kumimoji="1" lang="ja-JP" altLang="en-US" sz="2800" dirty="0" smtClean="0">
              <a:latin typeface="+mj-ea"/>
              <a:ea typeface="+mj-ea"/>
            </a:endParaRPr>
          </a:p>
        </p:txBody>
      </p:sp>
    </p:spTree>
    <p:extLst>
      <p:ext uri="{BB962C8B-B14F-4D97-AF65-F5344CB8AC3E}">
        <p14:creationId xmlns:p14="http://schemas.microsoft.com/office/powerpoint/2010/main" val="2759744997"/>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ブレインストーミングを開催する</a:t>
            </a:r>
            <a:endParaRPr kumimoji="1" lang="ja-JP" altLang="en-US" dirty="0"/>
          </a:p>
        </p:txBody>
      </p:sp>
      <p:sp>
        <p:nvSpPr>
          <p:cNvPr id="3" name="正方形/長方形 2"/>
          <p:cNvSpPr/>
          <p:nvPr/>
        </p:nvSpPr>
        <p:spPr bwMode="auto">
          <a:xfrm>
            <a:off x="619125" y="1133475"/>
            <a:ext cx="8677275" cy="22479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5400" dirty="0" smtClean="0">
                <a:latin typeface="ＭＳ Ｐゴシック" pitchFamily="50" charset="-128"/>
                <a:ea typeface="ＭＳ Ｐゴシック" pitchFamily="50" charset="-128"/>
              </a:rPr>
              <a:t>ブレストテーマを見つける</a:t>
            </a:r>
            <a:endParaRPr kumimoji="1" lang="ja-JP" altLang="en-US" sz="5400" dirty="0">
              <a:latin typeface="ＭＳ Ｐゴシック" pitchFamily="50" charset="-128"/>
              <a:ea typeface="ＭＳ Ｐゴシック" pitchFamily="50" charset="-128"/>
            </a:endParaRPr>
          </a:p>
        </p:txBody>
      </p:sp>
      <p:sp>
        <p:nvSpPr>
          <p:cNvPr id="5" name="二等辺三角形 4"/>
          <p:cNvSpPr/>
          <p:nvPr/>
        </p:nvSpPr>
        <p:spPr bwMode="auto">
          <a:xfrm rot="10800000">
            <a:off x="4760751" y="3679438"/>
            <a:ext cx="394021" cy="339674"/>
          </a:xfrm>
          <a:prstGeom prst="triangle">
            <a:avLst/>
          </a:prstGeom>
          <a:solidFill>
            <a:schemeClr val="tx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6" name="テキスト ボックス 55"/>
          <p:cNvSpPr txBox="1"/>
          <p:nvPr/>
        </p:nvSpPr>
        <p:spPr bwMode="auto">
          <a:xfrm>
            <a:off x="619124" y="4100624"/>
            <a:ext cx="8677275" cy="2130565"/>
          </a:xfrm>
          <a:prstGeom prst="rect">
            <a:avLst/>
          </a:prstGeom>
          <a:noFill/>
          <a:ln w="9525">
            <a:noFill/>
            <a:miter lim="800000"/>
            <a:headEnd/>
            <a:tailEnd/>
          </a:ln>
        </p:spPr>
        <p:txBody>
          <a:bodyPr wrap="square" lIns="108000" tIns="72000" rIns="108000" bIns="72000" rtlCol="0" anchor="ctr" anchorCtr="0">
            <a:spAutoFit/>
          </a:bodyPr>
          <a:lstStyle/>
          <a:p>
            <a:pPr algn="just">
              <a:lnSpc>
                <a:spcPct val="130000"/>
              </a:lnSpc>
              <a:buSzPct val="120000"/>
            </a:pPr>
            <a:r>
              <a:rPr kumimoji="1" lang="ja-JP" altLang="en-US" sz="2000" dirty="0" smtClean="0">
                <a:latin typeface="+mn-ea"/>
                <a:ea typeface="+mn-ea"/>
              </a:rPr>
              <a:t>例：移動販売車</a:t>
            </a:r>
            <a:r>
              <a:rPr lang="ja-JP" altLang="en-US" sz="2000" dirty="0" smtClean="0">
                <a:latin typeface="+mn-ea"/>
                <a:ea typeface="+mn-ea"/>
              </a:rPr>
              <a:t>ってどこにある</a:t>
            </a:r>
            <a:r>
              <a:rPr kumimoji="1" lang="ja-JP" altLang="en-US" sz="2000" dirty="0" smtClean="0">
                <a:latin typeface="+mn-ea"/>
                <a:ea typeface="+mn-ea"/>
              </a:rPr>
              <a:t>？　何を買う？いつ買う？何を期待している？</a:t>
            </a:r>
            <a:endParaRPr kumimoji="1" lang="en-US" altLang="ja-JP" sz="2000" dirty="0" smtClean="0">
              <a:latin typeface="+mn-ea"/>
              <a:ea typeface="+mn-ea"/>
            </a:endParaRPr>
          </a:p>
          <a:p>
            <a:pPr algn="just">
              <a:lnSpc>
                <a:spcPct val="130000"/>
              </a:lnSpc>
              <a:buSzPct val="120000"/>
            </a:pPr>
            <a:r>
              <a:rPr lang="ja-JP" altLang="en-US" sz="2000" dirty="0">
                <a:latin typeface="+mn-ea"/>
                <a:ea typeface="+mn-ea"/>
              </a:rPr>
              <a:t>　</a:t>
            </a:r>
            <a:r>
              <a:rPr lang="ja-JP" altLang="en-US" sz="2000" dirty="0" smtClean="0">
                <a:latin typeface="+mn-ea"/>
                <a:ea typeface="+mn-ea"/>
              </a:rPr>
              <a:t>　便利な点は？販売する側のいいところ、大変なところは？</a:t>
            </a:r>
            <a:r>
              <a:rPr kumimoji="1" lang="en-US" altLang="ja-JP" sz="2000" dirty="0" smtClean="0">
                <a:latin typeface="+mn-ea"/>
                <a:ea typeface="+mn-ea"/>
              </a:rPr>
              <a:t/>
            </a:r>
            <a:br>
              <a:rPr kumimoji="1" lang="en-US" altLang="ja-JP" sz="2000" dirty="0" smtClean="0">
                <a:latin typeface="+mn-ea"/>
                <a:ea typeface="+mn-ea"/>
              </a:rPr>
            </a:br>
            <a:r>
              <a:rPr kumimoji="1" lang="ja-JP" altLang="en-US" sz="2000" dirty="0" smtClean="0">
                <a:latin typeface="+mn-ea"/>
                <a:ea typeface="+mn-ea"/>
              </a:rPr>
              <a:t>　　スマートフォンで買うものって？移動販売車のいやなところ</a:t>
            </a:r>
            <a:r>
              <a:rPr lang="ja-JP" altLang="en-US" sz="2000" dirty="0">
                <a:latin typeface="+mn-ea"/>
                <a:ea typeface="+mn-ea"/>
              </a:rPr>
              <a:t>って</a:t>
            </a:r>
            <a:r>
              <a:rPr lang="ja-JP" altLang="en-US" sz="2000" dirty="0" smtClean="0">
                <a:latin typeface="+mn-ea"/>
                <a:ea typeface="+mn-ea"/>
              </a:rPr>
              <a:t>？</a:t>
            </a:r>
            <a:r>
              <a:rPr lang="en-US" altLang="ja-JP" sz="2000" dirty="0" smtClean="0">
                <a:latin typeface="+mn-ea"/>
                <a:ea typeface="+mn-ea"/>
              </a:rPr>
              <a:t/>
            </a:r>
            <a:br>
              <a:rPr lang="en-US" altLang="ja-JP" sz="2000" dirty="0" smtClean="0">
                <a:latin typeface="+mn-ea"/>
                <a:ea typeface="+mn-ea"/>
              </a:rPr>
            </a:br>
            <a:r>
              <a:rPr lang="ja-JP" altLang="en-US" sz="2000" dirty="0" smtClean="0">
                <a:latin typeface="+mn-ea"/>
                <a:ea typeface="+mn-ea"/>
              </a:rPr>
              <a:t>　　スマホってなに？ネットで買うものって？移動してくる便利なものって？</a:t>
            </a:r>
            <a:endParaRPr kumimoji="1" lang="en-US" altLang="ja-JP" sz="2000" dirty="0" smtClean="0">
              <a:latin typeface="+mn-ea"/>
              <a:ea typeface="+mn-ea"/>
            </a:endParaRPr>
          </a:p>
          <a:p>
            <a:pPr algn="just">
              <a:lnSpc>
                <a:spcPct val="130000"/>
              </a:lnSpc>
              <a:buSzPct val="120000"/>
            </a:pPr>
            <a:r>
              <a:rPr kumimoji="1" lang="ja-JP" altLang="en-US" sz="2000" dirty="0" smtClean="0">
                <a:latin typeface="+mn-ea"/>
                <a:ea typeface="+mn-ea"/>
              </a:rPr>
              <a:t>　　</a:t>
            </a:r>
            <a:r>
              <a:rPr kumimoji="1" lang="en-US" altLang="ja-JP" sz="2000" dirty="0" err="1" smtClean="0">
                <a:latin typeface="+mn-ea"/>
                <a:ea typeface="+mn-ea"/>
              </a:rPr>
              <a:t>etc</a:t>
            </a:r>
            <a:endParaRPr kumimoji="1" lang="ja-JP" altLang="en-US" sz="2000" dirty="0" smtClean="0">
              <a:latin typeface="+mn-ea"/>
              <a:ea typeface="+mn-ea"/>
            </a:endParaRPr>
          </a:p>
        </p:txBody>
      </p:sp>
      <p:sp>
        <p:nvSpPr>
          <p:cNvPr id="57" name="角丸四角形 56"/>
          <p:cNvSpPr/>
          <p:nvPr/>
        </p:nvSpPr>
        <p:spPr bwMode="auto">
          <a:xfrm>
            <a:off x="7866742" y="838200"/>
            <a:ext cx="1648733"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4400" dirty="0" smtClean="0">
                <a:solidFill>
                  <a:schemeClr val="bg1"/>
                </a:solidFill>
                <a:latin typeface="ＭＳ Ｐゴシック" pitchFamily="50" charset="-128"/>
                <a:ea typeface="ＭＳ Ｐゴシック" pitchFamily="50" charset="-128"/>
              </a:rPr>
              <a:t>宿題</a:t>
            </a:r>
            <a:endParaRPr kumimoji="1" lang="ja-JP" altLang="en-US" sz="4400" dirty="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95816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ブレストテーマ</a:t>
            </a:r>
            <a:endParaRPr kumimoji="1" lang="ja-JP" altLang="en-US" dirty="0"/>
          </a:p>
        </p:txBody>
      </p:sp>
      <p:sp>
        <p:nvSpPr>
          <p:cNvPr id="5" name="テキスト ボックス 4"/>
          <p:cNvSpPr txBox="1"/>
          <p:nvPr/>
        </p:nvSpPr>
        <p:spPr bwMode="auto">
          <a:xfrm>
            <a:off x="521862" y="2097522"/>
            <a:ext cx="8636880" cy="2499897"/>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sz="6000" b="1" dirty="0" smtClean="0">
                <a:latin typeface="+mj-ea"/>
                <a:ea typeface="+mj-ea"/>
              </a:rPr>
              <a:t>テーマの順番を意識しよう</a:t>
            </a:r>
            <a:endParaRPr kumimoji="1" lang="en-US" altLang="ja-JP" sz="6000" b="1" dirty="0" smtClean="0">
              <a:latin typeface="+mj-ea"/>
              <a:ea typeface="+mj-ea"/>
            </a:endParaRPr>
          </a:p>
          <a:p>
            <a:pPr algn="ctr">
              <a:lnSpc>
                <a:spcPct val="130000"/>
              </a:lnSpc>
              <a:buSzPct val="120000"/>
            </a:pPr>
            <a:r>
              <a:rPr kumimoji="1" lang="ja-JP" altLang="en-US" sz="6000" b="1" dirty="0" smtClean="0">
                <a:latin typeface="+mj-ea"/>
                <a:ea typeface="+mj-ea"/>
              </a:rPr>
              <a:t>頭も準備体操が必要</a:t>
            </a:r>
          </a:p>
        </p:txBody>
      </p:sp>
    </p:spTree>
    <p:extLst>
      <p:ext uri="{BB962C8B-B14F-4D97-AF65-F5344CB8AC3E}">
        <p14:creationId xmlns:p14="http://schemas.microsoft.com/office/powerpoint/2010/main" val="760219953"/>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ターゲットユーザー</a:t>
            </a:r>
            <a:endParaRPr kumimoji="1" lang="ja-JP" altLang="en-US" dirty="0"/>
          </a:p>
        </p:txBody>
      </p:sp>
    </p:spTree>
    <p:extLst>
      <p:ext uri="{BB962C8B-B14F-4D97-AF65-F5344CB8AC3E}">
        <p14:creationId xmlns:p14="http://schemas.microsoft.com/office/powerpoint/2010/main" val="2893535898"/>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ターゲットユーザーをなぜ設定するか</a:t>
            </a:r>
            <a:endParaRPr kumimoji="1" lang="ja-JP" altLang="en-US" dirty="0"/>
          </a:p>
        </p:txBody>
      </p:sp>
      <p:sp>
        <p:nvSpPr>
          <p:cNvPr id="3" name="角丸四角形 2"/>
          <p:cNvSpPr/>
          <p:nvPr/>
        </p:nvSpPr>
        <p:spPr bwMode="auto">
          <a:xfrm>
            <a:off x="514675" y="869625"/>
            <a:ext cx="8876650" cy="128302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3200" dirty="0">
                <a:solidFill>
                  <a:prstClr val="black"/>
                </a:solidFill>
                <a:latin typeface="+mj-ea"/>
                <a:ea typeface="+mj-ea"/>
              </a:rPr>
              <a:t>ユーザーニーズを明確にし、それに応えるため</a:t>
            </a:r>
          </a:p>
        </p:txBody>
      </p:sp>
      <p:sp>
        <p:nvSpPr>
          <p:cNvPr id="4" name="Text Box 1043"/>
          <p:cNvSpPr txBox="1">
            <a:spLocks noChangeArrowheads="1"/>
          </p:cNvSpPr>
          <p:nvPr/>
        </p:nvSpPr>
        <p:spPr bwMode="auto">
          <a:xfrm>
            <a:off x="1032932" y="2588146"/>
            <a:ext cx="7840135" cy="3440113"/>
          </a:xfrm>
          <a:prstGeom prst="rect">
            <a:avLst/>
          </a:prstGeom>
          <a:noFill/>
          <a:ln>
            <a:noFill/>
          </a:ln>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gn="just" eaLnBrk="1" hangingPunct="1">
              <a:lnSpc>
                <a:spcPct val="130000"/>
              </a:lnSpc>
              <a:buSzPct val="120000"/>
            </a:pPr>
            <a:r>
              <a:rPr lang="ja-JP" altLang="en-US" sz="3200" dirty="0">
                <a:solidFill>
                  <a:srgbClr val="333333"/>
                </a:solidFill>
                <a:latin typeface="+mn-ea"/>
                <a:ea typeface="+mn-ea"/>
              </a:rPr>
              <a:t>製品</a:t>
            </a:r>
            <a:r>
              <a:rPr lang="ja-JP" altLang="en-US" sz="3200" dirty="0" smtClean="0">
                <a:solidFill>
                  <a:srgbClr val="333333"/>
                </a:solidFill>
                <a:latin typeface="+mn-ea"/>
                <a:ea typeface="+mn-ea"/>
              </a:rPr>
              <a:t>やサービスを開発検討する際、</a:t>
            </a:r>
            <a:r>
              <a:rPr lang="ja-JP" altLang="en-US" sz="3200" dirty="0" smtClean="0">
                <a:solidFill>
                  <a:srgbClr val="FF0000"/>
                </a:solidFill>
                <a:latin typeface="+mn-ea"/>
                <a:ea typeface="+mn-ea"/>
              </a:rPr>
              <a:t>顧客やユーザーを知らずに行うということはありません</a:t>
            </a:r>
            <a:r>
              <a:rPr lang="ja-JP" altLang="en-US" sz="3200" dirty="0" smtClean="0">
                <a:solidFill>
                  <a:srgbClr val="333333"/>
                </a:solidFill>
                <a:latin typeface="+mn-ea"/>
                <a:ea typeface="+mn-ea"/>
              </a:rPr>
              <a:t>。ユーザーがどんな人々で、どんなニーズを持っているのかを把握することは、</a:t>
            </a:r>
            <a:r>
              <a:rPr lang="ja-JP" altLang="en-US" sz="3200" dirty="0" smtClean="0">
                <a:solidFill>
                  <a:srgbClr val="FF0000"/>
                </a:solidFill>
                <a:latin typeface="+mn-ea"/>
                <a:ea typeface="+mn-ea"/>
              </a:rPr>
              <a:t>最適な製品・サービス開発には不可欠です</a:t>
            </a:r>
            <a:r>
              <a:rPr lang="ja-JP" altLang="en-US" sz="3200" dirty="0" smtClean="0">
                <a:solidFill>
                  <a:srgbClr val="333333"/>
                </a:solidFill>
                <a:latin typeface="+mn-ea"/>
                <a:ea typeface="+mn-ea"/>
              </a:rPr>
              <a:t>。</a:t>
            </a:r>
          </a:p>
        </p:txBody>
      </p:sp>
    </p:spTree>
    <p:extLst>
      <p:ext uri="{BB962C8B-B14F-4D97-AF65-F5344CB8AC3E}">
        <p14:creationId xmlns:p14="http://schemas.microsoft.com/office/powerpoint/2010/main" val="170540676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例えば、「ユーザーは女性」といっても・・・</a:t>
            </a:r>
            <a:endParaRPr kumimoji="1" lang="ja-JP" altLang="en-US" dirty="0"/>
          </a:p>
        </p:txBody>
      </p:sp>
      <p:sp>
        <p:nvSpPr>
          <p:cNvPr id="4" name="雲 3"/>
          <p:cNvSpPr/>
          <p:nvPr/>
        </p:nvSpPr>
        <p:spPr bwMode="auto">
          <a:xfrm>
            <a:off x="488949" y="1896284"/>
            <a:ext cx="2760995" cy="1942409"/>
          </a:xfrm>
          <a:prstGeom prst="cloud">
            <a:avLst/>
          </a:prstGeom>
          <a:solidFill>
            <a:schemeClr val="accent2">
              <a:lumMod val="40000"/>
              <a:lumOff val="6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ユーザーが</a:t>
            </a:r>
            <a:endParaRPr lang="en-US" altLang="ja-JP" sz="2000" dirty="0" smtClean="0">
              <a:solidFill>
                <a:prstClr val="black"/>
              </a:solidFill>
              <a:latin typeface="+mj-ea"/>
              <a:ea typeface="+mj-ea"/>
            </a:endParaRPr>
          </a:p>
          <a:p>
            <a:pPr algn="ctr"/>
            <a:r>
              <a:rPr lang="ja-JP" altLang="en-US" sz="2000" dirty="0">
                <a:solidFill>
                  <a:prstClr val="black"/>
                </a:solidFill>
                <a:latin typeface="+mj-ea"/>
                <a:ea typeface="+mj-ea"/>
              </a:rPr>
              <a:t>専業主婦</a:t>
            </a:r>
            <a:r>
              <a:rPr lang="ja-JP" altLang="en-US" sz="2000" dirty="0" smtClean="0">
                <a:solidFill>
                  <a:prstClr val="black"/>
                </a:solidFill>
                <a:latin typeface="+mj-ea"/>
                <a:ea typeface="+mj-ea"/>
              </a:rPr>
              <a:t>の</a:t>
            </a:r>
            <a:endParaRPr lang="en-US" altLang="ja-JP" sz="2000" dirty="0" smtClean="0">
              <a:solidFill>
                <a:prstClr val="black"/>
              </a:solidFill>
              <a:latin typeface="+mj-ea"/>
              <a:ea typeface="+mj-ea"/>
            </a:endParaRPr>
          </a:p>
          <a:p>
            <a:pPr algn="ctr"/>
            <a:r>
              <a:rPr lang="ja-JP" altLang="en-US" sz="2000" dirty="0" smtClean="0">
                <a:solidFill>
                  <a:prstClr val="black"/>
                </a:solidFill>
                <a:latin typeface="+mj-ea"/>
                <a:ea typeface="+mj-ea"/>
              </a:rPr>
              <a:t>ママなら</a:t>
            </a:r>
            <a:r>
              <a:rPr lang="en-US" altLang="ja-JP" sz="2000" dirty="0" smtClean="0">
                <a:solidFill>
                  <a:prstClr val="black"/>
                </a:solidFill>
                <a:latin typeface="+mj-ea"/>
                <a:ea typeface="+mj-ea"/>
              </a:rPr>
              <a:t>…</a:t>
            </a:r>
            <a:endParaRPr lang="ja-JP" altLang="en-US" sz="2000" dirty="0">
              <a:solidFill>
                <a:prstClr val="black"/>
              </a:solidFill>
              <a:latin typeface="+mj-ea"/>
              <a:ea typeface="+mj-ea"/>
            </a:endParaRPr>
          </a:p>
        </p:txBody>
      </p:sp>
      <p:sp>
        <p:nvSpPr>
          <p:cNvPr id="5" name="円/楕円 4"/>
          <p:cNvSpPr/>
          <p:nvPr/>
        </p:nvSpPr>
        <p:spPr bwMode="auto">
          <a:xfrm>
            <a:off x="3675927" y="1190063"/>
            <a:ext cx="1999678" cy="1064950"/>
          </a:xfrm>
          <a:prstGeom prst="ellipse">
            <a:avLst/>
          </a:prstGeom>
          <a:solidFill>
            <a:schemeClr val="accent2">
              <a:lumMod val="60000"/>
              <a:lumOff val="4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子供がいる</a:t>
            </a:r>
            <a:endParaRPr lang="ja-JP" altLang="en-US" sz="2000" dirty="0">
              <a:solidFill>
                <a:prstClr val="black"/>
              </a:solidFill>
              <a:latin typeface="+mj-ea"/>
              <a:ea typeface="+mj-ea"/>
            </a:endParaRPr>
          </a:p>
        </p:txBody>
      </p:sp>
      <p:sp>
        <p:nvSpPr>
          <p:cNvPr id="6" name="円/楕円 5"/>
          <p:cNvSpPr/>
          <p:nvPr/>
        </p:nvSpPr>
        <p:spPr bwMode="auto">
          <a:xfrm>
            <a:off x="3675927" y="3665691"/>
            <a:ext cx="1999678" cy="1064950"/>
          </a:xfrm>
          <a:prstGeom prst="ellipse">
            <a:avLst/>
          </a:prstGeom>
          <a:solidFill>
            <a:schemeClr val="accent2">
              <a:lumMod val="60000"/>
              <a:lumOff val="4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日常の移動範囲は狭い</a:t>
            </a:r>
            <a:endParaRPr lang="ja-JP" altLang="en-US" sz="2000" dirty="0">
              <a:solidFill>
                <a:prstClr val="black"/>
              </a:solidFill>
              <a:latin typeface="+mj-ea"/>
              <a:ea typeface="+mj-ea"/>
            </a:endParaRPr>
          </a:p>
        </p:txBody>
      </p:sp>
      <p:sp>
        <p:nvSpPr>
          <p:cNvPr id="7" name="円/楕円 6"/>
          <p:cNvSpPr/>
          <p:nvPr/>
        </p:nvSpPr>
        <p:spPr bwMode="auto">
          <a:xfrm>
            <a:off x="3675926" y="2427877"/>
            <a:ext cx="1999678" cy="1064950"/>
          </a:xfrm>
          <a:prstGeom prst="ellipse">
            <a:avLst/>
          </a:prstGeom>
          <a:solidFill>
            <a:schemeClr val="accent2">
              <a:lumMod val="60000"/>
              <a:lumOff val="4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家族中心の</a:t>
            </a:r>
            <a:endParaRPr lang="en-US" altLang="ja-JP" sz="2000" dirty="0" smtClean="0">
              <a:solidFill>
                <a:prstClr val="black"/>
              </a:solidFill>
              <a:latin typeface="+mj-ea"/>
              <a:ea typeface="+mj-ea"/>
            </a:endParaRPr>
          </a:p>
          <a:p>
            <a:pPr algn="ctr"/>
            <a:r>
              <a:rPr lang="ja-JP" altLang="en-US" sz="2000" dirty="0">
                <a:solidFill>
                  <a:prstClr val="black"/>
                </a:solidFill>
                <a:latin typeface="+mj-ea"/>
                <a:ea typeface="+mj-ea"/>
              </a:rPr>
              <a:t>生活</a:t>
            </a:r>
          </a:p>
        </p:txBody>
      </p:sp>
      <p:cxnSp>
        <p:nvCxnSpPr>
          <p:cNvPr id="8" name="直線矢印コネクタ 7"/>
          <p:cNvCxnSpPr>
            <a:stCxn id="4" idx="0"/>
          </p:cNvCxnSpPr>
          <p:nvPr/>
        </p:nvCxnSpPr>
        <p:spPr>
          <a:xfrm flipV="1">
            <a:off x="3247643" y="1739891"/>
            <a:ext cx="633386" cy="1127598"/>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4" idx="0"/>
          </p:cNvCxnSpPr>
          <p:nvPr/>
        </p:nvCxnSpPr>
        <p:spPr>
          <a:xfrm>
            <a:off x="3247643" y="2867489"/>
            <a:ext cx="633386" cy="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stCxn id="4" idx="0"/>
          </p:cNvCxnSpPr>
          <p:nvPr/>
        </p:nvCxnSpPr>
        <p:spPr>
          <a:xfrm>
            <a:off x="3247643" y="2867489"/>
            <a:ext cx="633386" cy="1348029"/>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円/楕円 10"/>
          <p:cNvSpPr/>
          <p:nvPr/>
        </p:nvSpPr>
        <p:spPr bwMode="auto">
          <a:xfrm>
            <a:off x="6330535" y="1440692"/>
            <a:ext cx="1498517" cy="987185"/>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安全性</a:t>
            </a:r>
            <a:endParaRPr lang="ja-JP" altLang="en-US" sz="2000" dirty="0">
              <a:solidFill>
                <a:prstClr val="black"/>
              </a:solidFill>
              <a:latin typeface="+mj-ea"/>
              <a:ea typeface="+mj-ea"/>
            </a:endParaRPr>
          </a:p>
        </p:txBody>
      </p:sp>
      <p:sp>
        <p:nvSpPr>
          <p:cNvPr id="14" name="円/楕円 13"/>
          <p:cNvSpPr/>
          <p:nvPr/>
        </p:nvSpPr>
        <p:spPr bwMode="auto">
          <a:xfrm>
            <a:off x="7667851" y="2082845"/>
            <a:ext cx="1498517" cy="987185"/>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家族で</a:t>
            </a:r>
            <a:endParaRPr lang="en-US" altLang="ja-JP" sz="2000" dirty="0" smtClean="0">
              <a:solidFill>
                <a:prstClr val="black"/>
              </a:solidFill>
              <a:latin typeface="+mj-ea"/>
              <a:ea typeface="+mj-ea"/>
            </a:endParaRPr>
          </a:p>
          <a:p>
            <a:pPr algn="ctr"/>
            <a:r>
              <a:rPr lang="ja-JP" altLang="en-US" sz="2000" dirty="0" smtClean="0">
                <a:solidFill>
                  <a:prstClr val="black"/>
                </a:solidFill>
                <a:latin typeface="+mj-ea"/>
                <a:ea typeface="+mj-ea"/>
              </a:rPr>
              <a:t>使える</a:t>
            </a:r>
            <a:endParaRPr lang="ja-JP" altLang="en-US" sz="2000" dirty="0">
              <a:solidFill>
                <a:prstClr val="black"/>
              </a:solidFill>
              <a:latin typeface="+mj-ea"/>
              <a:ea typeface="+mj-ea"/>
            </a:endParaRPr>
          </a:p>
        </p:txBody>
      </p:sp>
      <p:sp>
        <p:nvSpPr>
          <p:cNvPr id="15" name="円/楕円 14"/>
          <p:cNvSpPr/>
          <p:nvPr/>
        </p:nvSpPr>
        <p:spPr bwMode="auto">
          <a:xfrm>
            <a:off x="6210875" y="2608745"/>
            <a:ext cx="1498517" cy="987185"/>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丈夫さ</a:t>
            </a:r>
            <a:endParaRPr lang="ja-JP" altLang="en-US" sz="2000" dirty="0">
              <a:solidFill>
                <a:prstClr val="black"/>
              </a:solidFill>
              <a:latin typeface="+mj-ea"/>
              <a:ea typeface="+mj-ea"/>
            </a:endParaRPr>
          </a:p>
        </p:txBody>
      </p:sp>
      <p:sp>
        <p:nvSpPr>
          <p:cNvPr id="16" name="円/楕円 15"/>
          <p:cNvSpPr/>
          <p:nvPr/>
        </p:nvSpPr>
        <p:spPr bwMode="auto">
          <a:xfrm>
            <a:off x="6403361" y="3721925"/>
            <a:ext cx="1498517" cy="987185"/>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小回り</a:t>
            </a:r>
            <a:endParaRPr lang="en-US" altLang="ja-JP" sz="2000" dirty="0" smtClean="0">
              <a:solidFill>
                <a:prstClr val="black"/>
              </a:solidFill>
              <a:latin typeface="+mj-ea"/>
              <a:ea typeface="+mj-ea"/>
            </a:endParaRPr>
          </a:p>
          <a:p>
            <a:pPr algn="ctr"/>
            <a:r>
              <a:rPr lang="ja-JP" altLang="en-US" sz="2000" dirty="0">
                <a:solidFill>
                  <a:prstClr val="black"/>
                </a:solidFill>
                <a:latin typeface="+mj-ea"/>
                <a:ea typeface="+mj-ea"/>
              </a:rPr>
              <a:t>きく</a:t>
            </a:r>
          </a:p>
        </p:txBody>
      </p:sp>
      <p:sp>
        <p:nvSpPr>
          <p:cNvPr id="17" name="円/楕円 16"/>
          <p:cNvSpPr/>
          <p:nvPr/>
        </p:nvSpPr>
        <p:spPr bwMode="auto">
          <a:xfrm>
            <a:off x="7901878" y="3124533"/>
            <a:ext cx="1498517" cy="987185"/>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lang="ja-JP" altLang="en-US" sz="2000" dirty="0" smtClean="0">
                <a:solidFill>
                  <a:prstClr val="black"/>
                </a:solidFill>
                <a:latin typeface="+mj-ea"/>
                <a:ea typeface="+mj-ea"/>
              </a:rPr>
              <a:t>軽さ</a:t>
            </a:r>
            <a:endParaRPr lang="en-US" altLang="ja-JP" sz="2000" dirty="0" smtClean="0">
              <a:solidFill>
                <a:prstClr val="black"/>
              </a:solidFill>
              <a:latin typeface="+mj-ea"/>
              <a:ea typeface="+mj-ea"/>
            </a:endParaRPr>
          </a:p>
        </p:txBody>
      </p:sp>
      <p:sp>
        <p:nvSpPr>
          <p:cNvPr id="18" name="テキスト ボックス 17"/>
          <p:cNvSpPr txBox="1"/>
          <p:nvPr/>
        </p:nvSpPr>
        <p:spPr bwMode="auto">
          <a:xfrm>
            <a:off x="8651141" y="4221574"/>
            <a:ext cx="821239" cy="53012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2000" dirty="0" smtClean="0">
                <a:solidFill>
                  <a:prstClr val="black"/>
                </a:solidFill>
                <a:latin typeface="+mj-ea"/>
                <a:ea typeface="+mj-ea"/>
              </a:rPr>
              <a:t>etc…</a:t>
            </a:r>
            <a:endParaRPr lang="ja-JP" altLang="en-US" sz="2000" dirty="0" smtClean="0">
              <a:solidFill>
                <a:prstClr val="black"/>
              </a:solidFill>
              <a:latin typeface="+mj-ea"/>
              <a:ea typeface="+mj-ea"/>
            </a:endParaRPr>
          </a:p>
        </p:txBody>
      </p:sp>
      <p:sp>
        <p:nvSpPr>
          <p:cNvPr id="19" name="右矢印 18"/>
          <p:cNvSpPr/>
          <p:nvPr/>
        </p:nvSpPr>
        <p:spPr bwMode="auto">
          <a:xfrm>
            <a:off x="5771172" y="2490289"/>
            <a:ext cx="385514" cy="907051"/>
          </a:xfrm>
          <a:prstGeom prst="rightArrow">
            <a:avLst/>
          </a:prstGeom>
          <a:solidFill>
            <a:schemeClr val="accent2">
              <a:lumMod val="60000"/>
              <a:lumOff val="40000"/>
            </a:schemeClr>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0" name="雲 19"/>
          <p:cNvSpPr/>
          <p:nvPr/>
        </p:nvSpPr>
        <p:spPr bwMode="auto">
          <a:xfrm rot="268520">
            <a:off x="1798168" y="4999450"/>
            <a:ext cx="1950524" cy="1372228"/>
          </a:xfrm>
          <a:prstGeom prst="cloud">
            <a:avLst/>
          </a:prstGeom>
          <a:solidFill>
            <a:schemeClr val="tx2">
              <a:lumMod val="40000"/>
              <a:lumOff val="60000"/>
            </a:schemeClr>
          </a:solidFill>
          <a:ln w="9525" cap="flat" cmpd="sng" algn="ctr">
            <a:noFill/>
            <a:prstDash val="solid"/>
            <a:round/>
            <a:headEnd type="none" w="med" len="med"/>
            <a:tailEnd type="none" w="med" len="med"/>
          </a:ln>
          <a:effectLst/>
        </p:spPr>
        <p:txBody>
          <a:bodyPr rtlCol="0" anchor="ctr"/>
          <a:lstStyle/>
          <a:p>
            <a:pPr algn="ctr"/>
            <a:endParaRPr lang="ja-JP" altLang="en-US" sz="2000" dirty="0">
              <a:solidFill>
                <a:prstClr val="black"/>
              </a:solidFill>
              <a:latin typeface="A-OTF 新ゴ Pro M" pitchFamily="34" charset="-128"/>
              <a:ea typeface="A-OTF 新ゴ Pro M" pitchFamily="34" charset="-128"/>
            </a:endParaRPr>
          </a:p>
        </p:txBody>
      </p:sp>
      <p:sp>
        <p:nvSpPr>
          <p:cNvPr id="21" name="テキスト ボックス 20"/>
          <p:cNvSpPr txBox="1"/>
          <p:nvPr/>
        </p:nvSpPr>
        <p:spPr bwMode="auto">
          <a:xfrm>
            <a:off x="1939356" y="5343095"/>
            <a:ext cx="1756992" cy="1145680"/>
          </a:xfrm>
          <a:prstGeom prst="rect">
            <a:avLst/>
          </a:prstGeom>
          <a:noFill/>
          <a:ln w="9525">
            <a:noFill/>
            <a:miter lim="800000"/>
            <a:headEnd/>
            <a:tailEnd/>
          </a:ln>
        </p:spPr>
        <p:txBody>
          <a:bodyPr wrap="none" lIns="108000" tIns="72000" rIns="108000" bIns="72000" rtlCol="0" anchor="ctr" anchorCtr="1">
            <a:spAutoFit/>
          </a:bodyPr>
          <a:lstStyle/>
          <a:p>
            <a:pPr algn="ctr"/>
            <a:r>
              <a:rPr lang="ja-JP" altLang="en-US" sz="2000" dirty="0">
                <a:solidFill>
                  <a:prstClr val="black"/>
                </a:solidFill>
                <a:latin typeface="+mj-ea"/>
                <a:ea typeface="+mj-ea"/>
              </a:rPr>
              <a:t>独身の会社員</a:t>
            </a:r>
            <a:endParaRPr lang="en-US" altLang="ja-JP" sz="2000" dirty="0">
              <a:solidFill>
                <a:prstClr val="black"/>
              </a:solidFill>
              <a:latin typeface="+mj-ea"/>
              <a:ea typeface="+mj-ea"/>
            </a:endParaRPr>
          </a:p>
          <a:p>
            <a:pPr algn="ctr"/>
            <a:r>
              <a:rPr lang="ja-JP" altLang="en-US" sz="2000" dirty="0">
                <a:solidFill>
                  <a:prstClr val="black"/>
                </a:solidFill>
                <a:latin typeface="+mj-ea"/>
                <a:ea typeface="+mj-ea"/>
              </a:rPr>
              <a:t>なら</a:t>
            </a:r>
            <a:r>
              <a:rPr lang="ja-JP" altLang="en-US" sz="2000" dirty="0" smtClean="0">
                <a:solidFill>
                  <a:prstClr val="black"/>
                </a:solidFill>
                <a:latin typeface="+mj-ea"/>
                <a:ea typeface="+mj-ea"/>
              </a:rPr>
              <a:t>？</a:t>
            </a:r>
            <a:endParaRPr lang="ja-JP" altLang="en-US" sz="2000" dirty="0">
              <a:solidFill>
                <a:prstClr val="black"/>
              </a:solidFill>
              <a:latin typeface="+mj-ea"/>
              <a:ea typeface="+mj-ea"/>
            </a:endParaRPr>
          </a:p>
          <a:p>
            <a:pPr>
              <a:lnSpc>
                <a:spcPct val="130000"/>
              </a:lnSpc>
              <a:buSzPct val="120000"/>
            </a:pPr>
            <a:endParaRPr lang="ja-JP" altLang="en-US" sz="2000" dirty="0" smtClean="0">
              <a:solidFill>
                <a:prstClr val="black"/>
              </a:solidFill>
              <a:latin typeface="+mj-ea"/>
              <a:ea typeface="+mj-ea"/>
            </a:endParaRPr>
          </a:p>
        </p:txBody>
      </p:sp>
      <p:sp>
        <p:nvSpPr>
          <p:cNvPr id="22" name="雲 21"/>
          <p:cNvSpPr/>
          <p:nvPr/>
        </p:nvSpPr>
        <p:spPr bwMode="auto">
          <a:xfrm rot="268520">
            <a:off x="3912986" y="4999450"/>
            <a:ext cx="1950524" cy="1372228"/>
          </a:xfrm>
          <a:prstGeom prst="cloud">
            <a:avLst/>
          </a:prstGeom>
          <a:solidFill>
            <a:schemeClr val="accent3">
              <a:lumMod val="60000"/>
              <a:lumOff val="40000"/>
            </a:schemeClr>
          </a:solidFill>
          <a:ln w="9525" cap="flat" cmpd="sng" algn="ctr">
            <a:noFill/>
            <a:prstDash val="solid"/>
            <a:round/>
            <a:headEnd type="none" w="med" len="med"/>
            <a:tailEnd type="none" w="med" len="med"/>
          </a:ln>
          <a:effectLst/>
        </p:spPr>
        <p:txBody>
          <a:bodyPr rtlCol="0" anchor="ctr"/>
          <a:lstStyle/>
          <a:p>
            <a:pPr algn="ctr"/>
            <a:endParaRPr lang="ja-JP" altLang="en-US" sz="2000" dirty="0">
              <a:solidFill>
                <a:prstClr val="black"/>
              </a:solidFill>
              <a:latin typeface="A-OTF 新ゴ Pro M" pitchFamily="34" charset="-128"/>
              <a:ea typeface="A-OTF 新ゴ Pro M" pitchFamily="34" charset="-128"/>
            </a:endParaRPr>
          </a:p>
        </p:txBody>
      </p:sp>
      <p:sp>
        <p:nvSpPr>
          <p:cNvPr id="23" name="テキスト ボックス 22"/>
          <p:cNvSpPr txBox="1"/>
          <p:nvPr/>
        </p:nvSpPr>
        <p:spPr bwMode="auto">
          <a:xfrm>
            <a:off x="4131118" y="5205456"/>
            <a:ext cx="1681851" cy="930236"/>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2000" dirty="0" smtClean="0">
                <a:solidFill>
                  <a:prstClr val="black"/>
                </a:solidFill>
                <a:latin typeface="+mj-ea"/>
                <a:ea typeface="+mj-ea"/>
              </a:rPr>
              <a:t>20</a:t>
            </a:r>
            <a:r>
              <a:rPr lang="ja-JP" altLang="en-US" sz="2000" dirty="0" smtClean="0">
                <a:solidFill>
                  <a:prstClr val="black"/>
                </a:solidFill>
                <a:latin typeface="+mj-ea"/>
                <a:ea typeface="+mj-ea"/>
              </a:rPr>
              <a:t>代前半の</a:t>
            </a:r>
            <a:endParaRPr lang="en-US" altLang="ja-JP" sz="2000" dirty="0" smtClean="0">
              <a:solidFill>
                <a:prstClr val="black"/>
              </a:solidFill>
              <a:latin typeface="+mj-ea"/>
              <a:ea typeface="+mj-ea"/>
            </a:endParaRPr>
          </a:p>
          <a:p>
            <a:pPr>
              <a:lnSpc>
                <a:spcPct val="130000"/>
              </a:lnSpc>
              <a:buSzPct val="120000"/>
            </a:pPr>
            <a:r>
              <a:rPr lang="ja-JP" altLang="en-US" sz="2000" dirty="0" smtClean="0">
                <a:solidFill>
                  <a:prstClr val="black"/>
                </a:solidFill>
                <a:latin typeface="+mj-ea"/>
                <a:ea typeface="+mj-ea"/>
              </a:rPr>
              <a:t>大学生なら？</a:t>
            </a:r>
          </a:p>
        </p:txBody>
      </p:sp>
      <p:sp>
        <p:nvSpPr>
          <p:cNvPr id="24" name="雲 23"/>
          <p:cNvSpPr/>
          <p:nvPr/>
        </p:nvSpPr>
        <p:spPr bwMode="auto">
          <a:xfrm rot="268520">
            <a:off x="6035316" y="4999449"/>
            <a:ext cx="1950524" cy="1372228"/>
          </a:xfrm>
          <a:prstGeom prst="cloud">
            <a:avLst/>
          </a:prstGeom>
          <a:solidFill>
            <a:schemeClr val="accent4">
              <a:lumMod val="60000"/>
              <a:lumOff val="40000"/>
            </a:schemeClr>
          </a:solidFill>
          <a:ln w="9525" cap="flat" cmpd="sng" algn="ctr">
            <a:noFill/>
            <a:prstDash val="solid"/>
            <a:round/>
            <a:headEnd type="none" w="med" len="med"/>
            <a:tailEnd type="none" w="med" len="med"/>
          </a:ln>
          <a:effectLst/>
        </p:spPr>
        <p:txBody>
          <a:bodyPr rtlCol="0" anchor="ctr"/>
          <a:lstStyle/>
          <a:p>
            <a:pPr algn="ctr"/>
            <a:endParaRPr lang="ja-JP" altLang="en-US" sz="2000" dirty="0">
              <a:solidFill>
                <a:prstClr val="black"/>
              </a:solidFill>
              <a:latin typeface="A-OTF 新ゴ Pro M" pitchFamily="34" charset="-128"/>
              <a:ea typeface="A-OTF 新ゴ Pro M" pitchFamily="34" charset="-128"/>
            </a:endParaRPr>
          </a:p>
        </p:txBody>
      </p:sp>
      <p:sp>
        <p:nvSpPr>
          <p:cNvPr id="25" name="テキスト ボックス 24"/>
          <p:cNvSpPr txBox="1"/>
          <p:nvPr/>
        </p:nvSpPr>
        <p:spPr bwMode="auto">
          <a:xfrm>
            <a:off x="6395724" y="5205455"/>
            <a:ext cx="1244031" cy="930236"/>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sz="2000" dirty="0" smtClean="0">
                <a:solidFill>
                  <a:prstClr val="black"/>
                </a:solidFill>
                <a:latin typeface="+mj-ea"/>
                <a:ea typeface="+mj-ea"/>
              </a:rPr>
              <a:t>50</a:t>
            </a:r>
            <a:r>
              <a:rPr lang="ja-JP" altLang="en-US" sz="2000" dirty="0" smtClean="0">
                <a:solidFill>
                  <a:prstClr val="black"/>
                </a:solidFill>
                <a:latin typeface="+mj-ea"/>
                <a:ea typeface="+mj-ea"/>
              </a:rPr>
              <a:t>～</a:t>
            </a:r>
            <a:r>
              <a:rPr lang="en-US" altLang="ja-JP" sz="2000" dirty="0" smtClean="0">
                <a:solidFill>
                  <a:prstClr val="black"/>
                </a:solidFill>
                <a:latin typeface="+mj-ea"/>
                <a:ea typeface="+mj-ea"/>
              </a:rPr>
              <a:t>60</a:t>
            </a:r>
            <a:r>
              <a:rPr lang="ja-JP" altLang="en-US" sz="2000" dirty="0" smtClean="0">
                <a:solidFill>
                  <a:prstClr val="black"/>
                </a:solidFill>
                <a:latin typeface="+mj-ea"/>
                <a:ea typeface="+mj-ea"/>
              </a:rPr>
              <a:t>代</a:t>
            </a:r>
            <a:endParaRPr lang="en-US" altLang="ja-JP" sz="2000" dirty="0" smtClean="0">
              <a:solidFill>
                <a:prstClr val="black"/>
              </a:solidFill>
              <a:latin typeface="+mj-ea"/>
              <a:ea typeface="+mj-ea"/>
            </a:endParaRPr>
          </a:p>
          <a:p>
            <a:pPr algn="ctr">
              <a:lnSpc>
                <a:spcPct val="130000"/>
              </a:lnSpc>
              <a:buSzPct val="120000"/>
            </a:pPr>
            <a:r>
              <a:rPr lang="ja-JP" altLang="en-US" sz="2000" dirty="0" smtClean="0">
                <a:solidFill>
                  <a:prstClr val="black"/>
                </a:solidFill>
                <a:latin typeface="+mj-ea"/>
                <a:ea typeface="+mj-ea"/>
              </a:rPr>
              <a:t>なら？</a:t>
            </a:r>
          </a:p>
        </p:txBody>
      </p:sp>
      <p:cxnSp>
        <p:nvCxnSpPr>
          <p:cNvPr id="27" name="直線コネクタ 26"/>
          <p:cNvCxnSpPr/>
          <p:nvPr/>
        </p:nvCxnSpPr>
        <p:spPr>
          <a:xfrm>
            <a:off x="324059" y="4865481"/>
            <a:ext cx="917970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bwMode="auto">
          <a:xfrm>
            <a:off x="1147289" y="773479"/>
            <a:ext cx="1487688" cy="530127"/>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2000" b="1" dirty="0" smtClean="0">
                <a:solidFill>
                  <a:prstClr val="black"/>
                </a:solidFill>
                <a:latin typeface="+mj-ea"/>
                <a:ea typeface="+mj-ea"/>
              </a:rPr>
              <a:t>ユーザー像</a:t>
            </a:r>
          </a:p>
        </p:txBody>
      </p:sp>
      <p:sp>
        <p:nvSpPr>
          <p:cNvPr id="29" name="テキスト ボックス 28"/>
          <p:cNvSpPr txBox="1"/>
          <p:nvPr/>
        </p:nvSpPr>
        <p:spPr bwMode="auto">
          <a:xfrm>
            <a:off x="6208227" y="760210"/>
            <a:ext cx="3141987" cy="530127"/>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2000" b="1" dirty="0" smtClean="0">
                <a:solidFill>
                  <a:prstClr val="black"/>
                </a:solidFill>
                <a:latin typeface="+mj-ea"/>
                <a:ea typeface="+mj-ea"/>
              </a:rPr>
              <a:t>想定されるユーザーニーズ</a:t>
            </a:r>
            <a:endParaRPr lang="en-US" altLang="ja-JP" sz="2000" b="1" dirty="0" smtClean="0">
              <a:solidFill>
                <a:prstClr val="black"/>
              </a:solidFill>
              <a:latin typeface="+mj-ea"/>
              <a:ea typeface="+mj-ea"/>
            </a:endParaRPr>
          </a:p>
        </p:txBody>
      </p:sp>
    </p:spTree>
    <p:extLst>
      <p:ext uri="{BB962C8B-B14F-4D97-AF65-F5344CB8AC3E}">
        <p14:creationId xmlns:p14="http://schemas.microsoft.com/office/powerpoint/2010/main" val="2292252355"/>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ターゲットユーザー設定のプロセス</a:t>
            </a:r>
            <a:endParaRPr kumimoji="1" lang="ja-JP" altLang="en-US" dirty="0"/>
          </a:p>
        </p:txBody>
      </p:sp>
      <p:sp>
        <p:nvSpPr>
          <p:cNvPr id="3" name="円/楕円 2"/>
          <p:cNvSpPr/>
          <p:nvPr/>
        </p:nvSpPr>
        <p:spPr bwMode="auto">
          <a:xfrm>
            <a:off x="599608" y="1094287"/>
            <a:ext cx="614596" cy="614596"/>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sz="3600" b="1" dirty="0" smtClean="0">
                <a:solidFill>
                  <a:prstClr val="white"/>
                </a:solidFill>
                <a:latin typeface="+mj-ea"/>
                <a:ea typeface="+mj-ea"/>
              </a:rPr>
              <a:t>1</a:t>
            </a:r>
            <a:endParaRPr lang="ja-JP" altLang="en-US" sz="3600" b="1" dirty="0">
              <a:solidFill>
                <a:prstClr val="white"/>
              </a:solidFill>
              <a:latin typeface="+mj-ea"/>
              <a:ea typeface="+mj-ea"/>
            </a:endParaRPr>
          </a:p>
        </p:txBody>
      </p:sp>
      <p:sp>
        <p:nvSpPr>
          <p:cNvPr id="4" name="テキスト ボックス 3"/>
          <p:cNvSpPr txBox="1"/>
          <p:nvPr/>
        </p:nvSpPr>
        <p:spPr bwMode="auto">
          <a:xfrm>
            <a:off x="1334125" y="1021106"/>
            <a:ext cx="2632232" cy="760959"/>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3200" b="1" dirty="0" smtClean="0">
                <a:solidFill>
                  <a:prstClr val="black"/>
                </a:solidFill>
                <a:latin typeface="+mj-ea"/>
                <a:ea typeface="+mj-ea"/>
              </a:rPr>
              <a:t>ユーザー調査</a:t>
            </a:r>
          </a:p>
        </p:txBody>
      </p:sp>
      <p:sp>
        <p:nvSpPr>
          <p:cNvPr id="5" name="円/楕円 4"/>
          <p:cNvSpPr/>
          <p:nvPr/>
        </p:nvSpPr>
        <p:spPr bwMode="auto">
          <a:xfrm>
            <a:off x="599608" y="2249561"/>
            <a:ext cx="614596" cy="614596"/>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sz="3600" b="1" dirty="0" smtClean="0">
                <a:solidFill>
                  <a:prstClr val="white"/>
                </a:solidFill>
                <a:latin typeface="+mj-ea"/>
                <a:ea typeface="+mj-ea"/>
              </a:rPr>
              <a:t>2</a:t>
            </a:r>
            <a:endParaRPr lang="ja-JP" altLang="en-US" sz="3600" b="1" dirty="0">
              <a:solidFill>
                <a:prstClr val="white"/>
              </a:solidFill>
              <a:latin typeface="+mj-ea"/>
              <a:ea typeface="+mj-ea"/>
            </a:endParaRPr>
          </a:p>
        </p:txBody>
      </p:sp>
      <p:sp>
        <p:nvSpPr>
          <p:cNvPr id="6" name="テキスト ボックス 5"/>
          <p:cNvSpPr txBox="1"/>
          <p:nvPr/>
        </p:nvSpPr>
        <p:spPr bwMode="auto">
          <a:xfrm>
            <a:off x="1334125" y="2176379"/>
            <a:ext cx="4719342" cy="760959"/>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3200" b="1" dirty="0" smtClean="0">
                <a:solidFill>
                  <a:prstClr val="black"/>
                </a:solidFill>
                <a:latin typeface="+mj-ea"/>
                <a:ea typeface="+mj-ea"/>
              </a:rPr>
              <a:t>ユーザーのセグメント分類</a:t>
            </a:r>
          </a:p>
        </p:txBody>
      </p:sp>
      <p:sp>
        <p:nvSpPr>
          <p:cNvPr id="7" name="円/楕円 6"/>
          <p:cNvSpPr/>
          <p:nvPr/>
        </p:nvSpPr>
        <p:spPr bwMode="auto">
          <a:xfrm>
            <a:off x="599608" y="4091809"/>
            <a:ext cx="614596" cy="614596"/>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ja-JP" sz="3600" b="1" dirty="0">
                <a:solidFill>
                  <a:prstClr val="white"/>
                </a:solidFill>
                <a:latin typeface="+mj-ea"/>
                <a:ea typeface="+mj-ea"/>
              </a:rPr>
              <a:t>3</a:t>
            </a:r>
            <a:endParaRPr lang="ja-JP" altLang="en-US" sz="3600" b="1" dirty="0">
              <a:solidFill>
                <a:prstClr val="white"/>
              </a:solidFill>
              <a:latin typeface="+mj-ea"/>
              <a:ea typeface="+mj-ea"/>
            </a:endParaRPr>
          </a:p>
        </p:txBody>
      </p:sp>
      <p:sp>
        <p:nvSpPr>
          <p:cNvPr id="8" name="テキスト ボックス 7"/>
          <p:cNvSpPr txBox="1"/>
          <p:nvPr/>
        </p:nvSpPr>
        <p:spPr bwMode="auto">
          <a:xfrm>
            <a:off x="1334125" y="4018627"/>
            <a:ext cx="7454065" cy="760959"/>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3200" b="1" dirty="0" smtClean="0">
                <a:solidFill>
                  <a:prstClr val="black"/>
                </a:solidFill>
                <a:latin typeface="+mj-ea"/>
                <a:ea typeface="+mj-ea"/>
              </a:rPr>
              <a:t>優先ターゲット</a:t>
            </a:r>
            <a:r>
              <a:rPr lang="en-US" altLang="ja-JP" sz="3200" b="1" dirty="0" smtClean="0">
                <a:solidFill>
                  <a:prstClr val="black"/>
                </a:solidFill>
                <a:latin typeface="+mj-ea"/>
                <a:ea typeface="+mj-ea"/>
              </a:rPr>
              <a:t>(</a:t>
            </a:r>
            <a:r>
              <a:rPr lang="ja-JP" altLang="en-US" sz="3200" b="1" dirty="0" smtClean="0">
                <a:solidFill>
                  <a:prstClr val="black"/>
                </a:solidFill>
                <a:latin typeface="+mj-ea"/>
                <a:ea typeface="+mj-ea"/>
              </a:rPr>
              <a:t>ターゲットユーザー</a:t>
            </a:r>
            <a:r>
              <a:rPr lang="en-US" altLang="ja-JP" sz="3200" b="1" dirty="0" smtClean="0">
                <a:solidFill>
                  <a:prstClr val="black"/>
                </a:solidFill>
                <a:latin typeface="+mj-ea"/>
                <a:ea typeface="+mj-ea"/>
              </a:rPr>
              <a:t>)</a:t>
            </a:r>
            <a:r>
              <a:rPr lang="ja-JP" altLang="en-US" sz="3200" b="1" dirty="0" smtClean="0">
                <a:solidFill>
                  <a:prstClr val="black"/>
                </a:solidFill>
                <a:latin typeface="+mj-ea"/>
                <a:ea typeface="+mj-ea"/>
              </a:rPr>
              <a:t>の選定</a:t>
            </a:r>
          </a:p>
        </p:txBody>
      </p:sp>
      <p:sp>
        <p:nvSpPr>
          <p:cNvPr id="9" name="Text Box 1043"/>
          <p:cNvSpPr txBox="1">
            <a:spLocks noChangeArrowheads="1"/>
          </p:cNvSpPr>
          <p:nvPr/>
        </p:nvSpPr>
        <p:spPr bwMode="auto">
          <a:xfrm>
            <a:off x="1591733" y="2810666"/>
            <a:ext cx="7603067" cy="1281143"/>
          </a:xfrm>
          <a:prstGeom prst="rect">
            <a:avLst/>
          </a:prstGeom>
          <a:noFill/>
          <a:ln>
            <a:noFill/>
          </a:ln>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gn="just" eaLnBrk="1" hangingPunct="1">
              <a:buSzPct val="120000"/>
            </a:pPr>
            <a:r>
              <a:rPr lang="ja-JP" altLang="en-US" sz="2400" dirty="0" smtClean="0">
                <a:solidFill>
                  <a:srgbClr val="333333"/>
                </a:solidFill>
                <a:latin typeface="+mn-ea"/>
                <a:ea typeface="+mn-ea"/>
              </a:rPr>
              <a:t>「ユーザー」と一言で言っても、様々な属性、様々なニーズを持って存在しています。これらの属性やニーズから、ユーザーをいくつかのタイプに分類します。</a:t>
            </a:r>
          </a:p>
        </p:txBody>
      </p:sp>
      <p:sp>
        <p:nvSpPr>
          <p:cNvPr id="10" name="Text Box 1043"/>
          <p:cNvSpPr txBox="1">
            <a:spLocks noChangeArrowheads="1"/>
          </p:cNvSpPr>
          <p:nvPr/>
        </p:nvSpPr>
        <p:spPr bwMode="auto">
          <a:xfrm>
            <a:off x="1591733" y="4706405"/>
            <a:ext cx="7603067" cy="1677462"/>
          </a:xfrm>
          <a:prstGeom prst="rect">
            <a:avLst/>
          </a:prstGeom>
          <a:noFill/>
          <a:ln>
            <a:noFill/>
          </a:ln>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gn="just" eaLnBrk="1" hangingPunct="1">
              <a:buSzPct val="120000"/>
            </a:pPr>
            <a:r>
              <a:rPr lang="ja-JP" altLang="en-US" sz="2400" dirty="0" smtClean="0">
                <a:solidFill>
                  <a:srgbClr val="333333"/>
                </a:solidFill>
                <a:latin typeface="+mn-ea"/>
                <a:ea typeface="+mn-ea"/>
              </a:rPr>
              <a:t>「万人向け」ですべてのタイプのユーザーを満足させるような製品・サービスは、現実には非常に難しいものです。</a:t>
            </a:r>
            <a:endParaRPr lang="en-US" altLang="ja-JP" sz="2400" dirty="0" smtClean="0">
              <a:solidFill>
                <a:srgbClr val="333333"/>
              </a:solidFill>
              <a:latin typeface="+mn-ea"/>
              <a:ea typeface="+mn-ea"/>
            </a:endParaRPr>
          </a:p>
          <a:p>
            <a:pPr algn="just" eaLnBrk="1" hangingPunct="1">
              <a:buSzPct val="120000"/>
            </a:pPr>
            <a:r>
              <a:rPr lang="ja-JP" altLang="en-US" sz="2400" dirty="0" smtClean="0">
                <a:solidFill>
                  <a:srgbClr val="333333"/>
                </a:solidFill>
                <a:latin typeface="+mn-ea"/>
                <a:ea typeface="+mn-ea"/>
              </a:rPr>
              <a:t>製品・サービスを成功させるために、ユーザーのターゲット層を決定します。</a:t>
            </a:r>
          </a:p>
        </p:txBody>
      </p:sp>
      <p:sp>
        <p:nvSpPr>
          <p:cNvPr id="11" name="下矢印 10"/>
          <p:cNvSpPr/>
          <p:nvPr/>
        </p:nvSpPr>
        <p:spPr bwMode="auto">
          <a:xfrm>
            <a:off x="667062" y="1769874"/>
            <a:ext cx="479687" cy="420758"/>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
        <p:nvSpPr>
          <p:cNvPr id="12" name="下矢印 11"/>
          <p:cNvSpPr/>
          <p:nvPr/>
        </p:nvSpPr>
        <p:spPr bwMode="auto">
          <a:xfrm>
            <a:off x="667062" y="2938074"/>
            <a:ext cx="479687" cy="958619"/>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ndParaRPr>
          </a:p>
        </p:txBody>
      </p:sp>
    </p:spTree>
    <p:extLst>
      <p:ext uri="{BB962C8B-B14F-4D97-AF65-F5344CB8AC3E}">
        <p14:creationId xmlns:p14="http://schemas.microsoft.com/office/powerpoint/2010/main" val="2086454377"/>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ユーザー分析法</a:t>
            </a:r>
            <a:endParaRPr kumimoji="1" lang="ja-JP" altLang="en-US" dirty="0"/>
          </a:p>
        </p:txBody>
      </p:sp>
      <p:sp>
        <p:nvSpPr>
          <p:cNvPr id="3" name="正方形/長方形 2"/>
          <p:cNvSpPr/>
          <p:nvPr/>
        </p:nvSpPr>
        <p:spPr>
          <a:xfrm>
            <a:off x="576262" y="759473"/>
            <a:ext cx="9056687" cy="2778714"/>
          </a:xfrm>
          <a:prstGeom prst="rect">
            <a:avLst/>
          </a:prstGeom>
          <a:solidFill>
            <a:schemeClr val="accent5">
              <a:lumMod val="20000"/>
              <a:lumOff val="80000"/>
            </a:schemeClr>
          </a:solidFill>
        </p:spPr>
        <p:txBody>
          <a:bodyPr wrap="square" lIns="360000" tIns="187200" rIns="360000" bIns="187200">
            <a:spAutoFit/>
          </a:bodyPr>
          <a:lstStyle/>
          <a:p>
            <a:pPr algn="just"/>
            <a:r>
              <a:rPr lang="ja-JP" altLang="en-US" sz="3600" b="1" dirty="0" smtClean="0">
                <a:latin typeface="+mj-ea"/>
                <a:ea typeface="+mj-ea"/>
              </a:rPr>
              <a:t>デモグラフィック分析</a:t>
            </a:r>
            <a:endParaRPr lang="en-US" altLang="ja-JP" sz="3600" b="1" dirty="0" smtClean="0">
              <a:latin typeface="+mj-ea"/>
              <a:ea typeface="+mj-ea"/>
            </a:endParaRPr>
          </a:p>
          <a:p>
            <a:pPr algn="just"/>
            <a:r>
              <a:rPr lang="ja-JP" altLang="en-US" sz="2400" dirty="0" smtClean="0"/>
              <a:t>年齢</a:t>
            </a:r>
            <a:r>
              <a:rPr lang="ja-JP" altLang="en-US" sz="2400" dirty="0"/>
              <a:t>、性別、職業、年収、学歴、家族構成、住まいや地域など、数値や集計で把握できる情報です。</a:t>
            </a:r>
          </a:p>
          <a:p>
            <a:pPr algn="just"/>
            <a:r>
              <a:rPr lang="ja-JP" altLang="en-US" sz="2400" dirty="0"/>
              <a:t>これらのことを理解すると、その人のソーシャルクラスを想定することができ、「どんな生活を送っているのか？何を必要としているのか？」が想像し易くなります。</a:t>
            </a:r>
          </a:p>
        </p:txBody>
      </p:sp>
      <p:sp>
        <p:nvSpPr>
          <p:cNvPr id="4" name="正方形/長方形 3"/>
          <p:cNvSpPr/>
          <p:nvPr/>
        </p:nvSpPr>
        <p:spPr>
          <a:xfrm>
            <a:off x="576262" y="3662322"/>
            <a:ext cx="9056687" cy="2778714"/>
          </a:xfrm>
          <a:prstGeom prst="rect">
            <a:avLst/>
          </a:prstGeom>
          <a:solidFill>
            <a:schemeClr val="accent6">
              <a:lumMod val="20000"/>
              <a:lumOff val="80000"/>
            </a:schemeClr>
          </a:solidFill>
        </p:spPr>
        <p:txBody>
          <a:bodyPr wrap="square" lIns="360000" tIns="187200" rIns="360000" bIns="187200">
            <a:spAutoFit/>
          </a:bodyPr>
          <a:lstStyle/>
          <a:p>
            <a:pPr algn="just"/>
            <a:r>
              <a:rPr lang="ja-JP" altLang="en-US" sz="3600" b="1" dirty="0">
                <a:latin typeface="+mj-ea"/>
                <a:ea typeface="+mj-ea"/>
              </a:rPr>
              <a:t>サイコグラフィック</a:t>
            </a:r>
            <a:r>
              <a:rPr lang="ja-JP" altLang="en-US" sz="3600" b="1" dirty="0" smtClean="0">
                <a:latin typeface="+mj-ea"/>
                <a:ea typeface="+mj-ea"/>
              </a:rPr>
              <a:t>分析</a:t>
            </a:r>
            <a:endParaRPr lang="en-US" altLang="ja-JP" sz="3600" b="1" dirty="0" smtClean="0">
              <a:latin typeface="+mj-ea"/>
              <a:ea typeface="+mj-ea"/>
            </a:endParaRPr>
          </a:p>
          <a:p>
            <a:pPr algn="just"/>
            <a:r>
              <a:rPr lang="ja-JP" altLang="en-US" sz="2400" dirty="0" smtClean="0"/>
              <a:t>消費者</a:t>
            </a:r>
            <a:r>
              <a:rPr lang="ja-JP" altLang="en-US" sz="2400" dirty="0"/>
              <a:t>の心理的特性（趣味、消費性向、ライフスタイルなど）による顧客のセグメント分析のこと。</a:t>
            </a:r>
            <a:br>
              <a:rPr lang="ja-JP" altLang="en-US" sz="2400" dirty="0"/>
            </a:br>
            <a:r>
              <a:rPr lang="ja-JP" altLang="en-US" sz="2400" dirty="0"/>
              <a:t>近年の消費志向の複雑化から、デモグラフィック分析だけでは、分析に十分な効果が得られず、サイコグラフィック分析の重要度が高まっているとされるが、データ収集にはコストがかかる。 </a:t>
            </a:r>
          </a:p>
        </p:txBody>
      </p:sp>
    </p:spTree>
    <p:extLst>
      <p:ext uri="{BB962C8B-B14F-4D97-AF65-F5344CB8AC3E}">
        <p14:creationId xmlns:p14="http://schemas.microsoft.com/office/powerpoint/2010/main" val="2862166979"/>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代表的なユーザー調査の手法</a:t>
            </a:r>
            <a:endParaRPr kumimoji="1" lang="ja-JP" altLang="en-US" dirty="0"/>
          </a:p>
        </p:txBody>
      </p:sp>
      <p:sp>
        <p:nvSpPr>
          <p:cNvPr id="4" name="角丸四角形 3"/>
          <p:cNvSpPr/>
          <p:nvPr/>
        </p:nvSpPr>
        <p:spPr bwMode="auto">
          <a:xfrm>
            <a:off x="318618" y="1633928"/>
            <a:ext cx="3057993" cy="96472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smtClean="0">
                <a:latin typeface="+mj-ea"/>
                <a:ea typeface="+mj-ea"/>
              </a:rPr>
              <a:t>インタビュー法</a:t>
            </a:r>
            <a:endParaRPr kumimoji="1" lang="ja-JP" altLang="en-US" sz="2800" b="1" dirty="0">
              <a:latin typeface="+mj-ea"/>
              <a:ea typeface="+mj-ea"/>
            </a:endParaRPr>
          </a:p>
        </p:txBody>
      </p:sp>
      <p:sp>
        <p:nvSpPr>
          <p:cNvPr id="5" name="角丸四角形 4"/>
          <p:cNvSpPr/>
          <p:nvPr/>
        </p:nvSpPr>
        <p:spPr bwMode="auto">
          <a:xfrm>
            <a:off x="3496534" y="1633928"/>
            <a:ext cx="3057993" cy="96472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smtClean="0">
                <a:latin typeface="+mj-ea"/>
                <a:ea typeface="+mj-ea"/>
              </a:rPr>
              <a:t>観察法</a:t>
            </a:r>
            <a:endParaRPr kumimoji="1" lang="ja-JP" altLang="en-US" sz="2800" b="1" dirty="0">
              <a:latin typeface="+mj-ea"/>
              <a:ea typeface="+mj-ea"/>
            </a:endParaRPr>
          </a:p>
        </p:txBody>
      </p:sp>
      <p:sp>
        <p:nvSpPr>
          <p:cNvPr id="6" name="角丸四角形 5"/>
          <p:cNvSpPr/>
          <p:nvPr/>
        </p:nvSpPr>
        <p:spPr bwMode="auto">
          <a:xfrm>
            <a:off x="6674449" y="1633928"/>
            <a:ext cx="3057993" cy="96472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smtClean="0">
                <a:latin typeface="+mj-ea"/>
                <a:ea typeface="+mj-ea"/>
              </a:rPr>
              <a:t>フィールドワーク</a:t>
            </a:r>
            <a:endParaRPr kumimoji="1" lang="ja-JP" altLang="en-US" sz="2800" b="1" dirty="0">
              <a:latin typeface="+mj-ea"/>
              <a:ea typeface="+mj-ea"/>
            </a:endParaRPr>
          </a:p>
        </p:txBody>
      </p:sp>
      <p:sp>
        <p:nvSpPr>
          <p:cNvPr id="7" name="角丸四角形 6"/>
          <p:cNvSpPr/>
          <p:nvPr/>
        </p:nvSpPr>
        <p:spPr bwMode="auto">
          <a:xfrm>
            <a:off x="318618" y="2848130"/>
            <a:ext cx="3057993" cy="96472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smtClean="0">
                <a:latin typeface="+mj-ea"/>
                <a:ea typeface="+mj-ea"/>
              </a:rPr>
              <a:t>エスノグラフィー</a:t>
            </a:r>
            <a:endParaRPr kumimoji="1" lang="ja-JP" altLang="en-US" sz="2800" b="1" dirty="0">
              <a:latin typeface="+mj-ea"/>
              <a:ea typeface="+mj-ea"/>
            </a:endParaRPr>
          </a:p>
        </p:txBody>
      </p:sp>
      <p:sp>
        <p:nvSpPr>
          <p:cNvPr id="8" name="角丸四角形 7"/>
          <p:cNvSpPr/>
          <p:nvPr/>
        </p:nvSpPr>
        <p:spPr bwMode="auto">
          <a:xfrm>
            <a:off x="6681192" y="2848130"/>
            <a:ext cx="3057993" cy="96472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smtClean="0">
                <a:latin typeface="+mj-ea"/>
                <a:ea typeface="+mj-ea"/>
              </a:rPr>
              <a:t>質問紙</a:t>
            </a:r>
            <a:endParaRPr kumimoji="1" lang="en-US" altLang="ja-JP" sz="2800" b="1" dirty="0" smtClean="0">
              <a:latin typeface="+mj-ea"/>
              <a:ea typeface="+mj-ea"/>
            </a:endParaRPr>
          </a:p>
          <a:p>
            <a:pPr algn="ctr"/>
            <a:r>
              <a:rPr lang="ja-JP" altLang="en-US" sz="2800" b="1" dirty="0" smtClean="0">
                <a:latin typeface="+mj-ea"/>
                <a:ea typeface="+mj-ea"/>
              </a:rPr>
              <a:t>（アンケート）</a:t>
            </a:r>
            <a:endParaRPr kumimoji="1" lang="ja-JP" altLang="en-US" sz="2800" b="1" dirty="0">
              <a:latin typeface="+mj-ea"/>
              <a:ea typeface="+mj-ea"/>
            </a:endParaRPr>
          </a:p>
        </p:txBody>
      </p:sp>
      <p:sp>
        <p:nvSpPr>
          <p:cNvPr id="10" name="角丸四角形 9"/>
          <p:cNvSpPr/>
          <p:nvPr/>
        </p:nvSpPr>
        <p:spPr bwMode="auto">
          <a:xfrm>
            <a:off x="318618" y="4077072"/>
            <a:ext cx="3057993" cy="964728"/>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smtClean="0">
                <a:latin typeface="+mj-ea"/>
                <a:ea typeface="+mj-ea"/>
              </a:rPr>
              <a:t>ログ解析</a:t>
            </a:r>
            <a:endParaRPr kumimoji="1" lang="ja-JP" altLang="en-US" sz="2800" b="1" dirty="0">
              <a:latin typeface="+mj-ea"/>
              <a:ea typeface="+mj-ea"/>
            </a:endParaRPr>
          </a:p>
        </p:txBody>
      </p:sp>
      <p:sp>
        <p:nvSpPr>
          <p:cNvPr id="11" name="角丸四角形 10"/>
          <p:cNvSpPr/>
          <p:nvPr/>
        </p:nvSpPr>
        <p:spPr bwMode="auto">
          <a:xfrm>
            <a:off x="6681192" y="4077072"/>
            <a:ext cx="3057993" cy="964728"/>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800" b="1" dirty="0" smtClean="0">
                <a:latin typeface="+mj-ea"/>
                <a:ea typeface="+mj-ea"/>
              </a:rPr>
              <a:t>データ解析</a:t>
            </a:r>
            <a:endParaRPr kumimoji="1" lang="en-US" altLang="ja-JP" sz="2800" b="1" dirty="0" smtClean="0">
              <a:latin typeface="+mj-ea"/>
              <a:ea typeface="+mj-ea"/>
            </a:endParaRPr>
          </a:p>
          <a:p>
            <a:pPr algn="ctr"/>
            <a:r>
              <a:rPr lang="en-US" altLang="ja-JP" sz="2000" b="1" dirty="0" smtClean="0">
                <a:latin typeface="+mj-ea"/>
                <a:ea typeface="+mj-ea"/>
              </a:rPr>
              <a:t>Twitter</a:t>
            </a:r>
            <a:r>
              <a:rPr lang="ja-JP" altLang="en-US" sz="2000" b="1" dirty="0" smtClean="0">
                <a:latin typeface="+mj-ea"/>
                <a:ea typeface="+mj-ea"/>
              </a:rPr>
              <a:t>等</a:t>
            </a:r>
            <a:endParaRPr kumimoji="1" lang="ja-JP" altLang="en-US" sz="2000" b="1" dirty="0">
              <a:latin typeface="+mj-ea"/>
              <a:ea typeface="+mj-ea"/>
            </a:endParaRPr>
          </a:p>
        </p:txBody>
      </p:sp>
      <p:sp>
        <p:nvSpPr>
          <p:cNvPr id="12" name="角丸四角形 11"/>
          <p:cNvSpPr/>
          <p:nvPr/>
        </p:nvSpPr>
        <p:spPr bwMode="auto">
          <a:xfrm>
            <a:off x="3512840" y="2848130"/>
            <a:ext cx="3057993" cy="964728"/>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800" b="1" dirty="0" smtClean="0">
                <a:latin typeface="+mj-ea"/>
                <a:ea typeface="+mj-ea"/>
              </a:rPr>
              <a:t>ブログ調査</a:t>
            </a:r>
            <a:endParaRPr kumimoji="1" lang="ja-JP" altLang="en-US" sz="2800" b="1" dirty="0">
              <a:latin typeface="+mj-ea"/>
              <a:ea typeface="+mj-ea"/>
            </a:endParaRPr>
          </a:p>
        </p:txBody>
      </p:sp>
      <p:sp>
        <p:nvSpPr>
          <p:cNvPr id="13" name="角丸四角形 12"/>
          <p:cNvSpPr/>
          <p:nvPr/>
        </p:nvSpPr>
        <p:spPr bwMode="auto">
          <a:xfrm>
            <a:off x="3512840" y="4077072"/>
            <a:ext cx="3057993" cy="964728"/>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ja-JP" sz="2800" b="1" dirty="0" smtClean="0">
                <a:latin typeface="+mj-ea"/>
                <a:ea typeface="+mj-ea"/>
              </a:rPr>
              <a:t>Big</a:t>
            </a:r>
            <a:r>
              <a:rPr lang="ja-JP" altLang="en-US" sz="2800" b="1" dirty="0">
                <a:latin typeface="+mj-ea"/>
                <a:ea typeface="+mj-ea"/>
              </a:rPr>
              <a:t> </a:t>
            </a:r>
            <a:r>
              <a:rPr kumimoji="1" lang="en-US" altLang="ja-JP" sz="2800" b="1" dirty="0" smtClean="0">
                <a:latin typeface="+mj-ea"/>
                <a:ea typeface="+mj-ea"/>
              </a:rPr>
              <a:t>data</a:t>
            </a:r>
            <a:endParaRPr kumimoji="1" lang="ja-JP" altLang="en-US" sz="2800" b="1" dirty="0">
              <a:latin typeface="+mj-ea"/>
              <a:ea typeface="+mj-ea"/>
            </a:endParaRPr>
          </a:p>
        </p:txBody>
      </p:sp>
    </p:spTree>
    <p:extLst>
      <p:ext uri="{BB962C8B-B14F-4D97-AF65-F5344CB8AC3E}">
        <p14:creationId xmlns:p14="http://schemas.microsoft.com/office/powerpoint/2010/main" val="13050488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6789964" y="3524942"/>
            <a:ext cx="1992994" cy="98652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7" name="角丸四角形 16"/>
          <p:cNvSpPr/>
          <p:nvPr/>
        </p:nvSpPr>
        <p:spPr bwMode="auto">
          <a:xfrm>
            <a:off x="4078170" y="5248617"/>
            <a:ext cx="1992994" cy="98652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8" name="角丸四角形 17"/>
          <p:cNvSpPr/>
          <p:nvPr/>
        </p:nvSpPr>
        <p:spPr bwMode="auto">
          <a:xfrm>
            <a:off x="1247319" y="3568247"/>
            <a:ext cx="1992994" cy="98652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5" name="角丸四角形 14"/>
          <p:cNvSpPr/>
          <p:nvPr/>
        </p:nvSpPr>
        <p:spPr bwMode="auto">
          <a:xfrm>
            <a:off x="4052770" y="1879941"/>
            <a:ext cx="1992994" cy="98652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b="1">
              <a:solidFill>
                <a:prstClr val="black"/>
              </a:solidFill>
              <a:latin typeface="ＭＳ Ｐゴシック"/>
              <a:ea typeface="ＭＳ Ｐゴシック"/>
            </a:endParaRPr>
          </a:p>
        </p:txBody>
      </p:sp>
      <p:sp>
        <p:nvSpPr>
          <p:cNvPr id="2" name="タイトル 1"/>
          <p:cNvSpPr>
            <a:spLocks noGrp="1"/>
          </p:cNvSpPr>
          <p:nvPr>
            <p:ph type="ctrTitle"/>
          </p:nvPr>
        </p:nvSpPr>
        <p:spPr/>
        <p:txBody>
          <a:bodyPr/>
          <a:lstStyle/>
          <a:p>
            <a:r>
              <a:rPr lang="en-US" altLang="ja-JP" dirty="0"/>
              <a:t>HCD:</a:t>
            </a:r>
            <a:r>
              <a:rPr lang="ja-JP" altLang="en-US" dirty="0"/>
              <a:t>人間中心</a:t>
            </a:r>
            <a:r>
              <a:rPr lang="ja-JP" altLang="en-US" dirty="0" smtClean="0"/>
              <a:t>設計</a:t>
            </a:r>
            <a:r>
              <a:rPr lang="ja-JP" altLang="en-US" dirty="0"/>
              <a:t>プロセス</a:t>
            </a:r>
            <a:endParaRPr kumimoji="1" lang="ja-JP" altLang="en-US" dirty="0"/>
          </a:p>
        </p:txBody>
      </p:sp>
      <p:sp>
        <p:nvSpPr>
          <p:cNvPr id="3" name="Oval 4"/>
          <p:cNvSpPr>
            <a:spLocks noChangeArrowheads="1"/>
          </p:cNvSpPr>
          <p:nvPr/>
        </p:nvSpPr>
        <p:spPr bwMode="auto">
          <a:xfrm>
            <a:off x="1411494" y="1007697"/>
            <a:ext cx="2780207" cy="1056195"/>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lIns="90000" tIns="46800" rIns="90000" bIns="46800" anchor="ctr">
            <a:spAutoFit/>
          </a:bodyPr>
          <a:lstStyle/>
          <a:p>
            <a:pPr algn="ctr">
              <a:lnSpc>
                <a:spcPct val="80000"/>
              </a:lnSpc>
              <a:spcBef>
                <a:spcPct val="50000"/>
              </a:spcBef>
            </a:pPr>
            <a:r>
              <a:rPr kumimoji="0" lang="ja-JP" altLang="en-US" sz="2000" b="1" dirty="0">
                <a:solidFill>
                  <a:prstClr val="black"/>
                </a:solidFill>
                <a:latin typeface="ＭＳ Ｐゴシック"/>
                <a:ea typeface="ＭＳ Ｐゴシック"/>
              </a:rPr>
              <a:t>人間中心設計の</a:t>
            </a:r>
          </a:p>
          <a:p>
            <a:pPr algn="ctr">
              <a:lnSpc>
                <a:spcPct val="80000"/>
              </a:lnSpc>
              <a:spcBef>
                <a:spcPct val="50000"/>
              </a:spcBef>
            </a:pPr>
            <a:r>
              <a:rPr kumimoji="0" lang="ja-JP" altLang="en-US" sz="2000" b="1" dirty="0">
                <a:solidFill>
                  <a:prstClr val="black"/>
                </a:solidFill>
                <a:latin typeface="ＭＳ Ｐゴシック"/>
                <a:ea typeface="ＭＳ Ｐゴシック"/>
              </a:rPr>
              <a:t>必要性の特定</a:t>
            </a:r>
          </a:p>
        </p:txBody>
      </p:sp>
      <p:sp>
        <p:nvSpPr>
          <p:cNvPr id="4" name="Rectangle 7"/>
          <p:cNvSpPr>
            <a:spLocks noChangeArrowheads="1"/>
          </p:cNvSpPr>
          <p:nvPr/>
        </p:nvSpPr>
        <p:spPr bwMode="auto">
          <a:xfrm>
            <a:off x="4355343" y="2029685"/>
            <a:ext cx="1335920" cy="685445"/>
          </a:xfrm>
          <a:prstGeom prst="rect">
            <a:avLst/>
          </a:prstGeom>
          <a:noFill/>
          <a:ln w="9525">
            <a:noFill/>
            <a:miter lim="800000"/>
            <a:headEnd/>
            <a:tailEnd/>
          </a:ln>
        </p:spPr>
        <p:txBody>
          <a:bodyPr wrap="none" lIns="90000" tIns="46800" rIns="90000" bIns="46800" anchor="ctr">
            <a:spAutoFit/>
          </a:bodyPr>
          <a:lstStyle/>
          <a:p>
            <a:pPr algn="ctr">
              <a:lnSpc>
                <a:spcPct val="80000"/>
              </a:lnSpc>
              <a:spcBef>
                <a:spcPct val="50000"/>
              </a:spcBef>
            </a:pPr>
            <a:r>
              <a:rPr kumimoji="0" lang="ja-JP" altLang="en-US" b="1" dirty="0">
                <a:solidFill>
                  <a:prstClr val="black"/>
                </a:solidFill>
                <a:latin typeface="ＭＳ Ｐゴシック"/>
                <a:ea typeface="ＭＳ Ｐゴシック"/>
              </a:rPr>
              <a:t>利用状況の</a:t>
            </a:r>
          </a:p>
          <a:p>
            <a:pPr algn="ctr">
              <a:lnSpc>
                <a:spcPct val="80000"/>
              </a:lnSpc>
              <a:spcBef>
                <a:spcPct val="50000"/>
              </a:spcBef>
            </a:pPr>
            <a:r>
              <a:rPr kumimoji="0" lang="ja-JP" altLang="en-US" b="1" dirty="0">
                <a:solidFill>
                  <a:prstClr val="black"/>
                </a:solidFill>
                <a:latin typeface="ＭＳ Ｐゴシック"/>
                <a:ea typeface="ＭＳ Ｐゴシック"/>
              </a:rPr>
              <a:t>把握と明示</a:t>
            </a:r>
          </a:p>
        </p:txBody>
      </p:sp>
      <p:sp>
        <p:nvSpPr>
          <p:cNvPr id="5" name="Rectangle 12"/>
          <p:cNvSpPr>
            <a:spLocks noChangeArrowheads="1"/>
          </p:cNvSpPr>
          <p:nvPr/>
        </p:nvSpPr>
        <p:spPr bwMode="auto">
          <a:xfrm>
            <a:off x="6899461" y="3683860"/>
            <a:ext cx="1797585" cy="685445"/>
          </a:xfrm>
          <a:prstGeom prst="rect">
            <a:avLst/>
          </a:prstGeom>
          <a:noFill/>
          <a:ln w="9525">
            <a:noFill/>
            <a:miter lim="800000"/>
            <a:headEnd/>
            <a:tailEnd/>
          </a:ln>
        </p:spPr>
        <p:txBody>
          <a:bodyPr wrap="none" lIns="90000" tIns="46800" rIns="90000" bIns="46800" anchor="ctr">
            <a:spAutoFit/>
          </a:bodyPr>
          <a:lstStyle/>
          <a:p>
            <a:pPr algn="ctr">
              <a:lnSpc>
                <a:spcPct val="80000"/>
              </a:lnSpc>
              <a:spcBef>
                <a:spcPct val="50000"/>
              </a:spcBef>
            </a:pPr>
            <a:r>
              <a:rPr kumimoji="0" lang="ja-JP" altLang="en-US" b="1" dirty="0">
                <a:solidFill>
                  <a:prstClr val="black"/>
                </a:solidFill>
                <a:latin typeface="ＭＳ Ｐゴシック"/>
                <a:ea typeface="ＭＳ Ｐゴシック"/>
              </a:rPr>
              <a:t>ユーザと組織の</a:t>
            </a:r>
          </a:p>
          <a:p>
            <a:pPr algn="ctr">
              <a:lnSpc>
                <a:spcPct val="80000"/>
              </a:lnSpc>
              <a:spcBef>
                <a:spcPct val="50000"/>
              </a:spcBef>
            </a:pPr>
            <a:r>
              <a:rPr kumimoji="0" lang="ja-JP" altLang="en-US" b="1" dirty="0">
                <a:solidFill>
                  <a:prstClr val="black"/>
                </a:solidFill>
                <a:latin typeface="ＭＳ Ｐゴシック"/>
                <a:ea typeface="ＭＳ Ｐゴシック"/>
              </a:rPr>
              <a:t>要求事項の明示</a:t>
            </a:r>
          </a:p>
        </p:txBody>
      </p:sp>
      <p:sp>
        <p:nvSpPr>
          <p:cNvPr id="6" name="Rectangle 13"/>
          <p:cNvSpPr>
            <a:spLocks noChangeArrowheads="1"/>
          </p:cNvSpPr>
          <p:nvPr/>
        </p:nvSpPr>
        <p:spPr bwMode="auto">
          <a:xfrm>
            <a:off x="4284315" y="5398359"/>
            <a:ext cx="1579576" cy="685445"/>
          </a:xfrm>
          <a:prstGeom prst="rect">
            <a:avLst/>
          </a:prstGeom>
          <a:noFill/>
          <a:ln w="9525">
            <a:noFill/>
            <a:miter lim="800000"/>
            <a:headEnd/>
            <a:tailEnd/>
          </a:ln>
        </p:spPr>
        <p:txBody>
          <a:bodyPr wrap="none" lIns="90000" tIns="46800" rIns="90000" bIns="46800" anchor="ctr">
            <a:spAutoFit/>
          </a:bodyPr>
          <a:lstStyle/>
          <a:p>
            <a:pPr algn="ctr">
              <a:lnSpc>
                <a:spcPct val="80000"/>
              </a:lnSpc>
              <a:spcBef>
                <a:spcPct val="50000"/>
              </a:spcBef>
            </a:pPr>
            <a:r>
              <a:rPr kumimoji="0" lang="ja-JP" altLang="en-US" b="1" dirty="0">
                <a:solidFill>
                  <a:prstClr val="black"/>
                </a:solidFill>
                <a:latin typeface="ＭＳ Ｐゴシック"/>
                <a:ea typeface="ＭＳ Ｐゴシック"/>
              </a:rPr>
              <a:t>設計による</a:t>
            </a:r>
          </a:p>
          <a:p>
            <a:pPr algn="ctr">
              <a:lnSpc>
                <a:spcPct val="80000"/>
              </a:lnSpc>
              <a:spcBef>
                <a:spcPct val="50000"/>
              </a:spcBef>
            </a:pPr>
            <a:r>
              <a:rPr kumimoji="0" lang="ja-JP" altLang="en-US" b="1" dirty="0">
                <a:solidFill>
                  <a:prstClr val="black"/>
                </a:solidFill>
                <a:latin typeface="ＭＳ Ｐゴシック"/>
                <a:ea typeface="ＭＳ Ｐゴシック"/>
              </a:rPr>
              <a:t>解決案の作成</a:t>
            </a:r>
          </a:p>
        </p:txBody>
      </p:sp>
      <p:sp>
        <p:nvSpPr>
          <p:cNvPr id="7" name="Rectangle 14"/>
          <p:cNvSpPr>
            <a:spLocks noChangeArrowheads="1"/>
          </p:cNvSpPr>
          <p:nvPr/>
        </p:nvSpPr>
        <p:spPr bwMode="auto">
          <a:xfrm>
            <a:off x="1259793" y="3718785"/>
            <a:ext cx="1977121" cy="685445"/>
          </a:xfrm>
          <a:prstGeom prst="rect">
            <a:avLst/>
          </a:prstGeom>
          <a:noFill/>
          <a:ln w="9525">
            <a:noFill/>
            <a:miter lim="800000"/>
            <a:headEnd/>
            <a:tailEnd/>
          </a:ln>
        </p:spPr>
        <p:txBody>
          <a:bodyPr wrap="none" lIns="90000" tIns="46800" rIns="90000" bIns="46800" anchor="ctr">
            <a:spAutoFit/>
          </a:bodyPr>
          <a:lstStyle/>
          <a:p>
            <a:pPr algn="ctr">
              <a:lnSpc>
                <a:spcPct val="80000"/>
              </a:lnSpc>
              <a:spcBef>
                <a:spcPct val="50000"/>
              </a:spcBef>
            </a:pPr>
            <a:r>
              <a:rPr kumimoji="0" lang="ja-JP" altLang="en-US" b="1" dirty="0">
                <a:solidFill>
                  <a:prstClr val="black"/>
                </a:solidFill>
                <a:latin typeface="ＭＳ Ｐゴシック"/>
                <a:ea typeface="ＭＳ Ｐゴシック"/>
              </a:rPr>
              <a:t>要求事項に対する</a:t>
            </a:r>
          </a:p>
          <a:p>
            <a:pPr algn="ctr">
              <a:lnSpc>
                <a:spcPct val="80000"/>
              </a:lnSpc>
              <a:spcBef>
                <a:spcPct val="50000"/>
              </a:spcBef>
            </a:pPr>
            <a:r>
              <a:rPr kumimoji="0" lang="ja-JP" altLang="en-US" b="1" dirty="0">
                <a:solidFill>
                  <a:prstClr val="black"/>
                </a:solidFill>
                <a:latin typeface="ＭＳ Ｐゴシック"/>
                <a:ea typeface="ＭＳ Ｐゴシック"/>
              </a:rPr>
              <a:t>設計の評価</a:t>
            </a:r>
          </a:p>
        </p:txBody>
      </p:sp>
      <p:sp>
        <p:nvSpPr>
          <p:cNvPr id="8" name="Oval 15"/>
          <p:cNvSpPr>
            <a:spLocks noChangeArrowheads="1"/>
          </p:cNvSpPr>
          <p:nvPr/>
        </p:nvSpPr>
        <p:spPr bwMode="auto">
          <a:xfrm>
            <a:off x="3531752" y="3315279"/>
            <a:ext cx="3076766" cy="1470233"/>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lIns="90000" tIns="46800" rIns="90000" bIns="46800" anchor="ctr">
            <a:spAutoFit/>
          </a:bodyPr>
          <a:lstStyle/>
          <a:p>
            <a:pPr algn="ctr">
              <a:lnSpc>
                <a:spcPct val="80000"/>
              </a:lnSpc>
              <a:spcBef>
                <a:spcPct val="50000"/>
              </a:spcBef>
            </a:pPr>
            <a:r>
              <a:rPr kumimoji="0" lang="ja-JP" altLang="en-US" b="1" dirty="0">
                <a:solidFill>
                  <a:prstClr val="black"/>
                </a:solidFill>
                <a:latin typeface="ＭＳ Ｐゴシック"/>
                <a:ea typeface="ＭＳ Ｐゴシック"/>
              </a:rPr>
              <a:t>システムが特定の</a:t>
            </a:r>
          </a:p>
          <a:p>
            <a:pPr algn="ctr">
              <a:lnSpc>
                <a:spcPct val="80000"/>
              </a:lnSpc>
              <a:spcBef>
                <a:spcPct val="50000"/>
              </a:spcBef>
            </a:pPr>
            <a:r>
              <a:rPr kumimoji="0" lang="ja-JP" altLang="en-US" b="1" dirty="0">
                <a:solidFill>
                  <a:prstClr val="black"/>
                </a:solidFill>
                <a:latin typeface="ＭＳ Ｐゴシック"/>
                <a:ea typeface="ＭＳ Ｐゴシック"/>
              </a:rPr>
              <a:t>ユーザおよび組織の</a:t>
            </a:r>
          </a:p>
          <a:p>
            <a:pPr algn="ctr">
              <a:lnSpc>
                <a:spcPct val="80000"/>
              </a:lnSpc>
              <a:spcBef>
                <a:spcPct val="50000"/>
              </a:spcBef>
            </a:pPr>
            <a:r>
              <a:rPr kumimoji="0" lang="ja-JP" altLang="en-US" b="1" dirty="0">
                <a:solidFill>
                  <a:prstClr val="black"/>
                </a:solidFill>
                <a:latin typeface="ＭＳ Ｐゴシック"/>
                <a:ea typeface="ＭＳ Ｐゴシック"/>
              </a:rPr>
              <a:t>要求事項を満足</a:t>
            </a:r>
          </a:p>
        </p:txBody>
      </p:sp>
      <p:cxnSp>
        <p:nvCxnSpPr>
          <p:cNvPr id="9" name="AutoShape 16"/>
          <p:cNvCxnSpPr>
            <a:cxnSpLocks noChangeShapeType="1"/>
            <a:stCxn id="3" idx="6"/>
            <a:endCxn id="4" idx="0"/>
          </p:cNvCxnSpPr>
          <p:nvPr/>
        </p:nvCxnSpPr>
        <p:spPr bwMode="auto">
          <a:xfrm>
            <a:off x="4191701" y="1535795"/>
            <a:ext cx="831602" cy="493890"/>
          </a:xfrm>
          <a:prstGeom prst="curvedConnector2">
            <a:avLst/>
          </a:prstGeom>
          <a:noFill/>
          <a:ln w="7620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0" name="AutoShape 17"/>
          <p:cNvCxnSpPr>
            <a:cxnSpLocks noChangeShapeType="1"/>
            <a:stCxn id="4" idx="3"/>
            <a:endCxn id="5" idx="0"/>
          </p:cNvCxnSpPr>
          <p:nvPr/>
        </p:nvCxnSpPr>
        <p:spPr bwMode="auto">
          <a:xfrm>
            <a:off x="5691263" y="2372408"/>
            <a:ext cx="2106991" cy="1311452"/>
          </a:xfrm>
          <a:prstGeom prst="curvedConnector2">
            <a:avLst/>
          </a:prstGeom>
          <a:noFill/>
          <a:ln w="7620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1" name="AutoShape 18"/>
          <p:cNvCxnSpPr>
            <a:cxnSpLocks noChangeShapeType="1"/>
            <a:stCxn id="5" idx="2"/>
            <a:endCxn id="6" idx="3"/>
          </p:cNvCxnSpPr>
          <p:nvPr/>
        </p:nvCxnSpPr>
        <p:spPr bwMode="auto">
          <a:xfrm rot="5400000">
            <a:off x="6145185" y="4088012"/>
            <a:ext cx="1371777" cy="1934363"/>
          </a:xfrm>
          <a:prstGeom prst="curvedConnector2">
            <a:avLst/>
          </a:prstGeom>
          <a:noFill/>
          <a:ln w="7620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2" name="AutoShape 19"/>
          <p:cNvCxnSpPr>
            <a:cxnSpLocks noChangeShapeType="1"/>
            <a:stCxn id="6" idx="1"/>
            <a:endCxn id="7" idx="2"/>
          </p:cNvCxnSpPr>
          <p:nvPr/>
        </p:nvCxnSpPr>
        <p:spPr bwMode="auto">
          <a:xfrm rot="10800000">
            <a:off x="2248355" y="4404230"/>
            <a:ext cx="2035961" cy="1336852"/>
          </a:xfrm>
          <a:prstGeom prst="curvedConnector2">
            <a:avLst/>
          </a:prstGeom>
          <a:noFill/>
          <a:ln w="7620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3" name="AutoShape 20"/>
          <p:cNvCxnSpPr>
            <a:cxnSpLocks noChangeShapeType="1"/>
            <a:stCxn id="7" idx="0"/>
            <a:endCxn id="4" idx="1"/>
          </p:cNvCxnSpPr>
          <p:nvPr/>
        </p:nvCxnSpPr>
        <p:spPr bwMode="auto">
          <a:xfrm rot="5400000" flipH="1" flipV="1">
            <a:off x="2628660" y="1992103"/>
            <a:ext cx="1346377" cy="2106989"/>
          </a:xfrm>
          <a:prstGeom prst="curvedConnector2">
            <a:avLst/>
          </a:prstGeom>
          <a:noFill/>
          <a:ln w="7620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cxnSp>
        <p:nvCxnSpPr>
          <p:cNvPr id="14" name="AutoShape 21"/>
          <p:cNvCxnSpPr>
            <a:cxnSpLocks noChangeShapeType="1"/>
            <a:stCxn id="7" idx="0"/>
            <a:endCxn id="8" idx="0"/>
          </p:cNvCxnSpPr>
          <p:nvPr/>
        </p:nvCxnSpPr>
        <p:spPr bwMode="auto">
          <a:xfrm rot="5400000" flipH="1" flipV="1">
            <a:off x="3457491" y="2106142"/>
            <a:ext cx="403506" cy="2821781"/>
          </a:xfrm>
          <a:prstGeom prst="curvedConnector3">
            <a:avLst>
              <a:gd name="adj1" fmla="val 156653"/>
            </a:avLst>
          </a:prstGeom>
          <a:noFill/>
          <a:ln w="7620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52718432"/>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ユーザーセグメントとは</a:t>
            </a:r>
            <a:endParaRPr kumimoji="1" lang="ja-JP" altLang="en-US" dirty="0"/>
          </a:p>
        </p:txBody>
      </p:sp>
      <p:sp>
        <p:nvSpPr>
          <p:cNvPr id="3" name="角丸四角形 2"/>
          <p:cNvSpPr/>
          <p:nvPr/>
        </p:nvSpPr>
        <p:spPr bwMode="auto">
          <a:xfrm>
            <a:off x="514675" y="869625"/>
            <a:ext cx="8876650" cy="1258978"/>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10000"/>
              </a:lnSpc>
              <a:buSzPct val="120000"/>
            </a:pPr>
            <a:r>
              <a:rPr lang="ja-JP" altLang="en-US" sz="3200" b="1" dirty="0" smtClean="0">
                <a:solidFill>
                  <a:prstClr val="black"/>
                </a:solidFill>
                <a:latin typeface="+mj-ea"/>
                <a:ea typeface="+mj-ea"/>
              </a:rPr>
              <a:t>共通の特性・属性・行動などを有する</a:t>
            </a:r>
            <a:endParaRPr lang="en-US" altLang="ja-JP" sz="3200" b="1" dirty="0" smtClean="0">
              <a:solidFill>
                <a:prstClr val="black"/>
              </a:solidFill>
              <a:latin typeface="+mj-ea"/>
              <a:ea typeface="+mj-ea"/>
            </a:endParaRPr>
          </a:p>
          <a:p>
            <a:pPr algn="ctr">
              <a:lnSpc>
                <a:spcPct val="110000"/>
              </a:lnSpc>
              <a:buSzPct val="120000"/>
            </a:pPr>
            <a:r>
              <a:rPr lang="ja-JP" altLang="en-US" sz="3200" b="1" dirty="0" smtClean="0">
                <a:solidFill>
                  <a:prstClr val="black"/>
                </a:solidFill>
                <a:latin typeface="+mj-ea"/>
                <a:ea typeface="+mj-ea"/>
              </a:rPr>
              <a:t>ユーザー</a:t>
            </a:r>
            <a:r>
              <a:rPr lang="ja-JP" altLang="en-US" sz="3200" b="1" dirty="0">
                <a:solidFill>
                  <a:prstClr val="black"/>
                </a:solidFill>
                <a:latin typeface="+mj-ea"/>
                <a:ea typeface="+mj-ea"/>
              </a:rPr>
              <a:t>のグループの</a:t>
            </a:r>
            <a:r>
              <a:rPr lang="ja-JP" altLang="en-US" sz="3200" b="1" dirty="0" smtClean="0">
                <a:solidFill>
                  <a:prstClr val="black"/>
                </a:solidFill>
                <a:latin typeface="+mj-ea"/>
                <a:ea typeface="+mj-ea"/>
              </a:rPr>
              <a:t>こと</a:t>
            </a:r>
            <a:endParaRPr lang="ja-JP" altLang="en-US" sz="3200" b="1" dirty="0">
              <a:solidFill>
                <a:prstClr val="black"/>
              </a:solidFill>
              <a:latin typeface="+mj-ea"/>
              <a:ea typeface="+mj-ea"/>
            </a:endParaRPr>
          </a:p>
        </p:txBody>
      </p:sp>
      <p:sp>
        <p:nvSpPr>
          <p:cNvPr id="6" name="Text Box 1043"/>
          <p:cNvSpPr txBox="1">
            <a:spLocks noChangeArrowheads="1"/>
          </p:cNvSpPr>
          <p:nvPr/>
        </p:nvSpPr>
        <p:spPr bwMode="auto">
          <a:xfrm>
            <a:off x="1253066" y="2573867"/>
            <a:ext cx="7569201" cy="3556000"/>
          </a:xfrm>
          <a:prstGeom prst="rect">
            <a:avLst/>
          </a:prstGeom>
          <a:noFill/>
          <a:ln>
            <a:noFill/>
          </a:ln>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gn="just">
              <a:lnSpc>
                <a:spcPct val="130000"/>
              </a:lnSpc>
            </a:pPr>
            <a:r>
              <a:rPr lang="ja-JP" altLang="en-US" sz="3200" dirty="0" smtClean="0">
                <a:latin typeface="+mn-ea"/>
                <a:ea typeface="+mn-ea"/>
              </a:rPr>
              <a:t>似た</a:t>
            </a:r>
            <a:r>
              <a:rPr lang="ja-JP" altLang="en-US" sz="3200" dirty="0">
                <a:latin typeface="+mn-ea"/>
                <a:ea typeface="+mn-ea"/>
              </a:rPr>
              <a:t>傾向のある顧客をいくつかのグループに分けることで、そのグループの特性がより理解しやすくなり顧客理解を深めることができます。</a:t>
            </a:r>
          </a:p>
        </p:txBody>
      </p:sp>
    </p:spTree>
    <p:extLst>
      <p:ext uri="{BB962C8B-B14F-4D97-AF65-F5344CB8AC3E}">
        <p14:creationId xmlns:p14="http://schemas.microsoft.com/office/powerpoint/2010/main" val="3943817562"/>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smtClean="0">
                <a:solidFill>
                  <a:prstClr val="black"/>
                </a:solidFill>
              </a:rPr>
              <a:t>ユーザーセグメントの一例：エモーショナルプログラムより</a:t>
            </a:r>
            <a:endParaRPr kumimoji="1" lang="ja-JP" altLang="en-US" dirty="0"/>
          </a:p>
        </p:txBody>
      </p:sp>
      <p:sp>
        <p:nvSpPr>
          <p:cNvPr id="13" name="テキスト ボックス 12"/>
          <p:cNvSpPr txBox="1"/>
          <p:nvPr/>
        </p:nvSpPr>
        <p:spPr bwMode="auto">
          <a:xfrm>
            <a:off x="478937" y="1888294"/>
            <a:ext cx="936255"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b="1" dirty="0" smtClean="0">
                <a:solidFill>
                  <a:prstClr val="black"/>
                </a:solidFill>
                <a:latin typeface="+mj-ea"/>
                <a:ea typeface="+mj-ea"/>
              </a:rPr>
              <a:t>ADULT</a:t>
            </a:r>
            <a:endParaRPr lang="ja-JP" altLang="en-US" b="1" dirty="0" smtClean="0">
              <a:solidFill>
                <a:prstClr val="black"/>
              </a:solidFill>
              <a:latin typeface="+mj-ea"/>
              <a:ea typeface="+mj-ea"/>
            </a:endParaRPr>
          </a:p>
        </p:txBody>
      </p:sp>
      <p:sp>
        <p:nvSpPr>
          <p:cNvPr id="14" name="テキスト ボックス 13"/>
          <p:cNvSpPr txBox="1"/>
          <p:nvPr/>
        </p:nvSpPr>
        <p:spPr bwMode="auto">
          <a:xfrm>
            <a:off x="511799" y="2825843"/>
            <a:ext cx="974727"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prstClr val="black"/>
                </a:solidFill>
                <a:latin typeface="+mj-ea"/>
                <a:ea typeface="+mj-ea"/>
              </a:rPr>
              <a:t>YOUNG</a:t>
            </a:r>
          </a:p>
          <a:p>
            <a:pPr algn="ctr">
              <a:lnSpc>
                <a:spcPct val="130000"/>
              </a:lnSpc>
              <a:buSzPct val="120000"/>
            </a:pPr>
            <a:r>
              <a:rPr lang="en-US" altLang="ja-JP" b="1" dirty="0" smtClean="0">
                <a:solidFill>
                  <a:prstClr val="black"/>
                </a:solidFill>
                <a:latin typeface="+mj-ea"/>
                <a:ea typeface="+mj-ea"/>
              </a:rPr>
              <a:t>ADULT</a:t>
            </a:r>
            <a:endParaRPr lang="ja-JP" altLang="en-US" b="1" dirty="0" smtClean="0">
              <a:solidFill>
                <a:prstClr val="black"/>
              </a:solidFill>
              <a:latin typeface="+mj-ea"/>
              <a:ea typeface="+mj-ea"/>
            </a:endParaRPr>
          </a:p>
        </p:txBody>
      </p:sp>
      <p:sp>
        <p:nvSpPr>
          <p:cNvPr id="15" name="テキスト ボックス 14"/>
          <p:cNvSpPr txBox="1"/>
          <p:nvPr/>
        </p:nvSpPr>
        <p:spPr bwMode="auto">
          <a:xfrm>
            <a:off x="511799" y="4152520"/>
            <a:ext cx="974727" cy="491655"/>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prstClr val="black"/>
                </a:solidFill>
                <a:latin typeface="+mj-ea"/>
                <a:ea typeface="+mj-ea"/>
              </a:rPr>
              <a:t>YOUNG</a:t>
            </a:r>
          </a:p>
        </p:txBody>
      </p:sp>
      <p:sp>
        <p:nvSpPr>
          <p:cNvPr id="16" name="テキスト ボックス 15"/>
          <p:cNvSpPr txBox="1"/>
          <p:nvPr/>
        </p:nvSpPr>
        <p:spPr bwMode="auto">
          <a:xfrm>
            <a:off x="492561" y="5212065"/>
            <a:ext cx="1013199" cy="491655"/>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prstClr val="black"/>
                </a:solidFill>
                <a:latin typeface="+mj-ea"/>
                <a:ea typeface="+mj-ea"/>
              </a:rPr>
              <a:t>JUNIOR</a:t>
            </a:r>
          </a:p>
        </p:txBody>
      </p:sp>
      <p:cxnSp>
        <p:nvCxnSpPr>
          <p:cNvPr id="17" name="直線コネクタ 16"/>
          <p:cNvCxnSpPr/>
          <p:nvPr/>
        </p:nvCxnSpPr>
        <p:spPr>
          <a:xfrm>
            <a:off x="895358" y="2710543"/>
            <a:ext cx="82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95358" y="3824515"/>
            <a:ext cx="82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895358" y="4938486"/>
            <a:ext cx="828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bwMode="auto">
          <a:xfrm>
            <a:off x="7170056" y="1393371"/>
            <a:ext cx="2275343" cy="2598058"/>
          </a:xfrm>
          <a:prstGeom prst="ellipse">
            <a:avLst/>
          </a:prstGeom>
          <a:noFill/>
          <a:ln w="19050" cap="flat" cmpd="sng" algn="ctr">
            <a:solidFill>
              <a:schemeClr val="accent6">
                <a:lumMod val="75000"/>
              </a:schemeClr>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7" name="円/楕円 26"/>
          <p:cNvSpPr/>
          <p:nvPr/>
        </p:nvSpPr>
        <p:spPr bwMode="auto">
          <a:xfrm>
            <a:off x="3077029" y="2881370"/>
            <a:ext cx="5079999" cy="3229511"/>
          </a:xfrm>
          <a:prstGeom prst="ellipse">
            <a:avLst/>
          </a:prstGeom>
          <a:noFill/>
          <a:ln w="19050" cap="flat" cmpd="sng" algn="ctr">
            <a:solidFill>
              <a:srgbClr val="FF0000"/>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9" name="円/楕円 28"/>
          <p:cNvSpPr/>
          <p:nvPr/>
        </p:nvSpPr>
        <p:spPr bwMode="auto">
          <a:xfrm rot="296575">
            <a:off x="1486978" y="4144758"/>
            <a:ext cx="3421028" cy="1586123"/>
          </a:xfrm>
          <a:prstGeom prst="ellipse">
            <a:avLst/>
          </a:prstGeom>
          <a:noFill/>
          <a:ln w="19050" cap="flat" cmpd="sng" algn="ctr">
            <a:solidFill>
              <a:schemeClr val="tx2"/>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0" name="円/楕円 29"/>
          <p:cNvSpPr/>
          <p:nvPr/>
        </p:nvSpPr>
        <p:spPr bwMode="auto">
          <a:xfrm rot="1949023">
            <a:off x="1331740" y="2570175"/>
            <a:ext cx="4267267" cy="2598058"/>
          </a:xfrm>
          <a:prstGeom prst="ellipse">
            <a:avLst/>
          </a:prstGeom>
          <a:noFill/>
          <a:ln w="19050" cap="flat" cmpd="sng" algn="ctr">
            <a:solidFill>
              <a:schemeClr val="accent4">
                <a:lumMod val="75000"/>
              </a:schemeClr>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2" name="円/楕円 31"/>
          <p:cNvSpPr/>
          <p:nvPr/>
        </p:nvSpPr>
        <p:spPr bwMode="auto">
          <a:xfrm>
            <a:off x="4114797" y="1284699"/>
            <a:ext cx="2431145" cy="1967019"/>
          </a:xfrm>
          <a:prstGeom prst="ellipse">
            <a:avLst/>
          </a:prstGeom>
          <a:solidFill>
            <a:srgbClr val="C00000">
              <a:alpha val="18000"/>
            </a:srgbClr>
          </a:solidFill>
          <a:ln w="19050" cap="flat" cmpd="sng" algn="ctr">
            <a:solidFill>
              <a:schemeClr val="accent2">
                <a:lumMod val="75000"/>
              </a:schemeClr>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3" name="円/楕円 32"/>
          <p:cNvSpPr/>
          <p:nvPr/>
        </p:nvSpPr>
        <p:spPr bwMode="auto">
          <a:xfrm rot="18108261">
            <a:off x="5904572" y="1196476"/>
            <a:ext cx="2061239" cy="2908545"/>
          </a:xfrm>
          <a:prstGeom prst="ellipse">
            <a:avLst/>
          </a:prstGeom>
          <a:noFill/>
          <a:ln w="19050" cap="flat" cmpd="sng" algn="ctr">
            <a:solidFill>
              <a:schemeClr val="accent5">
                <a:lumMod val="75000"/>
              </a:schemeClr>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4" name="円/楕円 33"/>
          <p:cNvSpPr/>
          <p:nvPr/>
        </p:nvSpPr>
        <p:spPr bwMode="auto">
          <a:xfrm>
            <a:off x="2291552" y="1284699"/>
            <a:ext cx="2431145" cy="1967019"/>
          </a:xfrm>
          <a:prstGeom prst="ellipse">
            <a:avLst/>
          </a:prstGeom>
          <a:noFill/>
          <a:ln w="19050" cap="flat" cmpd="sng" algn="ctr">
            <a:solidFill>
              <a:schemeClr val="accent3">
                <a:lumMod val="75000"/>
              </a:schemeClr>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1" name="円/楕円 20"/>
          <p:cNvSpPr/>
          <p:nvPr/>
        </p:nvSpPr>
        <p:spPr bwMode="auto">
          <a:xfrm>
            <a:off x="1527401" y="1321321"/>
            <a:ext cx="1979724" cy="1814286"/>
          </a:xfrm>
          <a:prstGeom prst="ellipse">
            <a:avLst/>
          </a:prstGeom>
          <a:noFill/>
          <a:ln w="19050" cap="flat" cmpd="sng" algn="ctr">
            <a:solidFill>
              <a:schemeClr val="tx2">
                <a:lumMod val="75000"/>
              </a:schemeClr>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5" name="円/楕円 34"/>
          <p:cNvSpPr/>
          <p:nvPr/>
        </p:nvSpPr>
        <p:spPr bwMode="auto">
          <a:xfrm rot="20016961">
            <a:off x="6601754" y="3882135"/>
            <a:ext cx="3078408" cy="1737985"/>
          </a:xfrm>
          <a:prstGeom prst="ellipse">
            <a:avLst/>
          </a:prstGeom>
          <a:noFill/>
          <a:ln w="19050" cap="flat" cmpd="sng" algn="ctr">
            <a:solidFill>
              <a:srgbClr val="006600"/>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 name="テキスト ボックス 2"/>
          <p:cNvSpPr txBox="1"/>
          <p:nvPr/>
        </p:nvSpPr>
        <p:spPr bwMode="auto">
          <a:xfrm>
            <a:off x="1928376" y="1285199"/>
            <a:ext cx="1167087"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1F497D">
                    <a:lumMod val="75000"/>
                  </a:srgbClr>
                </a:solidFill>
                <a:latin typeface="+mj-ea"/>
                <a:ea typeface="+mj-ea"/>
              </a:rPr>
              <a:t>Authentic</a:t>
            </a:r>
          </a:p>
          <a:p>
            <a:pPr algn="ctr">
              <a:lnSpc>
                <a:spcPct val="130000"/>
              </a:lnSpc>
              <a:buSzPct val="120000"/>
            </a:pPr>
            <a:r>
              <a:rPr lang="en-US" altLang="ja-JP" b="1" dirty="0" smtClean="0">
                <a:solidFill>
                  <a:srgbClr val="1F497D">
                    <a:lumMod val="75000"/>
                  </a:srgbClr>
                </a:solidFill>
                <a:latin typeface="+mj-ea"/>
                <a:ea typeface="+mj-ea"/>
              </a:rPr>
              <a:t>Stage</a:t>
            </a:r>
            <a:endParaRPr lang="ja-JP" altLang="en-US" b="1" dirty="0" smtClean="0">
              <a:solidFill>
                <a:srgbClr val="1F497D">
                  <a:lumMod val="75000"/>
                </a:srgbClr>
              </a:solidFill>
              <a:latin typeface="+mj-ea"/>
              <a:ea typeface="+mj-ea"/>
            </a:endParaRPr>
          </a:p>
        </p:txBody>
      </p:sp>
      <p:sp>
        <p:nvSpPr>
          <p:cNvPr id="20" name="テキスト ボックス 19"/>
          <p:cNvSpPr txBox="1"/>
          <p:nvPr/>
        </p:nvSpPr>
        <p:spPr bwMode="auto">
          <a:xfrm>
            <a:off x="3097932" y="1238293"/>
            <a:ext cx="949079"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9BBB59">
                    <a:lumMod val="50000"/>
                  </a:srgbClr>
                </a:solidFill>
                <a:latin typeface="+mj-ea"/>
                <a:ea typeface="+mj-ea"/>
              </a:rPr>
              <a:t>Re-find</a:t>
            </a:r>
          </a:p>
          <a:p>
            <a:pPr algn="ctr">
              <a:lnSpc>
                <a:spcPct val="130000"/>
              </a:lnSpc>
              <a:buSzPct val="120000"/>
            </a:pPr>
            <a:r>
              <a:rPr lang="en-US" altLang="ja-JP" b="1" dirty="0" smtClean="0">
                <a:solidFill>
                  <a:srgbClr val="9BBB59">
                    <a:lumMod val="50000"/>
                  </a:srgbClr>
                </a:solidFill>
                <a:latin typeface="+mj-ea"/>
                <a:ea typeface="+mj-ea"/>
              </a:rPr>
              <a:t>Stage</a:t>
            </a:r>
            <a:endParaRPr lang="ja-JP" altLang="en-US" b="1" dirty="0" smtClean="0">
              <a:solidFill>
                <a:srgbClr val="9BBB59">
                  <a:lumMod val="50000"/>
                </a:srgbClr>
              </a:solidFill>
              <a:latin typeface="+mj-ea"/>
              <a:ea typeface="+mj-ea"/>
            </a:endParaRPr>
          </a:p>
        </p:txBody>
      </p:sp>
      <p:sp>
        <p:nvSpPr>
          <p:cNvPr id="22" name="テキスト ボックス 21"/>
          <p:cNvSpPr txBox="1"/>
          <p:nvPr/>
        </p:nvSpPr>
        <p:spPr bwMode="auto">
          <a:xfrm>
            <a:off x="4854580" y="1726759"/>
            <a:ext cx="782366"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C0504D">
                    <a:lumMod val="75000"/>
                  </a:srgbClr>
                </a:solidFill>
                <a:latin typeface="+mj-ea"/>
                <a:ea typeface="+mj-ea"/>
              </a:rPr>
              <a:t>Free</a:t>
            </a:r>
          </a:p>
          <a:p>
            <a:pPr algn="ctr">
              <a:lnSpc>
                <a:spcPct val="130000"/>
              </a:lnSpc>
              <a:buSzPct val="120000"/>
            </a:pPr>
            <a:r>
              <a:rPr lang="en-US" altLang="ja-JP" b="1" dirty="0" smtClean="0">
                <a:solidFill>
                  <a:srgbClr val="C0504D">
                    <a:lumMod val="75000"/>
                  </a:srgbClr>
                </a:solidFill>
                <a:latin typeface="+mj-ea"/>
                <a:ea typeface="+mj-ea"/>
              </a:rPr>
              <a:t>Stage</a:t>
            </a:r>
            <a:endParaRPr lang="ja-JP" altLang="en-US" b="1" dirty="0" smtClean="0">
              <a:solidFill>
                <a:srgbClr val="C0504D">
                  <a:lumMod val="75000"/>
                </a:srgbClr>
              </a:solidFill>
              <a:latin typeface="+mj-ea"/>
              <a:ea typeface="+mj-ea"/>
            </a:endParaRPr>
          </a:p>
        </p:txBody>
      </p:sp>
      <p:sp>
        <p:nvSpPr>
          <p:cNvPr id="23" name="テキスト ボックス 22"/>
          <p:cNvSpPr txBox="1"/>
          <p:nvPr/>
        </p:nvSpPr>
        <p:spPr bwMode="auto">
          <a:xfrm>
            <a:off x="6470602" y="1708245"/>
            <a:ext cx="936255"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1F497D">
                    <a:lumMod val="60000"/>
                    <a:lumOff val="40000"/>
                  </a:srgbClr>
                </a:solidFill>
                <a:latin typeface="+mj-ea"/>
                <a:ea typeface="+mj-ea"/>
              </a:rPr>
              <a:t>Modern</a:t>
            </a:r>
          </a:p>
          <a:p>
            <a:pPr algn="ctr">
              <a:lnSpc>
                <a:spcPct val="130000"/>
              </a:lnSpc>
              <a:buSzPct val="120000"/>
            </a:pPr>
            <a:r>
              <a:rPr lang="en-US" altLang="ja-JP" b="1" dirty="0" smtClean="0">
                <a:solidFill>
                  <a:srgbClr val="1F497D">
                    <a:lumMod val="60000"/>
                    <a:lumOff val="40000"/>
                  </a:srgbClr>
                </a:solidFill>
                <a:latin typeface="+mj-ea"/>
                <a:ea typeface="+mj-ea"/>
              </a:rPr>
              <a:t>Stage</a:t>
            </a:r>
            <a:endParaRPr lang="ja-JP" altLang="en-US" b="1" dirty="0" smtClean="0">
              <a:solidFill>
                <a:srgbClr val="1F497D">
                  <a:lumMod val="60000"/>
                  <a:lumOff val="40000"/>
                </a:srgbClr>
              </a:solidFill>
              <a:latin typeface="+mj-ea"/>
              <a:ea typeface="+mj-ea"/>
            </a:endParaRPr>
          </a:p>
        </p:txBody>
      </p:sp>
      <p:sp>
        <p:nvSpPr>
          <p:cNvPr id="24" name="テキスト ボックス 23"/>
          <p:cNvSpPr txBox="1"/>
          <p:nvPr/>
        </p:nvSpPr>
        <p:spPr bwMode="auto">
          <a:xfrm>
            <a:off x="7677251" y="1708245"/>
            <a:ext cx="1462040"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F79646">
                    <a:lumMod val="75000"/>
                  </a:srgbClr>
                </a:solidFill>
                <a:latin typeface="+mj-ea"/>
                <a:ea typeface="+mj-ea"/>
              </a:rPr>
              <a:t>Performance</a:t>
            </a:r>
          </a:p>
          <a:p>
            <a:pPr algn="ctr">
              <a:lnSpc>
                <a:spcPct val="130000"/>
              </a:lnSpc>
              <a:buSzPct val="120000"/>
            </a:pPr>
            <a:r>
              <a:rPr lang="en-US" altLang="ja-JP" b="1" dirty="0" smtClean="0">
                <a:solidFill>
                  <a:srgbClr val="F79646">
                    <a:lumMod val="75000"/>
                  </a:srgbClr>
                </a:solidFill>
                <a:latin typeface="+mj-ea"/>
                <a:ea typeface="+mj-ea"/>
              </a:rPr>
              <a:t>Stage</a:t>
            </a:r>
            <a:endParaRPr lang="ja-JP" altLang="en-US" b="1" dirty="0" smtClean="0">
              <a:solidFill>
                <a:srgbClr val="F79646">
                  <a:lumMod val="75000"/>
                </a:srgbClr>
              </a:solidFill>
              <a:latin typeface="+mj-ea"/>
              <a:ea typeface="+mj-ea"/>
            </a:endParaRPr>
          </a:p>
        </p:txBody>
      </p:sp>
      <p:sp>
        <p:nvSpPr>
          <p:cNvPr id="26" name="テキスト ボックス 25"/>
          <p:cNvSpPr txBox="1"/>
          <p:nvPr/>
        </p:nvSpPr>
        <p:spPr bwMode="auto">
          <a:xfrm>
            <a:off x="7779393" y="3972471"/>
            <a:ext cx="1387600"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006600"/>
                </a:solidFill>
                <a:latin typeface="+mj-ea"/>
                <a:ea typeface="+mj-ea"/>
              </a:rPr>
              <a:t>POP-casual</a:t>
            </a:r>
          </a:p>
          <a:p>
            <a:pPr algn="ctr">
              <a:lnSpc>
                <a:spcPct val="130000"/>
              </a:lnSpc>
              <a:buSzPct val="120000"/>
            </a:pPr>
            <a:r>
              <a:rPr lang="en-US" altLang="ja-JP" b="1" dirty="0" smtClean="0">
                <a:solidFill>
                  <a:srgbClr val="006600"/>
                </a:solidFill>
                <a:latin typeface="+mj-ea"/>
                <a:ea typeface="+mj-ea"/>
              </a:rPr>
              <a:t>Stage</a:t>
            </a:r>
            <a:endParaRPr lang="ja-JP" altLang="en-US" b="1" dirty="0" smtClean="0">
              <a:solidFill>
                <a:srgbClr val="006600"/>
              </a:solidFill>
              <a:latin typeface="+mj-ea"/>
              <a:ea typeface="+mj-ea"/>
            </a:endParaRPr>
          </a:p>
        </p:txBody>
      </p:sp>
      <p:sp>
        <p:nvSpPr>
          <p:cNvPr id="28" name="テキスト ボックス 27"/>
          <p:cNvSpPr txBox="1"/>
          <p:nvPr/>
        </p:nvSpPr>
        <p:spPr bwMode="auto">
          <a:xfrm>
            <a:off x="4395763" y="4193625"/>
            <a:ext cx="2538499" cy="491655"/>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en-US" altLang="ja-JP" b="1" dirty="0" smtClean="0">
                <a:solidFill>
                  <a:srgbClr val="C00000"/>
                </a:solidFill>
                <a:latin typeface="+mj-ea"/>
                <a:ea typeface="+mj-ea"/>
              </a:rPr>
              <a:t>Casual Stage</a:t>
            </a:r>
            <a:endParaRPr lang="ja-JP" altLang="en-US" b="1" dirty="0" smtClean="0">
              <a:solidFill>
                <a:srgbClr val="C00000"/>
              </a:solidFill>
              <a:latin typeface="+mj-ea"/>
              <a:ea typeface="+mj-ea"/>
            </a:endParaRPr>
          </a:p>
        </p:txBody>
      </p:sp>
      <p:sp>
        <p:nvSpPr>
          <p:cNvPr id="31" name="テキスト ボックス 30"/>
          <p:cNvSpPr txBox="1"/>
          <p:nvPr/>
        </p:nvSpPr>
        <p:spPr bwMode="auto">
          <a:xfrm>
            <a:off x="2055987" y="4806667"/>
            <a:ext cx="1244031"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4F81BD">
                    <a:lumMod val="75000"/>
                  </a:srgbClr>
                </a:solidFill>
                <a:latin typeface="+mj-ea"/>
                <a:ea typeface="+mj-ea"/>
              </a:rPr>
              <a:t>Pretty-Ivy</a:t>
            </a:r>
          </a:p>
          <a:p>
            <a:pPr algn="ctr">
              <a:lnSpc>
                <a:spcPct val="130000"/>
              </a:lnSpc>
              <a:buSzPct val="120000"/>
            </a:pPr>
            <a:r>
              <a:rPr lang="en-US" altLang="ja-JP" b="1" dirty="0" smtClean="0">
                <a:solidFill>
                  <a:srgbClr val="4F81BD">
                    <a:lumMod val="75000"/>
                  </a:srgbClr>
                </a:solidFill>
                <a:latin typeface="+mj-ea"/>
                <a:ea typeface="+mj-ea"/>
              </a:rPr>
              <a:t>Stage</a:t>
            </a:r>
            <a:endParaRPr lang="ja-JP" altLang="en-US" b="1" dirty="0" smtClean="0">
              <a:solidFill>
                <a:srgbClr val="4F81BD">
                  <a:lumMod val="75000"/>
                </a:srgbClr>
              </a:solidFill>
              <a:latin typeface="+mj-ea"/>
              <a:ea typeface="+mj-ea"/>
            </a:endParaRPr>
          </a:p>
        </p:txBody>
      </p:sp>
      <p:sp>
        <p:nvSpPr>
          <p:cNvPr id="36" name="テキスト ボックス 35"/>
          <p:cNvSpPr txBox="1"/>
          <p:nvPr/>
        </p:nvSpPr>
        <p:spPr bwMode="auto">
          <a:xfrm>
            <a:off x="1759261" y="3163025"/>
            <a:ext cx="1231207" cy="851753"/>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lang="en-US" altLang="ja-JP" b="1" dirty="0" smtClean="0">
                <a:solidFill>
                  <a:srgbClr val="8064A2">
                    <a:lumMod val="75000"/>
                  </a:srgbClr>
                </a:solidFill>
                <a:latin typeface="+mj-ea"/>
                <a:ea typeface="+mj-ea"/>
              </a:rPr>
              <a:t>Traditional</a:t>
            </a:r>
          </a:p>
          <a:p>
            <a:pPr algn="ctr">
              <a:lnSpc>
                <a:spcPct val="130000"/>
              </a:lnSpc>
              <a:buSzPct val="120000"/>
            </a:pPr>
            <a:r>
              <a:rPr lang="en-US" altLang="ja-JP" b="1" dirty="0" smtClean="0">
                <a:solidFill>
                  <a:srgbClr val="8064A2">
                    <a:lumMod val="75000"/>
                  </a:srgbClr>
                </a:solidFill>
                <a:latin typeface="+mj-ea"/>
                <a:ea typeface="+mj-ea"/>
              </a:rPr>
              <a:t>Stage</a:t>
            </a:r>
            <a:endParaRPr lang="ja-JP" altLang="en-US" b="1" dirty="0" smtClean="0">
              <a:solidFill>
                <a:srgbClr val="8064A2">
                  <a:lumMod val="75000"/>
                </a:srgbClr>
              </a:solidFill>
              <a:latin typeface="+mj-ea"/>
              <a:ea typeface="+mj-ea"/>
            </a:endParaRPr>
          </a:p>
        </p:txBody>
      </p:sp>
      <p:cxnSp>
        <p:nvCxnSpPr>
          <p:cNvPr id="5" name="直線矢印コネクタ 4"/>
          <p:cNvCxnSpPr/>
          <p:nvPr/>
        </p:nvCxnSpPr>
        <p:spPr>
          <a:xfrm>
            <a:off x="1233714" y="809641"/>
            <a:ext cx="7642034" cy="0"/>
          </a:xfrm>
          <a:prstGeom prst="straightConnector1">
            <a:avLst/>
          </a:prstGeom>
          <a:ln w="28575">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bwMode="auto">
          <a:xfrm>
            <a:off x="8157028" y="774119"/>
            <a:ext cx="1269679"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b="1" dirty="0" smtClean="0">
                <a:solidFill>
                  <a:prstClr val="black"/>
                </a:solidFill>
                <a:latin typeface="+mj-ea"/>
                <a:ea typeface="+mj-ea"/>
              </a:rPr>
              <a:t>Aggressive</a:t>
            </a:r>
            <a:endParaRPr lang="ja-JP" altLang="en-US" b="1" dirty="0" smtClean="0">
              <a:solidFill>
                <a:prstClr val="black"/>
              </a:solidFill>
              <a:latin typeface="+mj-ea"/>
              <a:ea typeface="+mj-ea"/>
            </a:endParaRPr>
          </a:p>
        </p:txBody>
      </p:sp>
      <p:sp>
        <p:nvSpPr>
          <p:cNvPr id="41" name="テキスト ボックス 40"/>
          <p:cNvSpPr txBox="1"/>
          <p:nvPr/>
        </p:nvSpPr>
        <p:spPr bwMode="auto">
          <a:xfrm>
            <a:off x="298822" y="774119"/>
            <a:ext cx="1500512"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b="1" dirty="0" smtClean="0">
                <a:solidFill>
                  <a:prstClr val="black"/>
                </a:solidFill>
                <a:latin typeface="+mj-ea"/>
                <a:ea typeface="+mj-ea"/>
              </a:rPr>
              <a:t>Conservative</a:t>
            </a:r>
            <a:endParaRPr lang="ja-JP" altLang="en-US" b="1" dirty="0" smtClean="0">
              <a:solidFill>
                <a:prstClr val="black"/>
              </a:solidFill>
              <a:latin typeface="+mj-ea"/>
              <a:ea typeface="+mj-ea"/>
            </a:endParaRPr>
          </a:p>
        </p:txBody>
      </p:sp>
    </p:spTree>
    <p:extLst>
      <p:ext uri="{BB962C8B-B14F-4D97-AF65-F5344CB8AC3E}">
        <p14:creationId xmlns:p14="http://schemas.microsoft.com/office/powerpoint/2010/main" val="1139430048"/>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17セグメント化.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7" y="719725"/>
            <a:ext cx="8346014" cy="4890944"/>
          </a:xfrm>
          <a:prstGeom prst="rect">
            <a:avLst/>
          </a:prstGeom>
        </p:spPr>
      </p:pic>
      <p:sp>
        <p:nvSpPr>
          <p:cNvPr id="2" name="タイトル 1"/>
          <p:cNvSpPr>
            <a:spLocks noGrp="1"/>
          </p:cNvSpPr>
          <p:nvPr>
            <p:ph type="ctrTitle"/>
          </p:nvPr>
        </p:nvSpPr>
        <p:spPr/>
        <p:txBody>
          <a:bodyPr>
            <a:normAutofit/>
          </a:bodyPr>
          <a:lstStyle/>
          <a:p>
            <a:r>
              <a:rPr kumimoji="1" lang="ja-JP" altLang="en-US" dirty="0" smtClean="0"/>
              <a:t>セグメント化で見えてくるニーズや心理・行動パターン</a:t>
            </a:r>
            <a:endParaRPr kumimoji="1" lang="ja-JP" altLang="en-US" dirty="0"/>
          </a:p>
        </p:txBody>
      </p:sp>
      <p:sp>
        <p:nvSpPr>
          <p:cNvPr id="4" name="テキスト ボックス 3"/>
          <p:cNvSpPr txBox="1"/>
          <p:nvPr/>
        </p:nvSpPr>
        <p:spPr bwMode="auto">
          <a:xfrm>
            <a:off x="332918" y="5435067"/>
            <a:ext cx="9179653" cy="108720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2400" dirty="0" smtClean="0">
                <a:latin typeface="+mj-ea"/>
                <a:ea typeface="+mj-ea"/>
              </a:rPr>
              <a:t>・ファッションに敏感で情報収集も積極的      ・</a:t>
            </a:r>
            <a:r>
              <a:rPr lang="en-US" altLang="ja-JP" sz="2400" dirty="0">
                <a:latin typeface="+mj-ea"/>
                <a:ea typeface="+mj-ea"/>
              </a:rPr>
              <a:t>20</a:t>
            </a:r>
            <a:r>
              <a:rPr lang="ja-JP" altLang="en-US" sz="2400" dirty="0" smtClean="0">
                <a:latin typeface="+mj-ea"/>
                <a:ea typeface="+mj-ea"/>
              </a:rPr>
              <a:t>代後半～</a:t>
            </a:r>
            <a:r>
              <a:rPr lang="en-US" altLang="ja-JP" sz="2400" dirty="0" smtClean="0">
                <a:latin typeface="+mj-ea"/>
                <a:ea typeface="+mj-ea"/>
              </a:rPr>
              <a:t>40</a:t>
            </a:r>
            <a:r>
              <a:rPr lang="ja-JP" altLang="en-US" sz="2400" dirty="0" smtClean="0">
                <a:latin typeface="+mj-ea"/>
                <a:ea typeface="+mj-ea"/>
              </a:rPr>
              <a:t>代前半</a:t>
            </a:r>
            <a:endParaRPr lang="en-US" altLang="ja-JP" sz="2400" dirty="0" smtClean="0">
              <a:latin typeface="+mj-ea"/>
              <a:ea typeface="+mj-ea"/>
            </a:endParaRPr>
          </a:p>
          <a:p>
            <a:pPr>
              <a:lnSpc>
                <a:spcPct val="130000"/>
              </a:lnSpc>
              <a:buSzPct val="120000"/>
            </a:pPr>
            <a:r>
              <a:rPr kumimoji="1" lang="ja-JP" altLang="en-US" sz="2400" dirty="0" smtClean="0">
                <a:latin typeface="+mj-ea"/>
                <a:ea typeface="+mj-ea"/>
              </a:rPr>
              <a:t>・都市生活者　　・経済的に余裕がある　　</a:t>
            </a:r>
            <a:r>
              <a:rPr kumimoji="1" lang="en-US" altLang="ja-JP" sz="2400" dirty="0" smtClean="0">
                <a:latin typeface="+mj-ea"/>
                <a:ea typeface="+mj-ea"/>
              </a:rPr>
              <a:t>etc…</a:t>
            </a:r>
            <a:endParaRPr kumimoji="1" lang="ja-JP" altLang="en-US" sz="2400" dirty="0" smtClean="0">
              <a:latin typeface="+mj-ea"/>
              <a:ea typeface="+mj-ea"/>
            </a:endParaRPr>
          </a:p>
        </p:txBody>
      </p:sp>
    </p:spTree>
    <p:extLst>
      <p:ext uri="{BB962C8B-B14F-4D97-AF65-F5344CB8AC3E}">
        <p14:creationId xmlns:p14="http://schemas.microsoft.com/office/powerpoint/2010/main" val="2964794605"/>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
        <p:nvSpPr>
          <p:cNvPr id="3" name="タイトル 2"/>
          <p:cNvSpPr>
            <a:spLocks noGrp="1"/>
          </p:cNvSpPr>
          <p:nvPr>
            <p:ph type="ctrTitle"/>
          </p:nvPr>
        </p:nvSpPr>
        <p:spPr/>
        <p:txBody>
          <a:bodyPr/>
          <a:lstStyle/>
          <a:p>
            <a:r>
              <a:rPr lang="en-US" altLang="ja-JP" dirty="0" smtClean="0"/>
              <a:t>UX</a:t>
            </a:r>
            <a:r>
              <a:rPr lang="ja-JP" altLang="en-US" dirty="0"/>
              <a:t>ワークフロー事例</a:t>
            </a:r>
            <a:r>
              <a:rPr lang="ja-JP" altLang="en-US" dirty="0" smtClean="0"/>
              <a:t>紹介</a:t>
            </a:r>
            <a:endParaRPr kumimoji="1" lang="ja-JP" altLang="en-US" dirty="0"/>
          </a:p>
        </p:txBody>
      </p:sp>
    </p:spTree>
    <p:extLst>
      <p:ext uri="{BB962C8B-B14F-4D97-AF65-F5344CB8AC3E}">
        <p14:creationId xmlns:p14="http://schemas.microsoft.com/office/powerpoint/2010/main" val="2306677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次世代</a:t>
            </a:r>
            <a:r>
              <a:rPr lang="en-US" altLang="ja-JP" dirty="0" smtClean="0"/>
              <a:t>POS</a:t>
            </a:r>
            <a:r>
              <a:rPr lang="ja-JP" altLang="en-US" dirty="0" smtClean="0"/>
              <a:t>レジ開発</a:t>
            </a:r>
            <a:endParaRPr kumimoji="1" lang="ja-JP" altLang="en-US" dirty="0"/>
          </a:p>
        </p:txBody>
      </p:sp>
      <p:pic>
        <p:nvPicPr>
          <p:cNvPr id="1026" name="Picture 2"/>
          <p:cNvPicPr>
            <a:picLocks noChangeAspect="1" noChangeArrowheads="1"/>
          </p:cNvPicPr>
          <p:nvPr/>
        </p:nvPicPr>
        <p:blipFill>
          <a:blip r:embed="rId3" cstate="print"/>
          <a:srcRect l="4489" t="12647" r="6698" b="41908"/>
          <a:stretch>
            <a:fillRect/>
          </a:stretch>
        </p:blipFill>
        <p:spPr bwMode="auto">
          <a:xfrm>
            <a:off x="488950" y="1269721"/>
            <a:ext cx="9288463" cy="4698773"/>
          </a:xfrm>
          <a:prstGeom prst="rect">
            <a:avLst/>
          </a:prstGeom>
          <a:noFill/>
          <a:ln w="12700">
            <a:solidFill>
              <a:schemeClr val="tx1">
                <a:lumMod val="75000"/>
                <a:lumOff val="25000"/>
              </a:schemeClr>
            </a:solidFill>
            <a:miter lim="800000"/>
            <a:headEnd/>
            <a:tailEnd/>
          </a:ln>
          <a:effectLst/>
        </p:spPr>
      </p:pic>
    </p:spTree>
    <p:extLst>
      <p:ext uri="{BB962C8B-B14F-4D97-AF65-F5344CB8AC3E}">
        <p14:creationId xmlns:p14="http://schemas.microsoft.com/office/powerpoint/2010/main" val="174106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プロジェクトキックオフ</a:t>
            </a:r>
            <a:endParaRPr kumimoji="1" lang="ja-JP" altLang="en-US" dirty="0"/>
          </a:p>
        </p:txBody>
      </p:sp>
      <p:sp>
        <p:nvSpPr>
          <p:cNvPr id="3" name="コンテンツ プレースホルダ 2"/>
          <p:cNvSpPr>
            <a:spLocks noGrp="1"/>
          </p:cNvSpPr>
          <p:nvPr>
            <p:ph sz="half" idx="4294967295"/>
          </p:nvPr>
        </p:nvSpPr>
        <p:spPr>
          <a:xfrm>
            <a:off x="617538" y="1571625"/>
            <a:ext cx="9159874" cy="3508375"/>
          </a:xfrm>
          <a:prstGeom prst="rect">
            <a:avLst/>
          </a:prstGeom>
          <a:ln w="19050">
            <a:noFill/>
          </a:ln>
        </p:spPr>
        <p:txBody>
          <a:bodyPr/>
          <a:lstStyle/>
          <a:p>
            <a:r>
              <a:rPr lang="ja-JP" altLang="en-US" sz="2800" b="1" dirty="0" smtClean="0">
                <a:latin typeface="+mj-ea"/>
                <a:ea typeface="+mj-ea"/>
                <a:cs typeface="メイリオ" pitchFamily="50" charset="-128"/>
              </a:rPr>
              <a:t>スケジュール</a:t>
            </a:r>
            <a:endParaRPr lang="en-US" altLang="ja-JP" sz="2800" b="1" dirty="0" smtClean="0">
              <a:latin typeface="+mj-ea"/>
              <a:ea typeface="+mj-ea"/>
              <a:cs typeface="メイリオ" pitchFamily="50" charset="-128"/>
            </a:endParaRPr>
          </a:p>
          <a:p>
            <a:pPr lvl="1"/>
            <a:r>
              <a:rPr lang="ja-JP" altLang="en-US" sz="2000" dirty="0" smtClean="0">
                <a:latin typeface="+mn-ea"/>
                <a:cs typeface="メイリオ" pitchFamily="50" charset="-128"/>
              </a:rPr>
              <a:t>リテールテック</a:t>
            </a:r>
            <a:r>
              <a:rPr lang="en-US" altLang="ja-JP" sz="2000" dirty="0" smtClean="0">
                <a:latin typeface="+mn-ea"/>
                <a:cs typeface="メイリオ" pitchFamily="50" charset="-128"/>
              </a:rPr>
              <a:t>JAPAN2009</a:t>
            </a:r>
            <a:r>
              <a:rPr lang="ja-JP" altLang="en-US" sz="2000" dirty="0" smtClean="0">
                <a:latin typeface="+mn-ea"/>
                <a:cs typeface="メイリオ" pitchFamily="50" charset="-128"/>
              </a:rPr>
              <a:t> に向けてプロトタイプを開発すること。</a:t>
            </a:r>
            <a:endParaRPr lang="en-US" altLang="ja-JP" sz="2000" dirty="0" smtClean="0">
              <a:latin typeface="+mn-ea"/>
              <a:cs typeface="メイリオ" pitchFamily="50" charset="-128"/>
            </a:endParaRPr>
          </a:p>
          <a:p>
            <a:pPr>
              <a:lnSpc>
                <a:spcPct val="120000"/>
              </a:lnSpc>
            </a:pPr>
            <a:r>
              <a:rPr lang="ja-JP" altLang="en-US" sz="2800" b="1" dirty="0" smtClean="0">
                <a:latin typeface="+mj-ea"/>
                <a:ea typeface="+mj-ea"/>
                <a:cs typeface="メイリオ" pitchFamily="50" charset="-128"/>
              </a:rPr>
              <a:t>技術面</a:t>
            </a:r>
            <a:endParaRPr lang="en-US" altLang="ja-JP" sz="2800" b="1" dirty="0" smtClean="0">
              <a:latin typeface="+mj-ea"/>
              <a:ea typeface="+mj-ea"/>
              <a:cs typeface="メイリオ" pitchFamily="50" charset="-128"/>
            </a:endParaRPr>
          </a:p>
          <a:p>
            <a:pPr lvl="1"/>
            <a:r>
              <a:rPr lang="ja-JP" altLang="en-US" sz="2000" dirty="0" smtClean="0">
                <a:latin typeface="+mn-ea"/>
                <a:cs typeface="メイリオ" pitchFamily="50" charset="-128"/>
              </a:rPr>
              <a:t>ユーザーインターフェースを </a:t>
            </a:r>
            <a:r>
              <a:rPr lang="en-US" altLang="ja-JP" sz="2000" dirty="0" err="1" smtClean="0">
                <a:latin typeface="+mn-ea"/>
                <a:cs typeface="メイリオ" pitchFamily="50" charset="-128"/>
              </a:rPr>
              <a:t>WinForm</a:t>
            </a:r>
            <a:r>
              <a:rPr lang="en-US" altLang="ja-JP" sz="2000" dirty="0" smtClean="0">
                <a:latin typeface="+mn-ea"/>
                <a:cs typeface="メイリオ" pitchFamily="50" charset="-128"/>
              </a:rPr>
              <a:t> </a:t>
            </a:r>
            <a:r>
              <a:rPr lang="ja-JP" altLang="en-US" sz="2000" dirty="0" smtClean="0">
                <a:latin typeface="+mn-ea"/>
                <a:cs typeface="メイリオ" pitchFamily="50" charset="-128"/>
              </a:rPr>
              <a:t>から </a:t>
            </a:r>
            <a:r>
              <a:rPr lang="en-US" altLang="ja-JP" sz="2000" dirty="0" smtClean="0">
                <a:latin typeface="+mn-ea"/>
                <a:cs typeface="メイリオ" pitchFamily="50" charset="-128"/>
              </a:rPr>
              <a:t>WPF</a:t>
            </a:r>
            <a:r>
              <a:rPr lang="ja-JP" altLang="en-US" sz="2000" dirty="0" smtClean="0">
                <a:latin typeface="+mn-ea"/>
                <a:cs typeface="メイリオ" pitchFamily="50" charset="-128"/>
              </a:rPr>
              <a:t> に変更する。</a:t>
            </a:r>
            <a:endParaRPr lang="en-US" altLang="ja-JP" sz="2000" dirty="0" smtClean="0">
              <a:latin typeface="+mn-ea"/>
              <a:cs typeface="メイリオ" pitchFamily="50" charset="-128"/>
            </a:endParaRPr>
          </a:p>
          <a:p>
            <a:pPr lvl="1"/>
            <a:r>
              <a:rPr kumimoji="1" lang="ja-JP" altLang="en-US" sz="2000" dirty="0" smtClean="0">
                <a:latin typeface="+mn-ea"/>
                <a:cs typeface="メイリオ" pitchFamily="50" charset="-128"/>
              </a:rPr>
              <a:t>既存ビジネスロジックを崩さず、 </a:t>
            </a:r>
            <a:r>
              <a:rPr lang="ja-JP" altLang="en-US" sz="2000" dirty="0" smtClean="0">
                <a:latin typeface="+mn-ea"/>
                <a:cs typeface="メイリオ" pitchFamily="50" charset="-128"/>
              </a:rPr>
              <a:t>ユーザーインターフェースを改善したい。</a:t>
            </a:r>
            <a:endParaRPr lang="en-US" altLang="ja-JP" sz="2000" dirty="0" smtClean="0">
              <a:latin typeface="+mn-ea"/>
              <a:cs typeface="メイリオ" pitchFamily="50" charset="-128"/>
            </a:endParaRPr>
          </a:p>
          <a:p>
            <a:pPr lvl="1"/>
            <a:r>
              <a:rPr lang="en-US" altLang="ja-JP" sz="2000" dirty="0" smtClean="0">
                <a:latin typeface="+mn-ea"/>
                <a:cs typeface="メイリオ" pitchFamily="50" charset="-128"/>
              </a:rPr>
              <a:t>UI</a:t>
            </a:r>
            <a:r>
              <a:rPr lang="ja-JP" altLang="en-US" sz="2000" dirty="0" smtClean="0">
                <a:latin typeface="+mn-ea"/>
                <a:cs typeface="メイリオ" pitchFamily="50" charset="-128"/>
              </a:rPr>
              <a:t> 開発 とロジック開発を分けて推進したい。</a:t>
            </a:r>
            <a:endParaRPr lang="en-US" altLang="ja-JP" sz="2000" dirty="0" smtClean="0">
              <a:latin typeface="+mn-ea"/>
              <a:cs typeface="メイリオ" pitchFamily="50" charset="-128"/>
            </a:endParaRPr>
          </a:p>
          <a:p>
            <a:pPr>
              <a:lnSpc>
                <a:spcPct val="120000"/>
              </a:lnSpc>
            </a:pPr>
            <a:r>
              <a:rPr lang="ja-JP" altLang="en-US" sz="2800" b="1" dirty="0" smtClean="0">
                <a:latin typeface="+mj-ea"/>
                <a:ea typeface="+mj-ea"/>
                <a:cs typeface="メイリオ" pitchFamily="50" charset="-128"/>
              </a:rPr>
              <a:t>ユーザーエクスペリエンス面</a:t>
            </a:r>
            <a:endParaRPr lang="en-US" altLang="ja-JP" sz="2800" b="1" dirty="0" smtClean="0">
              <a:latin typeface="+mj-ea"/>
              <a:ea typeface="+mj-ea"/>
              <a:cs typeface="メイリオ" pitchFamily="50" charset="-128"/>
            </a:endParaRPr>
          </a:p>
          <a:p>
            <a:pPr lvl="1"/>
            <a:r>
              <a:rPr lang="ja-JP" altLang="en-US" sz="2000" dirty="0" smtClean="0">
                <a:latin typeface="+mn-ea"/>
                <a:cs typeface="メイリオ" pitchFamily="50" charset="-128"/>
              </a:rPr>
              <a:t>当開発を経て、ユーザーエクスペリエンスを向上させること！</a:t>
            </a:r>
            <a:endParaRPr lang="en-US" altLang="ja-JP" sz="2000" dirty="0" smtClean="0">
              <a:latin typeface="+mn-ea"/>
              <a:cs typeface="メイリオ" pitchFamily="50" charset="-128"/>
            </a:endParaRPr>
          </a:p>
        </p:txBody>
      </p:sp>
      <p:sp>
        <p:nvSpPr>
          <p:cNvPr id="13" name="二等辺三角形 12"/>
          <p:cNvSpPr/>
          <p:nvPr/>
        </p:nvSpPr>
        <p:spPr>
          <a:xfrm rot="10800000">
            <a:off x="4525958" y="5429266"/>
            <a:ext cx="1214446" cy="29710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265074" y="5607377"/>
            <a:ext cx="9512338" cy="827086"/>
            <a:chOff x="265074" y="5607377"/>
            <a:chExt cx="9512338" cy="827086"/>
          </a:xfrm>
        </p:grpSpPr>
        <p:sp>
          <p:nvSpPr>
            <p:cNvPr id="12" name="テキスト ボックス 11"/>
            <p:cNvSpPr txBox="1"/>
            <p:nvPr/>
          </p:nvSpPr>
          <p:spPr>
            <a:xfrm>
              <a:off x="488951" y="5803521"/>
              <a:ext cx="9288461" cy="630942"/>
            </a:xfrm>
            <a:prstGeom prst="rect">
              <a:avLst/>
            </a:prstGeom>
            <a:solidFill>
              <a:schemeClr val="tx2"/>
            </a:solidFill>
            <a:ln w="19050">
              <a:noFill/>
            </a:ln>
          </p:spPr>
          <p:txBody>
            <a:bodyPr wrap="square" rtlCol="0" anchor="ctr" anchorCtr="0">
              <a:spAutoFit/>
            </a:bodyPr>
            <a:lstStyle/>
            <a:p>
              <a:pPr algn="ctr">
                <a:lnSpc>
                  <a:spcPct val="130000"/>
                </a:lnSpc>
              </a:pPr>
              <a:r>
                <a:rPr lang="ja-JP" altLang="en-US" sz="2800" b="1" dirty="0" smtClean="0">
                  <a:solidFill>
                    <a:schemeClr val="bg1"/>
                  </a:solidFill>
                  <a:latin typeface="+mj-ea"/>
                  <a:ea typeface="+mj-ea"/>
                </a:rPr>
                <a:t>リテールテック</a:t>
              </a:r>
              <a:r>
                <a:rPr lang="en-US" altLang="ja-JP" sz="2800" b="1" dirty="0" smtClean="0">
                  <a:solidFill>
                    <a:schemeClr val="bg1"/>
                  </a:solidFill>
                  <a:latin typeface="+mj-ea"/>
                  <a:ea typeface="+mj-ea"/>
                </a:rPr>
                <a:t>JAPAN2009</a:t>
              </a:r>
              <a:r>
                <a:rPr lang="ja-JP" altLang="en-US" sz="2800" b="1" dirty="0" smtClean="0">
                  <a:solidFill>
                    <a:schemeClr val="bg1"/>
                  </a:solidFill>
                  <a:latin typeface="+mj-ea"/>
                  <a:ea typeface="+mj-ea"/>
                </a:rPr>
                <a:t>の来場者の共感を掴み取る！</a:t>
              </a:r>
              <a:endParaRPr lang="en-US" altLang="ja-JP" sz="2800" b="1" dirty="0" smtClean="0">
                <a:solidFill>
                  <a:schemeClr val="bg1"/>
                </a:solidFill>
                <a:latin typeface="+mj-ea"/>
                <a:ea typeface="+mj-ea"/>
              </a:endParaRPr>
            </a:p>
          </p:txBody>
        </p:sp>
        <p:sp>
          <p:nvSpPr>
            <p:cNvPr id="15" name="上カーブ リボン 14"/>
            <p:cNvSpPr/>
            <p:nvPr/>
          </p:nvSpPr>
          <p:spPr>
            <a:xfrm rot="20767208">
              <a:off x="265074" y="5607377"/>
              <a:ext cx="1535094" cy="411810"/>
            </a:xfrm>
            <a:prstGeom prst="ellipseRibbon2">
              <a:avLst>
                <a:gd name="adj1" fmla="val 25000"/>
                <a:gd name="adj2" fmla="val 100000"/>
                <a:gd name="adj3" fmla="val 125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latin typeface="+mj-ea"/>
                  <a:ea typeface="+mj-ea"/>
                </a:rPr>
                <a:t>GOAL</a:t>
              </a:r>
              <a:endParaRPr kumimoji="1" lang="ja-JP" altLang="en-US" sz="1600" b="1" dirty="0">
                <a:latin typeface="+mj-ea"/>
                <a:ea typeface="+mj-ea"/>
              </a:endParaRPr>
            </a:p>
          </p:txBody>
        </p:sp>
      </p:grpSp>
      <p:grpSp>
        <p:nvGrpSpPr>
          <p:cNvPr id="14" name="グループ化 26"/>
          <p:cNvGrpSpPr/>
          <p:nvPr/>
        </p:nvGrpSpPr>
        <p:grpSpPr>
          <a:xfrm>
            <a:off x="488949" y="912941"/>
            <a:ext cx="9288463" cy="523220"/>
            <a:chOff x="488949" y="1826587"/>
            <a:chExt cx="9288463" cy="523220"/>
          </a:xfrm>
        </p:grpSpPr>
        <p:sp>
          <p:nvSpPr>
            <p:cNvPr id="16" name="テキスト ボックス 15"/>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a:latin typeface="+mj-ea"/>
                </a:rPr>
                <a:t>　開発要件</a:t>
              </a:r>
            </a:p>
          </p:txBody>
        </p:sp>
        <p:sp>
          <p:nvSpPr>
            <p:cNvPr id="17" name="テキスト ボックス 16"/>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Tree>
    <p:extLst>
      <p:ext uri="{BB962C8B-B14F-4D97-AF65-F5344CB8AC3E}">
        <p14:creationId xmlns:p14="http://schemas.microsoft.com/office/powerpoint/2010/main" val="394364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角丸四角形 86"/>
          <p:cNvSpPr/>
          <p:nvPr/>
        </p:nvSpPr>
        <p:spPr>
          <a:xfrm>
            <a:off x="488949" y="5226070"/>
            <a:ext cx="9288464" cy="10368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488950" y="2380515"/>
            <a:ext cx="9288463" cy="34170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p:cNvSpPr>
            <a:spLocks noGrp="1"/>
          </p:cNvSpPr>
          <p:nvPr>
            <p:ph type="ctrTitle"/>
          </p:nvPr>
        </p:nvSpPr>
        <p:spPr/>
        <p:txBody>
          <a:bodyPr/>
          <a:lstStyle/>
          <a:p>
            <a:r>
              <a:rPr lang="ja-JP" altLang="en-US" dirty="0" smtClean="0"/>
              <a:t>作業概要</a:t>
            </a:r>
            <a:endParaRPr kumimoji="1" lang="ja-JP" altLang="en-US" dirty="0"/>
          </a:p>
        </p:txBody>
      </p:sp>
      <p:sp>
        <p:nvSpPr>
          <p:cNvPr id="45" name="テキスト ボックス 44"/>
          <p:cNvSpPr txBox="1"/>
          <p:nvPr/>
        </p:nvSpPr>
        <p:spPr>
          <a:xfrm>
            <a:off x="639601" y="3401441"/>
            <a:ext cx="1661352" cy="572464"/>
          </a:xfrm>
          <a:prstGeom prst="rect">
            <a:avLst/>
          </a:prstGeom>
          <a:noFill/>
          <a:ln w="19050">
            <a:noFill/>
          </a:ln>
        </p:spPr>
        <p:txBody>
          <a:bodyPr wrap="none" rtlCol="0">
            <a:spAutoFit/>
          </a:bodyPr>
          <a:lstStyle/>
          <a:p>
            <a:pPr marL="90488" indent="-90488">
              <a:lnSpc>
                <a:spcPct val="130000"/>
              </a:lnSpc>
              <a:buFont typeface="Arial" pitchFamily="34" charset="0"/>
              <a:buChar char="•"/>
            </a:pPr>
            <a:r>
              <a:rPr lang="ja-JP" altLang="en-US" sz="1200" b="1" smtClean="0">
                <a:solidFill>
                  <a:schemeClr val="bg1"/>
                </a:solidFill>
                <a:latin typeface="+mj-ea"/>
                <a:ea typeface="+mj-ea"/>
              </a:rPr>
              <a:t>フィールドワーク</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ja-JP" altLang="en-US" sz="1200" b="1" smtClean="0">
                <a:solidFill>
                  <a:schemeClr val="bg1"/>
                </a:solidFill>
                <a:latin typeface="+mj-ea"/>
                <a:ea typeface="+mj-ea"/>
              </a:rPr>
              <a:t>店舗店員業務の理解</a:t>
            </a:r>
            <a:endParaRPr lang="en-US" altLang="ja-JP" sz="1200" b="1" smtClean="0">
              <a:solidFill>
                <a:schemeClr val="bg1"/>
              </a:solidFill>
              <a:latin typeface="+mj-ea"/>
              <a:ea typeface="+mj-ea"/>
            </a:endParaRPr>
          </a:p>
        </p:txBody>
      </p:sp>
      <p:sp>
        <p:nvSpPr>
          <p:cNvPr id="46" name="テキスト ボックス 45"/>
          <p:cNvSpPr txBox="1"/>
          <p:nvPr/>
        </p:nvSpPr>
        <p:spPr>
          <a:xfrm>
            <a:off x="2925618" y="3401441"/>
            <a:ext cx="2123017" cy="572464"/>
          </a:xfrm>
          <a:prstGeom prst="rect">
            <a:avLst/>
          </a:prstGeom>
          <a:noFill/>
          <a:ln w="19050">
            <a:noFill/>
          </a:ln>
        </p:spPr>
        <p:txBody>
          <a:bodyPr wrap="none" rtlCol="0">
            <a:spAutoFit/>
          </a:bodyPr>
          <a:lstStyle/>
          <a:p>
            <a:pPr marL="90488" indent="-90488">
              <a:lnSpc>
                <a:spcPct val="130000"/>
              </a:lnSpc>
              <a:buFont typeface="Arial" pitchFamily="34" charset="0"/>
              <a:buChar char="•"/>
            </a:pPr>
            <a:r>
              <a:rPr lang="ja-JP" altLang="en-US" sz="1200" b="1" dirty="0" smtClean="0">
                <a:solidFill>
                  <a:schemeClr val="bg1"/>
                </a:solidFill>
                <a:latin typeface="+mj-ea"/>
                <a:ea typeface="+mj-ea"/>
              </a:rPr>
              <a:t>現行システムの分析</a:t>
            </a:r>
            <a:endParaRPr lang="en-US" altLang="ja-JP" sz="1200" b="1" dirty="0" smtClean="0">
              <a:solidFill>
                <a:schemeClr val="bg1"/>
              </a:solidFill>
              <a:latin typeface="+mj-ea"/>
              <a:ea typeface="+mj-ea"/>
            </a:endParaRPr>
          </a:p>
          <a:p>
            <a:pPr marL="90488" indent="-90488">
              <a:lnSpc>
                <a:spcPct val="130000"/>
              </a:lnSpc>
              <a:buFont typeface="Arial" pitchFamily="34" charset="0"/>
              <a:buChar char="•"/>
            </a:pPr>
            <a:r>
              <a:rPr lang="ja-JP" altLang="en-US" sz="1200" b="1" dirty="0" smtClean="0">
                <a:solidFill>
                  <a:schemeClr val="bg1"/>
                </a:solidFill>
                <a:latin typeface="+mj-ea"/>
                <a:ea typeface="+mj-ea"/>
              </a:rPr>
              <a:t>実機を試用した操作感確認</a:t>
            </a:r>
            <a:endParaRPr lang="en-US" altLang="ja-JP" sz="1200" b="1" dirty="0" smtClean="0">
              <a:solidFill>
                <a:schemeClr val="bg1"/>
              </a:solidFill>
              <a:latin typeface="+mj-ea"/>
              <a:ea typeface="+mj-ea"/>
            </a:endParaRPr>
          </a:p>
        </p:txBody>
      </p:sp>
      <p:pic>
        <p:nvPicPr>
          <p:cNvPr id="2051" name="Picture 3" descr="\\File_server\Share1\00_社員ポスト\D2\ihara\sodec2009\ソリマチ技研案件納品物\nouhin\20090227_unite\design\jpg\brown.jpg"/>
          <p:cNvPicPr>
            <a:picLocks noChangeAspect="1" noChangeArrowheads="1"/>
          </p:cNvPicPr>
          <p:nvPr/>
        </p:nvPicPr>
        <p:blipFill>
          <a:blip r:embed="rId3" cstate="print"/>
          <a:srcRect/>
          <a:stretch>
            <a:fillRect/>
          </a:stretch>
        </p:blipFill>
        <p:spPr bwMode="auto">
          <a:xfrm flipH="1">
            <a:off x="8001054" y="4555232"/>
            <a:ext cx="1523979" cy="1142984"/>
          </a:xfrm>
          <a:prstGeom prst="rect">
            <a:avLst/>
          </a:prstGeom>
          <a:noFill/>
          <a:ln w="12700">
            <a:solidFill>
              <a:schemeClr val="tx1">
                <a:lumMod val="75000"/>
                <a:lumOff val="25000"/>
              </a:schemeClr>
            </a:solidFill>
          </a:ln>
        </p:spPr>
      </p:pic>
      <p:pic>
        <p:nvPicPr>
          <p:cNvPr id="2050" name="Picture 2" descr="\\File_server\Share1\00_社員ポスト\D2\ihara\sodec2009\ソリマチ技研案件納品物\nouhin\20090227_unite\design\jpg\v1100.jpg"/>
          <p:cNvPicPr>
            <a:picLocks noChangeAspect="1" noChangeArrowheads="1"/>
          </p:cNvPicPr>
          <p:nvPr/>
        </p:nvPicPr>
        <p:blipFill>
          <a:blip r:embed="rId4" cstate="print"/>
          <a:srcRect/>
          <a:stretch>
            <a:fillRect/>
          </a:stretch>
        </p:blipFill>
        <p:spPr bwMode="auto">
          <a:xfrm>
            <a:off x="7758016" y="4995849"/>
            <a:ext cx="1523979" cy="1142984"/>
          </a:xfrm>
          <a:prstGeom prst="rect">
            <a:avLst/>
          </a:prstGeom>
          <a:noFill/>
          <a:ln w="12700">
            <a:solidFill>
              <a:schemeClr val="tx1">
                <a:lumMod val="75000"/>
                <a:lumOff val="25000"/>
              </a:schemeClr>
            </a:solidFill>
          </a:ln>
        </p:spPr>
      </p:pic>
      <p:pic>
        <p:nvPicPr>
          <p:cNvPr id="49" name="Picture 6" descr="D:\project\sorimachi-giken\svn\sorimachi\design\wf\png\090205\V4230-レポート選択.png"/>
          <p:cNvPicPr>
            <a:picLocks noChangeAspect="1" noChangeArrowheads="1"/>
          </p:cNvPicPr>
          <p:nvPr/>
        </p:nvPicPr>
        <p:blipFill>
          <a:blip r:embed="rId5" cstate="print"/>
          <a:srcRect/>
          <a:stretch>
            <a:fillRect/>
          </a:stretch>
        </p:blipFill>
        <p:spPr bwMode="auto">
          <a:xfrm>
            <a:off x="5767544" y="4555232"/>
            <a:ext cx="1524011" cy="1143008"/>
          </a:xfrm>
          <a:prstGeom prst="rect">
            <a:avLst/>
          </a:prstGeom>
          <a:noFill/>
          <a:ln w="12700">
            <a:solidFill>
              <a:schemeClr val="tx1">
                <a:lumMod val="75000"/>
                <a:lumOff val="25000"/>
              </a:schemeClr>
            </a:solidFill>
          </a:ln>
        </p:spPr>
      </p:pic>
      <p:pic>
        <p:nvPicPr>
          <p:cNvPr id="50" name="Picture 5" descr="D:\project\sorimachi-giken\svn\sorimachi\design\wf\png\20090202\v1100.png"/>
          <p:cNvPicPr>
            <a:picLocks noChangeAspect="1" noChangeArrowheads="1"/>
          </p:cNvPicPr>
          <p:nvPr/>
        </p:nvPicPr>
        <p:blipFill>
          <a:blip r:embed="rId6" cstate="print"/>
          <a:srcRect/>
          <a:stretch>
            <a:fillRect/>
          </a:stretch>
        </p:blipFill>
        <p:spPr bwMode="auto">
          <a:xfrm>
            <a:off x="5524505" y="5004086"/>
            <a:ext cx="1513031" cy="1134773"/>
          </a:xfrm>
          <a:prstGeom prst="rect">
            <a:avLst/>
          </a:prstGeom>
          <a:noFill/>
          <a:ln w="12700">
            <a:solidFill>
              <a:schemeClr val="tx1">
                <a:lumMod val="75000"/>
                <a:lumOff val="25000"/>
              </a:schemeClr>
            </a:solidFill>
          </a:ln>
        </p:spPr>
      </p:pic>
      <p:sp>
        <p:nvSpPr>
          <p:cNvPr id="28" name="角丸四角形 27"/>
          <p:cNvSpPr/>
          <p:nvPr/>
        </p:nvSpPr>
        <p:spPr>
          <a:xfrm>
            <a:off x="488949" y="1760351"/>
            <a:ext cx="9288464" cy="10368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p:cNvCxnSpPr/>
          <p:nvPr/>
        </p:nvCxnSpPr>
        <p:spPr>
          <a:xfrm>
            <a:off x="639603" y="3392484"/>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1237606" y="2798404"/>
            <a:ext cx="902811" cy="630942"/>
          </a:xfrm>
          <a:prstGeom prst="rect">
            <a:avLst/>
          </a:prstGeom>
          <a:noFill/>
          <a:ln w="19050">
            <a:noFill/>
          </a:ln>
        </p:spPr>
        <p:txBody>
          <a:bodyPr wrap="none" rtlCol="0" anchor="ctr" anchorCtr="0">
            <a:spAutoFit/>
          </a:bodyPr>
          <a:lstStyle/>
          <a:p>
            <a:pPr algn="ctr">
              <a:lnSpc>
                <a:spcPct val="130000"/>
              </a:lnSpc>
            </a:pPr>
            <a:r>
              <a:rPr kumimoji="1" lang="ja-JP" altLang="en-US" sz="2800" b="1" dirty="0" smtClean="0">
                <a:solidFill>
                  <a:schemeClr val="bg1"/>
                </a:solidFill>
                <a:latin typeface="+mj-ea"/>
                <a:ea typeface="+mj-ea"/>
              </a:rPr>
              <a:t>理解</a:t>
            </a:r>
          </a:p>
        </p:txBody>
      </p:sp>
      <p:cxnSp>
        <p:nvCxnSpPr>
          <p:cNvPr id="56" name="直線矢印コネクタ 55"/>
          <p:cNvCxnSpPr/>
          <p:nvPr/>
        </p:nvCxnSpPr>
        <p:spPr>
          <a:xfrm>
            <a:off x="2925618" y="3392484"/>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3523622" y="2798404"/>
            <a:ext cx="902811" cy="630942"/>
          </a:xfrm>
          <a:prstGeom prst="rect">
            <a:avLst/>
          </a:prstGeom>
          <a:noFill/>
          <a:ln w="19050">
            <a:noFill/>
          </a:ln>
        </p:spPr>
        <p:txBody>
          <a:bodyPr wrap="none" rtlCol="0" anchor="ctr" anchorCtr="0">
            <a:spAutoFit/>
          </a:bodyPr>
          <a:lstStyle/>
          <a:p>
            <a:pPr algn="ctr">
              <a:lnSpc>
                <a:spcPct val="130000"/>
              </a:lnSpc>
            </a:pPr>
            <a:r>
              <a:rPr lang="ja-JP" altLang="en-US" sz="2800" b="1" dirty="0" smtClean="0">
                <a:solidFill>
                  <a:schemeClr val="bg1"/>
                </a:solidFill>
                <a:latin typeface="+mj-ea"/>
                <a:ea typeface="+mj-ea"/>
              </a:rPr>
              <a:t>分析</a:t>
            </a:r>
            <a:endParaRPr kumimoji="1" lang="ja-JP" altLang="en-US" sz="2800" b="1" dirty="0" smtClean="0">
              <a:solidFill>
                <a:schemeClr val="bg1"/>
              </a:solidFill>
              <a:latin typeface="+mj-ea"/>
              <a:ea typeface="+mj-ea"/>
            </a:endParaRPr>
          </a:p>
        </p:txBody>
      </p:sp>
      <p:cxnSp>
        <p:nvCxnSpPr>
          <p:cNvPr id="57" name="直線矢印コネクタ 56"/>
          <p:cNvCxnSpPr/>
          <p:nvPr/>
        </p:nvCxnSpPr>
        <p:spPr>
          <a:xfrm>
            <a:off x="5211634" y="3392484"/>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5809638" y="2798404"/>
            <a:ext cx="902811" cy="630942"/>
          </a:xfrm>
          <a:prstGeom prst="rect">
            <a:avLst/>
          </a:prstGeom>
          <a:noFill/>
          <a:ln w="19050">
            <a:noFill/>
          </a:ln>
        </p:spPr>
        <p:txBody>
          <a:bodyPr wrap="none" rtlCol="0" anchor="ctr" anchorCtr="0">
            <a:spAutoFit/>
          </a:bodyPr>
          <a:lstStyle/>
          <a:p>
            <a:pPr algn="ctr">
              <a:lnSpc>
                <a:spcPct val="130000"/>
              </a:lnSpc>
            </a:pPr>
            <a:r>
              <a:rPr lang="ja-JP" altLang="en-US" sz="2800" b="1" dirty="0" smtClean="0">
                <a:solidFill>
                  <a:schemeClr val="bg1"/>
                </a:solidFill>
                <a:latin typeface="+mj-ea"/>
                <a:ea typeface="+mj-ea"/>
              </a:rPr>
              <a:t>発案</a:t>
            </a:r>
            <a:endParaRPr kumimoji="1" lang="ja-JP" altLang="en-US" sz="2800" b="1" dirty="0" smtClean="0">
              <a:solidFill>
                <a:schemeClr val="bg1"/>
              </a:solidFill>
              <a:latin typeface="+mj-ea"/>
              <a:ea typeface="+mj-ea"/>
            </a:endParaRPr>
          </a:p>
        </p:txBody>
      </p:sp>
      <p:cxnSp>
        <p:nvCxnSpPr>
          <p:cNvPr id="58" name="直線矢印コネクタ 57"/>
          <p:cNvCxnSpPr/>
          <p:nvPr/>
        </p:nvCxnSpPr>
        <p:spPr>
          <a:xfrm>
            <a:off x="7497650" y="3392484"/>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7916118" y="2798404"/>
            <a:ext cx="1261884" cy="630942"/>
          </a:xfrm>
          <a:prstGeom prst="rect">
            <a:avLst/>
          </a:prstGeom>
          <a:noFill/>
          <a:ln w="19050">
            <a:noFill/>
          </a:ln>
        </p:spPr>
        <p:txBody>
          <a:bodyPr wrap="none" rtlCol="0" anchor="ctr" anchorCtr="0">
            <a:spAutoFit/>
          </a:bodyPr>
          <a:lstStyle/>
          <a:p>
            <a:pPr algn="ctr">
              <a:lnSpc>
                <a:spcPct val="130000"/>
              </a:lnSpc>
            </a:pPr>
            <a:r>
              <a:rPr lang="ja-JP" altLang="en-US" sz="2800" b="1" dirty="0" smtClean="0">
                <a:solidFill>
                  <a:schemeClr val="bg1"/>
                </a:solidFill>
                <a:latin typeface="+mj-ea"/>
                <a:ea typeface="+mj-ea"/>
              </a:rPr>
              <a:t>具体化</a:t>
            </a:r>
            <a:endParaRPr kumimoji="1" lang="ja-JP" altLang="en-US" sz="2800" b="1" dirty="0" smtClean="0">
              <a:solidFill>
                <a:schemeClr val="bg1"/>
              </a:solidFill>
              <a:latin typeface="+mj-ea"/>
              <a:ea typeface="+mj-ea"/>
            </a:endParaRPr>
          </a:p>
        </p:txBody>
      </p:sp>
      <p:sp>
        <p:nvSpPr>
          <p:cNvPr id="69" name="正方形/長方形 68"/>
          <p:cNvSpPr/>
          <p:nvPr/>
        </p:nvSpPr>
        <p:spPr>
          <a:xfrm>
            <a:off x="7497650" y="2446330"/>
            <a:ext cx="2098821" cy="350846"/>
          </a:xfrm>
          <a:prstGeom prst="rect">
            <a:avLst/>
          </a:prstGeom>
          <a:gradFill flip="none" rotWithShape="1">
            <a:gsLst>
              <a:gs pos="0">
                <a:schemeClr val="accent1"/>
              </a:gs>
              <a:gs pos="750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mtClean="0">
                <a:latin typeface="+mj-ea"/>
                <a:ea typeface="+mj-ea"/>
              </a:rPr>
              <a:t>画面</a:t>
            </a:r>
            <a:r>
              <a:rPr kumimoji="1" lang="ja-JP" altLang="en-US" sz="1400" b="1" smtClean="0">
                <a:latin typeface="+mj-ea"/>
                <a:ea typeface="+mj-ea"/>
              </a:rPr>
              <a:t>実装</a:t>
            </a:r>
            <a:endParaRPr kumimoji="1" lang="ja-JP" altLang="en-US" sz="1400" b="1">
              <a:latin typeface="+mj-ea"/>
              <a:ea typeface="+mj-ea"/>
            </a:endParaRPr>
          </a:p>
        </p:txBody>
      </p:sp>
      <p:sp>
        <p:nvSpPr>
          <p:cNvPr id="70" name="正方形/長方形 69"/>
          <p:cNvSpPr/>
          <p:nvPr/>
        </p:nvSpPr>
        <p:spPr>
          <a:xfrm>
            <a:off x="7497650" y="1970552"/>
            <a:ext cx="2143140" cy="3508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latin typeface="+mj-ea"/>
                <a:ea typeface="+mj-ea"/>
              </a:rPr>
              <a:t>グラフィックデザイン</a:t>
            </a:r>
            <a:endParaRPr kumimoji="1" lang="ja-JP" altLang="en-US" sz="1400" b="1" dirty="0">
              <a:latin typeface="+mj-ea"/>
              <a:ea typeface="+mj-ea"/>
            </a:endParaRPr>
          </a:p>
        </p:txBody>
      </p:sp>
      <p:sp>
        <p:nvSpPr>
          <p:cNvPr id="71" name="正方形/長方形 70"/>
          <p:cNvSpPr/>
          <p:nvPr/>
        </p:nvSpPr>
        <p:spPr>
          <a:xfrm>
            <a:off x="639601" y="1970552"/>
            <a:ext cx="6651952" cy="3508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latin typeface="+mj-ea"/>
                <a:ea typeface="+mj-ea"/>
              </a:rPr>
              <a:t>エクスペリエンスデザイン</a:t>
            </a:r>
            <a:endParaRPr kumimoji="1" lang="ja-JP" altLang="en-US" sz="1400" b="1" dirty="0">
              <a:latin typeface="+mj-ea"/>
              <a:ea typeface="+mj-ea"/>
            </a:endParaRPr>
          </a:p>
        </p:txBody>
      </p:sp>
      <p:sp>
        <p:nvSpPr>
          <p:cNvPr id="73" name="テキスト ボックス 72"/>
          <p:cNvSpPr txBox="1"/>
          <p:nvPr/>
        </p:nvSpPr>
        <p:spPr>
          <a:xfrm>
            <a:off x="5211635" y="3401441"/>
            <a:ext cx="1815241" cy="1052596"/>
          </a:xfrm>
          <a:prstGeom prst="rect">
            <a:avLst/>
          </a:prstGeom>
          <a:noFill/>
          <a:ln w="19050">
            <a:noFill/>
          </a:ln>
        </p:spPr>
        <p:txBody>
          <a:bodyPr wrap="none" rtlCol="0">
            <a:spAutoFit/>
          </a:bodyPr>
          <a:lstStyle/>
          <a:p>
            <a:pPr marL="90488" indent="-90488">
              <a:lnSpc>
                <a:spcPct val="130000"/>
              </a:lnSpc>
              <a:buFont typeface="Arial" pitchFamily="34" charset="0"/>
              <a:buChar char="•"/>
            </a:pPr>
            <a:r>
              <a:rPr lang="ja-JP" altLang="en-US" sz="1200" b="1" smtClean="0">
                <a:solidFill>
                  <a:schemeClr val="bg1"/>
                </a:solidFill>
                <a:latin typeface="+mj-ea"/>
                <a:ea typeface="+mj-ea"/>
              </a:rPr>
              <a:t>理解／分析の情報整理</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ja-JP" altLang="en-US" sz="1200" b="1" smtClean="0">
                <a:solidFill>
                  <a:schemeClr val="bg1"/>
                </a:solidFill>
                <a:latin typeface="+mj-ea"/>
                <a:ea typeface="+mj-ea"/>
              </a:rPr>
              <a:t>ユーザーシナリオ提案</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ja-JP" altLang="en-US" sz="1200" b="1" smtClean="0">
                <a:solidFill>
                  <a:schemeClr val="bg1"/>
                </a:solidFill>
                <a:latin typeface="+mj-ea"/>
                <a:ea typeface="+mj-ea"/>
              </a:rPr>
              <a:t>デモシナリオ提案</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ja-JP" altLang="en-US" sz="1200" b="1" smtClean="0">
                <a:solidFill>
                  <a:schemeClr val="bg1"/>
                </a:solidFill>
                <a:latin typeface="+mj-ea"/>
                <a:ea typeface="+mj-ea"/>
              </a:rPr>
              <a:t>ワイヤーフレーム提案</a:t>
            </a:r>
            <a:endParaRPr lang="en-US" altLang="ja-JP" sz="1200" b="1" smtClean="0">
              <a:solidFill>
                <a:schemeClr val="bg1"/>
              </a:solidFill>
              <a:latin typeface="+mj-ea"/>
              <a:ea typeface="+mj-ea"/>
            </a:endParaRPr>
          </a:p>
        </p:txBody>
      </p:sp>
      <p:sp>
        <p:nvSpPr>
          <p:cNvPr id="86" name="テキスト ボックス 85"/>
          <p:cNvSpPr txBox="1"/>
          <p:nvPr/>
        </p:nvSpPr>
        <p:spPr>
          <a:xfrm>
            <a:off x="7497649" y="3401441"/>
            <a:ext cx="1582484" cy="1043363"/>
          </a:xfrm>
          <a:prstGeom prst="rect">
            <a:avLst/>
          </a:prstGeom>
          <a:noFill/>
          <a:ln w="19050">
            <a:noFill/>
          </a:ln>
        </p:spPr>
        <p:txBody>
          <a:bodyPr wrap="none" rtlCol="0">
            <a:spAutoFit/>
          </a:bodyPr>
          <a:lstStyle/>
          <a:p>
            <a:pPr marL="90488" indent="-90488">
              <a:lnSpc>
                <a:spcPct val="130000"/>
              </a:lnSpc>
              <a:buFont typeface="Arial" pitchFamily="34" charset="0"/>
              <a:buChar char="•"/>
            </a:pPr>
            <a:r>
              <a:rPr lang="ja-JP" altLang="en-US" sz="1200" b="1" smtClean="0">
                <a:solidFill>
                  <a:schemeClr val="bg1"/>
                </a:solidFill>
                <a:latin typeface="+mj-ea"/>
                <a:ea typeface="+mj-ea"/>
              </a:rPr>
              <a:t>グラフィックデザイン</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en-US" altLang="ja-JP" sz="1200" b="1" smtClean="0">
                <a:solidFill>
                  <a:schemeClr val="bg1"/>
                </a:solidFill>
                <a:latin typeface="+mj-ea"/>
                <a:ea typeface="+mj-ea"/>
              </a:rPr>
              <a:t>XAML</a:t>
            </a:r>
            <a:r>
              <a:rPr lang="ja-JP" altLang="en-US" sz="1200" b="1" smtClean="0">
                <a:solidFill>
                  <a:schemeClr val="bg1"/>
                </a:solidFill>
                <a:latin typeface="+mj-ea"/>
                <a:ea typeface="+mj-ea"/>
              </a:rPr>
              <a:t>実装</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ja-JP" altLang="en-US" sz="1200" b="1" smtClean="0">
                <a:solidFill>
                  <a:schemeClr val="bg1"/>
                </a:solidFill>
                <a:latin typeface="+mj-ea"/>
                <a:ea typeface="+mj-ea"/>
              </a:rPr>
              <a:t>インタラクション実装</a:t>
            </a:r>
            <a:endParaRPr lang="en-US" altLang="ja-JP" sz="1200" b="1" smtClean="0">
              <a:solidFill>
                <a:schemeClr val="bg1"/>
              </a:solidFill>
              <a:latin typeface="+mj-ea"/>
              <a:ea typeface="+mj-ea"/>
            </a:endParaRPr>
          </a:p>
          <a:p>
            <a:pPr marL="90488" indent="-90488">
              <a:lnSpc>
                <a:spcPct val="130000"/>
              </a:lnSpc>
              <a:buFont typeface="Arial" pitchFamily="34" charset="0"/>
              <a:buChar char="•"/>
            </a:pPr>
            <a:r>
              <a:rPr lang="ja-JP" altLang="en-US" sz="1200" b="1" smtClean="0">
                <a:solidFill>
                  <a:schemeClr val="bg1"/>
                </a:solidFill>
                <a:latin typeface="+mj-ea"/>
                <a:ea typeface="+mj-ea"/>
              </a:rPr>
              <a:t>結合調整作業</a:t>
            </a:r>
            <a:endParaRPr lang="en-US" altLang="ja-JP" sz="1200" b="1" smtClean="0">
              <a:solidFill>
                <a:schemeClr val="bg1"/>
              </a:solidFill>
              <a:latin typeface="+mj-ea"/>
              <a:ea typeface="+mj-ea"/>
            </a:endParaRPr>
          </a:p>
        </p:txBody>
      </p:sp>
      <p:pic>
        <p:nvPicPr>
          <p:cNvPr id="36" name="Picture 2" descr="D:\project\sodec\2009\プレゼン資料\sozai\photo\IMG_0158.JPG"/>
          <p:cNvPicPr>
            <a:picLocks noChangeAspect="1" noChangeArrowheads="1"/>
          </p:cNvPicPr>
          <p:nvPr/>
        </p:nvPicPr>
        <p:blipFill>
          <a:blip r:embed="rId7" cstate="print"/>
          <a:srcRect/>
          <a:stretch>
            <a:fillRect/>
          </a:stretch>
        </p:blipFill>
        <p:spPr bwMode="auto">
          <a:xfrm>
            <a:off x="2925618" y="4555232"/>
            <a:ext cx="2098821" cy="1574116"/>
          </a:xfrm>
          <a:prstGeom prst="rect">
            <a:avLst/>
          </a:prstGeom>
          <a:noFill/>
        </p:spPr>
      </p:pic>
      <p:sp>
        <p:nvSpPr>
          <p:cNvPr id="43" name="正方形/長方形 42"/>
          <p:cNvSpPr/>
          <p:nvPr/>
        </p:nvSpPr>
        <p:spPr>
          <a:xfrm>
            <a:off x="639603" y="4555234"/>
            <a:ext cx="2098821" cy="15836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Picture 4" descr="\\File_server\Share1\00_社員ポスト\D2\honda\レジ.png"/>
          <p:cNvPicPr>
            <a:picLocks noChangeAspect="1" noChangeArrowheads="1"/>
          </p:cNvPicPr>
          <p:nvPr/>
        </p:nvPicPr>
        <p:blipFill>
          <a:blip r:embed="rId8" cstate="print"/>
          <a:srcRect/>
          <a:stretch>
            <a:fillRect/>
          </a:stretch>
        </p:blipFill>
        <p:spPr bwMode="auto">
          <a:xfrm>
            <a:off x="878703" y="4718206"/>
            <a:ext cx="1614742" cy="1282295"/>
          </a:xfrm>
          <a:prstGeom prst="rect">
            <a:avLst/>
          </a:prstGeom>
          <a:noFill/>
        </p:spPr>
      </p:pic>
      <p:grpSp>
        <p:nvGrpSpPr>
          <p:cNvPr id="32" name="グループ化 26"/>
          <p:cNvGrpSpPr/>
          <p:nvPr/>
        </p:nvGrpSpPr>
        <p:grpSpPr>
          <a:xfrm>
            <a:off x="488949" y="914400"/>
            <a:ext cx="9288463" cy="523220"/>
            <a:chOff x="488949" y="1828046"/>
            <a:chExt cx="9288463" cy="523220"/>
          </a:xfrm>
        </p:grpSpPr>
        <p:sp>
          <p:nvSpPr>
            <p:cNvPr id="33" name="テキスト ボックス 32"/>
            <p:cNvSpPr txBox="1"/>
            <p:nvPr/>
          </p:nvSpPr>
          <p:spPr>
            <a:xfrm>
              <a:off x="560951" y="1828046"/>
              <a:ext cx="9216461" cy="523220"/>
            </a:xfrm>
            <a:prstGeom prst="rect">
              <a:avLst/>
            </a:prstGeom>
            <a:solidFill>
              <a:schemeClr val="bg1">
                <a:lumMod val="75000"/>
              </a:schemeClr>
            </a:solidFill>
          </p:spPr>
          <p:txBody>
            <a:bodyPr wrap="square" rtlCol="0" anchor="ctr" anchorCtr="0">
              <a:spAutoFit/>
            </a:bodyPr>
            <a:lstStyle/>
            <a:p>
              <a:r>
                <a:rPr lang="ja-JP" altLang="en-US" sz="2800" b="1" dirty="0">
                  <a:latin typeface="+mj-ea"/>
                </a:rPr>
                <a:t>　当開発の作業概要</a:t>
              </a:r>
            </a:p>
          </p:txBody>
        </p:sp>
        <p:sp>
          <p:nvSpPr>
            <p:cNvPr id="34" name="テキスト ボックス 33"/>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Tree>
    <p:extLst>
      <p:ext uri="{BB962C8B-B14F-4D97-AF65-F5344CB8AC3E}">
        <p14:creationId xmlns:p14="http://schemas.microsoft.com/office/powerpoint/2010/main" val="160368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fade">
                                      <p:cBhvr>
                                        <p:cTn id="71" dur="500"/>
                                        <p:tgtEl>
                                          <p:spTgt spid="86"/>
                                        </p:tgtEl>
                                      </p:cBhvr>
                                    </p:animEffect>
                                  </p:childTnLst>
                                </p:cTn>
                              </p:par>
                              <p:par>
                                <p:cTn id="72" presetID="10" presetClass="entr" presetSubtype="0" fill="hold"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par>
                                <p:cTn id="75" presetID="10" presetClass="entr" presetSubtype="0" fill="hold" nodeType="withEffect">
                                  <p:stCondLst>
                                    <p:cond delay="0"/>
                                  </p:stCondLst>
                                  <p:childTnLst>
                                    <p:set>
                                      <p:cBhvr>
                                        <p:cTn id="76" dur="1" fill="hold">
                                          <p:stCondLst>
                                            <p:cond delay="0"/>
                                          </p:stCondLst>
                                        </p:cTn>
                                        <p:tgtEl>
                                          <p:spTgt spid="2051"/>
                                        </p:tgtEl>
                                        <p:attrNameLst>
                                          <p:attrName>style.visibility</p:attrName>
                                        </p:attrNameLst>
                                      </p:cBhvr>
                                      <p:to>
                                        <p:strVal val="visible"/>
                                      </p:to>
                                    </p:set>
                                    <p:animEffect transition="in" filter="fade">
                                      <p:cBhvr>
                                        <p:cTn id="77" dur="500"/>
                                        <p:tgtEl>
                                          <p:spTgt spid="2051"/>
                                        </p:tgtEl>
                                      </p:cBhvr>
                                    </p:animEffect>
                                  </p:childTnLst>
                                </p:cTn>
                              </p:par>
                              <p:par>
                                <p:cTn id="78" presetID="10" presetClass="entr" presetSubtype="0" fill="hold" nodeType="withEffect">
                                  <p:stCondLst>
                                    <p:cond delay="0"/>
                                  </p:stCondLst>
                                  <p:childTnLst>
                                    <p:set>
                                      <p:cBhvr>
                                        <p:cTn id="79" dur="1" fill="hold">
                                          <p:stCondLst>
                                            <p:cond delay="0"/>
                                          </p:stCondLst>
                                        </p:cTn>
                                        <p:tgtEl>
                                          <p:spTgt spid="2050"/>
                                        </p:tgtEl>
                                        <p:attrNameLst>
                                          <p:attrName>style.visibility</p:attrName>
                                        </p:attrNameLst>
                                      </p:cBhvr>
                                      <p:to>
                                        <p:strVal val="visible"/>
                                      </p:to>
                                    </p:set>
                                    <p:animEffect transition="in" filter="fade">
                                      <p:cBhvr>
                                        <p:cTn id="80" dur="500"/>
                                        <p:tgtEl>
                                          <p:spTgt spid="2050"/>
                                        </p:tgtEl>
                                      </p:cBhvr>
                                    </p:animEffect>
                                  </p:childTnLst>
                                </p:cTn>
                              </p:par>
                              <p:par>
                                <p:cTn id="81" presetID="10"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29" grpId="0"/>
      <p:bldP spid="59" grpId="0"/>
      <p:bldP spid="61" grpId="0"/>
      <p:bldP spid="62" grpId="0"/>
      <p:bldP spid="69" grpId="0" animBg="1"/>
      <p:bldP spid="70" grpId="0" animBg="1"/>
      <p:bldP spid="71" grpId="0" animBg="1"/>
      <p:bldP spid="73" grpId="0"/>
      <p:bldP spid="86" grpId="0"/>
      <p:bldP spid="43"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p:txBody>
          <a:bodyPr/>
          <a:lstStyle/>
          <a:p>
            <a:r>
              <a:rPr kumimoji="1" lang="ja-JP" altLang="en-US" dirty="0" smtClean="0"/>
              <a:t>理解フェーズで行ったこと</a:t>
            </a:r>
            <a:endParaRPr kumimoji="1" lang="ja-JP" altLang="en-US" dirty="0"/>
          </a:p>
        </p:txBody>
      </p:sp>
      <p:sp>
        <p:nvSpPr>
          <p:cNvPr id="28" name="コンテンツ プレースホルダ 27"/>
          <p:cNvSpPr>
            <a:spLocks noGrp="1"/>
          </p:cNvSpPr>
          <p:nvPr>
            <p:ph sz="half" idx="4294967295"/>
          </p:nvPr>
        </p:nvSpPr>
        <p:spPr>
          <a:xfrm>
            <a:off x="617538" y="2874963"/>
            <a:ext cx="9159875" cy="1625600"/>
          </a:xfrm>
          <a:prstGeom prst="rect">
            <a:avLst/>
          </a:prstGeom>
          <a:solidFill>
            <a:schemeClr val="accent6">
              <a:lumMod val="20000"/>
              <a:lumOff val="80000"/>
            </a:schemeClr>
          </a:solidFill>
          <a:ln w="19050">
            <a:solidFill>
              <a:schemeClr val="accent6"/>
            </a:solidFill>
          </a:ln>
        </p:spPr>
        <p:txBody>
          <a:bodyPr/>
          <a:lstStyle/>
          <a:p>
            <a:pPr lvl="0">
              <a:defRPr/>
            </a:pPr>
            <a:r>
              <a:rPr lang="en-US" altLang="ja-JP" sz="2400" dirty="0" smtClean="0">
                <a:effectLst>
                  <a:outerShdw blurRad="38100" dist="38100" dir="2700000" algn="tl">
                    <a:srgbClr val="000000">
                      <a:alpha val="43137"/>
                    </a:srgbClr>
                  </a:outerShdw>
                </a:effectLst>
                <a:latin typeface="+mj-ea"/>
                <a:ea typeface="+mj-ea"/>
              </a:rPr>
              <a:t>UNITE</a:t>
            </a:r>
            <a:r>
              <a:rPr lang="ja-JP" altLang="en-US" sz="2400" dirty="0" smtClean="0">
                <a:latin typeface="+mj-ea"/>
                <a:ea typeface="+mj-ea"/>
              </a:rPr>
              <a:t>が</a:t>
            </a:r>
            <a:r>
              <a:rPr lang="ja-JP" altLang="en-US" sz="2400" dirty="0" smtClean="0">
                <a:effectLst>
                  <a:outerShdw blurRad="38100" dist="38100" dir="2700000" algn="tl">
                    <a:srgbClr val="000000">
                      <a:alpha val="43137"/>
                    </a:srgbClr>
                  </a:outerShdw>
                </a:effectLst>
                <a:latin typeface="+mj-ea"/>
                <a:ea typeface="+mj-ea"/>
              </a:rPr>
              <a:t>ターゲット</a:t>
            </a:r>
            <a:r>
              <a:rPr lang="ja-JP" altLang="en-US" sz="2400" dirty="0" smtClean="0">
                <a:latin typeface="+mj-ea"/>
                <a:ea typeface="+mj-ea"/>
              </a:rPr>
              <a:t>とする店舗</a:t>
            </a:r>
            <a:endParaRPr lang="en-US" altLang="ja-JP" sz="2400" dirty="0" smtClean="0">
              <a:latin typeface="+mj-ea"/>
              <a:ea typeface="+mj-ea"/>
            </a:endParaRPr>
          </a:p>
          <a:p>
            <a:pPr lvl="1">
              <a:defRPr/>
            </a:pPr>
            <a:r>
              <a:rPr lang="ja-JP" altLang="en-US" sz="2000" dirty="0" smtClean="0">
                <a:latin typeface="+mn-ea"/>
              </a:rPr>
              <a:t>手に届く範囲の高級品を売るお店</a:t>
            </a:r>
            <a:endParaRPr lang="en-US" altLang="ja-JP" sz="2000" dirty="0" smtClean="0">
              <a:latin typeface="+mn-ea"/>
            </a:endParaRPr>
          </a:p>
          <a:p>
            <a:pPr lvl="1">
              <a:defRPr/>
            </a:pPr>
            <a:r>
              <a:rPr lang="ja-JP" altLang="en-US" sz="2000" dirty="0" smtClean="0">
                <a:latin typeface="+mn-ea"/>
              </a:rPr>
              <a:t>１回の買い物で１～２商品を売り上げるお店</a:t>
            </a:r>
            <a:endParaRPr lang="en-US" altLang="ja-JP" sz="2000" dirty="0" smtClean="0">
              <a:latin typeface="+mn-ea"/>
            </a:endParaRPr>
          </a:p>
          <a:p>
            <a:pPr lvl="1">
              <a:defRPr/>
            </a:pPr>
            <a:r>
              <a:rPr lang="ja-JP" altLang="en-US" sz="2000" dirty="0" smtClean="0">
                <a:latin typeface="+mn-ea"/>
              </a:rPr>
              <a:t>店舗の店員が自社ブランドを好み、ロイヤルティが高いお店</a:t>
            </a:r>
            <a:endParaRPr lang="en-US" altLang="ja-JP" sz="2000" dirty="0" smtClean="0">
              <a:latin typeface="+mn-ea"/>
            </a:endParaRPr>
          </a:p>
        </p:txBody>
      </p:sp>
      <p:grpSp>
        <p:nvGrpSpPr>
          <p:cNvPr id="2" name="グループ化 26"/>
          <p:cNvGrpSpPr/>
          <p:nvPr/>
        </p:nvGrpSpPr>
        <p:grpSpPr>
          <a:xfrm>
            <a:off x="488950" y="2040903"/>
            <a:ext cx="9288463" cy="523220"/>
            <a:chOff x="488949" y="1826587"/>
            <a:chExt cx="9288463" cy="523220"/>
          </a:xfrm>
        </p:grpSpPr>
        <p:sp>
          <p:nvSpPr>
            <p:cNvPr id="25" name="テキスト ボックス 24"/>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フィールドワーク（書を捨て町に出よう）</a:t>
              </a:r>
              <a:endParaRPr kumimoji="1" lang="ja-JP" altLang="en-US" sz="2800" b="1" dirty="0">
                <a:latin typeface="+mj-ea"/>
                <a:ea typeface="+mj-ea"/>
              </a:endParaRPr>
            </a:p>
          </p:txBody>
        </p:sp>
        <p:sp>
          <p:nvSpPr>
            <p:cNvPr id="30" name="テキスト ボックス 29"/>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grpSp>
        <p:nvGrpSpPr>
          <p:cNvPr id="3" name="グループ化 33"/>
          <p:cNvGrpSpPr/>
          <p:nvPr/>
        </p:nvGrpSpPr>
        <p:grpSpPr>
          <a:xfrm>
            <a:off x="488949" y="692152"/>
            <a:ext cx="9288464" cy="1036827"/>
            <a:chOff x="488949" y="2177859"/>
            <a:chExt cx="9288464" cy="1036827"/>
          </a:xfrm>
        </p:grpSpPr>
        <p:sp>
          <p:nvSpPr>
            <p:cNvPr id="35" name="角丸四角形 34"/>
            <p:cNvSpPr/>
            <p:nvPr/>
          </p:nvSpPr>
          <p:spPr>
            <a:xfrm>
              <a:off x="488949" y="2177859"/>
              <a:ext cx="9288464" cy="10368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5" name="グループ化 63"/>
            <p:cNvGrpSpPr/>
            <p:nvPr/>
          </p:nvGrpSpPr>
          <p:grpSpPr>
            <a:xfrm>
              <a:off x="639601" y="2333280"/>
              <a:ext cx="2098821" cy="477054"/>
              <a:chOff x="639601" y="2333280"/>
              <a:chExt cx="2098821" cy="477054"/>
            </a:xfrm>
          </p:grpSpPr>
          <p:cxnSp>
            <p:nvCxnSpPr>
              <p:cNvPr id="50" name="直線矢印コネクタ 49"/>
              <p:cNvCxnSpPr/>
              <p:nvPr/>
            </p:nvCxnSpPr>
            <p:spPr>
              <a:xfrm>
                <a:off x="639601"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340197" y="2333280"/>
                <a:ext cx="697627" cy="477054"/>
              </a:xfrm>
              <a:prstGeom prst="rect">
                <a:avLst/>
              </a:prstGeom>
              <a:noFill/>
              <a:ln w="19050">
                <a:noFill/>
              </a:ln>
            </p:spPr>
            <p:txBody>
              <a:bodyPr wrap="none" rtlCol="0" anchor="ctr" anchorCtr="0">
                <a:spAutoFit/>
              </a:bodyPr>
              <a:lstStyle/>
              <a:p>
                <a:pPr algn="ctr">
                  <a:lnSpc>
                    <a:spcPct val="130000"/>
                  </a:lnSpc>
                </a:pPr>
                <a:r>
                  <a:rPr kumimoji="1" lang="ja-JP" altLang="en-US" sz="2000" b="1" smtClean="0">
                    <a:solidFill>
                      <a:schemeClr val="bg1"/>
                    </a:solidFill>
                    <a:latin typeface="+mj-ea"/>
                    <a:ea typeface="+mj-ea"/>
                  </a:rPr>
                  <a:t>理解</a:t>
                </a:r>
              </a:p>
            </p:txBody>
          </p:sp>
        </p:grpSp>
        <p:grpSp>
          <p:nvGrpSpPr>
            <p:cNvPr id="6" name="グループ化 64"/>
            <p:cNvGrpSpPr/>
            <p:nvPr/>
          </p:nvGrpSpPr>
          <p:grpSpPr>
            <a:xfrm>
              <a:off x="2925617" y="2333280"/>
              <a:ext cx="2098821" cy="477054"/>
              <a:chOff x="2925617" y="2333280"/>
              <a:chExt cx="2098821" cy="477054"/>
            </a:xfrm>
          </p:grpSpPr>
          <p:cxnSp>
            <p:nvCxnSpPr>
              <p:cNvPr id="48" name="直線矢印コネクタ 47"/>
              <p:cNvCxnSpPr/>
              <p:nvPr/>
            </p:nvCxnSpPr>
            <p:spPr>
              <a:xfrm>
                <a:off x="2925617"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3626213"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分析</a:t>
                </a:r>
                <a:endParaRPr kumimoji="1" lang="ja-JP" altLang="en-US" sz="2000" b="1" smtClean="0">
                  <a:solidFill>
                    <a:schemeClr val="bg1"/>
                  </a:solidFill>
                  <a:latin typeface="+mj-ea"/>
                  <a:ea typeface="+mj-ea"/>
                </a:endParaRPr>
              </a:p>
            </p:txBody>
          </p:sp>
        </p:grpSp>
        <p:grpSp>
          <p:nvGrpSpPr>
            <p:cNvPr id="7" name="グループ化 65"/>
            <p:cNvGrpSpPr/>
            <p:nvPr/>
          </p:nvGrpSpPr>
          <p:grpSpPr>
            <a:xfrm>
              <a:off x="5211633" y="2333280"/>
              <a:ext cx="2098821" cy="477054"/>
              <a:chOff x="5211633" y="2333280"/>
              <a:chExt cx="2098821" cy="477054"/>
            </a:xfrm>
          </p:grpSpPr>
          <p:cxnSp>
            <p:nvCxnSpPr>
              <p:cNvPr id="46" name="直線矢印コネクタ 45"/>
              <p:cNvCxnSpPr/>
              <p:nvPr/>
            </p:nvCxnSpPr>
            <p:spPr>
              <a:xfrm>
                <a:off x="5211633"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5912229"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発案</a:t>
                </a:r>
                <a:endParaRPr kumimoji="1" lang="ja-JP" altLang="en-US" sz="2000" b="1" smtClean="0">
                  <a:solidFill>
                    <a:schemeClr val="bg1"/>
                  </a:solidFill>
                  <a:latin typeface="+mj-ea"/>
                  <a:ea typeface="+mj-ea"/>
                </a:endParaRPr>
              </a:p>
            </p:txBody>
          </p:sp>
        </p:grpSp>
        <p:grpSp>
          <p:nvGrpSpPr>
            <p:cNvPr id="8" name="グループ化 66"/>
            <p:cNvGrpSpPr/>
            <p:nvPr/>
          </p:nvGrpSpPr>
          <p:grpSpPr>
            <a:xfrm>
              <a:off x="7497649" y="2333280"/>
              <a:ext cx="2098821" cy="477054"/>
              <a:chOff x="7497649" y="2333280"/>
              <a:chExt cx="2098821" cy="477054"/>
            </a:xfrm>
          </p:grpSpPr>
          <p:cxnSp>
            <p:nvCxnSpPr>
              <p:cNvPr id="44" name="直線矢印コネクタ 43"/>
              <p:cNvCxnSpPr/>
              <p:nvPr/>
            </p:nvCxnSpPr>
            <p:spPr>
              <a:xfrm>
                <a:off x="7497649"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8070006" y="2333280"/>
                <a:ext cx="95410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具体化</a:t>
                </a:r>
                <a:endParaRPr kumimoji="1" lang="ja-JP" altLang="en-US" sz="2000" b="1" smtClean="0">
                  <a:solidFill>
                    <a:schemeClr val="bg1"/>
                  </a:solidFill>
                  <a:latin typeface="+mj-ea"/>
                  <a:ea typeface="+mj-ea"/>
                </a:endParaRPr>
              </a:p>
            </p:txBody>
          </p:sp>
        </p:grpSp>
      </p:grpSp>
      <p:sp>
        <p:nvSpPr>
          <p:cNvPr id="23" name="円/楕円 22"/>
          <p:cNvSpPr/>
          <p:nvPr/>
        </p:nvSpPr>
        <p:spPr>
          <a:xfrm>
            <a:off x="1247749" y="733406"/>
            <a:ext cx="872510" cy="87251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4" descr="\\File_server\Share1\00_社員ポスト\D2\honda\レジ.png"/>
          <p:cNvPicPr>
            <a:picLocks noChangeAspect="1" noChangeArrowheads="1"/>
          </p:cNvPicPr>
          <p:nvPr/>
        </p:nvPicPr>
        <p:blipFill>
          <a:blip r:embed="rId3" cstate="print"/>
          <a:srcRect b="34098"/>
          <a:stretch>
            <a:fillRect/>
          </a:stretch>
        </p:blipFill>
        <p:spPr bwMode="auto">
          <a:xfrm>
            <a:off x="7564449" y="3000396"/>
            <a:ext cx="2033138" cy="1064020"/>
          </a:xfrm>
          <a:prstGeom prst="rect">
            <a:avLst/>
          </a:prstGeom>
          <a:noFill/>
        </p:spPr>
      </p:pic>
      <p:sp>
        <p:nvSpPr>
          <p:cNvPr id="31" name="二等辺三角形 30"/>
          <p:cNvSpPr/>
          <p:nvPr/>
        </p:nvSpPr>
        <p:spPr>
          <a:xfrm rot="10800000">
            <a:off x="4370349" y="4786321"/>
            <a:ext cx="1297032" cy="2857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hlinkClick r:id="rId4" action="ppaction://hlinkfile"/>
          </p:cNvPr>
          <p:cNvSpPr/>
          <p:nvPr/>
        </p:nvSpPr>
        <p:spPr>
          <a:xfrm>
            <a:off x="488949" y="5189539"/>
            <a:ext cx="9288463" cy="933589"/>
          </a:xfrm>
          <a:prstGeom prst="rect">
            <a:avLst/>
          </a:prstGeom>
        </p:spPr>
        <p:style>
          <a:lnRef idx="1">
            <a:schemeClr val="accent2"/>
          </a:lnRef>
          <a:fillRef idx="3">
            <a:schemeClr val="accent2"/>
          </a:fillRef>
          <a:effectRef idx="2">
            <a:schemeClr val="accent2"/>
          </a:effectRef>
          <a:fontRef idx="minor">
            <a:schemeClr val="lt1"/>
          </a:fontRef>
        </p:style>
        <p:txBody>
          <a:bodyPr wrap="square" anchor="t" anchorCtr="0">
            <a:spAutoFit/>
          </a:bodyPr>
          <a:lstStyle/>
          <a:p>
            <a:pPr algn="ctr">
              <a:lnSpc>
                <a:spcPct val="140000"/>
              </a:lnSpc>
            </a:pPr>
            <a:r>
              <a:rPr lang="ja-JP" altLang="en-US" sz="2000" b="1" kern="1600" dirty="0" smtClean="0">
                <a:latin typeface="+mj-ea"/>
                <a:ea typeface="+mj-ea"/>
              </a:rPr>
              <a:t>ある化粧品販売店がこのターゲットに近いのでは？ と目星をつけました。</a:t>
            </a:r>
            <a:endParaRPr lang="en-US" altLang="ja-JP" sz="2000" b="1" kern="1600" dirty="0" smtClean="0">
              <a:latin typeface="+mj-ea"/>
              <a:ea typeface="+mj-ea"/>
            </a:endParaRPr>
          </a:p>
          <a:p>
            <a:pPr algn="ctr">
              <a:lnSpc>
                <a:spcPct val="140000"/>
              </a:lnSpc>
            </a:pPr>
            <a:r>
              <a:rPr lang="ja-JP" altLang="en-US" sz="2000" b="1" kern="1600" dirty="0" smtClean="0">
                <a:latin typeface="+mj-ea"/>
                <a:ea typeface="+mj-ea"/>
              </a:rPr>
              <a:t>このお店で、どのような接客がおこなわれるかの確認を行いました。</a:t>
            </a:r>
            <a:endParaRPr lang="en-US" altLang="ja-JP" sz="2000" b="1" kern="1600" dirty="0" smtClean="0">
              <a:latin typeface="+mj-ea"/>
              <a:ea typeface="+mj-ea"/>
            </a:endParaRPr>
          </a:p>
        </p:txBody>
      </p:sp>
      <p:sp>
        <p:nvSpPr>
          <p:cNvPr id="26" name="タイトル 3"/>
          <p:cNvSpPr txBox="1">
            <a:spLocks/>
          </p:cNvSpPr>
          <p:nvPr/>
        </p:nvSpPr>
        <p:spPr>
          <a:xfrm>
            <a:off x="488949" y="0"/>
            <a:ext cx="9288463" cy="549275"/>
          </a:xfrm>
          <a:prstGeom prst="rect">
            <a:avLst/>
          </a:prstGeom>
        </p:spPr>
        <p:txBody>
          <a:bodyPr anchor="ctr" anchorCtr="0">
            <a:normAutofit/>
          </a:bodyPr>
          <a:lstStyle>
            <a:lvl1pPr algn="l" rtl="0" eaLnBrk="0" fontAlgn="base" hangingPunct="0">
              <a:spcBef>
                <a:spcPct val="0"/>
              </a:spcBef>
              <a:spcAft>
                <a:spcPct val="0"/>
              </a:spcAft>
              <a:defRPr kumimoji="1" sz="3000" kern="1200">
                <a:solidFill>
                  <a:schemeClr val="tx2"/>
                </a:solidFill>
                <a:latin typeface="HGP創英角ｺﾞｼｯｸUB" pitchFamily="50" charset="-128"/>
                <a:ea typeface="HGP創英角ｺﾞｼｯｸUB"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endParaRPr lang="ja-JP" altLang="en-US" b="1" dirty="0">
              <a:cs typeface="メイリオ" pitchFamily="50" charset="-128"/>
            </a:endParaRPr>
          </a:p>
        </p:txBody>
      </p:sp>
    </p:spTree>
    <p:extLst>
      <p:ext uri="{BB962C8B-B14F-4D97-AF65-F5344CB8AC3E}">
        <p14:creationId xmlns:p14="http://schemas.microsoft.com/office/powerpoint/2010/main" val="37692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bg/>
                                          </p:spTgt>
                                        </p:tgtEl>
                                        <p:attrNameLst>
                                          <p:attrName>style.visibility</p:attrName>
                                        </p:attrNameLst>
                                      </p:cBhvr>
                                      <p:to>
                                        <p:strVal val="visible"/>
                                      </p:to>
                                    </p:set>
                                    <p:animEffect transition="in" filter="fade">
                                      <p:cBhvr>
                                        <p:cTn id="12" dur="500"/>
                                        <p:tgtEl>
                                          <p:spTgt spid="28">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fade">
                                      <p:cBhvr>
                                        <p:cTn id="18" dur="500"/>
                                        <p:tgtEl>
                                          <p:spTgt spid="28">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animEffect transition="in" filter="fade">
                                      <p:cBhvr>
                                        <p:cTn id="21" dur="500"/>
                                        <p:tgtEl>
                                          <p:spTgt spid="28">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xEl>
                                              <p:pRg st="3" end="3"/>
                                            </p:txEl>
                                          </p:spTgt>
                                        </p:tgtEl>
                                        <p:attrNameLst>
                                          <p:attrName>style.visibility</p:attrName>
                                        </p:attrNameLst>
                                      </p:cBhvr>
                                      <p:to>
                                        <p:strVal val="visible"/>
                                      </p:to>
                                    </p:set>
                                    <p:animEffect transition="in" filter="fade">
                                      <p:cBhvr>
                                        <p:cTn id="24" dur="500"/>
                                        <p:tgtEl>
                                          <p:spTgt spid="28">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3" grpId="0" animBg="1"/>
      <p:bldP spid="31" grpId="0" animBg="1"/>
      <p:bldP spid="3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ctrTitle"/>
          </p:nvPr>
        </p:nvSpPr>
        <p:spPr/>
        <p:txBody>
          <a:bodyPr/>
          <a:lstStyle/>
          <a:p>
            <a:r>
              <a:rPr kumimoji="1" lang="ja-JP" altLang="en-US" b="1" dirty="0" smtClean="0">
                <a:cs typeface="メイリオ" pitchFamily="50" charset="-128"/>
              </a:rPr>
              <a:t>ターゲットに近い店舗でフィールドワーク</a:t>
            </a:r>
            <a:endParaRPr kumimoji="1" lang="ja-JP" altLang="en-US" b="1" dirty="0">
              <a:cs typeface="メイリオ" pitchFamily="50" charset="-128"/>
            </a:endParaRPr>
          </a:p>
        </p:txBody>
      </p:sp>
      <p:pic>
        <p:nvPicPr>
          <p:cNvPr id="159746" name="Picture 2" descr="http://3.bp.blogspot.com/-n2Zep3I0MPE/TVVn4LKCVXI/AAAAAAAAAYU/nQqe1NE7cSE/s1600/bodyshop-2.jpg"/>
          <p:cNvPicPr>
            <a:picLocks noChangeAspect="1" noChangeArrowheads="1"/>
          </p:cNvPicPr>
          <p:nvPr/>
        </p:nvPicPr>
        <p:blipFill>
          <a:blip r:embed="rId3" cstate="print"/>
          <a:srcRect/>
          <a:stretch>
            <a:fillRect/>
          </a:stretch>
        </p:blipFill>
        <p:spPr bwMode="auto">
          <a:xfrm>
            <a:off x="4365102" y="1125538"/>
            <a:ext cx="5191112" cy="3527598"/>
          </a:xfrm>
          <a:prstGeom prst="rect">
            <a:avLst/>
          </a:prstGeom>
          <a:noFill/>
        </p:spPr>
      </p:pic>
      <p:pic>
        <p:nvPicPr>
          <p:cNvPr id="159748" name="Picture 4" descr="http://www.tokubaiusa.com/wp-content/uploads/2010/07/The-Body-Shop.jpg"/>
          <p:cNvPicPr>
            <a:picLocks noChangeAspect="1" noChangeArrowheads="1"/>
          </p:cNvPicPr>
          <p:nvPr/>
        </p:nvPicPr>
        <p:blipFill>
          <a:blip r:embed="rId4" cstate="print"/>
          <a:srcRect/>
          <a:stretch>
            <a:fillRect/>
          </a:stretch>
        </p:blipFill>
        <p:spPr bwMode="auto">
          <a:xfrm>
            <a:off x="488950" y="1125538"/>
            <a:ext cx="1655390" cy="1655390"/>
          </a:xfrm>
          <a:prstGeom prst="rect">
            <a:avLst/>
          </a:prstGeom>
          <a:noFill/>
        </p:spPr>
      </p:pic>
      <p:pic>
        <p:nvPicPr>
          <p:cNvPr id="159750" name="Picture 6" descr="http://www.thebodyshop.com/_en/_ww/services/storelocator/Images/the_body_shop.jpg"/>
          <p:cNvPicPr>
            <a:picLocks noChangeAspect="1" noChangeArrowheads="1"/>
          </p:cNvPicPr>
          <p:nvPr/>
        </p:nvPicPr>
        <p:blipFill>
          <a:blip r:embed="rId5" cstate="print"/>
          <a:srcRect/>
          <a:stretch>
            <a:fillRect/>
          </a:stretch>
        </p:blipFill>
        <p:spPr bwMode="auto">
          <a:xfrm rot="1538823">
            <a:off x="2145067" y="2127481"/>
            <a:ext cx="1519252" cy="1933592"/>
          </a:xfrm>
          <a:prstGeom prst="rect">
            <a:avLst/>
          </a:prstGeom>
          <a:noFill/>
        </p:spPr>
      </p:pic>
      <p:pic>
        <p:nvPicPr>
          <p:cNvPr id="159754" name="Picture 10" descr="アーモンド">
            <a:hlinkClick r:id="rId6"/>
          </p:cNvPr>
          <p:cNvPicPr>
            <a:picLocks noChangeAspect="1" noChangeArrowheads="1"/>
          </p:cNvPicPr>
          <p:nvPr/>
        </p:nvPicPr>
        <p:blipFill>
          <a:blip r:embed="rId7" cstate="print"/>
          <a:srcRect/>
          <a:stretch>
            <a:fillRect/>
          </a:stretch>
        </p:blipFill>
        <p:spPr bwMode="auto">
          <a:xfrm>
            <a:off x="488950" y="5397601"/>
            <a:ext cx="742950" cy="742951"/>
          </a:xfrm>
          <a:prstGeom prst="rect">
            <a:avLst/>
          </a:prstGeom>
          <a:noFill/>
        </p:spPr>
      </p:pic>
      <p:pic>
        <p:nvPicPr>
          <p:cNvPr id="159756" name="Picture 12" descr="スパウィズダム">
            <a:hlinkClick r:id="rId8"/>
          </p:cNvPr>
          <p:cNvPicPr>
            <a:picLocks noChangeAspect="1" noChangeArrowheads="1"/>
          </p:cNvPicPr>
          <p:nvPr/>
        </p:nvPicPr>
        <p:blipFill>
          <a:blip r:embed="rId9" cstate="print"/>
          <a:srcRect/>
          <a:stretch>
            <a:fillRect/>
          </a:stretch>
        </p:blipFill>
        <p:spPr bwMode="auto">
          <a:xfrm>
            <a:off x="1414294" y="5397601"/>
            <a:ext cx="742950" cy="742951"/>
          </a:xfrm>
          <a:prstGeom prst="rect">
            <a:avLst/>
          </a:prstGeom>
          <a:noFill/>
        </p:spPr>
      </p:pic>
      <p:pic>
        <p:nvPicPr>
          <p:cNvPr id="159758" name="Picture 14" descr="ボディフィネス">
            <a:hlinkClick r:id="rId10"/>
          </p:cNvPr>
          <p:cNvPicPr>
            <a:picLocks noChangeAspect="1" noChangeArrowheads="1"/>
          </p:cNvPicPr>
          <p:nvPr/>
        </p:nvPicPr>
        <p:blipFill>
          <a:blip r:embed="rId11" cstate="print"/>
          <a:srcRect/>
          <a:stretch>
            <a:fillRect/>
          </a:stretch>
        </p:blipFill>
        <p:spPr bwMode="auto">
          <a:xfrm>
            <a:off x="2339638" y="5397601"/>
            <a:ext cx="742950" cy="742951"/>
          </a:xfrm>
          <a:prstGeom prst="rect">
            <a:avLst/>
          </a:prstGeom>
          <a:noFill/>
        </p:spPr>
      </p:pic>
      <p:pic>
        <p:nvPicPr>
          <p:cNvPr id="159760" name="Picture 16" descr="ホワイトムスク">
            <a:hlinkClick r:id="rId12"/>
          </p:cNvPr>
          <p:cNvPicPr>
            <a:picLocks noChangeAspect="1" noChangeArrowheads="1"/>
          </p:cNvPicPr>
          <p:nvPr/>
        </p:nvPicPr>
        <p:blipFill>
          <a:blip r:embed="rId13" cstate="print"/>
          <a:srcRect/>
          <a:stretch>
            <a:fillRect/>
          </a:stretch>
        </p:blipFill>
        <p:spPr bwMode="auto">
          <a:xfrm>
            <a:off x="3264983" y="5397601"/>
            <a:ext cx="742950" cy="742951"/>
          </a:xfrm>
          <a:prstGeom prst="rect">
            <a:avLst/>
          </a:prstGeom>
          <a:noFill/>
        </p:spPr>
      </p:pic>
      <p:pic>
        <p:nvPicPr>
          <p:cNvPr id="159762" name="Picture 18" descr="ラブ エトセトラ">
            <a:hlinkClick r:id="rId14"/>
          </p:cNvPr>
          <p:cNvPicPr>
            <a:picLocks noChangeAspect="1" noChangeArrowheads="1"/>
          </p:cNvPicPr>
          <p:nvPr/>
        </p:nvPicPr>
        <p:blipFill>
          <a:blip r:embed="rId15" cstate="print"/>
          <a:srcRect/>
          <a:stretch>
            <a:fillRect/>
          </a:stretch>
        </p:blipFill>
        <p:spPr bwMode="auto">
          <a:xfrm>
            <a:off x="4190326" y="5397601"/>
            <a:ext cx="742950" cy="742951"/>
          </a:xfrm>
          <a:prstGeom prst="rect">
            <a:avLst/>
          </a:prstGeom>
          <a:noFill/>
        </p:spPr>
      </p:pic>
      <p:pic>
        <p:nvPicPr>
          <p:cNvPr id="159764" name="Picture 20" descr="アースラバーズ">
            <a:hlinkClick r:id="rId16"/>
          </p:cNvPr>
          <p:cNvPicPr>
            <a:picLocks noChangeAspect="1" noChangeArrowheads="1"/>
          </p:cNvPicPr>
          <p:nvPr/>
        </p:nvPicPr>
        <p:blipFill>
          <a:blip r:embed="rId17" cstate="print"/>
          <a:srcRect/>
          <a:stretch>
            <a:fillRect/>
          </a:stretch>
        </p:blipFill>
        <p:spPr bwMode="auto">
          <a:xfrm>
            <a:off x="5115670" y="5397601"/>
            <a:ext cx="742950" cy="742951"/>
          </a:xfrm>
          <a:prstGeom prst="rect">
            <a:avLst/>
          </a:prstGeom>
          <a:noFill/>
        </p:spPr>
      </p:pic>
      <p:pic>
        <p:nvPicPr>
          <p:cNvPr id="159766" name="Picture 22" descr="ネロリジャスミン">
            <a:hlinkClick r:id="rId18"/>
          </p:cNvPr>
          <p:cNvPicPr>
            <a:picLocks noChangeAspect="1" noChangeArrowheads="1"/>
          </p:cNvPicPr>
          <p:nvPr/>
        </p:nvPicPr>
        <p:blipFill>
          <a:blip r:embed="rId19" cstate="print"/>
          <a:srcRect/>
          <a:stretch>
            <a:fillRect/>
          </a:stretch>
        </p:blipFill>
        <p:spPr bwMode="auto">
          <a:xfrm>
            <a:off x="6041014" y="5397601"/>
            <a:ext cx="742950" cy="742951"/>
          </a:xfrm>
          <a:prstGeom prst="rect">
            <a:avLst/>
          </a:prstGeom>
          <a:noFill/>
        </p:spPr>
      </p:pic>
      <p:pic>
        <p:nvPicPr>
          <p:cNvPr id="159768" name="Picture 24" descr="パウダーイン">
            <a:hlinkClick r:id="rId20"/>
          </p:cNvPr>
          <p:cNvPicPr>
            <a:picLocks noChangeAspect="1" noChangeArrowheads="1"/>
          </p:cNvPicPr>
          <p:nvPr/>
        </p:nvPicPr>
        <p:blipFill>
          <a:blip r:embed="rId21" cstate="print"/>
          <a:srcRect/>
          <a:stretch>
            <a:fillRect/>
          </a:stretch>
        </p:blipFill>
        <p:spPr bwMode="auto">
          <a:xfrm>
            <a:off x="6966358" y="5397601"/>
            <a:ext cx="742950" cy="742951"/>
          </a:xfrm>
          <a:prstGeom prst="rect">
            <a:avLst/>
          </a:prstGeom>
          <a:noFill/>
        </p:spPr>
      </p:pic>
      <p:pic>
        <p:nvPicPr>
          <p:cNvPr id="159770" name="Picture 26" descr="バス＆ボディ雑貨">
            <a:hlinkClick r:id="rId22"/>
          </p:cNvPr>
          <p:cNvPicPr>
            <a:picLocks noChangeAspect="1" noChangeArrowheads="1"/>
          </p:cNvPicPr>
          <p:nvPr/>
        </p:nvPicPr>
        <p:blipFill>
          <a:blip r:embed="rId23" cstate="print"/>
          <a:srcRect/>
          <a:stretch>
            <a:fillRect/>
          </a:stretch>
        </p:blipFill>
        <p:spPr bwMode="auto">
          <a:xfrm>
            <a:off x="7891703" y="5397599"/>
            <a:ext cx="695325" cy="790576"/>
          </a:xfrm>
          <a:prstGeom prst="rect">
            <a:avLst/>
          </a:prstGeom>
          <a:noFill/>
        </p:spPr>
      </p:pic>
      <p:pic>
        <p:nvPicPr>
          <p:cNvPr id="159772" name="Picture 28" descr="パパイア">
            <a:hlinkClick r:id="rId24"/>
          </p:cNvPr>
          <p:cNvPicPr>
            <a:picLocks noChangeAspect="1" noChangeArrowheads="1"/>
          </p:cNvPicPr>
          <p:nvPr/>
        </p:nvPicPr>
        <p:blipFill>
          <a:blip r:embed="rId25" cstate="print"/>
          <a:srcRect/>
          <a:stretch>
            <a:fillRect/>
          </a:stretch>
        </p:blipFill>
        <p:spPr bwMode="auto">
          <a:xfrm>
            <a:off x="8769424" y="5397601"/>
            <a:ext cx="742950" cy="742951"/>
          </a:xfrm>
          <a:prstGeom prst="rect">
            <a:avLst/>
          </a:prstGeom>
          <a:noFill/>
        </p:spPr>
      </p:pic>
      <p:sp>
        <p:nvSpPr>
          <p:cNvPr id="41" name="正方形/長方形 40"/>
          <p:cNvSpPr/>
          <p:nvPr/>
        </p:nvSpPr>
        <p:spPr>
          <a:xfrm>
            <a:off x="1231900" y="4413012"/>
            <a:ext cx="2176968" cy="600164"/>
          </a:xfrm>
          <a:prstGeom prst="rect">
            <a:avLst/>
          </a:prstGeom>
        </p:spPr>
        <p:txBody>
          <a:bodyPr wrap="square">
            <a:spAutoFit/>
          </a:bodyPr>
          <a:lstStyle/>
          <a:p>
            <a:r>
              <a:rPr lang="en-US" altLang="ja-JP" sz="1100" b="1" dirty="0" smtClean="0">
                <a:latin typeface="+mj-ea"/>
                <a:ea typeface="+mj-ea"/>
              </a:rPr>
              <a:t>Body Shampoo </a:t>
            </a:r>
          </a:p>
          <a:p>
            <a:r>
              <a:rPr lang="ja-JP" altLang="en-US" sz="1100" dirty="0" smtClean="0">
                <a:latin typeface="+mj-ea"/>
                <a:ea typeface="+mj-ea"/>
              </a:rPr>
              <a:t>オリーブ シャワージェル </a:t>
            </a:r>
            <a:r>
              <a:rPr lang="en-US" altLang="ja-JP" sz="1100" dirty="0" smtClean="0">
                <a:latin typeface="+mj-ea"/>
                <a:ea typeface="+mj-ea"/>
              </a:rPr>
              <a:t>750ml</a:t>
            </a:r>
            <a:endParaRPr lang="ja-JP" altLang="en-US" sz="1100" dirty="0" smtClean="0">
              <a:latin typeface="+mj-ea"/>
              <a:ea typeface="+mj-ea"/>
            </a:endParaRPr>
          </a:p>
          <a:p>
            <a:r>
              <a:rPr lang="en-US" altLang="ja-JP" sz="1100" dirty="0" smtClean="0">
                <a:latin typeface="+mj-ea"/>
                <a:ea typeface="+mj-ea"/>
              </a:rPr>
              <a:t>1,890</a:t>
            </a:r>
            <a:r>
              <a:rPr lang="ja-JP" altLang="en-US" sz="1100" dirty="0" smtClean="0">
                <a:latin typeface="+mj-ea"/>
                <a:ea typeface="+mj-ea"/>
              </a:rPr>
              <a:t>円</a:t>
            </a:r>
            <a:r>
              <a:rPr lang="en-US" altLang="ja-JP" sz="1100" dirty="0" smtClean="0">
                <a:latin typeface="+mj-ea"/>
                <a:ea typeface="+mj-ea"/>
              </a:rPr>
              <a:t>(</a:t>
            </a:r>
            <a:r>
              <a:rPr lang="ja-JP" altLang="en-US" sz="1100" dirty="0" smtClean="0">
                <a:latin typeface="+mj-ea"/>
                <a:ea typeface="+mj-ea"/>
              </a:rPr>
              <a:t>税込</a:t>
            </a:r>
            <a:r>
              <a:rPr lang="en-US" altLang="ja-JP" sz="1100" dirty="0" smtClean="0">
                <a:latin typeface="+mj-ea"/>
                <a:ea typeface="+mj-ea"/>
              </a:rPr>
              <a:t>)</a:t>
            </a:r>
            <a:endParaRPr lang="ja-JP" altLang="en-US" sz="1100" dirty="0">
              <a:latin typeface="+mj-ea"/>
              <a:ea typeface="+mj-ea"/>
            </a:endParaRPr>
          </a:p>
        </p:txBody>
      </p:sp>
      <p:pic>
        <p:nvPicPr>
          <p:cNvPr id="159774" name="Picture 30" descr="オリーブ シャワージェル 750ml">
            <a:hlinkClick r:id="rId26"/>
          </p:cNvPr>
          <p:cNvPicPr>
            <a:picLocks noChangeAspect="1" noChangeArrowheads="1"/>
          </p:cNvPicPr>
          <p:nvPr/>
        </p:nvPicPr>
        <p:blipFill>
          <a:blip r:embed="rId27" cstate="print"/>
          <a:srcRect/>
          <a:stretch>
            <a:fillRect/>
          </a:stretch>
        </p:blipFill>
        <p:spPr bwMode="auto">
          <a:xfrm>
            <a:off x="536576" y="4294608"/>
            <a:ext cx="695325" cy="790576"/>
          </a:xfrm>
          <a:prstGeom prst="rect">
            <a:avLst/>
          </a:prstGeom>
          <a:noFill/>
        </p:spPr>
      </p:pic>
    </p:spTree>
    <p:extLst>
      <p:ext uri="{BB962C8B-B14F-4D97-AF65-F5344CB8AC3E}">
        <p14:creationId xmlns:p14="http://schemas.microsoft.com/office/powerpoint/2010/main" val="124979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9754"/>
                                        </p:tgtEl>
                                        <p:attrNameLst>
                                          <p:attrName>style.visibility</p:attrName>
                                        </p:attrNameLst>
                                      </p:cBhvr>
                                      <p:to>
                                        <p:strVal val="visible"/>
                                      </p:to>
                                    </p:set>
                                    <p:animEffect transition="in" filter="fade">
                                      <p:cBhvr>
                                        <p:cTn id="7" dur="250"/>
                                        <p:tgtEl>
                                          <p:spTgt spid="15975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59756"/>
                                        </p:tgtEl>
                                        <p:attrNameLst>
                                          <p:attrName>style.visibility</p:attrName>
                                        </p:attrNameLst>
                                      </p:cBhvr>
                                      <p:to>
                                        <p:strVal val="visible"/>
                                      </p:to>
                                    </p:set>
                                    <p:animEffect transition="in" filter="fade">
                                      <p:cBhvr>
                                        <p:cTn id="11" dur="250"/>
                                        <p:tgtEl>
                                          <p:spTgt spid="15975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59758"/>
                                        </p:tgtEl>
                                        <p:attrNameLst>
                                          <p:attrName>style.visibility</p:attrName>
                                        </p:attrNameLst>
                                      </p:cBhvr>
                                      <p:to>
                                        <p:strVal val="visible"/>
                                      </p:to>
                                    </p:set>
                                    <p:animEffect transition="in" filter="fade">
                                      <p:cBhvr>
                                        <p:cTn id="15" dur="250"/>
                                        <p:tgtEl>
                                          <p:spTgt spid="15975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59760"/>
                                        </p:tgtEl>
                                        <p:attrNameLst>
                                          <p:attrName>style.visibility</p:attrName>
                                        </p:attrNameLst>
                                      </p:cBhvr>
                                      <p:to>
                                        <p:strVal val="visible"/>
                                      </p:to>
                                    </p:set>
                                    <p:animEffect transition="in" filter="fade">
                                      <p:cBhvr>
                                        <p:cTn id="19" dur="250"/>
                                        <p:tgtEl>
                                          <p:spTgt spid="15976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9762"/>
                                        </p:tgtEl>
                                        <p:attrNameLst>
                                          <p:attrName>style.visibility</p:attrName>
                                        </p:attrNameLst>
                                      </p:cBhvr>
                                      <p:to>
                                        <p:strVal val="visible"/>
                                      </p:to>
                                    </p:set>
                                    <p:animEffect transition="in" filter="fade">
                                      <p:cBhvr>
                                        <p:cTn id="23" dur="250"/>
                                        <p:tgtEl>
                                          <p:spTgt spid="15976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59764"/>
                                        </p:tgtEl>
                                        <p:attrNameLst>
                                          <p:attrName>style.visibility</p:attrName>
                                        </p:attrNameLst>
                                      </p:cBhvr>
                                      <p:to>
                                        <p:strVal val="visible"/>
                                      </p:to>
                                    </p:set>
                                    <p:animEffect transition="in" filter="fade">
                                      <p:cBhvr>
                                        <p:cTn id="27" dur="250"/>
                                        <p:tgtEl>
                                          <p:spTgt spid="15976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59766"/>
                                        </p:tgtEl>
                                        <p:attrNameLst>
                                          <p:attrName>style.visibility</p:attrName>
                                        </p:attrNameLst>
                                      </p:cBhvr>
                                      <p:to>
                                        <p:strVal val="visible"/>
                                      </p:to>
                                    </p:set>
                                    <p:animEffect transition="in" filter="fade">
                                      <p:cBhvr>
                                        <p:cTn id="31" dur="250"/>
                                        <p:tgtEl>
                                          <p:spTgt spid="15976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59768"/>
                                        </p:tgtEl>
                                        <p:attrNameLst>
                                          <p:attrName>style.visibility</p:attrName>
                                        </p:attrNameLst>
                                      </p:cBhvr>
                                      <p:to>
                                        <p:strVal val="visible"/>
                                      </p:to>
                                    </p:set>
                                    <p:animEffect transition="in" filter="fade">
                                      <p:cBhvr>
                                        <p:cTn id="35" dur="250"/>
                                        <p:tgtEl>
                                          <p:spTgt spid="15976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59772"/>
                                        </p:tgtEl>
                                        <p:attrNameLst>
                                          <p:attrName>style.visibility</p:attrName>
                                        </p:attrNameLst>
                                      </p:cBhvr>
                                      <p:to>
                                        <p:strVal val="visible"/>
                                      </p:to>
                                    </p:set>
                                    <p:animEffect transition="in" filter="fade">
                                      <p:cBhvr>
                                        <p:cTn id="39" dur="250"/>
                                        <p:tgtEl>
                                          <p:spTgt spid="159772"/>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59770"/>
                                        </p:tgtEl>
                                        <p:attrNameLst>
                                          <p:attrName>style.visibility</p:attrName>
                                        </p:attrNameLst>
                                      </p:cBhvr>
                                      <p:to>
                                        <p:strVal val="visible"/>
                                      </p:to>
                                    </p:set>
                                    <p:animEffect transition="in" filter="fade">
                                      <p:cBhvr>
                                        <p:cTn id="43" dur="250"/>
                                        <p:tgtEl>
                                          <p:spTgt spid="159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ブレインストーミングの様子</a:t>
            </a:r>
            <a:endParaRPr kumimoji="1" lang="ja-JP" altLang="en-US" dirty="0"/>
          </a:p>
        </p:txBody>
      </p:sp>
      <p:pic>
        <p:nvPicPr>
          <p:cNvPr id="87042" name="Picture 2" descr="D:\MSUXセミナー\素材集め\P1000330.JPG"/>
          <p:cNvPicPr>
            <a:picLocks noChangeAspect="1" noChangeArrowheads="1"/>
          </p:cNvPicPr>
          <p:nvPr/>
        </p:nvPicPr>
        <p:blipFill>
          <a:blip r:embed="rId3" cstate="print"/>
          <a:srcRect/>
          <a:stretch>
            <a:fillRect/>
          </a:stretch>
        </p:blipFill>
        <p:spPr bwMode="auto">
          <a:xfrm>
            <a:off x="-190535" y="-176548"/>
            <a:ext cx="10096536" cy="7572404"/>
          </a:xfrm>
          <a:prstGeom prst="rect">
            <a:avLst/>
          </a:prstGeom>
          <a:noFill/>
        </p:spPr>
      </p:pic>
      <p:sp>
        <p:nvSpPr>
          <p:cNvPr id="4" name="テキスト ボックス 3"/>
          <p:cNvSpPr txBox="1"/>
          <p:nvPr/>
        </p:nvSpPr>
        <p:spPr bwMode="auto">
          <a:xfrm>
            <a:off x="881034" y="5596964"/>
            <a:ext cx="8143932" cy="91484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ln w="28575">
            <a:noFill/>
            <a:headEnd/>
            <a:tailEnd/>
          </a:ln>
          <a:effectLst>
            <a:reflection blurRad="6350" stA="50000" endA="300" endPos="55000" dir="5400000" sy="-100000" algn="bl" rotWithShape="0"/>
          </a:effectLst>
        </p:spPr>
        <p:style>
          <a:lnRef idx="2">
            <a:schemeClr val="accent6"/>
          </a:lnRef>
          <a:fillRef idx="1">
            <a:schemeClr val="lt1"/>
          </a:fillRef>
          <a:effectRef idx="0">
            <a:schemeClr val="accent6"/>
          </a:effectRef>
          <a:fontRef idx="minor">
            <a:schemeClr val="dk1"/>
          </a:fontRef>
        </p:style>
        <p:txBody>
          <a:bodyPr wrap="square" lIns="108000" tIns="72000" rIns="72000" bIns="72000" rtlCol="0">
            <a:spAutoFit/>
          </a:bodyPr>
          <a:lstStyle/>
          <a:p>
            <a:pPr algn="ctr">
              <a:lnSpc>
                <a:spcPct val="130000"/>
              </a:lnSpc>
              <a:buSzPct val="120000"/>
            </a:pPr>
            <a:r>
              <a:rPr lang="ja-JP" altLang="en-US" sz="4000" b="1" dirty="0" smtClean="0">
                <a:latin typeface="+mj-ea"/>
                <a:ea typeface="+mj-ea"/>
                <a:cs typeface="メイリオ" pitchFamily="50" charset="-128"/>
              </a:rPr>
              <a:t>フィールドワークから理解を深める</a:t>
            </a:r>
            <a:endParaRPr lang="en-US" altLang="ja-JP" sz="4000" b="1" dirty="0" smtClean="0">
              <a:latin typeface="+mj-ea"/>
              <a:ea typeface="+mj-ea"/>
              <a:cs typeface="メイリオ" pitchFamily="50" charset="-128"/>
            </a:endParaRPr>
          </a:p>
        </p:txBody>
      </p:sp>
    </p:spTree>
    <p:extLst>
      <p:ext uri="{BB962C8B-B14F-4D97-AF65-F5344CB8AC3E}">
        <p14:creationId xmlns:p14="http://schemas.microsoft.com/office/powerpoint/2010/main" val="40657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HCD:</a:t>
            </a:r>
            <a:r>
              <a:rPr lang="ja-JP" altLang="en-US" dirty="0"/>
              <a:t>人間中心</a:t>
            </a:r>
            <a:r>
              <a:rPr lang="ja-JP" altLang="en-US" dirty="0" smtClean="0"/>
              <a:t>設計プロセス</a:t>
            </a:r>
            <a:endParaRPr kumimoji="1" lang="ja-JP" altLang="en-US" dirty="0"/>
          </a:p>
        </p:txBody>
      </p:sp>
      <p:pic>
        <p:nvPicPr>
          <p:cNvPr id="9218" name="Picture 2" descr="C:\Users\hikari_akiyama.2NDFACTORY\Desktop\hcd_column_090814_0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807" y="2095575"/>
            <a:ext cx="6470143" cy="43796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488949" y="708600"/>
            <a:ext cx="8893852" cy="1291725"/>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just">
              <a:lnSpc>
                <a:spcPct val="90000"/>
              </a:lnSpc>
              <a:buFont typeface="Arial" charset="0"/>
              <a:buNone/>
            </a:pPr>
            <a:r>
              <a:rPr lang="ja-JP" altLang="en-US" sz="2000" dirty="0" smtClean="0">
                <a:solidFill>
                  <a:prstClr val="black"/>
                </a:solidFill>
                <a:latin typeface="ＭＳ Ｐゴシック"/>
                <a:ea typeface="ＭＳ Ｐゴシック"/>
              </a:rPr>
              <a:t>人間中心設計推進機構によると、</a:t>
            </a:r>
            <a:endParaRPr lang="en-US" altLang="ja-JP" sz="2000" dirty="0" smtClean="0">
              <a:solidFill>
                <a:prstClr val="black"/>
              </a:solidFill>
              <a:latin typeface="ＭＳ Ｐゴシック"/>
              <a:ea typeface="ＭＳ Ｐゴシック"/>
            </a:endParaRPr>
          </a:p>
          <a:p>
            <a:pPr marL="0" indent="0" algn="just">
              <a:lnSpc>
                <a:spcPct val="90000"/>
              </a:lnSpc>
              <a:buFont typeface="Arial" charset="0"/>
              <a:buNone/>
            </a:pPr>
            <a:r>
              <a:rPr lang="ja-JP" altLang="en-US" sz="2000" dirty="0" smtClean="0">
                <a:solidFill>
                  <a:prstClr val="black"/>
                </a:solidFill>
                <a:latin typeface="ＭＳ Ｐゴシック"/>
                <a:ea typeface="ＭＳ Ｐゴシック"/>
              </a:rPr>
              <a:t>「</a:t>
            </a:r>
            <a:r>
              <a:rPr lang="en-US" altLang="ja-JP" sz="2000" dirty="0" smtClean="0">
                <a:solidFill>
                  <a:prstClr val="black"/>
                </a:solidFill>
                <a:latin typeface="ＭＳ Ｐゴシック"/>
                <a:ea typeface="ＭＳ Ｐゴシック"/>
              </a:rPr>
              <a:t>HCD </a:t>
            </a:r>
            <a:r>
              <a:rPr lang="ja-JP" altLang="en-US" sz="2000" dirty="0">
                <a:solidFill>
                  <a:prstClr val="black"/>
                </a:solidFill>
                <a:latin typeface="ＭＳ Ｐゴシック"/>
                <a:ea typeface="ＭＳ Ｐゴシック"/>
              </a:rPr>
              <a:t>の進め方の基本は、製品の構想段階から対象ユーザーとその要求を明確にして、要求に合ったものを設計し、満足度合いを評価することです。ユーザーの要求が満たされるまで、これを繰り返します</a:t>
            </a:r>
            <a:r>
              <a:rPr lang="ja-JP" altLang="en-US" sz="2000" dirty="0" smtClean="0">
                <a:solidFill>
                  <a:prstClr val="black"/>
                </a:solidFill>
                <a:latin typeface="ＭＳ Ｐゴシック"/>
                <a:ea typeface="ＭＳ Ｐゴシック"/>
              </a:rPr>
              <a:t>。」と述べられています。</a:t>
            </a:r>
            <a:endParaRPr lang="en-US" altLang="ja-JP" sz="2000" dirty="0" smtClean="0">
              <a:solidFill>
                <a:prstClr val="black"/>
              </a:solidFill>
              <a:latin typeface="ＭＳ Ｐゴシック"/>
              <a:ea typeface="ＭＳ Ｐゴシック"/>
            </a:endParaRPr>
          </a:p>
        </p:txBody>
      </p:sp>
    </p:spTree>
    <p:extLst>
      <p:ext uri="{BB962C8B-B14F-4D97-AF65-F5344CB8AC3E}">
        <p14:creationId xmlns:p14="http://schemas.microsoft.com/office/powerpoint/2010/main" val="2148791826"/>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a:bodyPr>
          <a:lstStyle/>
          <a:p>
            <a:r>
              <a:rPr lang="ja-JP" altLang="en-US" b="1" dirty="0" smtClean="0">
                <a:cs typeface="メイリオ" pitchFamily="50" charset="-128"/>
              </a:rPr>
              <a:t>理解フェーズでおこなったこと</a:t>
            </a:r>
            <a:endParaRPr kumimoji="1" lang="ja-JP" altLang="en-US" b="1" dirty="0">
              <a:cs typeface="メイリオ" pitchFamily="50" charset="-128"/>
            </a:endParaRPr>
          </a:p>
        </p:txBody>
      </p:sp>
      <p:sp>
        <p:nvSpPr>
          <p:cNvPr id="21" name="コンテンツ プレースホルダ 20"/>
          <p:cNvSpPr>
            <a:spLocks noGrp="1"/>
          </p:cNvSpPr>
          <p:nvPr>
            <p:ph sz="half" idx="4294967295"/>
          </p:nvPr>
        </p:nvSpPr>
        <p:spPr>
          <a:xfrm>
            <a:off x="2012176" y="2844797"/>
            <a:ext cx="7765236" cy="2015067"/>
          </a:xfrm>
          <a:prstGeom prst="rect">
            <a:avLst/>
          </a:prstGeom>
          <a:ln w="19050">
            <a:solidFill>
              <a:srgbClr val="728E3A"/>
            </a:solidFill>
          </a:ln>
        </p:spPr>
        <p:txBody>
          <a:bodyPr lIns="108000" tIns="93600" rIns="108000" bIns="93600"/>
          <a:lstStyle/>
          <a:p>
            <a:pPr marL="0" indent="0">
              <a:buNone/>
            </a:pPr>
            <a:r>
              <a:rPr lang="ja-JP" altLang="en-US" sz="2000" b="1" dirty="0" smtClean="0">
                <a:latin typeface="+mj-ea"/>
                <a:ea typeface="+mj-ea"/>
              </a:rPr>
              <a:t>店員の接客例</a:t>
            </a:r>
            <a:endParaRPr kumimoji="1" lang="en-US" altLang="ja-JP" sz="2000" b="1" dirty="0" smtClean="0">
              <a:latin typeface="+mj-ea"/>
              <a:ea typeface="+mj-ea"/>
            </a:endParaRPr>
          </a:p>
          <a:p>
            <a:pPr marL="0" lvl="1" indent="9525">
              <a:buNone/>
            </a:pPr>
            <a:r>
              <a:rPr lang="ja-JP" altLang="en-US" sz="1600" dirty="0" smtClean="0">
                <a:latin typeface="+mn-ea"/>
              </a:rPr>
              <a:t>「こちらのシャンプーを使用するのに便利なポンプがございます。お持ちでしょうか？」</a:t>
            </a:r>
            <a:endParaRPr lang="en-US" altLang="ja-JP" sz="1600" dirty="0" smtClean="0">
              <a:latin typeface="+mn-ea"/>
            </a:endParaRPr>
          </a:p>
          <a:p>
            <a:pPr marL="0" lvl="1" indent="9525">
              <a:buNone/>
            </a:pPr>
            <a:r>
              <a:rPr lang="ja-JP" altLang="en-US" sz="1600" dirty="0" smtClean="0">
                <a:latin typeface="+mn-ea"/>
              </a:rPr>
              <a:t>「シャンプー容器に合わせて、ポンプの長さをカットしますが宜しいでしょうか？」</a:t>
            </a:r>
            <a:endParaRPr kumimoji="1" lang="en-US" altLang="ja-JP" sz="1600" dirty="0" smtClean="0">
              <a:latin typeface="+mn-ea"/>
            </a:endParaRPr>
          </a:p>
          <a:p>
            <a:pPr marL="0" lvl="1" indent="9525">
              <a:buNone/>
            </a:pPr>
            <a:r>
              <a:rPr kumimoji="1" lang="ja-JP" altLang="en-US" sz="1600" dirty="0" smtClean="0">
                <a:latin typeface="+mn-ea"/>
              </a:rPr>
              <a:t>「ポンプの切断面が尖っていますのでご注意ください。」</a:t>
            </a:r>
            <a:endParaRPr kumimoji="1" lang="en-US" altLang="ja-JP" sz="1600" dirty="0" smtClean="0">
              <a:latin typeface="+mn-ea"/>
            </a:endParaRPr>
          </a:p>
          <a:p>
            <a:pPr marL="0" lvl="1" indent="9525">
              <a:buNone/>
            </a:pPr>
            <a:r>
              <a:rPr lang="ja-JP" altLang="en-US" sz="1600" dirty="0" smtClean="0">
                <a:latin typeface="+mn-ea"/>
              </a:rPr>
              <a:t>「本日のお買い上げ金額が</a:t>
            </a:r>
            <a:r>
              <a:rPr lang="en-US" altLang="ja-JP" sz="1600" dirty="0" smtClean="0">
                <a:latin typeface="+mn-ea"/>
              </a:rPr>
              <a:t>3000</a:t>
            </a:r>
            <a:r>
              <a:rPr lang="ja-JP" altLang="en-US" sz="1600" dirty="0" smtClean="0">
                <a:latin typeface="+mn-ea"/>
              </a:rPr>
              <a:t>円以上です。会員証を発行できますが如何でしょうか？」</a:t>
            </a:r>
            <a:endParaRPr lang="en-US" altLang="ja-JP" sz="1600" dirty="0" smtClean="0">
              <a:latin typeface="+mn-ea"/>
            </a:endParaRPr>
          </a:p>
          <a:p>
            <a:pPr marL="0" lvl="1" indent="9525">
              <a:buNone/>
            </a:pPr>
            <a:r>
              <a:rPr kumimoji="1" lang="ja-JP" altLang="en-US" sz="1600" dirty="0" smtClean="0">
                <a:latin typeface="+mn-ea"/>
              </a:rPr>
              <a:t>「会員の特典をご説明いたします。</a:t>
            </a:r>
            <a:r>
              <a:rPr lang="ja-JP" altLang="en-US" sz="1600" dirty="0" smtClean="0">
                <a:latin typeface="+mn-ea"/>
              </a:rPr>
              <a:t>・・・</a:t>
            </a:r>
            <a:r>
              <a:rPr kumimoji="1" lang="ja-JP" altLang="en-US" sz="1600" dirty="0" smtClean="0">
                <a:latin typeface="+mn-ea"/>
              </a:rPr>
              <a:t>」</a:t>
            </a:r>
            <a:endParaRPr kumimoji="1" lang="ja-JP" altLang="en-US" sz="1600" dirty="0">
              <a:latin typeface="+mn-ea"/>
            </a:endParaRPr>
          </a:p>
        </p:txBody>
      </p:sp>
      <p:sp>
        <p:nvSpPr>
          <p:cNvPr id="24" name="テキスト ボックス 23"/>
          <p:cNvSpPr txBox="1"/>
          <p:nvPr/>
        </p:nvSpPr>
        <p:spPr>
          <a:xfrm>
            <a:off x="488951" y="5331372"/>
            <a:ext cx="9288461" cy="1111073"/>
          </a:xfrm>
          <a:prstGeom prst="rect">
            <a:avLst/>
          </a:prstGeom>
          <a:solidFill>
            <a:schemeClr val="accent5"/>
          </a:solidFill>
          <a:ln w="19050">
            <a:noFill/>
          </a:ln>
        </p:spPr>
        <p:txBody>
          <a:bodyPr wrap="square" rtlCol="0">
            <a:spAutoFit/>
          </a:bodyPr>
          <a:lstStyle/>
          <a:p>
            <a:pPr>
              <a:lnSpc>
                <a:spcPct val="130000"/>
              </a:lnSpc>
            </a:pPr>
            <a:r>
              <a:rPr kumimoji="1" lang="ja-JP" altLang="en-US" sz="2400" b="1" dirty="0" smtClean="0">
                <a:solidFill>
                  <a:schemeClr val="bg1"/>
                </a:solidFill>
                <a:effectLst>
                  <a:outerShdw blurRad="38100" dist="38100" dir="2700000" algn="tl">
                    <a:srgbClr val="000000">
                      <a:alpha val="43137"/>
                    </a:srgbClr>
                  </a:outerShdw>
                </a:effectLst>
                <a:latin typeface="+mj-ea"/>
                <a:ea typeface="+mj-ea"/>
              </a:rPr>
              <a:t>店員は、お客様の購入商品／お買い上げ金額／入会状況に応じて</a:t>
            </a:r>
            <a:r>
              <a:rPr lang="ja-JP" altLang="en-US" sz="2400" b="1" dirty="0" smtClean="0">
                <a:solidFill>
                  <a:schemeClr val="bg1"/>
                </a:solidFill>
                <a:effectLst>
                  <a:outerShdw blurRad="38100" dist="38100" dir="2700000" algn="tl">
                    <a:srgbClr val="000000">
                      <a:alpha val="43137"/>
                    </a:srgbClr>
                  </a:outerShdw>
                </a:effectLst>
                <a:latin typeface="+mj-ea"/>
                <a:ea typeface="+mj-ea"/>
              </a:rPr>
              <a:t>、</a:t>
            </a:r>
            <a:r>
              <a:rPr kumimoji="1" lang="ja-JP" altLang="en-US" sz="2400" b="1" dirty="0" smtClean="0">
                <a:solidFill>
                  <a:schemeClr val="bg1"/>
                </a:solidFill>
                <a:effectLst>
                  <a:outerShdw blurRad="38100" dist="38100" dir="2700000" algn="tl">
                    <a:srgbClr val="000000">
                      <a:alpha val="43137"/>
                    </a:srgbClr>
                  </a:outerShdw>
                </a:effectLst>
                <a:latin typeface="+mj-ea"/>
                <a:ea typeface="+mj-ea"/>
              </a:rPr>
              <a:t>臨機応変に</a:t>
            </a:r>
            <a:r>
              <a:rPr lang="ja-JP" altLang="en-US" sz="2400" b="1" dirty="0" smtClean="0">
                <a:solidFill>
                  <a:schemeClr val="bg1"/>
                </a:solidFill>
                <a:effectLst>
                  <a:outerShdw blurRad="38100" dist="38100" dir="2700000" algn="tl">
                    <a:srgbClr val="000000">
                      <a:alpha val="43137"/>
                    </a:srgbClr>
                  </a:outerShdw>
                </a:effectLst>
                <a:latin typeface="+mj-ea"/>
                <a:ea typeface="+mj-ea"/>
              </a:rPr>
              <a:t>最適</a:t>
            </a:r>
            <a:r>
              <a:rPr lang="ja-JP" altLang="en-US" sz="2400" b="1" dirty="0">
                <a:solidFill>
                  <a:schemeClr val="bg1"/>
                </a:solidFill>
                <a:effectLst>
                  <a:outerShdw blurRad="38100" dist="38100" dir="2700000" algn="tl">
                    <a:srgbClr val="000000">
                      <a:alpha val="43137"/>
                    </a:srgbClr>
                  </a:outerShdw>
                </a:effectLst>
                <a:latin typeface="+mj-ea"/>
                <a:ea typeface="+mj-ea"/>
              </a:rPr>
              <a:t>な</a:t>
            </a:r>
            <a:r>
              <a:rPr kumimoji="1" lang="ja-JP" altLang="en-US" sz="2800" b="1" dirty="0" smtClean="0">
                <a:solidFill>
                  <a:srgbClr val="FFFF00"/>
                </a:solidFill>
                <a:effectLst>
                  <a:outerShdw blurRad="38100" dist="38100" dir="2700000" algn="tl">
                    <a:srgbClr val="000000">
                      <a:alpha val="43137"/>
                    </a:srgbClr>
                  </a:outerShdw>
                </a:effectLst>
                <a:latin typeface="+mj-ea"/>
                <a:ea typeface="+mj-ea"/>
              </a:rPr>
              <a:t>コミュニケーションを行う必要がある</a:t>
            </a:r>
            <a:r>
              <a:rPr kumimoji="1" lang="ja-JP" altLang="en-US" sz="2400" b="1" dirty="0" smtClean="0">
                <a:solidFill>
                  <a:schemeClr val="bg1"/>
                </a:solidFill>
                <a:effectLst>
                  <a:outerShdw blurRad="38100" dist="38100" dir="2700000" algn="tl">
                    <a:srgbClr val="000000">
                      <a:alpha val="43137"/>
                    </a:srgbClr>
                  </a:outerShdw>
                </a:effectLst>
                <a:latin typeface="+mj-ea"/>
                <a:ea typeface="+mj-ea"/>
              </a:rPr>
              <a:t>。</a:t>
            </a:r>
          </a:p>
        </p:txBody>
      </p:sp>
      <p:grpSp>
        <p:nvGrpSpPr>
          <p:cNvPr id="2" name="グループ化 33"/>
          <p:cNvGrpSpPr/>
          <p:nvPr/>
        </p:nvGrpSpPr>
        <p:grpSpPr>
          <a:xfrm>
            <a:off x="488949" y="692152"/>
            <a:ext cx="9288464" cy="1036827"/>
            <a:chOff x="488949" y="2177859"/>
            <a:chExt cx="9288464" cy="1036827"/>
          </a:xfrm>
        </p:grpSpPr>
        <p:sp>
          <p:nvSpPr>
            <p:cNvPr id="35" name="角丸四角形 34"/>
            <p:cNvSpPr/>
            <p:nvPr/>
          </p:nvSpPr>
          <p:spPr>
            <a:xfrm>
              <a:off x="488949" y="2177859"/>
              <a:ext cx="9288464" cy="10368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3" name="グループ化 63"/>
            <p:cNvGrpSpPr/>
            <p:nvPr/>
          </p:nvGrpSpPr>
          <p:grpSpPr>
            <a:xfrm>
              <a:off x="639601" y="2333280"/>
              <a:ext cx="2098821" cy="477054"/>
              <a:chOff x="639601" y="2333280"/>
              <a:chExt cx="2098821" cy="477054"/>
            </a:xfrm>
          </p:grpSpPr>
          <p:cxnSp>
            <p:nvCxnSpPr>
              <p:cNvPr id="50" name="直線矢印コネクタ 49"/>
              <p:cNvCxnSpPr/>
              <p:nvPr/>
            </p:nvCxnSpPr>
            <p:spPr>
              <a:xfrm>
                <a:off x="639601"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340197" y="2333280"/>
                <a:ext cx="697627" cy="477054"/>
              </a:xfrm>
              <a:prstGeom prst="rect">
                <a:avLst/>
              </a:prstGeom>
              <a:noFill/>
              <a:ln w="19050">
                <a:noFill/>
              </a:ln>
            </p:spPr>
            <p:txBody>
              <a:bodyPr wrap="none" rtlCol="0" anchor="ctr" anchorCtr="0">
                <a:spAutoFit/>
              </a:bodyPr>
              <a:lstStyle/>
              <a:p>
                <a:pPr algn="ctr">
                  <a:lnSpc>
                    <a:spcPct val="130000"/>
                  </a:lnSpc>
                </a:pPr>
                <a:r>
                  <a:rPr kumimoji="1" lang="ja-JP" altLang="en-US" sz="2000" b="1" dirty="0" smtClean="0">
                    <a:solidFill>
                      <a:schemeClr val="bg1"/>
                    </a:solidFill>
                    <a:latin typeface="+mj-ea"/>
                    <a:ea typeface="+mj-ea"/>
                  </a:rPr>
                  <a:t>理解</a:t>
                </a:r>
              </a:p>
            </p:txBody>
          </p:sp>
        </p:grpSp>
        <p:grpSp>
          <p:nvGrpSpPr>
            <p:cNvPr id="5" name="グループ化 64"/>
            <p:cNvGrpSpPr/>
            <p:nvPr/>
          </p:nvGrpSpPr>
          <p:grpSpPr>
            <a:xfrm>
              <a:off x="2925617" y="2333280"/>
              <a:ext cx="2098821" cy="477054"/>
              <a:chOff x="2925617" y="2333280"/>
              <a:chExt cx="2098821" cy="477054"/>
            </a:xfrm>
          </p:grpSpPr>
          <p:cxnSp>
            <p:nvCxnSpPr>
              <p:cNvPr id="48" name="直線矢印コネクタ 47"/>
              <p:cNvCxnSpPr/>
              <p:nvPr/>
            </p:nvCxnSpPr>
            <p:spPr>
              <a:xfrm>
                <a:off x="2925617"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3626213"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分析</a:t>
                </a:r>
                <a:endParaRPr kumimoji="1" lang="ja-JP" altLang="en-US" sz="2000" b="1" smtClean="0">
                  <a:solidFill>
                    <a:schemeClr val="bg1"/>
                  </a:solidFill>
                  <a:latin typeface="+mj-ea"/>
                  <a:ea typeface="+mj-ea"/>
                </a:endParaRPr>
              </a:p>
            </p:txBody>
          </p:sp>
        </p:grpSp>
        <p:grpSp>
          <p:nvGrpSpPr>
            <p:cNvPr id="6" name="グループ化 65"/>
            <p:cNvGrpSpPr/>
            <p:nvPr/>
          </p:nvGrpSpPr>
          <p:grpSpPr>
            <a:xfrm>
              <a:off x="5211633" y="2333280"/>
              <a:ext cx="2098821" cy="477054"/>
              <a:chOff x="5211633" y="2333280"/>
              <a:chExt cx="2098821" cy="477054"/>
            </a:xfrm>
          </p:grpSpPr>
          <p:cxnSp>
            <p:nvCxnSpPr>
              <p:cNvPr id="46" name="直線矢印コネクタ 45"/>
              <p:cNvCxnSpPr/>
              <p:nvPr/>
            </p:nvCxnSpPr>
            <p:spPr>
              <a:xfrm>
                <a:off x="5211633"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5912229"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発案</a:t>
                </a:r>
                <a:endParaRPr kumimoji="1" lang="ja-JP" altLang="en-US" sz="2000" b="1" smtClean="0">
                  <a:solidFill>
                    <a:schemeClr val="bg1"/>
                  </a:solidFill>
                  <a:latin typeface="+mj-ea"/>
                  <a:ea typeface="+mj-ea"/>
                </a:endParaRPr>
              </a:p>
            </p:txBody>
          </p:sp>
        </p:grpSp>
        <p:grpSp>
          <p:nvGrpSpPr>
            <p:cNvPr id="7" name="グループ化 66"/>
            <p:cNvGrpSpPr/>
            <p:nvPr/>
          </p:nvGrpSpPr>
          <p:grpSpPr>
            <a:xfrm>
              <a:off x="7497649" y="2333280"/>
              <a:ext cx="2098821" cy="477054"/>
              <a:chOff x="7497649" y="2333280"/>
              <a:chExt cx="2098821" cy="477054"/>
            </a:xfrm>
          </p:grpSpPr>
          <p:cxnSp>
            <p:nvCxnSpPr>
              <p:cNvPr id="44" name="直線矢印コネクタ 43"/>
              <p:cNvCxnSpPr/>
              <p:nvPr/>
            </p:nvCxnSpPr>
            <p:spPr>
              <a:xfrm>
                <a:off x="7497649"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8070006" y="2333280"/>
                <a:ext cx="95410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具体化</a:t>
                </a:r>
                <a:endParaRPr kumimoji="1" lang="ja-JP" altLang="en-US" sz="2000" b="1" smtClean="0">
                  <a:solidFill>
                    <a:schemeClr val="bg1"/>
                  </a:solidFill>
                  <a:latin typeface="+mj-ea"/>
                  <a:ea typeface="+mj-ea"/>
                </a:endParaRPr>
              </a:p>
            </p:txBody>
          </p:sp>
        </p:grpSp>
      </p:grpSp>
      <p:sp>
        <p:nvSpPr>
          <p:cNvPr id="23" name="円/楕円 22"/>
          <p:cNvSpPr/>
          <p:nvPr/>
        </p:nvSpPr>
        <p:spPr>
          <a:xfrm>
            <a:off x="1247749" y="733406"/>
            <a:ext cx="872510" cy="87251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p:cNvSpPr/>
          <p:nvPr/>
        </p:nvSpPr>
        <p:spPr>
          <a:xfrm rot="10800000">
            <a:off x="4525958" y="4944310"/>
            <a:ext cx="1214446" cy="29710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4" descr="\\File_server\Share1\00_社員ポスト\D2\honda\レジ.png"/>
          <p:cNvPicPr>
            <a:picLocks noChangeAspect="1" noChangeArrowheads="1"/>
          </p:cNvPicPr>
          <p:nvPr/>
        </p:nvPicPr>
        <p:blipFill>
          <a:blip r:embed="rId3" cstate="print"/>
          <a:srcRect l="30001" r="12322" b="34098"/>
          <a:stretch>
            <a:fillRect/>
          </a:stretch>
        </p:blipFill>
        <p:spPr bwMode="auto">
          <a:xfrm flipH="1">
            <a:off x="554820" y="3323976"/>
            <a:ext cx="1359705" cy="1233747"/>
          </a:xfrm>
          <a:prstGeom prst="rect">
            <a:avLst/>
          </a:prstGeom>
          <a:noFill/>
        </p:spPr>
      </p:pic>
      <p:grpSp>
        <p:nvGrpSpPr>
          <p:cNvPr id="8" name="グループ化 27"/>
          <p:cNvGrpSpPr/>
          <p:nvPr/>
        </p:nvGrpSpPr>
        <p:grpSpPr>
          <a:xfrm>
            <a:off x="488950" y="2040903"/>
            <a:ext cx="9288463" cy="523220"/>
            <a:chOff x="488949" y="1826587"/>
            <a:chExt cx="9288463" cy="523220"/>
          </a:xfrm>
        </p:grpSpPr>
        <p:sp>
          <p:nvSpPr>
            <p:cNvPr id="31" name="テキスト ボックス 30"/>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フィールドワークで得た店員の接客！</a:t>
              </a:r>
              <a:endParaRPr kumimoji="1" lang="ja-JP" altLang="en-US" sz="2800" b="1" dirty="0">
                <a:latin typeface="+mj-ea"/>
                <a:ea typeface="+mj-ea"/>
              </a:endParaRPr>
            </a:p>
          </p:txBody>
        </p:sp>
        <p:sp>
          <p:nvSpPr>
            <p:cNvPr id="32" name="テキスト ボックス 31"/>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Tree>
    <p:extLst>
      <p:ext uri="{BB962C8B-B14F-4D97-AF65-F5344CB8AC3E}">
        <p14:creationId xmlns:p14="http://schemas.microsoft.com/office/powerpoint/2010/main" val="282750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500"/>
                                        <p:tgtEl>
                                          <p:spTgt spid="2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fade">
                                      <p:cBhvr>
                                        <p:cTn id="13" dur="500"/>
                                        <p:tgtEl>
                                          <p:spTgt spid="2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fade">
                                      <p:cBhvr>
                                        <p:cTn id="16" dur="500"/>
                                        <p:tgtEl>
                                          <p:spTgt spid="2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fade">
                                      <p:cBhvr>
                                        <p:cTn id="19" dur="500"/>
                                        <p:tgtEl>
                                          <p:spTgt spid="2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xEl>
                                              <p:pRg st="4" end="4"/>
                                            </p:txEl>
                                          </p:spTgt>
                                        </p:tgtEl>
                                        <p:attrNameLst>
                                          <p:attrName>style.visibility</p:attrName>
                                        </p:attrNameLst>
                                      </p:cBhvr>
                                      <p:to>
                                        <p:strVal val="visible"/>
                                      </p:to>
                                    </p:set>
                                    <p:animEffect transition="in" filter="fade">
                                      <p:cBhvr>
                                        <p:cTn id="22" dur="500"/>
                                        <p:tgtEl>
                                          <p:spTgt spid="2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xEl>
                                              <p:pRg st="5" end="5"/>
                                            </p:txEl>
                                          </p:spTgt>
                                        </p:tgtEl>
                                        <p:attrNameLst>
                                          <p:attrName>style.visibility</p:attrName>
                                        </p:attrNameLst>
                                      </p:cBhvr>
                                      <p:to>
                                        <p:strVal val="visible"/>
                                      </p:to>
                                    </p:set>
                                    <p:animEffect transition="in" filter="fade">
                                      <p:cBhvr>
                                        <p:cTn id="25" dur="500"/>
                                        <p:tgtEl>
                                          <p:spTgt spid="21">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4" grpId="0" animBg="1"/>
      <p:bldP spid="2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a:bodyPr>
          <a:lstStyle/>
          <a:p>
            <a:r>
              <a:rPr lang="ja-JP" altLang="en-US" b="1" dirty="0" smtClean="0">
                <a:cs typeface="メイリオ" pitchFamily="50" charset="-128"/>
              </a:rPr>
              <a:t>分析フェーズでおこなったこと</a:t>
            </a:r>
            <a:endParaRPr kumimoji="1" lang="ja-JP" altLang="en-US" b="1" dirty="0">
              <a:cs typeface="メイリオ" pitchFamily="50" charset="-128"/>
            </a:endParaRPr>
          </a:p>
        </p:txBody>
      </p:sp>
      <p:sp>
        <p:nvSpPr>
          <p:cNvPr id="24" name="テキスト ボックス 23"/>
          <p:cNvSpPr txBox="1"/>
          <p:nvPr/>
        </p:nvSpPr>
        <p:spPr>
          <a:xfrm>
            <a:off x="488951" y="5516910"/>
            <a:ext cx="4535488" cy="898707"/>
          </a:xfrm>
          <a:prstGeom prst="rect">
            <a:avLst/>
          </a:prstGeom>
          <a:solidFill>
            <a:schemeClr val="accent4">
              <a:lumMod val="75000"/>
            </a:schemeClr>
          </a:solidFill>
          <a:ln w="19050">
            <a:noFill/>
          </a:ln>
        </p:spPr>
        <p:txBody>
          <a:bodyPr wrap="square" rtlCol="0">
            <a:spAutoFit/>
          </a:bodyPr>
          <a:lstStyle/>
          <a:p>
            <a:pPr algn="ctr">
              <a:lnSpc>
                <a:spcPct val="110000"/>
              </a:lnSpc>
            </a:pPr>
            <a:r>
              <a:rPr lang="ja-JP" altLang="en-US" sz="2400" b="1" dirty="0" smtClean="0">
                <a:solidFill>
                  <a:schemeClr val="bg1"/>
                </a:solidFill>
                <a:latin typeface="+mj-ea"/>
                <a:ea typeface="+mj-ea"/>
              </a:rPr>
              <a:t>操作の確認</a:t>
            </a:r>
            <a:endParaRPr lang="en-US" altLang="ja-JP" sz="2400" b="1" dirty="0" smtClean="0">
              <a:solidFill>
                <a:schemeClr val="bg1"/>
              </a:solidFill>
              <a:latin typeface="+mj-ea"/>
              <a:ea typeface="+mj-ea"/>
            </a:endParaRPr>
          </a:p>
          <a:p>
            <a:pPr algn="ctr">
              <a:lnSpc>
                <a:spcPct val="110000"/>
              </a:lnSpc>
            </a:pPr>
            <a:r>
              <a:rPr lang="ja-JP" altLang="en-US" sz="2400" b="1" dirty="0" smtClean="0">
                <a:solidFill>
                  <a:schemeClr val="bg1"/>
                </a:solidFill>
                <a:latin typeface="+mj-ea"/>
                <a:ea typeface="+mj-ea"/>
              </a:rPr>
              <a:t>（身体負荷の評価）</a:t>
            </a:r>
            <a:endParaRPr lang="en-US" altLang="ja-JP" sz="2400" b="1" dirty="0" smtClean="0">
              <a:solidFill>
                <a:schemeClr val="bg1"/>
              </a:solidFill>
              <a:latin typeface="+mj-ea"/>
              <a:ea typeface="+mj-ea"/>
            </a:endParaRPr>
          </a:p>
        </p:txBody>
      </p:sp>
      <p:grpSp>
        <p:nvGrpSpPr>
          <p:cNvPr id="2" name="グループ化 13"/>
          <p:cNvGrpSpPr/>
          <p:nvPr/>
        </p:nvGrpSpPr>
        <p:grpSpPr>
          <a:xfrm>
            <a:off x="488949" y="692152"/>
            <a:ext cx="9288464" cy="1036827"/>
            <a:chOff x="488949" y="2177859"/>
            <a:chExt cx="9288464" cy="1036827"/>
          </a:xfrm>
        </p:grpSpPr>
        <p:sp>
          <p:nvSpPr>
            <p:cNvPr id="15" name="角丸四角形 14"/>
            <p:cNvSpPr/>
            <p:nvPr/>
          </p:nvSpPr>
          <p:spPr>
            <a:xfrm>
              <a:off x="488949" y="2177859"/>
              <a:ext cx="9288464" cy="10368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3" name="グループ化 63"/>
            <p:cNvGrpSpPr/>
            <p:nvPr/>
          </p:nvGrpSpPr>
          <p:grpSpPr>
            <a:xfrm>
              <a:off x="639601" y="2333280"/>
              <a:ext cx="2098821" cy="477054"/>
              <a:chOff x="639601" y="2333280"/>
              <a:chExt cx="2098821" cy="477054"/>
            </a:xfrm>
          </p:grpSpPr>
          <p:cxnSp>
            <p:nvCxnSpPr>
              <p:cNvPr id="32" name="直線矢印コネクタ 31"/>
              <p:cNvCxnSpPr/>
              <p:nvPr/>
            </p:nvCxnSpPr>
            <p:spPr>
              <a:xfrm>
                <a:off x="639601"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340197" y="2333280"/>
                <a:ext cx="697627" cy="477054"/>
              </a:xfrm>
              <a:prstGeom prst="rect">
                <a:avLst/>
              </a:prstGeom>
              <a:noFill/>
              <a:ln w="19050">
                <a:noFill/>
              </a:ln>
            </p:spPr>
            <p:txBody>
              <a:bodyPr wrap="none" rtlCol="0" anchor="ctr" anchorCtr="0">
                <a:spAutoFit/>
              </a:bodyPr>
              <a:lstStyle/>
              <a:p>
                <a:pPr algn="ctr">
                  <a:lnSpc>
                    <a:spcPct val="130000"/>
                  </a:lnSpc>
                </a:pPr>
                <a:r>
                  <a:rPr kumimoji="1" lang="ja-JP" altLang="en-US" sz="2000" b="1" dirty="0" smtClean="0">
                    <a:solidFill>
                      <a:schemeClr val="bg1"/>
                    </a:solidFill>
                    <a:latin typeface="+mj-ea"/>
                    <a:ea typeface="+mj-ea"/>
                  </a:rPr>
                  <a:t>理解</a:t>
                </a:r>
              </a:p>
            </p:txBody>
          </p:sp>
        </p:grpSp>
        <p:grpSp>
          <p:nvGrpSpPr>
            <p:cNvPr id="5" name="グループ化 64"/>
            <p:cNvGrpSpPr/>
            <p:nvPr/>
          </p:nvGrpSpPr>
          <p:grpSpPr>
            <a:xfrm>
              <a:off x="2925617" y="2333280"/>
              <a:ext cx="2098821" cy="477054"/>
              <a:chOff x="2925617" y="2333280"/>
              <a:chExt cx="2098821" cy="477054"/>
            </a:xfrm>
          </p:grpSpPr>
          <p:cxnSp>
            <p:nvCxnSpPr>
              <p:cNvPr id="29" name="直線矢印コネクタ 28"/>
              <p:cNvCxnSpPr/>
              <p:nvPr/>
            </p:nvCxnSpPr>
            <p:spPr>
              <a:xfrm>
                <a:off x="2925617"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626213"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分析</a:t>
                </a:r>
                <a:endParaRPr kumimoji="1" lang="ja-JP" altLang="en-US" sz="2000" b="1" smtClean="0">
                  <a:solidFill>
                    <a:schemeClr val="bg1"/>
                  </a:solidFill>
                  <a:latin typeface="+mj-ea"/>
                  <a:ea typeface="+mj-ea"/>
                </a:endParaRPr>
              </a:p>
            </p:txBody>
          </p:sp>
        </p:grpSp>
        <p:grpSp>
          <p:nvGrpSpPr>
            <p:cNvPr id="6" name="グループ化 65"/>
            <p:cNvGrpSpPr/>
            <p:nvPr/>
          </p:nvGrpSpPr>
          <p:grpSpPr>
            <a:xfrm>
              <a:off x="5211633" y="2333280"/>
              <a:ext cx="2098821" cy="477054"/>
              <a:chOff x="5211633" y="2333280"/>
              <a:chExt cx="2098821" cy="477054"/>
            </a:xfrm>
          </p:grpSpPr>
          <p:cxnSp>
            <p:nvCxnSpPr>
              <p:cNvPr id="27" name="直線矢印コネクタ 26"/>
              <p:cNvCxnSpPr/>
              <p:nvPr/>
            </p:nvCxnSpPr>
            <p:spPr>
              <a:xfrm>
                <a:off x="5211633"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5912229"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発案</a:t>
                </a:r>
                <a:endParaRPr kumimoji="1" lang="ja-JP" altLang="en-US" sz="2000" b="1" smtClean="0">
                  <a:solidFill>
                    <a:schemeClr val="bg1"/>
                  </a:solidFill>
                  <a:latin typeface="+mj-ea"/>
                  <a:ea typeface="+mj-ea"/>
                </a:endParaRPr>
              </a:p>
            </p:txBody>
          </p:sp>
        </p:grpSp>
        <p:grpSp>
          <p:nvGrpSpPr>
            <p:cNvPr id="7" name="グループ化 66"/>
            <p:cNvGrpSpPr/>
            <p:nvPr/>
          </p:nvGrpSpPr>
          <p:grpSpPr>
            <a:xfrm>
              <a:off x="7497649" y="2333280"/>
              <a:ext cx="2098821" cy="477054"/>
              <a:chOff x="7497649" y="2333280"/>
              <a:chExt cx="2098821" cy="477054"/>
            </a:xfrm>
          </p:grpSpPr>
          <p:cxnSp>
            <p:nvCxnSpPr>
              <p:cNvPr id="20" name="直線矢印コネクタ 19"/>
              <p:cNvCxnSpPr/>
              <p:nvPr/>
            </p:nvCxnSpPr>
            <p:spPr>
              <a:xfrm>
                <a:off x="7497649"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8070006" y="2333280"/>
                <a:ext cx="95410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具体化</a:t>
                </a:r>
                <a:endParaRPr kumimoji="1" lang="ja-JP" altLang="en-US" sz="2000" b="1" smtClean="0">
                  <a:solidFill>
                    <a:schemeClr val="bg1"/>
                  </a:solidFill>
                  <a:latin typeface="+mj-ea"/>
                  <a:ea typeface="+mj-ea"/>
                </a:endParaRPr>
              </a:p>
            </p:txBody>
          </p:sp>
        </p:grpSp>
      </p:grpSp>
      <p:sp>
        <p:nvSpPr>
          <p:cNvPr id="30" name="円/楕円 29"/>
          <p:cNvSpPr/>
          <p:nvPr/>
        </p:nvSpPr>
        <p:spPr>
          <a:xfrm>
            <a:off x="3533765" y="733406"/>
            <a:ext cx="872510" cy="87251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Picture 4" descr="D:\project\sodec\2009\プレゼン資料\sozai\photo\IMG_0158.JPG"/>
          <p:cNvPicPr>
            <a:picLocks noChangeAspect="1" noChangeArrowheads="1"/>
          </p:cNvPicPr>
          <p:nvPr/>
        </p:nvPicPr>
        <p:blipFill>
          <a:blip r:embed="rId3" cstate="print"/>
          <a:srcRect/>
          <a:stretch>
            <a:fillRect/>
          </a:stretch>
        </p:blipFill>
        <p:spPr bwMode="auto">
          <a:xfrm>
            <a:off x="5524504" y="2571744"/>
            <a:ext cx="3774008" cy="2830506"/>
          </a:xfrm>
          <a:prstGeom prst="rect">
            <a:avLst/>
          </a:prstGeom>
          <a:noFill/>
        </p:spPr>
      </p:pic>
      <p:grpSp>
        <p:nvGrpSpPr>
          <p:cNvPr id="8" name="グループ化 38"/>
          <p:cNvGrpSpPr/>
          <p:nvPr/>
        </p:nvGrpSpPr>
        <p:grpSpPr>
          <a:xfrm>
            <a:off x="488950" y="1936428"/>
            <a:ext cx="9288463" cy="523220"/>
            <a:chOff x="488949" y="1826587"/>
            <a:chExt cx="9288463" cy="523220"/>
          </a:xfrm>
        </p:grpSpPr>
        <p:sp>
          <p:nvSpPr>
            <p:cNvPr id="40" name="テキスト ボックス 39"/>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実機の操作確認 と パネルを使った分析作業</a:t>
              </a:r>
              <a:endParaRPr kumimoji="1" lang="ja-JP" altLang="en-US" sz="2800" b="1" dirty="0">
                <a:latin typeface="+mj-ea"/>
                <a:ea typeface="+mj-ea"/>
              </a:endParaRPr>
            </a:p>
          </p:txBody>
        </p:sp>
        <p:sp>
          <p:nvSpPr>
            <p:cNvPr id="41" name="テキスト ボックス 40"/>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pic>
        <p:nvPicPr>
          <p:cNvPr id="20482" name="Picture 2" descr="http://www.necinfrontia.co.jp/products/twinpos5500ui/images/photo11-1.jpg"/>
          <p:cNvPicPr>
            <a:picLocks noChangeAspect="1" noChangeArrowheads="1"/>
          </p:cNvPicPr>
          <p:nvPr/>
        </p:nvPicPr>
        <p:blipFill>
          <a:blip r:embed="rId4" cstate="print"/>
          <a:srcRect/>
          <a:stretch>
            <a:fillRect/>
          </a:stretch>
        </p:blipFill>
        <p:spPr bwMode="auto">
          <a:xfrm>
            <a:off x="1177673" y="2533681"/>
            <a:ext cx="3087076" cy="2967023"/>
          </a:xfrm>
          <a:prstGeom prst="rect">
            <a:avLst/>
          </a:prstGeom>
          <a:noFill/>
        </p:spPr>
      </p:pic>
      <p:sp>
        <p:nvSpPr>
          <p:cNvPr id="42" name="テキスト ボックス 41"/>
          <p:cNvSpPr txBox="1"/>
          <p:nvPr/>
        </p:nvSpPr>
        <p:spPr>
          <a:xfrm>
            <a:off x="5241925" y="5492609"/>
            <a:ext cx="4535488" cy="492443"/>
          </a:xfrm>
          <a:prstGeom prst="rect">
            <a:avLst/>
          </a:prstGeom>
          <a:solidFill>
            <a:schemeClr val="tx2">
              <a:lumMod val="75000"/>
            </a:schemeClr>
          </a:solidFill>
          <a:ln w="19050">
            <a:noFill/>
          </a:ln>
        </p:spPr>
        <p:txBody>
          <a:bodyPr wrap="square" rtlCol="0">
            <a:spAutoFit/>
          </a:bodyPr>
          <a:lstStyle/>
          <a:p>
            <a:pPr algn="ctr">
              <a:lnSpc>
                <a:spcPct val="110000"/>
              </a:lnSpc>
            </a:pPr>
            <a:r>
              <a:rPr lang="ja-JP" altLang="en-US" sz="2400" b="1" smtClean="0">
                <a:solidFill>
                  <a:schemeClr val="bg1"/>
                </a:solidFill>
                <a:latin typeface="+mj-ea"/>
                <a:ea typeface="+mj-ea"/>
              </a:rPr>
              <a:t>画面の確認</a:t>
            </a:r>
            <a:endParaRPr lang="en-US" altLang="ja-JP" sz="2400" b="1" smtClean="0">
              <a:solidFill>
                <a:schemeClr val="bg1"/>
              </a:solidFill>
              <a:latin typeface="+mj-ea"/>
              <a:ea typeface="+mj-ea"/>
            </a:endParaRPr>
          </a:p>
        </p:txBody>
      </p:sp>
      <p:sp>
        <p:nvSpPr>
          <p:cNvPr id="43" name="テキスト ボックス 42"/>
          <p:cNvSpPr txBox="1"/>
          <p:nvPr/>
        </p:nvSpPr>
        <p:spPr>
          <a:xfrm>
            <a:off x="5241925" y="5996852"/>
            <a:ext cx="4535488" cy="492443"/>
          </a:xfrm>
          <a:prstGeom prst="rect">
            <a:avLst/>
          </a:prstGeom>
          <a:solidFill>
            <a:schemeClr val="tx2">
              <a:lumMod val="75000"/>
            </a:schemeClr>
          </a:solidFill>
          <a:ln w="19050">
            <a:noFill/>
          </a:ln>
        </p:spPr>
        <p:txBody>
          <a:bodyPr wrap="square" rtlCol="0">
            <a:spAutoFit/>
          </a:bodyPr>
          <a:lstStyle/>
          <a:p>
            <a:pPr algn="ctr">
              <a:lnSpc>
                <a:spcPct val="110000"/>
              </a:lnSpc>
            </a:pPr>
            <a:r>
              <a:rPr lang="ja-JP" altLang="en-US" sz="2400" b="1" smtClean="0">
                <a:solidFill>
                  <a:schemeClr val="bg1"/>
                </a:solidFill>
                <a:latin typeface="+mj-ea"/>
                <a:ea typeface="+mj-ea"/>
              </a:rPr>
              <a:t>画面遷移の確認</a:t>
            </a:r>
            <a:endParaRPr lang="en-US" altLang="ja-JP" sz="2400" b="1" smtClean="0">
              <a:solidFill>
                <a:schemeClr val="bg1"/>
              </a:solidFill>
              <a:latin typeface="+mj-ea"/>
              <a:ea typeface="+mj-ea"/>
            </a:endParaRPr>
          </a:p>
        </p:txBody>
      </p:sp>
      <p:pic>
        <p:nvPicPr>
          <p:cNvPr id="28674" name="Picture 2" descr="http://www.drmasato.com/visuals/ps_images/OnTheChair_ver2_M1.jpg"/>
          <p:cNvPicPr>
            <a:picLocks noChangeAspect="1" noChangeArrowheads="1"/>
          </p:cNvPicPr>
          <p:nvPr/>
        </p:nvPicPr>
        <p:blipFill>
          <a:blip r:embed="rId5" cstate="print"/>
          <a:srcRect/>
          <a:stretch>
            <a:fillRect/>
          </a:stretch>
        </p:blipFill>
        <p:spPr bwMode="auto">
          <a:xfrm>
            <a:off x="4200633" y="4054250"/>
            <a:ext cx="1011000" cy="1348000"/>
          </a:xfrm>
          <a:prstGeom prst="rect">
            <a:avLst/>
          </a:prstGeom>
          <a:noFill/>
        </p:spPr>
      </p:pic>
    </p:spTree>
    <p:extLst>
      <p:ext uri="{BB962C8B-B14F-4D97-AF65-F5344CB8AC3E}">
        <p14:creationId xmlns:p14="http://schemas.microsoft.com/office/powerpoint/2010/main" val="10028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482"/>
                                        </p:tgtEl>
                                        <p:attrNameLst>
                                          <p:attrName>style.visibility</p:attrName>
                                        </p:attrNameLst>
                                      </p:cBhvr>
                                      <p:to>
                                        <p:strVal val="visible"/>
                                      </p:to>
                                    </p:set>
                                    <p:animEffect transition="in" filter="fade">
                                      <p:cBhvr>
                                        <p:cTn id="16" dur="500"/>
                                        <p:tgtEl>
                                          <p:spTgt spid="2048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8674"/>
                                        </p:tgtEl>
                                        <p:attrNameLst>
                                          <p:attrName>style.visibility</p:attrName>
                                        </p:attrNameLst>
                                      </p:cBhvr>
                                      <p:to>
                                        <p:strVal val="visible"/>
                                      </p:to>
                                    </p:set>
                                    <p:animEffect transition="in" filter="fade">
                                      <p:cBhvr>
                                        <p:cTn id="20" dur="500"/>
                                        <p:tgtEl>
                                          <p:spTgt spid="2867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42" grpId="0" animBg="1"/>
      <p:bldP spid="4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3"/>
          <p:cNvGrpSpPr/>
          <p:nvPr/>
        </p:nvGrpSpPr>
        <p:grpSpPr>
          <a:xfrm>
            <a:off x="488949" y="692152"/>
            <a:ext cx="9288464" cy="1036827"/>
            <a:chOff x="488949" y="2177859"/>
            <a:chExt cx="9288464" cy="1036827"/>
          </a:xfrm>
        </p:grpSpPr>
        <p:sp>
          <p:nvSpPr>
            <p:cNvPr id="15" name="角丸四角形 14"/>
            <p:cNvSpPr/>
            <p:nvPr/>
          </p:nvSpPr>
          <p:spPr>
            <a:xfrm>
              <a:off x="488949" y="2177859"/>
              <a:ext cx="9288464" cy="10368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3" name="グループ化 63"/>
            <p:cNvGrpSpPr/>
            <p:nvPr/>
          </p:nvGrpSpPr>
          <p:grpSpPr>
            <a:xfrm>
              <a:off x="639601" y="2333280"/>
              <a:ext cx="2098821" cy="477054"/>
              <a:chOff x="639601" y="2333280"/>
              <a:chExt cx="2098821" cy="477054"/>
            </a:xfrm>
          </p:grpSpPr>
          <p:cxnSp>
            <p:nvCxnSpPr>
              <p:cNvPr id="32" name="直線矢印コネクタ 31"/>
              <p:cNvCxnSpPr/>
              <p:nvPr/>
            </p:nvCxnSpPr>
            <p:spPr>
              <a:xfrm>
                <a:off x="639601"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340197" y="2333280"/>
                <a:ext cx="697627" cy="477054"/>
              </a:xfrm>
              <a:prstGeom prst="rect">
                <a:avLst/>
              </a:prstGeom>
              <a:noFill/>
              <a:ln w="19050">
                <a:noFill/>
              </a:ln>
            </p:spPr>
            <p:txBody>
              <a:bodyPr wrap="none" rtlCol="0" anchor="ctr" anchorCtr="0">
                <a:spAutoFit/>
              </a:bodyPr>
              <a:lstStyle/>
              <a:p>
                <a:pPr algn="ctr">
                  <a:lnSpc>
                    <a:spcPct val="130000"/>
                  </a:lnSpc>
                </a:pPr>
                <a:r>
                  <a:rPr kumimoji="1" lang="ja-JP" altLang="en-US" sz="2000" b="1" dirty="0" smtClean="0">
                    <a:solidFill>
                      <a:schemeClr val="bg1"/>
                    </a:solidFill>
                    <a:latin typeface="+mj-ea"/>
                    <a:ea typeface="+mj-ea"/>
                  </a:rPr>
                  <a:t>理解</a:t>
                </a:r>
              </a:p>
            </p:txBody>
          </p:sp>
        </p:grpSp>
        <p:grpSp>
          <p:nvGrpSpPr>
            <p:cNvPr id="5" name="グループ化 64"/>
            <p:cNvGrpSpPr/>
            <p:nvPr/>
          </p:nvGrpSpPr>
          <p:grpSpPr>
            <a:xfrm>
              <a:off x="2925617" y="2333280"/>
              <a:ext cx="2098821" cy="477054"/>
              <a:chOff x="2925617" y="2333280"/>
              <a:chExt cx="2098821" cy="477054"/>
            </a:xfrm>
          </p:grpSpPr>
          <p:cxnSp>
            <p:nvCxnSpPr>
              <p:cNvPr id="29" name="直線矢印コネクタ 28"/>
              <p:cNvCxnSpPr/>
              <p:nvPr/>
            </p:nvCxnSpPr>
            <p:spPr>
              <a:xfrm>
                <a:off x="2925617"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3626213"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分析</a:t>
                </a:r>
                <a:endParaRPr kumimoji="1" lang="ja-JP" altLang="en-US" sz="2000" b="1" smtClean="0">
                  <a:solidFill>
                    <a:schemeClr val="bg1"/>
                  </a:solidFill>
                  <a:latin typeface="+mj-ea"/>
                  <a:ea typeface="+mj-ea"/>
                </a:endParaRPr>
              </a:p>
            </p:txBody>
          </p:sp>
        </p:grpSp>
        <p:grpSp>
          <p:nvGrpSpPr>
            <p:cNvPr id="6" name="グループ化 65"/>
            <p:cNvGrpSpPr/>
            <p:nvPr/>
          </p:nvGrpSpPr>
          <p:grpSpPr>
            <a:xfrm>
              <a:off x="5211633" y="2333280"/>
              <a:ext cx="2098821" cy="477054"/>
              <a:chOff x="5211633" y="2333280"/>
              <a:chExt cx="2098821" cy="477054"/>
            </a:xfrm>
          </p:grpSpPr>
          <p:cxnSp>
            <p:nvCxnSpPr>
              <p:cNvPr id="27" name="直線矢印コネクタ 26"/>
              <p:cNvCxnSpPr/>
              <p:nvPr/>
            </p:nvCxnSpPr>
            <p:spPr>
              <a:xfrm>
                <a:off x="5211633"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5912229"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発案</a:t>
                </a:r>
                <a:endParaRPr kumimoji="1" lang="ja-JP" altLang="en-US" sz="2000" b="1" smtClean="0">
                  <a:solidFill>
                    <a:schemeClr val="bg1"/>
                  </a:solidFill>
                  <a:latin typeface="+mj-ea"/>
                  <a:ea typeface="+mj-ea"/>
                </a:endParaRPr>
              </a:p>
            </p:txBody>
          </p:sp>
        </p:grpSp>
        <p:grpSp>
          <p:nvGrpSpPr>
            <p:cNvPr id="7" name="グループ化 66"/>
            <p:cNvGrpSpPr/>
            <p:nvPr/>
          </p:nvGrpSpPr>
          <p:grpSpPr>
            <a:xfrm>
              <a:off x="7497649" y="2333280"/>
              <a:ext cx="2098821" cy="477054"/>
              <a:chOff x="7497649" y="2333280"/>
              <a:chExt cx="2098821" cy="477054"/>
            </a:xfrm>
          </p:grpSpPr>
          <p:cxnSp>
            <p:nvCxnSpPr>
              <p:cNvPr id="20" name="直線矢印コネクタ 19"/>
              <p:cNvCxnSpPr/>
              <p:nvPr/>
            </p:nvCxnSpPr>
            <p:spPr>
              <a:xfrm>
                <a:off x="7497649"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8070006" y="2333280"/>
                <a:ext cx="95410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具体化</a:t>
                </a:r>
                <a:endParaRPr kumimoji="1" lang="ja-JP" altLang="en-US" sz="2000" b="1" smtClean="0">
                  <a:solidFill>
                    <a:schemeClr val="bg1"/>
                  </a:solidFill>
                  <a:latin typeface="+mj-ea"/>
                  <a:ea typeface="+mj-ea"/>
                </a:endParaRPr>
              </a:p>
            </p:txBody>
          </p:sp>
        </p:grpSp>
      </p:grpSp>
      <p:sp>
        <p:nvSpPr>
          <p:cNvPr id="30" name="円/楕円 29"/>
          <p:cNvSpPr/>
          <p:nvPr/>
        </p:nvSpPr>
        <p:spPr>
          <a:xfrm>
            <a:off x="3533765" y="733406"/>
            <a:ext cx="872510" cy="87251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D:\project\sodec\2009\プレゼン資料\sozai\photo\IMG_0155.JPG"/>
          <p:cNvPicPr>
            <a:picLocks noChangeAspect="1" noChangeArrowheads="1"/>
          </p:cNvPicPr>
          <p:nvPr/>
        </p:nvPicPr>
        <p:blipFill>
          <a:blip r:embed="rId3" cstate="print"/>
          <a:srcRect/>
          <a:stretch>
            <a:fillRect/>
          </a:stretch>
        </p:blipFill>
        <p:spPr bwMode="auto">
          <a:xfrm>
            <a:off x="488949" y="2402699"/>
            <a:ext cx="5178431" cy="3883823"/>
          </a:xfrm>
          <a:prstGeom prst="rect">
            <a:avLst/>
          </a:prstGeom>
          <a:noFill/>
        </p:spPr>
      </p:pic>
      <p:pic>
        <p:nvPicPr>
          <p:cNvPr id="1027" name="Picture 3" descr="D:\project\sodec\2009\プレゼン資料\sozai\photo\IMG_0156.JPG"/>
          <p:cNvPicPr>
            <a:picLocks noChangeAspect="1" noChangeArrowheads="1"/>
          </p:cNvPicPr>
          <p:nvPr/>
        </p:nvPicPr>
        <p:blipFill>
          <a:blip r:embed="rId4" cstate="print"/>
          <a:srcRect/>
          <a:stretch>
            <a:fillRect/>
          </a:stretch>
        </p:blipFill>
        <p:spPr bwMode="auto">
          <a:xfrm>
            <a:off x="5773766" y="2402697"/>
            <a:ext cx="3251200" cy="2438400"/>
          </a:xfrm>
          <a:prstGeom prst="rect">
            <a:avLst/>
          </a:prstGeom>
          <a:noFill/>
        </p:spPr>
      </p:pic>
      <p:pic>
        <p:nvPicPr>
          <p:cNvPr id="1028" name="Picture 4" descr="D:\project\sodec\2009\プレゼン資料\sozai\photo\IMG_0158.JPG"/>
          <p:cNvPicPr>
            <a:picLocks noChangeAspect="1" noChangeArrowheads="1"/>
          </p:cNvPicPr>
          <p:nvPr/>
        </p:nvPicPr>
        <p:blipFill>
          <a:blip r:embed="rId5" cstate="print"/>
          <a:srcRect/>
          <a:stretch>
            <a:fillRect/>
          </a:stretch>
        </p:blipFill>
        <p:spPr bwMode="auto">
          <a:xfrm>
            <a:off x="6482878" y="3848120"/>
            <a:ext cx="3251200" cy="2438400"/>
          </a:xfrm>
          <a:prstGeom prst="rect">
            <a:avLst/>
          </a:prstGeom>
          <a:noFill/>
        </p:spPr>
      </p:pic>
      <p:grpSp>
        <p:nvGrpSpPr>
          <p:cNvPr id="8" name="グループ化 23"/>
          <p:cNvGrpSpPr/>
          <p:nvPr/>
        </p:nvGrpSpPr>
        <p:grpSpPr>
          <a:xfrm>
            <a:off x="488950" y="1793552"/>
            <a:ext cx="9288463" cy="523220"/>
            <a:chOff x="488949" y="1826587"/>
            <a:chExt cx="9288463" cy="523220"/>
          </a:xfrm>
        </p:grpSpPr>
        <p:sp>
          <p:nvSpPr>
            <p:cNvPr id="25" name="テキスト ボックス 24"/>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今回の検討で使用したパネル</a:t>
              </a:r>
              <a:endParaRPr kumimoji="1" lang="ja-JP" altLang="en-US" sz="2800" b="1" dirty="0">
                <a:latin typeface="+mj-ea"/>
                <a:ea typeface="+mj-ea"/>
              </a:endParaRPr>
            </a:p>
          </p:txBody>
        </p:sp>
        <p:sp>
          <p:nvSpPr>
            <p:cNvPr id="26" name="テキスト ボックス 25"/>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
        <p:nvSpPr>
          <p:cNvPr id="9" name="タイトル 8"/>
          <p:cNvSpPr>
            <a:spLocks noGrp="1"/>
          </p:cNvSpPr>
          <p:nvPr>
            <p:ph type="ctrTitle"/>
          </p:nvPr>
        </p:nvSpPr>
        <p:spPr/>
        <p:txBody>
          <a:bodyPr/>
          <a:lstStyle/>
          <a:p>
            <a:r>
              <a:rPr lang="ja-JP" altLang="en-US" b="1" dirty="0">
                <a:cs typeface="メイリオ" pitchFamily="50" charset="-128"/>
              </a:rPr>
              <a:t>分析フェーズでおこなったこと</a:t>
            </a:r>
            <a:endParaRPr kumimoji="1" lang="ja-JP" altLang="en-US" dirty="0"/>
          </a:p>
        </p:txBody>
      </p:sp>
    </p:spTree>
    <p:extLst>
      <p:ext uri="{BB962C8B-B14F-4D97-AF65-F5344CB8AC3E}">
        <p14:creationId xmlns:p14="http://schemas.microsoft.com/office/powerpoint/2010/main" val="31662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a:bodyPr>
          <a:lstStyle/>
          <a:p>
            <a:r>
              <a:rPr lang="ja-JP" altLang="en-US" b="1" dirty="0" smtClean="0">
                <a:cs typeface="メイリオ" pitchFamily="50" charset="-128"/>
              </a:rPr>
              <a:t>発案フェーズ</a:t>
            </a:r>
            <a:endParaRPr kumimoji="1" lang="ja-JP" altLang="en-US" b="1" dirty="0">
              <a:latin typeface="メイリオ" pitchFamily="50" charset="-128"/>
              <a:ea typeface="メイリオ" pitchFamily="50" charset="-128"/>
              <a:cs typeface="メイリオ" pitchFamily="50" charset="-128"/>
            </a:endParaRPr>
          </a:p>
        </p:txBody>
      </p:sp>
      <p:sp>
        <p:nvSpPr>
          <p:cNvPr id="21" name="コンテンツ プレースホルダ 20"/>
          <p:cNvSpPr>
            <a:spLocks noGrp="1"/>
          </p:cNvSpPr>
          <p:nvPr>
            <p:ph sz="half" idx="4294967295"/>
          </p:nvPr>
        </p:nvSpPr>
        <p:spPr>
          <a:xfrm>
            <a:off x="617538" y="2643188"/>
            <a:ext cx="9288462" cy="1217612"/>
          </a:xfrm>
          <a:prstGeom prst="rect">
            <a:avLst/>
          </a:prstGeom>
          <a:ln/>
        </p:spPr>
        <p:style>
          <a:lnRef idx="1">
            <a:schemeClr val="accent3"/>
          </a:lnRef>
          <a:fillRef idx="3">
            <a:schemeClr val="accent3"/>
          </a:fillRef>
          <a:effectRef idx="2">
            <a:schemeClr val="accent3"/>
          </a:effectRef>
          <a:fontRef idx="minor">
            <a:schemeClr val="lt1"/>
          </a:fontRef>
        </p:style>
        <p:txBody>
          <a:bodyPr anchor="ctr">
            <a:noAutofit/>
          </a:bodyPr>
          <a:lstStyle/>
          <a:p>
            <a:r>
              <a:rPr lang="ja-JP" altLang="en-US" b="1" dirty="0" smtClean="0">
                <a:solidFill>
                  <a:schemeClr val="bg1"/>
                </a:solidFill>
                <a:latin typeface="+mj-ea"/>
                <a:ea typeface="+mj-ea"/>
              </a:rPr>
              <a:t>課題解決型のアイデア提案　</a:t>
            </a:r>
            <a:r>
              <a:rPr lang="en-US" altLang="ja-JP" b="1" dirty="0" smtClean="0">
                <a:solidFill>
                  <a:schemeClr val="bg1"/>
                </a:solidFill>
                <a:latin typeface="+mj-ea"/>
                <a:ea typeface="+mj-ea"/>
              </a:rPr>
              <a:t>(</a:t>
            </a:r>
            <a:r>
              <a:rPr lang="ja-JP" altLang="en-US" b="1" dirty="0" smtClean="0">
                <a:solidFill>
                  <a:schemeClr val="bg1"/>
                </a:solidFill>
                <a:latin typeface="+mj-ea"/>
                <a:ea typeface="+mj-ea"/>
              </a:rPr>
              <a:t>身体負荷評価</a:t>
            </a:r>
            <a:r>
              <a:rPr lang="en-US" altLang="ja-JP" b="1" dirty="0" smtClean="0">
                <a:solidFill>
                  <a:schemeClr val="bg1"/>
                </a:solidFill>
                <a:latin typeface="+mj-ea"/>
                <a:ea typeface="+mj-ea"/>
              </a:rPr>
              <a:t>)</a:t>
            </a:r>
          </a:p>
          <a:p>
            <a:r>
              <a:rPr lang="ja-JP" altLang="en-US" b="1" dirty="0" smtClean="0">
                <a:solidFill>
                  <a:schemeClr val="bg1"/>
                </a:solidFill>
                <a:latin typeface="+mj-ea"/>
                <a:ea typeface="+mj-ea"/>
              </a:rPr>
              <a:t>店員の体験変化に向けたアイデア提案　（観察）</a:t>
            </a:r>
            <a:endParaRPr lang="en-US" altLang="ja-JP" b="1" dirty="0" smtClean="0">
              <a:solidFill>
                <a:schemeClr val="bg1"/>
              </a:solidFill>
              <a:latin typeface="+mj-ea"/>
              <a:ea typeface="+mj-ea"/>
            </a:endParaRPr>
          </a:p>
        </p:txBody>
      </p:sp>
      <p:grpSp>
        <p:nvGrpSpPr>
          <p:cNvPr id="2" name="グループ化 17"/>
          <p:cNvGrpSpPr/>
          <p:nvPr/>
        </p:nvGrpSpPr>
        <p:grpSpPr>
          <a:xfrm>
            <a:off x="488949" y="692152"/>
            <a:ext cx="9288464" cy="1036827"/>
            <a:chOff x="488949" y="2177859"/>
            <a:chExt cx="9288464" cy="1036827"/>
          </a:xfrm>
        </p:grpSpPr>
        <p:sp>
          <p:nvSpPr>
            <p:cNvPr id="19" name="角丸四角形 18"/>
            <p:cNvSpPr/>
            <p:nvPr/>
          </p:nvSpPr>
          <p:spPr>
            <a:xfrm>
              <a:off x="488949" y="2177859"/>
              <a:ext cx="9288464" cy="10368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dirty="0">
                <a:latin typeface="ヒラギノ角ゴ Pro W6" pitchFamily="34" charset="-128"/>
                <a:ea typeface="ヒラギノ角ゴ Pro W6" pitchFamily="34" charset="-128"/>
              </a:endParaRPr>
            </a:p>
          </p:txBody>
        </p:sp>
        <p:grpSp>
          <p:nvGrpSpPr>
            <p:cNvPr id="3" name="グループ化 63"/>
            <p:cNvGrpSpPr/>
            <p:nvPr/>
          </p:nvGrpSpPr>
          <p:grpSpPr>
            <a:xfrm>
              <a:off x="639601" y="2333280"/>
              <a:ext cx="2098821" cy="477054"/>
              <a:chOff x="639601" y="2333280"/>
              <a:chExt cx="2098821" cy="477054"/>
            </a:xfrm>
          </p:grpSpPr>
          <p:cxnSp>
            <p:nvCxnSpPr>
              <p:cNvPr id="36" name="直線矢印コネクタ 35"/>
              <p:cNvCxnSpPr/>
              <p:nvPr/>
            </p:nvCxnSpPr>
            <p:spPr>
              <a:xfrm>
                <a:off x="639601"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340197" y="2333280"/>
                <a:ext cx="697627" cy="477054"/>
              </a:xfrm>
              <a:prstGeom prst="rect">
                <a:avLst/>
              </a:prstGeom>
              <a:noFill/>
              <a:ln w="19050">
                <a:noFill/>
              </a:ln>
            </p:spPr>
            <p:txBody>
              <a:bodyPr wrap="none" rtlCol="0" anchor="ctr" anchorCtr="0">
                <a:spAutoFit/>
              </a:bodyPr>
              <a:lstStyle/>
              <a:p>
                <a:pPr algn="ctr">
                  <a:lnSpc>
                    <a:spcPct val="130000"/>
                  </a:lnSpc>
                </a:pPr>
                <a:r>
                  <a:rPr kumimoji="1" lang="ja-JP" altLang="en-US" sz="2000" b="1" dirty="0" smtClean="0">
                    <a:solidFill>
                      <a:schemeClr val="bg1"/>
                    </a:solidFill>
                    <a:latin typeface="+mj-ea"/>
                    <a:ea typeface="+mj-ea"/>
                  </a:rPr>
                  <a:t>理解</a:t>
                </a:r>
              </a:p>
            </p:txBody>
          </p:sp>
        </p:grpSp>
        <p:grpSp>
          <p:nvGrpSpPr>
            <p:cNvPr id="5" name="グループ化 64"/>
            <p:cNvGrpSpPr/>
            <p:nvPr/>
          </p:nvGrpSpPr>
          <p:grpSpPr>
            <a:xfrm>
              <a:off x="2925617" y="2333280"/>
              <a:ext cx="2098821" cy="477054"/>
              <a:chOff x="2925617" y="2333280"/>
              <a:chExt cx="2098821" cy="477054"/>
            </a:xfrm>
          </p:grpSpPr>
          <p:cxnSp>
            <p:nvCxnSpPr>
              <p:cNvPr id="34" name="直線矢印コネクタ 33"/>
              <p:cNvCxnSpPr/>
              <p:nvPr/>
            </p:nvCxnSpPr>
            <p:spPr>
              <a:xfrm>
                <a:off x="2925617"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626213"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分析</a:t>
                </a:r>
                <a:endParaRPr kumimoji="1" lang="ja-JP" altLang="en-US" sz="2000" b="1" smtClean="0">
                  <a:solidFill>
                    <a:schemeClr val="bg1"/>
                  </a:solidFill>
                  <a:latin typeface="+mj-ea"/>
                  <a:ea typeface="+mj-ea"/>
                </a:endParaRPr>
              </a:p>
            </p:txBody>
          </p:sp>
        </p:grpSp>
        <p:grpSp>
          <p:nvGrpSpPr>
            <p:cNvPr id="6" name="グループ化 65"/>
            <p:cNvGrpSpPr/>
            <p:nvPr/>
          </p:nvGrpSpPr>
          <p:grpSpPr>
            <a:xfrm>
              <a:off x="5211633" y="2333280"/>
              <a:ext cx="2098821" cy="477054"/>
              <a:chOff x="5211633" y="2333280"/>
              <a:chExt cx="2098821" cy="477054"/>
            </a:xfrm>
          </p:grpSpPr>
          <p:cxnSp>
            <p:nvCxnSpPr>
              <p:cNvPr id="32" name="直線矢印コネクタ 31"/>
              <p:cNvCxnSpPr/>
              <p:nvPr/>
            </p:nvCxnSpPr>
            <p:spPr>
              <a:xfrm>
                <a:off x="5211633"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5912229"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発案</a:t>
                </a:r>
                <a:endParaRPr kumimoji="1" lang="ja-JP" altLang="en-US" sz="2000" b="1" smtClean="0">
                  <a:solidFill>
                    <a:schemeClr val="bg1"/>
                  </a:solidFill>
                  <a:latin typeface="+mj-ea"/>
                  <a:ea typeface="+mj-ea"/>
                </a:endParaRPr>
              </a:p>
            </p:txBody>
          </p:sp>
        </p:grpSp>
        <p:grpSp>
          <p:nvGrpSpPr>
            <p:cNvPr id="7" name="グループ化 66"/>
            <p:cNvGrpSpPr/>
            <p:nvPr/>
          </p:nvGrpSpPr>
          <p:grpSpPr>
            <a:xfrm>
              <a:off x="7497649" y="2333280"/>
              <a:ext cx="2098821" cy="477054"/>
              <a:chOff x="7497649" y="2333280"/>
              <a:chExt cx="2098821" cy="477054"/>
            </a:xfrm>
          </p:grpSpPr>
          <p:cxnSp>
            <p:nvCxnSpPr>
              <p:cNvPr id="29" name="直線矢印コネクタ 28"/>
              <p:cNvCxnSpPr/>
              <p:nvPr/>
            </p:nvCxnSpPr>
            <p:spPr>
              <a:xfrm>
                <a:off x="7497649"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8070006" y="2333280"/>
                <a:ext cx="95410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具体化</a:t>
                </a:r>
                <a:endParaRPr kumimoji="1" lang="ja-JP" altLang="en-US" sz="2000" b="1" smtClean="0">
                  <a:solidFill>
                    <a:schemeClr val="bg1"/>
                  </a:solidFill>
                  <a:latin typeface="+mj-ea"/>
                  <a:ea typeface="+mj-ea"/>
                </a:endParaRPr>
              </a:p>
            </p:txBody>
          </p:sp>
        </p:grpSp>
      </p:grpSp>
      <p:sp>
        <p:nvSpPr>
          <p:cNvPr id="25" name="円/楕円 24"/>
          <p:cNvSpPr/>
          <p:nvPr/>
        </p:nvSpPr>
        <p:spPr>
          <a:xfrm>
            <a:off x="5810256" y="733406"/>
            <a:ext cx="872510" cy="87251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26"/>
          <p:cNvGrpSpPr/>
          <p:nvPr/>
        </p:nvGrpSpPr>
        <p:grpSpPr>
          <a:xfrm>
            <a:off x="488950" y="1864990"/>
            <a:ext cx="9288463" cy="523220"/>
            <a:chOff x="488949" y="1826587"/>
            <a:chExt cx="9288463" cy="523220"/>
          </a:xfrm>
        </p:grpSpPr>
        <p:sp>
          <p:nvSpPr>
            <p:cNvPr id="28" name="テキスト ボックス 27"/>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下記の２つの方向性でアイデア提案</a:t>
              </a:r>
              <a:endParaRPr kumimoji="1" lang="ja-JP" altLang="en-US" sz="2800" b="1" dirty="0">
                <a:latin typeface="+mj-ea"/>
                <a:ea typeface="+mj-ea"/>
              </a:endParaRPr>
            </a:p>
          </p:txBody>
        </p:sp>
        <p:sp>
          <p:nvSpPr>
            <p:cNvPr id="30" name="テキスト ボックス 29"/>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
        <p:nvSpPr>
          <p:cNvPr id="23" name="テキスト ボックス 22"/>
          <p:cNvSpPr txBox="1"/>
          <p:nvPr/>
        </p:nvSpPr>
        <p:spPr>
          <a:xfrm>
            <a:off x="488951" y="4113741"/>
            <a:ext cx="9288461" cy="1661993"/>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nchor="ctr" anchorCtr="0">
            <a:spAutoFit/>
          </a:bodyPr>
          <a:lstStyle/>
          <a:p>
            <a:pPr algn="ctr">
              <a:lnSpc>
                <a:spcPct val="130000"/>
              </a:lnSpc>
            </a:pPr>
            <a:r>
              <a:rPr lang="en-US" altLang="ja-JP" sz="4000" b="1" dirty="0" smtClean="0">
                <a:solidFill>
                  <a:schemeClr val="bg1"/>
                </a:solidFill>
                <a:latin typeface="+mj-ea"/>
                <a:ea typeface="+mj-ea"/>
              </a:rPr>
              <a:t>POS</a:t>
            </a:r>
            <a:r>
              <a:rPr lang="ja-JP" altLang="en-US" sz="4000" b="1" dirty="0" smtClean="0">
                <a:solidFill>
                  <a:schemeClr val="bg1"/>
                </a:solidFill>
                <a:latin typeface="+mj-ea"/>
                <a:ea typeface="+mj-ea"/>
              </a:rPr>
              <a:t>レジが臨機応変に店員をサポートを行ってくれる</a:t>
            </a:r>
            <a:r>
              <a:rPr lang="en-US" altLang="ja-JP" sz="4000" b="1" dirty="0" smtClean="0">
                <a:solidFill>
                  <a:schemeClr val="bg1"/>
                </a:solidFill>
                <a:latin typeface="+mj-ea"/>
                <a:ea typeface="+mj-ea"/>
              </a:rPr>
              <a:t>UI</a:t>
            </a:r>
          </a:p>
        </p:txBody>
      </p:sp>
      <p:sp>
        <p:nvSpPr>
          <p:cNvPr id="26" name="上カーブ リボン 25"/>
          <p:cNvSpPr/>
          <p:nvPr/>
        </p:nvSpPr>
        <p:spPr>
          <a:xfrm rot="20767208">
            <a:off x="265074" y="3952989"/>
            <a:ext cx="1535094" cy="411810"/>
          </a:xfrm>
          <a:prstGeom prst="ellipseRibbon2">
            <a:avLst>
              <a:gd name="adj1" fmla="val 25000"/>
              <a:gd name="adj2" fmla="val 100000"/>
              <a:gd name="adj3" fmla="val 125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latin typeface="+mj-ea"/>
                <a:ea typeface="+mj-ea"/>
              </a:rPr>
              <a:t>idea</a:t>
            </a:r>
            <a:endParaRPr kumimoji="1" lang="ja-JP" altLang="en-US" b="1" dirty="0">
              <a:latin typeface="+mj-ea"/>
              <a:ea typeface="+mj-ea"/>
            </a:endParaRPr>
          </a:p>
        </p:txBody>
      </p:sp>
    </p:spTree>
    <p:extLst>
      <p:ext uri="{BB962C8B-B14F-4D97-AF65-F5344CB8AC3E}">
        <p14:creationId xmlns:p14="http://schemas.microsoft.com/office/powerpoint/2010/main" val="8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bg/>
                                          </p:spTgt>
                                        </p:tgtEl>
                                        <p:attrNameLst>
                                          <p:attrName>style.visibility</p:attrName>
                                        </p:attrNameLst>
                                      </p:cBhvr>
                                      <p:to>
                                        <p:strVal val="visible"/>
                                      </p:to>
                                    </p:set>
                                    <p:animEffect transition="in" filter="fade">
                                      <p:cBhvr>
                                        <p:cTn id="15" dur="500"/>
                                        <p:tgtEl>
                                          <p:spTgt spid="21">
                                            <p:bg/>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500"/>
                                        <p:tgtEl>
                                          <p:spTgt spid="21">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fade">
                                      <p:cBhvr>
                                        <p:cTn id="23" dur="500"/>
                                        <p:tgtEl>
                                          <p:spTgt spid="2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5" grpId="0" animBg="1"/>
      <p:bldP spid="23" grpId="0" animBg="1"/>
      <p:bldP spid="2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ファインディング</a:t>
            </a:r>
            <a:r>
              <a:rPr lang="ja-JP" altLang="en-US" dirty="0" smtClean="0"/>
              <a:t>ス（観点）の掛け算</a:t>
            </a:r>
            <a:endParaRPr kumimoji="1" lang="ja-JP" altLang="en-US" dirty="0"/>
          </a:p>
        </p:txBody>
      </p:sp>
      <p:sp>
        <p:nvSpPr>
          <p:cNvPr id="4" name="角丸四角形 3"/>
          <p:cNvSpPr/>
          <p:nvPr/>
        </p:nvSpPr>
        <p:spPr bwMode="auto">
          <a:xfrm>
            <a:off x="781674" y="1466856"/>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0" name="角丸四角形 9"/>
          <p:cNvSpPr/>
          <p:nvPr/>
        </p:nvSpPr>
        <p:spPr bwMode="auto">
          <a:xfrm>
            <a:off x="781674" y="2465232"/>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1" name="角丸四角形 10"/>
          <p:cNvSpPr/>
          <p:nvPr/>
        </p:nvSpPr>
        <p:spPr bwMode="auto">
          <a:xfrm>
            <a:off x="781674" y="3575575"/>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2" name="角丸四角形 11"/>
          <p:cNvSpPr/>
          <p:nvPr/>
        </p:nvSpPr>
        <p:spPr bwMode="auto">
          <a:xfrm>
            <a:off x="781674" y="4648596"/>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3" name="テキスト ボックス 12"/>
          <p:cNvSpPr txBox="1"/>
          <p:nvPr/>
        </p:nvSpPr>
        <p:spPr>
          <a:xfrm>
            <a:off x="761457" y="838228"/>
            <a:ext cx="2077813" cy="338554"/>
          </a:xfrm>
          <a:prstGeom prst="rect">
            <a:avLst/>
          </a:prstGeom>
          <a:noFill/>
        </p:spPr>
        <p:txBody>
          <a:bodyPr wrap="none" rtlCol="0">
            <a:spAutoFit/>
          </a:bodyPr>
          <a:lstStyle/>
          <a:p>
            <a:r>
              <a:rPr kumimoji="1" lang="ja-JP" altLang="en-US" sz="1600" dirty="0" smtClean="0">
                <a:latin typeface="+mj-ea"/>
                <a:ea typeface="+mj-ea"/>
              </a:rPr>
              <a:t>発見されたキーワード</a:t>
            </a:r>
            <a:endParaRPr kumimoji="1" lang="ja-JP" altLang="en-US" sz="1600" dirty="0">
              <a:latin typeface="+mj-ea"/>
              <a:ea typeface="+mj-ea"/>
            </a:endParaRPr>
          </a:p>
        </p:txBody>
      </p:sp>
      <p:sp>
        <p:nvSpPr>
          <p:cNvPr id="14" name="乗算記号 13"/>
          <p:cNvSpPr/>
          <p:nvPr/>
        </p:nvSpPr>
        <p:spPr bwMode="auto">
          <a:xfrm>
            <a:off x="3171032" y="2964040"/>
            <a:ext cx="597159" cy="597159"/>
          </a:xfrm>
          <a:prstGeom prst="mathMultiply">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5" name="角丸四角形 14"/>
          <p:cNvSpPr/>
          <p:nvPr/>
        </p:nvSpPr>
        <p:spPr bwMode="auto">
          <a:xfrm>
            <a:off x="4083639" y="1476188"/>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6" name="テキスト ボックス 15"/>
          <p:cNvSpPr txBox="1"/>
          <p:nvPr/>
        </p:nvSpPr>
        <p:spPr>
          <a:xfrm>
            <a:off x="3366975" y="838228"/>
            <a:ext cx="3411511" cy="338554"/>
          </a:xfrm>
          <a:prstGeom prst="rect">
            <a:avLst/>
          </a:prstGeom>
          <a:noFill/>
        </p:spPr>
        <p:txBody>
          <a:bodyPr wrap="none" rtlCol="0">
            <a:spAutoFit/>
          </a:bodyPr>
          <a:lstStyle/>
          <a:p>
            <a:r>
              <a:rPr kumimoji="1" lang="ja-JP" altLang="en-US" sz="1600" dirty="0" smtClean="0">
                <a:latin typeface="+mj-ea"/>
                <a:ea typeface="+mj-ea"/>
              </a:rPr>
              <a:t>ターゲットユーザーの抱える課題（夢）</a:t>
            </a:r>
            <a:endParaRPr kumimoji="1" lang="ja-JP" altLang="en-US" sz="1600" dirty="0">
              <a:latin typeface="+mj-ea"/>
              <a:ea typeface="+mj-ea"/>
            </a:endParaRPr>
          </a:p>
        </p:txBody>
      </p:sp>
      <p:sp>
        <p:nvSpPr>
          <p:cNvPr id="17" name="角丸四角形 16"/>
          <p:cNvSpPr/>
          <p:nvPr/>
        </p:nvSpPr>
        <p:spPr bwMode="auto">
          <a:xfrm>
            <a:off x="4083639" y="2479229"/>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8" name="角丸四角形 17"/>
          <p:cNvSpPr/>
          <p:nvPr/>
        </p:nvSpPr>
        <p:spPr bwMode="auto">
          <a:xfrm>
            <a:off x="4083639" y="3584907"/>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19" name="角丸四角形 18"/>
          <p:cNvSpPr/>
          <p:nvPr/>
        </p:nvSpPr>
        <p:spPr bwMode="auto">
          <a:xfrm>
            <a:off x="4083639" y="4657928"/>
            <a:ext cx="1978090" cy="531845"/>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20" name="等号 19"/>
          <p:cNvSpPr/>
          <p:nvPr/>
        </p:nvSpPr>
        <p:spPr bwMode="auto">
          <a:xfrm>
            <a:off x="6475059" y="2964040"/>
            <a:ext cx="569167" cy="569167"/>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21" name="角丸四角形 20"/>
          <p:cNvSpPr/>
          <p:nvPr/>
        </p:nvSpPr>
        <p:spPr bwMode="auto">
          <a:xfrm>
            <a:off x="7284040" y="1462191"/>
            <a:ext cx="1978090" cy="3727582"/>
          </a:xfrm>
          <a:prstGeom prst="roundRect">
            <a:avLst/>
          </a:prstGeom>
          <a:solidFill>
            <a:schemeClr val="bg1"/>
          </a:solidFill>
          <a:ln w="9525" cap="flat" cmpd="sng" algn="ctr">
            <a:solidFill>
              <a:schemeClr val="accent4"/>
            </a:solidFill>
            <a:prstDash val="solid"/>
            <a:round/>
            <a:headEnd type="none" w="med" len="med"/>
            <a:tailEnd type="none" w="med" len="med"/>
          </a:ln>
          <a:effectLst>
            <a:innerShdw blurRad="63500" dist="50800" dir="135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smtClean="0">
              <a:ln>
                <a:noFill/>
              </a:ln>
              <a:solidFill>
                <a:schemeClr val="tx1"/>
              </a:solidFill>
              <a:effectLst/>
              <a:latin typeface="ＭＳ Ｐゴシック" charset="-128"/>
              <a:ea typeface="ＭＳ Ｐゴシック" charset="-128"/>
            </a:endParaRPr>
          </a:p>
        </p:txBody>
      </p:sp>
      <p:sp>
        <p:nvSpPr>
          <p:cNvPr id="22" name="テキスト ボックス 21"/>
          <p:cNvSpPr txBox="1"/>
          <p:nvPr/>
        </p:nvSpPr>
        <p:spPr>
          <a:xfrm>
            <a:off x="7607770" y="834326"/>
            <a:ext cx="1330814" cy="338554"/>
          </a:xfrm>
          <a:prstGeom prst="rect">
            <a:avLst/>
          </a:prstGeom>
          <a:noFill/>
        </p:spPr>
        <p:txBody>
          <a:bodyPr wrap="none" rtlCol="0">
            <a:spAutoFit/>
          </a:bodyPr>
          <a:lstStyle/>
          <a:p>
            <a:r>
              <a:rPr kumimoji="1" lang="ja-JP" altLang="en-US" sz="1600" dirty="0" smtClean="0">
                <a:latin typeface="+mj-ea"/>
                <a:ea typeface="+mj-ea"/>
              </a:rPr>
              <a:t>解決アイデア</a:t>
            </a:r>
            <a:endParaRPr kumimoji="1" lang="ja-JP" altLang="en-US" sz="1600" dirty="0">
              <a:latin typeface="+mj-ea"/>
              <a:ea typeface="+mj-ea"/>
            </a:endParaRPr>
          </a:p>
        </p:txBody>
      </p:sp>
      <p:sp>
        <p:nvSpPr>
          <p:cNvPr id="23" name="テキスト ボックス 22"/>
          <p:cNvSpPr txBox="1"/>
          <p:nvPr/>
        </p:nvSpPr>
        <p:spPr>
          <a:xfrm>
            <a:off x="889698" y="5852249"/>
            <a:ext cx="1980029" cy="400110"/>
          </a:xfrm>
          <a:prstGeom prst="rect">
            <a:avLst/>
          </a:prstGeom>
          <a:noFill/>
        </p:spPr>
        <p:txBody>
          <a:bodyPr wrap="none" rtlCol="0">
            <a:spAutoFit/>
          </a:bodyPr>
          <a:lstStyle/>
          <a:p>
            <a:pPr algn="ctr"/>
            <a:r>
              <a:rPr lang="ja-JP" altLang="en-US" sz="2000" b="1" dirty="0" smtClean="0">
                <a:latin typeface="+mj-ea"/>
                <a:ea typeface="+mj-ea"/>
                <a:cs typeface="A-OTF 見出ゴMB31 Pro MB31" pitchFamily="34" charset="-128"/>
              </a:rPr>
              <a:t>商品知識が必要</a:t>
            </a:r>
            <a:endParaRPr kumimoji="1" lang="ja-JP" altLang="en-US" sz="2000" b="1" dirty="0">
              <a:latin typeface="+mj-ea"/>
              <a:ea typeface="+mj-ea"/>
              <a:cs typeface="A-OTF 見出ゴMB31 Pro MB31" pitchFamily="34" charset="-128"/>
            </a:endParaRPr>
          </a:p>
        </p:txBody>
      </p:sp>
      <p:sp>
        <p:nvSpPr>
          <p:cNvPr id="24" name="テキスト ボックス 23"/>
          <p:cNvSpPr txBox="1"/>
          <p:nvPr/>
        </p:nvSpPr>
        <p:spPr>
          <a:xfrm>
            <a:off x="4101996" y="5846820"/>
            <a:ext cx="1941557" cy="400110"/>
          </a:xfrm>
          <a:prstGeom prst="rect">
            <a:avLst/>
          </a:prstGeom>
          <a:noFill/>
        </p:spPr>
        <p:txBody>
          <a:bodyPr wrap="none" rtlCol="0">
            <a:spAutoFit/>
          </a:bodyPr>
          <a:lstStyle/>
          <a:p>
            <a:pPr algn="ctr"/>
            <a:r>
              <a:rPr lang="ja-JP" altLang="en-US" sz="2000" b="1" dirty="0" smtClean="0">
                <a:latin typeface="+mj-ea"/>
                <a:ea typeface="+mj-ea"/>
                <a:cs typeface="A-OTF 見出ゴMB31 Pro MB31" pitchFamily="34" charset="-128"/>
              </a:rPr>
              <a:t>学習時間がない</a:t>
            </a:r>
            <a:endParaRPr lang="ja-JP" altLang="en-US" sz="2000" b="1" dirty="0">
              <a:latin typeface="+mj-ea"/>
              <a:ea typeface="+mj-ea"/>
              <a:cs typeface="A-OTF 見出ゴMB31 Pro MB31" pitchFamily="34" charset="-128"/>
            </a:endParaRPr>
          </a:p>
        </p:txBody>
      </p:sp>
      <p:sp>
        <p:nvSpPr>
          <p:cNvPr id="25" name="テキスト ボックス 24"/>
          <p:cNvSpPr txBox="1"/>
          <p:nvPr/>
        </p:nvSpPr>
        <p:spPr>
          <a:xfrm>
            <a:off x="7269613" y="5846820"/>
            <a:ext cx="2060179" cy="400110"/>
          </a:xfrm>
          <a:prstGeom prst="rect">
            <a:avLst/>
          </a:prstGeom>
          <a:noFill/>
        </p:spPr>
        <p:txBody>
          <a:bodyPr wrap="none" rtlCol="0">
            <a:spAutoFit/>
          </a:bodyPr>
          <a:lstStyle/>
          <a:p>
            <a:pPr algn="ctr"/>
            <a:r>
              <a:rPr kumimoji="1" lang="ja-JP" altLang="en-US" sz="2000" b="1" dirty="0" smtClean="0">
                <a:latin typeface="+mj-ea"/>
                <a:ea typeface="+mj-ea"/>
                <a:cs typeface="A-OTF 見出ゴMB31 Pro MB31" pitchFamily="34" charset="-128"/>
              </a:rPr>
              <a:t>知識サポートレジ</a:t>
            </a:r>
            <a:endParaRPr kumimoji="1" lang="ja-JP" altLang="en-US" sz="2000" b="1" dirty="0">
              <a:latin typeface="+mj-ea"/>
              <a:ea typeface="+mj-ea"/>
              <a:cs typeface="A-OTF 見出ゴMB31 Pro MB31" pitchFamily="34" charset="-128"/>
            </a:endParaRPr>
          </a:p>
        </p:txBody>
      </p:sp>
      <p:cxnSp>
        <p:nvCxnSpPr>
          <p:cNvPr id="27" name="直線コネクタ 26"/>
          <p:cNvCxnSpPr/>
          <p:nvPr/>
        </p:nvCxnSpPr>
        <p:spPr bwMode="auto">
          <a:xfrm>
            <a:off x="473618" y="5589037"/>
            <a:ext cx="9198313" cy="0"/>
          </a:xfrm>
          <a:prstGeom prst="line">
            <a:avLst/>
          </a:prstGeom>
          <a:ln w="28575">
            <a:prstDash val="dash"/>
            <a:headEnd type="none" w="med" len="med"/>
            <a:tailEnd type="none" w="med" len="med"/>
          </a:ln>
          <a:extLst/>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3284945" y="3575575"/>
            <a:ext cx="369332" cy="1270541"/>
          </a:xfrm>
          <a:prstGeom prst="rect">
            <a:avLst/>
          </a:prstGeom>
          <a:noFill/>
        </p:spPr>
        <p:txBody>
          <a:bodyPr vert="eaVert" wrap="none" rtlCol="0">
            <a:spAutoFit/>
          </a:bodyPr>
          <a:lstStyle/>
          <a:p>
            <a:r>
              <a:rPr kumimoji="1" lang="ja-JP" altLang="en-US" sz="1200" dirty="0" smtClean="0"/>
              <a:t>組み合わせてみる</a:t>
            </a:r>
            <a:endParaRPr kumimoji="1" lang="ja-JP" altLang="en-US" sz="1200" dirty="0"/>
          </a:p>
        </p:txBody>
      </p:sp>
      <p:sp>
        <p:nvSpPr>
          <p:cNvPr id="29" name="テキスト ボックス 28"/>
          <p:cNvSpPr txBox="1"/>
          <p:nvPr/>
        </p:nvSpPr>
        <p:spPr>
          <a:xfrm>
            <a:off x="6574976" y="3575575"/>
            <a:ext cx="369332" cy="1785104"/>
          </a:xfrm>
          <a:prstGeom prst="rect">
            <a:avLst/>
          </a:prstGeom>
          <a:noFill/>
        </p:spPr>
        <p:txBody>
          <a:bodyPr vert="eaVert" wrap="none" rtlCol="0">
            <a:spAutoFit/>
          </a:bodyPr>
          <a:lstStyle/>
          <a:p>
            <a:r>
              <a:rPr kumimoji="1" lang="ja-JP" altLang="en-US" sz="1200" dirty="0" smtClean="0"/>
              <a:t>こんなのがあったらいいな</a:t>
            </a:r>
            <a:endParaRPr kumimoji="1" lang="ja-JP" altLang="en-US" sz="1200" dirty="0"/>
          </a:p>
        </p:txBody>
      </p:sp>
    </p:spTree>
    <p:extLst>
      <p:ext uri="{BB962C8B-B14F-4D97-AF65-F5344CB8AC3E}">
        <p14:creationId xmlns:p14="http://schemas.microsoft.com/office/powerpoint/2010/main" val="3567434477"/>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488948" y="1252056"/>
            <a:ext cx="4535490" cy="3139955"/>
          </a:xfrm>
          <a:prstGeom prst="rect">
            <a:avLst/>
          </a:prstGeom>
          <a:noFill/>
          <a:ln w="12700">
            <a:solidFill>
              <a:schemeClr val="tx1">
                <a:lumMod val="75000"/>
                <a:lumOff val="25000"/>
              </a:schemeClr>
            </a:solid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241922" y="1252056"/>
            <a:ext cx="4535490" cy="3139955"/>
          </a:xfrm>
          <a:prstGeom prst="rect">
            <a:avLst/>
          </a:prstGeom>
          <a:noFill/>
          <a:ln w="9525">
            <a:solidFill>
              <a:schemeClr val="tx1">
                <a:lumMod val="75000"/>
                <a:lumOff val="25000"/>
              </a:schemeClr>
            </a:solidFill>
            <a:miter lim="800000"/>
            <a:headEnd/>
            <a:tailEnd/>
          </a:ln>
          <a:effectLst/>
        </p:spPr>
      </p:pic>
      <p:grpSp>
        <p:nvGrpSpPr>
          <p:cNvPr id="2" name="グループ化 10"/>
          <p:cNvGrpSpPr/>
          <p:nvPr/>
        </p:nvGrpSpPr>
        <p:grpSpPr>
          <a:xfrm>
            <a:off x="488950" y="661375"/>
            <a:ext cx="9288463" cy="523220"/>
            <a:chOff x="488949" y="1826587"/>
            <a:chExt cx="9288463" cy="523220"/>
          </a:xfrm>
        </p:grpSpPr>
        <p:sp>
          <p:nvSpPr>
            <p:cNvPr id="12" name="テキスト ボックス 11"/>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kumimoji="1" lang="ja-JP" altLang="en-US" sz="2800" b="1" dirty="0" smtClean="0">
                  <a:latin typeface="+mj-ea"/>
                  <a:ea typeface="+mj-ea"/>
                </a:rPr>
                <a:t>ペルソナ・シナリオ手法による検討</a:t>
              </a:r>
              <a:endParaRPr kumimoji="1" lang="ja-JP" altLang="en-US" sz="2800" b="1" dirty="0">
                <a:latin typeface="+mj-ea"/>
                <a:ea typeface="+mj-ea"/>
              </a:endParaRPr>
            </a:p>
          </p:txBody>
        </p:sp>
        <p:sp>
          <p:nvSpPr>
            <p:cNvPr id="14" name="テキスト ボックス 13"/>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
        <p:nvSpPr>
          <p:cNvPr id="15" name="テキスト ボックス 14"/>
          <p:cNvSpPr txBox="1"/>
          <p:nvPr/>
        </p:nvSpPr>
        <p:spPr>
          <a:xfrm>
            <a:off x="488951" y="4500572"/>
            <a:ext cx="9288461" cy="553998"/>
          </a:xfrm>
          <a:prstGeom prst="rect">
            <a:avLst/>
          </a:prstGeom>
          <a:noFill/>
          <a:ln w="19050">
            <a:noFill/>
          </a:ln>
        </p:spPr>
        <p:txBody>
          <a:bodyPr wrap="square" rtlCol="0">
            <a:spAutoFit/>
          </a:bodyPr>
          <a:lstStyle/>
          <a:p>
            <a:pPr algn="ctr">
              <a:lnSpc>
                <a:spcPct val="130000"/>
              </a:lnSpc>
            </a:pPr>
            <a:r>
              <a:rPr lang="ja-JP" altLang="en-US" sz="2400" b="1" dirty="0" smtClean="0">
                <a:solidFill>
                  <a:srgbClr val="FF0000"/>
                </a:solidFill>
                <a:latin typeface="+mj-ea"/>
                <a:ea typeface="+mj-ea"/>
              </a:rPr>
              <a:t>赤文字でユーザーの心理変化</a:t>
            </a:r>
            <a:endParaRPr lang="en-US" altLang="ja-JP" sz="2400" b="1" dirty="0" smtClean="0">
              <a:solidFill>
                <a:srgbClr val="FF0000"/>
              </a:solidFill>
              <a:latin typeface="+mj-ea"/>
              <a:ea typeface="+mj-ea"/>
            </a:endParaRPr>
          </a:p>
        </p:txBody>
      </p:sp>
      <p:sp>
        <p:nvSpPr>
          <p:cNvPr id="16" name="テキスト ボックス 15"/>
          <p:cNvSpPr txBox="1"/>
          <p:nvPr/>
        </p:nvSpPr>
        <p:spPr>
          <a:xfrm>
            <a:off x="488951" y="5000638"/>
            <a:ext cx="9288461" cy="553998"/>
          </a:xfrm>
          <a:prstGeom prst="rect">
            <a:avLst/>
          </a:prstGeom>
          <a:noFill/>
          <a:ln w="19050">
            <a:noFill/>
          </a:ln>
        </p:spPr>
        <p:txBody>
          <a:bodyPr wrap="square" rtlCol="0">
            <a:spAutoFit/>
          </a:bodyPr>
          <a:lstStyle/>
          <a:p>
            <a:pPr algn="ctr">
              <a:lnSpc>
                <a:spcPct val="130000"/>
              </a:lnSpc>
            </a:pPr>
            <a:r>
              <a:rPr lang="ja-JP" altLang="en-US" sz="2400" b="1" dirty="0" smtClean="0">
                <a:solidFill>
                  <a:srgbClr val="00B050"/>
                </a:solidFill>
                <a:latin typeface="+mj-ea"/>
                <a:ea typeface="+mj-ea"/>
              </a:rPr>
              <a:t>緑文字で</a:t>
            </a:r>
            <a:r>
              <a:rPr lang="en-US" altLang="ja-JP" sz="2400" b="1" dirty="0" smtClean="0">
                <a:solidFill>
                  <a:srgbClr val="00B050"/>
                </a:solidFill>
                <a:latin typeface="+mj-ea"/>
                <a:ea typeface="+mj-ea"/>
              </a:rPr>
              <a:t>POS</a:t>
            </a:r>
            <a:r>
              <a:rPr lang="ja-JP" altLang="en-US" sz="2400" b="1" dirty="0" smtClean="0">
                <a:solidFill>
                  <a:srgbClr val="00B050"/>
                </a:solidFill>
                <a:latin typeface="+mj-ea"/>
                <a:ea typeface="+mj-ea"/>
              </a:rPr>
              <a:t>の画面変化</a:t>
            </a:r>
            <a:endParaRPr lang="en-US" altLang="ja-JP" sz="2400" b="1" dirty="0" smtClean="0">
              <a:solidFill>
                <a:srgbClr val="00B050"/>
              </a:solidFill>
              <a:latin typeface="+mj-ea"/>
              <a:ea typeface="+mj-ea"/>
            </a:endParaRPr>
          </a:p>
        </p:txBody>
      </p:sp>
      <p:sp>
        <p:nvSpPr>
          <p:cNvPr id="17" name="二等辺三角形 16"/>
          <p:cNvSpPr/>
          <p:nvPr/>
        </p:nvSpPr>
        <p:spPr>
          <a:xfrm rot="10800000">
            <a:off x="4525958" y="5543857"/>
            <a:ext cx="1214446" cy="29710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88951" y="5966904"/>
            <a:ext cx="9288461" cy="553998"/>
          </a:xfrm>
          <a:prstGeom prst="rect">
            <a:avLst/>
          </a:prstGeom>
          <a:solidFill>
            <a:schemeClr val="accent4">
              <a:lumMod val="75000"/>
            </a:schemeClr>
          </a:solidFill>
          <a:ln w="19050">
            <a:noFill/>
          </a:ln>
        </p:spPr>
        <p:txBody>
          <a:bodyPr wrap="square" rtlCol="0">
            <a:spAutoFit/>
          </a:bodyPr>
          <a:lstStyle/>
          <a:p>
            <a:pPr algn="ctr">
              <a:lnSpc>
                <a:spcPct val="130000"/>
              </a:lnSpc>
            </a:pPr>
            <a:r>
              <a:rPr lang="ja-JP" altLang="en-US" sz="2400" b="1" dirty="0" smtClean="0">
                <a:solidFill>
                  <a:schemeClr val="bg1"/>
                </a:solidFill>
                <a:latin typeface="+mj-ea"/>
                <a:ea typeface="+mj-ea"/>
              </a:rPr>
              <a:t>ユーザー心理と画面変化の両方のシーケンスを追う事が重要！</a:t>
            </a:r>
            <a:endParaRPr lang="en-US" altLang="ja-JP" sz="2400" b="1" dirty="0" smtClean="0">
              <a:solidFill>
                <a:schemeClr val="bg1"/>
              </a:solidFill>
              <a:latin typeface="+mj-ea"/>
              <a:ea typeface="+mj-ea"/>
            </a:endParaRPr>
          </a:p>
        </p:txBody>
      </p:sp>
      <p:sp>
        <p:nvSpPr>
          <p:cNvPr id="3" name="タイトル 2"/>
          <p:cNvSpPr>
            <a:spLocks noGrp="1"/>
          </p:cNvSpPr>
          <p:nvPr>
            <p:ph type="ctrTitle"/>
          </p:nvPr>
        </p:nvSpPr>
        <p:spPr/>
        <p:txBody>
          <a:bodyPr/>
          <a:lstStyle/>
          <a:p>
            <a:r>
              <a:rPr lang="ja-JP" altLang="en-US" dirty="0"/>
              <a:t>ユーザーシナリオ提案</a:t>
            </a:r>
            <a:endParaRPr kumimoji="1" lang="ja-JP" altLang="en-US" dirty="0"/>
          </a:p>
        </p:txBody>
      </p:sp>
    </p:spTree>
    <p:extLst>
      <p:ext uri="{BB962C8B-B14F-4D97-AF65-F5344CB8AC3E}">
        <p14:creationId xmlns:p14="http://schemas.microsoft.com/office/powerpoint/2010/main" val="35199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project\sorimachi-giken\svn\sorimachi\design\wf\png\20090129\V1200-クレジットカードの選択.png"/>
          <p:cNvPicPr>
            <a:picLocks noChangeAspect="1" noChangeArrowheads="1"/>
          </p:cNvPicPr>
          <p:nvPr/>
        </p:nvPicPr>
        <p:blipFill>
          <a:blip r:embed="rId3" cstate="print"/>
          <a:srcRect/>
          <a:stretch>
            <a:fillRect/>
          </a:stretch>
        </p:blipFill>
        <p:spPr bwMode="auto">
          <a:xfrm>
            <a:off x="8253413" y="1857364"/>
            <a:ext cx="1524000" cy="1143000"/>
          </a:xfrm>
          <a:prstGeom prst="rect">
            <a:avLst/>
          </a:prstGeom>
          <a:noFill/>
        </p:spPr>
      </p:pic>
      <p:pic>
        <p:nvPicPr>
          <p:cNvPr id="1031" name="Picture 7" descr="D:\project\sorimachi-giken\svn\sorimachi\design\wf\png\20090129\★V1100-売上-モード変更時.png"/>
          <p:cNvPicPr>
            <a:picLocks noChangeAspect="1" noChangeArrowheads="1"/>
          </p:cNvPicPr>
          <p:nvPr/>
        </p:nvPicPr>
        <p:blipFill>
          <a:blip r:embed="rId4" cstate="print"/>
          <a:srcRect/>
          <a:stretch>
            <a:fillRect/>
          </a:stretch>
        </p:blipFill>
        <p:spPr bwMode="auto">
          <a:xfrm>
            <a:off x="6700521" y="1857364"/>
            <a:ext cx="1524000" cy="1143000"/>
          </a:xfrm>
          <a:prstGeom prst="rect">
            <a:avLst/>
          </a:prstGeom>
          <a:noFill/>
        </p:spPr>
      </p:pic>
      <p:pic>
        <p:nvPicPr>
          <p:cNvPr id="1032" name="Picture 8" descr="D:\project\sorimachi-giken\svn\sorimachi\design\wf\png\20090129\HV1100-返品モード.png"/>
          <p:cNvPicPr>
            <a:picLocks noChangeAspect="1" noChangeArrowheads="1"/>
          </p:cNvPicPr>
          <p:nvPr/>
        </p:nvPicPr>
        <p:blipFill>
          <a:blip r:embed="rId5" cstate="print"/>
          <a:srcRect/>
          <a:stretch>
            <a:fillRect/>
          </a:stretch>
        </p:blipFill>
        <p:spPr bwMode="auto">
          <a:xfrm>
            <a:off x="5147629" y="1857364"/>
            <a:ext cx="1524000" cy="1143000"/>
          </a:xfrm>
          <a:prstGeom prst="rect">
            <a:avLst/>
          </a:prstGeom>
          <a:noFill/>
        </p:spPr>
      </p:pic>
      <p:pic>
        <p:nvPicPr>
          <p:cNvPr id="1033" name="Picture 9" descr="D:\project\sorimachi-giken\svn\sorimachi\design\wf\png\20090129\RV1100-レジマイモード.png"/>
          <p:cNvPicPr>
            <a:picLocks noChangeAspect="1" noChangeArrowheads="1"/>
          </p:cNvPicPr>
          <p:nvPr/>
        </p:nvPicPr>
        <p:blipFill>
          <a:blip r:embed="rId6" cstate="print"/>
          <a:srcRect/>
          <a:stretch>
            <a:fillRect/>
          </a:stretch>
        </p:blipFill>
        <p:spPr bwMode="auto">
          <a:xfrm>
            <a:off x="3594736" y="1857364"/>
            <a:ext cx="1524000" cy="1143000"/>
          </a:xfrm>
          <a:prstGeom prst="rect">
            <a:avLst/>
          </a:prstGeom>
          <a:noFill/>
        </p:spPr>
      </p:pic>
      <p:pic>
        <p:nvPicPr>
          <p:cNvPr id="1034" name="Picture 10" descr="D:\project\sorimachi-giken\svn\sorimachi\design\wf\png\20090129\TV1100-練習モード.png"/>
          <p:cNvPicPr>
            <a:picLocks noChangeAspect="1" noChangeArrowheads="1"/>
          </p:cNvPicPr>
          <p:nvPr/>
        </p:nvPicPr>
        <p:blipFill>
          <a:blip r:embed="rId7" cstate="print"/>
          <a:srcRect/>
          <a:stretch>
            <a:fillRect/>
          </a:stretch>
        </p:blipFill>
        <p:spPr bwMode="auto">
          <a:xfrm>
            <a:off x="2041842" y="1857364"/>
            <a:ext cx="1524000" cy="1143000"/>
          </a:xfrm>
          <a:prstGeom prst="rect">
            <a:avLst/>
          </a:prstGeom>
          <a:noFill/>
        </p:spPr>
      </p:pic>
      <p:pic>
        <p:nvPicPr>
          <p:cNvPr id="1035" name="Picture 11" descr="D:\project\sorimachi-giken\svn\sorimachi\design\wf\png\20090129\V1100-売上-メイン.png"/>
          <p:cNvPicPr>
            <a:picLocks noChangeAspect="1" noChangeArrowheads="1"/>
          </p:cNvPicPr>
          <p:nvPr/>
        </p:nvPicPr>
        <p:blipFill>
          <a:blip r:embed="rId4" cstate="print"/>
          <a:srcRect/>
          <a:stretch>
            <a:fillRect/>
          </a:stretch>
        </p:blipFill>
        <p:spPr bwMode="auto">
          <a:xfrm>
            <a:off x="488950" y="1857364"/>
            <a:ext cx="1524000" cy="1143000"/>
          </a:xfrm>
          <a:prstGeom prst="rect">
            <a:avLst/>
          </a:prstGeom>
          <a:noFill/>
        </p:spPr>
      </p:pic>
      <p:pic>
        <p:nvPicPr>
          <p:cNvPr id="1036" name="Picture 12" descr="D:\project\sorimachi-giken\svn\sorimachi\design\wf\png\20090129\V1101-売上-小計.png"/>
          <p:cNvPicPr>
            <a:picLocks noChangeAspect="1" noChangeArrowheads="1"/>
          </p:cNvPicPr>
          <p:nvPr/>
        </p:nvPicPr>
        <p:blipFill>
          <a:blip r:embed="rId8" cstate="print"/>
          <a:srcRect/>
          <a:stretch>
            <a:fillRect/>
          </a:stretch>
        </p:blipFill>
        <p:spPr bwMode="auto">
          <a:xfrm>
            <a:off x="488950" y="3143240"/>
            <a:ext cx="1524000" cy="1143000"/>
          </a:xfrm>
          <a:prstGeom prst="rect">
            <a:avLst/>
          </a:prstGeom>
          <a:noFill/>
        </p:spPr>
      </p:pic>
      <p:pic>
        <p:nvPicPr>
          <p:cNvPr id="1037" name="Picture 13" descr="D:\project\sorimachi-giken\svn\sorimachi\design\wf\png\20090129\V1102-売上-纏め２.png"/>
          <p:cNvPicPr>
            <a:picLocks noChangeAspect="1" noChangeArrowheads="1"/>
          </p:cNvPicPr>
          <p:nvPr/>
        </p:nvPicPr>
        <p:blipFill>
          <a:blip r:embed="rId9" cstate="print"/>
          <a:srcRect/>
          <a:stretch>
            <a:fillRect/>
          </a:stretch>
        </p:blipFill>
        <p:spPr bwMode="auto">
          <a:xfrm>
            <a:off x="2036065" y="3143240"/>
            <a:ext cx="1524000" cy="1143000"/>
          </a:xfrm>
          <a:prstGeom prst="rect">
            <a:avLst/>
          </a:prstGeom>
          <a:noFill/>
        </p:spPr>
      </p:pic>
      <p:pic>
        <p:nvPicPr>
          <p:cNvPr id="1038" name="Picture 14" descr="D:\project\sorimachi-giken\svn\sorimachi\design\wf\png\20090129\V1103.png"/>
          <p:cNvPicPr>
            <a:picLocks noChangeAspect="1" noChangeArrowheads="1"/>
          </p:cNvPicPr>
          <p:nvPr/>
        </p:nvPicPr>
        <p:blipFill>
          <a:blip r:embed="rId10" cstate="print"/>
          <a:srcRect/>
          <a:stretch>
            <a:fillRect/>
          </a:stretch>
        </p:blipFill>
        <p:spPr bwMode="auto">
          <a:xfrm>
            <a:off x="3583180" y="3143240"/>
            <a:ext cx="1524000" cy="1143000"/>
          </a:xfrm>
          <a:prstGeom prst="rect">
            <a:avLst/>
          </a:prstGeom>
          <a:noFill/>
        </p:spPr>
      </p:pic>
      <p:pic>
        <p:nvPicPr>
          <p:cNvPr id="1039" name="Picture 15" descr="D:\project\sorimachi-giken\svn\sorimachi\design\wf\png\20090129\V1110-担当者入力.png"/>
          <p:cNvPicPr>
            <a:picLocks noChangeAspect="1" noChangeArrowheads="1"/>
          </p:cNvPicPr>
          <p:nvPr/>
        </p:nvPicPr>
        <p:blipFill>
          <a:blip r:embed="rId11" cstate="print"/>
          <a:srcRect/>
          <a:stretch>
            <a:fillRect/>
          </a:stretch>
        </p:blipFill>
        <p:spPr bwMode="auto">
          <a:xfrm>
            <a:off x="5130294" y="3143240"/>
            <a:ext cx="1524000" cy="1143000"/>
          </a:xfrm>
          <a:prstGeom prst="rect">
            <a:avLst/>
          </a:prstGeom>
          <a:noFill/>
        </p:spPr>
      </p:pic>
      <p:pic>
        <p:nvPicPr>
          <p:cNvPr id="1040" name="Picture 16" descr="D:\project\sorimachi-giken\svn\sorimachi\design\wf\png\20090129\V1120-売上-インフォメーション.png"/>
          <p:cNvPicPr>
            <a:picLocks noChangeAspect="1" noChangeArrowheads="1"/>
          </p:cNvPicPr>
          <p:nvPr/>
        </p:nvPicPr>
        <p:blipFill>
          <a:blip r:embed="rId12" cstate="print"/>
          <a:srcRect/>
          <a:stretch>
            <a:fillRect/>
          </a:stretch>
        </p:blipFill>
        <p:spPr bwMode="auto">
          <a:xfrm>
            <a:off x="6677409" y="3143240"/>
            <a:ext cx="1524000" cy="1143000"/>
          </a:xfrm>
          <a:prstGeom prst="rect">
            <a:avLst/>
          </a:prstGeom>
          <a:noFill/>
        </p:spPr>
      </p:pic>
      <p:pic>
        <p:nvPicPr>
          <p:cNvPr id="1041" name="Picture 17" descr="D:\project\sorimachi-giken\svn\sorimachi\design\wf\png\20090129\V1130-売上-インフォメーション-詳細.png"/>
          <p:cNvPicPr>
            <a:picLocks noChangeAspect="1" noChangeArrowheads="1"/>
          </p:cNvPicPr>
          <p:nvPr/>
        </p:nvPicPr>
        <p:blipFill>
          <a:blip r:embed="rId13" cstate="print"/>
          <a:srcRect/>
          <a:stretch>
            <a:fillRect/>
          </a:stretch>
        </p:blipFill>
        <p:spPr bwMode="auto">
          <a:xfrm>
            <a:off x="8224523" y="3143240"/>
            <a:ext cx="1524000" cy="1143000"/>
          </a:xfrm>
          <a:prstGeom prst="rect">
            <a:avLst/>
          </a:prstGeom>
          <a:noFill/>
        </p:spPr>
      </p:pic>
      <p:pic>
        <p:nvPicPr>
          <p:cNvPr id="1042" name="Picture 18" descr="D:\project\sorimachi-giken\svn\sorimachi\design\wf\png\20090129\V2000-メニュー.png"/>
          <p:cNvPicPr>
            <a:picLocks noChangeAspect="1" noChangeArrowheads="1"/>
          </p:cNvPicPr>
          <p:nvPr/>
        </p:nvPicPr>
        <p:blipFill>
          <a:blip r:embed="rId14" cstate="print"/>
          <a:srcRect/>
          <a:stretch>
            <a:fillRect/>
          </a:stretch>
        </p:blipFill>
        <p:spPr bwMode="auto">
          <a:xfrm>
            <a:off x="488951" y="4429124"/>
            <a:ext cx="1524000" cy="1143000"/>
          </a:xfrm>
          <a:prstGeom prst="rect">
            <a:avLst/>
          </a:prstGeom>
          <a:noFill/>
        </p:spPr>
      </p:pic>
      <p:pic>
        <p:nvPicPr>
          <p:cNvPr id="1043" name="Picture 19" descr="D:\project\sorimachi-giken\svn\sorimachi\design\wf\png\20090129\V3000-運用日付の編集.png"/>
          <p:cNvPicPr>
            <a:picLocks noChangeAspect="1" noChangeArrowheads="1"/>
          </p:cNvPicPr>
          <p:nvPr/>
        </p:nvPicPr>
        <p:blipFill>
          <a:blip r:embed="rId15" cstate="print"/>
          <a:srcRect/>
          <a:stretch>
            <a:fillRect/>
          </a:stretch>
        </p:blipFill>
        <p:spPr bwMode="auto">
          <a:xfrm>
            <a:off x="2041843" y="4429124"/>
            <a:ext cx="1524000" cy="1143000"/>
          </a:xfrm>
          <a:prstGeom prst="rect">
            <a:avLst/>
          </a:prstGeom>
          <a:noFill/>
        </p:spPr>
      </p:pic>
      <p:pic>
        <p:nvPicPr>
          <p:cNvPr id="1044" name="Picture 20" descr="D:\project\sorimachi-giken\svn\sorimachi\design\wf\png\20090129\V4100.png"/>
          <p:cNvPicPr>
            <a:picLocks noChangeAspect="1" noChangeArrowheads="1"/>
          </p:cNvPicPr>
          <p:nvPr/>
        </p:nvPicPr>
        <p:blipFill>
          <a:blip r:embed="rId16" cstate="print"/>
          <a:srcRect/>
          <a:stretch>
            <a:fillRect/>
          </a:stretch>
        </p:blipFill>
        <p:spPr bwMode="auto">
          <a:xfrm>
            <a:off x="3594737" y="4429124"/>
            <a:ext cx="1524000" cy="1143000"/>
          </a:xfrm>
          <a:prstGeom prst="rect">
            <a:avLst/>
          </a:prstGeom>
          <a:noFill/>
        </p:spPr>
      </p:pic>
      <p:pic>
        <p:nvPicPr>
          <p:cNvPr id="1045" name="Picture 21" descr="D:\project\sorimachi-giken\svn\sorimachi\design\wf\png\20090129\V5100.png"/>
          <p:cNvPicPr>
            <a:picLocks noChangeAspect="1" noChangeArrowheads="1"/>
          </p:cNvPicPr>
          <p:nvPr/>
        </p:nvPicPr>
        <p:blipFill>
          <a:blip r:embed="rId17" cstate="print"/>
          <a:srcRect/>
          <a:stretch>
            <a:fillRect/>
          </a:stretch>
        </p:blipFill>
        <p:spPr bwMode="auto">
          <a:xfrm>
            <a:off x="8253413" y="4429124"/>
            <a:ext cx="1524000" cy="1143000"/>
          </a:xfrm>
          <a:prstGeom prst="rect">
            <a:avLst/>
          </a:prstGeom>
          <a:noFill/>
        </p:spPr>
      </p:pic>
      <p:pic>
        <p:nvPicPr>
          <p:cNvPr id="1046" name="Picture 22" descr="D:\project\sorimachi-giken\svn\sorimachi\design\wf\png\20090129\V6100.png"/>
          <p:cNvPicPr>
            <a:picLocks noChangeAspect="1" noChangeArrowheads="1"/>
          </p:cNvPicPr>
          <p:nvPr/>
        </p:nvPicPr>
        <p:blipFill>
          <a:blip r:embed="rId18" cstate="print"/>
          <a:srcRect/>
          <a:stretch>
            <a:fillRect/>
          </a:stretch>
        </p:blipFill>
        <p:spPr bwMode="auto">
          <a:xfrm>
            <a:off x="5147630" y="4429124"/>
            <a:ext cx="1524000" cy="1143000"/>
          </a:xfrm>
          <a:prstGeom prst="rect">
            <a:avLst/>
          </a:prstGeom>
          <a:noFill/>
        </p:spPr>
      </p:pic>
      <p:pic>
        <p:nvPicPr>
          <p:cNvPr id="1047" name="Picture 23" descr="D:\project\sorimachi-giken\svn\sorimachi\design\wf\png\20090129\V7100.png"/>
          <p:cNvPicPr>
            <a:picLocks noChangeAspect="1" noChangeArrowheads="1"/>
          </p:cNvPicPr>
          <p:nvPr/>
        </p:nvPicPr>
        <p:blipFill>
          <a:blip r:embed="rId19" cstate="print"/>
          <a:srcRect/>
          <a:stretch>
            <a:fillRect/>
          </a:stretch>
        </p:blipFill>
        <p:spPr bwMode="auto">
          <a:xfrm>
            <a:off x="6700522" y="4429124"/>
            <a:ext cx="1524000" cy="1143000"/>
          </a:xfrm>
          <a:prstGeom prst="rect">
            <a:avLst/>
          </a:prstGeom>
          <a:noFill/>
        </p:spPr>
      </p:pic>
      <p:sp>
        <p:nvSpPr>
          <p:cNvPr id="27" name="テキスト ボックス 26"/>
          <p:cNvSpPr txBox="1"/>
          <p:nvPr/>
        </p:nvSpPr>
        <p:spPr>
          <a:xfrm>
            <a:off x="488951" y="5816473"/>
            <a:ext cx="9288461" cy="553998"/>
          </a:xfrm>
          <a:prstGeom prst="rect">
            <a:avLst/>
          </a:prstGeom>
          <a:solidFill>
            <a:schemeClr val="accent4">
              <a:lumMod val="75000"/>
            </a:schemeClr>
          </a:solidFill>
          <a:ln w="19050">
            <a:noFill/>
          </a:ln>
        </p:spPr>
        <p:txBody>
          <a:bodyPr wrap="square" rtlCol="0" anchor="ctr" anchorCtr="0">
            <a:spAutoFit/>
          </a:bodyPr>
          <a:lstStyle/>
          <a:p>
            <a:pPr algn="ctr">
              <a:lnSpc>
                <a:spcPct val="130000"/>
              </a:lnSpc>
            </a:pPr>
            <a:r>
              <a:rPr lang="ja-JP" altLang="en-US" sz="2400" b="1" dirty="0" smtClean="0">
                <a:solidFill>
                  <a:schemeClr val="bg1"/>
                </a:solidFill>
                <a:latin typeface="+mj-ea"/>
                <a:ea typeface="+mj-ea"/>
              </a:rPr>
              <a:t>画面構成要素、画面遷移、状態変化、インタラクションについて定義</a:t>
            </a:r>
            <a:endParaRPr lang="en-US" altLang="ja-JP" sz="2400" b="1" dirty="0" smtClean="0">
              <a:solidFill>
                <a:schemeClr val="bg1"/>
              </a:solidFill>
              <a:latin typeface="+mj-ea"/>
              <a:ea typeface="+mj-ea"/>
            </a:endParaRPr>
          </a:p>
        </p:txBody>
      </p:sp>
      <p:grpSp>
        <p:nvGrpSpPr>
          <p:cNvPr id="2" name="グループ化 27"/>
          <p:cNvGrpSpPr/>
          <p:nvPr/>
        </p:nvGrpSpPr>
        <p:grpSpPr>
          <a:xfrm>
            <a:off x="488950" y="991873"/>
            <a:ext cx="9288463" cy="523220"/>
            <a:chOff x="488949" y="1826587"/>
            <a:chExt cx="9288463" cy="523220"/>
          </a:xfrm>
        </p:grpSpPr>
        <p:sp>
          <p:nvSpPr>
            <p:cNvPr id="29" name="テキスト ボックス 28"/>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デモシナリオ中の画面ワイヤーフレーム</a:t>
              </a:r>
              <a:endParaRPr kumimoji="1" lang="ja-JP" altLang="en-US" sz="2800" b="1" dirty="0">
                <a:latin typeface="+mj-ea"/>
                <a:ea typeface="+mj-ea"/>
              </a:endParaRPr>
            </a:p>
          </p:txBody>
        </p:sp>
        <p:sp>
          <p:nvSpPr>
            <p:cNvPr id="31" name="テキスト ボックス 30"/>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sp>
        <p:nvSpPr>
          <p:cNvPr id="3" name="タイトル 2"/>
          <p:cNvSpPr>
            <a:spLocks noGrp="1"/>
          </p:cNvSpPr>
          <p:nvPr>
            <p:ph type="ctrTitle"/>
          </p:nvPr>
        </p:nvSpPr>
        <p:spPr/>
        <p:txBody>
          <a:bodyPr/>
          <a:lstStyle/>
          <a:p>
            <a:r>
              <a:rPr lang="ja-JP" altLang="en-US" dirty="0"/>
              <a:t>ワイヤーフレーム制作</a:t>
            </a:r>
            <a:endParaRPr kumimoji="1" lang="ja-JP" altLang="en-US" dirty="0"/>
          </a:p>
        </p:txBody>
      </p:sp>
    </p:spTree>
    <p:extLst>
      <p:ext uri="{BB962C8B-B14F-4D97-AF65-F5344CB8AC3E}">
        <p14:creationId xmlns:p14="http://schemas.microsoft.com/office/powerpoint/2010/main" val="42820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500"/>
                                        <p:tgtEl>
                                          <p:spTgt spid="10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3"/>
                                        </p:tgtEl>
                                        <p:attrNameLst>
                                          <p:attrName>style.visibility</p:attrName>
                                        </p:attrNameLst>
                                      </p:cBhvr>
                                      <p:to>
                                        <p:strVal val="visible"/>
                                      </p:to>
                                    </p:set>
                                    <p:animEffect transition="in" filter="fade">
                                      <p:cBhvr>
                                        <p:cTn id="15" dur="500"/>
                                        <p:tgtEl>
                                          <p:spTgt spid="10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
                                        <p:tgtEl>
                                          <p:spTgt spid="10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31"/>
                                        </p:tgtEl>
                                        <p:attrNameLst>
                                          <p:attrName>style.visibility</p:attrName>
                                        </p:attrNameLst>
                                      </p:cBhvr>
                                      <p:to>
                                        <p:strVal val="visible"/>
                                      </p:to>
                                    </p:set>
                                    <p:animEffect transition="in" filter="fade">
                                      <p:cBhvr>
                                        <p:cTn id="23" dur="500"/>
                                        <p:tgtEl>
                                          <p:spTgt spid="103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41"/>
                                        </p:tgtEl>
                                        <p:attrNameLst>
                                          <p:attrName>style.visibility</p:attrName>
                                        </p:attrNameLst>
                                      </p:cBhvr>
                                      <p:to>
                                        <p:strVal val="visible"/>
                                      </p:to>
                                    </p:set>
                                    <p:animEffect transition="in" filter="fade">
                                      <p:cBhvr>
                                        <p:cTn id="31" dur="500"/>
                                        <p:tgtEl>
                                          <p:spTgt spid="104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40"/>
                                        </p:tgtEl>
                                        <p:attrNameLst>
                                          <p:attrName>style.visibility</p:attrName>
                                        </p:attrNameLst>
                                      </p:cBhvr>
                                      <p:to>
                                        <p:strVal val="visible"/>
                                      </p:to>
                                    </p:set>
                                    <p:animEffect transition="in" filter="fade">
                                      <p:cBhvr>
                                        <p:cTn id="35" dur="500"/>
                                        <p:tgtEl>
                                          <p:spTgt spid="104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39"/>
                                        </p:tgtEl>
                                        <p:attrNameLst>
                                          <p:attrName>style.visibility</p:attrName>
                                        </p:attrNameLst>
                                      </p:cBhvr>
                                      <p:to>
                                        <p:strVal val="visible"/>
                                      </p:to>
                                    </p:set>
                                    <p:animEffect transition="in" filter="fade">
                                      <p:cBhvr>
                                        <p:cTn id="39" dur="500"/>
                                        <p:tgtEl>
                                          <p:spTgt spid="103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38"/>
                                        </p:tgtEl>
                                        <p:attrNameLst>
                                          <p:attrName>style.visibility</p:attrName>
                                        </p:attrNameLst>
                                      </p:cBhvr>
                                      <p:to>
                                        <p:strVal val="visible"/>
                                      </p:to>
                                    </p:set>
                                    <p:animEffect transition="in" filter="fade">
                                      <p:cBhvr>
                                        <p:cTn id="43" dur="500"/>
                                        <p:tgtEl>
                                          <p:spTgt spid="103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37"/>
                                        </p:tgtEl>
                                        <p:attrNameLst>
                                          <p:attrName>style.visibility</p:attrName>
                                        </p:attrNameLst>
                                      </p:cBhvr>
                                      <p:to>
                                        <p:strVal val="visible"/>
                                      </p:to>
                                    </p:set>
                                    <p:animEffect transition="in" filter="fade">
                                      <p:cBhvr>
                                        <p:cTn id="47" dur="500"/>
                                        <p:tgtEl>
                                          <p:spTgt spid="103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36"/>
                                        </p:tgtEl>
                                        <p:attrNameLst>
                                          <p:attrName>style.visibility</p:attrName>
                                        </p:attrNameLst>
                                      </p:cBhvr>
                                      <p:to>
                                        <p:strVal val="visible"/>
                                      </p:to>
                                    </p:set>
                                    <p:animEffect transition="in" filter="fade">
                                      <p:cBhvr>
                                        <p:cTn id="51" dur="500"/>
                                        <p:tgtEl>
                                          <p:spTgt spid="103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042"/>
                                        </p:tgtEl>
                                        <p:attrNameLst>
                                          <p:attrName>style.visibility</p:attrName>
                                        </p:attrNameLst>
                                      </p:cBhvr>
                                      <p:to>
                                        <p:strVal val="visible"/>
                                      </p:to>
                                    </p:set>
                                    <p:animEffect transition="in" filter="fade">
                                      <p:cBhvr>
                                        <p:cTn id="55" dur="500"/>
                                        <p:tgtEl>
                                          <p:spTgt spid="104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43"/>
                                        </p:tgtEl>
                                        <p:attrNameLst>
                                          <p:attrName>style.visibility</p:attrName>
                                        </p:attrNameLst>
                                      </p:cBhvr>
                                      <p:to>
                                        <p:strVal val="visible"/>
                                      </p:to>
                                    </p:set>
                                    <p:animEffect transition="in" filter="fade">
                                      <p:cBhvr>
                                        <p:cTn id="59" dur="500"/>
                                        <p:tgtEl>
                                          <p:spTgt spid="104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044"/>
                                        </p:tgtEl>
                                        <p:attrNameLst>
                                          <p:attrName>style.visibility</p:attrName>
                                        </p:attrNameLst>
                                      </p:cBhvr>
                                      <p:to>
                                        <p:strVal val="visible"/>
                                      </p:to>
                                    </p:set>
                                    <p:animEffect transition="in" filter="fade">
                                      <p:cBhvr>
                                        <p:cTn id="63" dur="500"/>
                                        <p:tgtEl>
                                          <p:spTgt spid="1044"/>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046"/>
                                        </p:tgtEl>
                                        <p:attrNameLst>
                                          <p:attrName>style.visibility</p:attrName>
                                        </p:attrNameLst>
                                      </p:cBhvr>
                                      <p:to>
                                        <p:strVal val="visible"/>
                                      </p:to>
                                    </p:set>
                                    <p:animEffect transition="in" filter="fade">
                                      <p:cBhvr>
                                        <p:cTn id="67" dur="500"/>
                                        <p:tgtEl>
                                          <p:spTgt spid="1046"/>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047"/>
                                        </p:tgtEl>
                                        <p:attrNameLst>
                                          <p:attrName>style.visibility</p:attrName>
                                        </p:attrNameLst>
                                      </p:cBhvr>
                                      <p:to>
                                        <p:strVal val="visible"/>
                                      </p:to>
                                    </p:set>
                                    <p:animEffect transition="in" filter="fade">
                                      <p:cBhvr>
                                        <p:cTn id="71" dur="500"/>
                                        <p:tgtEl>
                                          <p:spTgt spid="1047"/>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045"/>
                                        </p:tgtEl>
                                        <p:attrNameLst>
                                          <p:attrName>style.visibility</p:attrName>
                                        </p:attrNameLst>
                                      </p:cBhvr>
                                      <p:to>
                                        <p:strVal val="visible"/>
                                      </p:to>
                                    </p:set>
                                    <p:animEffect transition="in" filter="fade">
                                      <p:cBhvr>
                                        <p:cTn id="75"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0" y="-25739"/>
            <a:ext cx="9906000" cy="6598011"/>
          </a:xfrm>
          <a:prstGeom prst="rect">
            <a:avLst/>
          </a:prstGeom>
          <a:solidFill>
            <a:schemeClr val="tx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1" name="Picture 3"/>
          <p:cNvPicPr>
            <a:picLocks noChangeAspect="1" noChangeArrowheads="1"/>
          </p:cNvPicPr>
          <p:nvPr/>
        </p:nvPicPr>
        <p:blipFill>
          <a:blip r:embed="rId3" cstate="print"/>
          <a:srcRect/>
          <a:stretch>
            <a:fillRect/>
          </a:stretch>
        </p:blipFill>
        <p:spPr bwMode="auto">
          <a:xfrm>
            <a:off x="614756" y="916418"/>
            <a:ext cx="8676488" cy="4650992"/>
          </a:xfrm>
          <a:prstGeom prst="rect">
            <a:avLst/>
          </a:prstGeom>
          <a:noFill/>
          <a:ln w="9525">
            <a:noFill/>
            <a:miter lim="800000"/>
            <a:headEnd/>
            <a:tailEnd/>
          </a:ln>
          <a:effectLst/>
        </p:spPr>
      </p:pic>
      <p:sp>
        <p:nvSpPr>
          <p:cNvPr id="2" name="タイトル 1"/>
          <p:cNvSpPr>
            <a:spLocks noGrp="1"/>
          </p:cNvSpPr>
          <p:nvPr>
            <p:ph type="ctrTitle"/>
          </p:nvPr>
        </p:nvSpPr>
        <p:spPr/>
        <p:txBody>
          <a:bodyPr/>
          <a:lstStyle/>
          <a:p>
            <a:r>
              <a:rPr lang="ja-JP" altLang="en-US" dirty="0">
                <a:solidFill>
                  <a:schemeClr val="bg1"/>
                </a:solidFill>
              </a:rPr>
              <a:t>ワイヤーフレーム制作</a:t>
            </a:r>
            <a:endParaRPr kumimoji="1" lang="ja-JP" altLang="en-US" dirty="0">
              <a:solidFill>
                <a:schemeClr val="bg1"/>
              </a:solidFill>
            </a:endParaRPr>
          </a:p>
        </p:txBody>
      </p:sp>
    </p:spTree>
    <p:extLst>
      <p:ext uri="{BB962C8B-B14F-4D97-AF65-F5344CB8AC3E}">
        <p14:creationId xmlns:p14="http://schemas.microsoft.com/office/powerpoint/2010/main" val="208062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a:bodyPr>
          <a:lstStyle/>
          <a:p>
            <a:r>
              <a:rPr lang="ja-JP" altLang="en-US" b="1" dirty="0" smtClean="0">
                <a:cs typeface="メイリオ" pitchFamily="50" charset="-128"/>
              </a:rPr>
              <a:t>具体化フェーズで行ったこと</a:t>
            </a:r>
            <a:endParaRPr kumimoji="1" lang="ja-JP" altLang="en-US" b="1" dirty="0">
              <a:cs typeface="メイリオ" pitchFamily="50" charset="-128"/>
            </a:endParaRPr>
          </a:p>
        </p:txBody>
      </p:sp>
      <p:sp>
        <p:nvSpPr>
          <p:cNvPr id="21" name="コンテンツ プレースホルダ 20"/>
          <p:cNvSpPr>
            <a:spLocks noGrp="1"/>
          </p:cNvSpPr>
          <p:nvPr>
            <p:ph sz="half" idx="4294967295"/>
          </p:nvPr>
        </p:nvSpPr>
        <p:spPr>
          <a:xfrm>
            <a:off x="617538" y="2714625"/>
            <a:ext cx="8978932" cy="3516842"/>
          </a:xfrm>
          <a:prstGeom prst="rect">
            <a:avLst/>
          </a:prstGeom>
          <a:ln w="19050">
            <a:solidFill>
              <a:srgbClr val="728E3A"/>
            </a:solidFill>
          </a:ln>
        </p:spPr>
        <p:txBody>
          <a:bodyPr/>
          <a:lstStyle/>
          <a:p>
            <a:pPr marL="198000" indent="-198000"/>
            <a:r>
              <a:rPr lang="ja-JP" altLang="en-US" sz="2000" dirty="0" smtClean="0">
                <a:latin typeface="+mj-ea"/>
                <a:ea typeface="+mj-ea"/>
              </a:rPr>
              <a:t>グラフィックデザイン</a:t>
            </a:r>
            <a:endParaRPr lang="en-US" altLang="ja-JP" sz="2000" dirty="0" smtClean="0">
              <a:latin typeface="+mj-ea"/>
              <a:ea typeface="+mj-ea"/>
            </a:endParaRPr>
          </a:p>
          <a:p>
            <a:pPr marL="597600" lvl="1" indent="-140400"/>
            <a:r>
              <a:rPr lang="ja-JP" altLang="en-US" sz="1400" b="0" dirty="0" smtClean="0">
                <a:latin typeface="+mn-ea"/>
              </a:rPr>
              <a:t>ワイヤーフレーム資料に従い、各画面、各素材のグラフィックデザインを行います。</a:t>
            </a:r>
            <a:endParaRPr lang="en-US" altLang="ja-JP" sz="1400" b="0" dirty="0" smtClean="0">
              <a:latin typeface="+mn-ea"/>
            </a:endParaRPr>
          </a:p>
          <a:p>
            <a:pPr marL="198000" indent="-198000">
              <a:lnSpc>
                <a:spcPct val="200000"/>
              </a:lnSpc>
            </a:pPr>
            <a:r>
              <a:rPr lang="ja-JP" altLang="en-US" sz="2000" b="1" dirty="0" smtClean="0">
                <a:latin typeface="+mj-ea"/>
                <a:ea typeface="+mj-ea"/>
              </a:rPr>
              <a:t>ユーザーコントロールの配置</a:t>
            </a:r>
            <a:endParaRPr lang="en-US" altLang="ja-JP" sz="2000" b="1" dirty="0" smtClean="0">
              <a:latin typeface="+mj-ea"/>
              <a:ea typeface="+mj-ea"/>
            </a:endParaRPr>
          </a:p>
          <a:p>
            <a:pPr marL="597600" lvl="1" indent="-140400"/>
            <a:r>
              <a:rPr lang="ja-JP" altLang="en-US" sz="1400" b="0" dirty="0" smtClean="0">
                <a:latin typeface="+mn-ea"/>
              </a:rPr>
              <a:t>ワイヤーフレーム資料に従い、各画面で使用するユーザーコントロールを配置します。</a:t>
            </a:r>
            <a:endParaRPr lang="en-US" altLang="ja-JP" sz="1400" b="0" dirty="0" smtClean="0">
              <a:latin typeface="+mn-ea"/>
            </a:endParaRPr>
          </a:p>
          <a:p>
            <a:pPr marL="198000" indent="-198000">
              <a:lnSpc>
                <a:spcPct val="200000"/>
              </a:lnSpc>
            </a:pPr>
            <a:r>
              <a:rPr lang="ja-JP" altLang="en-US" sz="2000" dirty="0" smtClean="0">
                <a:latin typeface="+mj-ea"/>
                <a:ea typeface="+mj-ea"/>
              </a:rPr>
              <a:t>グラフィックデザインの</a:t>
            </a:r>
            <a:r>
              <a:rPr lang="en-US" altLang="ja-JP" sz="2000" dirty="0" smtClean="0">
                <a:latin typeface="+mj-ea"/>
                <a:ea typeface="+mj-ea"/>
              </a:rPr>
              <a:t>XAML</a:t>
            </a:r>
            <a:r>
              <a:rPr lang="ja-JP" altLang="en-US" sz="2000" dirty="0" smtClean="0">
                <a:latin typeface="+mj-ea"/>
                <a:ea typeface="+mj-ea"/>
              </a:rPr>
              <a:t>実装</a:t>
            </a:r>
            <a:endParaRPr lang="en-US" altLang="ja-JP" sz="2000" dirty="0" smtClean="0">
              <a:latin typeface="+mj-ea"/>
              <a:ea typeface="+mj-ea"/>
            </a:endParaRPr>
          </a:p>
          <a:p>
            <a:pPr marL="597600" lvl="1" indent="-140400"/>
            <a:r>
              <a:rPr lang="ja-JP" altLang="en-US" sz="1400" b="0" dirty="0" smtClean="0">
                <a:latin typeface="+mn-ea"/>
              </a:rPr>
              <a:t>配置したユーザーコントロールに各画面のデザインを適用してゆきます。</a:t>
            </a:r>
            <a:endParaRPr lang="en-US" altLang="ja-JP" sz="1400" b="0" dirty="0" smtClean="0">
              <a:latin typeface="+mn-ea"/>
            </a:endParaRPr>
          </a:p>
          <a:p>
            <a:pPr marL="198000" indent="-198000">
              <a:lnSpc>
                <a:spcPct val="200000"/>
              </a:lnSpc>
            </a:pPr>
            <a:r>
              <a:rPr lang="ja-JP" altLang="en-US" sz="2000" dirty="0" smtClean="0">
                <a:latin typeface="+mj-ea"/>
                <a:ea typeface="+mj-ea"/>
              </a:rPr>
              <a:t>結合調整作業</a:t>
            </a:r>
            <a:endParaRPr lang="en-US" altLang="ja-JP" sz="2000" dirty="0" smtClean="0">
              <a:latin typeface="+mj-ea"/>
              <a:ea typeface="+mj-ea"/>
            </a:endParaRPr>
          </a:p>
          <a:p>
            <a:pPr marL="597600" lvl="1" indent="-140400"/>
            <a:r>
              <a:rPr lang="ja-JP" altLang="en-US" sz="1400" b="0" dirty="0" smtClean="0">
                <a:latin typeface="+mn-ea"/>
              </a:rPr>
              <a:t>ソリマチ技研様で開発をすすめているロジックとの結合に向けた調整を行います。</a:t>
            </a:r>
            <a:endParaRPr lang="en-US" altLang="ja-JP" sz="1400" b="0" dirty="0" smtClean="0">
              <a:latin typeface="+mn-ea"/>
            </a:endParaRPr>
          </a:p>
        </p:txBody>
      </p:sp>
      <p:grpSp>
        <p:nvGrpSpPr>
          <p:cNvPr id="2" name="グループ化 16"/>
          <p:cNvGrpSpPr/>
          <p:nvPr/>
        </p:nvGrpSpPr>
        <p:grpSpPr>
          <a:xfrm>
            <a:off x="488949" y="692152"/>
            <a:ext cx="9288464" cy="1036827"/>
            <a:chOff x="488949" y="2177859"/>
            <a:chExt cx="9288464" cy="1036827"/>
          </a:xfrm>
        </p:grpSpPr>
        <p:sp>
          <p:nvSpPr>
            <p:cNvPr id="18" name="角丸四角形 17"/>
            <p:cNvSpPr/>
            <p:nvPr/>
          </p:nvSpPr>
          <p:spPr>
            <a:xfrm>
              <a:off x="488949" y="2177859"/>
              <a:ext cx="9288464" cy="1036827"/>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grpSp>
          <p:nvGrpSpPr>
            <p:cNvPr id="3" name="グループ化 63"/>
            <p:cNvGrpSpPr/>
            <p:nvPr/>
          </p:nvGrpSpPr>
          <p:grpSpPr>
            <a:xfrm>
              <a:off x="639601" y="2333280"/>
              <a:ext cx="2098821" cy="477054"/>
              <a:chOff x="639601" y="2333280"/>
              <a:chExt cx="2098821" cy="477054"/>
            </a:xfrm>
          </p:grpSpPr>
          <p:cxnSp>
            <p:nvCxnSpPr>
              <p:cNvPr id="35" name="直線矢印コネクタ 34"/>
              <p:cNvCxnSpPr/>
              <p:nvPr/>
            </p:nvCxnSpPr>
            <p:spPr>
              <a:xfrm>
                <a:off x="639601"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340197" y="2333280"/>
                <a:ext cx="697627" cy="477054"/>
              </a:xfrm>
              <a:prstGeom prst="rect">
                <a:avLst/>
              </a:prstGeom>
              <a:noFill/>
              <a:ln w="19050">
                <a:noFill/>
              </a:ln>
            </p:spPr>
            <p:txBody>
              <a:bodyPr wrap="none" rtlCol="0" anchor="ctr" anchorCtr="0">
                <a:spAutoFit/>
              </a:bodyPr>
              <a:lstStyle/>
              <a:p>
                <a:pPr algn="ctr">
                  <a:lnSpc>
                    <a:spcPct val="130000"/>
                  </a:lnSpc>
                </a:pPr>
                <a:r>
                  <a:rPr kumimoji="1" lang="ja-JP" altLang="en-US" sz="2000" b="1" dirty="0" smtClean="0">
                    <a:solidFill>
                      <a:schemeClr val="bg1"/>
                    </a:solidFill>
                    <a:latin typeface="+mj-ea"/>
                    <a:ea typeface="+mj-ea"/>
                  </a:rPr>
                  <a:t>理解</a:t>
                </a:r>
              </a:p>
            </p:txBody>
          </p:sp>
        </p:grpSp>
        <p:grpSp>
          <p:nvGrpSpPr>
            <p:cNvPr id="5" name="グループ化 64"/>
            <p:cNvGrpSpPr/>
            <p:nvPr/>
          </p:nvGrpSpPr>
          <p:grpSpPr>
            <a:xfrm>
              <a:off x="2925617" y="2333280"/>
              <a:ext cx="2098821" cy="477054"/>
              <a:chOff x="2925617" y="2333280"/>
              <a:chExt cx="2098821" cy="477054"/>
            </a:xfrm>
          </p:grpSpPr>
          <p:cxnSp>
            <p:nvCxnSpPr>
              <p:cNvPr id="33" name="直線矢印コネクタ 32"/>
              <p:cNvCxnSpPr/>
              <p:nvPr/>
            </p:nvCxnSpPr>
            <p:spPr>
              <a:xfrm>
                <a:off x="2925617"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626213"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分析</a:t>
                </a:r>
                <a:endParaRPr kumimoji="1" lang="ja-JP" altLang="en-US" sz="2000" b="1" smtClean="0">
                  <a:solidFill>
                    <a:schemeClr val="bg1"/>
                  </a:solidFill>
                  <a:latin typeface="+mj-ea"/>
                  <a:ea typeface="+mj-ea"/>
                </a:endParaRPr>
              </a:p>
            </p:txBody>
          </p:sp>
        </p:grpSp>
        <p:grpSp>
          <p:nvGrpSpPr>
            <p:cNvPr id="6" name="グループ化 65"/>
            <p:cNvGrpSpPr/>
            <p:nvPr/>
          </p:nvGrpSpPr>
          <p:grpSpPr>
            <a:xfrm>
              <a:off x="5211633" y="2333280"/>
              <a:ext cx="2098821" cy="477054"/>
              <a:chOff x="5211633" y="2333280"/>
              <a:chExt cx="2098821" cy="477054"/>
            </a:xfrm>
          </p:grpSpPr>
          <p:cxnSp>
            <p:nvCxnSpPr>
              <p:cNvPr id="31" name="直線矢印コネクタ 30"/>
              <p:cNvCxnSpPr/>
              <p:nvPr/>
            </p:nvCxnSpPr>
            <p:spPr>
              <a:xfrm>
                <a:off x="5211633"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912229" y="2333280"/>
                <a:ext cx="697627" cy="477054"/>
              </a:xfrm>
              <a:prstGeom prst="rect">
                <a:avLst/>
              </a:prstGeom>
              <a:noFill/>
              <a:ln w="19050">
                <a:noFill/>
              </a:ln>
            </p:spPr>
            <p:txBody>
              <a:bodyPr wrap="none" rtlCol="0" anchor="ctr" anchorCtr="0">
                <a:spAutoFit/>
              </a:bodyPr>
              <a:lstStyle/>
              <a:p>
                <a:pPr algn="ctr">
                  <a:lnSpc>
                    <a:spcPct val="130000"/>
                  </a:lnSpc>
                </a:pPr>
                <a:r>
                  <a:rPr lang="ja-JP" altLang="en-US" sz="2000" b="1" smtClean="0">
                    <a:solidFill>
                      <a:schemeClr val="bg1"/>
                    </a:solidFill>
                    <a:latin typeface="+mj-ea"/>
                    <a:ea typeface="+mj-ea"/>
                  </a:rPr>
                  <a:t>発案</a:t>
                </a:r>
                <a:endParaRPr kumimoji="1" lang="ja-JP" altLang="en-US" sz="2000" b="1" smtClean="0">
                  <a:solidFill>
                    <a:schemeClr val="bg1"/>
                  </a:solidFill>
                  <a:latin typeface="+mj-ea"/>
                  <a:ea typeface="+mj-ea"/>
                </a:endParaRPr>
              </a:p>
            </p:txBody>
          </p:sp>
        </p:grpSp>
        <p:grpSp>
          <p:nvGrpSpPr>
            <p:cNvPr id="7" name="グループ化 66"/>
            <p:cNvGrpSpPr/>
            <p:nvPr/>
          </p:nvGrpSpPr>
          <p:grpSpPr>
            <a:xfrm>
              <a:off x="7497649" y="2333280"/>
              <a:ext cx="2098821" cy="477054"/>
              <a:chOff x="7497649" y="2333280"/>
              <a:chExt cx="2098821" cy="477054"/>
            </a:xfrm>
          </p:grpSpPr>
          <p:cxnSp>
            <p:nvCxnSpPr>
              <p:cNvPr id="28" name="直線矢印コネクタ 27"/>
              <p:cNvCxnSpPr/>
              <p:nvPr/>
            </p:nvCxnSpPr>
            <p:spPr>
              <a:xfrm>
                <a:off x="7497649" y="2798023"/>
                <a:ext cx="2098821"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8070006" y="2333280"/>
                <a:ext cx="954107" cy="477054"/>
              </a:xfrm>
              <a:prstGeom prst="rect">
                <a:avLst/>
              </a:prstGeom>
              <a:noFill/>
              <a:ln w="19050">
                <a:noFill/>
              </a:ln>
            </p:spPr>
            <p:txBody>
              <a:bodyPr wrap="none" rtlCol="0" anchor="ctr" anchorCtr="0">
                <a:spAutoFit/>
              </a:bodyPr>
              <a:lstStyle/>
              <a:p>
                <a:pPr algn="ctr">
                  <a:lnSpc>
                    <a:spcPct val="130000"/>
                  </a:lnSpc>
                </a:pPr>
                <a:r>
                  <a:rPr lang="ja-JP" altLang="en-US" sz="2000" b="1" dirty="0" smtClean="0">
                    <a:solidFill>
                      <a:schemeClr val="bg1"/>
                    </a:solidFill>
                    <a:latin typeface="+mj-ea"/>
                    <a:ea typeface="+mj-ea"/>
                  </a:rPr>
                  <a:t>具体化</a:t>
                </a:r>
                <a:endParaRPr kumimoji="1" lang="ja-JP" altLang="en-US" sz="2000" b="1" dirty="0" smtClean="0">
                  <a:solidFill>
                    <a:schemeClr val="bg1"/>
                  </a:solidFill>
                  <a:latin typeface="+mj-ea"/>
                  <a:ea typeface="+mj-ea"/>
                </a:endParaRPr>
              </a:p>
            </p:txBody>
          </p:sp>
        </p:grpSp>
      </p:grpSp>
      <p:sp>
        <p:nvSpPr>
          <p:cNvPr id="30" name="円/楕円 29"/>
          <p:cNvSpPr/>
          <p:nvPr/>
        </p:nvSpPr>
        <p:spPr>
          <a:xfrm>
            <a:off x="8096272" y="733406"/>
            <a:ext cx="872510" cy="87251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24"/>
          <p:cNvGrpSpPr/>
          <p:nvPr/>
        </p:nvGrpSpPr>
        <p:grpSpPr>
          <a:xfrm>
            <a:off x="488950" y="1826588"/>
            <a:ext cx="9288463" cy="523220"/>
            <a:chOff x="488949" y="1826587"/>
            <a:chExt cx="9288463" cy="523220"/>
          </a:xfrm>
        </p:grpSpPr>
        <p:sp>
          <p:nvSpPr>
            <p:cNvPr id="27" name="テキスト ボックス 26"/>
            <p:cNvSpPr txBox="1"/>
            <p:nvPr/>
          </p:nvSpPr>
          <p:spPr>
            <a:xfrm>
              <a:off x="560951" y="1826587"/>
              <a:ext cx="9216461" cy="523220"/>
            </a:xfrm>
            <a:prstGeom prst="rect">
              <a:avLst/>
            </a:prstGeom>
            <a:solidFill>
              <a:schemeClr val="bg1">
                <a:lumMod val="75000"/>
              </a:schemeClr>
            </a:solidFill>
          </p:spPr>
          <p:txBody>
            <a:bodyPr wrap="square" rtlCol="0" anchor="ctr" anchorCtr="0">
              <a:spAutoFit/>
            </a:bodyPr>
            <a:lstStyle/>
            <a:p>
              <a:r>
                <a:rPr lang="ja-JP" altLang="en-US" sz="2800" b="1" dirty="0" smtClean="0">
                  <a:latin typeface="+mj-ea"/>
                  <a:ea typeface="+mj-ea"/>
                </a:rPr>
                <a:t>画面実装</a:t>
              </a:r>
              <a:endParaRPr kumimoji="1" lang="ja-JP" altLang="en-US" sz="2800" b="1" dirty="0">
                <a:latin typeface="+mj-ea"/>
                <a:ea typeface="+mj-ea"/>
              </a:endParaRPr>
            </a:p>
          </p:txBody>
        </p:sp>
        <p:sp>
          <p:nvSpPr>
            <p:cNvPr id="37" name="テキスト ボックス 36"/>
            <p:cNvSpPr txBox="1"/>
            <p:nvPr/>
          </p:nvSpPr>
          <p:spPr>
            <a:xfrm>
              <a:off x="488949" y="1857364"/>
              <a:ext cx="72002" cy="461665"/>
            </a:xfrm>
            <a:prstGeom prst="rect">
              <a:avLst/>
            </a:prstGeom>
            <a:solidFill>
              <a:srgbClr val="6666E8"/>
            </a:solidFill>
          </p:spPr>
          <p:txBody>
            <a:bodyPr wrap="square" rtlCol="0" anchor="ctr" anchorCtr="0">
              <a:spAutoFit/>
            </a:bodyPr>
            <a:lstStyle/>
            <a:p>
              <a:endParaRPr kumimoji="1" lang="ja-JP" altLang="en-US" sz="2400" dirty="0">
                <a:solidFill>
                  <a:schemeClr val="bg1"/>
                </a:solidFill>
                <a:latin typeface="A-OTF 新ゴ Pro M" pitchFamily="34" charset="-128"/>
                <a:ea typeface="A-OTF 新ゴ Pro M" pitchFamily="34" charset="-128"/>
              </a:endParaRPr>
            </a:p>
          </p:txBody>
        </p:sp>
      </p:grpSp>
      <p:pic>
        <p:nvPicPr>
          <p:cNvPr id="23" name="Picture 3" descr="\\File_server\Share1\00_社員ポスト\D2\ihara\sodec2009\ソリマチ技研案件納品物\nouhin\20090227_unite\design\jpg\brown.jpg"/>
          <p:cNvPicPr>
            <a:picLocks noChangeAspect="1" noChangeArrowheads="1"/>
          </p:cNvPicPr>
          <p:nvPr/>
        </p:nvPicPr>
        <p:blipFill>
          <a:blip r:embed="rId3" cstate="print"/>
          <a:srcRect/>
          <a:stretch>
            <a:fillRect/>
          </a:stretch>
        </p:blipFill>
        <p:spPr bwMode="auto">
          <a:xfrm flipH="1">
            <a:off x="7915083" y="3639484"/>
            <a:ext cx="1523979" cy="1142984"/>
          </a:xfrm>
          <a:prstGeom prst="rect">
            <a:avLst/>
          </a:prstGeom>
          <a:noFill/>
          <a:ln w="12700">
            <a:solidFill>
              <a:schemeClr val="tx1">
                <a:lumMod val="75000"/>
                <a:lumOff val="25000"/>
              </a:schemeClr>
            </a:solidFill>
          </a:ln>
        </p:spPr>
      </p:pic>
      <p:pic>
        <p:nvPicPr>
          <p:cNvPr id="25" name="Picture 2" descr="\\File_server\Share1\00_社員ポスト\D2\ihara\sodec2009\ソリマチ技研案件納品物\nouhin\20090227_unite\design\jpg\v1100.jpg"/>
          <p:cNvPicPr>
            <a:picLocks noChangeAspect="1" noChangeArrowheads="1"/>
          </p:cNvPicPr>
          <p:nvPr/>
        </p:nvPicPr>
        <p:blipFill>
          <a:blip r:embed="rId4" cstate="print"/>
          <a:srcRect/>
          <a:stretch>
            <a:fillRect/>
          </a:stretch>
        </p:blipFill>
        <p:spPr bwMode="auto">
          <a:xfrm>
            <a:off x="7695825" y="4525290"/>
            <a:ext cx="1523979" cy="1142984"/>
          </a:xfrm>
          <a:prstGeom prst="rect">
            <a:avLst/>
          </a:prstGeom>
          <a:noFill/>
          <a:ln w="12700">
            <a:solidFill>
              <a:schemeClr val="tx1">
                <a:lumMod val="75000"/>
                <a:lumOff val="25000"/>
              </a:schemeClr>
            </a:solidFill>
          </a:ln>
        </p:spPr>
      </p:pic>
    </p:spTree>
    <p:extLst>
      <p:ext uri="{BB962C8B-B14F-4D97-AF65-F5344CB8AC3E}">
        <p14:creationId xmlns:p14="http://schemas.microsoft.com/office/powerpoint/2010/main" val="13495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bg/>
                                          </p:spTgt>
                                        </p:tgtEl>
                                        <p:attrNameLst>
                                          <p:attrName>style.visibility</p:attrName>
                                        </p:attrNameLst>
                                      </p:cBhvr>
                                      <p:to>
                                        <p:strVal val="visible"/>
                                      </p:to>
                                    </p:set>
                                    <p:animEffect transition="in" filter="fade">
                                      <p:cBhvr>
                                        <p:cTn id="12" dur="500"/>
                                        <p:tgtEl>
                                          <p:spTgt spid="21">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fade">
                                      <p:cBhvr>
                                        <p:cTn id="18" dur="500"/>
                                        <p:tgtEl>
                                          <p:spTgt spid="21">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xEl>
                                              <p:pRg st="3" end="3"/>
                                            </p:txEl>
                                          </p:spTgt>
                                        </p:tgtEl>
                                        <p:attrNameLst>
                                          <p:attrName>style.visibility</p:attrName>
                                        </p:attrNameLst>
                                      </p:cBhvr>
                                      <p:to>
                                        <p:strVal val="visible"/>
                                      </p:to>
                                    </p:set>
                                    <p:animEffect transition="in" filter="fade">
                                      <p:cBhvr>
                                        <p:cTn id="24" dur="500"/>
                                        <p:tgtEl>
                                          <p:spTgt spid="21">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fade">
                                      <p:cBhvr>
                                        <p:cTn id="27" dur="500"/>
                                        <p:tgtEl>
                                          <p:spTgt spid="21">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xEl>
                                              <p:pRg st="5" end="5"/>
                                            </p:txEl>
                                          </p:spTgt>
                                        </p:tgtEl>
                                        <p:attrNameLst>
                                          <p:attrName>style.visibility</p:attrName>
                                        </p:attrNameLst>
                                      </p:cBhvr>
                                      <p:to>
                                        <p:strVal val="visible"/>
                                      </p:to>
                                    </p:set>
                                    <p:animEffect transition="in" filter="fade">
                                      <p:cBhvr>
                                        <p:cTn id="30" dur="500"/>
                                        <p:tgtEl>
                                          <p:spTgt spid="21">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xEl>
                                              <p:pRg st="6" end="6"/>
                                            </p:txEl>
                                          </p:spTgt>
                                        </p:tgtEl>
                                        <p:attrNameLst>
                                          <p:attrName>style.visibility</p:attrName>
                                        </p:attrNameLst>
                                      </p:cBhvr>
                                      <p:to>
                                        <p:strVal val="visible"/>
                                      </p:to>
                                    </p:set>
                                    <p:animEffect transition="in" filter="fade">
                                      <p:cBhvr>
                                        <p:cTn id="33" dur="500"/>
                                        <p:tgtEl>
                                          <p:spTgt spid="21">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xEl>
                                              <p:pRg st="7" end="7"/>
                                            </p:txEl>
                                          </p:spTgt>
                                        </p:tgtEl>
                                        <p:attrNameLst>
                                          <p:attrName>style.visibility</p:attrName>
                                        </p:attrNameLst>
                                      </p:cBhvr>
                                      <p:to>
                                        <p:strVal val="visible"/>
                                      </p:to>
                                    </p:set>
                                    <p:animEffect transition="in" filter="fade">
                                      <p:cBhvr>
                                        <p:cTn id="36" dur="500"/>
                                        <p:tgtEl>
                                          <p:spTgt spid="21">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3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b="1" dirty="0"/>
              <a:t>中間発表</a:t>
            </a:r>
            <a:endParaRPr kumimoji="1" lang="ja-JP" altLang="en-US" dirty="0"/>
          </a:p>
        </p:txBody>
      </p:sp>
      <p:sp>
        <p:nvSpPr>
          <p:cNvPr id="3" name="正方形/長方形 2"/>
          <p:cNvSpPr/>
          <p:nvPr/>
        </p:nvSpPr>
        <p:spPr bwMode="auto">
          <a:xfrm>
            <a:off x="619125" y="1133476"/>
            <a:ext cx="8677275" cy="154304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7200" b="1" dirty="0" smtClean="0">
                <a:latin typeface="ＭＳ Ｐゴシック" pitchFamily="50" charset="-128"/>
                <a:ea typeface="ＭＳ Ｐゴシック" pitchFamily="50" charset="-128"/>
              </a:rPr>
              <a:t>課題ブレスト</a:t>
            </a:r>
            <a:endParaRPr kumimoji="1" lang="ja-JP" altLang="en-US" sz="7200" b="1" dirty="0">
              <a:latin typeface="ＭＳ Ｐゴシック" pitchFamily="50" charset="-128"/>
              <a:ea typeface="ＭＳ Ｐゴシック" pitchFamily="50" charset="-128"/>
            </a:endParaRPr>
          </a:p>
        </p:txBody>
      </p:sp>
      <p:sp>
        <p:nvSpPr>
          <p:cNvPr id="4" name="テキスト ボックス 3"/>
          <p:cNvSpPr txBox="1"/>
          <p:nvPr/>
        </p:nvSpPr>
        <p:spPr bwMode="auto">
          <a:xfrm>
            <a:off x="619124" y="2852114"/>
            <a:ext cx="9001126" cy="1567334"/>
          </a:xfrm>
          <a:prstGeom prst="rect">
            <a:avLst/>
          </a:prstGeom>
          <a:noFill/>
          <a:ln w="9525">
            <a:noFill/>
            <a:miter lim="800000"/>
            <a:headEnd/>
            <a:tailEnd/>
          </a:ln>
        </p:spPr>
        <p:txBody>
          <a:bodyPr wrap="square" lIns="108000" tIns="72000" rIns="108000" bIns="72000" rtlCol="0" anchor="t" anchorCtr="0">
            <a:spAutoFit/>
          </a:bodyPr>
          <a:lstStyle/>
          <a:p>
            <a:pPr>
              <a:lnSpc>
                <a:spcPct val="130000"/>
              </a:lnSpc>
              <a:buSzPct val="120000"/>
            </a:pPr>
            <a:r>
              <a:rPr lang="ja-JP" altLang="en-US" sz="2400" dirty="0" smtClean="0">
                <a:latin typeface="+mj-ea"/>
                <a:ea typeface="+mj-ea"/>
              </a:rPr>
              <a:t>発散　＞　収束　まで</a:t>
            </a:r>
            <a:endParaRPr lang="en-US" altLang="ja-JP" sz="2400" dirty="0" smtClean="0">
              <a:latin typeface="+mj-ea"/>
              <a:ea typeface="+mj-ea"/>
            </a:endParaRPr>
          </a:p>
          <a:p>
            <a:pPr>
              <a:lnSpc>
                <a:spcPct val="130000"/>
              </a:lnSpc>
              <a:buSzPct val="120000"/>
            </a:pPr>
            <a:endParaRPr lang="en-US" altLang="ja-JP" sz="2400" dirty="0">
              <a:latin typeface="+mj-ea"/>
              <a:ea typeface="+mj-ea"/>
            </a:endParaRPr>
          </a:p>
          <a:p>
            <a:pPr>
              <a:lnSpc>
                <a:spcPct val="130000"/>
              </a:lnSpc>
              <a:buSzPct val="120000"/>
            </a:pPr>
            <a:r>
              <a:rPr lang="ja-JP" altLang="en-US" sz="2400" dirty="0" smtClean="0">
                <a:latin typeface="+mj-ea"/>
                <a:ea typeface="+mj-ea"/>
              </a:rPr>
              <a:t>収束は　グループ化　＋　観点　を見つけるところまで</a:t>
            </a:r>
            <a:endParaRPr lang="en-US" altLang="ja-JP" sz="2400" dirty="0" smtClean="0">
              <a:latin typeface="+mj-ea"/>
              <a:ea typeface="+mj-ea"/>
            </a:endParaRPr>
          </a:p>
        </p:txBody>
      </p:sp>
      <p:sp>
        <p:nvSpPr>
          <p:cNvPr id="5" name="角丸四角形 4"/>
          <p:cNvSpPr/>
          <p:nvPr/>
        </p:nvSpPr>
        <p:spPr bwMode="auto">
          <a:xfrm>
            <a:off x="3381829" y="4631267"/>
            <a:ext cx="2780847" cy="106680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4400" b="1" dirty="0" smtClean="0">
                <a:solidFill>
                  <a:schemeClr val="bg1"/>
                </a:solidFill>
                <a:latin typeface="ＭＳ Ｐゴシック" pitchFamily="50" charset="-128"/>
                <a:ea typeface="ＭＳ Ｐゴシック" pitchFamily="50" charset="-128"/>
              </a:rPr>
              <a:t>６０分</a:t>
            </a:r>
            <a:endParaRPr lang="en-US" altLang="ja-JP" sz="4400" b="1" dirty="0" smtClean="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73356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利用シーン検討漏れのバッド</a:t>
            </a:r>
            <a:r>
              <a:rPr lang="en-US" altLang="ja-JP" dirty="0" smtClean="0"/>
              <a:t>UX</a:t>
            </a:r>
            <a:r>
              <a:rPr lang="ja-JP" altLang="en-US" dirty="0" smtClean="0"/>
              <a:t>事例</a:t>
            </a:r>
            <a:endParaRPr kumimoji="1" lang="ja-JP" alt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2037"/>
            <a:ext cx="5949950"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795859"/>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smtClean="0"/>
              <a:t>コンセプトメイキング</a:t>
            </a:r>
            <a:endParaRPr kumimoji="1" lang="ja-JP" altLang="en-US" dirty="0"/>
          </a:p>
        </p:txBody>
      </p:sp>
    </p:spTree>
    <p:extLst>
      <p:ext uri="{BB962C8B-B14F-4D97-AF65-F5344CB8AC3E}">
        <p14:creationId xmlns:p14="http://schemas.microsoft.com/office/powerpoint/2010/main" val="3257051495"/>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smtClean="0">
                <a:solidFill>
                  <a:prstClr val="black"/>
                </a:solidFill>
              </a:rPr>
              <a:t>“</a:t>
            </a:r>
            <a:r>
              <a:rPr lang="ja-JP" altLang="en-US" dirty="0" smtClean="0">
                <a:solidFill>
                  <a:prstClr val="black"/>
                </a:solidFill>
              </a:rPr>
              <a:t>コンセプト</a:t>
            </a:r>
            <a:r>
              <a:rPr lang="en-US" altLang="ja-JP" dirty="0" smtClean="0">
                <a:solidFill>
                  <a:prstClr val="black"/>
                </a:solidFill>
              </a:rPr>
              <a:t>”</a:t>
            </a:r>
            <a:r>
              <a:rPr lang="ja-JP" altLang="en-US" dirty="0" smtClean="0">
                <a:solidFill>
                  <a:prstClr val="black"/>
                </a:solidFill>
              </a:rPr>
              <a:t>とは</a:t>
            </a:r>
            <a:endParaRPr kumimoji="1" lang="ja-JP" altLang="en-US" dirty="0"/>
          </a:p>
        </p:txBody>
      </p:sp>
      <p:sp>
        <p:nvSpPr>
          <p:cNvPr id="5" name="角丸四角形 4"/>
          <p:cNvSpPr/>
          <p:nvPr/>
        </p:nvSpPr>
        <p:spPr bwMode="auto">
          <a:xfrm>
            <a:off x="514675" y="869625"/>
            <a:ext cx="8876650" cy="1435421"/>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3100" dirty="0" smtClean="0">
                <a:solidFill>
                  <a:prstClr val="black"/>
                </a:solidFill>
                <a:latin typeface="A-OTF 新ゴ Pro R" pitchFamily="34" charset="-128"/>
                <a:ea typeface="A-OTF 新ゴ Pro R" pitchFamily="34" charset="-128"/>
              </a:rPr>
              <a:t>ビジョン</a:t>
            </a:r>
            <a:r>
              <a:rPr lang="ja-JP" altLang="en-US" sz="3100" dirty="0">
                <a:solidFill>
                  <a:prstClr val="black"/>
                </a:solidFill>
                <a:latin typeface="A-OTF 新ゴ Pro R" pitchFamily="34" charset="-128"/>
                <a:ea typeface="A-OTF 新ゴ Pro R" pitchFamily="34" charset="-128"/>
              </a:rPr>
              <a:t>が</a:t>
            </a:r>
            <a:r>
              <a:rPr lang="ja-JP" altLang="en-US" sz="3100" dirty="0" smtClean="0">
                <a:solidFill>
                  <a:prstClr val="black"/>
                </a:solidFill>
                <a:latin typeface="A-OTF 新ゴ Pro R" pitchFamily="34" charset="-128"/>
                <a:ea typeface="A-OTF 新ゴ Pro R" pitchFamily="34" charset="-128"/>
              </a:rPr>
              <a:t>共有でき、ゴールを関係者</a:t>
            </a:r>
            <a:r>
              <a:rPr lang="ja-JP" altLang="en-US" sz="3100" dirty="0">
                <a:solidFill>
                  <a:prstClr val="black"/>
                </a:solidFill>
                <a:latin typeface="A-OTF 新ゴ Pro R" pitchFamily="34" charset="-128"/>
                <a:ea typeface="A-OTF 新ゴ Pro R" pitchFamily="34" charset="-128"/>
              </a:rPr>
              <a:t>すべてに</a:t>
            </a:r>
            <a:endParaRPr lang="en-US" altLang="ja-JP" sz="3100" dirty="0">
              <a:solidFill>
                <a:prstClr val="black"/>
              </a:solidFill>
              <a:latin typeface="A-OTF 新ゴ Pro R" pitchFamily="34" charset="-128"/>
              <a:ea typeface="A-OTF 新ゴ Pro R" pitchFamily="34" charset="-128"/>
            </a:endParaRPr>
          </a:p>
          <a:p>
            <a:pPr algn="ctr">
              <a:lnSpc>
                <a:spcPct val="130000"/>
              </a:lnSpc>
              <a:buSzPct val="120000"/>
            </a:pPr>
            <a:r>
              <a:rPr lang="ja-JP" altLang="en-US" sz="3100" dirty="0">
                <a:solidFill>
                  <a:prstClr val="black"/>
                </a:solidFill>
                <a:latin typeface="A-OTF 新ゴ Pro R" pitchFamily="34" charset="-128"/>
                <a:ea typeface="A-OTF 新ゴ Pro R" pitchFamily="34" charset="-128"/>
              </a:rPr>
              <a:t>　指し示す魔法の言葉</a:t>
            </a:r>
          </a:p>
        </p:txBody>
      </p:sp>
      <p:sp>
        <p:nvSpPr>
          <p:cNvPr id="6" name="Text Box 1043"/>
          <p:cNvSpPr txBox="1">
            <a:spLocks noChangeArrowheads="1"/>
          </p:cNvSpPr>
          <p:nvPr/>
        </p:nvSpPr>
        <p:spPr bwMode="auto">
          <a:xfrm>
            <a:off x="433387" y="2370137"/>
            <a:ext cx="9186863"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eaLnBrk="1" hangingPunct="1">
              <a:lnSpc>
                <a:spcPct val="130000"/>
              </a:lnSpc>
              <a:buSzPct val="120000"/>
            </a:pPr>
            <a:r>
              <a:rPr lang="ja-JP" altLang="en-US" sz="2000" dirty="0" smtClean="0">
                <a:solidFill>
                  <a:srgbClr val="333333"/>
                </a:solidFill>
                <a:latin typeface="A-OTF 新ゴ Pro R" pitchFamily="34" charset="-128"/>
                <a:ea typeface="A-OTF 新ゴ Pro R" pitchFamily="34" charset="-128"/>
              </a:rPr>
              <a:t>コンセプトは、</a:t>
            </a:r>
            <a:r>
              <a:rPr lang="ja-JP" altLang="en-US" sz="2000" dirty="0">
                <a:solidFill>
                  <a:srgbClr val="333333"/>
                </a:solidFill>
                <a:latin typeface="A-OTF 新ゴ Pro R" pitchFamily="34" charset="-128"/>
                <a:ea typeface="A-OTF 新ゴ Pro R" pitchFamily="34" charset="-128"/>
              </a:rPr>
              <a:t>生み出そうとして</a:t>
            </a:r>
            <a:r>
              <a:rPr lang="ja-JP" altLang="en-US" sz="2000" dirty="0" smtClean="0">
                <a:solidFill>
                  <a:srgbClr val="333333"/>
                </a:solidFill>
                <a:latin typeface="A-OTF 新ゴ Pro R" pitchFamily="34" charset="-128"/>
                <a:ea typeface="A-OTF 新ゴ Pro R" pitchFamily="34" charset="-128"/>
              </a:rPr>
              <a:t>いる製品・サービスのグランドデザインを</a:t>
            </a:r>
            <a:endParaRPr lang="en-US" altLang="ja-JP" sz="2000" dirty="0" smtClean="0">
              <a:solidFill>
                <a:srgbClr val="333333"/>
              </a:solidFill>
              <a:latin typeface="A-OTF 新ゴ Pro R" pitchFamily="34" charset="-128"/>
              <a:ea typeface="A-OTF 新ゴ Pro R" pitchFamily="34" charset="-128"/>
            </a:endParaRPr>
          </a:p>
          <a:p>
            <a:pPr eaLnBrk="1" hangingPunct="1">
              <a:lnSpc>
                <a:spcPct val="130000"/>
              </a:lnSpc>
              <a:buSzPct val="120000"/>
            </a:pPr>
            <a:r>
              <a:rPr lang="ja-JP" altLang="en-US" sz="2000" dirty="0" smtClean="0">
                <a:solidFill>
                  <a:srgbClr val="333333"/>
                </a:solidFill>
                <a:latin typeface="A-OTF 新ゴ Pro R" pitchFamily="34" charset="-128"/>
                <a:ea typeface="A-OTF 新ゴ Pro R" pitchFamily="34" charset="-128"/>
              </a:rPr>
              <a:t>一言</a:t>
            </a:r>
            <a:r>
              <a:rPr lang="ja-JP" altLang="en-US" sz="2000" dirty="0">
                <a:solidFill>
                  <a:srgbClr val="333333"/>
                </a:solidFill>
                <a:latin typeface="A-OTF 新ゴ Pro R" pitchFamily="34" charset="-128"/>
                <a:ea typeface="A-OTF 新ゴ Pro R" pitchFamily="34" charset="-128"/>
              </a:rPr>
              <a:t>で</a:t>
            </a:r>
            <a:r>
              <a:rPr lang="ja-JP" altLang="en-US" sz="2000" dirty="0" smtClean="0">
                <a:solidFill>
                  <a:srgbClr val="333333"/>
                </a:solidFill>
                <a:latin typeface="A-OTF 新ゴ Pro R" pitchFamily="34" charset="-128"/>
                <a:ea typeface="A-OTF 新ゴ Pro R" pitchFamily="34" charset="-128"/>
              </a:rPr>
              <a:t>言い表すものです。</a:t>
            </a:r>
            <a:endParaRPr lang="en-US" altLang="ja-JP" sz="2000" dirty="0" smtClean="0">
              <a:solidFill>
                <a:srgbClr val="333333"/>
              </a:solidFill>
              <a:latin typeface="A-OTF 新ゴ Pro R" pitchFamily="34" charset="-128"/>
              <a:ea typeface="A-OTF 新ゴ Pro R" pitchFamily="34" charset="-128"/>
            </a:endParaRPr>
          </a:p>
          <a:p>
            <a:pPr eaLnBrk="1" hangingPunct="1">
              <a:lnSpc>
                <a:spcPct val="130000"/>
              </a:lnSpc>
              <a:buSzPct val="120000"/>
            </a:pPr>
            <a:r>
              <a:rPr lang="ja-JP" altLang="en-US" sz="2000" dirty="0" smtClean="0">
                <a:solidFill>
                  <a:srgbClr val="333333"/>
                </a:solidFill>
                <a:latin typeface="A-OTF 新ゴ Pro R" pitchFamily="34" charset="-128"/>
                <a:ea typeface="A-OTF 新ゴ Pro R" pitchFamily="34" charset="-128"/>
              </a:rPr>
              <a:t>これ</a:t>
            </a:r>
            <a:r>
              <a:rPr lang="ja-JP" altLang="en-US" sz="2000" dirty="0">
                <a:solidFill>
                  <a:srgbClr val="333333"/>
                </a:solidFill>
                <a:latin typeface="A-OTF 新ゴ Pro R" pitchFamily="34" charset="-128"/>
                <a:ea typeface="A-OTF 新ゴ Pro R" pitchFamily="34" charset="-128"/>
              </a:rPr>
              <a:t>によりチーム全体のフォーカスするポイント</a:t>
            </a:r>
            <a:r>
              <a:rPr lang="ja-JP" altLang="en-US" sz="2000" dirty="0" smtClean="0">
                <a:solidFill>
                  <a:srgbClr val="333333"/>
                </a:solidFill>
                <a:latin typeface="A-OTF 新ゴ Pro R" pitchFamily="34" charset="-128"/>
                <a:ea typeface="A-OTF 新ゴ Pro R" pitchFamily="34" charset="-128"/>
              </a:rPr>
              <a:t>をあらゆるフェーズでブレなく明確</a:t>
            </a:r>
            <a:r>
              <a:rPr lang="ja-JP" altLang="en-US" sz="2000" dirty="0">
                <a:solidFill>
                  <a:srgbClr val="333333"/>
                </a:solidFill>
                <a:latin typeface="A-OTF 新ゴ Pro R" pitchFamily="34" charset="-128"/>
                <a:ea typeface="A-OTF 新ゴ Pro R" pitchFamily="34" charset="-128"/>
              </a:rPr>
              <a:t>に</a:t>
            </a:r>
            <a:r>
              <a:rPr lang="ja-JP" altLang="en-US" sz="2000" dirty="0" smtClean="0">
                <a:solidFill>
                  <a:srgbClr val="333333"/>
                </a:solidFill>
                <a:latin typeface="A-OTF 新ゴ Pro R" pitchFamily="34" charset="-128"/>
                <a:ea typeface="A-OTF 新ゴ Pro R" pitchFamily="34" charset="-128"/>
              </a:rPr>
              <a:t>し、</a:t>
            </a:r>
            <a:r>
              <a:rPr lang="ja-JP" altLang="en-US" sz="2000" dirty="0">
                <a:solidFill>
                  <a:srgbClr val="333333"/>
                </a:solidFill>
                <a:latin typeface="A-OTF 新ゴ Pro R" pitchFamily="34" charset="-128"/>
                <a:ea typeface="A-OTF 新ゴ Pro R" pitchFamily="34" charset="-128"/>
              </a:rPr>
              <a:t>クライアント</a:t>
            </a:r>
            <a:r>
              <a:rPr lang="ja-JP" altLang="en-US" sz="2000" dirty="0" smtClean="0">
                <a:solidFill>
                  <a:srgbClr val="333333"/>
                </a:solidFill>
                <a:latin typeface="A-OTF 新ゴ Pro R" pitchFamily="34" charset="-128"/>
                <a:ea typeface="A-OTF 新ゴ Pro R" pitchFamily="34" charset="-128"/>
              </a:rPr>
              <a:t>や多様な領域に</a:t>
            </a:r>
            <a:r>
              <a:rPr lang="ja-JP" altLang="en-US" sz="2000" dirty="0">
                <a:solidFill>
                  <a:srgbClr val="333333"/>
                </a:solidFill>
                <a:latin typeface="A-OTF 新ゴ Pro R" pitchFamily="34" charset="-128"/>
                <a:ea typeface="A-OTF 新ゴ Pro R" pitchFamily="34" charset="-128"/>
              </a:rPr>
              <a:t>渡る</a:t>
            </a:r>
            <a:r>
              <a:rPr lang="ja-JP" altLang="en-US" sz="2000" dirty="0" smtClean="0">
                <a:solidFill>
                  <a:srgbClr val="333333"/>
                </a:solidFill>
                <a:latin typeface="A-OTF 新ゴ Pro R" pitchFamily="34" charset="-128"/>
                <a:ea typeface="A-OTF 新ゴ Pro R" pitchFamily="34" charset="-128"/>
              </a:rPr>
              <a:t>プロジェクトメンバー間で、ゆるぎない</a:t>
            </a:r>
            <a:r>
              <a:rPr lang="ja-JP" altLang="en-US" sz="2000" dirty="0">
                <a:solidFill>
                  <a:srgbClr val="333333"/>
                </a:solidFill>
                <a:latin typeface="A-OTF 新ゴ Pro R" pitchFamily="34" charset="-128"/>
                <a:ea typeface="A-OTF 新ゴ Pro R" pitchFamily="34" charset="-128"/>
              </a:rPr>
              <a:t>意識</a:t>
            </a:r>
            <a:r>
              <a:rPr lang="ja-JP" altLang="en-US" sz="2000" dirty="0" smtClean="0">
                <a:solidFill>
                  <a:srgbClr val="333333"/>
                </a:solidFill>
                <a:latin typeface="A-OTF 新ゴ Pro R" pitchFamily="34" charset="-128"/>
                <a:ea typeface="A-OTF 新ゴ Pro R" pitchFamily="34" charset="-128"/>
              </a:rPr>
              <a:t>共有が可能になります。</a:t>
            </a:r>
            <a:endParaRPr lang="ja-JP" altLang="en-US" sz="2000" dirty="0">
              <a:solidFill>
                <a:srgbClr val="333333"/>
              </a:solidFill>
              <a:latin typeface="A-OTF 新ゴ Pro R" pitchFamily="34" charset="-128"/>
              <a:ea typeface="A-OTF 新ゴ Pro R" pitchFamily="34" charset="-128"/>
            </a:endParaRPr>
          </a:p>
          <a:p>
            <a:pPr eaLnBrk="1" hangingPunct="1">
              <a:lnSpc>
                <a:spcPct val="130000"/>
              </a:lnSpc>
              <a:buSzPct val="120000"/>
            </a:pPr>
            <a:endParaRPr lang="ja-JP" altLang="en-US" sz="2000" dirty="0">
              <a:solidFill>
                <a:srgbClr val="333333"/>
              </a:solidFill>
              <a:latin typeface="A-OTF 新ゴ Pro R" pitchFamily="34" charset="-128"/>
              <a:ea typeface="A-OTF 新ゴ Pro R" pitchFamily="34" charset="-128"/>
            </a:endParaRPr>
          </a:p>
        </p:txBody>
      </p:sp>
      <p:sp>
        <p:nvSpPr>
          <p:cNvPr id="10" name="Text Box 1043"/>
          <p:cNvSpPr txBox="1">
            <a:spLocks noChangeArrowheads="1"/>
          </p:cNvSpPr>
          <p:nvPr/>
        </p:nvSpPr>
        <p:spPr bwMode="auto">
          <a:xfrm>
            <a:off x="514675" y="4785520"/>
            <a:ext cx="918686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eaLnBrk="1" hangingPunct="1">
              <a:lnSpc>
                <a:spcPct val="130000"/>
              </a:lnSpc>
              <a:buSzPct val="120000"/>
            </a:pPr>
            <a:r>
              <a:rPr lang="ja-JP" altLang="en-US" sz="2200" dirty="0" smtClean="0">
                <a:solidFill>
                  <a:srgbClr val="333333"/>
                </a:solidFill>
                <a:latin typeface="A-OTF 新ゴ Pro R" pitchFamily="34" charset="-128"/>
                <a:ea typeface="A-OTF 新ゴ Pro R" pitchFamily="34" charset="-128"/>
              </a:rPr>
              <a:t>例えば</a:t>
            </a:r>
            <a:r>
              <a:rPr lang="en-US" altLang="ja-JP" sz="2200" dirty="0" smtClean="0">
                <a:solidFill>
                  <a:srgbClr val="333333"/>
                </a:solidFill>
                <a:latin typeface="A-OTF 新ゴ Pro R" pitchFamily="34" charset="-128"/>
                <a:ea typeface="A-OTF 新ゴ Pro R" pitchFamily="34" charset="-128"/>
              </a:rPr>
              <a:t>…</a:t>
            </a:r>
            <a:endParaRPr lang="ja-JP" altLang="en-US" sz="2200" dirty="0">
              <a:solidFill>
                <a:srgbClr val="333333"/>
              </a:solidFill>
              <a:latin typeface="A-OTF 新ゴ Pro R" pitchFamily="34" charset="-128"/>
              <a:ea typeface="A-OTF 新ゴ Pro R" pitchFamily="34" charset="-128"/>
            </a:endParaRPr>
          </a:p>
        </p:txBody>
      </p:sp>
      <p:sp>
        <p:nvSpPr>
          <p:cNvPr id="11" name="Text Box 1043"/>
          <p:cNvSpPr txBox="1">
            <a:spLocks noChangeArrowheads="1"/>
          </p:cNvSpPr>
          <p:nvPr/>
        </p:nvSpPr>
        <p:spPr bwMode="auto">
          <a:xfrm>
            <a:off x="514675" y="5337969"/>
            <a:ext cx="9186863" cy="929481"/>
          </a:xfrm>
          <a:prstGeom prst="rect">
            <a:avLst/>
          </a:prstGeom>
          <a:ln/>
          <a:extLst/>
        </p:spPr>
        <p:style>
          <a:lnRef idx="1">
            <a:schemeClr val="accent5"/>
          </a:lnRef>
          <a:fillRef idx="2">
            <a:schemeClr val="accent5"/>
          </a:fillRef>
          <a:effectRef idx="1">
            <a:schemeClr val="accent5"/>
          </a:effectRef>
          <a:fontRef idx="minor">
            <a:schemeClr val="dk1"/>
          </a:fontRef>
        </p:style>
        <p:txBody>
          <a:bodyPr lIns="108000" tIns="72000" rIns="108000" bIns="72000" anchor="ctr" anchorCtr="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gn="ctr" eaLnBrk="1" hangingPunct="1">
              <a:lnSpc>
                <a:spcPct val="130000"/>
              </a:lnSpc>
              <a:buSzPct val="120000"/>
            </a:pPr>
            <a:r>
              <a:rPr lang="en-US" altLang="ja-JP" sz="2600" dirty="0" smtClean="0">
                <a:solidFill>
                  <a:srgbClr val="333333"/>
                </a:solidFill>
                <a:latin typeface="A-OTF 新ゴ Pro R" pitchFamily="34" charset="-128"/>
                <a:ea typeface="A-OTF 新ゴ Pro R" pitchFamily="34" charset="-128"/>
              </a:rPr>
              <a:t>AKB48</a:t>
            </a:r>
            <a:r>
              <a:rPr lang="ja-JP" altLang="en-US" sz="2600" dirty="0" smtClean="0">
                <a:solidFill>
                  <a:srgbClr val="333333"/>
                </a:solidFill>
                <a:latin typeface="A-OTF 新ゴ Pro R" pitchFamily="34" charset="-128"/>
                <a:ea typeface="A-OTF 新ゴ Pro R" pitchFamily="34" charset="-128"/>
              </a:rPr>
              <a:t>のコンセプト：「会いに行けるアイドル」</a:t>
            </a:r>
            <a:endParaRPr lang="ja-JP" altLang="en-US" sz="2600" dirty="0">
              <a:solidFill>
                <a:srgbClr val="333333"/>
              </a:solidFill>
              <a:latin typeface="A-OTF 新ゴ Pro R" pitchFamily="34" charset="-128"/>
              <a:ea typeface="A-OTF 新ゴ Pro R" pitchFamily="34" charset="-128"/>
            </a:endParaRPr>
          </a:p>
        </p:txBody>
      </p:sp>
    </p:spTree>
    <p:extLst>
      <p:ext uri="{BB962C8B-B14F-4D97-AF65-F5344CB8AC3E}">
        <p14:creationId xmlns:p14="http://schemas.microsoft.com/office/powerpoint/2010/main" val="190336961"/>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参考：コンセプト定義書の例</a:t>
            </a:r>
            <a:endParaRPr kumimoji="1" lang="ja-JP" altLang="en-US" dirty="0"/>
          </a:p>
        </p:txBody>
      </p:sp>
      <p:pic>
        <p:nvPicPr>
          <p:cNvPr id="3" name="Picture 5" descr="コンセプト"/>
          <p:cNvPicPr>
            <a:picLocks noChangeAspect="1" noChangeArrowheads="1"/>
          </p:cNvPicPr>
          <p:nvPr/>
        </p:nvPicPr>
        <p:blipFill rotWithShape="1">
          <a:blip r:embed="rId3">
            <a:extLst>
              <a:ext uri="{28A0092B-C50C-407E-A947-70E740481C1C}">
                <a14:useLocalDpi xmlns:a14="http://schemas.microsoft.com/office/drawing/2010/main" val="0"/>
              </a:ext>
            </a:extLst>
          </a:blip>
          <a:srcRect l="5744" r="5676" b="5061"/>
          <a:stretch/>
        </p:blipFill>
        <p:spPr bwMode="auto">
          <a:xfrm>
            <a:off x="1465942" y="1065213"/>
            <a:ext cx="7271658" cy="487113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bwMode="auto">
          <a:xfrm>
            <a:off x="7600950" y="412533"/>
            <a:ext cx="1859584" cy="46549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08000" tIns="72000" rIns="108000" bIns="72000" rtlCol="0" anchor="ctr" anchorCtr="1">
            <a:spAutoFit/>
          </a:bodyPr>
          <a:lstStyle/>
          <a:p>
            <a:pPr>
              <a:lnSpc>
                <a:spcPct val="130000"/>
              </a:lnSpc>
              <a:buSzPct val="120000"/>
            </a:pPr>
            <a:r>
              <a:rPr lang="ja-JP" altLang="en-US" sz="1600" dirty="0" smtClean="0">
                <a:solidFill>
                  <a:prstClr val="black">
                    <a:lumMod val="85000"/>
                    <a:lumOff val="15000"/>
                  </a:prstClr>
                </a:solidFill>
                <a:latin typeface="A-OTF 新ゴ Pro M" pitchFamily="34" charset="-128"/>
                <a:ea typeface="A-OTF 新ゴ Pro M" pitchFamily="34" charset="-128"/>
              </a:rPr>
              <a:t>メインコンセプト</a:t>
            </a:r>
          </a:p>
        </p:txBody>
      </p:sp>
      <p:cxnSp>
        <p:nvCxnSpPr>
          <p:cNvPr id="6" name="カギ線コネクタ 5"/>
          <p:cNvCxnSpPr>
            <a:stCxn id="4" idx="1"/>
          </p:cNvCxnSpPr>
          <p:nvPr/>
        </p:nvCxnSpPr>
        <p:spPr>
          <a:xfrm rot="10800000" flipV="1">
            <a:off x="6705600" y="645280"/>
            <a:ext cx="895350" cy="1735970"/>
          </a:xfrm>
          <a:prstGeom prst="bentConnector2">
            <a:avLst/>
          </a:prstGeom>
          <a:ln>
            <a:solidFill>
              <a:schemeClr val="tx1">
                <a:lumMod val="85000"/>
                <a:lumOff val="1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bwMode="auto">
          <a:xfrm>
            <a:off x="217600" y="2358808"/>
            <a:ext cx="1654400" cy="46549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08000" tIns="72000" rIns="108000" bIns="72000" rtlCol="0" anchor="ctr" anchorCtr="1">
            <a:spAutoFit/>
          </a:bodyPr>
          <a:lstStyle/>
          <a:p>
            <a:pPr>
              <a:lnSpc>
                <a:spcPct val="130000"/>
              </a:lnSpc>
              <a:buSzPct val="120000"/>
            </a:pPr>
            <a:r>
              <a:rPr lang="ja-JP" altLang="en-US" sz="1600" dirty="0" smtClean="0">
                <a:solidFill>
                  <a:prstClr val="black">
                    <a:lumMod val="85000"/>
                    <a:lumOff val="15000"/>
                  </a:prstClr>
                </a:solidFill>
                <a:latin typeface="A-OTF 新ゴ Pro M" pitchFamily="34" charset="-128"/>
                <a:ea typeface="A-OTF 新ゴ Pro M" pitchFamily="34" charset="-128"/>
              </a:rPr>
              <a:t>サブコンセプト</a:t>
            </a:r>
          </a:p>
        </p:txBody>
      </p:sp>
      <p:cxnSp>
        <p:nvCxnSpPr>
          <p:cNvPr id="8" name="カギ線コネクタ 7"/>
          <p:cNvCxnSpPr>
            <a:stCxn id="7" idx="3"/>
          </p:cNvCxnSpPr>
          <p:nvPr/>
        </p:nvCxnSpPr>
        <p:spPr>
          <a:xfrm>
            <a:off x="1872000" y="2591555"/>
            <a:ext cx="699750" cy="704095"/>
          </a:xfrm>
          <a:prstGeom prst="bentConnector2">
            <a:avLst/>
          </a:prstGeom>
          <a:ln>
            <a:solidFill>
              <a:schemeClr val="tx1">
                <a:lumMod val="85000"/>
                <a:lumOff val="1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7" idx="2"/>
          </p:cNvCxnSpPr>
          <p:nvPr/>
        </p:nvCxnSpPr>
        <p:spPr>
          <a:xfrm>
            <a:off x="1044800" y="2824302"/>
            <a:ext cx="0" cy="216679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1044800" y="4991100"/>
            <a:ext cx="650650" cy="0"/>
          </a:xfrm>
          <a:prstGeom prst="straightConnector1">
            <a:avLst/>
          </a:prstGeom>
          <a:ln>
            <a:solidFill>
              <a:schemeClr val="tx1">
                <a:lumMod val="85000"/>
                <a:lumOff val="15000"/>
              </a:schemeClr>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35356"/>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514675" y="3100780"/>
            <a:ext cx="8876650" cy="3315010"/>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ja-JP" altLang="en-US" dirty="0"/>
              <a:t>訴求ポイントの抽出</a:t>
            </a:r>
            <a:endParaRPr kumimoji="1" lang="ja-JP" altLang="en-US" dirty="0"/>
          </a:p>
        </p:txBody>
      </p:sp>
      <p:sp>
        <p:nvSpPr>
          <p:cNvPr id="3" name="角丸四角形 2"/>
          <p:cNvSpPr/>
          <p:nvPr/>
        </p:nvSpPr>
        <p:spPr bwMode="auto">
          <a:xfrm>
            <a:off x="514675" y="869625"/>
            <a:ext cx="8876650" cy="128302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2800" dirty="0" smtClean="0">
                <a:solidFill>
                  <a:prstClr val="black"/>
                </a:solidFill>
                <a:latin typeface="A-OTF 新ゴ Pro R" pitchFamily="34" charset="-128"/>
                <a:ea typeface="A-OTF 新ゴ Pro R" pitchFamily="34" charset="-128"/>
              </a:rPr>
              <a:t>キーワード</a:t>
            </a:r>
            <a:r>
              <a:rPr lang="en-US" altLang="ja-JP" sz="2800" dirty="0" smtClean="0">
                <a:solidFill>
                  <a:prstClr val="black"/>
                </a:solidFill>
                <a:latin typeface="A-OTF 新ゴ Pro R" pitchFamily="34" charset="-128"/>
                <a:ea typeface="A-OTF 新ゴ Pro R" pitchFamily="34" charset="-128"/>
              </a:rPr>
              <a:t>/</a:t>
            </a:r>
            <a:r>
              <a:rPr lang="ja-JP" altLang="en-US" sz="2800" dirty="0" smtClean="0">
                <a:solidFill>
                  <a:prstClr val="black"/>
                </a:solidFill>
                <a:latin typeface="A-OTF 新ゴ Pro R" pitchFamily="34" charset="-128"/>
                <a:ea typeface="A-OTF 新ゴ Pro R" pitchFamily="34" charset="-128"/>
              </a:rPr>
              <a:t>キャッチコピーを考えてみよう</a:t>
            </a:r>
            <a:endParaRPr lang="ja-JP" altLang="en-US" sz="2800" dirty="0">
              <a:solidFill>
                <a:prstClr val="black"/>
              </a:solidFill>
              <a:latin typeface="A-OTF 新ゴ Pro R" pitchFamily="34" charset="-128"/>
              <a:ea typeface="A-OTF 新ゴ Pro R" pitchFamily="34" charset="-128"/>
            </a:endParaRPr>
          </a:p>
        </p:txBody>
      </p:sp>
      <p:sp>
        <p:nvSpPr>
          <p:cNvPr id="4" name="Text Box 1043"/>
          <p:cNvSpPr txBox="1">
            <a:spLocks noChangeArrowheads="1"/>
          </p:cNvSpPr>
          <p:nvPr/>
        </p:nvSpPr>
        <p:spPr bwMode="auto">
          <a:xfrm>
            <a:off x="490538" y="2198687"/>
            <a:ext cx="8900788" cy="1096963"/>
          </a:xfrm>
          <a:prstGeom prst="rect">
            <a:avLst/>
          </a:prstGeom>
          <a:noFill/>
          <a:ln>
            <a:noFill/>
          </a:ln>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eaLnBrk="1" hangingPunct="1">
              <a:lnSpc>
                <a:spcPct val="130000"/>
              </a:lnSpc>
              <a:buSzPct val="120000"/>
            </a:pPr>
            <a:r>
              <a:rPr lang="ja-JP" altLang="en-US" sz="2000" dirty="0" smtClean="0">
                <a:solidFill>
                  <a:srgbClr val="333333"/>
                </a:solidFill>
                <a:latin typeface="A-OTF 新ゴ Pro R" pitchFamily="34" charset="-128"/>
                <a:ea typeface="A-OTF 新ゴ Pro R" pitchFamily="34" charset="-128"/>
              </a:rPr>
              <a:t>コンセプトをより直感的に伝わりやすいキーワードやキャッチコピーで表現してみましょう。</a:t>
            </a:r>
            <a:endParaRPr lang="en-US" altLang="ja-JP" sz="2000" dirty="0" smtClean="0">
              <a:solidFill>
                <a:srgbClr val="333333"/>
              </a:solidFill>
              <a:latin typeface="A-OTF 新ゴ Pro R" pitchFamily="34" charset="-128"/>
              <a:ea typeface="A-OTF 新ゴ Pro R" pitchFamily="34" charset="-128"/>
            </a:endParaRPr>
          </a:p>
        </p:txBody>
      </p:sp>
      <p:sp>
        <p:nvSpPr>
          <p:cNvPr id="8" name="Text Box 1043"/>
          <p:cNvSpPr txBox="1">
            <a:spLocks noChangeArrowheads="1"/>
          </p:cNvSpPr>
          <p:nvPr/>
        </p:nvSpPr>
        <p:spPr bwMode="auto">
          <a:xfrm>
            <a:off x="1195712" y="3645110"/>
            <a:ext cx="8195613" cy="280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nSpc>
                <a:spcPct val="140000"/>
              </a:lnSpc>
            </a:pPr>
            <a:r>
              <a:rPr lang="en-US" altLang="ja-JP" sz="2400" dirty="0" smtClean="0">
                <a:solidFill>
                  <a:prstClr val="black"/>
                </a:solidFill>
                <a:latin typeface="A-OTF 新ゴ Pro M" pitchFamily="34" charset="-128"/>
                <a:ea typeface="A-OTF 新ゴ Pro M" pitchFamily="34" charset="-128"/>
              </a:rPr>
              <a:t>”Broadcast Yourself ”</a:t>
            </a:r>
            <a:r>
              <a:rPr lang="ja-JP" altLang="en-US" sz="2400" dirty="0" smtClean="0">
                <a:solidFill>
                  <a:prstClr val="black"/>
                </a:solidFill>
                <a:latin typeface="A-OTF 新ゴ Pro M" pitchFamily="34" charset="-128"/>
                <a:ea typeface="A-OTF 新ゴ Pro M" pitchFamily="34" charset="-128"/>
              </a:rPr>
              <a:t>　</a:t>
            </a:r>
            <a:r>
              <a:rPr lang="en-US" altLang="ja-JP" sz="2400" dirty="0" smtClean="0">
                <a:solidFill>
                  <a:prstClr val="black"/>
                </a:solidFill>
                <a:latin typeface="A-OTF 新ゴ Pro M" pitchFamily="34" charset="-128"/>
                <a:ea typeface="A-OTF 新ゴ Pro M" pitchFamily="34" charset="-128"/>
              </a:rPr>
              <a:t>YouTube</a:t>
            </a:r>
          </a:p>
          <a:p>
            <a:pPr>
              <a:lnSpc>
                <a:spcPct val="140000"/>
              </a:lnSpc>
            </a:pPr>
            <a:r>
              <a:rPr lang="en-US" altLang="ja-JP" sz="2400" dirty="0" smtClean="0">
                <a:solidFill>
                  <a:prstClr val="black"/>
                </a:solidFill>
                <a:latin typeface="A-OTF 新ゴ Pro M" pitchFamily="34" charset="-128"/>
                <a:ea typeface="A-OTF 新ゴ Pro M" pitchFamily="34" charset="-128"/>
              </a:rPr>
              <a:t>” No Music , No Life”</a:t>
            </a:r>
            <a:r>
              <a:rPr lang="ja-JP" altLang="en-US" sz="2400" dirty="0" smtClean="0">
                <a:solidFill>
                  <a:prstClr val="black"/>
                </a:solidFill>
                <a:latin typeface="A-OTF 新ゴ Pro M" pitchFamily="34" charset="-128"/>
                <a:ea typeface="A-OTF 新ゴ Pro M" pitchFamily="34" charset="-128"/>
              </a:rPr>
              <a:t>　タワーレコード</a:t>
            </a:r>
            <a:endParaRPr lang="en-US" altLang="ja-JP" sz="2400" dirty="0" smtClean="0">
              <a:solidFill>
                <a:prstClr val="black"/>
              </a:solidFill>
              <a:latin typeface="A-OTF 新ゴ Pro M" pitchFamily="34" charset="-128"/>
              <a:ea typeface="A-OTF 新ゴ Pro M" pitchFamily="34" charset="-128"/>
            </a:endParaRPr>
          </a:p>
          <a:p>
            <a:pPr>
              <a:lnSpc>
                <a:spcPct val="140000"/>
              </a:lnSpc>
            </a:pPr>
            <a:r>
              <a:rPr lang="ja-JP" altLang="en-US" sz="2400" dirty="0" smtClean="0">
                <a:solidFill>
                  <a:prstClr val="black"/>
                </a:solidFill>
                <a:latin typeface="A-OTF 新ゴ Pro M" pitchFamily="34" charset="-128"/>
                <a:ea typeface="A-OTF 新ゴ Pro M" pitchFamily="34" charset="-128"/>
              </a:rPr>
              <a:t>・「</a:t>
            </a:r>
            <a:r>
              <a:rPr lang="ja-JP" altLang="en-US" sz="2400" dirty="0">
                <a:solidFill>
                  <a:prstClr val="black"/>
                </a:solidFill>
                <a:latin typeface="A-OTF 新ゴ Pro M" pitchFamily="34" charset="-128"/>
                <a:ea typeface="A-OTF 新ゴ Pro M" pitchFamily="34" charset="-128"/>
              </a:rPr>
              <a:t>ひらめき・はかどり・ここちよさ</a:t>
            </a:r>
            <a:r>
              <a:rPr lang="ja-JP" altLang="en-US" sz="2400" dirty="0" smtClean="0">
                <a:solidFill>
                  <a:prstClr val="black"/>
                </a:solidFill>
                <a:latin typeface="A-OTF 新ゴ Pro M" pitchFamily="34" charset="-128"/>
                <a:ea typeface="A-OTF 新ゴ Pro M" pitchFamily="34" charset="-128"/>
              </a:rPr>
              <a:t>」　コクヨ</a:t>
            </a:r>
            <a:endParaRPr lang="en-US" altLang="ja-JP" sz="2400" dirty="0" smtClean="0">
              <a:solidFill>
                <a:prstClr val="black"/>
              </a:solidFill>
              <a:latin typeface="A-OTF 新ゴ Pro M" pitchFamily="34" charset="-128"/>
              <a:ea typeface="A-OTF 新ゴ Pro M" pitchFamily="34" charset="-128"/>
            </a:endParaRPr>
          </a:p>
          <a:p>
            <a:pPr>
              <a:lnSpc>
                <a:spcPct val="140000"/>
              </a:lnSpc>
            </a:pPr>
            <a:r>
              <a:rPr lang="ja-JP" altLang="en-US" sz="2400" dirty="0" smtClean="0">
                <a:solidFill>
                  <a:prstClr val="black"/>
                </a:solidFill>
                <a:latin typeface="A-OTF 新ゴ Pro M" pitchFamily="34" charset="-128"/>
                <a:ea typeface="A-OTF 新ゴ Pro M" pitchFamily="34" charset="-128"/>
              </a:rPr>
              <a:t>・「しぜんとこうなりました」　無印良品</a:t>
            </a:r>
            <a:endParaRPr lang="en-US" altLang="ja-JP" sz="2400" dirty="0">
              <a:solidFill>
                <a:prstClr val="black"/>
              </a:solidFill>
              <a:latin typeface="A-OTF 新ゴ Pro M" pitchFamily="34" charset="-128"/>
              <a:ea typeface="A-OTF 新ゴ Pro M" pitchFamily="34" charset="-128"/>
            </a:endParaRPr>
          </a:p>
          <a:p>
            <a:pPr eaLnBrk="1" hangingPunct="1">
              <a:lnSpc>
                <a:spcPct val="140000"/>
              </a:lnSpc>
              <a:buSzPct val="120000"/>
            </a:pPr>
            <a:r>
              <a:rPr lang="ja-JP" altLang="en-US" sz="2400" dirty="0" smtClean="0">
                <a:solidFill>
                  <a:prstClr val="black"/>
                </a:solidFill>
                <a:latin typeface="A-OTF 新ゴ Pro M" pitchFamily="34" charset="-128"/>
                <a:ea typeface="A-OTF 新ゴ Pro M" pitchFamily="34" charset="-128"/>
              </a:rPr>
              <a:t>・「ママワゴン！」　スズキ</a:t>
            </a:r>
            <a:endParaRPr lang="en-US" altLang="ja-JP" sz="2400" dirty="0" smtClean="0">
              <a:solidFill>
                <a:prstClr val="black"/>
              </a:solidFill>
              <a:latin typeface="A-OTF 新ゴ Pro M" pitchFamily="34" charset="-128"/>
              <a:ea typeface="A-OTF 新ゴ Pro M" pitchFamily="34" charset="-128"/>
            </a:endParaRPr>
          </a:p>
        </p:txBody>
      </p:sp>
      <p:sp>
        <p:nvSpPr>
          <p:cNvPr id="10" name="テキスト ボックス 9"/>
          <p:cNvSpPr txBox="1"/>
          <p:nvPr/>
        </p:nvSpPr>
        <p:spPr bwMode="auto">
          <a:xfrm>
            <a:off x="681038" y="3157930"/>
            <a:ext cx="3039395" cy="545516"/>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sz="2000" dirty="0" smtClean="0">
                <a:solidFill>
                  <a:prstClr val="black"/>
                </a:solidFill>
                <a:latin typeface="A-OTF 新ゴ Pro R" pitchFamily="34" charset="-128"/>
                <a:ea typeface="A-OTF 新ゴ Pro R" pitchFamily="34" charset="-128"/>
              </a:rPr>
              <a:t>＜キャッチコピー事例＞</a:t>
            </a:r>
          </a:p>
        </p:txBody>
      </p:sp>
    </p:spTree>
    <p:extLst>
      <p:ext uri="{BB962C8B-B14F-4D97-AF65-F5344CB8AC3E}">
        <p14:creationId xmlns:p14="http://schemas.microsoft.com/office/powerpoint/2010/main" val="3524907492"/>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市場調査</a:t>
            </a:r>
            <a:r>
              <a:rPr lang="en-US" altLang="ja-JP" dirty="0"/>
              <a:t>/</a:t>
            </a:r>
            <a:r>
              <a:rPr lang="ja-JP" altLang="en-US" smtClean="0"/>
              <a:t>マーケティング</a:t>
            </a:r>
            <a:endParaRPr kumimoji="1" lang="ja-JP" altLang="en-US"/>
          </a:p>
        </p:txBody>
      </p:sp>
    </p:spTree>
    <p:extLst>
      <p:ext uri="{BB962C8B-B14F-4D97-AF65-F5344CB8AC3E}">
        <p14:creationId xmlns:p14="http://schemas.microsoft.com/office/powerpoint/2010/main" val="517840644"/>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マーケティングとは？</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4000" b="1" dirty="0" smtClean="0">
                <a:solidFill>
                  <a:prstClr val="black">
                    <a:lumMod val="85000"/>
                    <a:lumOff val="15000"/>
                  </a:prstClr>
                </a:solidFill>
                <a:latin typeface="+mj-ea"/>
                <a:ea typeface="+mj-ea"/>
              </a:rPr>
              <a:t>売れる仕組みを作る活動</a:t>
            </a:r>
            <a:endParaRPr lang="en-US" altLang="ja-JP" sz="4000" b="1" dirty="0">
              <a:solidFill>
                <a:prstClr val="black">
                  <a:lumMod val="85000"/>
                  <a:lumOff val="15000"/>
                </a:prstClr>
              </a:solidFill>
              <a:latin typeface="+mj-ea"/>
              <a:ea typeface="+mj-ea"/>
            </a:endParaRPr>
          </a:p>
        </p:txBody>
      </p:sp>
      <p:sp>
        <p:nvSpPr>
          <p:cNvPr id="4" name="テキスト ボックス 3"/>
          <p:cNvSpPr txBox="1"/>
          <p:nvPr/>
        </p:nvSpPr>
        <p:spPr bwMode="auto">
          <a:xfrm>
            <a:off x="1100667" y="2227063"/>
            <a:ext cx="7670800" cy="2694822"/>
          </a:xfrm>
          <a:prstGeom prst="rect">
            <a:avLst/>
          </a:prstGeom>
          <a:noFill/>
          <a:ln w="9525">
            <a:noFill/>
            <a:miter lim="800000"/>
            <a:headEnd/>
            <a:tailEnd/>
          </a:ln>
        </p:spPr>
        <p:txBody>
          <a:bodyPr wrap="square" lIns="108000" tIns="72000" rIns="108000" bIns="72000" rtlCol="0" anchor="t" anchorCtr="0">
            <a:spAutoFit/>
          </a:bodyPr>
          <a:lstStyle/>
          <a:p>
            <a:pPr algn="just">
              <a:lnSpc>
                <a:spcPct val="150000"/>
              </a:lnSpc>
              <a:buSzPct val="120000"/>
            </a:pPr>
            <a:r>
              <a:rPr lang="ja-JP" altLang="en-US" sz="2800" dirty="0">
                <a:solidFill>
                  <a:prstClr val="black"/>
                </a:solidFill>
                <a:latin typeface="+mn-ea"/>
                <a:ea typeface="+mn-ea"/>
              </a:rPr>
              <a:t>企業や非営利組織が行うあらゆる活動の</a:t>
            </a:r>
            <a:r>
              <a:rPr lang="ja-JP" altLang="en-US" sz="2800" dirty="0" smtClean="0">
                <a:solidFill>
                  <a:prstClr val="black"/>
                </a:solidFill>
                <a:latin typeface="+mn-ea"/>
                <a:ea typeface="+mn-ea"/>
              </a:rPr>
              <a:t>うち、「</a:t>
            </a:r>
            <a:r>
              <a:rPr lang="ja-JP" altLang="en-US" sz="2800" dirty="0">
                <a:solidFill>
                  <a:prstClr val="black"/>
                </a:solidFill>
                <a:latin typeface="+mn-ea"/>
                <a:ea typeface="+mn-ea"/>
              </a:rPr>
              <a:t>顧客が真に求める商品やサービスを作り、その情報を届け、顧客がその商品を効果的に得られるようにする活動」の全てを表す</a:t>
            </a:r>
            <a:r>
              <a:rPr lang="ja-JP" altLang="en-US" sz="2800" dirty="0" smtClean="0">
                <a:solidFill>
                  <a:prstClr val="black"/>
                </a:solidFill>
                <a:latin typeface="+mn-ea"/>
                <a:ea typeface="+mn-ea"/>
              </a:rPr>
              <a:t>概念、とされる。</a:t>
            </a:r>
            <a:endParaRPr lang="ja-JP" altLang="en-US" sz="2800" dirty="0">
              <a:solidFill>
                <a:prstClr val="black"/>
              </a:solidFill>
              <a:latin typeface="+mn-ea"/>
              <a:ea typeface="+mn-ea"/>
            </a:endParaRPr>
          </a:p>
        </p:txBody>
      </p:sp>
      <p:sp>
        <p:nvSpPr>
          <p:cNvPr id="9" name="テキスト ボックス 8"/>
          <p:cNvSpPr txBox="1"/>
          <p:nvPr/>
        </p:nvSpPr>
        <p:spPr bwMode="auto">
          <a:xfrm>
            <a:off x="604615" y="6188633"/>
            <a:ext cx="8876650" cy="360850"/>
          </a:xfrm>
          <a:prstGeom prst="rect">
            <a:avLst/>
          </a:prstGeom>
          <a:noFill/>
          <a:ln w="9525">
            <a:noFill/>
            <a:miter lim="800000"/>
            <a:headEnd/>
            <a:tailEnd/>
          </a:ln>
        </p:spPr>
        <p:txBody>
          <a:bodyPr wrap="square" lIns="108000" tIns="72000" rIns="108000" bIns="72000" rtlCol="0" anchor="t" anchorCtr="0">
            <a:spAutoFit/>
          </a:bodyPr>
          <a:lstStyle/>
          <a:p>
            <a:pPr algn="r">
              <a:lnSpc>
                <a:spcPct val="120000"/>
              </a:lnSpc>
              <a:buSzPct val="120000"/>
            </a:pPr>
            <a:r>
              <a:rPr lang="ja-JP" altLang="en-US" sz="1200" dirty="0" smtClean="0">
                <a:solidFill>
                  <a:prstClr val="black"/>
                </a:solidFill>
                <a:latin typeface="+mn-ea"/>
                <a:ea typeface="+mn-ea"/>
              </a:rPr>
              <a:t>引用元：</a:t>
            </a:r>
            <a:r>
              <a:rPr lang="en-US" altLang="ja-JP" sz="1200" dirty="0" smtClean="0">
                <a:solidFill>
                  <a:prstClr val="black"/>
                </a:solidFill>
                <a:latin typeface="+mn-ea"/>
                <a:ea typeface="+mn-ea"/>
              </a:rPr>
              <a:t>Wikipedia </a:t>
            </a:r>
            <a:r>
              <a:rPr lang="ja-JP" altLang="en-US" sz="1200" dirty="0" smtClean="0">
                <a:solidFill>
                  <a:prstClr val="black"/>
                </a:solidFill>
                <a:latin typeface="+mn-ea"/>
                <a:ea typeface="+mn-ea"/>
              </a:rPr>
              <a:t>　</a:t>
            </a:r>
            <a:r>
              <a:rPr lang="en-US" altLang="ja-JP" sz="1200" dirty="0">
                <a:solidFill>
                  <a:prstClr val="black"/>
                </a:solidFill>
                <a:latin typeface="+mn-ea"/>
                <a:ea typeface="+mn-ea"/>
              </a:rPr>
              <a:t>http://ja.wikipedia.org/wiki</a:t>
            </a:r>
            <a:r>
              <a:rPr lang="en-US" altLang="ja-JP" sz="1200" dirty="0" smtClean="0">
                <a:solidFill>
                  <a:prstClr val="black"/>
                </a:solidFill>
                <a:latin typeface="+mn-ea"/>
                <a:ea typeface="+mn-ea"/>
              </a:rPr>
              <a:t>/</a:t>
            </a:r>
            <a:r>
              <a:rPr lang="ja-JP" altLang="en-US" sz="1200" dirty="0" smtClean="0">
                <a:solidFill>
                  <a:prstClr val="black"/>
                </a:solidFill>
                <a:latin typeface="+mn-ea"/>
                <a:ea typeface="+mn-ea"/>
              </a:rPr>
              <a:t>マーケティング</a:t>
            </a:r>
            <a:endParaRPr lang="ja-JP" altLang="en-US" sz="1200" dirty="0">
              <a:solidFill>
                <a:prstClr val="black"/>
              </a:solidFill>
              <a:latin typeface="+mn-ea"/>
              <a:ea typeface="+mn-ea"/>
            </a:endParaRPr>
          </a:p>
        </p:txBody>
      </p:sp>
    </p:spTree>
    <p:extLst>
      <p:ext uri="{BB962C8B-B14F-4D97-AF65-F5344CB8AC3E}">
        <p14:creationId xmlns:p14="http://schemas.microsoft.com/office/powerpoint/2010/main" val="1041826650"/>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マーケティングのプロセス</a:t>
            </a:r>
            <a:endParaRPr kumimoji="1" lang="ja-JP" altLang="en-US" dirty="0"/>
          </a:p>
        </p:txBody>
      </p:sp>
      <p:sp>
        <p:nvSpPr>
          <p:cNvPr id="13" name="角丸四角形 12"/>
          <p:cNvSpPr/>
          <p:nvPr/>
        </p:nvSpPr>
        <p:spPr bwMode="auto">
          <a:xfrm>
            <a:off x="514675" y="913621"/>
            <a:ext cx="8876650" cy="741557"/>
          </a:xfrm>
          <a:prstGeom prst="roundRect">
            <a:avLst>
              <a:gd name="adj" fmla="val 1008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0000" rIns="360000" rtlCol="0" anchor="ctr"/>
          <a:lstStyle/>
          <a:p>
            <a:r>
              <a:rPr lang="ja-JP" altLang="en-US" sz="2800" b="1" dirty="0" smtClean="0">
                <a:solidFill>
                  <a:prstClr val="black"/>
                </a:solidFill>
                <a:latin typeface="+mj-ea"/>
                <a:ea typeface="+mj-ea"/>
              </a:rPr>
              <a:t> ①市場、環境を分析し、市場機会を見つける</a:t>
            </a:r>
            <a:endParaRPr lang="ja-JP" altLang="en-US" sz="2800" b="1" dirty="0">
              <a:solidFill>
                <a:prstClr val="black"/>
              </a:solidFill>
              <a:latin typeface="+mj-ea"/>
              <a:ea typeface="+mj-ea"/>
            </a:endParaRPr>
          </a:p>
        </p:txBody>
      </p:sp>
      <p:sp>
        <p:nvSpPr>
          <p:cNvPr id="14" name="角丸四角形 13"/>
          <p:cNvSpPr/>
          <p:nvPr/>
        </p:nvSpPr>
        <p:spPr bwMode="auto">
          <a:xfrm>
            <a:off x="514675" y="1886884"/>
            <a:ext cx="8876650" cy="1050094"/>
          </a:xfrm>
          <a:prstGeom prst="roundRect">
            <a:avLst>
              <a:gd name="adj" fmla="val 1008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0000" rIns="360000" rtlCol="0" anchor="ctr"/>
          <a:lstStyle/>
          <a:p>
            <a:pPr lvl="1" indent="-457200"/>
            <a:r>
              <a:rPr lang="ja-JP" altLang="en-US" sz="2800" b="1" dirty="0" smtClean="0">
                <a:solidFill>
                  <a:prstClr val="black"/>
                </a:solidFill>
                <a:latin typeface="+mj-ea"/>
                <a:ea typeface="+mj-ea"/>
              </a:rPr>
              <a:t> ②顧客をセグメント化し、適切かつ明確なターゲッティングを行う</a:t>
            </a:r>
            <a:endParaRPr lang="ja-JP" altLang="en-US" sz="2800" b="1" dirty="0">
              <a:solidFill>
                <a:prstClr val="black"/>
              </a:solidFill>
              <a:latin typeface="+mj-ea"/>
              <a:ea typeface="+mj-ea"/>
            </a:endParaRPr>
          </a:p>
        </p:txBody>
      </p:sp>
      <p:sp>
        <p:nvSpPr>
          <p:cNvPr id="15" name="角丸四角形 14"/>
          <p:cNvSpPr/>
          <p:nvPr/>
        </p:nvSpPr>
        <p:spPr bwMode="auto">
          <a:xfrm>
            <a:off x="514675" y="3168684"/>
            <a:ext cx="8876650" cy="1050094"/>
          </a:xfrm>
          <a:prstGeom prst="roundRect">
            <a:avLst>
              <a:gd name="adj" fmla="val 1008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0000" rIns="360000" rtlCol="0" anchor="ctr"/>
          <a:lstStyle/>
          <a:p>
            <a:pPr lvl="1" indent="-457200"/>
            <a:r>
              <a:rPr lang="ja-JP" altLang="en-US" sz="2800" b="1" dirty="0">
                <a:solidFill>
                  <a:prstClr val="black"/>
                </a:solidFill>
                <a:latin typeface="+mj-ea"/>
                <a:ea typeface="+mj-ea"/>
              </a:rPr>
              <a:t> ③製品・サービスのポジショニングを行い</a:t>
            </a:r>
            <a:r>
              <a:rPr lang="ja-JP" altLang="en-US" sz="2800" b="1" dirty="0" smtClean="0">
                <a:solidFill>
                  <a:prstClr val="black"/>
                </a:solidFill>
                <a:latin typeface="+mj-ea"/>
                <a:ea typeface="+mj-ea"/>
              </a:rPr>
              <a:t>、顧客</a:t>
            </a:r>
            <a:r>
              <a:rPr lang="ja-JP" altLang="en-US" sz="2800" b="1" dirty="0">
                <a:solidFill>
                  <a:prstClr val="black"/>
                </a:solidFill>
                <a:latin typeface="+mj-ea"/>
                <a:ea typeface="+mj-ea"/>
              </a:rPr>
              <a:t>から見た「立ち位置」を明確にする</a:t>
            </a:r>
          </a:p>
        </p:txBody>
      </p:sp>
      <p:sp>
        <p:nvSpPr>
          <p:cNvPr id="16" name="角丸四角形 15"/>
          <p:cNvSpPr/>
          <p:nvPr/>
        </p:nvSpPr>
        <p:spPr bwMode="auto">
          <a:xfrm>
            <a:off x="514675" y="4450484"/>
            <a:ext cx="8876650" cy="741557"/>
          </a:xfrm>
          <a:prstGeom prst="roundRect">
            <a:avLst>
              <a:gd name="adj" fmla="val 1008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0000" rIns="360000" rtlCol="0" anchor="ctr"/>
          <a:lstStyle/>
          <a:p>
            <a:r>
              <a:rPr lang="ja-JP" altLang="en-US" sz="2800" b="1" dirty="0" smtClean="0">
                <a:solidFill>
                  <a:prstClr val="black"/>
                </a:solidFill>
                <a:latin typeface="+mj-ea"/>
                <a:ea typeface="+mj-ea"/>
              </a:rPr>
              <a:t> ④戦略を立てる</a:t>
            </a:r>
            <a:endParaRPr lang="ja-JP" altLang="en-US" sz="2800" b="1" dirty="0">
              <a:solidFill>
                <a:prstClr val="black"/>
              </a:solidFill>
              <a:latin typeface="+mj-ea"/>
              <a:ea typeface="+mj-ea"/>
            </a:endParaRPr>
          </a:p>
        </p:txBody>
      </p:sp>
      <p:sp>
        <p:nvSpPr>
          <p:cNvPr id="17" name="角丸四角形 16"/>
          <p:cNvSpPr/>
          <p:nvPr/>
        </p:nvSpPr>
        <p:spPr bwMode="auto">
          <a:xfrm>
            <a:off x="514675" y="5423747"/>
            <a:ext cx="8876650" cy="741557"/>
          </a:xfrm>
          <a:prstGeom prst="roundRect">
            <a:avLst>
              <a:gd name="adj" fmla="val 1008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lIns="360000" rIns="360000" rtlCol="0" anchor="ctr"/>
          <a:lstStyle/>
          <a:p>
            <a:r>
              <a:rPr lang="ja-JP" altLang="en-US" sz="2800" b="1" dirty="0" smtClean="0">
                <a:solidFill>
                  <a:prstClr val="black"/>
                </a:solidFill>
                <a:latin typeface="+mj-ea"/>
                <a:ea typeface="+mj-ea"/>
              </a:rPr>
              <a:t> ⑤戦略の実施、分析</a:t>
            </a:r>
            <a:endParaRPr lang="ja-JP" altLang="en-US" sz="2800" b="1" dirty="0">
              <a:solidFill>
                <a:prstClr val="black"/>
              </a:solidFill>
              <a:latin typeface="+mj-ea"/>
              <a:ea typeface="+mj-ea"/>
            </a:endParaRPr>
          </a:p>
        </p:txBody>
      </p:sp>
      <p:sp>
        <p:nvSpPr>
          <p:cNvPr id="5" name="下矢印 4"/>
          <p:cNvSpPr/>
          <p:nvPr/>
        </p:nvSpPr>
        <p:spPr bwMode="auto">
          <a:xfrm>
            <a:off x="4488300" y="1655178"/>
            <a:ext cx="929391" cy="41346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18" name="下矢印 17"/>
          <p:cNvSpPr/>
          <p:nvPr/>
        </p:nvSpPr>
        <p:spPr bwMode="auto">
          <a:xfrm>
            <a:off x="4488300" y="2916702"/>
            <a:ext cx="929391" cy="41346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19" name="下矢印 18"/>
          <p:cNvSpPr/>
          <p:nvPr/>
        </p:nvSpPr>
        <p:spPr bwMode="auto">
          <a:xfrm>
            <a:off x="4488300" y="4244566"/>
            <a:ext cx="929391" cy="41346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20" name="下矢印 19"/>
          <p:cNvSpPr/>
          <p:nvPr/>
        </p:nvSpPr>
        <p:spPr bwMode="auto">
          <a:xfrm>
            <a:off x="4488300" y="5207846"/>
            <a:ext cx="929391" cy="41346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Tree>
    <p:extLst>
      <p:ext uri="{BB962C8B-B14F-4D97-AF65-F5344CB8AC3E}">
        <p14:creationId xmlns:p14="http://schemas.microsoft.com/office/powerpoint/2010/main" val="2345758775"/>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市場機会を見つける：</a:t>
            </a:r>
            <a:r>
              <a:rPr kumimoji="1" lang="en-US" altLang="ja-JP" dirty="0" smtClean="0"/>
              <a:t>SWOT</a:t>
            </a:r>
            <a:r>
              <a:rPr kumimoji="1" lang="ja-JP" altLang="en-US" dirty="0" smtClean="0"/>
              <a:t>分析</a:t>
            </a:r>
            <a:endParaRPr kumimoji="1" lang="ja-JP" altLang="en-US" dirty="0"/>
          </a:p>
        </p:txBody>
      </p:sp>
      <p:sp>
        <p:nvSpPr>
          <p:cNvPr id="3" name="テキスト ボックス 2"/>
          <p:cNvSpPr txBox="1"/>
          <p:nvPr/>
        </p:nvSpPr>
        <p:spPr bwMode="auto">
          <a:xfrm>
            <a:off x="514675" y="807169"/>
            <a:ext cx="8876650" cy="1567334"/>
          </a:xfrm>
          <a:prstGeom prst="rect">
            <a:avLst/>
          </a:prstGeom>
          <a:noFill/>
          <a:ln w="9525">
            <a:noFill/>
            <a:miter lim="800000"/>
            <a:headEnd/>
            <a:tailEnd/>
          </a:ln>
        </p:spPr>
        <p:txBody>
          <a:bodyPr wrap="square" lIns="108000" tIns="72000" rIns="108000" bIns="72000" rtlCol="0" anchor="t" anchorCtr="0">
            <a:spAutoFit/>
          </a:bodyPr>
          <a:lstStyle/>
          <a:p>
            <a:pPr algn="just">
              <a:lnSpc>
                <a:spcPct val="130000"/>
              </a:lnSpc>
              <a:buSzPct val="120000"/>
            </a:pPr>
            <a:r>
              <a:rPr lang="en-US" altLang="ja-JP" sz="2400" dirty="0" smtClean="0">
                <a:solidFill>
                  <a:prstClr val="black"/>
                </a:solidFill>
                <a:latin typeface="+mn-ea"/>
                <a:ea typeface="+mn-ea"/>
              </a:rPr>
              <a:t>SWOT</a:t>
            </a:r>
            <a:r>
              <a:rPr lang="ja-JP" altLang="en-US" sz="2400" dirty="0" smtClean="0">
                <a:solidFill>
                  <a:prstClr val="black"/>
                </a:solidFill>
                <a:latin typeface="+mn-ea"/>
                <a:ea typeface="+mn-ea"/>
              </a:rPr>
              <a:t>分析は、事業の分析、意思決定の場などに広く使われているフレームワークです。内的要因（強み</a:t>
            </a:r>
            <a:r>
              <a:rPr lang="en-US" altLang="ja-JP" sz="2400" dirty="0" smtClean="0">
                <a:solidFill>
                  <a:prstClr val="black"/>
                </a:solidFill>
                <a:latin typeface="+mn-ea"/>
                <a:ea typeface="+mn-ea"/>
              </a:rPr>
              <a:t>/</a:t>
            </a:r>
            <a:r>
              <a:rPr lang="ja-JP" altLang="en-US" sz="2400" dirty="0" smtClean="0">
                <a:solidFill>
                  <a:prstClr val="black"/>
                </a:solidFill>
                <a:latin typeface="+mn-ea"/>
                <a:ea typeface="+mn-ea"/>
              </a:rPr>
              <a:t>弱み）と外的要因（機会</a:t>
            </a:r>
            <a:r>
              <a:rPr lang="en-US" altLang="ja-JP" sz="2400" dirty="0" smtClean="0">
                <a:solidFill>
                  <a:prstClr val="black"/>
                </a:solidFill>
                <a:latin typeface="+mn-ea"/>
                <a:ea typeface="+mn-ea"/>
              </a:rPr>
              <a:t>/</a:t>
            </a:r>
            <a:r>
              <a:rPr lang="ja-JP" altLang="en-US" sz="2400" dirty="0" smtClean="0">
                <a:solidFill>
                  <a:prstClr val="black"/>
                </a:solidFill>
                <a:latin typeface="+mn-ea"/>
                <a:ea typeface="+mn-ea"/>
              </a:rPr>
              <a:t>脅威）の４項目について挙げていき、</a:t>
            </a:r>
            <a:endParaRPr lang="en-US" altLang="ja-JP" sz="2400" dirty="0" smtClean="0">
              <a:solidFill>
                <a:prstClr val="black"/>
              </a:solidFill>
              <a:latin typeface="+mn-ea"/>
              <a:ea typeface="+mn-ea"/>
            </a:endParaRPr>
          </a:p>
        </p:txBody>
      </p:sp>
      <p:sp>
        <p:nvSpPr>
          <p:cNvPr id="4" name="テキスト ボックス 3"/>
          <p:cNvSpPr txBox="1"/>
          <p:nvPr/>
        </p:nvSpPr>
        <p:spPr bwMode="auto">
          <a:xfrm>
            <a:off x="514675" y="2430545"/>
            <a:ext cx="5151607" cy="2361398"/>
          </a:xfrm>
          <a:prstGeom prst="rect">
            <a:avLst/>
          </a:prstGeom>
          <a:noFill/>
          <a:ln w="9525">
            <a:noFill/>
            <a:miter lim="800000"/>
            <a:headEnd/>
            <a:tailEnd/>
          </a:ln>
        </p:spPr>
        <p:txBody>
          <a:bodyPr wrap="square" lIns="108000" tIns="72000" rIns="108000" bIns="72000" rtlCol="0" anchor="t" anchorCtr="0">
            <a:spAutoFit/>
          </a:bodyPr>
          <a:lstStyle/>
          <a:p>
            <a:pPr marL="342900" indent="-342900" algn="just">
              <a:lnSpc>
                <a:spcPct val="150000"/>
              </a:lnSpc>
              <a:buSzPct val="120000"/>
              <a:buFont typeface="Wingdings 2" pitchFamily="18" charset="2"/>
              <a:buChar char="P"/>
            </a:pPr>
            <a:r>
              <a:rPr lang="ja-JP" altLang="en-US" sz="2400" dirty="0" smtClean="0">
                <a:solidFill>
                  <a:prstClr val="black"/>
                </a:solidFill>
                <a:latin typeface="+mn-ea"/>
                <a:ea typeface="+mn-ea"/>
                <a:sym typeface="Wingdings 2"/>
              </a:rPr>
              <a:t>どうすれば強みを生かせるか</a:t>
            </a:r>
            <a:endParaRPr lang="en-US" altLang="ja-JP" sz="2400" dirty="0" smtClean="0">
              <a:solidFill>
                <a:prstClr val="black"/>
              </a:solidFill>
              <a:latin typeface="+mn-ea"/>
              <a:ea typeface="+mn-ea"/>
              <a:sym typeface="Wingdings 2"/>
            </a:endParaRPr>
          </a:p>
          <a:p>
            <a:pPr marL="342900" indent="-342900" algn="just">
              <a:lnSpc>
                <a:spcPct val="150000"/>
              </a:lnSpc>
              <a:buSzPct val="120000"/>
              <a:buFont typeface="Wingdings 2" pitchFamily="18" charset="2"/>
              <a:buChar char="P"/>
            </a:pPr>
            <a:r>
              <a:rPr lang="ja-JP" altLang="en-US" sz="2400" dirty="0" smtClean="0">
                <a:solidFill>
                  <a:prstClr val="black"/>
                </a:solidFill>
                <a:latin typeface="+mn-ea"/>
                <a:ea typeface="+mn-ea"/>
                <a:sym typeface="Wingdings 2"/>
              </a:rPr>
              <a:t>どうすれば弱みを解消できるか</a:t>
            </a:r>
            <a:endParaRPr lang="en-US" altLang="ja-JP" sz="2400" dirty="0" smtClean="0">
              <a:solidFill>
                <a:prstClr val="black"/>
              </a:solidFill>
              <a:latin typeface="+mn-ea"/>
              <a:ea typeface="+mn-ea"/>
              <a:sym typeface="Wingdings 2"/>
            </a:endParaRPr>
          </a:p>
          <a:p>
            <a:pPr marL="342900" indent="-342900" algn="just">
              <a:lnSpc>
                <a:spcPct val="150000"/>
              </a:lnSpc>
              <a:buSzPct val="120000"/>
              <a:buFont typeface="Wingdings 2" pitchFamily="18" charset="2"/>
              <a:buChar char="P"/>
            </a:pPr>
            <a:r>
              <a:rPr lang="ja-JP" altLang="en-US" sz="2400" dirty="0" smtClean="0">
                <a:solidFill>
                  <a:prstClr val="black"/>
                </a:solidFill>
                <a:latin typeface="+mn-ea"/>
                <a:ea typeface="+mn-ea"/>
                <a:sym typeface="Wingdings 2"/>
              </a:rPr>
              <a:t>どうすれば機会を生かせるか</a:t>
            </a:r>
            <a:endParaRPr lang="en-US" altLang="ja-JP" sz="2400" dirty="0" smtClean="0">
              <a:solidFill>
                <a:prstClr val="black"/>
              </a:solidFill>
              <a:latin typeface="+mn-ea"/>
              <a:ea typeface="+mn-ea"/>
              <a:sym typeface="Wingdings 2"/>
            </a:endParaRPr>
          </a:p>
          <a:p>
            <a:pPr marL="342900" indent="-342900" algn="just">
              <a:lnSpc>
                <a:spcPct val="150000"/>
              </a:lnSpc>
              <a:buSzPct val="120000"/>
              <a:buFont typeface="Wingdings 2" pitchFamily="18" charset="2"/>
              <a:buChar char="P"/>
            </a:pPr>
            <a:r>
              <a:rPr lang="ja-JP" altLang="en-US" sz="2400" dirty="0" smtClean="0">
                <a:solidFill>
                  <a:prstClr val="black"/>
                </a:solidFill>
                <a:latin typeface="+mn-ea"/>
                <a:ea typeface="+mn-ea"/>
                <a:sym typeface="Wingdings 2"/>
              </a:rPr>
              <a:t>どう脅威、障害を取り除くか</a:t>
            </a:r>
            <a:endParaRPr lang="en-US" altLang="ja-JP" sz="2400" dirty="0" smtClean="0">
              <a:solidFill>
                <a:prstClr val="black"/>
              </a:solidFill>
              <a:latin typeface="+mn-ea"/>
              <a:ea typeface="+mn-ea"/>
              <a:sym typeface="Wingdings 2"/>
            </a:endParaRPr>
          </a:p>
        </p:txBody>
      </p:sp>
      <p:sp>
        <p:nvSpPr>
          <p:cNvPr id="6" name="テキスト ボックス 5"/>
          <p:cNvSpPr txBox="1"/>
          <p:nvPr/>
        </p:nvSpPr>
        <p:spPr bwMode="auto">
          <a:xfrm>
            <a:off x="514675" y="4907540"/>
            <a:ext cx="8876650" cy="576293"/>
          </a:xfrm>
          <a:prstGeom prst="rect">
            <a:avLst/>
          </a:prstGeom>
          <a:noFill/>
          <a:ln w="9525">
            <a:noFill/>
            <a:miter lim="800000"/>
            <a:headEnd/>
            <a:tailEnd/>
          </a:ln>
        </p:spPr>
        <p:txBody>
          <a:bodyPr wrap="square" lIns="108000" tIns="72000" rIns="108000" bIns="72000" rtlCol="0" anchor="t" anchorCtr="0">
            <a:spAutoFit/>
          </a:bodyPr>
          <a:lstStyle/>
          <a:p>
            <a:pPr algn="just">
              <a:lnSpc>
                <a:spcPct val="120000"/>
              </a:lnSpc>
              <a:buSzPct val="120000"/>
            </a:pPr>
            <a:r>
              <a:rPr lang="ja-JP" altLang="en-US" sz="2400" dirty="0" smtClean="0">
                <a:solidFill>
                  <a:prstClr val="black"/>
                </a:solidFill>
                <a:latin typeface="+mn-ea"/>
                <a:ea typeface="+mn-ea"/>
                <a:sym typeface="Wingdings 2"/>
              </a:rPr>
              <a:t>を分析していく手法です。</a:t>
            </a:r>
            <a:endParaRPr lang="en-US" altLang="ja-JP" sz="2400" dirty="0" smtClean="0">
              <a:solidFill>
                <a:prstClr val="black"/>
              </a:solidFill>
              <a:latin typeface="+mn-ea"/>
              <a:ea typeface="+mn-ea"/>
              <a:sym typeface="Wingdings 2"/>
            </a:endParaRPr>
          </a:p>
        </p:txBody>
      </p:sp>
      <p:grpSp>
        <p:nvGrpSpPr>
          <p:cNvPr id="12" name="グループ化 11"/>
          <p:cNvGrpSpPr/>
          <p:nvPr/>
        </p:nvGrpSpPr>
        <p:grpSpPr>
          <a:xfrm>
            <a:off x="5538459" y="2409246"/>
            <a:ext cx="3637690" cy="3661769"/>
            <a:chOff x="5936105" y="2691237"/>
            <a:chExt cx="3106773" cy="3127337"/>
          </a:xfrm>
        </p:grpSpPr>
        <p:sp>
          <p:nvSpPr>
            <p:cNvPr id="7" name="正方形/長方形 6"/>
            <p:cNvSpPr/>
            <p:nvPr/>
          </p:nvSpPr>
          <p:spPr bwMode="auto">
            <a:xfrm>
              <a:off x="5936105" y="2691237"/>
              <a:ext cx="1468309" cy="1468309"/>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dirty="0">
                <a:solidFill>
                  <a:prstClr val="white"/>
                </a:solidFill>
                <a:latin typeface="A-OTF 新ゴ Pro M" pitchFamily="34" charset="-128"/>
                <a:ea typeface="A-OTF 新ゴ Pro M" pitchFamily="34" charset="-128"/>
              </a:endParaRPr>
            </a:p>
          </p:txBody>
        </p:sp>
        <p:sp>
          <p:nvSpPr>
            <p:cNvPr id="8" name="正方形/長方形 7"/>
            <p:cNvSpPr/>
            <p:nvPr/>
          </p:nvSpPr>
          <p:spPr bwMode="auto">
            <a:xfrm>
              <a:off x="7574569" y="2691237"/>
              <a:ext cx="1468309" cy="1468309"/>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dirty="0">
                <a:solidFill>
                  <a:prstClr val="white"/>
                </a:solidFill>
                <a:latin typeface="A-OTF 新ゴ Pro M" pitchFamily="34" charset="-128"/>
                <a:ea typeface="A-OTF 新ゴ Pro M" pitchFamily="34" charset="-128"/>
              </a:endParaRPr>
            </a:p>
          </p:txBody>
        </p:sp>
        <p:sp>
          <p:nvSpPr>
            <p:cNvPr id="9" name="正方形/長方形 8"/>
            <p:cNvSpPr/>
            <p:nvPr/>
          </p:nvSpPr>
          <p:spPr bwMode="auto">
            <a:xfrm>
              <a:off x="5936105" y="4350265"/>
              <a:ext cx="1468309" cy="1468309"/>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dirty="0">
                <a:solidFill>
                  <a:prstClr val="white"/>
                </a:solidFill>
                <a:latin typeface="A-OTF 新ゴ Pro M" pitchFamily="34" charset="-128"/>
                <a:ea typeface="A-OTF 新ゴ Pro M" pitchFamily="34" charset="-128"/>
              </a:endParaRPr>
            </a:p>
          </p:txBody>
        </p:sp>
        <p:sp>
          <p:nvSpPr>
            <p:cNvPr id="10" name="正方形/長方形 9"/>
            <p:cNvSpPr/>
            <p:nvPr/>
          </p:nvSpPr>
          <p:spPr bwMode="auto">
            <a:xfrm>
              <a:off x="7574569" y="4350265"/>
              <a:ext cx="1468309" cy="1468309"/>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dirty="0">
                <a:solidFill>
                  <a:prstClr val="white"/>
                </a:solidFill>
                <a:latin typeface="A-OTF 新ゴ Pro M" pitchFamily="34" charset="-128"/>
                <a:ea typeface="A-OTF 新ゴ Pro M" pitchFamily="34" charset="-128"/>
              </a:endParaRPr>
            </a:p>
          </p:txBody>
        </p:sp>
      </p:grpSp>
      <p:sp>
        <p:nvSpPr>
          <p:cNvPr id="13" name="テキスト ボックス 12"/>
          <p:cNvSpPr txBox="1"/>
          <p:nvPr/>
        </p:nvSpPr>
        <p:spPr bwMode="auto">
          <a:xfrm>
            <a:off x="5638655" y="2840919"/>
            <a:ext cx="1519547" cy="760959"/>
          </a:xfrm>
          <a:prstGeom prst="rect">
            <a:avLst/>
          </a:prstGeom>
          <a:noFill/>
          <a:ln w="9525">
            <a:noFill/>
            <a:miter lim="800000"/>
            <a:headEnd/>
            <a:tailEnd/>
          </a:ln>
        </p:spPr>
        <p:txBody>
          <a:bodyPr wrap="none" lIns="108000" tIns="72000" rIns="108000" bIns="72000" rtlCol="0" anchor="ctr" anchorCtr="1">
            <a:spAutoFit/>
          </a:bodyPr>
          <a:lstStyle/>
          <a:p>
            <a:pPr algn="ctr"/>
            <a:r>
              <a:rPr lang="ja-JP" altLang="en-US" sz="2000" b="1" dirty="0">
                <a:solidFill>
                  <a:prstClr val="white"/>
                </a:solidFill>
                <a:latin typeface="+mj-ea"/>
                <a:ea typeface="+mj-ea"/>
              </a:rPr>
              <a:t>強み</a:t>
            </a:r>
            <a:endParaRPr lang="en-US" altLang="ja-JP" sz="2000" b="1" dirty="0">
              <a:solidFill>
                <a:prstClr val="white"/>
              </a:solidFill>
              <a:latin typeface="+mj-ea"/>
              <a:ea typeface="+mj-ea"/>
            </a:endParaRPr>
          </a:p>
          <a:p>
            <a:pPr algn="ctr"/>
            <a:r>
              <a:rPr lang="ja-JP" altLang="en-US" sz="2000" b="1" dirty="0">
                <a:solidFill>
                  <a:prstClr val="white"/>
                </a:solidFill>
                <a:latin typeface="+mj-ea"/>
                <a:ea typeface="+mj-ea"/>
              </a:rPr>
              <a:t>（</a:t>
            </a:r>
            <a:r>
              <a:rPr lang="en-US" altLang="ja-JP" sz="2000" b="1" dirty="0">
                <a:solidFill>
                  <a:prstClr val="white"/>
                </a:solidFill>
                <a:latin typeface="+mj-ea"/>
                <a:ea typeface="+mj-ea"/>
              </a:rPr>
              <a:t>Strengths</a:t>
            </a:r>
            <a:r>
              <a:rPr lang="ja-JP" altLang="en-US" sz="2000" b="1" dirty="0" smtClean="0">
                <a:solidFill>
                  <a:prstClr val="white"/>
                </a:solidFill>
                <a:latin typeface="+mj-ea"/>
                <a:ea typeface="+mj-ea"/>
              </a:rPr>
              <a:t>）</a:t>
            </a:r>
            <a:endParaRPr lang="ja-JP" altLang="en-US" sz="2000" b="1" dirty="0">
              <a:solidFill>
                <a:prstClr val="white"/>
              </a:solidFill>
              <a:latin typeface="+mj-ea"/>
              <a:ea typeface="+mj-ea"/>
            </a:endParaRPr>
          </a:p>
        </p:txBody>
      </p:sp>
      <p:sp>
        <p:nvSpPr>
          <p:cNvPr id="14" name="テキスト ボックス 13"/>
          <p:cNvSpPr txBox="1"/>
          <p:nvPr/>
        </p:nvSpPr>
        <p:spPr bwMode="auto">
          <a:xfrm>
            <a:off x="7553254" y="2888381"/>
            <a:ext cx="1526561" cy="760959"/>
          </a:xfrm>
          <a:prstGeom prst="rect">
            <a:avLst/>
          </a:prstGeom>
          <a:noFill/>
          <a:ln w="9525">
            <a:noFill/>
            <a:miter lim="800000"/>
            <a:headEnd/>
            <a:tailEnd/>
          </a:ln>
        </p:spPr>
        <p:txBody>
          <a:bodyPr wrap="none" lIns="108000" tIns="72000" rIns="108000" bIns="72000" rtlCol="0" anchor="ctr" anchorCtr="1">
            <a:spAutoFit/>
          </a:bodyPr>
          <a:lstStyle/>
          <a:p>
            <a:pPr algn="ctr"/>
            <a:r>
              <a:rPr lang="ja-JP" altLang="en-US" sz="2000" b="1" dirty="0">
                <a:solidFill>
                  <a:prstClr val="white"/>
                </a:solidFill>
                <a:latin typeface="+mj-ea"/>
                <a:ea typeface="+mj-ea"/>
              </a:rPr>
              <a:t>弱み</a:t>
            </a:r>
            <a:endParaRPr lang="en-US" altLang="ja-JP" sz="2000" b="1" dirty="0">
              <a:solidFill>
                <a:prstClr val="white"/>
              </a:solidFill>
              <a:latin typeface="+mj-ea"/>
              <a:ea typeface="+mj-ea"/>
            </a:endParaRPr>
          </a:p>
          <a:p>
            <a:pPr algn="ctr"/>
            <a:r>
              <a:rPr lang="ja-JP" altLang="en-US" sz="2000" b="1" dirty="0">
                <a:solidFill>
                  <a:prstClr val="white"/>
                </a:solidFill>
                <a:latin typeface="+mj-ea"/>
                <a:ea typeface="+mj-ea"/>
              </a:rPr>
              <a:t>（</a:t>
            </a:r>
            <a:r>
              <a:rPr lang="en-US" altLang="ja-JP" sz="2000" b="1" dirty="0">
                <a:solidFill>
                  <a:prstClr val="white"/>
                </a:solidFill>
                <a:latin typeface="+mj-ea"/>
                <a:ea typeface="+mj-ea"/>
              </a:rPr>
              <a:t>Weakness</a:t>
            </a:r>
            <a:r>
              <a:rPr lang="ja-JP" altLang="en-US" sz="2000" b="1" dirty="0">
                <a:solidFill>
                  <a:prstClr val="white"/>
                </a:solidFill>
                <a:latin typeface="+mj-ea"/>
                <a:ea typeface="+mj-ea"/>
              </a:rPr>
              <a:t>）</a:t>
            </a:r>
          </a:p>
        </p:txBody>
      </p:sp>
      <p:sp>
        <p:nvSpPr>
          <p:cNvPr id="15" name="テキスト ボックス 14"/>
          <p:cNvSpPr txBox="1"/>
          <p:nvPr/>
        </p:nvSpPr>
        <p:spPr bwMode="auto">
          <a:xfrm>
            <a:off x="5469587" y="4830921"/>
            <a:ext cx="1832133" cy="760959"/>
          </a:xfrm>
          <a:prstGeom prst="rect">
            <a:avLst/>
          </a:prstGeom>
          <a:noFill/>
          <a:ln w="9525">
            <a:noFill/>
            <a:miter lim="800000"/>
            <a:headEnd/>
            <a:tailEnd/>
          </a:ln>
        </p:spPr>
        <p:txBody>
          <a:bodyPr wrap="none" lIns="108000" tIns="72000" rIns="108000" bIns="72000" rtlCol="0" anchor="ctr" anchorCtr="1">
            <a:spAutoFit/>
          </a:bodyPr>
          <a:lstStyle/>
          <a:p>
            <a:pPr algn="ctr"/>
            <a:r>
              <a:rPr lang="ja-JP" altLang="en-US" sz="2000" b="1" dirty="0">
                <a:solidFill>
                  <a:prstClr val="white"/>
                </a:solidFill>
                <a:latin typeface="+mj-ea"/>
                <a:ea typeface="+mj-ea"/>
              </a:rPr>
              <a:t>機会</a:t>
            </a:r>
            <a:endParaRPr lang="en-US" altLang="ja-JP" sz="2000" b="1" dirty="0">
              <a:solidFill>
                <a:prstClr val="white"/>
              </a:solidFill>
              <a:latin typeface="+mj-ea"/>
              <a:ea typeface="+mj-ea"/>
            </a:endParaRPr>
          </a:p>
          <a:p>
            <a:pPr algn="ctr"/>
            <a:r>
              <a:rPr lang="ja-JP" altLang="en-US" sz="2000" b="1" dirty="0">
                <a:solidFill>
                  <a:prstClr val="white"/>
                </a:solidFill>
                <a:latin typeface="+mj-ea"/>
                <a:ea typeface="+mj-ea"/>
              </a:rPr>
              <a:t>（</a:t>
            </a:r>
            <a:r>
              <a:rPr lang="en-US" altLang="ja-JP" sz="2000" b="1" dirty="0" err="1">
                <a:solidFill>
                  <a:prstClr val="white"/>
                </a:solidFill>
                <a:latin typeface="+mj-ea"/>
                <a:ea typeface="+mj-ea"/>
              </a:rPr>
              <a:t>Oppotunities</a:t>
            </a:r>
            <a:r>
              <a:rPr lang="ja-JP" altLang="en-US" sz="2000" b="1" dirty="0">
                <a:solidFill>
                  <a:prstClr val="white"/>
                </a:solidFill>
                <a:latin typeface="+mj-ea"/>
                <a:ea typeface="+mj-ea"/>
              </a:rPr>
              <a:t>）</a:t>
            </a:r>
          </a:p>
        </p:txBody>
      </p:sp>
      <p:sp>
        <p:nvSpPr>
          <p:cNvPr id="16" name="テキスト ボックス 15"/>
          <p:cNvSpPr txBox="1"/>
          <p:nvPr/>
        </p:nvSpPr>
        <p:spPr bwMode="auto">
          <a:xfrm>
            <a:off x="7707342" y="4830921"/>
            <a:ext cx="1218383" cy="760959"/>
          </a:xfrm>
          <a:prstGeom prst="rect">
            <a:avLst/>
          </a:prstGeom>
          <a:noFill/>
          <a:ln w="9525">
            <a:noFill/>
            <a:miter lim="800000"/>
            <a:headEnd/>
            <a:tailEnd/>
          </a:ln>
        </p:spPr>
        <p:txBody>
          <a:bodyPr wrap="none" lIns="108000" tIns="72000" rIns="108000" bIns="72000" rtlCol="0" anchor="ctr" anchorCtr="1">
            <a:spAutoFit/>
          </a:bodyPr>
          <a:lstStyle/>
          <a:p>
            <a:pPr algn="ctr"/>
            <a:r>
              <a:rPr lang="ja-JP" altLang="en-US" sz="2000" b="1" dirty="0">
                <a:solidFill>
                  <a:prstClr val="white"/>
                </a:solidFill>
                <a:latin typeface="+mj-ea"/>
                <a:ea typeface="+mj-ea"/>
              </a:rPr>
              <a:t>脅威</a:t>
            </a:r>
            <a:endParaRPr lang="en-US" altLang="ja-JP" sz="2000" b="1" dirty="0">
              <a:solidFill>
                <a:prstClr val="white"/>
              </a:solidFill>
              <a:latin typeface="+mj-ea"/>
              <a:ea typeface="+mj-ea"/>
            </a:endParaRPr>
          </a:p>
          <a:p>
            <a:pPr algn="ctr"/>
            <a:r>
              <a:rPr lang="en-US" altLang="ja-JP" sz="2000" b="1" dirty="0">
                <a:solidFill>
                  <a:prstClr val="white"/>
                </a:solidFill>
                <a:latin typeface="+mj-ea"/>
                <a:ea typeface="+mj-ea"/>
              </a:rPr>
              <a:t>(Threats)</a:t>
            </a:r>
            <a:endParaRPr lang="ja-JP" altLang="en-US" sz="2000" b="1" dirty="0">
              <a:solidFill>
                <a:prstClr val="white"/>
              </a:solidFill>
              <a:latin typeface="+mj-ea"/>
              <a:ea typeface="+mj-ea"/>
            </a:endParaRPr>
          </a:p>
        </p:txBody>
      </p:sp>
      <p:sp>
        <p:nvSpPr>
          <p:cNvPr id="17" name="正方形/長方形 16"/>
          <p:cNvSpPr/>
          <p:nvPr/>
        </p:nvSpPr>
        <p:spPr bwMode="auto">
          <a:xfrm>
            <a:off x="6398428" y="5741233"/>
            <a:ext cx="1918106" cy="599606"/>
          </a:xfrm>
          <a:prstGeom prst="rect">
            <a:avLst/>
          </a:prstGeom>
          <a:solidFill>
            <a:schemeClr val="bg1">
              <a:lumMod val="95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smtClean="0">
                <a:solidFill>
                  <a:prstClr val="black"/>
                </a:solidFill>
                <a:latin typeface="+mj-ea"/>
                <a:ea typeface="+mj-ea"/>
              </a:rPr>
              <a:t>外的要因</a:t>
            </a:r>
            <a:endParaRPr lang="ja-JP" altLang="en-US" sz="2000" b="1" dirty="0">
              <a:solidFill>
                <a:prstClr val="black"/>
              </a:solidFill>
              <a:latin typeface="+mj-ea"/>
              <a:ea typeface="+mj-ea"/>
            </a:endParaRPr>
          </a:p>
        </p:txBody>
      </p:sp>
      <p:sp>
        <p:nvSpPr>
          <p:cNvPr id="18" name="正方形/長方形 17"/>
          <p:cNvSpPr/>
          <p:nvPr/>
        </p:nvSpPr>
        <p:spPr bwMode="auto">
          <a:xfrm>
            <a:off x="6398428" y="2043200"/>
            <a:ext cx="1918106" cy="599606"/>
          </a:xfrm>
          <a:prstGeom prst="rect">
            <a:avLst/>
          </a:prstGeom>
          <a:solidFill>
            <a:schemeClr val="bg1">
              <a:lumMod val="95000"/>
            </a:scheme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prstClr val="black"/>
                </a:solidFill>
                <a:latin typeface="+mj-ea"/>
                <a:ea typeface="+mj-ea"/>
              </a:rPr>
              <a:t>内</a:t>
            </a:r>
            <a:r>
              <a:rPr lang="ja-JP" altLang="en-US" sz="2000" b="1" dirty="0" smtClean="0">
                <a:solidFill>
                  <a:prstClr val="black"/>
                </a:solidFill>
                <a:latin typeface="+mj-ea"/>
                <a:ea typeface="+mj-ea"/>
              </a:rPr>
              <a:t>的要因</a:t>
            </a:r>
            <a:endParaRPr lang="ja-JP" altLang="en-US" sz="2000" b="1" dirty="0">
              <a:solidFill>
                <a:prstClr val="black"/>
              </a:solidFill>
              <a:latin typeface="+mj-ea"/>
              <a:ea typeface="+mj-ea"/>
            </a:endParaRPr>
          </a:p>
        </p:txBody>
      </p:sp>
    </p:spTree>
    <p:extLst>
      <p:ext uri="{BB962C8B-B14F-4D97-AF65-F5344CB8AC3E}">
        <p14:creationId xmlns:p14="http://schemas.microsoft.com/office/powerpoint/2010/main" val="430940358"/>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photo"/>
          <p:cNvSpPr>
            <a:spLocks noChangeAspect="1" noChangeArrowheads="1"/>
          </p:cNvSpPr>
          <p:nvPr/>
        </p:nvSpPr>
        <p:spPr bwMode="auto">
          <a:xfrm>
            <a:off x="4464050" y="-1941513"/>
            <a:ext cx="4667250" cy="403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AutoShape 6" descr="photo"/>
          <p:cNvSpPr>
            <a:spLocks noChangeAspect="1" noChangeArrowheads="1"/>
          </p:cNvSpPr>
          <p:nvPr/>
        </p:nvSpPr>
        <p:spPr bwMode="auto">
          <a:xfrm>
            <a:off x="4616450" y="-1789113"/>
            <a:ext cx="4667250" cy="403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8" descr="photo"/>
          <p:cNvSpPr>
            <a:spLocks noChangeAspect="1" noChangeArrowheads="1"/>
          </p:cNvSpPr>
          <p:nvPr/>
        </p:nvSpPr>
        <p:spPr bwMode="auto">
          <a:xfrm>
            <a:off x="4768850" y="-1636713"/>
            <a:ext cx="4667250" cy="403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10" descr="photo"/>
          <p:cNvSpPr>
            <a:spLocks noChangeAspect="1" noChangeArrowheads="1"/>
          </p:cNvSpPr>
          <p:nvPr/>
        </p:nvSpPr>
        <p:spPr bwMode="auto">
          <a:xfrm>
            <a:off x="4921250" y="-1484313"/>
            <a:ext cx="4667250" cy="403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AutoShape 12" descr="photo"/>
          <p:cNvSpPr>
            <a:spLocks noChangeAspect="1" noChangeArrowheads="1"/>
          </p:cNvSpPr>
          <p:nvPr/>
        </p:nvSpPr>
        <p:spPr bwMode="auto">
          <a:xfrm>
            <a:off x="5073650" y="-1331913"/>
            <a:ext cx="4667250" cy="403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14" descr="http://image.itmedia.co.jp/bizid/articles/0906/24/kh_swot0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294" y="15875"/>
            <a:ext cx="7501811" cy="649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8"/>
          <p:cNvSpPr>
            <a:spLocks noGrp="1"/>
          </p:cNvSpPr>
          <p:nvPr>
            <p:ph type="ctrTitle"/>
          </p:nvPr>
        </p:nvSpPr>
        <p:spPr/>
        <p:txBody>
          <a:bodyPr/>
          <a:lstStyle/>
          <a:p>
            <a:r>
              <a:rPr kumimoji="1" lang="en-US" altLang="ja-JP" dirty="0" smtClean="0"/>
              <a:t>SWOT</a:t>
            </a:r>
            <a:r>
              <a:rPr kumimoji="1" lang="ja-JP" altLang="en-US" dirty="0" smtClean="0"/>
              <a:t>分析</a:t>
            </a:r>
            <a:endParaRPr kumimoji="1" lang="ja-JP" altLang="en-US" dirty="0"/>
          </a:p>
        </p:txBody>
      </p:sp>
    </p:spTree>
    <p:extLst>
      <p:ext uri="{BB962C8B-B14F-4D97-AF65-F5344CB8AC3E}">
        <p14:creationId xmlns:p14="http://schemas.microsoft.com/office/powerpoint/2010/main" val="2483187213"/>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ポジショニング・マップ</a:t>
            </a:r>
            <a:endParaRPr kumimoji="1" lang="ja-JP" altLang="en-US" dirty="0"/>
          </a:p>
        </p:txBody>
      </p:sp>
      <p:grpSp>
        <p:nvGrpSpPr>
          <p:cNvPr id="13" name="グループ化 12"/>
          <p:cNvGrpSpPr/>
          <p:nvPr/>
        </p:nvGrpSpPr>
        <p:grpSpPr>
          <a:xfrm>
            <a:off x="2988138" y="1404278"/>
            <a:ext cx="3696992" cy="3843993"/>
            <a:chOff x="3000531" y="1063429"/>
            <a:chExt cx="4209738" cy="4377128"/>
          </a:xfrm>
        </p:grpSpPr>
        <p:cxnSp>
          <p:nvCxnSpPr>
            <p:cNvPr id="4" name="直線矢印コネクタ 3"/>
            <p:cNvCxnSpPr/>
            <p:nvPr/>
          </p:nvCxnSpPr>
          <p:spPr>
            <a:xfrm>
              <a:off x="5105400" y="1063429"/>
              <a:ext cx="0" cy="4377128"/>
            </a:xfrm>
            <a:prstGeom prst="straightConnector1">
              <a:avLst/>
            </a:prstGeom>
            <a:ln w="38100">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H="1">
              <a:off x="3000531" y="3269482"/>
              <a:ext cx="4209738" cy="0"/>
            </a:xfrm>
            <a:prstGeom prst="straightConnector1">
              <a:avLst/>
            </a:prstGeom>
            <a:ln w="38100">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9" name="テキスト ボックス 8"/>
          <p:cNvSpPr txBox="1"/>
          <p:nvPr/>
        </p:nvSpPr>
        <p:spPr bwMode="auto">
          <a:xfrm>
            <a:off x="1418594" y="3117624"/>
            <a:ext cx="1651785" cy="453183"/>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sz="2000" b="1" dirty="0" smtClean="0">
                <a:solidFill>
                  <a:prstClr val="black"/>
                </a:solidFill>
                <a:latin typeface="+mj-ea"/>
                <a:ea typeface="+mj-ea"/>
                <a:sym typeface="Wingdings 2"/>
              </a:rPr>
              <a:t>価格安い</a:t>
            </a:r>
            <a:endParaRPr lang="en-US" altLang="ja-JP" sz="2000" b="1" dirty="0" smtClean="0">
              <a:solidFill>
                <a:prstClr val="black"/>
              </a:solidFill>
              <a:latin typeface="+mj-ea"/>
              <a:ea typeface="+mj-ea"/>
              <a:sym typeface="Wingdings 2"/>
            </a:endParaRPr>
          </a:p>
        </p:txBody>
      </p:sp>
      <p:sp>
        <p:nvSpPr>
          <p:cNvPr id="10" name="テキスト ボックス 9"/>
          <p:cNvSpPr txBox="1"/>
          <p:nvPr/>
        </p:nvSpPr>
        <p:spPr bwMode="auto">
          <a:xfrm>
            <a:off x="6811081" y="3104767"/>
            <a:ext cx="1478480" cy="453183"/>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sz="2000" b="1" dirty="0" smtClean="0">
                <a:solidFill>
                  <a:prstClr val="black"/>
                </a:solidFill>
                <a:latin typeface="+mj-ea"/>
                <a:ea typeface="+mj-ea"/>
                <a:sym typeface="Wingdings 2"/>
              </a:rPr>
              <a:t>価格高い</a:t>
            </a:r>
            <a:endParaRPr lang="en-US" altLang="ja-JP" sz="2000" b="1" dirty="0" smtClean="0">
              <a:solidFill>
                <a:prstClr val="black"/>
              </a:solidFill>
              <a:latin typeface="+mj-ea"/>
              <a:ea typeface="+mj-ea"/>
              <a:sym typeface="Wingdings 2"/>
            </a:endParaRPr>
          </a:p>
        </p:txBody>
      </p:sp>
      <p:sp>
        <p:nvSpPr>
          <p:cNvPr id="11" name="テキスト ボックス 10"/>
          <p:cNvSpPr txBox="1"/>
          <p:nvPr/>
        </p:nvSpPr>
        <p:spPr bwMode="auto">
          <a:xfrm>
            <a:off x="4079180" y="554787"/>
            <a:ext cx="1514909" cy="760959"/>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sz="2000" b="1" dirty="0" smtClean="0">
                <a:solidFill>
                  <a:prstClr val="black"/>
                </a:solidFill>
                <a:latin typeface="+mj-ea"/>
                <a:ea typeface="+mj-ea"/>
                <a:sym typeface="Wingdings 2"/>
              </a:rPr>
              <a:t>体験価値を重視</a:t>
            </a:r>
            <a:endParaRPr lang="en-US" altLang="ja-JP" sz="2000" b="1" dirty="0" smtClean="0">
              <a:solidFill>
                <a:prstClr val="black"/>
              </a:solidFill>
              <a:latin typeface="+mj-ea"/>
              <a:ea typeface="+mj-ea"/>
              <a:sym typeface="Wingdings 2"/>
            </a:endParaRPr>
          </a:p>
        </p:txBody>
      </p:sp>
      <p:sp>
        <p:nvSpPr>
          <p:cNvPr id="12" name="テキスト ボックス 11"/>
          <p:cNvSpPr txBox="1"/>
          <p:nvPr/>
        </p:nvSpPr>
        <p:spPr bwMode="auto">
          <a:xfrm>
            <a:off x="4079180" y="5382460"/>
            <a:ext cx="1514909" cy="760959"/>
          </a:xfrm>
          <a:prstGeom prst="rect">
            <a:avLst/>
          </a:prstGeom>
          <a:noFill/>
          <a:ln w="9525">
            <a:noFill/>
            <a:miter lim="800000"/>
            <a:headEnd/>
            <a:tailEnd/>
          </a:ln>
        </p:spPr>
        <p:txBody>
          <a:bodyPr wrap="square" lIns="108000" tIns="72000" rIns="108000" bIns="72000" rtlCol="0" anchor="t" anchorCtr="0">
            <a:spAutoFit/>
          </a:bodyPr>
          <a:lstStyle/>
          <a:p>
            <a:pPr algn="ctr">
              <a:buSzPct val="120000"/>
            </a:pPr>
            <a:r>
              <a:rPr lang="ja-JP" altLang="en-US" sz="2000" b="1" dirty="0" smtClean="0">
                <a:solidFill>
                  <a:prstClr val="black"/>
                </a:solidFill>
                <a:latin typeface="+mj-ea"/>
                <a:ea typeface="+mj-ea"/>
                <a:sym typeface="Wingdings 2"/>
              </a:rPr>
              <a:t>実用性を</a:t>
            </a:r>
            <a:endParaRPr lang="en-US" altLang="ja-JP" sz="2000" b="1" dirty="0" smtClean="0">
              <a:solidFill>
                <a:prstClr val="black"/>
              </a:solidFill>
              <a:latin typeface="+mj-ea"/>
              <a:ea typeface="+mj-ea"/>
              <a:sym typeface="Wingdings 2"/>
            </a:endParaRPr>
          </a:p>
          <a:p>
            <a:pPr algn="ctr">
              <a:buSzPct val="120000"/>
            </a:pPr>
            <a:r>
              <a:rPr lang="ja-JP" altLang="en-US" sz="2000" b="1" dirty="0" smtClean="0">
                <a:solidFill>
                  <a:prstClr val="black"/>
                </a:solidFill>
                <a:latin typeface="+mj-ea"/>
                <a:ea typeface="+mj-ea"/>
                <a:sym typeface="Wingdings 2"/>
              </a:rPr>
              <a:t>重視</a:t>
            </a:r>
            <a:endParaRPr lang="en-US" altLang="ja-JP" sz="2000" b="1" dirty="0" smtClean="0">
              <a:solidFill>
                <a:prstClr val="black"/>
              </a:solidFill>
              <a:latin typeface="+mj-ea"/>
              <a:ea typeface="+mj-ea"/>
              <a:sym typeface="Wingdings 2"/>
            </a:endParaRPr>
          </a:p>
        </p:txBody>
      </p:sp>
      <p:sp>
        <p:nvSpPr>
          <p:cNvPr id="14" name="円/楕円 13"/>
          <p:cNvSpPr/>
          <p:nvPr/>
        </p:nvSpPr>
        <p:spPr bwMode="auto">
          <a:xfrm>
            <a:off x="4087810" y="3671651"/>
            <a:ext cx="369232" cy="369232"/>
          </a:xfrm>
          <a:prstGeom prst="ellipse">
            <a:avLst/>
          </a:prstGeom>
          <a:solidFill>
            <a:srgbClr val="FFC0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5" name="円/楕円 14"/>
          <p:cNvSpPr/>
          <p:nvPr/>
        </p:nvSpPr>
        <p:spPr bwMode="auto">
          <a:xfrm>
            <a:off x="3065642" y="4895641"/>
            <a:ext cx="369232" cy="369232"/>
          </a:xfrm>
          <a:prstGeom prst="ellipse">
            <a:avLst/>
          </a:prstGeom>
          <a:solidFill>
            <a:srgbClr val="C000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6" name="円/楕円 15"/>
          <p:cNvSpPr/>
          <p:nvPr/>
        </p:nvSpPr>
        <p:spPr bwMode="auto">
          <a:xfrm>
            <a:off x="5799421" y="2567386"/>
            <a:ext cx="369232" cy="369232"/>
          </a:xfrm>
          <a:prstGeom prst="ellipse">
            <a:avLst/>
          </a:prstGeom>
          <a:solidFill>
            <a:srgbClr val="0070C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7" name="円/楕円 16"/>
          <p:cNvSpPr/>
          <p:nvPr/>
        </p:nvSpPr>
        <p:spPr bwMode="auto">
          <a:xfrm>
            <a:off x="6131282" y="1464663"/>
            <a:ext cx="369232" cy="369232"/>
          </a:xfrm>
          <a:prstGeom prst="ellipse">
            <a:avLst/>
          </a:prstGeom>
          <a:solidFill>
            <a:srgbClr val="006600"/>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8" name="テキスト ボックス 17"/>
          <p:cNvSpPr txBox="1"/>
          <p:nvPr/>
        </p:nvSpPr>
        <p:spPr bwMode="auto">
          <a:xfrm>
            <a:off x="6472907" y="1471805"/>
            <a:ext cx="1651785" cy="760959"/>
          </a:xfrm>
          <a:prstGeom prst="rect">
            <a:avLst/>
          </a:prstGeom>
          <a:noFill/>
          <a:ln w="9525">
            <a:noFill/>
            <a:miter lim="800000"/>
            <a:headEnd/>
            <a:tailEnd/>
          </a:ln>
        </p:spPr>
        <p:txBody>
          <a:bodyPr wrap="square" lIns="108000" tIns="72000" rIns="108000" bIns="72000" rtlCol="0" anchor="t" anchorCtr="0">
            <a:spAutoFit/>
          </a:bodyPr>
          <a:lstStyle/>
          <a:p>
            <a:pPr>
              <a:buSzPct val="120000"/>
            </a:pPr>
            <a:r>
              <a:rPr lang="ja-JP" altLang="en-US" sz="2000" b="1" dirty="0" smtClean="0">
                <a:solidFill>
                  <a:srgbClr val="006600"/>
                </a:solidFill>
                <a:latin typeface="+mj-ea"/>
                <a:ea typeface="+mj-ea"/>
                <a:sym typeface="Wingdings 2"/>
              </a:rPr>
              <a:t>スターバックス</a:t>
            </a:r>
            <a:endParaRPr lang="en-US" altLang="ja-JP" sz="2000" b="1" dirty="0" smtClean="0">
              <a:solidFill>
                <a:srgbClr val="006600"/>
              </a:solidFill>
              <a:latin typeface="+mj-ea"/>
              <a:ea typeface="+mj-ea"/>
              <a:sym typeface="Wingdings 2"/>
            </a:endParaRPr>
          </a:p>
        </p:txBody>
      </p:sp>
      <p:sp>
        <p:nvSpPr>
          <p:cNvPr id="19" name="テキスト ボックス 18"/>
          <p:cNvSpPr txBox="1"/>
          <p:nvPr/>
        </p:nvSpPr>
        <p:spPr bwMode="auto">
          <a:xfrm>
            <a:off x="6169233" y="2591342"/>
            <a:ext cx="1651785" cy="453183"/>
          </a:xfrm>
          <a:prstGeom prst="rect">
            <a:avLst/>
          </a:prstGeom>
          <a:noFill/>
          <a:ln w="9525">
            <a:noFill/>
            <a:miter lim="800000"/>
            <a:headEnd/>
            <a:tailEnd/>
          </a:ln>
        </p:spPr>
        <p:txBody>
          <a:bodyPr wrap="square" lIns="108000" tIns="72000" rIns="108000" bIns="72000" rtlCol="0" anchor="t" anchorCtr="0">
            <a:spAutoFit/>
          </a:bodyPr>
          <a:lstStyle/>
          <a:p>
            <a:pPr>
              <a:buSzPct val="120000"/>
            </a:pPr>
            <a:r>
              <a:rPr lang="ja-JP" altLang="en-US" sz="2000" b="1" dirty="0" smtClean="0">
                <a:solidFill>
                  <a:srgbClr val="0070C0"/>
                </a:solidFill>
                <a:latin typeface="+mj-ea"/>
                <a:ea typeface="+mj-ea"/>
                <a:sym typeface="Wingdings 2"/>
              </a:rPr>
              <a:t>タリーズ</a:t>
            </a:r>
            <a:endParaRPr lang="en-US" altLang="ja-JP" sz="2000" b="1" dirty="0" smtClean="0">
              <a:solidFill>
                <a:srgbClr val="0070C0"/>
              </a:solidFill>
              <a:latin typeface="+mj-ea"/>
              <a:ea typeface="+mj-ea"/>
              <a:sym typeface="Wingdings 2"/>
            </a:endParaRPr>
          </a:p>
        </p:txBody>
      </p:sp>
      <p:sp>
        <p:nvSpPr>
          <p:cNvPr id="20" name="テキスト ボックス 19"/>
          <p:cNvSpPr txBox="1"/>
          <p:nvPr/>
        </p:nvSpPr>
        <p:spPr bwMode="auto">
          <a:xfrm>
            <a:off x="2410124" y="3676611"/>
            <a:ext cx="1651785" cy="453183"/>
          </a:xfrm>
          <a:prstGeom prst="rect">
            <a:avLst/>
          </a:prstGeom>
          <a:noFill/>
          <a:ln w="9525">
            <a:noFill/>
            <a:miter lim="800000"/>
            <a:headEnd/>
            <a:tailEnd/>
          </a:ln>
        </p:spPr>
        <p:txBody>
          <a:bodyPr wrap="square" lIns="108000" tIns="72000" rIns="108000" bIns="72000" rtlCol="0" anchor="t" anchorCtr="0">
            <a:spAutoFit/>
          </a:bodyPr>
          <a:lstStyle/>
          <a:p>
            <a:pPr algn="r">
              <a:buSzPct val="120000"/>
            </a:pPr>
            <a:r>
              <a:rPr lang="ja-JP" altLang="en-US" sz="2000" b="1" dirty="0" smtClean="0">
                <a:solidFill>
                  <a:srgbClr val="F79646">
                    <a:lumMod val="75000"/>
                  </a:srgbClr>
                </a:solidFill>
                <a:latin typeface="+mj-ea"/>
                <a:ea typeface="+mj-ea"/>
                <a:sym typeface="Wingdings 2"/>
              </a:rPr>
              <a:t>ドトール</a:t>
            </a:r>
            <a:endParaRPr lang="en-US" altLang="ja-JP" sz="2000" b="1" dirty="0" smtClean="0">
              <a:solidFill>
                <a:srgbClr val="F79646">
                  <a:lumMod val="75000"/>
                </a:srgbClr>
              </a:solidFill>
              <a:latin typeface="+mj-ea"/>
              <a:ea typeface="+mj-ea"/>
              <a:sym typeface="Wingdings 2"/>
            </a:endParaRPr>
          </a:p>
        </p:txBody>
      </p:sp>
      <p:sp>
        <p:nvSpPr>
          <p:cNvPr id="21" name="テキスト ボックス 20"/>
          <p:cNvSpPr txBox="1"/>
          <p:nvPr/>
        </p:nvSpPr>
        <p:spPr bwMode="auto">
          <a:xfrm>
            <a:off x="1389114" y="4909443"/>
            <a:ext cx="1651785" cy="453183"/>
          </a:xfrm>
          <a:prstGeom prst="rect">
            <a:avLst/>
          </a:prstGeom>
          <a:noFill/>
          <a:ln w="9525">
            <a:noFill/>
            <a:miter lim="800000"/>
            <a:headEnd/>
            <a:tailEnd/>
          </a:ln>
        </p:spPr>
        <p:txBody>
          <a:bodyPr wrap="square" lIns="108000" tIns="72000" rIns="108000" bIns="72000" rtlCol="0" anchor="t" anchorCtr="0">
            <a:spAutoFit/>
          </a:bodyPr>
          <a:lstStyle/>
          <a:p>
            <a:pPr algn="r">
              <a:buSzPct val="120000"/>
            </a:pPr>
            <a:r>
              <a:rPr lang="ja-JP" altLang="en-US" sz="2000" b="1" dirty="0" smtClean="0">
                <a:solidFill>
                  <a:srgbClr val="C00000"/>
                </a:solidFill>
                <a:latin typeface="+mj-ea"/>
                <a:ea typeface="+mj-ea"/>
                <a:sym typeface="Wingdings 2"/>
              </a:rPr>
              <a:t>マクドナルド</a:t>
            </a:r>
            <a:endParaRPr lang="en-US" altLang="ja-JP" sz="2000" b="1" dirty="0" smtClean="0">
              <a:solidFill>
                <a:srgbClr val="C00000"/>
              </a:solidFill>
              <a:latin typeface="+mj-ea"/>
              <a:ea typeface="+mj-ea"/>
              <a:sym typeface="Wingdings 2"/>
            </a:endParaRPr>
          </a:p>
        </p:txBody>
      </p:sp>
    </p:spTree>
    <p:extLst>
      <p:ext uri="{BB962C8B-B14F-4D97-AF65-F5344CB8AC3E}">
        <p14:creationId xmlns:p14="http://schemas.microsoft.com/office/powerpoint/2010/main" val="42133335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7200" dirty="0" smtClean="0"/>
              <a:t>ディズニーの例</a:t>
            </a:r>
            <a:endParaRPr kumimoji="1" lang="ja-JP" altLang="en-US" sz="7200" dirty="0"/>
          </a:p>
        </p:txBody>
      </p:sp>
      <p:sp>
        <p:nvSpPr>
          <p:cNvPr id="3" name="正方形/長方形 2"/>
          <p:cNvSpPr/>
          <p:nvPr/>
        </p:nvSpPr>
        <p:spPr>
          <a:xfrm>
            <a:off x="1109643" y="5031584"/>
            <a:ext cx="7686720" cy="861774"/>
          </a:xfrm>
          <a:prstGeom prst="rect">
            <a:avLst/>
          </a:prstGeom>
        </p:spPr>
        <p:txBody>
          <a:bodyPr wrap="none">
            <a:spAutoFit/>
          </a:bodyPr>
          <a:lstStyle/>
          <a:p>
            <a:pPr algn="ctr">
              <a:lnSpc>
                <a:spcPct val="130000"/>
              </a:lnSpc>
              <a:buSzPct val="120000"/>
            </a:pPr>
            <a:r>
              <a:rPr lang="ja-JP" altLang="en-US" sz="4000" b="1" dirty="0" smtClean="0">
                <a:solidFill>
                  <a:prstClr val="black"/>
                </a:solidFill>
                <a:latin typeface="ＭＳ Ｐゴシック"/>
                <a:ea typeface="ＭＳ Ｐゴシック"/>
              </a:rPr>
              <a:t>ディズニーランドでのユーザー体験</a:t>
            </a:r>
            <a:endParaRPr lang="ja-JP" altLang="en-US" sz="40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1244255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ポジショニングとは</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200" b="1" dirty="0" smtClean="0">
                <a:solidFill>
                  <a:prstClr val="black">
                    <a:lumMod val="85000"/>
                    <a:lumOff val="15000"/>
                  </a:prstClr>
                </a:solidFill>
                <a:latin typeface="+mj-ea"/>
                <a:ea typeface="+mj-ea"/>
              </a:rPr>
              <a:t>顧客視点でプロダクトの価値・イメージを明確に</a:t>
            </a:r>
            <a:endParaRPr lang="en-US" altLang="ja-JP" sz="3200" b="1" dirty="0">
              <a:solidFill>
                <a:prstClr val="black">
                  <a:lumMod val="85000"/>
                  <a:lumOff val="15000"/>
                </a:prstClr>
              </a:solidFill>
              <a:latin typeface="+mj-ea"/>
              <a:ea typeface="+mj-ea"/>
            </a:endParaRPr>
          </a:p>
        </p:txBody>
      </p:sp>
      <p:sp>
        <p:nvSpPr>
          <p:cNvPr id="4" name="テキスト ボックス 3"/>
          <p:cNvSpPr txBox="1"/>
          <p:nvPr/>
        </p:nvSpPr>
        <p:spPr bwMode="auto">
          <a:xfrm>
            <a:off x="999067" y="2142398"/>
            <a:ext cx="7907866" cy="3736133"/>
          </a:xfrm>
          <a:prstGeom prst="rect">
            <a:avLst/>
          </a:prstGeom>
          <a:noFill/>
          <a:ln w="9525">
            <a:noFill/>
            <a:miter lim="800000"/>
            <a:headEnd/>
            <a:tailEnd/>
          </a:ln>
        </p:spPr>
        <p:txBody>
          <a:bodyPr wrap="square" lIns="108000" tIns="72000" rIns="108000" bIns="72000" rtlCol="0" anchor="t" anchorCtr="0">
            <a:spAutoFit/>
          </a:bodyPr>
          <a:lstStyle/>
          <a:p>
            <a:pPr algn="just">
              <a:lnSpc>
                <a:spcPct val="140000"/>
              </a:lnSpc>
              <a:buSzPct val="120000"/>
            </a:pPr>
            <a:r>
              <a:rPr lang="ja-JP" altLang="en-US" sz="2800" dirty="0" smtClean="0">
                <a:solidFill>
                  <a:prstClr val="black"/>
                </a:solidFill>
                <a:latin typeface="+mn-ea"/>
                <a:ea typeface="+mn-ea"/>
              </a:rPr>
              <a:t>ポジショニングマップ（</a:t>
            </a:r>
            <a:r>
              <a:rPr lang="en-US" altLang="ja-JP" sz="2800" dirty="0" smtClean="0">
                <a:solidFill>
                  <a:prstClr val="black"/>
                </a:solidFill>
                <a:latin typeface="+mn-ea"/>
                <a:ea typeface="+mn-ea"/>
              </a:rPr>
              <a:t>2</a:t>
            </a:r>
            <a:r>
              <a:rPr lang="ja-JP" altLang="en-US" sz="2800" dirty="0" smtClean="0">
                <a:solidFill>
                  <a:prstClr val="black"/>
                </a:solidFill>
                <a:latin typeface="+mn-ea"/>
                <a:ea typeface="+mn-ea"/>
              </a:rPr>
              <a:t>軸マップ）などで、自社製品・サービスと競合とを配置していく。</a:t>
            </a:r>
            <a:endParaRPr lang="en-US" altLang="ja-JP" sz="2800" dirty="0" smtClean="0">
              <a:solidFill>
                <a:prstClr val="black"/>
              </a:solidFill>
              <a:latin typeface="+mn-ea"/>
              <a:ea typeface="+mn-ea"/>
            </a:endParaRPr>
          </a:p>
          <a:p>
            <a:pPr algn="just">
              <a:lnSpc>
                <a:spcPct val="140000"/>
              </a:lnSpc>
              <a:buSzPct val="120000"/>
            </a:pPr>
            <a:r>
              <a:rPr lang="ja-JP" altLang="en-US" sz="2800" dirty="0" smtClean="0">
                <a:solidFill>
                  <a:prstClr val="black"/>
                </a:solidFill>
                <a:latin typeface="+mn-ea"/>
                <a:ea typeface="+mn-ea"/>
              </a:rPr>
              <a:t>設定されたターゲットが「何に価値を置くか」「何を重視するか」に応じて、「立ち位置」を決定していく。</a:t>
            </a:r>
            <a:endParaRPr lang="en-US" altLang="ja-JP" sz="2800" dirty="0" smtClean="0">
              <a:solidFill>
                <a:prstClr val="black"/>
              </a:solidFill>
              <a:latin typeface="+mn-ea"/>
              <a:ea typeface="+mn-ea"/>
            </a:endParaRPr>
          </a:p>
          <a:p>
            <a:pPr algn="just">
              <a:lnSpc>
                <a:spcPct val="140000"/>
              </a:lnSpc>
              <a:buSzPct val="120000"/>
            </a:pPr>
            <a:r>
              <a:rPr lang="ja-JP" altLang="en-US" sz="2800" dirty="0" smtClean="0">
                <a:solidFill>
                  <a:prstClr val="black"/>
                </a:solidFill>
                <a:latin typeface="+mn-ea"/>
                <a:ea typeface="+mn-ea"/>
              </a:rPr>
              <a:t>また、社内、社外での無益な競争を避けるための分析にも使うことができる。</a:t>
            </a:r>
            <a:endParaRPr lang="ja-JP" altLang="en-US" sz="2800" dirty="0">
              <a:solidFill>
                <a:prstClr val="black"/>
              </a:solidFill>
              <a:latin typeface="+mn-ea"/>
              <a:ea typeface="+mn-ea"/>
            </a:endParaRPr>
          </a:p>
        </p:txBody>
      </p:sp>
    </p:spTree>
    <p:extLst>
      <p:ext uri="{BB962C8B-B14F-4D97-AF65-F5344CB8AC3E}">
        <p14:creationId xmlns:p14="http://schemas.microsoft.com/office/powerpoint/2010/main" val="332911854"/>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対角する 2 つの角を切り取った四角形 10"/>
          <p:cNvSpPr/>
          <p:nvPr/>
        </p:nvSpPr>
        <p:spPr bwMode="auto">
          <a:xfrm>
            <a:off x="1678903" y="1064303"/>
            <a:ext cx="6880486" cy="4886793"/>
          </a:xfrm>
          <a:prstGeom prst="snip2Diag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2" name="タイトル 1"/>
          <p:cNvSpPr>
            <a:spLocks noGrp="1"/>
          </p:cNvSpPr>
          <p:nvPr>
            <p:ph type="ctrTitle"/>
          </p:nvPr>
        </p:nvSpPr>
        <p:spPr/>
        <p:txBody>
          <a:bodyPr/>
          <a:lstStyle/>
          <a:p>
            <a:r>
              <a:rPr kumimoji="1" lang="ja-JP" altLang="en-US" dirty="0" smtClean="0"/>
              <a:t>戦略立案の視点：４</a:t>
            </a:r>
            <a:r>
              <a:rPr kumimoji="1" lang="en-US" altLang="ja-JP" dirty="0" smtClean="0"/>
              <a:t>P</a:t>
            </a:r>
            <a:endParaRPr kumimoji="1" lang="ja-JP" altLang="en-US" dirty="0"/>
          </a:p>
        </p:txBody>
      </p:sp>
      <p:sp>
        <p:nvSpPr>
          <p:cNvPr id="5" name="テキスト ボックス 4"/>
          <p:cNvSpPr txBox="1"/>
          <p:nvPr/>
        </p:nvSpPr>
        <p:spPr bwMode="auto">
          <a:xfrm>
            <a:off x="1856287" y="725000"/>
            <a:ext cx="1077720" cy="1299568"/>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6000" b="1" dirty="0" smtClean="0">
                <a:solidFill>
                  <a:prstClr val="black"/>
                </a:solidFill>
                <a:latin typeface="+mj-ea"/>
                <a:ea typeface="+mj-ea"/>
              </a:rPr>
              <a:t>4P</a:t>
            </a:r>
            <a:endParaRPr lang="ja-JP" altLang="en-US" sz="6000" b="1" dirty="0" smtClean="0">
              <a:solidFill>
                <a:prstClr val="black"/>
              </a:solidFill>
              <a:latin typeface="+mj-ea"/>
              <a:ea typeface="+mj-ea"/>
            </a:endParaRPr>
          </a:p>
        </p:txBody>
      </p:sp>
      <p:sp>
        <p:nvSpPr>
          <p:cNvPr id="7" name="角丸四角形 6"/>
          <p:cNvSpPr/>
          <p:nvPr/>
        </p:nvSpPr>
        <p:spPr bwMode="auto">
          <a:xfrm>
            <a:off x="2209805" y="1993698"/>
            <a:ext cx="5839918"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製品</a:t>
            </a:r>
            <a:r>
              <a:rPr lang="en-US" altLang="ja-JP" sz="2800" dirty="0">
                <a:solidFill>
                  <a:prstClr val="black"/>
                </a:solidFill>
                <a:latin typeface="+mj-ea"/>
                <a:ea typeface="+mj-ea"/>
              </a:rPr>
              <a:t> </a:t>
            </a:r>
            <a:r>
              <a:rPr lang="en-US" altLang="ja-JP" sz="2800" dirty="0" smtClean="0">
                <a:solidFill>
                  <a:prstClr val="black"/>
                </a:solidFill>
                <a:latin typeface="+mj-ea"/>
                <a:ea typeface="+mj-ea"/>
              </a:rPr>
              <a:t>: Product</a:t>
            </a:r>
            <a:endParaRPr lang="ja-JP" altLang="en-US" sz="2800" dirty="0">
              <a:solidFill>
                <a:prstClr val="black"/>
              </a:solidFill>
              <a:latin typeface="+mj-ea"/>
              <a:ea typeface="+mj-ea"/>
            </a:endParaRPr>
          </a:p>
        </p:txBody>
      </p:sp>
      <p:sp>
        <p:nvSpPr>
          <p:cNvPr id="8" name="角丸四角形 7"/>
          <p:cNvSpPr/>
          <p:nvPr/>
        </p:nvSpPr>
        <p:spPr bwMode="auto">
          <a:xfrm>
            <a:off x="2209805" y="2848138"/>
            <a:ext cx="5839918"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価格</a:t>
            </a:r>
            <a:r>
              <a:rPr lang="en-US" altLang="ja-JP" sz="2800" dirty="0" smtClean="0">
                <a:solidFill>
                  <a:prstClr val="black"/>
                </a:solidFill>
                <a:latin typeface="+mj-ea"/>
                <a:ea typeface="+mj-ea"/>
              </a:rPr>
              <a:t> : Price</a:t>
            </a:r>
            <a:endParaRPr lang="ja-JP" altLang="en-US" sz="2800" dirty="0">
              <a:solidFill>
                <a:prstClr val="black"/>
              </a:solidFill>
              <a:latin typeface="+mj-ea"/>
              <a:ea typeface="+mj-ea"/>
            </a:endParaRPr>
          </a:p>
        </p:txBody>
      </p:sp>
      <p:sp>
        <p:nvSpPr>
          <p:cNvPr id="9" name="角丸四角形 8"/>
          <p:cNvSpPr/>
          <p:nvPr/>
        </p:nvSpPr>
        <p:spPr bwMode="auto">
          <a:xfrm>
            <a:off x="2209805" y="3732557"/>
            <a:ext cx="5839918"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流通</a:t>
            </a:r>
            <a:r>
              <a:rPr lang="en-US" altLang="ja-JP" sz="2800" dirty="0" smtClean="0">
                <a:solidFill>
                  <a:prstClr val="black"/>
                </a:solidFill>
                <a:latin typeface="+mj-ea"/>
                <a:ea typeface="+mj-ea"/>
              </a:rPr>
              <a:t>/</a:t>
            </a:r>
            <a:r>
              <a:rPr lang="ja-JP" altLang="en-US" sz="2800" dirty="0" smtClean="0">
                <a:solidFill>
                  <a:prstClr val="black"/>
                </a:solidFill>
                <a:latin typeface="+mj-ea"/>
                <a:ea typeface="+mj-ea"/>
              </a:rPr>
              <a:t>どこで売るか</a:t>
            </a:r>
            <a:r>
              <a:rPr lang="en-US" altLang="ja-JP" sz="2800" dirty="0" smtClean="0">
                <a:solidFill>
                  <a:prstClr val="black"/>
                </a:solidFill>
                <a:latin typeface="+mj-ea"/>
                <a:ea typeface="+mj-ea"/>
              </a:rPr>
              <a:t> : Place</a:t>
            </a:r>
            <a:endParaRPr lang="ja-JP" altLang="en-US" sz="2800" dirty="0">
              <a:solidFill>
                <a:prstClr val="black"/>
              </a:solidFill>
              <a:latin typeface="+mj-ea"/>
              <a:ea typeface="+mj-ea"/>
            </a:endParaRPr>
          </a:p>
        </p:txBody>
      </p:sp>
      <p:sp>
        <p:nvSpPr>
          <p:cNvPr id="10" name="角丸四角形 9"/>
          <p:cNvSpPr/>
          <p:nvPr/>
        </p:nvSpPr>
        <p:spPr bwMode="auto">
          <a:xfrm>
            <a:off x="2209805" y="4586996"/>
            <a:ext cx="5839918"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プロモーション </a:t>
            </a:r>
            <a:r>
              <a:rPr lang="en-US" altLang="ja-JP" sz="2800" dirty="0" smtClean="0">
                <a:solidFill>
                  <a:prstClr val="black"/>
                </a:solidFill>
                <a:latin typeface="+mj-ea"/>
                <a:ea typeface="+mj-ea"/>
              </a:rPr>
              <a:t>: Promotion</a:t>
            </a:r>
            <a:endParaRPr lang="ja-JP" altLang="en-US" sz="2800" dirty="0">
              <a:solidFill>
                <a:prstClr val="black"/>
              </a:solidFill>
              <a:latin typeface="+mj-ea"/>
              <a:ea typeface="+mj-ea"/>
            </a:endParaRPr>
          </a:p>
        </p:txBody>
      </p:sp>
    </p:spTree>
    <p:extLst>
      <p:ext uri="{BB962C8B-B14F-4D97-AF65-F5344CB8AC3E}">
        <p14:creationId xmlns:p14="http://schemas.microsoft.com/office/powerpoint/2010/main" val="3956624703"/>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戦略立案</a:t>
            </a:r>
            <a:r>
              <a:rPr lang="ja-JP" altLang="en-US" dirty="0" smtClean="0"/>
              <a:t>の視点</a:t>
            </a:r>
            <a:r>
              <a:rPr kumimoji="1" lang="ja-JP" altLang="en-US" dirty="0" smtClean="0"/>
              <a:t>：４</a:t>
            </a:r>
            <a:r>
              <a:rPr lang="en-US" altLang="ja-JP" dirty="0"/>
              <a:t>C</a:t>
            </a:r>
            <a:endParaRPr kumimoji="1" lang="ja-JP" altLang="en-US" dirty="0"/>
          </a:p>
        </p:txBody>
      </p:sp>
      <p:sp>
        <p:nvSpPr>
          <p:cNvPr id="4" name="対角する 2 つの角を切り取った四角形 3"/>
          <p:cNvSpPr/>
          <p:nvPr/>
        </p:nvSpPr>
        <p:spPr bwMode="auto">
          <a:xfrm>
            <a:off x="1633933" y="1064303"/>
            <a:ext cx="6880486" cy="4886793"/>
          </a:xfrm>
          <a:prstGeom prst="snip2Diag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prstClr val="white"/>
              </a:solidFill>
              <a:latin typeface="ＭＳ Ｐゴシック" pitchFamily="50" charset="-128"/>
            </a:endParaRPr>
          </a:p>
        </p:txBody>
      </p:sp>
      <p:sp>
        <p:nvSpPr>
          <p:cNvPr id="5" name="テキスト ボックス 4"/>
          <p:cNvSpPr txBox="1"/>
          <p:nvPr/>
        </p:nvSpPr>
        <p:spPr bwMode="auto">
          <a:xfrm>
            <a:off x="1811317" y="730830"/>
            <a:ext cx="1113787" cy="1299568"/>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6000" b="1" dirty="0" smtClean="0">
                <a:solidFill>
                  <a:prstClr val="white"/>
                </a:solidFill>
                <a:latin typeface="+mj-ea"/>
                <a:ea typeface="+mj-ea"/>
              </a:rPr>
              <a:t>4C</a:t>
            </a:r>
            <a:endParaRPr lang="ja-JP" altLang="en-US" sz="6000" b="1" dirty="0" smtClean="0">
              <a:solidFill>
                <a:prstClr val="white"/>
              </a:solidFill>
              <a:latin typeface="+mj-ea"/>
              <a:ea typeface="+mj-ea"/>
            </a:endParaRPr>
          </a:p>
        </p:txBody>
      </p:sp>
      <p:sp>
        <p:nvSpPr>
          <p:cNvPr id="7" name="角丸四角形 6"/>
          <p:cNvSpPr/>
          <p:nvPr/>
        </p:nvSpPr>
        <p:spPr bwMode="auto">
          <a:xfrm>
            <a:off x="2164834" y="1993698"/>
            <a:ext cx="5854909"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顧客価値</a:t>
            </a:r>
            <a:r>
              <a:rPr lang="en-US" altLang="ja-JP" sz="2800" dirty="0" smtClean="0">
                <a:solidFill>
                  <a:prstClr val="black"/>
                </a:solidFill>
                <a:latin typeface="+mj-ea"/>
                <a:ea typeface="+mj-ea"/>
              </a:rPr>
              <a:t> : Customer Value</a:t>
            </a:r>
            <a:endParaRPr lang="ja-JP" altLang="en-US" sz="2800" dirty="0">
              <a:solidFill>
                <a:prstClr val="black"/>
              </a:solidFill>
              <a:latin typeface="+mj-ea"/>
              <a:ea typeface="+mj-ea"/>
            </a:endParaRPr>
          </a:p>
        </p:txBody>
      </p:sp>
      <p:sp>
        <p:nvSpPr>
          <p:cNvPr id="8" name="角丸四角形 7"/>
          <p:cNvSpPr/>
          <p:nvPr/>
        </p:nvSpPr>
        <p:spPr bwMode="auto">
          <a:xfrm>
            <a:off x="2164834" y="2848138"/>
            <a:ext cx="5854909"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顧客コスト</a:t>
            </a:r>
            <a:r>
              <a:rPr lang="en-US" altLang="ja-JP" sz="2800" dirty="0" smtClean="0">
                <a:solidFill>
                  <a:prstClr val="black"/>
                </a:solidFill>
                <a:latin typeface="+mj-ea"/>
                <a:ea typeface="+mj-ea"/>
              </a:rPr>
              <a:t> : </a:t>
            </a:r>
            <a:r>
              <a:rPr lang="en-US" altLang="ja-JP" sz="2800" dirty="0">
                <a:solidFill>
                  <a:prstClr val="black"/>
                </a:solidFill>
                <a:latin typeface="+mj-ea"/>
                <a:ea typeface="+mj-ea"/>
              </a:rPr>
              <a:t>Customer </a:t>
            </a:r>
            <a:r>
              <a:rPr lang="en-US" altLang="ja-JP" sz="2800" dirty="0" smtClean="0">
                <a:solidFill>
                  <a:prstClr val="black"/>
                </a:solidFill>
                <a:latin typeface="+mj-ea"/>
                <a:ea typeface="+mj-ea"/>
              </a:rPr>
              <a:t>Cost</a:t>
            </a:r>
            <a:endParaRPr lang="ja-JP" altLang="en-US" sz="2800" dirty="0">
              <a:solidFill>
                <a:prstClr val="black"/>
              </a:solidFill>
              <a:latin typeface="+mj-ea"/>
              <a:ea typeface="+mj-ea"/>
            </a:endParaRPr>
          </a:p>
        </p:txBody>
      </p:sp>
      <p:sp>
        <p:nvSpPr>
          <p:cNvPr id="9" name="角丸四角形 8"/>
          <p:cNvSpPr/>
          <p:nvPr/>
        </p:nvSpPr>
        <p:spPr bwMode="auto">
          <a:xfrm>
            <a:off x="2164834" y="3732557"/>
            <a:ext cx="5854909"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利便性 </a:t>
            </a:r>
            <a:r>
              <a:rPr lang="en-US" altLang="ja-JP" sz="2800" dirty="0" smtClean="0">
                <a:solidFill>
                  <a:prstClr val="black"/>
                </a:solidFill>
                <a:latin typeface="+mj-ea"/>
                <a:ea typeface="+mj-ea"/>
              </a:rPr>
              <a:t>: </a:t>
            </a:r>
            <a:r>
              <a:rPr lang="en-US" altLang="ja-JP" sz="2800" dirty="0" err="1" smtClean="0">
                <a:solidFill>
                  <a:prstClr val="black"/>
                </a:solidFill>
                <a:latin typeface="+mj-ea"/>
                <a:ea typeface="+mj-ea"/>
              </a:rPr>
              <a:t>Convinience</a:t>
            </a:r>
            <a:endParaRPr lang="ja-JP" altLang="en-US" sz="2800" dirty="0">
              <a:solidFill>
                <a:prstClr val="black"/>
              </a:solidFill>
              <a:latin typeface="+mj-ea"/>
              <a:ea typeface="+mj-ea"/>
            </a:endParaRPr>
          </a:p>
        </p:txBody>
      </p:sp>
      <p:sp>
        <p:nvSpPr>
          <p:cNvPr id="10" name="角丸四角形 9"/>
          <p:cNvSpPr/>
          <p:nvPr/>
        </p:nvSpPr>
        <p:spPr bwMode="auto">
          <a:xfrm>
            <a:off x="2164834" y="4586996"/>
            <a:ext cx="5854909" cy="711550"/>
          </a:xfrm>
          <a:prstGeom prst="roundRect">
            <a:avLst/>
          </a:prstGeom>
          <a:solidFill>
            <a:schemeClr val="bg1"/>
          </a:solidFill>
          <a:ln w="9525" cap="flat" cmpd="sng" algn="ctr">
            <a:noFill/>
            <a:prstDash val="solid"/>
            <a:round/>
            <a:headEnd type="none" w="med" len="med"/>
            <a:tailEnd type="none" w="med" len="med"/>
          </a:ln>
          <a:effectLst/>
        </p:spPr>
        <p:txBody>
          <a:bodyPr rtlCol="0" anchor="ctr"/>
          <a:lstStyle/>
          <a:p>
            <a:pPr algn="ctr"/>
            <a:r>
              <a:rPr lang="ja-JP" altLang="en-US" sz="2800" dirty="0" smtClean="0">
                <a:solidFill>
                  <a:prstClr val="black"/>
                </a:solidFill>
                <a:latin typeface="+mj-ea"/>
                <a:ea typeface="+mj-ea"/>
              </a:rPr>
              <a:t>コミュニケーション</a:t>
            </a:r>
            <a:r>
              <a:rPr lang="en-US" altLang="ja-JP" sz="2800" dirty="0" smtClean="0">
                <a:solidFill>
                  <a:prstClr val="black"/>
                </a:solidFill>
                <a:latin typeface="+mj-ea"/>
                <a:ea typeface="+mj-ea"/>
              </a:rPr>
              <a:t>:Communication</a:t>
            </a:r>
            <a:endParaRPr lang="ja-JP" altLang="en-US" sz="2800" dirty="0">
              <a:solidFill>
                <a:prstClr val="black"/>
              </a:solidFill>
              <a:latin typeface="+mj-ea"/>
              <a:ea typeface="+mj-ea"/>
            </a:endParaRPr>
          </a:p>
        </p:txBody>
      </p:sp>
    </p:spTree>
    <p:extLst>
      <p:ext uri="{BB962C8B-B14F-4D97-AF65-F5344CB8AC3E}">
        <p14:creationId xmlns:p14="http://schemas.microsoft.com/office/powerpoint/2010/main" val="3688347686"/>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ビジネスモデルキャンバス</a:t>
            </a:r>
            <a:endParaRPr kumimoji="1" lang="ja-JP" altLang="en-US" dirty="0"/>
          </a:p>
        </p:txBody>
      </p:sp>
      <p:pic>
        <p:nvPicPr>
          <p:cNvPr id="3" name="図 2" descr="bmg_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28133"/>
            <a:ext cx="8128903" cy="5690232"/>
          </a:xfrm>
          <a:prstGeom prst="rect">
            <a:avLst/>
          </a:prstGeom>
        </p:spPr>
      </p:pic>
    </p:spTree>
    <p:extLst>
      <p:ext uri="{BB962C8B-B14F-4D97-AF65-F5344CB8AC3E}">
        <p14:creationId xmlns:p14="http://schemas.microsoft.com/office/powerpoint/2010/main" val="2637995250"/>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ビジネスモデルキャンパスを描く目的</a:t>
            </a:r>
            <a:endParaRPr kumimoji="1" lang="ja-JP" altLang="en-US" dirty="0"/>
          </a:p>
        </p:txBody>
      </p:sp>
      <p:sp>
        <p:nvSpPr>
          <p:cNvPr id="3" name="コンテンツ プレースホルダ 6"/>
          <p:cNvSpPr txBox="1">
            <a:spLocks/>
          </p:cNvSpPr>
          <p:nvPr/>
        </p:nvSpPr>
        <p:spPr>
          <a:xfrm>
            <a:off x="488949" y="764704"/>
            <a:ext cx="9000555" cy="5112568"/>
          </a:xfrm>
          <a:prstGeom prst="rect">
            <a:avLst/>
          </a:prstGeom>
          <a:ln w="19050">
            <a:noFill/>
          </a:ln>
        </p:spPr>
        <p:txBody>
          <a:bodyPr anchor="ctr" anchorCtr="0"/>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162000" indent="-162000" eaLnBrk="1" fontAlgn="auto" hangingPunct="1">
              <a:lnSpc>
                <a:spcPct val="150000"/>
              </a:lnSpc>
              <a:spcAft>
                <a:spcPts val="0"/>
              </a:spcAft>
              <a:defRPr/>
            </a:pPr>
            <a:r>
              <a:rPr lang="ja-JP" altLang="en-US" sz="2400" b="1" dirty="0" smtClean="0">
                <a:latin typeface="+mj-ea"/>
                <a:ea typeface="+mj-ea"/>
              </a:rPr>
              <a:t>現状のビジネスモデル</a:t>
            </a:r>
            <a:r>
              <a:rPr lang="ja-JP" altLang="en-US" sz="2400" b="1" dirty="0">
                <a:latin typeface="+mj-ea"/>
                <a:ea typeface="+mj-ea"/>
              </a:rPr>
              <a:t>（顧客価値、強み、収益モデル）</a:t>
            </a:r>
            <a:r>
              <a:rPr lang="ja-JP" altLang="en-US" sz="2400" b="1" dirty="0" smtClean="0">
                <a:latin typeface="+mj-ea"/>
                <a:ea typeface="+mj-ea"/>
              </a:rPr>
              <a:t>を再確認する</a:t>
            </a:r>
            <a:endParaRPr lang="en-US" altLang="ja-JP" sz="2400" b="1" dirty="0" smtClean="0">
              <a:latin typeface="+mj-ea"/>
              <a:ea typeface="+mj-ea"/>
            </a:endParaRPr>
          </a:p>
          <a:p>
            <a:pPr marL="162000" indent="-162000" eaLnBrk="1" fontAlgn="auto" hangingPunct="1">
              <a:lnSpc>
                <a:spcPct val="300000"/>
              </a:lnSpc>
              <a:spcAft>
                <a:spcPts val="0"/>
              </a:spcAft>
              <a:defRPr/>
            </a:pPr>
            <a:r>
              <a:rPr lang="ja-JP" altLang="en-US" sz="2400" b="1" dirty="0" smtClean="0">
                <a:latin typeface="+mj-ea"/>
                <a:ea typeface="+mj-ea"/>
              </a:rPr>
              <a:t>次期開発においてのビジネスモデルを構築する</a:t>
            </a:r>
            <a:endParaRPr lang="en-US" altLang="ja-JP" sz="2400" b="1" dirty="0" smtClean="0">
              <a:latin typeface="+mj-ea"/>
              <a:ea typeface="+mj-ea"/>
            </a:endParaRPr>
          </a:p>
          <a:p>
            <a:pPr marL="162000" indent="-162000" eaLnBrk="1" fontAlgn="auto" hangingPunct="1">
              <a:lnSpc>
                <a:spcPct val="300000"/>
              </a:lnSpc>
              <a:spcAft>
                <a:spcPts val="0"/>
              </a:spcAft>
              <a:defRPr/>
            </a:pPr>
            <a:r>
              <a:rPr lang="ja-JP" altLang="en-US" sz="2400" b="1" dirty="0" smtClean="0">
                <a:latin typeface="+mj-ea"/>
                <a:ea typeface="+mj-ea"/>
              </a:rPr>
              <a:t>各要素における関連性を見出す</a:t>
            </a:r>
            <a:endParaRPr lang="en-US" altLang="ja-JP" sz="2400" b="1" dirty="0" smtClean="0">
              <a:latin typeface="+mj-ea"/>
              <a:ea typeface="+mj-ea"/>
            </a:endParaRPr>
          </a:p>
          <a:p>
            <a:pPr marL="162000" indent="-162000" eaLnBrk="1" fontAlgn="auto" hangingPunct="1">
              <a:lnSpc>
                <a:spcPct val="300000"/>
              </a:lnSpc>
              <a:spcAft>
                <a:spcPts val="0"/>
              </a:spcAft>
              <a:defRPr/>
            </a:pPr>
            <a:r>
              <a:rPr lang="ja-JP" altLang="en-US" sz="2400" b="1" dirty="0" smtClean="0">
                <a:latin typeface="+mj-ea"/>
                <a:ea typeface="+mj-ea"/>
              </a:rPr>
              <a:t>弱み・不足する部分を補うための戦略を立てる</a:t>
            </a:r>
          </a:p>
        </p:txBody>
      </p:sp>
      <p:sp>
        <p:nvSpPr>
          <p:cNvPr id="5" name="テキスト ボックス 4"/>
          <p:cNvSpPr txBox="1"/>
          <p:nvPr/>
        </p:nvSpPr>
        <p:spPr bwMode="auto">
          <a:xfrm>
            <a:off x="2460052" y="5877272"/>
            <a:ext cx="7029452" cy="773270"/>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ja-JP" altLang="en-US" sz="1600" dirty="0"/>
              <a:t>参考書籍：アレックス・オスターワルダーの「ビジネスモデル・ジェネレーション」</a:t>
            </a:r>
            <a:endParaRPr lang="ja-JP" altLang="en-US" sz="1600" dirty="0">
              <a:latin typeface="A-OTF 新ゴ Pro R" pitchFamily="34" charset="-128"/>
              <a:ea typeface="A-OTF 新ゴ Pro R" pitchFamily="34" charset="-128"/>
            </a:endParaRPr>
          </a:p>
          <a:p>
            <a:pPr>
              <a:lnSpc>
                <a:spcPct val="130000"/>
              </a:lnSpc>
              <a:buSzPct val="120000"/>
            </a:pPr>
            <a:endParaRPr kumimoji="1" lang="ja-JP" altLang="en-US" sz="1600" dirty="0" smtClean="0">
              <a:latin typeface="A-OTF 新ゴ Pro R" pitchFamily="34" charset="-128"/>
              <a:ea typeface="A-OTF 新ゴ Pro R" pitchFamily="34" charset="-128"/>
            </a:endParaRPr>
          </a:p>
        </p:txBody>
      </p:sp>
    </p:spTree>
    <p:extLst>
      <p:ext uri="{BB962C8B-B14F-4D97-AF65-F5344CB8AC3E}">
        <p14:creationId xmlns:p14="http://schemas.microsoft.com/office/powerpoint/2010/main" val="3486500631"/>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マーケティング手法の限界</a:t>
            </a:r>
            <a:endParaRPr kumimoji="1" lang="ja-JP" altLang="en-US" dirty="0"/>
          </a:p>
        </p:txBody>
      </p:sp>
      <p:cxnSp>
        <p:nvCxnSpPr>
          <p:cNvPr id="6" name="直線コネクタ 5"/>
          <p:cNvCxnSpPr/>
          <p:nvPr/>
        </p:nvCxnSpPr>
        <p:spPr>
          <a:xfrm>
            <a:off x="1091680" y="5920731"/>
            <a:ext cx="75577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bwMode="auto">
          <a:xfrm>
            <a:off x="4192486" y="2281794"/>
            <a:ext cx="1576874" cy="3480318"/>
          </a:xfrm>
          <a:prstGeom prst="rect">
            <a:avLst/>
          </a:prstGeom>
          <a:solidFill>
            <a:schemeClr val="accent6">
              <a:lumMod val="20000"/>
              <a:lumOff val="80000"/>
            </a:schemeClr>
          </a:solidFill>
          <a:ln w="38100" cap="flat" cmpd="sng" algn="ctr">
            <a:solidFill>
              <a:schemeClr val="accent2"/>
            </a:solid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5" name="正方形/長方形 14"/>
          <p:cNvSpPr/>
          <p:nvPr/>
        </p:nvSpPr>
        <p:spPr bwMode="auto">
          <a:xfrm>
            <a:off x="6947993" y="2281794"/>
            <a:ext cx="1464906" cy="3480318"/>
          </a:xfrm>
          <a:prstGeom prst="rect">
            <a:avLst/>
          </a:prstGeom>
          <a:solidFill>
            <a:schemeClr val="accent5">
              <a:lumMod val="20000"/>
              <a:lumOff val="80000"/>
            </a:schemeClr>
          </a:solidFill>
          <a:ln w="38100" cap="flat" cmpd="sng" algn="ctr">
            <a:solidFill>
              <a:srgbClr val="0070C0"/>
            </a:solidFill>
            <a:prstDash val="dash"/>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6" name="正方形/長方形 15"/>
          <p:cNvSpPr/>
          <p:nvPr/>
        </p:nvSpPr>
        <p:spPr bwMode="auto">
          <a:xfrm>
            <a:off x="1307139" y="2281794"/>
            <a:ext cx="1464906" cy="3480318"/>
          </a:xfrm>
          <a:prstGeom prst="rect">
            <a:avLst/>
          </a:prstGeom>
          <a:solidFill>
            <a:schemeClr val="accent5">
              <a:lumMod val="20000"/>
              <a:lumOff val="80000"/>
            </a:schemeClr>
          </a:solidFill>
          <a:ln w="38100" cap="flat" cmpd="sng" algn="ctr">
            <a:solidFill>
              <a:srgbClr val="0070C0"/>
            </a:solidFill>
            <a:prstDash val="dash"/>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3" name="フリーフォーム 12"/>
          <p:cNvSpPr/>
          <p:nvPr/>
        </p:nvSpPr>
        <p:spPr bwMode="auto">
          <a:xfrm>
            <a:off x="1091680" y="2906847"/>
            <a:ext cx="7399175" cy="2594007"/>
          </a:xfrm>
          <a:custGeom>
            <a:avLst/>
            <a:gdLst>
              <a:gd name="connsiteX0" fmla="*/ 0 w 7399175"/>
              <a:gd name="connsiteY0" fmla="*/ 2594007 h 2594007"/>
              <a:gd name="connsiteX1" fmla="*/ 2360645 w 7399175"/>
              <a:gd name="connsiteY1" fmla="*/ 1922203 h 2594007"/>
              <a:gd name="connsiteX2" fmla="*/ 3881534 w 7399175"/>
              <a:gd name="connsiteY2" fmla="*/ 97 h 2594007"/>
              <a:gd name="connsiteX3" fmla="*/ 5402424 w 7399175"/>
              <a:gd name="connsiteY3" fmla="*/ 2006178 h 2594007"/>
              <a:gd name="connsiteX4" fmla="*/ 7399175 w 7399175"/>
              <a:gd name="connsiteY4" fmla="*/ 2547354 h 259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9175" h="2594007">
                <a:moveTo>
                  <a:pt x="0" y="2594007"/>
                </a:moveTo>
                <a:cubicBezTo>
                  <a:pt x="856861" y="2474264"/>
                  <a:pt x="1713723" y="2354521"/>
                  <a:pt x="2360645" y="1922203"/>
                </a:cubicBezTo>
                <a:cubicBezTo>
                  <a:pt x="3007567" y="1489885"/>
                  <a:pt x="3374571" y="-13899"/>
                  <a:pt x="3881534" y="97"/>
                </a:cubicBezTo>
                <a:cubicBezTo>
                  <a:pt x="4388497" y="14093"/>
                  <a:pt x="4816150" y="1581635"/>
                  <a:pt x="5402424" y="2006178"/>
                </a:cubicBezTo>
                <a:cubicBezTo>
                  <a:pt x="5988698" y="2430721"/>
                  <a:pt x="6693936" y="2489037"/>
                  <a:pt x="7399175" y="2547354"/>
                </a:cubicBezTo>
              </a:path>
            </a:pathLst>
          </a:custGeom>
          <a:noFill/>
          <a:ln w="38100" cap="flat" cmpd="sng" algn="ctr">
            <a:solidFill>
              <a:schemeClr val="tx1"/>
            </a:solidFill>
            <a:prstDash val="solid"/>
            <a:round/>
            <a:headEnd type="none" w="med" len="med"/>
            <a:tailEnd type="none" w="med" len="med"/>
          </a:ln>
          <a:effectLst/>
        </p:spPr>
        <p:txBody>
          <a:bodyPr rtlCol="0" anchor="ctr"/>
          <a:lstStyle/>
          <a:p>
            <a:pPr algn="ctr"/>
            <a:endParaRPr kumimoji="1" lang="ja-JP" altLang="en-US"/>
          </a:p>
        </p:txBody>
      </p:sp>
      <p:sp>
        <p:nvSpPr>
          <p:cNvPr id="17" name="テキスト ボックス 16"/>
          <p:cNvSpPr txBox="1"/>
          <p:nvPr/>
        </p:nvSpPr>
        <p:spPr bwMode="auto">
          <a:xfrm>
            <a:off x="4044719" y="1708097"/>
            <a:ext cx="1872408" cy="491655"/>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b="1" dirty="0" smtClean="0">
                <a:latin typeface="+mj-ea"/>
                <a:ea typeface="+mj-ea"/>
              </a:rPr>
              <a:t>ボリュームゾーン</a:t>
            </a:r>
          </a:p>
        </p:txBody>
      </p:sp>
      <p:sp>
        <p:nvSpPr>
          <p:cNvPr id="18" name="テキスト ボックス 17"/>
          <p:cNvSpPr txBox="1"/>
          <p:nvPr/>
        </p:nvSpPr>
        <p:spPr bwMode="auto">
          <a:xfrm>
            <a:off x="6436465" y="1708097"/>
            <a:ext cx="2487962" cy="491655"/>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b="1" dirty="0">
                <a:latin typeface="+mj-ea"/>
                <a:ea typeface="+mj-ea"/>
              </a:rPr>
              <a:t>エクストリームユーザー</a:t>
            </a:r>
            <a:endParaRPr kumimoji="1" lang="ja-JP" altLang="en-US" b="1" dirty="0" smtClean="0">
              <a:latin typeface="+mj-ea"/>
              <a:ea typeface="+mj-ea"/>
            </a:endParaRPr>
          </a:p>
        </p:txBody>
      </p:sp>
      <p:sp>
        <p:nvSpPr>
          <p:cNvPr id="19" name="テキスト ボックス 18"/>
          <p:cNvSpPr txBox="1"/>
          <p:nvPr/>
        </p:nvSpPr>
        <p:spPr bwMode="auto">
          <a:xfrm>
            <a:off x="795611" y="1708097"/>
            <a:ext cx="2487962" cy="491655"/>
          </a:xfrm>
          <a:prstGeom prst="rect">
            <a:avLst/>
          </a:prstGeom>
          <a:gradFill flip="none" rotWithShape="1">
            <a:gsLst>
              <a:gs pos="0">
                <a:srgbClr val="FFC000">
                  <a:alpha val="73000"/>
                </a:srgbClr>
              </a:gs>
              <a:gs pos="50000">
                <a:srgbClr val="FFC000">
                  <a:alpha val="51000"/>
                </a:srgbClr>
              </a:gs>
              <a:gs pos="100000">
                <a:srgbClr val="FFC000">
                  <a:alpha val="29000"/>
                </a:srgbClr>
              </a:gs>
            </a:gsLst>
            <a:lin ang="16200000" scaled="1"/>
            <a:tileRect/>
          </a:grad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b="1" dirty="0" smtClean="0">
                <a:latin typeface="+mj-ea"/>
                <a:ea typeface="+mj-ea"/>
              </a:rPr>
              <a:t>エクストリーム</a:t>
            </a:r>
            <a:r>
              <a:rPr lang="ja-JP" altLang="en-US" b="1" dirty="0">
                <a:latin typeface="+mj-ea"/>
                <a:ea typeface="+mj-ea"/>
              </a:rPr>
              <a:t>ユーザー</a:t>
            </a:r>
            <a:endParaRPr kumimoji="1" lang="ja-JP" altLang="en-US" b="1" dirty="0" smtClean="0">
              <a:latin typeface="+mj-ea"/>
              <a:ea typeface="+mj-ea"/>
            </a:endParaRPr>
          </a:p>
        </p:txBody>
      </p:sp>
      <p:sp>
        <p:nvSpPr>
          <p:cNvPr id="20" name="四角形吹き出し 19"/>
          <p:cNvSpPr/>
          <p:nvPr/>
        </p:nvSpPr>
        <p:spPr bwMode="auto">
          <a:xfrm>
            <a:off x="3385455" y="848257"/>
            <a:ext cx="3051111" cy="615820"/>
          </a:xfrm>
          <a:prstGeom prst="wedgeRectCallout">
            <a:avLst>
              <a:gd name="adj1" fmla="val -3176"/>
              <a:gd name="adj2" fmla="val 86742"/>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smtClean="0">
                <a:latin typeface="+mn-ea"/>
              </a:rPr>
              <a:t>マーケティングはここを調査するケースが多い</a:t>
            </a:r>
            <a:endParaRPr kumimoji="1" lang="ja-JP" altLang="en-US" dirty="0">
              <a:latin typeface="+mn-ea"/>
            </a:endParaRPr>
          </a:p>
        </p:txBody>
      </p:sp>
      <p:sp>
        <p:nvSpPr>
          <p:cNvPr id="22" name="四角形吹き出し 21"/>
          <p:cNvSpPr/>
          <p:nvPr/>
        </p:nvSpPr>
        <p:spPr bwMode="auto">
          <a:xfrm>
            <a:off x="335902" y="848257"/>
            <a:ext cx="2820547" cy="615820"/>
          </a:xfrm>
          <a:prstGeom prst="wedgeRectCallout">
            <a:avLst>
              <a:gd name="adj1" fmla="val 9122"/>
              <a:gd name="adj2" fmla="val 76136"/>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dirty="0" smtClean="0">
                <a:latin typeface="+mn-ea"/>
              </a:rPr>
              <a:t>イノベーションの鍵はここにあるケースも多い</a:t>
            </a:r>
            <a:endParaRPr kumimoji="1" lang="ja-JP" altLang="en-US" dirty="0">
              <a:latin typeface="+mn-ea"/>
            </a:endParaRPr>
          </a:p>
        </p:txBody>
      </p:sp>
      <p:sp>
        <p:nvSpPr>
          <p:cNvPr id="23" name="雲形吹き出し 22"/>
          <p:cNvSpPr/>
          <p:nvPr/>
        </p:nvSpPr>
        <p:spPr bwMode="auto">
          <a:xfrm>
            <a:off x="3156449" y="4661100"/>
            <a:ext cx="3474256" cy="1446245"/>
          </a:xfrm>
          <a:prstGeom prst="cloudCallout">
            <a:avLst>
              <a:gd name="adj1" fmla="val 1831"/>
              <a:gd name="adj2" fmla="val -154838"/>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30000"/>
              </a:lnSpc>
            </a:pPr>
            <a:r>
              <a:rPr kumimoji="1" lang="ja-JP" altLang="en-US" sz="1600" dirty="0" smtClean="0">
                <a:latin typeface="+mn-ea"/>
              </a:rPr>
              <a:t>あまりこだわりがない</a:t>
            </a:r>
            <a:r>
              <a:rPr kumimoji="1" lang="en-US" altLang="ja-JP" sz="1600" dirty="0" smtClean="0">
                <a:latin typeface="+mn-ea"/>
              </a:rPr>
              <a:t/>
            </a:r>
            <a:br>
              <a:rPr kumimoji="1" lang="en-US" altLang="ja-JP" sz="1600" dirty="0" smtClean="0">
                <a:latin typeface="+mn-ea"/>
              </a:rPr>
            </a:br>
            <a:r>
              <a:rPr kumimoji="1" lang="ja-JP" altLang="en-US" sz="1600" dirty="0" smtClean="0">
                <a:latin typeface="+mn-ea"/>
              </a:rPr>
              <a:t>流されやすいユーザー</a:t>
            </a:r>
            <a:endParaRPr kumimoji="1" lang="ja-JP" altLang="en-US" sz="1600" dirty="0">
              <a:latin typeface="+mn-ea"/>
            </a:endParaRPr>
          </a:p>
        </p:txBody>
      </p:sp>
      <p:sp>
        <p:nvSpPr>
          <p:cNvPr id="24" name="雲形吹き出し 23"/>
          <p:cNvSpPr/>
          <p:nvPr/>
        </p:nvSpPr>
        <p:spPr bwMode="auto">
          <a:xfrm>
            <a:off x="6951304" y="2706805"/>
            <a:ext cx="2593912" cy="1446245"/>
          </a:xfrm>
          <a:prstGeom prst="cloudCallout">
            <a:avLst>
              <a:gd name="adj1" fmla="val -15553"/>
              <a:gd name="adj2" fmla="val 81210"/>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kumimoji="1" lang="ja-JP" altLang="en-US" sz="1600" dirty="0" smtClean="0">
                <a:latin typeface="+mn-ea"/>
              </a:rPr>
              <a:t>めちゃくちゃ</a:t>
            </a:r>
            <a:endParaRPr kumimoji="1" lang="en-US" altLang="ja-JP" sz="1600" dirty="0" smtClean="0">
              <a:latin typeface="+mn-ea"/>
            </a:endParaRPr>
          </a:p>
          <a:p>
            <a:pPr algn="ctr">
              <a:lnSpc>
                <a:spcPct val="130000"/>
              </a:lnSpc>
            </a:pPr>
            <a:r>
              <a:rPr kumimoji="1" lang="ja-JP" altLang="en-US" sz="1600" dirty="0" smtClean="0">
                <a:latin typeface="+mn-ea"/>
              </a:rPr>
              <a:t>こだわりがある</a:t>
            </a:r>
            <a:endParaRPr kumimoji="1" lang="ja-JP" altLang="en-US" sz="1600" dirty="0">
              <a:latin typeface="+mn-ea"/>
            </a:endParaRPr>
          </a:p>
        </p:txBody>
      </p:sp>
      <p:sp>
        <p:nvSpPr>
          <p:cNvPr id="25" name="雲形吹き出し 24"/>
          <p:cNvSpPr/>
          <p:nvPr/>
        </p:nvSpPr>
        <p:spPr bwMode="auto">
          <a:xfrm>
            <a:off x="186608" y="2706805"/>
            <a:ext cx="2848692" cy="1446245"/>
          </a:xfrm>
          <a:prstGeom prst="cloudCallout">
            <a:avLst>
              <a:gd name="adj1" fmla="val 29771"/>
              <a:gd name="adj2" fmla="val 75404"/>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600" dirty="0" smtClean="0">
                <a:latin typeface="+mn-ea"/>
              </a:rPr>
              <a:t>全くこだわりがない</a:t>
            </a:r>
            <a:endParaRPr kumimoji="1" lang="ja-JP" altLang="en-US" sz="1600" dirty="0">
              <a:latin typeface="+mn-ea"/>
            </a:endParaRPr>
          </a:p>
        </p:txBody>
      </p:sp>
      <p:sp>
        <p:nvSpPr>
          <p:cNvPr id="4" name="爆発 2 3"/>
          <p:cNvSpPr/>
          <p:nvPr/>
        </p:nvSpPr>
        <p:spPr bwMode="auto">
          <a:xfrm>
            <a:off x="0" y="3693024"/>
            <a:ext cx="2805204" cy="1936152"/>
          </a:xfrm>
          <a:prstGeom prst="irregularSeal2">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latin typeface="+mn-ea"/>
              </a:rPr>
              <a:t>理由は？</a:t>
            </a:r>
            <a:endParaRPr kumimoji="1" lang="ja-JP" altLang="en-US" dirty="0">
              <a:latin typeface="+mn-ea"/>
            </a:endParaRPr>
          </a:p>
        </p:txBody>
      </p:sp>
      <p:sp>
        <p:nvSpPr>
          <p:cNvPr id="26" name="爆発 2 25"/>
          <p:cNvSpPr/>
          <p:nvPr/>
        </p:nvSpPr>
        <p:spPr bwMode="auto">
          <a:xfrm>
            <a:off x="7246874" y="3693024"/>
            <a:ext cx="2805204" cy="1936152"/>
          </a:xfrm>
          <a:prstGeom prst="irregularSeal2">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latin typeface="+mn-ea"/>
              </a:rPr>
              <a:t>理由は？</a:t>
            </a:r>
            <a:endParaRPr kumimoji="1" lang="ja-JP" altLang="en-US" dirty="0">
              <a:latin typeface="+mn-ea"/>
            </a:endParaRPr>
          </a:p>
        </p:txBody>
      </p:sp>
      <p:sp>
        <p:nvSpPr>
          <p:cNvPr id="27" name="四角形吹き出し 26"/>
          <p:cNvSpPr/>
          <p:nvPr/>
        </p:nvSpPr>
        <p:spPr bwMode="auto">
          <a:xfrm>
            <a:off x="6630705" y="848257"/>
            <a:ext cx="2820547" cy="615820"/>
          </a:xfrm>
          <a:prstGeom prst="wedgeRectCallout">
            <a:avLst>
              <a:gd name="adj1" fmla="val 9122"/>
              <a:gd name="adj2" fmla="val 76136"/>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dirty="0" smtClean="0">
                <a:latin typeface="+mn-ea"/>
              </a:rPr>
              <a:t>イノベーションの鍵はここにあるケースも多い</a:t>
            </a:r>
            <a:endParaRPr kumimoji="1" lang="ja-JP" altLang="en-US" dirty="0">
              <a:latin typeface="+mn-ea"/>
            </a:endParaRPr>
          </a:p>
        </p:txBody>
      </p:sp>
    </p:spTree>
    <p:extLst>
      <p:ext uri="{BB962C8B-B14F-4D97-AF65-F5344CB8AC3E}">
        <p14:creationId xmlns:p14="http://schemas.microsoft.com/office/powerpoint/2010/main" val="811205025"/>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ペルソナ</a:t>
            </a:r>
            <a:r>
              <a:rPr lang="en-US" altLang="ja-JP" dirty="0"/>
              <a:t>/</a:t>
            </a:r>
            <a:r>
              <a:rPr lang="ja-JP" altLang="en-US" dirty="0"/>
              <a:t>シナリオ</a:t>
            </a:r>
            <a:r>
              <a:rPr lang="ja-JP" altLang="en-US" dirty="0" smtClean="0"/>
              <a:t>手法</a:t>
            </a:r>
            <a:endParaRPr kumimoji="1" lang="ja-JP" altLang="en-US" dirty="0"/>
          </a:p>
        </p:txBody>
      </p:sp>
    </p:spTree>
    <p:extLst>
      <p:ext uri="{BB962C8B-B14F-4D97-AF65-F5344CB8AC3E}">
        <p14:creationId xmlns:p14="http://schemas.microsoft.com/office/powerpoint/2010/main" val="3442928620"/>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ゴールダイレクトデザイン</a:t>
            </a:r>
            <a:endParaRPr kumimoji="1" lang="ja-JP" altLang="en-US" dirty="0"/>
          </a:p>
        </p:txBody>
      </p:sp>
      <p:sp>
        <p:nvSpPr>
          <p:cNvPr id="3" name="角丸四角形 2"/>
          <p:cNvSpPr/>
          <p:nvPr/>
        </p:nvSpPr>
        <p:spPr bwMode="auto">
          <a:xfrm>
            <a:off x="514675" y="869625"/>
            <a:ext cx="8876650" cy="128302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3200" b="1" dirty="0" smtClean="0">
                <a:solidFill>
                  <a:prstClr val="black"/>
                </a:solidFill>
                <a:latin typeface="+mj-ea"/>
                <a:ea typeface="+mj-ea"/>
              </a:rPr>
              <a:t>ユーザーの目標を常に考慮しながら検討を</a:t>
            </a:r>
            <a:r>
              <a:rPr lang="ja-JP" altLang="en-US" sz="3200" b="1" dirty="0">
                <a:solidFill>
                  <a:prstClr val="black"/>
                </a:solidFill>
                <a:latin typeface="+mj-ea"/>
                <a:ea typeface="+mj-ea"/>
              </a:rPr>
              <a:t>行う</a:t>
            </a:r>
          </a:p>
        </p:txBody>
      </p:sp>
      <p:sp>
        <p:nvSpPr>
          <p:cNvPr id="4" name="Text Box 1043"/>
          <p:cNvSpPr txBox="1">
            <a:spLocks noChangeArrowheads="1"/>
          </p:cNvSpPr>
          <p:nvPr/>
        </p:nvSpPr>
        <p:spPr bwMode="auto">
          <a:xfrm>
            <a:off x="999066" y="2198685"/>
            <a:ext cx="7975601" cy="2382207"/>
          </a:xfrm>
          <a:prstGeom prst="rect">
            <a:avLst/>
          </a:prstGeom>
          <a:noFill/>
          <a:ln>
            <a:noFill/>
          </a:ln>
        </p:spPr>
        <p:txBody>
          <a:bodyPr lIns="108000" tIns="72000" rIns="108000" bIns="72000"/>
          <a:lstStyle>
            <a:lvl1pPr eaLnBrk="0" hangingPunct="0">
              <a:defRPr kumimoji="1" sz="1200">
                <a:solidFill>
                  <a:schemeClr val="tx1"/>
                </a:solidFill>
                <a:latin typeface="ＭＳ Ｐゴシック" charset="-128"/>
                <a:ea typeface="ＭＳ Ｐゴシック" charset="-128"/>
              </a:defRPr>
            </a:lvl1pPr>
            <a:lvl2pPr marL="742950" indent="-285750" eaLnBrk="0" hangingPunct="0">
              <a:defRPr kumimoji="1" sz="1200">
                <a:solidFill>
                  <a:schemeClr val="tx1"/>
                </a:solidFill>
                <a:latin typeface="ＭＳ Ｐゴシック" charset="-128"/>
                <a:ea typeface="ＭＳ Ｐゴシック" charset="-128"/>
              </a:defRPr>
            </a:lvl2pPr>
            <a:lvl3pPr marL="1143000" indent="-228600" eaLnBrk="0" hangingPunct="0">
              <a:defRPr kumimoji="1" sz="1200">
                <a:solidFill>
                  <a:schemeClr val="tx1"/>
                </a:solidFill>
                <a:latin typeface="ＭＳ Ｐゴシック" charset="-128"/>
                <a:ea typeface="ＭＳ Ｐゴシック" charset="-128"/>
              </a:defRPr>
            </a:lvl3pPr>
            <a:lvl4pPr marL="1600200" indent="-228600" eaLnBrk="0" hangingPunct="0">
              <a:defRPr kumimoji="1" sz="1200">
                <a:solidFill>
                  <a:schemeClr val="tx1"/>
                </a:solidFill>
                <a:latin typeface="ＭＳ Ｐゴシック" charset="-128"/>
                <a:ea typeface="ＭＳ Ｐゴシック" charset="-128"/>
              </a:defRPr>
            </a:lvl4pPr>
            <a:lvl5pPr marL="2057400" indent="-228600" eaLnBrk="0" hangingPunct="0">
              <a:defRPr kumimoji="1" sz="1200">
                <a:solidFill>
                  <a:schemeClr val="tx1"/>
                </a:solidFill>
                <a:latin typeface="ＭＳ Ｐゴシック" charset="-128"/>
                <a:ea typeface="ＭＳ Ｐゴシック" charset="-128"/>
              </a:defRPr>
            </a:lvl5pPr>
            <a:lvl6pPr marL="25146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6pPr>
            <a:lvl7pPr marL="29718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7pPr>
            <a:lvl8pPr marL="34290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8pPr>
            <a:lvl9pPr marL="3886200" indent="-228600" eaLnBrk="0" fontAlgn="base" hangingPunct="0">
              <a:spcBef>
                <a:spcPct val="0"/>
              </a:spcBef>
              <a:spcAft>
                <a:spcPct val="0"/>
              </a:spcAft>
              <a:defRPr kumimoji="1" sz="1200">
                <a:solidFill>
                  <a:schemeClr val="tx1"/>
                </a:solidFill>
                <a:latin typeface="ＭＳ Ｐゴシック" charset="-128"/>
                <a:ea typeface="ＭＳ Ｐゴシック" charset="-128"/>
              </a:defRPr>
            </a:lvl9pPr>
          </a:lstStyle>
          <a:p>
            <a:pPr algn="just" eaLnBrk="1" hangingPunct="1">
              <a:lnSpc>
                <a:spcPct val="140000"/>
              </a:lnSpc>
              <a:buSzPct val="120000"/>
            </a:pPr>
            <a:r>
              <a:rPr lang="ja-JP" altLang="en-US" sz="2400" dirty="0" smtClean="0">
                <a:solidFill>
                  <a:srgbClr val="333333"/>
                </a:solidFill>
                <a:latin typeface="+mn-ea"/>
                <a:ea typeface="+mn-ea"/>
              </a:rPr>
              <a:t>デザイン</a:t>
            </a:r>
            <a:r>
              <a:rPr lang="ja-JP" altLang="en-US" sz="2400" dirty="0" smtClean="0">
                <a:solidFill>
                  <a:srgbClr val="333333"/>
                </a:solidFill>
                <a:latin typeface="A-OTF 新ゴ Pro R" pitchFamily="34" charset="-128"/>
                <a:ea typeface="A-OTF 新ゴ Pro R" pitchFamily="34" charset="-128"/>
              </a:rPr>
              <a:t>・開発側の希望や思い込み、企業の都合ではなく、ユーザーの行いたいコト、達成したいコトを常に考慮しながら、開発検討を行うアプローチ。</a:t>
            </a:r>
            <a:endParaRPr lang="en-US" altLang="ja-JP" sz="2400" dirty="0" smtClean="0">
              <a:solidFill>
                <a:srgbClr val="333333"/>
              </a:solidFill>
              <a:latin typeface="A-OTF 新ゴ Pro R" pitchFamily="34" charset="-128"/>
              <a:ea typeface="A-OTF 新ゴ Pro R" pitchFamily="34" charset="-128"/>
            </a:endParaRPr>
          </a:p>
          <a:p>
            <a:pPr algn="just" eaLnBrk="1" hangingPunct="1">
              <a:lnSpc>
                <a:spcPct val="140000"/>
              </a:lnSpc>
              <a:buSzPct val="120000"/>
            </a:pPr>
            <a:r>
              <a:rPr lang="ja-JP" altLang="en-US" sz="2400" dirty="0">
                <a:solidFill>
                  <a:srgbClr val="333333"/>
                </a:solidFill>
                <a:latin typeface="A-OTF 新ゴ Pro R" pitchFamily="34" charset="-128"/>
                <a:ea typeface="A-OTF 新ゴ Pro R" pitchFamily="34" charset="-128"/>
              </a:rPr>
              <a:t>以下の</a:t>
            </a:r>
            <a:r>
              <a:rPr lang="ja-JP" altLang="en-US" sz="2400" dirty="0" smtClean="0">
                <a:solidFill>
                  <a:srgbClr val="333333"/>
                </a:solidFill>
                <a:latin typeface="A-OTF 新ゴ Pro R" pitchFamily="34" charset="-128"/>
                <a:ea typeface="A-OTF 新ゴ Pro R" pitchFamily="34" charset="-128"/>
              </a:rPr>
              <a:t>ような手順が取られます。</a:t>
            </a:r>
          </a:p>
        </p:txBody>
      </p:sp>
      <p:sp>
        <p:nvSpPr>
          <p:cNvPr id="5" name="円/楕円 4"/>
          <p:cNvSpPr/>
          <p:nvPr/>
        </p:nvSpPr>
        <p:spPr bwMode="auto">
          <a:xfrm>
            <a:off x="514675" y="4580893"/>
            <a:ext cx="2703371" cy="1662501"/>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800" b="1" dirty="0" smtClean="0">
                <a:latin typeface="+mj-ea"/>
                <a:ea typeface="+mj-ea"/>
              </a:rPr>
              <a:t>ペルソナを設定</a:t>
            </a:r>
            <a:endParaRPr kumimoji="1" lang="ja-JP" altLang="en-US" sz="2800" b="1" dirty="0">
              <a:latin typeface="+mj-ea"/>
              <a:ea typeface="+mj-ea"/>
            </a:endParaRPr>
          </a:p>
        </p:txBody>
      </p:sp>
      <p:sp>
        <p:nvSpPr>
          <p:cNvPr id="6" name="円/楕円 5"/>
          <p:cNvSpPr/>
          <p:nvPr/>
        </p:nvSpPr>
        <p:spPr bwMode="auto">
          <a:xfrm>
            <a:off x="3601315" y="4580893"/>
            <a:ext cx="2703371" cy="1662501"/>
          </a:xfrm>
          <a:prstGeom prst="ellipse">
            <a:avLst/>
          </a:prstGeom>
          <a:gradFill>
            <a:gsLst>
              <a:gs pos="0">
                <a:srgbClr val="B9F0FF"/>
              </a:gs>
              <a:gs pos="35000">
                <a:srgbClr val="D1F4FF"/>
              </a:gs>
              <a:gs pos="100000">
                <a:srgbClr val="F3FCFF"/>
              </a:gs>
            </a:gsLs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800" b="1" dirty="0" smtClean="0">
                <a:latin typeface="+mj-ea"/>
                <a:ea typeface="+mj-ea"/>
              </a:rPr>
              <a:t>ペルソナの目標を想定</a:t>
            </a:r>
            <a:endParaRPr kumimoji="1" lang="ja-JP" altLang="en-US" sz="2800" b="1" dirty="0">
              <a:latin typeface="+mj-ea"/>
              <a:ea typeface="+mj-ea"/>
            </a:endParaRPr>
          </a:p>
        </p:txBody>
      </p:sp>
      <p:sp>
        <p:nvSpPr>
          <p:cNvPr id="7" name="円/楕円 6"/>
          <p:cNvSpPr/>
          <p:nvPr/>
        </p:nvSpPr>
        <p:spPr bwMode="auto">
          <a:xfrm>
            <a:off x="6687955" y="4580893"/>
            <a:ext cx="2703371" cy="1662501"/>
          </a:xfrm>
          <a:prstGeom prst="ellipse">
            <a:avLst/>
          </a:prstGeom>
          <a:gradFill>
            <a:gsLst>
              <a:gs pos="0">
                <a:srgbClr val="CDF4FF"/>
              </a:gs>
              <a:gs pos="35000">
                <a:srgbClr val="E7F9FF"/>
              </a:gs>
              <a:gs pos="100000">
                <a:srgbClr val="FFFFFF"/>
              </a:gs>
            </a:gsLst>
          </a:gra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800" b="1" dirty="0">
                <a:latin typeface="+mj-ea"/>
                <a:ea typeface="+mj-ea"/>
              </a:rPr>
              <a:t>シナリオ</a:t>
            </a:r>
            <a:r>
              <a:rPr kumimoji="1" lang="ja-JP" altLang="en-US" sz="2800" b="1" dirty="0" smtClean="0">
                <a:latin typeface="+mj-ea"/>
                <a:ea typeface="+mj-ea"/>
              </a:rPr>
              <a:t>を設定</a:t>
            </a:r>
            <a:endParaRPr kumimoji="1" lang="ja-JP" altLang="en-US" sz="2800" b="1" dirty="0">
              <a:latin typeface="+mj-ea"/>
              <a:ea typeface="+mj-ea"/>
            </a:endParaRPr>
          </a:p>
        </p:txBody>
      </p:sp>
      <p:sp>
        <p:nvSpPr>
          <p:cNvPr id="8" name="右矢印 7"/>
          <p:cNvSpPr/>
          <p:nvPr/>
        </p:nvSpPr>
        <p:spPr bwMode="auto">
          <a:xfrm>
            <a:off x="3119792" y="5074161"/>
            <a:ext cx="513341" cy="749509"/>
          </a:xfrm>
          <a:prstGeom prst="rightArrow">
            <a:avLst>
              <a:gd name="adj1" fmla="val 50000"/>
              <a:gd name="adj2" fmla="val 67521"/>
            </a:avLst>
          </a:prstGeom>
          <a:solidFill>
            <a:schemeClr val="accent5">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 name="右矢印 8"/>
          <p:cNvSpPr/>
          <p:nvPr/>
        </p:nvSpPr>
        <p:spPr bwMode="auto">
          <a:xfrm>
            <a:off x="6255380" y="5074161"/>
            <a:ext cx="513341" cy="749509"/>
          </a:xfrm>
          <a:prstGeom prst="rightArrow">
            <a:avLst>
              <a:gd name="adj1" fmla="val 50000"/>
              <a:gd name="adj2" fmla="val 67521"/>
            </a:avLst>
          </a:prstGeom>
          <a:solidFill>
            <a:schemeClr val="accent5">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571398638"/>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ペルソナ</a:t>
            </a:r>
            <a:endParaRPr kumimoji="1" lang="ja-JP" altLang="en-US" dirty="0"/>
          </a:p>
        </p:txBody>
      </p:sp>
      <p:sp>
        <p:nvSpPr>
          <p:cNvPr id="4" name="テキスト ボックス 3"/>
          <p:cNvSpPr txBox="1"/>
          <p:nvPr/>
        </p:nvSpPr>
        <p:spPr bwMode="auto">
          <a:xfrm>
            <a:off x="3702572" y="1681311"/>
            <a:ext cx="5601394" cy="3207783"/>
          </a:xfrm>
          <a:prstGeom prst="rect">
            <a:avLst/>
          </a:prstGeom>
          <a:noFill/>
          <a:ln w="9525">
            <a:noFill/>
            <a:miter lim="800000"/>
            <a:headEnd/>
            <a:tailEnd/>
          </a:ln>
        </p:spPr>
        <p:txBody>
          <a:bodyPr wrap="none" lIns="108000" tIns="72000" rIns="108000" bIns="72000" rtlCol="0" anchor="ctr" anchorCtr="1">
            <a:spAutoFit/>
          </a:bodyPr>
          <a:lstStyle/>
          <a:p>
            <a:pPr>
              <a:lnSpc>
                <a:spcPct val="250000"/>
              </a:lnSpc>
              <a:buSzPct val="120000"/>
            </a:pPr>
            <a:r>
              <a:rPr kumimoji="1" lang="ja-JP" altLang="en-US" sz="2800" b="1" dirty="0" smtClean="0">
                <a:latin typeface="+mj-ea"/>
                <a:ea typeface="+mj-ea"/>
              </a:rPr>
              <a:t>名前：竹室  剛司（たけむろ  つよし）</a:t>
            </a:r>
            <a:endParaRPr kumimoji="1" lang="en-US" altLang="ja-JP" sz="2800" b="1" dirty="0" smtClean="0">
              <a:latin typeface="+mj-ea"/>
              <a:ea typeface="+mj-ea"/>
            </a:endParaRPr>
          </a:p>
          <a:p>
            <a:pPr>
              <a:lnSpc>
                <a:spcPct val="130000"/>
              </a:lnSpc>
              <a:buSzPct val="120000"/>
            </a:pPr>
            <a:r>
              <a:rPr lang="ja-JP" altLang="en-US" sz="2000" dirty="0" smtClean="0">
                <a:latin typeface="+mn-ea"/>
                <a:ea typeface="+mn-ea"/>
              </a:rPr>
              <a:t>年齢：</a:t>
            </a:r>
            <a:r>
              <a:rPr lang="en-US" altLang="ja-JP" sz="2000" dirty="0" smtClean="0">
                <a:latin typeface="+mn-ea"/>
                <a:ea typeface="+mn-ea"/>
              </a:rPr>
              <a:t>2</a:t>
            </a:r>
            <a:r>
              <a:rPr lang="en-US" altLang="ja-JP" sz="2000" dirty="0">
                <a:latin typeface="+mn-ea"/>
                <a:ea typeface="+mn-ea"/>
              </a:rPr>
              <a:t>2</a:t>
            </a:r>
            <a:r>
              <a:rPr lang="ja-JP" altLang="en-US" sz="2000" dirty="0" smtClean="0">
                <a:latin typeface="+mn-ea"/>
                <a:ea typeface="+mn-ea"/>
              </a:rPr>
              <a:t>歳</a:t>
            </a:r>
            <a:endParaRPr lang="en-US" altLang="ja-JP" sz="2000" dirty="0" smtClean="0">
              <a:latin typeface="+mn-ea"/>
              <a:ea typeface="+mn-ea"/>
            </a:endParaRPr>
          </a:p>
          <a:p>
            <a:pPr>
              <a:lnSpc>
                <a:spcPct val="130000"/>
              </a:lnSpc>
              <a:buSzPct val="120000"/>
            </a:pPr>
            <a:r>
              <a:rPr kumimoji="1" lang="ja-JP" altLang="en-US" sz="2000" dirty="0" smtClean="0">
                <a:latin typeface="+mn-ea"/>
                <a:ea typeface="+mn-ea"/>
              </a:rPr>
              <a:t>住所：東京都世田谷区</a:t>
            </a:r>
            <a:r>
              <a:rPr kumimoji="1" lang="en-US" altLang="ja-JP" sz="2000" dirty="0" smtClean="0">
                <a:latin typeface="+mn-ea"/>
                <a:ea typeface="+mn-ea"/>
              </a:rPr>
              <a:t>(</a:t>
            </a:r>
            <a:r>
              <a:rPr kumimoji="1" lang="ja-JP" altLang="en-US" sz="2000" dirty="0" smtClean="0">
                <a:latin typeface="+mn-ea"/>
                <a:ea typeface="+mn-ea"/>
              </a:rPr>
              <a:t>実家暮らし</a:t>
            </a:r>
            <a:r>
              <a:rPr kumimoji="1" lang="en-US" altLang="ja-JP" sz="2000" dirty="0" smtClean="0">
                <a:latin typeface="+mn-ea"/>
                <a:ea typeface="+mn-ea"/>
              </a:rPr>
              <a:t>)</a:t>
            </a:r>
          </a:p>
          <a:p>
            <a:pPr>
              <a:lnSpc>
                <a:spcPct val="130000"/>
              </a:lnSpc>
              <a:buSzPct val="120000"/>
            </a:pPr>
            <a:r>
              <a:rPr lang="ja-JP" altLang="en-US" sz="2000" dirty="0" smtClean="0">
                <a:latin typeface="+mn-ea"/>
                <a:ea typeface="+mn-ea"/>
              </a:rPr>
              <a:t>職業：大学生（社会学専攻）</a:t>
            </a:r>
            <a:endParaRPr lang="en-US" altLang="ja-JP" sz="2000" dirty="0" smtClean="0">
              <a:latin typeface="+mn-ea"/>
              <a:ea typeface="+mn-ea"/>
            </a:endParaRPr>
          </a:p>
          <a:p>
            <a:pPr>
              <a:lnSpc>
                <a:spcPct val="130000"/>
              </a:lnSpc>
              <a:buSzPct val="120000"/>
            </a:pPr>
            <a:r>
              <a:rPr kumimoji="1" lang="ja-JP" altLang="en-US" sz="2000" dirty="0" smtClean="0">
                <a:latin typeface="+mn-ea"/>
                <a:ea typeface="+mn-ea"/>
              </a:rPr>
              <a:t>趣味：映画鑑賞、自転車</a:t>
            </a:r>
            <a:endParaRPr kumimoji="1" lang="en-US" altLang="ja-JP" sz="2000" dirty="0" smtClean="0">
              <a:latin typeface="+mn-ea"/>
              <a:ea typeface="+mn-ea"/>
            </a:endParaRPr>
          </a:p>
          <a:p>
            <a:pPr>
              <a:lnSpc>
                <a:spcPct val="130000"/>
              </a:lnSpc>
              <a:buSzPct val="120000"/>
            </a:pPr>
            <a:r>
              <a:rPr lang="ja-JP" altLang="en-US" sz="2000" dirty="0">
                <a:latin typeface="+mn-ea"/>
                <a:ea typeface="+mn-ea"/>
              </a:rPr>
              <a:t>好き</a:t>
            </a:r>
            <a:r>
              <a:rPr lang="ja-JP" altLang="en-US" sz="2000" dirty="0" smtClean="0">
                <a:latin typeface="+mn-ea"/>
                <a:ea typeface="+mn-ea"/>
              </a:rPr>
              <a:t>なブランド：ユナイテッドアローズ、</a:t>
            </a:r>
            <a:r>
              <a:rPr lang="en-US" altLang="ja-JP" sz="2000" dirty="0" smtClean="0">
                <a:latin typeface="+mn-ea"/>
                <a:ea typeface="+mn-ea"/>
              </a:rPr>
              <a:t>BEAMS</a:t>
            </a:r>
            <a:endParaRPr kumimoji="1" lang="en-US" altLang="ja-JP" sz="2000" dirty="0" smtClean="0">
              <a:latin typeface="+mn-ea"/>
              <a:ea typeface="+mn-ea"/>
            </a:endParaRPr>
          </a:p>
        </p:txBody>
      </p:sp>
      <p:pic>
        <p:nvPicPr>
          <p:cNvPr id="7" name="図 6" descr="ペルソナ.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72" y="2183993"/>
            <a:ext cx="2806700" cy="2755900"/>
          </a:xfrm>
          <a:prstGeom prst="rect">
            <a:avLst/>
          </a:prstGeom>
        </p:spPr>
      </p:pic>
    </p:spTree>
    <p:extLst>
      <p:ext uri="{BB962C8B-B14F-4D97-AF65-F5344CB8AC3E}">
        <p14:creationId xmlns:p14="http://schemas.microsoft.com/office/powerpoint/2010/main" val="1821523963"/>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ペルソナとは</a:t>
            </a:r>
            <a:endParaRPr kumimoji="1" lang="ja-JP" altLang="en-US" dirty="0"/>
          </a:p>
        </p:txBody>
      </p:sp>
      <p:sp>
        <p:nvSpPr>
          <p:cNvPr id="4" name="テキスト ボックス 3"/>
          <p:cNvSpPr txBox="1"/>
          <p:nvPr/>
        </p:nvSpPr>
        <p:spPr bwMode="auto">
          <a:xfrm>
            <a:off x="1100667" y="2270174"/>
            <a:ext cx="7772400" cy="3487860"/>
          </a:xfrm>
          <a:prstGeom prst="rect">
            <a:avLst/>
          </a:prstGeom>
          <a:noFill/>
          <a:ln w="9525">
            <a:noFill/>
            <a:miter lim="800000"/>
            <a:headEnd/>
            <a:tailEnd/>
          </a:ln>
        </p:spPr>
        <p:txBody>
          <a:bodyPr wrap="square" lIns="108000" tIns="72000" rIns="108000" bIns="72000" rtlCol="0" anchor="ctr" anchorCtr="1">
            <a:spAutoFit/>
          </a:bodyPr>
          <a:lstStyle/>
          <a:p>
            <a:pPr algn="just">
              <a:lnSpc>
                <a:spcPct val="130000"/>
              </a:lnSpc>
              <a:buSzPct val="120000"/>
            </a:pPr>
            <a:r>
              <a:rPr lang="ja-JP" altLang="en-US" sz="2400" dirty="0" smtClean="0">
                <a:solidFill>
                  <a:prstClr val="black"/>
                </a:solidFill>
                <a:latin typeface="+mn-ea"/>
                <a:ea typeface="+mn-ea"/>
              </a:rPr>
              <a:t>ペルソナ</a:t>
            </a:r>
            <a:r>
              <a:rPr lang="ja-JP" altLang="en-US" sz="2400" dirty="0">
                <a:solidFill>
                  <a:prstClr val="black"/>
                </a:solidFill>
                <a:latin typeface="+mn-ea"/>
                <a:ea typeface="+mn-ea"/>
              </a:rPr>
              <a:t>は、製品・サービスの目的やコンセプトをより明確にするために、</a:t>
            </a:r>
            <a:r>
              <a:rPr lang="ja-JP" altLang="en-US" sz="2400" dirty="0" smtClean="0">
                <a:solidFill>
                  <a:prstClr val="black"/>
                </a:solidFill>
                <a:latin typeface="+mn-ea"/>
                <a:ea typeface="+mn-ea"/>
              </a:rPr>
              <a:t>ターゲットユーザーの代表的・典型的な人格を</a:t>
            </a:r>
            <a:r>
              <a:rPr lang="ja-JP" altLang="en-US" sz="2400" dirty="0">
                <a:solidFill>
                  <a:prstClr val="black"/>
                </a:solidFill>
                <a:latin typeface="+mn-ea"/>
                <a:ea typeface="+mn-ea"/>
              </a:rPr>
              <a:t>設定</a:t>
            </a:r>
            <a:r>
              <a:rPr lang="ja-JP" altLang="en-US" sz="2400" dirty="0" smtClean="0">
                <a:solidFill>
                  <a:prstClr val="black"/>
                </a:solidFill>
                <a:latin typeface="+mn-ea"/>
                <a:ea typeface="+mn-ea"/>
              </a:rPr>
              <a:t>した、架空</a:t>
            </a:r>
            <a:r>
              <a:rPr lang="ja-JP" altLang="en-US" sz="2400" dirty="0">
                <a:solidFill>
                  <a:prstClr val="black"/>
                </a:solidFill>
                <a:latin typeface="+mn-ea"/>
                <a:ea typeface="+mn-ea"/>
              </a:rPr>
              <a:t>のユーザーのこと</a:t>
            </a:r>
            <a:r>
              <a:rPr lang="ja-JP" altLang="en-US" sz="2400" dirty="0" smtClean="0">
                <a:solidFill>
                  <a:prstClr val="black"/>
                </a:solidFill>
                <a:latin typeface="+mn-ea"/>
                <a:ea typeface="+mn-ea"/>
              </a:rPr>
              <a:t>。</a:t>
            </a:r>
            <a:endParaRPr lang="en-US" altLang="ja-JP" sz="2400" dirty="0" smtClean="0">
              <a:solidFill>
                <a:prstClr val="black"/>
              </a:solidFill>
              <a:latin typeface="+mn-ea"/>
              <a:ea typeface="+mn-ea"/>
            </a:endParaRPr>
          </a:p>
          <a:p>
            <a:pPr algn="just">
              <a:lnSpc>
                <a:spcPct val="130000"/>
              </a:lnSpc>
              <a:buSzPct val="120000"/>
            </a:pPr>
            <a:r>
              <a:rPr lang="ja-JP" altLang="en-US" sz="2400" dirty="0" smtClean="0">
                <a:solidFill>
                  <a:prstClr val="black"/>
                </a:solidFill>
                <a:latin typeface="+mn-ea"/>
                <a:ea typeface="+mn-ea"/>
              </a:rPr>
              <a:t>これ</a:t>
            </a:r>
            <a:r>
              <a:rPr lang="ja-JP" altLang="en-US" sz="2400" dirty="0">
                <a:solidFill>
                  <a:prstClr val="black"/>
                </a:solidFill>
                <a:latin typeface="+mn-ea"/>
                <a:ea typeface="+mn-ea"/>
              </a:rPr>
              <a:t>を設定することにより</a:t>
            </a:r>
            <a:r>
              <a:rPr lang="ja-JP" altLang="en-US" sz="2400" dirty="0" smtClean="0">
                <a:solidFill>
                  <a:prstClr val="black"/>
                </a:solidFill>
                <a:latin typeface="+mn-ea"/>
                <a:ea typeface="+mn-ea"/>
              </a:rPr>
              <a:t>、異なる</a:t>
            </a:r>
            <a:r>
              <a:rPr lang="ja-JP" altLang="en-US" sz="2400" dirty="0">
                <a:solidFill>
                  <a:prstClr val="black"/>
                </a:solidFill>
                <a:latin typeface="+mn-ea"/>
                <a:ea typeface="+mn-ea"/>
              </a:rPr>
              <a:t>分野や立場</a:t>
            </a:r>
            <a:r>
              <a:rPr lang="ja-JP" altLang="en-US" sz="2400" dirty="0" smtClean="0">
                <a:solidFill>
                  <a:prstClr val="black"/>
                </a:solidFill>
                <a:latin typeface="+mn-ea"/>
                <a:ea typeface="+mn-ea"/>
              </a:rPr>
              <a:t>の</a:t>
            </a:r>
            <a:r>
              <a:rPr lang="ja-JP" altLang="en-US" sz="2400" dirty="0">
                <a:solidFill>
                  <a:prstClr val="black"/>
                </a:solidFill>
                <a:latin typeface="+mn-ea"/>
                <a:ea typeface="+mn-ea"/>
              </a:rPr>
              <a:t>人々</a:t>
            </a:r>
            <a:r>
              <a:rPr lang="ja-JP" altLang="en-US" sz="2400" dirty="0" smtClean="0">
                <a:solidFill>
                  <a:prstClr val="black"/>
                </a:solidFill>
                <a:latin typeface="+mn-ea"/>
                <a:ea typeface="+mn-ea"/>
              </a:rPr>
              <a:t>を含むあらゆる関係者間でイメージ</a:t>
            </a:r>
            <a:r>
              <a:rPr lang="ja-JP" altLang="en-US" sz="2400" dirty="0">
                <a:solidFill>
                  <a:prstClr val="black"/>
                </a:solidFill>
                <a:latin typeface="+mn-ea"/>
                <a:ea typeface="+mn-ea"/>
              </a:rPr>
              <a:t>やビジョンの</a:t>
            </a:r>
            <a:r>
              <a:rPr lang="ja-JP" altLang="en-US" sz="2400" dirty="0" smtClean="0">
                <a:solidFill>
                  <a:prstClr val="black"/>
                </a:solidFill>
                <a:latin typeface="+mn-ea"/>
                <a:ea typeface="+mn-ea"/>
              </a:rPr>
              <a:t>共有</a:t>
            </a:r>
            <a:r>
              <a:rPr lang="ja-JP" altLang="en-US" sz="2400" dirty="0">
                <a:solidFill>
                  <a:prstClr val="black"/>
                </a:solidFill>
                <a:latin typeface="+mn-ea"/>
                <a:ea typeface="+mn-ea"/>
              </a:rPr>
              <a:t>することが</a:t>
            </a:r>
            <a:r>
              <a:rPr lang="ja-JP" altLang="en-US" sz="2400" dirty="0" smtClean="0">
                <a:solidFill>
                  <a:prstClr val="black"/>
                </a:solidFill>
                <a:latin typeface="+mn-ea"/>
                <a:ea typeface="+mn-ea"/>
              </a:rPr>
              <a:t>できます。それにより、ブレの少ない、</a:t>
            </a:r>
            <a:r>
              <a:rPr lang="ja-JP" altLang="en-US" sz="2400" dirty="0">
                <a:solidFill>
                  <a:prstClr val="black"/>
                </a:solidFill>
                <a:latin typeface="+mn-ea"/>
                <a:ea typeface="+mn-ea"/>
              </a:rPr>
              <a:t>精度の高い</a:t>
            </a:r>
            <a:r>
              <a:rPr lang="ja-JP" altLang="en-US" sz="2400" dirty="0" smtClean="0">
                <a:solidFill>
                  <a:prstClr val="black"/>
                </a:solidFill>
                <a:latin typeface="+mn-ea"/>
                <a:ea typeface="+mn-ea"/>
              </a:rPr>
              <a:t>検討</a:t>
            </a:r>
            <a:r>
              <a:rPr lang="ja-JP" altLang="en-US" sz="2400" dirty="0">
                <a:solidFill>
                  <a:prstClr val="black"/>
                </a:solidFill>
                <a:latin typeface="+mn-ea"/>
                <a:ea typeface="+mn-ea"/>
              </a:rPr>
              <a:t>や</a:t>
            </a:r>
            <a:r>
              <a:rPr lang="ja-JP" altLang="en-US" sz="2400" dirty="0" smtClean="0">
                <a:solidFill>
                  <a:prstClr val="black"/>
                </a:solidFill>
                <a:latin typeface="+mn-ea"/>
                <a:ea typeface="+mn-ea"/>
              </a:rPr>
              <a:t>効率的な</a:t>
            </a:r>
            <a:r>
              <a:rPr lang="ja-JP" altLang="en-US" sz="2400" dirty="0">
                <a:solidFill>
                  <a:prstClr val="black"/>
                </a:solidFill>
                <a:latin typeface="+mn-ea"/>
                <a:ea typeface="+mn-ea"/>
              </a:rPr>
              <a:t>開発を目指すことができます。</a:t>
            </a:r>
            <a:endParaRPr lang="ja-JP" altLang="en-US" sz="2400" dirty="0" smtClean="0">
              <a:solidFill>
                <a:prstClr val="black"/>
              </a:solidFill>
              <a:latin typeface="+mn-ea"/>
              <a:ea typeface="+mn-ea"/>
            </a:endParaRPr>
          </a:p>
        </p:txBody>
      </p:sp>
      <p:sp>
        <p:nvSpPr>
          <p:cNvPr id="13" name="角丸四角形 12"/>
          <p:cNvSpPr/>
          <p:nvPr/>
        </p:nvSpPr>
        <p:spPr bwMode="auto">
          <a:xfrm>
            <a:off x="514675" y="850578"/>
            <a:ext cx="8876650" cy="1064069"/>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b="1" dirty="0" smtClean="0">
                <a:solidFill>
                  <a:prstClr val="black"/>
                </a:solidFill>
                <a:latin typeface="+mj-ea"/>
                <a:ea typeface="+mj-ea"/>
              </a:rPr>
              <a:t>ターゲットユーザーの代表的な人格を設定した</a:t>
            </a:r>
            <a:endParaRPr lang="en-US" altLang="ja-JP" sz="2800" b="1" dirty="0" smtClean="0">
              <a:solidFill>
                <a:prstClr val="black"/>
              </a:solidFill>
              <a:latin typeface="+mj-ea"/>
              <a:ea typeface="+mj-ea"/>
            </a:endParaRPr>
          </a:p>
          <a:p>
            <a:pPr algn="ctr">
              <a:buSzPct val="120000"/>
              <a:defRPr/>
            </a:pPr>
            <a:r>
              <a:rPr lang="ja-JP" altLang="en-US" sz="2800" b="1" dirty="0">
                <a:solidFill>
                  <a:prstClr val="black"/>
                </a:solidFill>
                <a:latin typeface="+mj-ea"/>
                <a:ea typeface="+mj-ea"/>
              </a:rPr>
              <a:t>仮想</a:t>
            </a:r>
            <a:r>
              <a:rPr lang="ja-JP" altLang="en-US" sz="2800" b="1" dirty="0" smtClean="0">
                <a:solidFill>
                  <a:prstClr val="black"/>
                </a:solidFill>
                <a:latin typeface="+mj-ea"/>
                <a:ea typeface="+mj-ea"/>
              </a:rPr>
              <a:t>の人物</a:t>
            </a:r>
            <a:endParaRPr lang="en-US" altLang="ja-JP" sz="2800" b="1" dirty="0">
              <a:solidFill>
                <a:prstClr val="black">
                  <a:lumMod val="85000"/>
                  <a:lumOff val="15000"/>
                </a:prstClr>
              </a:solidFill>
              <a:latin typeface="+mj-ea"/>
              <a:ea typeface="+mj-ea"/>
            </a:endParaRPr>
          </a:p>
        </p:txBody>
      </p:sp>
    </p:spTree>
    <p:extLst>
      <p:ext uri="{BB962C8B-B14F-4D97-AF65-F5344CB8AC3E}">
        <p14:creationId xmlns:p14="http://schemas.microsoft.com/office/powerpoint/2010/main" val="7155357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Qdrum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5340" cy="6857543"/>
          </a:xfrm>
          <a:prstGeom prst="rect">
            <a:avLst/>
          </a:prstGeom>
        </p:spPr>
      </p:pic>
      <p:sp>
        <p:nvSpPr>
          <p:cNvPr id="2" name="タイトル 1"/>
          <p:cNvSpPr>
            <a:spLocks noGrp="1"/>
          </p:cNvSpPr>
          <p:nvPr>
            <p:ph type="ctrTitle"/>
          </p:nvPr>
        </p:nvSpPr>
        <p:spPr/>
        <p:txBody>
          <a:bodyPr>
            <a:normAutofit/>
          </a:bodyPr>
          <a:lstStyle/>
          <a:p>
            <a:pPr algn="r">
              <a:lnSpc>
                <a:spcPct val="150000"/>
              </a:lnSpc>
            </a:pPr>
            <a:r>
              <a:rPr lang="en-US" altLang="ja-JP" sz="1600" dirty="0">
                <a:solidFill>
                  <a:schemeClr val="tx1">
                    <a:lumMod val="75000"/>
                    <a:lumOff val="25000"/>
                  </a:schemeClr>
                </a:solidFill>
                <a:latin typeface="+mn-ea"/>
                <a:ea typeface="+mn-ea"/>
                <a:cs typeface="メイリオ" pitchFamily="50" charset="-128"/>
              </a:rPr>
              <a:t>http://</a:t>
            </a:r>
            <a:r>
              <a:rPr lang="en-US" altLang="ja-JP" sz="1600" dirty="0" err="1">
                <a:solidFill>
                  <a:schemeClr val="tx1">
                    <a:lumMod val="75000"/>
                    <a:lumOff val="25000"/>
                  </a:schemeClr>
                </a:solidFill>
                <a:latin typeface="+mn-ea"/>
                <a:ea typeface="+mn-ea"/>
                <a:cs typeface="メイリオ" pitchFamily="50" charset="-128"/>
              </a:rPr>
              <a:t>www.qdrum.co.za</a:t>
            </a:r>
            <a:r>
              <a:rPr lang="en-US" altLang="ja-JP" sz="1600" dirty="0">
                <a:solidFill>
                  <a:schemeClr val="tx1">
                    <a:lumMod val="75000"/>
                    <a:lumOff val="25000"/>
                  </a:schemeClr>
                </a:solidFill>
                <a:latin typeface="+mn-ea"/>
                <a:ea typeface="+mn-ea"/>
                <a:cs typeface="メイリオ" pitchFamily="50" charset="-128"/>
              </a:rPr>
              <a:t>/</a:t>
            </a:r>
          </a:p>
        </p:txBody>
      </p:sp>
    </p:spTree>
    <p:extLst>
      <p:ext uri="{BB962C8B-B14F-4D97-AF65-F5344CB8AC3E}">
        <p14:creationId xmlns:p14="http://schemas.microsoft.com/office/powerpoint/2010/main" val="23041776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ja-JP" altLang="en-US" dirty="0"/>
              <a:t>ユーザーエクスペリエンスとは？ － ディズニー・テーマパーク</a:t>
            </a:r>
            <a:endParaRPr kumimoji="1" lang="ja-JP" altLang="en-US" dirty="0"/>
          </a:p>
        </p:txBody>
      </p:sp>
      <p:sp>
        <p:nvSpPr>
          <p:cNvPr id="7" name="角丸四角形 6"/>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200" b="1" dirty="0" smtClean="0">
                <a:solidFill>
                  <a:prstClr val="black">
                    <a:lumMod val="85000"/>
                    <a:lumOff val="15000"/>
                  </a:prstClr>
                </a:solidFill>
                <a:latin typeface="ＭＳ Ｐゴシック"/>
                <a:ea typeface="ＭＳ Ｐゴシック"/>
              </a:rPr>
              <a:t>徹底的な「夢と魔法の国」が体験できる</a:t>
            </a:r>
            <a:endParaRPr lang="en-US" altLang="ja-JP" sz="3200" b="1" dirty="0">
              <a:solidFill>
                <a:prstClr val="black">
                  <a:lumMod val="85000"/>
                  <a:lumOff val="15000"/>
                </a:prstClr>
              </a:solidFill>
              <a:latin typeface="ＭＳ Ｐゴシック"/>
              <a:ea typeface="ＭＳ Ｐゴシック"/>
            </a:endParaRPr>
          </a:p>
        </p:txBody>
      </p:sp>
      <p:pic>
        <p:nvPicPr>
          <p:cNvPr id="5" name="図 4" descr="Sleepingbeautycastl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708341"/>
            <a:ext cx="5828442" cy="4371332"/>
          </a:xfrm>
          <a:prstGeom prst="rect">
            <a:avLst/>
          </a:prstGeom>
        </p:spPr>
      </p:pic>
    </p:spTree>
    <p:extLst>
      <p:ext uri="{BB962C8B-B14F-4D97-AF65-F5344CB8AC3E}">
        <p14:creationId xmlns:p14="http://schemas.microsoft.com/office/powerpoint/2010/main" val="26449183"/>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ペルソナの設定</a:t>
            </a:r>
            <a:endParaRPr lang="ja-JP" altLang="en-US" dirty="0"/>
          </a:p>
        </p:txBody>
      </p:sp>
      <p:sp>
        <p:nvSpPr>
          <p:cNvPr id="8" name="二等辺三角形 7"/>
          <p:cNvSpPr/>
          <p:nvPr/>
        </p:nvSpPr>
        <p:spPr>
          <a:xfrm rot="10800000">
            <a:off x="4525957" y="5413470"/>
            <a:ext cx="1214446" cy="29710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481668" y="5838329"/>
            <a:ext cx="9288461" cy="633123"/>
          </a:xfrm>
          <a:prstGeom prst="rect">
            <a:avLst/>
          </a:prstGeom>
          <a:ln/>
        </p:spPr>
        <p:style>
          <a:lnRef idx="1">
            <a:schemeClr val="accent1"/>
          </a:lnRef>
          <a:fillRef idx="3">
            <a:schemeClr val="accent1"/>
          </a:fillRef>
          <a:effectRef idx="2">
            <a:schemeClr val="accent1"/>
          </a:effectRef>
          <a:fontRef idx="minor">
            <a:schemeClr val="lt1"/>
          </a:fontRef>
        </p:style>
        <p:txBody>
          <a:bodyPr wrap="square" tIns="46800" bIns="46800" rtlCol="0" anchor="ctr" anchorCtr="0">
            <a:spAutoFit/>
          </a:bodyPr>
          <a:lstStyle/>
          <a:p>
            <a:pPr algn="ctr">
              <a:lnSpc>
                <a:spcPct val="130000"/>
              </a:lnSpc>
            </a:pPr>
            <a:r>
              <a:rPr lang="ja-JP" altLang="en-US" sz="2800" b="1" dirty="0" smtClean="0">
                <a:solidFill>
                  <a:prstClr val="white"/>
                </a:solidFill>
                <a:latin typeface="+mj-ea"/>
                <a:ea typeface="+mj-ea"/>
              </a:rPr>
              <a:t>趣味やこだわりなども記載</a:t>
            </a:r>
            <a:endParaRPr lang="en-US" altLang="ja-JP" sz="2800" b="1" dirty="0" smtClean="0">
              <a:solidFill>
                <a:prstClr val="white"/>
              </a:solidFill>
              <a:latin typeface="+mj-ea"/>
              <a:ea typeface="+mj-ea"/>
            </a:endParaRPr>
          </a:p>
        </p:txBody>
      </p:sp>
      <p:pic>
        <p:nvPicPr>
          <p:cNvPr id="11" name="Picture 5" descr="ペルソナ"/>
          <p:cNvPicPr>
            <a:picLocks noChangeAspect="1" noChangeArrowheads="1"/>
          </p:cNvPicPr>
          <p:nvPr/>
        </p:nvPicPr>
        <p:blipFill rotWithShape="1">
          <a:blip r:embed="rId3">
            <a:extLst>
              <a:ext uri="{28A0092B-C50C-407E-A947-70E740481C1C}">
                <a14:useLocalDpi xmlns:a14="http://schemas.microsoft.com/office/drawing/2010/main" val="0"/>
              </a:ext>
            </a:extLst>
          </a:blip>
          <a:srcRect l="10427" t="29302" r="9017" b="5512"/>
          <a:stretch/>
        </p:blipFill>
        <p:spPr bwMode="auto">
          <a:xfrm>
            <a:off x="435270" y="717588"/>
            <a:ext cx="9334859" cy="472128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ペルソナ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667" y="829733"/>
            <a:ext cx="1778000" cy="1739900"/>
          </a:xfrm>
          <a:prstGeom prst="rect">
            <a:avLst/>
          </a:prstGeom>
        </p:spPr>
      </p:pic>
    </p:spTree>
    <p:extLst>
      <p:ext uri="{BB962C8B-B14F-4D97-AF65-F5344CB8AC3E}">
        <p14:creationId xmlns:p14="http://schemas.microsoft.com/office/powerpoint/2010/main" val="1781062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シナリオ</a:t>
            </a:r>
            <a:endParaRPr kumimoji="1" lang="ja-JP" altLang="en-US" dirty="0"/>
          </a:p>
        </p:txBody>
      </p:sp>
      <p:pic>
        <p:nvPicPr>
          <p:cNvPr id="2050" name="Picture 2" descr="C:\Users\hikari_akiyama.2NDFACTORY\AppData\Local\Microsoft\Windows\Temporary Internet Files\Content.IE5\19ZJT2E6\MC90043264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662" y="1422401"/>
            <a:ext cx="3749380" cy="374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580466"/>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シナリオとは</a:t>
            </a:r>
            <a:endParaRPr kumimoji="1" lang="ja-JP" altLang="en-US" dirty="0"/>
          </a:p>
        </p:txBody>
      </p:sp>
      <p:sp>
        <p:nvSpPr>
          <p:cNvPr id="20" name="テキスト ボックス 19"/>
          <p:cNvSpPr txBox="1"/>
          <p:nvPr/>
        </p:nvSpPr>
        <p:spPr bwMode="auto">
          <a:xfrm>
            <a:off x="1117600" y="1999197"/>
            <a:ext cx="7772400" cy="3967991"/>
          </a:xfrm>
          <a:prstGeom prst="rect">
            <a:avLst/>
          </a:prstGeom>
          <a:noFill/>
          <a:ln w="9525">
            <a:noFill/>
            <a:miter lim="800000"/>
            <a:headEnd/>
            <a:tailEnd/>
          </a:ln>
        </p:spPr>
        <p:txBody>
          <a:bodyPr wrap="square" lIns="108000" tIns="72000" rIns="108000" bIns="72000" rtlCol="0" anchor="t" anchorCtr="0">
            <a:spAutoFit/>
          </a:bodyPr>
          <a:lstStyle/>
          <a:p>
            <a:pPr algn="just">
              <a:lnSpc>
                <a:spcPct val="130000"/>
              </a:lnSpc>
              <a:buSzPct val="120000"/>
            </a:pPr>
            <a:r>
              <a:rPr lang="ja-JP" altLang="en-US" sz="2400" dirty="0" smtClean="0">
                <a:solidFill>
                  <a:prstClr val="black"/>
                </a:solidFill>
                <a:latin typeface="+mn-ea"/>
                <a:ea typeface="+mn-ea"/>
              </a:rPr>
              <a:t>ペルソナが製品</a:t>
            </a:r>
            <a:r>
              <a:rPr lang="ja-JP" altLang="en-US" sz="2400" dirty="0">
                <a:solidFill>
                  <a:prstClr val="black"/>
                </a:solidFill>
                <a:latin typeface="+mn-ea"/>
                <a:ea typeface="+mn-ea"/>
              </a:rPr>
              <a:t>や</a:t>
            </a:r>
            <a:r>
              <a:rPr lang="ja-JP" altLang="en-US" sz="2400" dirty="0" smtClean="0">
                <a:solidFill>
                  <a:prstClr val="black"/>
                </a:solidFill>
                <a:latin typeface="+mn-ea"/>
                <a:ea typeface="+mn-ea"/>
              </a:rPr>
              <a:t>サービスと、どのような心理、動機づけ、期待を持って、どの</a:t>
            </a:r>
            <a:r>
              <a:rPr lang="ja-JP" altLang="en-US" sz="2400" dirty="0">
                <a:solidFill>
                  <a:prstClr val="black"/>
                </a:solidFill>
                <a:latin typeface="+mn-ea"/>
                <a:ea typeface="+mn-ea"/>
              </a:rPr>
              <a:t>ような状況で</a:t>
            </a:r>
            <a:r>
              <a:rPr lang="ja-JP" altLang="en-US" sz="2400" dirty="0" smtClean="0">
                <a:solidFill>
                  <a:prstClr val="black"/>
                </a:solidFill>
                <a:latin typeface="+mn-ea"/>
                <a:ea typeface="+mn-ea"/>
              </a:rPr>
              <a:t>接触するか、また、どの</a:t>
            </a:r>
            <a:r>
              <a:rPr lang="ja-JP" altLang="en-US" sz="2400" dirty="0">
                <a:solidFill>
                  <a:prstClr val="black"/>
                </a:solidFill>
                <a:latin typeface="+mn-ea"/>
                <a:ea typeface="+mn-ea"/>
              </a:rPr>
              <a:t>ような操作を行い（あるいは中断され）</a:t>
            </a:r>
            <a:r>
              <a:rPr lang="ja-JP" altLang="en-US" sz="2400" dirty="0" smtClean="0">
                <a:solidFill>
                  <a:prstClr val="black"/>
                </a:solidFill>
                <a:latin typeface="+mn-ea"/>
                <a:ea typeface="+mn-ea"/>
              </a:rPr>
              <a:t>、最終</a:t>
            </a:r>
            <a:r>
              <a:rPr lang="ja-JP" altLang="en-US" sz="2400" dirty="0">
                <a:solidFill>
                  <a:prstClr val="black"/>
                </a:solidFill>
                <a:latin typeface="+mn-ea"/>
                <a:ea typeface="+mn-ea"/>
              </a:rPr>
              <a:t>ゴールは何かなどを、時間を</a:t>
            </a:r>
            <a:r>
              <a:rPr lang="ja-JP" altLang="en-US" sz="2400" dirty="0" smtClean="0">
                <a:solidFill>
                  <a:prstClr val="black"/>
                </a:solidFill>
                <a:latin typeface="+mn-ea"/>
                <a:ea typeface="+mn-ea"/>
              </a:rPr>
              <a:t>追って、ストーリーとして描写します。</a:t>
            </a:r>
            <a:endParaRPr lang="en-US" altLang="ja-JP" sz="2400" dirty="0" smtClean="0">
              <a:solidFill>
                <a:prstClr val="black"/>
              </a:solidFill>
              <a:latin typeface="+mn-ea"/>
              <a:ea typeface="+mn-ea"/>
            </a:endParaRPr>
          </a:p>
          <a:p>
            <a:pPr algn="just">
              <a:lnSpc>
                <a:spcPct val="130000"/>
              </a:lnSpc>
              <a:buSzPct val="120000"/>
            </a:pPr>
            <a:r>
              <a:rPr lang="ja-JP" altLang="en-US" sz="2400" dirty="0">
                <a:solidFill>
                  <a:prstClr val="black"/>
                </a:solidFill>
                <a:latin typeface="+mn-ea"/>
                <a:ea typeface="+mn-ea"/>
              </a:rPr>
              <a:t>ストーリーに</a:t>
            </a:r>
            <a:r>
              <a:rPr lang="ja-JP" altLang="en-US" sz="2400" dirty="0" smtClean="0">
                <a:solidFill>
                  <a:prstClr val="black"/>
                </a:solidFill>
                <a:latin typeface="+mn-ea"/>
                <a:ea typeface="+mn-ea"/>
              </a:rPr>
              <a:t>は、場所、時間や状況、ユーザーの思考、心理、認知、発話、動作や操作、また、画面の動作や状況などを記述していきます。</a:t>
            </a:r>
            <a:r>
              <a:rPr lang="ja-JP" altLang="en-US" sz="2400" dirty="0">
                <a:solidFill>
                  <a:prstClr val="black"/>
                </a:solidFill>
                <a:latin typeface="+mn-ea"/>
                <a:ea typeface="+mn-ea"/>
              </a:rPr>
              <a:t>また</a:t>
            </a:r>
            <a:r>
              <a:rPr lang="ja-JP" altLang="en-US" sz="2400" dirty="0" smtClean="0">
                <a:solidFill>
                  <a:prstClr val="black"/>
                </a:solidFill>
                <a:latin typeface="+mn-ea"/>
                <a:ea typeface="+mn-ea"/>
              </a:rPr>
              <a:t>、シーンに関わるユーザーの周りの人々などについても、同様に記述が必要な場合もあります。</a:t>
            </a:r>
            <a:endParaRPr lang="en-US" altLang="ja-JP" sz="2400" dirty="0" smtClean="0">
              <a:solidFill>
                <a:prstClr val="black"/>
              </a:solidFill>
              <a:latin typeface="+mn-ea"/>
              <a:ea typeface="+mn-ea"/>
            </a:endParaRPr>
          </a:p>
        </p:txBody>
      </p:sp>
      <p:sp>
        <p:nvSpPr>
          <p:cNvPr id="21" name="角丸四角形 20"/>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200" b="1" dirty="0" smtClean="0">
                <a:solidFill>
                  <a:prstClr val="black">
                    <a:lumMod val="85000"/>
                    <a:lumOff val="15000"/>
                  </a:prstClr>
                </a:solidFill>
                <a:latin typeface="+mj-ea"/>
                <a:ea typeface="+mj-ea"/>
              </a:rPr>
              <a:t>利用パターンをシミュレーションし、ストーリー化</a:t>
            </a:r>
            <a:endParaRPr lang="en-US" altLang="ja-JP" sz="3200" b="1" dirty="0">
              <a:solidFill>
                <a:prstClr val="black">
                  <a:lumMod val="85000"/>
                  <a:lumOff val="15000"/>
                </a:prstClr>
              </a:solidFill>
              <a:latin typeface="+mj-ea"/>
              <a:ea typeface="+mj-ea"/>
            </a:endParaRPr>
          </a:p>
        </p:txBody>
      </p:sp>
    </p:spTree>
    <p:extLst>
      <p:ext uri="{BB962C8B-B14F-4D97-AF65-F5344CB8AC3E}">
        <p14:creationId xmlns:p14="http://schemas.microsoft.com/office/powerpoint/2010/main" val="1737830270"/>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smtClean="0"/>
              <a:t>シナリオに対する</a:t>
            </a:r>
            <a:r>
              <a:rPr lang="ja-JP" altLang="en-US" dirty="0"/>
              <a:t>アプローチ</a:t>
            </a:r>
            <a:r>
              <a:rPr lang="ja-JP" altLang="en-US" dirty="0" smtClean="0"/>
              <a:t>／マトリクスの例</a:t>
            </a:r>
            <a:endParaRPr kumimoji="1" lang="ja-JP" altLang="en-US" dirty="0"/>
          </a:p>
        </p:txBody>
      </p:sp>
      <p:sp>
        <p:nvSpPr>
          <p:cNvPr id="3" name="ホームベース 2"/>
          <p:cNvSpPr/>
          <p:nvPr/>
        </p:nvSpPr>
        <p:spPr bwMode="auto">
          <a:xfrm>
            <a:off x="970737" y="945572"/>
            <a:ext cx="2181516" cy="581891"/>
          </a:xfrm>
          <a:prstGeom prst="homePlat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kumimoji="1" lang="ja-JP" altLang="en-US" b="1" dirty="0" smtClean="0">
                <a:latin typeface="+mj-ea"/>
                <a:ea typeface="+mj-ea"/>
              </a:rPr>
              <a:t>動機形成フェーズ</a:t>
            </a:r>
            <a:endParaRPr kumimoji="1" lang="ja-JP" altLang="en-US" b="1" dirty="0">
              <a:latin typeface="+mj-ea"/>
              <a:ea typeface="+mj-ea"/>
            </a:endParaRPr>
          </a:p>
        </p:txBody>
      </p:sp>
      <p:sp>
        <p:nvSpPr>
          <p:cNvPr id="19" name="ホームベース 18"/>
          <p:cNvSpPr/>
          <p:nvPr/>
        </p:nvSpPr>
        <p:spPr bwMode="auto">
          <a:xfrm>
            <a:off x="3152253" y="945572"/>
            <a:ext cx="2181516" cy="581891"/>
          </a:xfrm>
          <a:prstGeom prst="homePlat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kumimoji="1" lang="ja-JP" altLang="en-US" b="1" dirty="0" smtClean="0">
                <a:latin typeface="+mj-ea"/>
                <a:ea typeface="+mj-ea"/>
              </a:rPr>
              <a:t>検討フェーズ</a:t>
            </a:r>
            <a:endParaRPr kumimoji="1" lang="ja-JP" altLang="en-US" b="1" dirty="0">
              <a:latin typeface="+mj-ea"/>
              <a:ea typeface="+mj-ea"/>
            </a:endParaRPr>
          </a:p>
        </p:txBody>
      </p:sp>
      <p:sp>
        <p:nvSpPr>
          <p:cNvPr id="20" name="ホームベース 19"/>
          <p:cNvSpPr/>
          <p:nvPr/>
        </p:nvSpPr>
        <p:spPr bwMode="auto">
          <a:xfrm>
            <a:off x="5333769" y="945572"/>
            <a:ext cx="2181516" cy="581891"/>
          </a:xfrm>
          <a:prstGeom prst="homePlat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kumimoji="1" lang="ja-JP" altLang="en-US" b="1" dirty="0" smtClean="0">
                <a:latin typeface="+mj-ea"/>
                <a:ea typeface="+mj-ea"/>
              </a:rPr>
              <a:t>アクション</a:t>
            </a:r>
            <a:endParaRPr kumimoji="1" lang="en-US" altLang="ja-JP" b="1" dirty="0" smtClean="0">
              <a:latin typeface="+mj-ea"/>
              <a:ea typeface="+mj-ea"/>
            </a:endParaRPr>
          </a:p>
          <a:p>
            <a:pPr algn="ctr"/>
            <a:r>
              <a:rPr kumimoji="1" lang="ja-JP" altLang="en-US" b="1" dirty="0" smtClean="0">
                <a:latin typeface="+mj-ea"/>
                <a:ea typeface="+mj-ea"/>
              </a:rPr>
              <a:t>フェーズ</a:t>
            </a:r>
            <a:endParaRPr kumimoji="1" lang="ja-JP" altLang="en-US" b="1" dirty="0">
              <a:latin typeface="+mj-ea"/>
              <a:ea typeface="+mj-ea"/>
            </a:endParaRPr>
          </a:p>
        </p:txBody>
      </p:sp>
      <p:sp>
        <p:nvSpPr>
          <p:cNvPr id="21" name="ホームベース 20"/>
          <p:cNvSpPr/>
          <p:nvPr/>
        </p:nvSpPr>
        <p:spPr bwMode="auto">
          <a:xfrm>
            <a:off x="7515285" y="945572"/>
            <a:ext cx="2181516" cy="581891"/>
          </a:xfrm>
          <a:prstGeom prst="homePlate">
            <a:avLst/>
          </a:prstGeom>
          <a:solidFill>
            <a:schemeClr val="accent6">
              <a:lumMod val="40000"/>
              <a:lumOff val="60000"/>
            </a:schemeClr>
          </a:solidFill>
          <a:ln w="9525" cap="flat" cmpd="sng" algn="ctr">
            <a:noFill/>
            <a:prstDash val="solid"/>
            <a:round/>
            <a:headEnd type="none" w="med" len="med"/>
            <a:tailEnd type="none" w="med" len="med"/>
          </a:ln>
          <a:effectLst/>
        </p:spPr>
        <p:txBody>
          <a:bodyPr rtlCol="0" anchor="ctr"/>
          <a:lstStyle/>
          <a:p>
            <a:pPr algn="ctr"/>
            <a:r>
              <a:rPr kumimoji="1" lang="ja-JP" altLang="en-US" b="1" dirty="0" smtClean="0">
                <a:latin typeface="+mj-ea"/>
                <a:ea typeface="+mj-ea"/>
              </a:rPr>
              <a:t>結果</a:t>
            </a:r>
            <a:r>
              <a:rPr kumimoji="1" lang="ja-JP" altLang="en-US" sz="1600" b="1" dirty="0" smtClean="0">
                <a:latin typeface="+mj-ea"/>
                <a:ea typeface="+mj-ea"/>
              </a:rPr>
              <a:t>（満足・不満足）</a:t>
            </a:r>
            <a:endParaRPr kumimoji="1" lang="ja-JP" altLang="en-US" sz="1600" b="1" dirty="0">
              <a:latin typeface="+mj-ea"/>
              <a:ea typeface="+mj-ea"/>
            </a:endParaRPr>
          </a:p>
        </p:txBody>
      </p:sp>
      <p:grpSp>
        <p:nvGrpSpPr>
          <p:cNvPr id="22" name="グループ化 21"/>
          <p:cNvGrpSpPr/>
          <p:nvPr/>
        </p:nvGrpSpPr>
        <p:grpSpPr>
          <a:xfrm>
            <a:off x="292296" y="896882"/>
            <a:ext cx="393305" cy="704671"/>
            <a:chOff x="4454237" y="2317173"/>
            <a:chExt cx="997527" cy="1787236"/>
          </a:xfrm>
        </p:grpSpPr>
        <p:sp>
          <p:nvSpPr>
            <p:cNvPr id="23" name="円/楕円 22"/>
            <p:cNvSpPr/>
            <p:nvPr/>
          </p:nvSpPr>
          <p:spPr bwMode="auto">
            <a:xfrm>
              <a:off x="4542560" y="2317173"/>
              <a:ext cx="820881" cy="820881"/>
            </a:xfrm>
            <a:prstGeom prst="ellipse">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4" name="角丸四角形 23"/>
            <p:cNvSpPr/>
            <p:nvPr/>
          </p:nvSpPr>
          <p:spPr bwMode="auto">
            <a:xfrm>
              <a:off x="4454237" y="2992582"/>
              <a:ext cx="997527" cy="1111827"/>
            </a:xfrm>
            <a:prstGeom prst="roundRect">
              <a:avLst/>
            </a:prstGeom>
            <a:solidFill>
              <a:schemeClr val="accent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grpSp>
      <p:graphicFrame>
        <p:nvGraphicFramePr>
          <p:cNvPr id="31" name="表 30"/>
          <p:cNvGraphicFramePr>
            <a:graphicFrameLocks noGrp="1"/>
          </p:cNvGraphicFramePr>
          <p:nvPr>
            <p:extLst>
              <p:ext uri="{D42A27DB-BD31-4B8C-83A1-F6EECF244321}">
                <p14:modId xmlns:p14="http://schemas.microsoft.com/office/powerpoint/2010/main" val="1170484088"/>
              </p:ext>
            </p:extLst>
          </p:nvPr>
        </p:nvGraphicFramePr>
        <p:xfrm>
          <a:off x="229539" y="1751368"/>
          <a:ext cx="9467260" cy="4206640"/>
        </p:xfrm>
        <a:graphic>
          <a:graphicData uri="http://schemas.openxmlformats.org/drawingml/2006/table">
            <a:tbl>
              <a:tblPr firstRow="1" bandRow="1">
                <a:tableStyleId>{22838BEF-8BB2-4498-84A7-C5851F593DF1}</a:tableStyleId>
              </a:tblPr>
              <a:tblGrid>
                <a:gridCol w="1047718"/>
                <a:gridCol w="1819234"/>
                <a:gridCol w="2213264"/>
                <a:gridCol w="2254827"/>
                <a:gridCol w="2132217"/>
              </a:tblGrid>
              <a:tr h="1051660">
                <a:tc>
                  <a:txBody>
                    <a:bodyPr/>
                    <a:lstStyle/>
                    <a:p>
                      <a:r>
                        <a:rPr kumimoji="1" lang="ja-JP" altLang="en-US" sz="1400" b="1" dirty="0" smtClean="0">
                          <a:latin typeface="+mj-ea"/>
                          <a:ea typeface="+mj-ea"/>
                        </a:rPr>
                        <a:t>状況</a:t>
                      </a:r>
                      <a:endParaRPr kumimoji="1" lang="ja-JP" altLang="en-US" sz="1400" b="1" dirty="0">
                        <a:latin typeface="+mj-ea"/>
                        <a:ea typeface="+mj-ea"/>
                      </a:endParaRPr>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1051660">
                <a:tc>
                  <a:txBody>
                    <a:bodyPr/>
                    <a:lstStyle/>
                    <a:p>
                      <a:r>
                        <a:rPr kumimoji="1" lang="ja-JP" altLang="en-US" sz="1400" b="1" dirty="0" smtClean="0">
                          <a:latin typeface="+mj-ea"/>
                          <a:ea typeface="+mj-ea"/>
                        </a:rPr>
                        <a:t>希望</a:t>
                      </a:r>
                      <a:endParaRPr kumimoji="1" lang="ja-JP" altLang="en-US" sz="1400" b="1" dirty="0">
                        <a:latin typeface="+mj-ea"/>
                        <a:ea typeface="+mj-ea"/>
                      </a:endParaRPr>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1051660">
                <a:tc>
                  <a:txBody>
                    <a:bodyPr/>
                    <a:lstStyle/>
                    <a:p>
                      <a:r>
                        <a:rPr kumimoji="1" lang="ja-JP" altLang="en-US" sz="1400" b="1" dirty="0" smtClean="0">
                          <a:latin typeface="+mj-ea"/>
                          <a:ea typeface="+mj-ea"/>
                        </a:rPr>
                        <a:t>障壁</a:t>
                      </a:r>
                      <a:endParaRPr kumimoji="1" lang="ja-JP" altLang="en-US" sz="1400" b="1" dirty="0">
                        <a:latin typeface="+mj-ea"/>
                        <a:ea typeface="+mj-ea"/>
                      </a:endParaRPr>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1051660">
                <a:tc>
                  <a:txBody>
                    <a:bodyPr/>
                    <a:lstStyle/>
                    <a:p>
                      <a:r>
                        <a:rPr kumimoji="1" lang="ja-JP" altLang="en-US" sz="1400" b="1" dirty="0" smtClean="0">
                          <a:latin typeface="+mj-ea"/>
                          <a:ea typeface="+mj-ea"/>
                        </a:rPr>
                        <a:t>●●だった</a:t>
                      </a:r>
                      <a:r>
                        <a:rPr kumimoji="1" lang="ja-JP" altLang="en-US" sz="1400" b="1" dirty="0" err="1" smtClean="0">
                          <a:latin typeface="+mj-ea"/>
                          <a:ea typeface="+mj-ea"/>
                        </a:rPr>
                        <a:t>ら</a:t>
                      </a:r>
                      <a:r>
                        <a:rPr kumimoji="1" lang="ja-JP" altLang="en-US" sz="1400" b="1" dirty="0" smtClean="0">
                          <a:latin typeface="+mj-ea"/>
                          <a:ea typeface="+mj-ea"/>
                        </a:rPr>
                        <a:t>いいのに</a:t>
                      </a:r>
                      <a:endParaRPr kumimoji="1" lang="en-US" altLang="ja-JP" sz="1400" b="1" dirty="0" smtClean="0">
                        <a:latin typeface="+mj-ea"/>
                        <a:ea typeface="+mj-ea"/>
                      </a:endParaRPr>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bl>
          </a:graphicData>
        </a:graphic>
      </p:graphicFrame>
    </p:spTree>
    <p:extLst>
      <p:ext uri="{BB962C8B-B14F-4D97-AF65-F5344CB8AC3E}">
        <p14:creationId xmlns:p14="http://schemas.microsoft.com/office/powerpoint/2010/main" val="197545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ペルソナ・シナリオ手法による検討</a:t>
            </a:r>
          </a:p>
        </p:txBody>
      </p:sp>
      <p:pic>
        <p:nvPicPr>
          <p:cNvPr id="7" name="Picture 3"/>
          <p:cNvPicPr>
            <a:picLocks noChangeAspect="1" noChangeArrowheads="1"/>
          </p:cNvPicPr>
          <p:nvPr/>
        </p:nvPicPr>
        <p:blipFill>
          <a:blip r:embed="rId3" cstate="print"/>
          <a:srcRect/>
          <a:stretch>
            <a:fillRect/>
          </a:stretch>
        </p:blipFill>
        <p:spPr bwMode="auto">
          <a:xfrm>
            <a:off x="1738933" y="716280"/>
            <a:ext cx="6835313" cy="4732141"/>
          </a:xfrm>
          <a:prstGeom prst="rect">
            <a:avLst/>
          </a:prstGeom>
          <a:noFill/>
          <a:ln w="9525">
            <a:solidFill>
              <a:schemeClr val="tx1">
                <a:lumMod val="75000"/>
                <a:lumOff val="25000"/>
              </a:schemeClr>
            </a:solidFill>
            <a:miter lim="800000"/>
            <a:headEnd/>
            <a:tailEnd/>
          </a:ln>
          <a:effectLst/>
        </p:spPr>
      </p:pic>
      <p:sp>
        <p:nvSpPr>
          <p:cNvPr id="13" name="二等辺三角形 12"/>
          <p:cNvSpPr/>
          <p:nvPr/>
        </p:nvSpPr>
        <p:spPr>
          <a:xfrm rot="10800000">
            <a:off x="4525957" y="5538776"/>
            <a:ext cx="1214446" cy="29710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テキスト ボックス 13"/>
          <p:cNvSpPr txBox="1"/>
          <p:nvPr/>
        </p:nvSpPr>
        <p:spPr>
          <a:xfrm>
            <a:off x="488950" y="5933036"/>
            <a:ext cx="9288461" cy="55399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30000"/>
              </a:lnSpc>
            </a:pPr>
            <a:r>
              <a:rPr lang="ja-JP" altLang="en-US" sz="2400" dirty="0" smtClean="0">
                <a:solidFill>
                  <a:prstClr val="white"/>
                </a:solidFill>
                <a:latin typeface="+mj-ea"/>
                <a:ea typeface="+mj-ea"/>
              </a:rPr>
              <a:t>ユーザー心理と画面変化の両方のシーケンスを追う事が重要！</a:t>
            </a:r>
            <a:endParaRPr lang="en-US" altLang="ja-JP" sz="2400" dirty="0" smtClean="0">
              <a:solidFill>
                <a:prstClr val="white"/>
              </a:solidFill>
              <a:latin typeface="+mj-ea"/>
              <a:ea typeface="+mj-ea"/>
            </a:endParaRPr>
          </a:p>
        </p:txBody>
      </p:sp>
      <p:sp>
        <p:nvSpPr>
          <p:cNvPr id="4" name="角丸四角形吹き出し 3"/>
          <p:cNvSpPr/>
          <p:nvPr/>
        </p:nvSpPr>
        <p:spPr bwMode="auto">
          <a:xfrm>
            <a:off x="8113487" y="2741159"/>
            <a:ext cx="1533297" cy="1560356"/>
          </a:xfrm>
          <a:prstGeom prst="wedgeRoundRectCallout">
            <a:avLst>
              <a:gd name="adj1" fmla="val -152932"/>
              <a:gd name="adj2" fmla="val -63309"/>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prstClr val="white"/>
                </a:solidFill>
                <a:latin typeface="+mj-ea"/>
                <a:ea typeface="+mj-ea"/>
              </a:rPr>
              <a:t>赤文字でユーザーの心理変化</a:t>
            </a:r>
          </a:p>
        </p:txBody>
      </p:sp>
      <p:sp>
        <p:nvSpPr>
          <p:cNvPr id="18" name="角丸四角形吹き出し 17"/>
          <p:cNvSpPr/>
          <p:nvPr/>
        </p:nvSpPr>
        <p:spPr bwMode="auto">
          <a:xfrm>
            <a:off x="205636" y="2563394"/>
            <a:ext cx="1533297" cy="1253863"/>
          </a:xfrm>
          <a:prstGeom prst="wedgeRoundRectCallout">
            <a:avLst>
              <a:gd name="adj1" fmla="val 88027"/>
              <a:gd name="adj2" fmla="val -12846"/>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a:solidFill>
                  <a:prstClr val="white"/>
                </a:solidFill>
                <a:effectLst>
                  <a:outerShdw blurRad="38100" dist="38100" dir="2700000" algn="tl">
                    <a:srgbClr val="000000">
                      <a:alpha val="43137"/>
                    </a:srgbClr>
                  </a:outerShdw>
                </a:effectLst>
                <a:latin typeface="+mj-ea"/>
                <a:ea typeface="+mj-ea"/>
              </a:rPr>
              <a:t>緑文字</a:t>
            </a:r>
            <a:r>
              <a:rPr lang="ja-JP" altLang="en-US" b="1" dirty="0" smtClean="0">
                <a:solidFill>
                  <a:prstClr val="white"/>
                </a:solidFill>
                <a:effectLst>
                  <a:outerShdw blurRad="38100" dist="38100" dir="2700000" algn="tl">
                    <a:srgbClr val="000000">
                      <a:alpha val="43137"/>
                    </a:srgbClr>
                  </a:outerShdw>
                </a:effectLst>
                <a:latin typeface="+mj-ea"/>
                <a:ea typeface="+mj-ea"/>
              </a:rPr>
              <a:t>で</a:t>
            </a:r>
            <a:endParaRPr lang="en-US" altLang="ja-JP" b="1" dirty="0">
              <a:solidFill>
                <a:prstClr val="white"/>
              </a:solidFill>
              <a:effectLst>
                <a:outerShdw blurRad="38100" dist="38100" dir="2700000" algn="tl">
                  <a:srgbClr val="000000">
                    <a:alpha val="43137"/>
                  </a:srgbClr>
                </a:outerShdw>
              </a:effectLst>
              <a:latin typeface="+mj-ea"/>
              <a:ea typeface="+mj-ea"/>
            </a:endParaRPr>
          </a:p>
          <a:p>
            <a:pPr algn="ctr"/>
            <a:r>
              <a:rPr lang="ja-JP" altLang="en-US" b="1" dirty="0" smtClean="0">
                <a:solidFill>
                  <a:prstClr val="white"/>
                </a:solidFill>
                <a:effectLst>
                  <a:outerShdw blurRad="38100" dist="38100" dir="2700000" algn="tl">
                    <a:srgbClr val="000000">
                      <a:alpha val="43137"/>
                    </a:srgbClr>
                  </a:outerShdw>
                </a:effectLst>
                <a:latin typeface="+mj-ea"/>
                <a:ea typeface="+mj-ea"/>
              </a:rPr>
              <a:t>画面の変化</a:t>
            </a:r>
            <a:endParaRPr lang="ja-JP" altLang="en-US" b="1" dirty="0">
              <a:solidFill>
                <a:prstClr val="white"/>
              </a:solidFill>
              <a:effectLst>
                <a:outerShdw blurRad="38100" dist="38100" dir="2700000" algn="tl">
                  <a:srgbClr val="000000">
                    <a:alpha val="43137"/>
                  </a:srgbClr>
                </a:outerShdw>
              </a:effectLst>
              <a:latin typeface="+mj-ea"/>
              <a:ea typeface="+mj-ea"/>
            </a:endParaRPr>
          </a:p>
        </p:txBody>
      </p:sp>
      <p:sp>
        <p:nvSpPr>
          <p:cNvPr id="19" name="角丸四角形吹き出し 18"/>
          <p:cNvSpPr/>
          <p:nvPr/>
        </p:nvSpPr>
        <p:spPr bwMode="auto">
          <a:xfrm>
            <a:off x="205635" y="4241419"/>
            <a:ext cx="1533297" cy="1253863"/>
          </a:xfrm>
          <a:prstGeom prst="wedgeRoundRectCallout">
            <a:avLst>
              <a:gd name="adj1" fmla="val 95316"/>
              <a:gd name="adj2" fmla="val -90634"/>
              <a:gd name="adj3" fmla="val 16667"/>
            </a:avLst>
          </a:prstGeom>
          <a:solidFill>
            <a:schemeClr val="bg1">
              <a:lumMod val="75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r>
              <a:rPr lang="ja-JP" altLang="en-US" b="1" dirty="0" smtClean="0">
                <a:solidFill>
                  <a:prstClr val="black"/>
                </a:solidFill>
                <a:latin typeface="+mj-ea"/>
                <a:ea typeface="+mj-ea"/>
              </a:rPr>
              <a:t>黒文字で</a:t>
            </a:r>
            <a:endParaRPr lang="en-US" altLang="ja-JP" b="1" dirty="0">
              <a:solidFill>
                <a:prstClr val="black"/>
              </a:solidFill>
              <a:latin typeface="+mj-ea"/>
              <a:ea typeface="+mj-ea"/>
            </a:endParaRPr>
          </a:p>
          <a:p>
            <a:pPr algn="ctr"/>
            <a:r>
              <a:rPr lang="ja-JP" altLang="en-US" b="1" dirty="0" smtClean="0">
                <a:solidFill>
                  <a:prstClr val="black"/>
                </a:solidFill>
                <a:latin typeface="+mj-ea"/>
                <a:ea typeface="+mj-ea"/>
              </a:rPr>
              <a:t>行動や発話</a:t>
            </a:r>
            <a:endParaRPr lang="en-US" altLang="ja-JP" b="1" dirty="0" smtClean="0">
              <a:solidFill>
                <a:prstClr val="black"/>
              </a:solidFill>
              <a:latin typeface="+mj-ea"/>
              <a:ea typeface="+mj-ea"/>
            </a:endParaRPr>
          </a:p>
          <a:p>
            <a:pPr algn="ctr"/>
            <a:r>
              <a:rPr lang="ja-JP" altLang="en-US" b="1" dirty="0">
                <a:solidFill>
                  <a:prstClr val="black"/>
                </a:solidFill>
                <a:latin typeface="+mj-ea"/>
                <a:ea typeface="+mj-ea"/>
              </a:rPr>
              <a:t>など</a:t>
            </a:r>
          </a:p>
        </p:txBody>
      </p:sp>
    </p:spTree>
    <p:extLst>
      <p:ext uri="{BB962C8B-B14F-4D97-AF65-F5344CB8AC3E}">
        <p14:creationId xmlns:p14="http://schemas.microsoft.com/office/powerpoint/2010/main" val="154097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「ゴムのユーザー」について</a:t>
            </a:r>
            <a:endParaRPr kumimoji="1" lang="ja-JP" altLang="en-US" dirty="0"/>
          </a:p>
        </p:txBody>
      </p:sp>
      <p:sp>
        <p:nvSpPr>
          <p:cNvPr id="3" name="正方形/長方形 2"/>
          <p:cNvSpPr/>
          <p:nvPr/>
        </p:nvSpPr>
        <p:spPr bwMode="auto">
          <a:xfrm>
            <a:off x="4283519" y="941881"/>
            <a:ext cx="1560142" cy="4796852"/>
          </a:xfrm>
          <a:prstGeom prst="rect">
            <a:avLst/>
          </a:prstGeom>
          <a:blipFill dpi="0" rotWithShape="1">
            <a:blip r:embed="rId3">
              <a:alphaModFix amt="86000"/>
            </a:blip>
            <a:srcRect/>
            <a:stretch>
              <a:fillRect/>
            </a:stretch>
          </a:bli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 name="正方形/長方形 3"/>
          <p:cNvSpPr/>
          <p:nvPr/>
        </p:nvSpPr>
        <p:spPr bwMode="auto">
          <a:xfrm>
            <a:off x="4315999" y="944381"/>
            <a:ext cx="1560142" cy="4796852"/>
          </a:xfrm>
          <a:prstGeom prst="rect">
            <a:avLst/>
          </a:prstGeom>
          <a:blipFill dpi="0" rotWithShape="1">
            <a:blip r:embed="rId3">
              <a:alphaModFix amt="86000"/>
            </a:blip>
            <a:srcRect/>
            <a:stretch>
              <a:fillRect/>
            </a:stretch>
          </a:bli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4065656228"/>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「ゴムのユーザー」について</a:t>
            </a:r>
            <a:endParaRPr kumimoji="1" lang="ja-JP" altLang="en-US" dirty="0"/>
          </a:p>
        </p:txBody>
      </p:sp>
      <p:sp>
        <p:nvSpPr>
          <p:cNvPr id="3" name="テキスト ボックス 2"/>
          <p:cNvSpPr txBox="1"/>
          <p:nvPr/>
        </p:nvSpPr>
        <p:spPr bwMode="auto">
          <a:xfrm>
            <a:off x="914400" y="2822669"/>
            <a:ext cx="8212667" cy="1682237"/>
          </a:xfrm>
          <a:prstGeom prst="rect">
            <a:avLst/>
          </a:prstGeom>
          <a:noFill/>
          <a:ln w="9525">
            <a:noFill/>
            <a:miter lim="800000"/>
            <a:headEnd/>
            <a:tailEnd/>
          </a:ln>
        </p:spPr>
        <p:txBody>
          <a:bodyPr wrap="square" lIns="108000" tIns="72000" rIns="108000" bIns="72000" rtlCol="0" anchor="t" anchorCtr="0">
            <a:spAutoFit/>
          </a:bodyPr>
          <a:lstStyle/>
          <a:p>
            <a:pPr>
              <a:lnSpc>
                <a:spcPct val="120000"/>
              </a:lnSpc>
              <a:buSzPct val="120000"/>
            </a:pPr>
            <a:r>
              <a:rPr lang="ja-JP" altLang="en-US" sz="2800" b="1" dirty="0" smtClean="0">
                <a:solidFill>
                  <a:prstClr val="black"/>
                </a:solidFill>
                <a:latin typeface="+mj-ea"/>
                <a:ea typeface="+mj-ea"/>
                <a:sym typeface="Wingdings 2"/>
              </a:rPr>
              <a:t></a:t>
            </a:r>
            <a:r>
              <a:rPr lang="ja-JP" altLang="en-US" sz="2800" b="1" dirty="0" smtClean="0">
                <a:solidFill>
                  <a:prstClr val="black"/>
                </a:solidFill>
                <a:latin typeface="+mj-ea"/>
                <a:ea typeface="+mj-ea"/>
              </a:rPr>
              <a:t>定義したユーザーの幅が広すぎる</a:t>
            </a:r>
            <a:endParaRPr lang="en-US" altLang="ja-JP" sz="2800" b="1" dirty="0">
              <a:solidFill>
                <a:prstClr val="black"/>
              </a:solidFill>
              <a:latin typeface="+mj-ea"/>
              <a:ea typeface="+mj-ea"/>
            </a:endParaRPr>
          </a:p>
          <a:p>
            <a:pPr>
              <a:lnSpc>
                <a:spcPct val="120000"/>
              </a:lnSpc>
              <a:buSzPct val="120000"/>
            </a:pPr>
            <a:r>
              <a:rPr lang="ja-JP" altLang="en-US" sz="2800" b="1" dirty="0">
                <a:solidFill>
                  <a:prstClr val="black"/>
                </a:solidFill>
                <a:latin typeface="+mj-ea"/>
                <a:ea typeface="+mj-ea"/>
                <a:sym typeface="Wingdings 2"/>
              </a:rPr>
              <a:t></a:t>
            </a:r>
            <a:r>
              <a:rPr lang="ja-JP" altLang="en-US" sz="2800" b="1" dirty="0" smtClean="0">
                <a:solidFill>
                  <a:prstClr val="black"/>
                </a:solidFill>
                <a:latin typeface="+mj-ea"/>
                <a:ea typeface="+mj-ea"/>
              </a:rPr>
              <a:t>ユーザーの定義があいまい</a:t>
            </a:r>
            <a:endParaRPr lang="en-US" altLang="ja-JP" sz="2800" b="1" dirty="0">
              <a:solidFill>
                <a:prstClr val="black"/>
              </a:solidFill>
              <a:latin typeface="+mj-ea"/>
              <a:ea typeface="+mj-ea"/>
            </a:endParaRPr>
          </a:p>
          <a:p>
            <a:pPr>
              <a:lnSpc>
                <a:spcPct val="120000"/>
              </a:lnSpc>
              <a:buSzPct val="120000"/>
            </a:pPr>
            <a:r>
              <a:rPr lang="ja-JP" altLang="en-US" sz="2800" b="1" dirty="0">
                <a:solidFill>
                  <a:prstClr val="black"/>
                </a:solidFill>
                <a:latin typeface="+mj-ea"/>
                <a:ea typeface="+mj-ea"/>
                <a:sym typeface="Wingdings 2"/>
              </a:rPr>
              <a:t></a:t>
            </a:r>
            <a:r>
              <a:rPr lang="ja-JP" altLang="en-US" sz="2800" b="1" dirty="0" smtClean="0">
                <a:solidFill>
                  <a:prstClr val="black"/>
                </a:solidFill>
                <a:latin typeface="+mj-ea"/>
                <a:ea typeface="+mj-ea"/>
              </a:rPr>
              <a:t>設定したユーザーの特性を無視、または考慮しない</a:t>
            </a:r>
            <a:endParaRPr lang="en-US" altLang="ja-JP" sz="2800" b="1" dirty="0" smtClean="0">
              <a:solidFill>
                <a:prstClr val="black"/>
              </a:solidFill>
              <a:latin typeface="+mj-ea"/>
              <a:ea typeface="+mj-ea"/>
            </a:endParaRPr>
          </a:p>
        </p:txBody>
      </p:sp>
      <p:sp>
        <p:nvSpPr>
          <p:cNvPr id="4" name="角丸四角形 3"/>
          <p:cNvSpPr/>
          <p:nvPr/>
        </p:nvSpPr>
        <p:spPr bwMode="auto">
          <a:xfrm>
            <a:off x="514675" y="850578"/>
            <a:ext cx="8876650" cy="171274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buSzPct val="120000"/>
              <a:defRPr/>
            </a:pPr>
            <a:r>
              <a:rPr lang="ja-JP" altLang="en-US" sz="3200" b="1" dirty="0" smtClean="0">
                <a:solidFill>
                  <a:prstClr val="black">
                    <a:lumMod val="85000"/>
                    <a:lumOff val="15000"/>
                  </a:prstClr>
                </a:solidFill>
                <a:latin typeface="+mj-ea"/>
                <a:ea typeface="+mj-ea"/>
              </a:rPr>
              <a:t>　　　開発チーム</a:t>
            </a:r>
            <a:r>
              <a:rPr lang="ja-JP" altLang="en-US" sz="3200" b="1" dirty="0">
                <a:solidFill>
                  <a:prstClr val="black">
                    <a:lumMod val="85000"/>
                    <a:lumOff val="15000"/>
                  </a:prstClr>
                </a:solidFill>
                <a:latin typeface="+mj-ea"/>
                <a:ea typeface="+mj-ea"/>
              </a:rPr>
              <a:t>の都合に合わせて</a:t>
            </a:r>
            <a:r>
              <a:rPr lang="ja-JP" altLang="en-US" sz="3200" b="1" dirty="0" smtClean="0">
                <a:solidFill>
                  <a:prstClr val="black">
                    <a:lumMod val="85000"/>
                    <a:lumOff val="15000"/>
                  </a:prstClr>
                </a:solidFill>
                <a:latin typeface="+mj-ea"/>
                <a:ea typeface="+mj-ea"/>
              </a:rPr>
              <a:t>くれる</a:t>
            </a:r>
            <a:endParaRPr lang="en-US" altLang="ja-JP" sz="3200" b="1" dirty="0">
              <a:solidFill>
                <a:prstClr val="black">
                  <a:lumMod val="85000"/>
                  <a:lumOff val="15000"/>
                </a:prstClr>
              </a:solidFill>
              <a:latin typeface="+mj-ea"/>
              <a:ea typeface="+mj-ea"/>
            </a:endParaRPr>
          </a:p>
          <a:p>
            <a:pPr>
              <a:buSzPct val="120000"/>
              <a:defRPr/>
            </a:pPr>
            <a:r>
              <a:rPr lang="ja-JP" altLang="en-US" sz="3200" b="1" dirty="0" smtClean="0">
                <a:solidFill>
                  <a:prstClr val="black">
                    <a:lumMod val="85000"/>
                    <a:lumOff val="15000"/>
                  </a:prstClr>
                </a:solidFill>
                <a:latin typeface="+mj-ea"/>
                <a:ea typeface="+mj-ea"/>
              </a:rPr>
              <a:t>　　　　伸縮</a:t>
            </a:r>
            <a:r>
              <a:rPr lang="ja-JP" altLang="en-US" sz="3200" b="1" dirty="0">
                <a:solidFill>
                  <a:prstClr val="black">
                    <a:lumMod val="85000"/>
                    <a:lumOff val="15000"/>
                  </a:prstClr>
                </a:solidFill>
                <a:latin typeface="+mj-ea"/>
                <a:ea typeface="+mj-ea"/>
              </a:rPr>
              <a:t>自在の便利な</a:t>
            </a:r>
            <a:r>
              <a:rPr lang="ja-JP" altLang="en-US" sz="3200" b="1" dirty="0" smtClean="0">
                <a:solidFill>
                  <a:prstClr val="black">
                    <a:lumMod val="85000"/>
                    <a:lumOff val="15000"/>
                  </a:prstClr>
                </a:solidFill>
                <a:latin typeface="+mj-ea"/>
                <a:ea typeface="+mj-ea"/>
              </a:rPr>
              <a:t>ユーザー</a:t>
            </a:r>
            <a:endParaRPr lang="en-US" altLang="ja-JP" sz="3200" b="1" dirty="0">
              <a:solidFill>
                <a:prstClr val="black">
                  <a:lumMod val="85000"/>
                  <a:lumOff val="15000"/>
                </a:prstClr>
              </a:solidFill>
              <a:latin typeface="+mj-ea"/>
              <a:ea typeface="+mj-ea"/>
            </a:endParaRPr>
          </a:p>
          <a:p>
            <a:pPr>
              <a:buSzPct val="120000"/>
              <a:defRPr/>
            </a:pPr>
            <a:r>
              <a:rPr lang="ja-JP" altLang="en-US" sz="3200" b="1" dirty="0" smtClean="0">
                <a:solidFill>
                  <a:prstClr val="black">
                    <a:lumMod val="85000"/>
                    <a:lumOff val="15000"/>
                  </a:prstClr>
                </a:solidFill>
                <a:latin typeface="+mj-ea"/>
                <a:ea typeface="+mj-ea"/>
              </a:rPr>
              <a:t>　　　　　</a:t>
            </a:r>
            <a:r>
              <a:rPr lang="ja-JP" altLang="en-US" sz="3200" b="1" dirty="0" smtClean="0">
                <a:solidFill>
                  <a:srgbClr val="FF0000"/>
                </a:solidFill>
                <a:latin typeface="+mj-ea"/>
                <a:ea typeface="+mj-ea"/>
              </a:rPr>
              <a:t>　（悪い意味で）</a:t>
            </a:r>
            <a:endParaRPr lang="en-US" altLang="ja-JP" sz="3200" b="1" dirty="0" smtClean="0">
              <a:solidFill>
                <a:srgbClr val="FF0000"/>
              </a:solidFill>
              <a:latin typeface="+mj-ea"/>
              <a:ea typeface="+mj-ea"/>
            </a:endParaRPr>
          </a:p>
        </p:txBody>
      </p:sp>
      <p:sp>
        <p:nvSpPr>
          <p:cNvPr id="5" name="テキスト ボックス 4"/>
          <p:cNvSpPr txBox="1"/>
          <p:nvPr/>
        </p:nvSpPr>
        <p:spPr bwMode="auto">
          <a:xfrm>
            <a:off x="914400" y="4456046"/>
            <a:ext cx="8212668" cy="1462690"/>
          </a:xfrm>
          <a:prstGeom prst="rect">
            <a:avLst/>
          </a:prstGeom>
          <a:noFill/>
          <a:ln w="9525">
            <a:noFill/>
            <a:miter lim="800000"/>
            <a:headEnd/>
            <a:tailEnd/>
          </a:ln>
        </p:spPr>
        <p:txBody>
          <a:bodyPr wrap="square" lIns="108000" tIns="72000" rIns="108000" bIns="72000" rtlCol="0" anchor="t" anchorCtr="0">
            <a:spAutoFit/>
          </a:bodyPr>
          <a:lstStyle/>
          <a:p>
            <a:pPr algn="just">
              <a:lnSpc>
                <a:spcPct val="120000"/>
              </a:lnSpc>
              <a:buSzPct val="120000"/>
            </a:pPr>
            <a:r>
              <a:rPr lang="ja-JP" altLang="en-US" sz="2400" dirty="0">
                <a:solidFill>
                  <a:prstClr val="black"/>
                </a:solidFill>
                <a:latin typeface="+mn-ea"/>
                <a:ea typeface="+mn-ea"/>
              </a:rPr>
              <a:t>などの</a:t>
            </a:r>
            <a:r>
              <a:rPr lang="ja-JP" altLang="en-US" sz="2400" dirty="0" smtClean="0">
                <a:solidFill>
                  <a:prstClr val="black"/>
                </a:solidFill>
                <a:latin typeface="+mn-ea"/>
                <a:ea typeface="+mn-ea"/>
              </a:rPr>
              <a:t>ことから生まれる。</a:t>
            </a:r>
            <a:endParaRPr lang="en-US" altLang="ja-JP" sz="2400" dirty="0" smtClean="0">
              <a:solidFill>
                <a:prstClr val="black"/>
              </a:solidFill>
              <a:latin typeface="+mn-ea"/>
              <a:ea typeface="+mn-ea"/>
            </a:endParaRPr>
          </a:p>
          <a:p>
            <a:pPr algn="just">
              <a:lnSpc>
                <a:spcPct val="120000"/>
              </a:lnSpc>
              <a:buSzPct val="120000"/>
            </a:pPr>
            <a:r>
              <a:rPr lang="ja-JP" altLang="en-US" sz="2400" dirty="0" smtClean="0">
                <a:solidFill>
                  <a:prstClr val="black"/>
                </a:solidFill>
                <a:latin typeface="+mn-ea"/>
                <a:ea typeface="+mn-ea"/>
              </a:rPr>
              <a:t>開発側の都合でどうとでも特性や行動を変えてしまう</a:t>
            </a:r>
            <a:endParaRPr lang="en-US" altLang="ja-JP" sz="2400" dirty="0" smtClean="0">
              <a:solidFill>
                <a:prstClr val="black"/>
              </a:solidFill>
              <a:latin typeface="+mn-ea"/>
              <a:ea typeface="+mn-ea"/>
            </a:endParaRPr>
          </a:p>
          <a:p>
            <a:pPr algn="just">
              <a:lnSpc>
                <a:spcPct val="120000"/>
              </a:lnSpc>
              <a:buSzPct val="120000"/>
            </a:pPr>
            <a:r>
              <a:rPr lang="ja-JP" altLang="en-US" sz="2400" dirty="0" smtClean="0">
                <a:solidFill>
                  <a:prstClr val="black"/>
                </a:solidFill>
                <a:latin typeface="+mn-ea"/>
                <a:ea typeface="+mn-ea"/>
              </a:rPr>
              <a:t>ユーザーイメージ。　　　</a:t>
            </a:r>
            <a:endParaRPr lang="en-US" altLang="ja-JP" sz="2400" dirty="0" smtClean="0">
              <a:solidFill>
                <a:prstClr val="black"/>
              </a:solidFill>
              <a:latin typeface="+mn-ea"/>
              <a:ea typeface="+mn-ea"/>
            </a:endParaRPr>
          </a:p>
        </p:txBody>
      </p:sp>
      <p:sp>
        <p:nvSpPr>
          <p:cNvPr id="7" name="正方形/長方形 6"/>
          <p:cNvSpPr/>
          <p:nvPr/>
        </p:nvSpPr>
        <p:spPr bwMode="auto">
          <a:xfrm>
            <a:off x="7768137" y="254833"/>
            <a:ext cx="1560142" cy="5858654"/>
          </a:xfrm>
          <a:prstGeom prst="rect">
            <a:avLst/>
          </a:prstGeom>
          <a:blipFill dpi="0" rotWithShape="1">
            <a:blip r:embed="rId3">
              <a:alphaModFix amt="27000"/>
            </a:blip>
            <a:srcRect/>
            <a:stretch>
              <a:fillRect/>
            </a:stretch>
          </a:blip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980215691"/>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p:cNvGrpSpPr/>
          <p:nvPr/>
        </p:nvGrpSpPr>
        <p:grpSpPr>
          <a:xfrm>
            <a:off x="569618" y="852945"/>
            <a:ext cx="8238532" cy="4096492"/>
            <a:chOff x="574255" y="942885"/>
            <a:chExt cx="8368805" cy="4161268"/>
          </a:xfrm>
        </p:grpSpPr>
        <p:grpSp>
          <p:nvGrpSpPr>
            <p:cNvPr id="6" name="グループ化 5"/>
            <p:cNvGrpSpPr/>
            <p:nvPr/>
          </p:nvGrpSpPr>
          <p:grpSpPr>
            <a:xfrm>
              <a:off x="1244181" y="2615787"/>
              <a:ext cx="1469036" cy="2488366"/>
              <a:chOff x="1034321" y="1963711"/>
              <a:chExt cx="1469036" cy="2488366"/>
            </a:xfrm>
          </p:grpSpPr>
          <p:sp>
            <p:nvSpPr>
              <p:cNvPr id="3" name="円/楕円 2"/>
              <p:cNvSpPr/>
              <p:nvPr/>
            </p:nvSpPr>
            <p:spPr bwMode="auto">
              <a:xfrm>
                <a:off x="1379095" y="1963711"/>
                <a:ext cx="824459" cy="824459"/>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4" name="円/楕円 3"/>
              <p:cNvSpPr/>
              <p:nvPr/>
            </p:nvSpPr>
            <p:spPr bwMode="auto">
              <a:xfrm>
                <a:off x="1274163" y="2698230"/>
                <a:ext cx="1034321" cy="1379096"/>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5" name="正方形/長方形 4"/>
              <p:cNvSpPr/>
              <p:nvPr/>
            </p:nvSpPr>
            <p:spPr bwMode="auto">
              <a:xfrm>
                <a:off x="1034321" y="3462726"/>
                <a:ext cx="1469036" cy="989351"/>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grpSp>
        <p:sp>
          <p:nvSpPr>
            <p:cNvPr id="7" name="雲形吹き出し 6"/>
            <p:cNvSpPr/>
            <p:nvPr/>
          </p:nvSpPr>
          <p:spPr bwMode="auto">
            <a:xfrm>
              <a:off x="574255" y="989353"/>
              <a:ext cx="1819535" cy="1364105"/>
            </a:xfrm>
            <a:prstGeom prst="cloudCallout">
              <a:avLst>
                <a:gd name="adj1" fmla="val 26984"/>
                <a:gd name="adj2" fmla="val 65797"/>
              </a:avLst>
            </a:prstGeom>
            <a:solidFill>
              <a:schemeClr val="accent3">
                <a:lumMod val="60000"/>
                <a:lumOff val="4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8" name="テキスト ボックス 7"/>
            <p:cNvSpPr txBox="1"/>
            <p:nvPr/>
          </p:nvSpPr>
          <p:spPr bwMode="auto">
            <a:xfrm>
              <a:off x="886045" y="1129017"/>
              <a:ext cx="1146461" cy="991842"/>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kumimoji="1" lang="ja-JP" altLang="en-US" b="1" dirty="0" smtClean="0">
                  <a:latin typeface="+mj-ea"/>
                  <a:ea typeface="+mj-ea"/>
                </a:rPr>
                <a:t>●</a:t>
              </a:r>
              <a:r>
                <a:rPr lang="ja-JP" altLang="en-US" b="1" dirty="0" smtClean="0">
                  <a:latin typeface="+mj-ea"/>
                  <a:ea typeface="+mj-ea"/>
                </a:rPr>
                <a:t>●な</a:t>
              </a:r>
              <a:endParaRPr lang="en-US" altLang="ja-JP" b="1" dirty="0" smtClean="0">
                <a:latin typeface="+mj-ea"/>
                <a:ea typeface="+mj-ea"/>
              </a:endParaRPr>
            </a:p>
            <a:p>
              <a:pPr algn="ctr">
                <a:buSzPct val="120000"/>
              </a:pPr>
              <a:r>
                <a:rPr lang="ja-JP" altLang="en-US" b="1" dirty="0" smtClean="0">
                  <a:latin typeface="+mj-ea"/>
                  <a:ea typeface="+mj-ea"/>
                </a:rPr>
                <a:t>ユーザー</a:t>
              </a:r>
              <a:endParaRPr lang="en-US" altLang="ja-JP" b="1" dirty="0" smtClean="0">
                <a:latin typeface="+mj-ea"/>
                <a:ea typeface="+mj-ea"/>
              </a:endParaRPr>
            </a:p>
            <a:p>
              <a:pPr algn="ctr">
                <a:buSzPct val="120000"/>
              </a:pPr>
              <a:r>
                <a:rPr kumimoji="1" lang="ja-JP" altLang="en-US" b="1" dirty="0" smtClean="0">
                  <a:latin typeface="+mj-ea"/>
                  <a:ea typeface="+mj-ea"/>
                </a:rPr>
                <a:t>かな</a:t>
              </a:r>
            </a:p>
          </p:txBody>
        </p:sp>
        <p:grpSp>
          <p:nvGrpSpPr>
            <p:cNvPr id="11" name="グループ化 10"/>
            <p:cNvGrpSpPr/>
            <p:nvPr/>
          </p:nvGrpSpPr>
          <p:grpSpPr>
            <a:xfrm>
              <a:off x="3172375" y="2615787"/>
              <a:ext cx="1469036" cy="2488366"/>
              <a:chOff x="1034321" y="1963711"/>
              <a:chExt cx="1469036" cy="2488366"/>
            </a:xfrm>
          </p:grpSpPr>
          <p:sp>
            <p:nvSpPr>
              <p:cNvPr id="12" name="円/楕円 11"/>
              <p:cNvSpPr/>
              <p:nvPr/>
            </p:nvSpPr>
            <p:spPr bwMode="auto">
              <a:xfrm>
                <a:off x="1379095" y="1963711"/>
                <a:ext cx="824459" cy="824459"/>
              </a:xfrm>
              <a:prstGeom prst="ellipse">
                <a:avLst/>
              </a:prstGeom>
              <a:solidFill>
                <a:schemeClr val="accent2">
                  <a:lumMod val="60000"/>
                  <a:lumOff val="4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13" name="円/楕円 12"/>
              <p:cNvSpPr/>
              <p:nvPr/>
            </p:nvSpPr>
            <p:spPr bwMode="auto">
              <a:xfrm>
                <a:off x="1274163" y="2698230"/>
                <a:ext cx="1034321" cy="1379096"/>
              </a:xfrm>
              <a:prstGeom prst="ellipse">
                <a:avLst/>
              </a:prstGeom>
              <a:solidFill>
                <a:schemeClr val="accent2">
                  <a:lumMod val="60000"/>
                  <a:lumOff val="4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14" name="正方形/長方形 13"/>
              <p:cNvSpPr/>
              <p:nvPr/>
            </p:nvSpPr>
            <p:spPr bwMode="auto">
              <a:xfrm>
                <a:off x="1034321" y="3462726"/>
                <a:ext cx="1469036" cy="989351"/>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grpSp>
        <p:sp>
          <p:nvSpPr>
            <p:cNvPr id="15" name="雲形吹き出し 14"/>
            <p:cNvSpPr/>
            <p:nvPr/>
          </p:nvSpPr>
          <p:spPr bwMode="auto">
            <a:xfrm rot="466546">
              <a:off x="2586364" y="942885"/>
              <a:ext cx="1819535" cy="1364105"/>
            </a:xfrm>
            <a:prstGeom prst="cloudCallout">
              <a:avLst>
                <a:gd name="adj1" fmla="val 26984"/>
                <a:gd name="adj2" fmla="val 65797"/>
              </a:avLst>
            </a:prstGeom>
            <a:solidFill>
              <a:schemeClr val="accent2">
                <a:lumMod val="40000"/>
                <a:lumOff val="6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16" name="テキスト ボックス 15"/>
            <p:cNvSpPr txBox="1"/>
            <p:nvPr/>
          </p:nvSpPr>
          <p:spPr bwMode="auto">
            <a:xfrm>
              <a:off x="2922900" y="1129015"/>
              <a:ext cx="1146461" cy="991842"/>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lang="ja-JP" altLang="en-US" b="1" dirty="0" smtClean="0">
                  <a:latin typeface="+mj-ea"/>
                  <a:ea typeface="+mj-ea"/>
                </a:rPr>
                <a:t>□□な</a:t>
              </a:r>
              <a:endParaRPr lang="en-US" altLang="ja-JP" b="1" dirty="0" smtClean="0">
                <a:latin typeface="+mj-ea"/>
                <a:ea typeface="+mj-ea"/>
              </a:endParaRPr>
            </a:p>
            <a:p>
              <a:pPr algn="ctr">
                <a:buSzPct val="120000"/>
              </a:pPr>
              <a:r>
                <a:rPr lang="ja-JP" altLang="en-US" b="1" dirty="0" smtClean="0">
                  <a:latin typeface="+mj-ea"/>
                  <a:ea typeface="+mj-ea"/>
                </a:rPr>
                <a:t>ユーザー</a:t>
              </a:r>
              <a:endParaRPr lang="en-US" altLang="ja-JP" b="1" dirty="0" smtClean="0">
                <a:latin typeface="+mj-ea"/>
                <a:ea typeface="+mj-ea"/>
              </a:endParaRPr>
            </a:p>
            <a:p>
              <a:pPr algn="ctr">
                <a:buSzPct val="120000"/>
              </a:pPr>
              <a:r>
                <a:rPr kumimoji="1" lang="ja-JP" altLang="en-US" b="1" dirty="0">
                  <a:latin typeface="+mj-ea"/>
                  <a:ea typeface="+mj-ea"/>
                </a:rPr>
                <a:t>だろう</a:t>
              </a:r>
              <a:endParaRPr kumimoji="1" lang="ja-JP" altLang="en-US" b="1" dirty="0" smtClean="0">
                <a:latin typeface="+mj-ea"/>
                <a:ea typeface="+mj-ea"/>
              </a:endParaRPr>
            </a:p>
          </p:txBody>
        </p:sp>
        <p:grpSp>
          <p:nvGrpSpPr>
            <p:cNvPr id="19" name="グループ化 18"/>
            <p:cNvGrpSpPr/>
            <p:nvPr/>
          </p:nvGrpSpPr>
          <p:grpSpPr>
            <a:xfrm>
              <a:off x="5305799" y="2615787"/>
              <a:ext cx="1469036" cy="2488366"/>
              <a:chOff x="1034321" y="1963711"/>
              <a:chExt cx="1469036" cy="2488366"/>
            </a:xfrm>
          </p:grpSpPr>
          <p:sp>
            <p:nvSpPr>
              <p:cNvPr id="20" name="円/楕円 19"/>
              <p:cNvSpPr/>
              <p:nvPr/>
            </p:nvSpPr>
            <p:spPr bwMode="auto">
              <a:xfrm>
                <a:off x="1379095" y="1963711"/>
                <a:ext cx="824459" cy="824459"/>
              </a:xfrm>
              <a:prstGeom prst="ellipse">
                <a:avLst/>
              </a:prstGeom>
              <a:solidFill>
                <a:schemeClr val="bg2">
                  <a:lumMod val="2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21" name="円/楕円 20"/>
              <p:cNvSpPr/>
              <p:nvPr/>
            </p:nvSpPr>
            <p:spPr bwMode="auto">
              <a:xfrm>
                <a:off x="1274163" y="2698230"/>
                <a:ext cx="1034321" cy="1379096"/>
              </a:xfrm>
              <a:prstGeom prst="ellipse">
                <a:avLst/>
              </a:prstGeom>
              <a:solidFill>
                <a:schemeClr val="bg2">
                  <a:lumMod val="2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22" name="正方形/長方形 21"/>
              <p:cNvSpPr/>
              <p:nvPr/>
            </p:nvSpPr>
            <p:spPr bwMode="auto">
              <a:xfrm>
                <a:off x="1034321" y="3462726"/>
                <a:ext cx="1469036" cy="989351"/>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grpSp>
        <p:sp>
          <p:nvSpPr>
            <p:cNvPr id="23" name="雲形吹き出し 22"/>
            <p:cNvSpPr/>
            <p:nvPr/>
          </p:nvSpPr>
          <p:spPr bwMode="auto">
            <a:xfrm rot="466546">
              <a:off x="4719788" y="942885"/>
              <a:ext cx="1819535" cy="1364105"/>
            </a:xfrm>
            <a:prstGeom prst="cloudCallout">
              <a:avLst>
                <a:gd name="adj1" fmla="val 26984"/>
                <a:gd name="adj2" fmla="val 65797"/>
              </a:avLst>
            </a:prstGeom>
            <a:solidFill>
              <a:schemeClr val="bg2">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24" name="テキスト ボックス 23"/>
            <p:cNvSpPr txBox="1"/>
            <p:nvPr/>
          </p:nvSpPr>
          <p:spPr bwMode="auto">
            <a:xfrm>
              <a:off x="4847894" y="1129015"/>
              <a:ext cx="1563319" cy="991842"/>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lang="ja-JP" altLang="en-US" b="1" dirty="0" smtClean="0">
                  <a:latin typeface="+mj-ea"/>
                  <a:ea typeface="+mj-ea"/>
                </a:rPr>
                <a:t>このユーザー</a:t>
              </a:r>
              <a:endParaRPr lang="en-US" altLang="ja-JP" b="1" dirty="0" smtClean="0">
                <a:latin typeface="+mj-ea"/>
                <a:ea typeface="+mj-ea"/>
              </a:endParaRPr>
            </a:p>
            <a:p>
              <a:pPr algn="ctr">
                <a:buSzPct val="120000"/>
              </a:pPr>
              <a:r>
                <a:rPr lang="ja-JP" altLang="en-US" b="1" dirty="0" smtClean="0">
                  <a:latin typeface="+mj-ea"/>
                  <a:ea typeface="+mj-ea"/>
                </a:rPr>
                <a:t>なら</a:t>
              </a:r>
              <a:r>
                <a:rPr lang="en-US" altLang="ja-JP" b="1" dirty="0" smtClean="0">
                  <a:latin typeface="+mj-ea"/>
                  <a:ea typeface="+mj-ea"/>
                </a:rPr>
                <a:t>××</a:t>
              </a:r>
            </a:p>
            <a:p>
              <a:pPr algn="ctr">
                <a:buSzPct val="120000"/>
              </a:pPr>
              <a:r>
                <a:rPr lang="ja-JP" altLang="en-US" b="1" dirty="0" smtClean="0">
                  <a:latin typeface="+mj-ea"/>
                  <a:ea typeface="+mj-ea"/>
                </a:rPr>
                <a:t>なはず</a:t>
              </a:r>
              <a:endParaRPr kumimoji="1" lang="ja-JP" altLang="en-US" b="1" dirty="0" smtClean="0">
                <a:latin typeface="+mj-ea"/>
                <a:ea typeface="+mj-ea"/>
              </a:endParaRPr>
            </a:p>
          </p:txBody>
        </p:sp>
        <p:grpSp>
          <p:nvGrpSpPr>
            <p:cNvPr id="26" name="グループ化 25"/>
            <p:cNvGrpSpPr/>
            <p:nvPr/>
          </p:nvGrpSpPr>
          <p:grpSpPr>
            <a:xfrm>
              <a:off x="7474024" y="2615787"/>
              <a:ext cx="1469036" cy="2488366"/>
              <a:chOff x="1034321" y="1963711"/>
              <a:chExt cx="1469036" cy="2488366"/>
            </a:xfrm>
          </p:grpSpPr>
          <p:sp>
            <p:nvSpPr>
              <p:cNvPr id="27" name="円/楕円 26"/>
              <p:cNvSpPr/>
              <p:nvPr/>
            </p:nvSpPr>
            <p:spPr bwMode="auto">
              <a:xfrm>
                <a:off x="1379095" y="1963711"/>
                <a:ext cx="824459" cy="824459"/>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28" name="円/楕円 27"/>
              <p:cNvSpPr/>
              <p:nvPr/>
            </p:nvSpPr>
            <p:spPr bwMode="auto">
              <a:xfrm>
                <a:off x="1274163" y="2698230"/>
                <a:ext cx="1034321" cy="1379096"/>
              </a:xfrm>
              <a:prstGeom prst="ellipse">
                <a:avLst/>
              </a:prstGeom>
              <a:solidFill>
                <a:schemeClr val="accent1">
                  <a:lumMod val="7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29" name="正方形/長方形 28"/>
              <p:cNvSpPr/>
              <p:nvPr/>
            </p:nvSpPr>
            <p:spPr bwMode="auto">
              <a:xfrm>
                <a:off x="1034321" y="3462726"/>
                <a:ext cx="1469036" cy="989351"/>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grpSp>
        <p:sp>
          <p:nvSpPr>
            <p:cNvPr id="30" name="雲形吹き出し 29"/>
            <p:cNvSpPr/>
            <p:nvPr/>
          </p:nvSpPr>
          <p:spPr bwMode="auto">
            <a:xfrm rot="466546">
              <a:off x="6888013" y="942885"/>
              <a:ext cx="1819535" cy="1364105"/>
            </a:xfrm>
            <a:prstGeom prst="cloudCallout">
              <a:avLst>
                <a:gd name="adj1" fmla="val 26984"/>
                <a:gd name="adj2" fmla="val 65797"/>
              </a:avLst>
            </a:prstGeom>
            <a:solidFill>
              <a:schemeClr val="accent1">
                <a:lumMod val="40000"/>
                <a:lumOff val="60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31" name="テキスト ボックス 30"/>
            <p:cNvSpPr txBox="1"/>
            <p:nvPr/>
          </p:nvSpPr>
          <p:spPr bwMode="auto">
            <a:xfrm>
              <a:off x="6905394" y="1123236"/>
              <a:ext cx="1784775" cy="1273221"/>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lang="ja-JP" altLang="en-US" b="1" dirty="0" smtClean="0">
                  <a:latin typeface="+mj-ea"/>
                  <a:ea typeface="+mj-ea"/>
                </a:rPr>
                <a:t>そんなことより</a:t>
              </a:r>
              <a:endParaRPr lang="en-US" altLang="ja-JP" b="1" dirty="0" smtClean="0">
                <a:latin typeface="+mj-ea"/>
                <a:ea typeface="+mj-ea"/>
              </a:endParaRPr>
            </a:p>
            <a:p>
              <a:pPr algn="ctr">
                <a:buSzPct val="120000"/>
              </a:pPr>
              <a:r>
                <a:rPr lang="ja-JP" altLang="en-US" b="1" dirty="0" smtClean="0">
                  <a:latin typeface="+mj-ea"/>
                  <a:ea typeface="+mj-ea"/>
                </a:rPr>
                <a:t>この機能を搭載</a:t>
              </a:r>
              <a:endParaRPr lang="en-US" altLang="ja-JP" b="1" dirty="0" smtClean="0">
                <a:latin typeface="+mj-ea"/>
                <a:ea typeface="+mj-ea"/>
              </a:endParaRPr>
            </a:p>
            <a:p>
              <a:pPr algn="ctr">
                <a:buSzPct val="120000"/>
              </a:pPr>
              <a:r>
                <a:rPr lang="ja-JP" altLang="en-US" b="1" dirty="0" smtClean="0">
                  <a:latin typeface="+mj-ea"/>
                  <a:ea typeface="+mj-ea"/>
                </a:rPr>
                <a:t>したい</a:t>
              </a:r>
              <a:endParaRPr lang="en-US" altLang="ja-JP" b="1" dirty="0" smtClean="0">
                <a:latin typeface="+mj-ea"/>
                <a:ea typeface="+mj-ea"/>
              </a:endParaRPr>
            </a:p>
            <a:p>
              <a:pPr algn="ctr">
                <a:buSzPct val="120000"/>
              </a:pPr>
              <a:endParaRPr kumimoji="1" lang="ja-JP" altLang="en-US" b="1" dirty="0" smtClean="0">
                <a:latin typeface="+mj-ea"/>
                <a:ea typeface="+mj-ea"/>
              </a:endParaRPr>
            </a:p>
          </p:txBody>
        </p:sp>
        <p:sp>
          <p:nvSpPr>
            <p:cNvPr id="33" name="テキスト ボックス 32"/>
            <p:cNvSpPr txBox="1"/>
            <p:nvPr/>
          </p:nvSpPr>
          <p:spPr bwMode="auto">
            <a:xfrm>
              <a:off x="1269669" y="4045412"/>
              <a:ext cx="1433052" cy="499429"/>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b="1" dirty="0" smtClean="0">
                  <a:latin typeface="+mj-ea"/>
                  <a:ea typeface="+mj-ea"/>
                </a:rPr>
                <a:t>エンジニア</a:t>
              </a:r>
              <a:r>
                <a:rPr kumimoji="1" lang="en-US" altLang="ja-JP" b="1" dirty="0" smtClean="0">
                  <a:latin typeface="+mj-ea"/>
                  <a:ea typeface="+mj-ea"/>
                </a:rPr>
                <a:t>A</a:t>
              </a:r>
              <a:endParaRPr kumimoji="1" lang="ja-JP" altLang="en-US" b="1" dirty="0" smtClean="0">
                <a:latin typeface="+mj-ea"/>
                <a:ea typeface="+mj-ea"/>
              </a:endParaRPr>
            </a:p>
          </p:txBody>
        </p:sp>
        <p:sp>
          <p:nvSpPr>
            <p:cNvPr id="34" name="テキスト ボックス 33"/>
            <p:cNvSpPr txBox="1"/>
            <p:nvPr/>
          </p:nvSpPr>
          <p:spPr bwMode="auto">
            <a:xfrm>
              <a:off x="3288687" y="4045412"/>
              <a:ext cx="1328836" cy="499429"/>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b="1" dirty="0" smtClean="0">
                  <a:latin typeface="+mj-ea"/>
                  <a:ea typeface="+mj-ea"/>
                </a:rPr>
                <a:t>デザイナー</a:t>
              </a:r>
            </a:p>
          </p:txBody>
        </p:sp>
        <p:sp>
          <p:nvSpPr>
            <p:cNvPr id="35" name="テキスト ボックス 34"/>
            <p:cNvSpPr txBox="1"/>
            <p:nvPr/>
          </p:nvSpPr>
          <p:spPr bwMode="auto">
            <a:xfrm>
              <a:off x="5222513" y="4045412"/>
              <a:ext cx="1680560" cy="499429"/>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b="1" dirty="0" smtClean="0">
                  <a:latin typeface="+mj-ea"/>
                  <a:ea typeface="+mj-ea"/>
                </a:rPr>
                <a:t>マーケティング</a:t>
              </a:r>
            </a:p>
          </p:txBody>
        </p:sp>
        <p:sp>
          <p:nvSpPr>
            <p:cNvPr id="36" name="テキスト ボックス 35"/>
            <p:cNvSpPr txBox="1"/>
            <p:nvPr/>
          </p:nvSpPr>
          <p:spPr bwMode="auto">
            <a:xfrm>
              <a:off x="7498530" y="4045412"/>
              <a:ext cx="1420025" cy="499429"/>
            </a:xfrm>
            <a:prstGeom prst="rect">
              <a:avLst/>
            </a:prstGeom>
            <a:noFill/>
            <a:ln w="9525">
              <a:noFill/>
              <a:miter lim="800000"/>
              <a:headEnd/>
              <a:tailEnd/>
            </a:ln>
          </p:spPr>
          <p:txBody>
            <a:bodyPr wrap="none" lIns="108000" tIns="72000" rIns="108000" bIns="72000" rtlCol="0" anchor="ctr" anchorCtr="1">
              <a:spAutoFit/>
            </a:bodyPr>
            <a:lstStyle/>
            <a:p>
              <a:pPr algn="ctr">
                <a:lnSpc>
                  <a:spcPct val="130000"/>
                </a:lnSpc>
                <a:buSzPct val="120000"/>
              </a:pPr>
              <a:r>
                <a:rPr kumimoji="1" lang="ja-JP" altLang="en-US" b="1" dirty="0" smtClean="0">
                  <a:latin typeface="+mj-ea"/>
                  <a:ea typeface="+mj-ea"/>
                </a:rPr>
                <a:t>エンジニア</a:t>
              </a:r>
              <a:r>
                <a:rPr kumimoji="1" lang="en-US" altLang="ja-JP" b="1" dirty="0" smtClean="0">
                  <a:latin typeface="+mj-ea"/>
                  <a:ea typeface="+mj-ea"/>
                </a:rPr>
                <a:t>B</a:t>
              </a:r>
              <a:endParaRPr kumimoji="1" lang="ja-JP" altLang="en-US" b="1" dirty="0" smtClean="0">
                <a:latin typeface="+mj-ea"/>
                <a:ea typeface="+mj-ea"/>
              </a:endParaRPr>
            </a:p>
          </p:txBody>
        </p:sp>
      </p:grpSp>
      <p:sp>
        <p:nvSpPr>
          <p:cNvPr id="2" name="タイトル 1"/>
          <p:cNvSpPr>
            <a:spLocks noGrp="1"/>
          </p:cNvSpPr>
          <p:nvPr>
            <p:ph type="ctrTitle"/>
          </p:nvPr>
        </p:nvSpPr>
        <p:spPr/>
        <p:txBody>
          <a:bodyPr/>
          <a:lstStyle/>
          <a:p>
            <a:r>
              <a:rPr kumimoji="1" lang="ja-JP" altLang="en-US" dirty="0" smtClean="0"/>
              <a:t>ゴムのユーザーはなぜ生まれるのか</a:t>
            </a:r>
            <a:endParaRPr kumimoji="1" lang="ja-JP" altLang="en-US" dirty="0"/>
          </a:p>
        </p:txBody>
      </p:sp>
      <p:sp>
        <p:nvSpPr>
          <p:cNvPr id="32" name="角丸四角形 31"/>
          <p:cNvSpPr/>
          <p:nvPr/>
        </p:nvSpPr>
        <p:spPr bwMode="auto">
          <a:xfrm>
            <a:off x="514675" y="4476198"/>
            <a:ext cx="8876650" cy="1909613"/>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540000" rIns="540000" anchor="ctr"/>
          <a:lstStyle/>
          <a:p>
            <a:pPr marL="342900" indent="-342900" algn="just">
              <a:buSzPct val="120000"/>
              <a:buFont typeface="Wingdings" charset="2"/>
              <a:buChar char="ü"/>
              <a:defRPr/>
            </a:pPr>
            <a:r>
              <a:rPr lang="ja-JP" altLang="en-US" sz="2400" dirty="0" smtClean="0">
                <a:solidFill>
                  <a:prstClr val="black">
                    <a:lumMod val="85000"/>
                    <a:lumOff val="15000"/>
                  </a:prstClr>
                </a:solidFill>
                <a:latin typeface="+mn-ea"/>
                <a:sym typeface="Wingdings 2"/>
              </a:rPr>
              <a:t>関係者それぞれが異なるユーザーをイメージしたまま検討を進めている</a:t>
            </a:r>
            <a:endParaRPr lang="en-US" altLang="ja-JP" sz="2400" dirty="0" smtClean="0">
              <a:solidFill>
                <a:prstClr val="black">
                  <a:lumMod val="85000"/>
                  <a:lumOff val="15000"/>
                </a:prstClr>
              </a:solidFill>
              <a:latin typeface="+mn-ea"/>
              <a:sym typeface="Wingdings 2"/>
            </a:endParaRPr>
          </a:p>
          <a:p>
            <a:pPr marL="342900" indent="-342900" algn="just">
              <a:spcBef>
                <a:spcPts val="1800"/>
              </a:spcBef>
              <a:buSzPct val="120000"/>
              <a:buFont typeface="Wingdings" charset="2"/>
              <a:buChar char="ü"/>
              <a:defRPr/>
            </a:pPr>
            <a:r>
              <a:rPr lang="ja-JP" altLang="en-US" sz="2400" dirty="0" smtClean="0">
                <a:solidFill>
                  <a:prstClr val="black">
                    <a:lumMod val="85000"/>
                    <a:lumOff val="15000"/>
                  </a:prstClr>
                </a:solidFill>
                <a:latin typeface="+mn-ea"/>
                <a:sym typeface="Wingdings 2"/>
              </a:rPr>
              <a:t>ユーザーを考慮せずに、開発側の都合や希望をもとに検討を進めている</a:t>
            </a:r>
            <a:endParaRPr lang="en-US" altLang="ja-JP" sz="2400" dirty="0">
              <a:solidFill>
                <a:prstClr val="black">
                  <a:lumMod val="85000"/>
                  <a:lumOff val="15000"/>
                </a:prstClr>
              </a:solidFill>
              <a:latin typeface="+mn-ea"/>
            </a:endParaRPr>
          </a:p>
        </p:txBody>
      </p:sp>
    </p:spTree>
    <p:extLst>
      <p:ext uri="{BB962C8B-B14F-4D97-AF65-F5344CB8AC3E}">
        <p14:creationId xmlns:p14="http://schemas.microsoft.com/office/powerpoint/2010/main" val="1710799262"/>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「ゴムのユーザー」誕生の瞬間</a:t>
            </a:r>
            <a:endParaRPr kumimoji="1" lang="ja-JP" altLang="en-US" dirty="0"/>
          </a:p>
        </p:txBody>
      </p:sp>
      <p:sp>
        <p:nvSpPr>
          <p:cNvPr id="4" name="雲形吹き出し 3"/>
          <p:cNvSpPr/>
          <p:nvPr/>
        </p:nvSpPr>
        <p:spPr bwMode="auto">
          <a:xfrm flipH="1">
            <a:off x="2917007" y="1220550"/>
            <a:ext cx="2786016" cy="2334187"/>
          </a:xfrm>
          <a:prstGeom prst="cloudCallout">
            <a:avLst/>
          </a:prstGeom>
          <a:solidFill>
            <a:srgbClr val="D4CFB4"/>
          </a:solidFill>
          <a:ln w="9525" cap="flat" cmpd="sng" algn="ctr">
            <a:noFill/>
            <a:prstDash val="solid"/>
            <a:round/>
            <a:headEnd type="none" w="med" len="med"/>
            <a:tailEnd type="none" w="med" len="med"/>
          </a:ln>
          <a:effectLst/>
        </p:spPr>
        <p:txBody>
          <a:bodyPr rtlCol="0" anchor="ctr"/>
          <a:lstStyle/>
          <a:p>
            <a:pPr algn="ctr"/>
            <a:endParaRPr lang="ja-JP" altLang="en-US" dirty="0">
              <a:solidFill>
                <a:prstClr val="black"/>
              </a:solidFill>
              <a:latin typeface="ＭＳ Ｐゴシック" pitchFamily="50" charset="-128"/>
              <a:ea typeface="ＭＳ Ｐゴシック" pitchFamily="50" charset="-128"/>
            </a:endParaRPr>
          </a:p>
        </p:txBody>
      </p:sp>
      <p:sp>
        <p:nvSpPr>
          <p:cNvPr id="10" name="雲形吹き出し 9"/>
          <p:cNvSpPr/>
          <p:nvPr/>
        </p:nvSpPr>
        <p:spPr bwMode="auto">
          <a:xfrm rot="2634092">
            <a:off x="5839159" y="1609979"/>
            <a:ext cx="3278488" cy="2774727"/>
          </a:xfrm>
          <a:prstGeom prst="cloudCallout">
            <a:avLst/>
          </a:prstGeom>
          <a:solidFill>
            <a:srgbClr val="D4CFB4"/>
          </a:solidFill>
          <a:ln w="9525" cap="flat" cmpd="sng" algn="ctr">
            <a:noFill/>
            <a:prstDash val="solid"/>
            <a:round/>
            <a:headEnd type="none" w="med" len="med"/>
            <a:tailEnd type="none" w="med" len="med"/>
          </a:ln>
          <a:effectLst/>
        </p:spPr>
        <p:txBody>
          <a:bodyPr rtlCol="0" anchor="ctr"/>
          <a:lstStyle/>
          <a:p>
            <a:pPr algn="ctr"/>
            <a:endParaRPr lang="ja-JP" altLang="en-US" dirty="0">
              <a:solidFill>
                <a:prstClr val="black"/>
              </a:solidFill>
              <a:latin typeface="ＭＳ Ｐゴシック" pitchFamily="50" charset="-128"/>
              <a:ea typeface="ＭＳ Ｐゴシック" pitchFamily="50" charset="-128"/>
            </a:endParaRPr>
          </a:p>
        </p:txBody>
      </p:sp>
      <p:sp>
        <p:nvSpPr>
          <p:cNvPr id="11" name="テキスト ボックス 10"/>
          <p:cNvSpPr txBox="1"/>
          <p:nvPr/>
        </p:nvSpPr>
        <p:spPr bwMode="auto">
          <a:xfrm>
            <a:off x="6242976" y="2080247"/>
            <a:ext cx="3059432" cy="1684289"/>
          </a:xfrm>
          <a:prstGeom prst="rect">
            <a:avLst/>
          </a:prstGeom>
          <a:noFill/>
          <a:ln w="9525">
            <a:noFill/>
            <a:miter lim="800000"/>
            <a:headEnd/>
            <a:tailEnd/>
          </a:ln>
        </p:spPr>
        <p:txBody>
          <a:bodyPr wrap="none" lIns="108000" tIns="72000" rIns="108000" bIns="72000" rtlCol="0" anchor="ctr" anchorCtr="1">
            <a:spAutoFit/>
          </a:bodyPr>
          <a:lstStyle/>
          <a:p>
            <a:pPr algn="just">
              <a:buSzPct val="120000"/>
            </a:pPr>
            <a:r>
              <a:rPr lang="ja-JP" altLang="en-US" sz="2000" dirty="0" smtClean="0">
                <a:solidFill>
                  <a:prstClr val="black"/>
                </a:solidFill>
                <a:latin typeface="+mn-ea"/>
                <a:ea typeface="+mn-ea"/>
              </a:rPr>
              <a:t>この機能を搭載</a:t>
            </a:r>
            <a:endParaRPr lang="en-US" altLang="ja-JP" sz="2000" dirty="0" smtClean="0">
              <a:solidFill>
                <a:prstClr val="black"/>
              </a:solidFill>
              <a:latin typeface="+mn-ea"/>
              <a:ea typeface="+mn-ea"/>
            </a:endParaRPr>
          </a:p>
          <a:p>
            <a:pPr algn="just">
              <a:buSzPct val="120000"/>
            </a:pPr>
            <a:r>
              <a:rPr lang="ja-JP" altLang="en-US" sz="2000" dirty="0" smtClean="0">
                <a:solidFill>
                  <a:prstClr val="black"/>
                </a:solidFill>
                <a:latin typeface="+mn-ea"/>
                <a:ea typeface="+mn-ea"/>
              </a:rPr>
              <a:t>したいなぁ。</a:t>
            </a:r>
            <a:endParaRPr lang="en-US" altLang="ja-JP" sz="2000" dirty="0" smtClean="0">
              <a:solidFill>
                <a:prstClr val="black"/>
              </a:solidFill>
              <a:latin typeface="+mn-ea"/>
              <a:ea typeface="+mn-ea"/>
            </a:endParaRPr>
          </a:p>
          <a:p>
            <a:pPr algn="just">
              <a:buSzPct val="120000"/>
            </a:pPr>
            <a:r>
              <a:rPr lang="ja-JP" altLang="en-US" sz="2000" dirty="0" smtClean="0">
                <a:solidFill>
                  <a:prstClr val="black"/>
                </a:solidFill>
                <a:latin typeface="+mn-ea"/>
                <a:ea typeface="+mn-ea"/>
              </a:rPr>
              <a:t>機能がついてさえいれば、</a:t>
            </a:r>
            <a:endParaRPr lang="en-US" altLang="ja-JP" sz="2000" dirty="0" smtClean="0">
              <a:solidFill>
                <a:prstClr val="black"/>
              </a:solidFill>
              <a:latin typeface="+mn-ea"/>
              <a:ea typeface="+mn-ea"/>
            </a:endParaRPr>
          </a:p>
          <a:p>
            <a:pPr algn="just">
              <a:buSzPct val="120000"/>
            </a:pPr>
            <a:r>
              <a:rPr lang="ja-JP" altLang="en-US" sz="2000" dirty="0">
                <a:solidFill>
                  <a:prstClr val="black"/>
                </a:solidFill>
                <a:latin typeface="+mn-ea"/>
                <a:ea typeface="+mn-ea"/>
              </a:rPr>
              <a:t>どんなユーザー</a:t>
            </a:r>
            <a:r>
              <a:rPr lang="ja-JP" altLang="en-US" sz="2000" dirty="0" smtClean="0">
                <a:solidFill>
                  <a:prstClr val="black"/>
                </a:solidFill>
                <a:latin typeface="+mn-ea"/>
                <a:ea typeface="+mn-ea"/>
              </a:rPr>
              <a:t>でも</a:t>
            </a:r>
            <a:endParaRPr lang="en-US" altLang="ja-JP" sz="2000" dirty="0" smtClean="0">
              <a:solidFill>
                <a:prstClr val="black"/>
              </a:solidFill>
              <a:latin typeface="+mn-ea"/>
              <a:ea typeface="+mn-ea"/>
            </a:endParaRPr>
          </a:p>
          <a:p>
            <a:pPr algn="just">
              <a:buSzPct val="120000"/>
            </a:pPr>
            <a:r>
              <a:rPr lang="ja-JP" altLang="en-US" sz="2000" dirty="0" smtClean="0">
                <a:solidFill>
                  <a:prstClr val="black"/>
                </a:solidFill>
                <a:latin typeface="+mn-ea"/>
                <a:ea typeface="+mn-ea"/>
              </a:rPr>
              <a:t>きっと使うだろう</a:t>
            </a:r>
            <a:endParaRPr lang="ja-JP" altLang="en-US" sz="2000" dirty="0">
              <a:solidFill>
                <a:prstClr val="black"/>
              </a:solidFill>
              <a:latin typeface="+mn-ea"/>
              <a:ea typeface="+mn-ea"/>
            </a:endParaRPr>
          </a:p>
        </p:txBody>
      </p:sp>
      <p:pic>
        <p:nvPicPr>
          <p:cNvPr id="12" name="Picture 2" descr="C:\Users\hikari_akiyama.2NDFACTORY\Desktop\12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2026" y="3685984"/>
            <a:ext cx="2252064" cy="24384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bwMode="auto">
          <a:xfrm>
            <a:off x="3179911" y="1785119"/>
            <a:ext cx="2224869" cy="1068736"/>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lang="ja-JP" altLang="en-US" sz="2000" dirty="0" smtClean="0">
                <a:solidFill>
                  <a:prstClr val="black"/>
                </a:solidFill>
                <a:latin typeface="+mn-ea"/>
                <a:ea typeface="+mn-ea"/>
              </a:rPr>
              <a:t>女性なら、</a:t>
            </a:r>
            <a:endParaRPr lang="en-US" altLang="ja-JP" sz="2000" dirty="0" smtClean="0">
              <a:solidFill>
                <a:prstClr val="black"/>
              </a:solidFill>
              <a:latin typeface="+mn-ea"/>
              <a:ea typeface="+mn-ea"/>
            </a:endParaRPr>
          </a:p>
          <a:p>
            <a:pPr algn="ctr">
              <a:buSzPct val="120000"/>
            </a:pPr>
            <a:r>
              <a:rPr lang="ja-JP" altLang="en-US" sz="2000" dirty="0" smtClean="0">
                <a:solidFill>
                  <a:prstClr val="black"/>
                </a:solidFill>
                <a:latin typeface="+mn-ea"/>
                <a:ea typeface="+mn-ea"/>
              </a:rPr>
              <a:t>こういったデザイン</a:t>
            </a:r>
            <a:endParaRPr lang="en-US" altLang="ja-JP" sz="2000" dirty="0" smtClean="0">
              <a:solidFill>
                <a:prstClr val="black"/>
              </a:solidFill>
              <a:latin typeface="+mn-ea"/>
              <a:ea typeface="+mn-ea"/>
            </a:endParaRPr>
          </a:p>
          <a:p>
            <a:pPr algn="ctr">
              <a:buSzPct val="120000"/>
            </a:pPr>
            <a:r>
              <a:rPr lang="ja-JP" altLang="en-US" sz="2000" dirty="0" smtClean="0">
                <a:solidFill>
                  <a:prstClr val="black"/>
                </a:solidFill>
                <a:latin typeface="+mn-ea"/>
                <a:ea typeface="+mn-ea"/>
              </a:rPr>
              <a:t>が好きなはずだ</a:t>
            </a:r>
            <a:endParaRPr lang="ja-JP" altLang="en-US" sz="2000" dirty="0">
              <a:solidFill>
                <a:prstClr val="black"/>
              </a:solidFill>
              <a:latin typeface="+mn-ea"/>
              <a:ea typeface="+mn-ea"/>
            </a:endParaRPr>
          </a:p>
        </p:txBody>
      </p:sp>
      <p:sp>
        <p:nvSpPr>
          <p:cNvPr id="14" name="雲形吹き出し 13"/>
          <p:cNvSpPr/>
          <p:nvPr/>
        </p:nvSpPr>
        <p:spPr bwMode="auto">
          <a:xfrm rot="18345592" flipH="1">
            <a:off x="786791" y="3000159"/>
            <a:ext cx="3209961" cy="3130091"/>
          </a:xfrm>
          <a:prstGeom prst="cloudCallout">
            <a:avLst/>
          </a:prstGeom>
          <a:solidFill>
            <a:srgbClr val="D4CFB4"/>
          </a:solidFill>
          <a:ln w="9525" cap="flat" cmpd="sng" algn="ctr">
            <a:noFill/>
            <a:prstDash val="solid"/>
            <a:round/>
            <a:headEnd type="none" w="med" len="med"/>
            <a:tailEnd type="none" w="med" len="med"/>
          </a:ln>
          <a:effectLst/>
        </p:spPr>
        <p:txBody>
          <a:bodyPr rtlCol="0" anchor="ctr"/>
          <a:lstStyle/>
          <a:p>
            <a:pPr algn="ctr"/>
            <a:endParaRPr lang="ja-JP" altLang="en-US" dirty="0">
              <a:solidFill>
                <a:prstClr val="black"/>
              </a:solidFill>
              <a:latin typeface="ＭＳ Ｐゴシック" pitchFamily="50" charset="-128"/>
              <a:ea typeface="ＭＳ Ｐゴシック" pitchFamily="50" charset="-128"/>
            </a:endParaRPr>
          </a:p>
        </p:txBody>
      </p:sp>
      <p:sp>
        <p:nvSpPr>
          <p:cNvPr id="15" name="テキスト ボックス 14"/>
          <p:cNvSpPr txBox="1"/>
          <p:nvPr/>
        </p:nvSpPr>
        <p:spPr bwMode="auto">
          <a:xfrm>
            <a:off x="1139251" y="3703319"/>
            <a:ext cx="2850939" cy="1684289"/>
          </a:xfrm>
          <a:prstGeom prst="rect">
            <a:avLst/>
          </a:prstGeom>
          <a:noFill/>
          <a:ln w="9525">
            <a:noFill/>
            <a:miter lim="800000"/>
            <a:headEnd/>
            <a:tailEnd/>
          </a:ln>
        </p:spPr>
        <p:txBody>
          <a:bodyPr wrap="square" lIns="108000" tIns="72000" rIns="108000" bIns="72000" rtlCol="0" anchor="ctr" anchorCtr="1">
            <a:spAutoFit/>
          </a:bodyPr>
          <a:lstStyle/>
          <a:p>
            <a:pPr algn="just">
              <a:buSzPct val="120000"/>
            </a:pPr>
            <a:r>
              <a:rPr lang="ja-JP" altLang="en-US" sz="2000" dirty="0" smtClean="0">
                <a:solidFill>
                  <a:prstClr val="black"/>
                </a:solidFill>
                <a:latin typeface="+mn-ea"/>
                <a:ea typeface="+mn-ea"/>
              </a:rPr>
              <a:t>マーケ、デザイン、</a:t>
            </a:r>
            <a:endParaRPr lang="en-US" altLang="ja-JP" sz="2000" dirty="0" smtClean="0">
              <a:solidFill>
                <a:prstClr val="black"/>
              </a:solidFill>
              <a:latin typeface="+mn-ea"/>
              <a:ea typeface="+mn-ea"/>
            </a:endParaRPr>
          </a:p>
          <a:p>
            <a:pPr algn="just">
              <a:buSzPct val="120000"/>
            </a:pPr>
            <a:r>
              <a:rPr lang="ja-JP" altLang="en-US" sz="2000" dirty="0">
                <a:solidFill>
                  <a:prstClr val="black"/>
                </a:solidFill>
                <a:latin typeface="+mn-ea"/>
                <a:ea typeface="+mn-ea"/>
              </a:rPr>
              <a:t>開発</a:t>
            </a:r>
            <a:r>
              <a:rPr lang="ja-JP" altLang="en-US" sz="2000" dirty="0" smtClean="0">
                <a:solidFill>
                  <a:prstClr val="black"/>
                </a:solidFill>
                <a:latin typeface="+mn-ea"/>
                <a:ea typeface="+mn-ea"/>
              </a:rPr>
              <a:t>が想定してる</a:t>
            </a:r>
            <a:endParaRPr lang="en-US" altLang="ja-JP" sz="2000" dirty="0" smtClean="0">
              <a:solidFill>
                <a:prstClr val="black"/>
              </a:solidFill>
              <a:latin typeface="+mn-ea"/>
              <a:ea typeface="+mn-ea"/>
            </a:endParaRPr>
          </a:p>
          <a:p>
            <a:pPr algn="just">
              <a:buSzPct val="120000"/>
            </a:pPr>
            <a:r>
              <a:rPr lang="ja-JP" altLang="en-US" sz="2000" dirty="0">
                <a:solidFill>
                  <a:prstClr val="black"/>
                </a:solidFill>
                <a:latin typeface="+mn-ea"/>
                <a:ea typeface="+mn-ea"/>
              </a:rPr>
              <a:t>ユーザー</a:t>
            </a:r>
            <a:r>
              <a:rPr lang="ja-JP" altLang="en-US" sz="2000" dirty="0" smtClean="0">
                <a:solidFill>
                  <a:prstClr val="black"/>
                </a:solidFill>
                <a:latin typeface="+mn-ea"/>
                <a:ea typeface="+mn-ea"/>
              </a:rPr>
              <a:t>の特性は</a:t>
            </a:r>
            <a:endParaRPr lang="en-US" altLang="ja-JP" sz="2000" dirty="0" smtClean="0">
              <a:solidFill>
                <a:prstClr val="black"/>
              </a:solidFill>
              <a:latin typeface="+mn-ea"/>
              <a:ea typeface="+mn-ea"/>
            </a:endParaRPr>
          </a:p>
          <a:p>
            <a:pPr algn="just">
              <a:buSzPct val="120000"/>
            </a:pPr>
            <a:r>
              <a:rPr lang="ja-JP" altLang="en-US" sz="2000" dirty="0" smtClean="0">
                <a:solidFill>
                  <a:prstClr val="black"/>
                </a:solidFill>
                <a:latin typeface="+mn-ea"/>
                <a:ea typeface="+mn-ea"/>
              </a:rPr>
              <a:t>それぞれ違うけど、</a:t>
            </a:r>
            <a:endParaRPr lang="en-US" altLang="ja-JP" sz="2000" dirty="0" smtClean="0">
              <a:solidFill>
                <a:prstClr val="black"/>
              </a:solidFill>
              <a:latin typeface="+mn-ea"/>
              <a:ea typeface="+mn-ea"/>
            </a:endParaRPr>
          </a:p>
          <a:p>
            <a:pPr algn="just">
              <a:buSzPct val="120000"/>
            </a:pPr>
            <a:r>
              <a:rPr lang="ja-JP" altLang="en-US" sz="2000" dirty="0" smtClean="0">
                <a:solidFill>
                  <a:prstClr val="black"/>
                </a:solidFill>
                <a:latin typeface="+mn-ea"/>
                <a:ea typeface="+mn-ea"/>
              </a:rPr>
              <a:t>全部盛り込んでおこう</a:t>
            </a:r>
            <a:endParaRPr lang="en-US" altLang="ja-JP" sz="2000" dirty="0" smtClean="0">
              <a:solidFill>
                <a:prstClr val="black"/>
              </a:solidFill>
              <a:latin typeface="+mn-ea"/>
              <a:ea typeface="+mn-ea"/>
            </a:endParaRPr>
          </a:p>
        </p:txBody>
      </p:sp>
      <p:sp>
        <p:nvSpPr>
          <p:cNvPr id="17" name="角丸四角形 16"/>
          <p:cNvSpPr/>
          <p:nvPr/>
        </p:nvSpPr>
        <p:spPr bwMode="auto">
          <a:xfrm>
            <a:off x="6194090" y="3982023"/>
            <a:ext cx="3305594" cy="731235"/>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b="1" dirty="0" smtClean="0">
                <a:latin typeface="+mj-ea"/>
                <a:ea typeface="+mj-ea"/>
              </a:rPr>
              <a:t>ターゲットユーザーの</a:t>
            </a:r>
            <a:endParaRPr kumimoji="1" lang="en-US" altLang="ja-JP" sz="2000" b="1" dirty="0" smtClean="0">
              <a:latin typeface="+mj-ea"/>
              <a:ea typeface="+mj-ea"/>
            </a:endParaRPr>
          </a:p>
          <a:p>
            <a:pPr algn="ctr"/>
            <a:r>
              <a:rPr kumimoji="1" lang="ja-JP" altLang="en-US" sz="2000" b="1" dirty="0" smtClean="0">
                <a:latin typeface="+mj-ea"/>
                <a:ea typeface="+mj-ea"/>
              </a:rPr>
              <a:t>特性を無視</a:t>
            </a:r>
            <a:endParaRPr kumimoji="1" lang="ja-JP" altLang="en-US" sz="2000" b="1" dirty="0">
              <a:latin typeface="+mj-ea"/>
              <a:ea typeface="+mj-ea"/>
            </a:endParaRPr>
          </a:p>
        </p:txBody>
      </p:sp>
      <p:sp>
        <p:nvSpPr>
          <p:cNvPr id="18" name="角丸四角形 17"/>
          <p:cNvSpPr/>
          <p:nvPr/>
        </p:nvSpPr>
        <p:spPr bwMode="auto">
          <a:xfrm>
            <a:off x="2594700" y="973581"/>
            <a:ext cx="3305594" cy="731235"/>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b="1" dirty="0" smtClean="0">
                <a:latin typeface="+mj-ea"/>
                <a:ea typeface="+mj-ea"/>
              </a:rPr>
              <a:t>ターゲットの定義の幅が</a:t>
            </a:r>
            <a:endParaRPr kumimoji="1" lang="en-US" altLang="ja-JP" sz="2000" b="1" dirty="0" smtClean="0">
              <a:latin typeface="+mj-ea"/>
              <a:ea typeface="+mj-ea"/>
            </a:endParaRPr>
          </a:p>
          <a:p>
            <a:pPr algn="ctr"/>
            <a:r>
              <a:rPr kumimoji="1" lang="ja-JP" altLang="en-US" sz="2000" b="1" dirty="0" smtClean="0">
                <a:latin typeface="+mj-ea"/>
                <a:ea typeface="+mj-ea"/>
              </a:rPr>
              <a:t>広すぎる</a:t>
            </a:r>
            <a:endParaRPr kumimoji="1" lang="en-US" altLang="ja-JP" sz="2000" b="1" dirty="0" smtClean="0">
              <a:latin typeface="+mj-ea"/>
              <a:ea typeface="+mj-ea"/>
            </a:endParaRPr>
          </a:p>
        </p:txBody>
      </p:sp>
      <p:sp>
        <p:nvSpPr>
          <p:cNvPr id="19" name="角丸四角形 18"/>
          <p:cNvSpPr/>
          <p:nvPr/>
        </p:nvSpPr>
        <p:spPr bwMode="auto">
          <a:xfrm>
            <a:off x="714576" y="5530591"/>
            <a:ext cx="3305594" cy="731235"/>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000" b="1" dirty="0" smtClean="0">
                <a:latin typeface="+mj-ea"/>
                <a:ea typeface="+mj-ea"/>
              </a:rPr>
              <a:t>ターゲットの定義が</a:t>
            </a:r>
            <a:endParaRPr kumimoji="1" lang="en-US" altLang="ja-JP" sz="2000" b="1" dirty="0" smtClean="0">
              <a:latin typeface="+mj-ea"/>
              <a:ea typeface="+mj-ea"/>
            </a:endParaRPr>
          </a:p>
          <a:p>
            <a:pPr algn="ctr"/>
            <a:r>
              <a:rPr lang="ja-JP" altLang="en-US" sz="2000" b="1" dirty="0">
                <a:latin typeface="+mj-ea"/>
                <a:ea typeface="+mj-ea"/>
              </a:rPr>
              <a:t>あいまい</a:t>
            </a:r>
            <a:endParaRPr kumimoji="1" lang="en-US" altLang="ja-JP" sz="2000" b="1" dirty="0" smtClean="0">
              <a:latin typeface="+mj-ea"/>
              <a:ea typeface="+mj-ea"/>
            </a:endParaRPr>
          </a:p>
        </p:txBody>
      </p:sp>
    </p:spTree>
    <p:extLst>
      <p:ext uri="{BB962C8B-B14F-4D97-AF65-F5344CB8AC3E}">
        <p14:creationId xmlns:p14="http://schemas.microsoft.com/office/powerpoint/2010/main" val="401249309"/>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「ゴムのユーザー</a:t>
            </a:r>
            <a:r>
              <a:rPr lang="ja-JP" altLang="en-US" dirty="0" smtClean="0"/>
              <a:t>」化を防ぐには</a:t>
            </a:r>
            <a:endParaRPr kumimoji="1" lang="ja-JP" altLang="en-US" dirty="0"/>
          </a:p>
        </p:txBody>
      </p:sp>
      <p:sp>
        <p:nvSpPr>
          <p:cNvPr id="3" name="テキスト ボックス 2"/>
          <p:cNvSpPr txBox="1"/>
          <p:nvPr/>
        </p:nvSpPr>
        <p:spPr bwMode="auto">
          <a:xfrm>
            <a:off x="1015999" y="1796001"/>
            <a:ext cx="8009467" cy="1253402"/>
          </a:xfrm>
          <a:prstGeom prst="rect">
            <a:avLst/>
          </a:prstGeom>
          <a:noFill/>
          <a:ln w="9525">
            <a:noFill/>
            <a:miter lim="800000"/>
            <a:headEnd/>
            <a:tailEnd/>
          </a:ln>
        </p:spPr>
        <p:txBody>
          <a:bodyPr wrap="square" lIns="108000" tIns="72000" rIns="108000" bIns="72000" rtlCol="0" anchor="t" anchorCtr="0">
            <a:spAutoFit/>
          </a:bodyPr>
          <a:lstStyle/>
          <a:p>
            <a:pPr algn="just">
              <a:lnSpc>
                <a:spcPct val="120000"/>
              </a:lnSpc>
              <a:buSzPct val="120000"/>
            </a:pPr>
            <a:r>
              <a:rPr lang="ja-JP" altLang="en-US" sz="2000" dirty="0" smtClean="0">
                <a:solidFill>
                  <a:prstClr val="black"/>
                </a:solidFill>
                <a:latin typeface="+mn-ea"/>
                <a:ea typeface="+mn-ea"/>
              </a:rPr>
              <a:t>「</a:t>
            </a:r>
            <a:r>
              <a:rPr lang="ja-JP" altLang="en-US" sz="2000" dirty="0">
                <a:solidFill>
                  <a:prstClr val="black"/>
                </a:solidFill>
                <a:latin typeface="+mn-ea"/>
                <a:ea typeface="+mn-ea"/>
              </a:rPr>
              <a:t>ユーザー」と</a:t>
            </a:r>
            <a:r>
              <a:rPr lang="ja-JP" altLang="en-US" sz="2000" dirty="0" smtClean="0">
                <a:solidFill>
                  <a:prstClr val="black"/>
                </a:solidFill>
                <a:latin typeface="+mn-ea"/>
                <a:ea typeface="+mn-ea"/>
              </a:rPr>
              <a:t>いうあいまいな言葉ではなく、実在</a:t>
            </a:r>
            <a:r>
              <a:rPr lang="ja-JP" altLang="en-US" sz="2000" dirty="0">
                <a:solidFill>
                  <a:prstClr val="black"/>
                </a:solidFill>
                <a:latin typeface="+mn-ea"/>
                <a:ea typeface="+mn-ea"/>
              </a:rPr>
              <a:t>する人物から抽出した</a:t>
            </a:r>
            <a:r>
              <a:rPr lang="ja-JP" altLang="en-US" sz="2000" dirty="0" smtClean="0">
                <a:solidFill>
                  <a:prstClr val="black"/>
                </a:solidFill>
                <a:latin typeface="+mn-ea"/>
                <a:ea typeface="+mn-ea"/>
              </a:rPr>
              <a:t>人物像であるペルソナ</a:t>
            </a:r>
            <a:r>
              <a:rPr lang="ja-JP" altLang="en-US" sz="2000" dirty="0">
                <a:solidFill>
                  <a:prstClr val="black"/>
                </a:solidFill>
                <a:latin typeface="+mn-ea"/>
                <a:ea typeface="+mn-ea"/>
              </a:rPr>
              <a:t>を</a:t>
            </a:r>
            <a:r>
              <a:rPr lang="ja-JP" altLang="en-US" sz="2000" dirty="0" smtClean="0">
                <a:solidFill>
                  <a:prstClr val="black"/>
                </a:solidFill>
                <a:latin typeface="+mn-ea"/>
                <a:ea typeface="+mn-ea"/>
              </a:rPr>
              <a:t>使い、シナリオを作成することで、ユーザーの期待、</a:t>
            </a:r>
            <a:endParaRPr lang="en-US" altLang="ja-JP" sz="2000" dirty="0" smtClean="0">
              <a:solidFill>
                <a:prstClr val="black"/>
              </a:solidFill>
              <a:latin typeface="+mn-ea"/>
              <a:ea typeface="+mn-ea"/>
            </a:endParaRPr>
          </a:p>
          <a:p>
            <a:pPr algn="just">
              <a:lnSpc>
                <a:spcPct val="120000"/>
              </a:lnSpc>
              <a:buSzPct val="120000"/>
            </a:pPr>
            <a:r>
              <a:rPr lang="ja-JP" altLang="en-US" sz="2000" dirty="0">
                <a:solidFill>
                  <a:prstClr val="black"/>
                </a:solidFill>
                <a:latin typeface="+mn-ea"/>
                <a:ea typeface="+mn-ea"/>
              </a:rPr>
              <a:t>達成</a:t>
            </a:r>
            <a:r>
              <a:rPr lang="ja-JP" altLang="en-US" sz="2000" dirty="0" smtClean="0">
                <a:solidFill>
                  <a:prstClr val="black"/>
                </a:solidFill>
                <a:latin typeface="+mn-ea"/>
                <a:ea typeface="+mn-ea"/>
              </a:rPr>
              <a:t>したいゴール、ニーズ、行動特性などがはっきりとしたものになります。</a:t>
            </a:r>
            <a:endParaRPr lang="en-US" altLang="ja-JP" sz="2000" dirty="0" smtClean="0">
              <a:solidFill>
                <a:prstClr val="black"/>
              </a:solidFill>
              <a:latin typeface="+mn-ea"/>
              <a:ea typeface="+mn-ea"/>
            </a:endParaRPr>
          </a:p>
        </p:txBody>
      </p:sp>
      <p:sp>
        <p:nvSpPr>
          <p:cNvPr id="4" name="角丸四角形 3"/>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b="1" dirty="0" smtClean="0">
                <a:solidFill>
                  <a:prstClr val="black">
                    <a:lumMod val="85000"/>
                    <a:lumOff val="15000"/>
                  </a:prstClr>
                </a:solidFill>
                <a:latin typeface="+mj-ea"/>
                <a:ea typeface="+mj-ea"/>
              </a:rPr>
              <a:t>ペルソナ・シナリオ手法が有効</a:t>
            </a:r>
            <a:endParaRPr lang="en-US" altLang="ja-JP" sz="3600" b="1" dirty="0">
              <a:solidFill>
                <a:prstClr val="black">
                  <a:lumMod val="85000"/>
                  <a:lumOff val="15000"/>
                </a:prstClr>
              </a:solidFill>
              <a:latin typeface="+mj-ea"/>
              <a:ea typeface="+mj-ea"/>
            </a:endParaRPr>
          </a:p>
        </p:txBody>
      </p:sp>
      <p:sp>
        <p:nvSpPr>
          <p:cNvPr id="8" name="角丸四角形 7"/>
          <p:cNvSpPr/>
          <p:nvPr/>
        </p:nvSpPr>
        <p:spPr bwMode="auto">
          <a:xfrm>
            <a:off x="514675" y="3226939"/>
            <a:ext cx="8876650" cy="3013023"/>
          </a:xfrm>
          <a:prstGeom prst="roundRect">
            <a:avLst>
              <a:gd name="adj" fmla="val 10088"/>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sz="3600" dirty="0">
              <a:solidFill>
                <a:prstClr val="black"/>
              </a:solidFill>
              <a:latin typeface="A-OTF 新ゴ Pro M" pitchFamily="34" charset="-128"/>
              <a:ea typeface="A-OTF 新ゴ Pro M" pitchFamily="34" charset="-128"/>
            </a:endParaRPr>
          </a:p>
        </p:txBody>
      </p:sp>
      <p:sp>
        <p:nvSpPr>
          <p:cNvPr id="9" name="テキスト ボックス 8"/>
          <p:cNvSpPr txBox="1"/>
          <p:nvPr/>
        </p:nvSpPr>
        <p:spPr bwMode="auto">
          <a:xfrm>
            <a:off x="745067" y="3335865"/>
            <a:ext cx="8398933" cy="2814855"/>
          </a:xfrm>
          <a:prstGeom prst="rect">
            <a:avLst/>
          </a:prstGeom>
          <a:noFill/>
          <a:ln w="9525">
            <a:noFill/>
            <a:miter lim="800000"/>
            <a:headEnd/>
            <a:tailEnd/>
          </a:ln>
        </p:spPr>
        <p:txBody>
          <a:bodyPr wrap="square" lIns="108000" tIns="72000" rIns="108000" bIns="72000" rtlCol="0" anchor="t" anchorCtr="0">
            <a:spAutoFit/>
          </a:bodyPr>
          <a:lstStyle/>
          <a:p>
            <a:pPr marL="457200" indent="-457200" algn="just">
              <a:lnSpc>
                <a:spcPct val="120000"/>
              </a:lnSpc>
              <a:spcBef>
                <a:spcPts val="2400"/>
              </a:spcBef>
              <a:buSzPct val="120000"/>
              <a:buFont typeface="Wingdings" charset="2"/>
              <a:buChar char="ü"/>
            </a:pPr>
            <a:r>
              <a:rPr lang="ja-JP" altLang="en-US" sz="2800" b="1" spc="-150" dirty="0" smtClean="0">
                <a:solidFill>
                  <a:prstClr val="black"/>
                </a:solidFill>
                <a:latin typeface="+mj-ea"/>
                <a:ea typeface="+mj-ea"/>
              </a:rPr>
              <a:t>メンバー間</a:t>
            </a:r>
            <a:r>
              <a:rPr lang="ja-JP" altLang="en-US" sz="2800" b="1" spc="-150" dirty="0">
                <a:solidFill>
                  <a:prstClr val="black"/>
                </a:solidFill>
                <a:latin typeface="+mj-ea"/>
                <a:ea typeface="+mj-ea"/>
              </a:rPr>
              <a:t>で１つのユーザー像を共有できるよう</a:t>
            </a:r>
            <a:r>
              <a:rPr lang="ja-JP" altLang="en-US" sz="2800" b="1" spc="-150" dirty="0" smtClean="0">
                <a:solidFill>
                  <a:prstClr val="black"/>
                </a:solidFill>
                <a:latin typeface="+mj-ea"/>
                <a:ea typeface="+mj-ea"/>
              </a:rPr>
              <a:t>になる</a:t>
            </a:r>
            <a:endParaRPr lang="en-US" altLang="ja-JP" sz="2800" b="1" spc="-150" dirty="0" smtClean="0">
              <a:solidFill>
                <a:prstClr val="black"/>
              </a:solidFill>
              <a:latin typeface="+mj-ea"/>
              <a:ea typeface="+mj-ea"/>
            </a:endParaRPr>
          </a:p>
          <a:p>
            <a:pPr marL="457200" indent="-457200" algn="just">
              <a:lnSpc>
                <a:spcPct val="120000"/>
              </a:lnSpc>
              <a:spcBef>
                <a:spcPts val="2400"/>
              </a:spcBef>
              <a:buSzPct val="120000"/>
              <a:buFont typeface="Wingdings" charset="2"/>
              <a:buChar char="ü"/>
            </a:pPr>
            <a:r>
              <a:rPr lang="ja-JP" altLang="en-US" sz="2800" b="1" spc="-150" dirty="0" smtClean="0">
                <a:solidFill>
                  <a:prstClr val="black"/>
                </a:solidFill>
                <a:latin typeface="+mj-ea"/>
                <a:ea typeface="+mj-ea"/>
              </a:rPr>
              <a:t>焦点</a:t>
            </a:r>
            <a:r>
              <a:rPr lang="ja-JP" altLang="en-US" sz="2800" b="1" spc="-150" dirty="0">
                <a:solidFill>
                  <a:prstClr val="black"/>
                </a:solidFill>
                <a:latin typeface="+mj-ea"/>
                <a:ea typeface="+mj-ea"/>
              </a:rPr>
              <a:t>を絞るべき</a:t>
            </a:r>
            <a:r>
              <a:rPr lang="ja-JP" altLang="en-US" sz="2800" b="1" spc="-150" dirty="0" smtClean="0">
                <a:solidFill>
                  <a:prstClr val="black"/>
                </a:solidFill>
                <a:latin typeface="+mj-ea"/>
                <a:ea typeface="+mj-ea"/>
              </a:rPr>
              <a:t>ユーザーニーズを明確に捉えられ、ブレがなくなる</a:t>
            </a:r>
            <a:endParaRPr lang="en-US" altLang="ja-JP" sz="2800" b="1" spc="-150" dirty="0" smtClean="0">
              <a:solidFill>
                <a:prstClr val="black"/>
              </a:solidFill>
              <a:latin typeface="+mj-ea"/>
              <a:ea typeface="+mj-ea"/>
            </a:endParaRPr>
          </a:p>
          <a:p>
            <a:pPr marL="457200" indent="-457200" algn="just">
              <a:lnSpc>
                <a:spcPct val="120000"/>
              </a:lnSpc>
              <a:spcBef>
                <a:spcPts val="2400"/>
              </a:spcBef>
              <a:buSzPct val="120000"/>
              <a:buFont typeface="Wingdings" charset="2"/>
              <a:buChar char="ü"/>
            </a:pPr>
            <a:r>
              <a:rPr lang="ja-JP" altLang="en-US" sz="2800" b="1" spc="-150" dirty="0" smtClean="0">
                <a:solidFill>
                  <a:prstClr val="black"/>
                </a:solidFill>
                <a:latin typeface="+mj-ea"/>
                <a:ea typeface="+mj-ea"/>
              </a:rPr>
              <a:t>ユーザーニーズや特性から逸脱した検討を避けられる</a:t>
            </a:r>
            <a:endParaRPr lang="en-US" altLang="ja-JP" sz="2800" b="1" spc="-150" dirty="0" smtClean="0">
              <a:solidFill>
                <a:prstClr val="black"/>
              </a:solidFill>
              <a:latin typeface="+mj-ea"/>
              <a:ea typeface="+mj-ea"/>
            </a:endParaRPr>
          </a:p>
        </p:txBody>
      </p:sp>
    </p:spTree>
    <p:extLst>
      <p:ext uri="{BB962C8B-B14F-4D97-AF65-F5344CB8AC3E}">
        <p14:creationId xmlns:p14="http://schemas.microsoft.com/office/powerpoint/2010/main" val="42924658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テキスト ボックス 66"/>
          <p:cNvSpPr txBox="1"/>
          <p:nvPr/>
        </p:nvSpPr>
        <p:spPr bwMode="auto">
          <a:xfrm>
            <a:off x="1374281" y="2589862"/>
            <a:ext cx="4005455"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68" name="テキスト ボックス 67"/>
          <p:cNvSpPr txBox="1"/>
          <p:nvPr/>
        </p:nvSpPr>
        <p:spPr bwMode="auto">
          <a:xfrm>
            <a:off x="1374281" y="3055461"/>
            <a:ext cx="4063112"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69" name="テキスト ボックス 68"/>
          <p:cNvSpPr txBox="1"/>
          <p:nvPr/>
        </p:nvSpPr>
        <p:spPr bwMode="auto">
          <a:xfrm>
            <a:off x="1374281" y="4452258"/>
            <a:ext cx="5314604"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70" name="テキスト ボックス 69"/>
          <p:cNvSpPr txBox="1"/>
          <p:nvPr/>
        </p:nvSpPr>
        <p:spPr bwMode="auto">
          <a:xfrm>
            <a:off x="1374281" y="4917857"/>
            <a:ext cx="6077709"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71" name="テキスト ボックス 70"/>
          <p:cNvSpPr txBox="1"/>
          <p:nvPr/>
        </p:nvSpPr>
        <p:spPr bwMode="auto">
          <a:xfrm>
            <a:off x="1374281" y="5383456"/>
            <a:ext cx="6678019"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72" name="テキスト ボックス 71"/>
          <p:cNvSpPr txBox="1"/>
          <p:nvPr/>
        </p:nvSpPr>
        <p:spPr bwMode="auto">
          <a:xfrm>
            <a:off x="1374281" y="5849054"/>
            <a:ext cx="7088400"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7" name="テキスト ボックス 6"/>
          <p:cNvSpPr txBox="1"/>
          <p:nvPr/>
        </p:nvSpPr>
        <p:spPr bwMode="auto">
          <a:xfrm>
            <a:off x="378033" y="801921"/>
            <a:ext cx="9206842" cy="51473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8000" tIns="72000" rIns="108000" bIns="72000" rtlCol="0" anchor="ctr" anchorCtr="1">
            <a:spAutoFit/>
          </a:bodyPr>
          <a:lstStyle/>
          <a:p>
            <a:pPr>
              <a:buSzPct val="120000"/>
            </a:pPr>
            <a:r>
              <a:rPr lang="en-US" altLang="ja-JP" sz="2400" dirty="0">
                <a:solidFill>
                  <a:prstClr val="black"/>
                </a:solidFill>
                <a:latin typeface="ＭＳ Ｐゴシック"/>
                <a:ea typeface="ＭＳ Ｐゴシック"/>
              </a:rPr>
              <a:t>2010</a:t>
            </a:r>
            <a:r>
              <a:rPr lang="ja-JP" altLang="en-US" sz="2400" dirty="0">
                <a:solidFill>
                  <a:prstClr val="black"/>
                </a:solidFill>
                <a:latin typeface="ＭＳ Ｐゴシック"/>
                <a:ea typeface="ＭＳ Ｐゴシック"/>
              </a:rPr>
              <a:t>年　世界のテーマパーク・遊園地入場者数</a:t>
            </a:r>
            <a:r>
              <a:rPr lang="ja-JP" altLang="en-US" sz="2400" dirty="0" smtClean="0">
                <a:solidFill>
                  <a:prstClr val="black"/>
                </a:solidFill>
                <a:latin typeface="ＭＳ Ｐゴシック"/>
                <a:ea typeface="ＭＳ Ｐゴシック"/>
              </a:rPr>
              <a:t>ランキング </a:t>
            </a:r>
            <a:r>
              <a:rPr lang="en-US" altLang="ja-JP" sz="2400" dirty="0" smtClean="0">
                <a:solidFill>
                  <a:prstClr val="black"/>
                </a:solidFill>
                <a:latin typeface="ＭＳ Ｐゴシック"/>
                <a:ea typeface="ＭＳ Ｐゴシック"/>
              </a:rPr>
              <a:t>TOP10</a:t>
            </a:r>
            <a:endParaRPr lang="ja-JP" altLang="en-US" sz="2400" dirty="0" smtClean="0">
              <a:solidFill>
                <a:prstClr val="black"/>
              </a:solidFill>
              <a:latin typeface="ＭＳ Ｐゴシック"/>
              <a:ea typeface="ＭＳ Ｐゴシック"/>
            </a:endParaRPr>
          </a:p>
        </p:txBody>
      </p:sp>
      <p:sp>
        <p:nvSpPr>
          <p:cNvPr id="51" name="テキスト ボックス 50"/>
          <p:cNvSpPr txBox="1"/>
          <p:nvPr/>
        </p:nvSpPr>
        <p:spPr bwMode="auto">
          <a:xfrm>
            <a:off x="1381535" y="1571580"/>
            <a:ext cx="2821794" cy="453183"/>
          </a:xfrm>
          <a:prstGeom prst="rect">
            <a:avLst/>
          </a:prstGeom>
          <a:gradFill>
            <a:gsLst>
              <a:gs pos="0">
                <a:schemeClr val="accent5">
                  <a:tint val="37000"/>
                  <a:satMod val="300000"/>
                </a:schemeClr>
              </a:gs>
              <a:gs pos="54000">
                <a:schemeClr val="accent5">
                  <a:tint val="15000"/>
                  <a:satMod val="350000"/>
                </a:schemeClr>
              </a:gs>
            </a:gsLst>
          </a:gradFill>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52" name="テキスト ボックス 51"/>
          <p:cNvSpPr txBox="1"/>
          <p:nvPr/>
        </p:nvSpPr>
        <p:spPr bwMode="auto">
          <a:xfrm>
            <a:off x="1381535" y="2008151"/>
            <a:ext cx="3432278" cy="453183"/>
          </a:xfrm>
          <a:prstGeom prst="rect">
            <a:avLst/>
          </a:prstGeom>
          <a:gradFill>
            <a:gsLst>
              <a:gs pos="0">
                <a:schemeClr val="accent5">
                  <a:tint val="37000"/>
                  <a:satMod val="300000"/>
                </a:schemeClr>
              </a:gs>
              <a:gs pos="54000">
                <a:schemeClr val="accent5">
                  <a:tint val="15000"/>
                  <a:satMod val="350000"/>
                </a:schemeClr>
              </a:gs>
            </a:gsLst>
          </a:gradFill>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78" name="テキスト ボックス 77"/>
          <p:cNvSpPr txBox="1"/>
          <p:nvPr/>
        </p:nvSpPr>
        <p:spPr bwMode="auto">
          <a:xfrm>
            <a:off x="1381535" y="3521060"/>
            <a:ext cx="4367664"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79" name="テキスト ボックス 78"/>
          <p:cNvSpPr txBox="1"/>
          <p:nvPr/>
        </p:nvSpPr>
        <p:spPr bwMode="auto">
          <a:xfrm>
            <a:off x="1381535" y="3986659"/>
            <a:ext cx="4516298" cy="45318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lIns="108000" tIns="72000" rIns="108000" bIns="72000" rtlCol="0" anchor="ctr" anchorCtr="1">
            <a:spAutoFit/>
          </a:bodyPr>
          <a:lstStyle/>
          <a:p>
            <a:pPr>
              <a:lnSpc>
                <a:spcPct val="130000"/>
              </a:lnSpc>
              <a:buSzPct val="120000"/>
            </a:pPr>
            <a:endParaRPr lang="ja-JP" altLang="en-US" sz="1600" dirty="0" smtClean="0">
              <a:solidFill>
                <a:prstClr val="black"/>
              </a:solidFill>
              <a:latin typeface="ＭＳ Ｐゴシック"/>
              <a:ea typeface="ＭＳ Ｐゴシック"/>
            </a:endParaRPr>
          </a:p>
        </p:txBody>
      </p:sp>
      <p:sp>
        <p:nvSpPr>
          <p:cNvPr id="80" name="テキスト ボックス 79"/>
          <p:cNvSpPr txBox="1"/>
          <p:nvPr/>
        </p:nvSpPr>
        <p:spPr bwMode="auto">
          <a:xfrm>
            <a:off x="1347297" y="1589045"/>
            <a:ext cx="2557046"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smtClean="0">
                <a:solidFill>
                  <a:prstClr val="black">
                    <a:lumMod val="65000"/>
                    <a:lumOff val="35000"/>
                  </a:prstClr>
                </a:solidFill>
                <a:latin typeface="ＭＳ Ｐゴシック"/>
                <a:ea typeface="ＭＳ Ｐゴシック"/>
              </a:rPr>
              <a:t>エバーランド</a:t>
            </a:r>
          </a:p>
        </p:txBody>
      </p:sp>
      <p:sp>
        <p:nvSpPr>
          <p:cNvPr id="81" name="テキスト ボックス 80"/>
          <p:cNvSpPr txBox="1"/>
          <p:nvPr/>
        </p:nvSpPr>
        <p:spPr bwMode="auto">
          <a:xfrm>
            <a:off x="1347296" y="2020142"/>
            <a:ext cx="3634157" cy="425483"/>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sz="1400" dirty="0">
                <a:solidFill>
                  <a:prstClr val="black">
                    <a:lumMod val="65000"/>
                    <a:lumOff val="35000"/>
                  </a:prstClr>
                </a:solidFill>
                <a:latin typeface="ＭＳ Ｐゴシック"/>
                <a:ea typeface="ＭＳ Ｐゴシック"/>
              </a:rPr>
              <a:t>ユニバーサル・スタジオ・</a:t>
            </a:r>
            <a:r>
              <a:rPr lang="ja-JP" altLang="en-US" sz="1400" dirty="0" smtClean="0">
                <a:solidFill>
                  <a:prstClr val="black">
                    <a:lumMod val="65000"/>
                    <a:lumOff val="35000"/>
                  </a:prstClr>
                </a:solidFill>
                <a:latin typeface="ＭＳ Ｐゴシック"/>
                <a:ea typeface="ＭＳ Ｐゴシック"/>
              </a:rPr>
              <a:t>ジャパン</a:t>
            </a:r>
          </a:p>
        </p:txBody>
      </p:sp>
      <p:sp>
        <p:nvSpPr>
          <p:cNvPr id="82" name="テキスト ボックス 81"/>
          <p:cNvSpPr txBox="1"/>
          <p:nvPr/>
        </p:nvSpPr>
        <p:spPr bwMode="auto">
          <a:xfrm>
            <a:off x="1347296" y="2580330"/>
            <a:ext cx="3863332"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ディズニー・ハリウッドスタジオ </a:t>
            </a:r>
            <a:endParaRPr lang="ja-JP" altLang="en-US" dirty="0" smtClean="0">
              <a:solidFill>
                <a:prstClr val="black"/>
              </a:solidFill>
              <a:latin typeface="ＭＳ Ｐゴシック"/>
              <a:ea typeface="ＭＳ Ｐゴシック"/>
            </a:endParaRPr>
          </a:p>
        </p:txBody>
      </p:sp>
      <p:sp>
        <p:nvSpPr>
          <p:cNvPr id="83" name="テキスト ボックス 82"/>
          <p:cNvSpPr txBox="1"/>
          <p:nvPr/>
        </p:nvSpPr>
        <p:spPr bwMode="auto">
          <a:xfrm>
            <a:off x="1347295" y="3040751"/>
            <a:ext cx="3863333"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ディズニー・アニマルキングダム</a:t>
            </a:r>
            <a:endParaRPr lang="ja-JP" altLang="en-US" dirty="0" smtClean="0">
              <a:solidFill>
                <a:prstClr val="black"/>
              </a:solidFill>
              <a:latin typeface="ＭＳ Ｐゴシック"/>
              <a:ea typeface="ＭＳ Ｐゴシック"/>
            </a:endParaRPr>
          </a:p>
        </p:txBody>
      </p:sp>
      <p:sp>
        <p:nvSpPr>
          <p:cNvPr id="84" name="テキスト ボックス 83"/>
          <p:cNvSpPr txBox="1"/>
          <p:nvPr/>
        </p:nvSpPr>
        <p:spPr bwMode="auto">
          <a:xfrm>
            <a:off x="1347296" y="3498889"/>
            <a:ext cx="3365994"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ディズニーランド・パーク</a:t>
            </a:r>
            <a:endParaRPr lang="ja-JP" altLang="en-US" dirty="0" smtClean="0">
              <a:solidFill>
                <a:prstClr val="black"/>
              </a:solidFill>
              <a:latin typeface="ＭＳ Ｐゴシック"/>
              <a:ea typeface="ＭＳ Ｐゴシック"/>
            </a:endParaRPr>
          </a:p>
        </p:txBody>
      </p:sp>
      <p:sp>
        <p:nvSpPr>
          <p:cNvPr id="85" name="テキスト ボックス 84"/>
          <p:cNvSpPr txBox="1"/>
          <p:nvPr/>
        </p:nvSpPr>
        <p:spPr bwMode="auto">
          <a:xfrm>
            <a:off x="1347295" y="3964485"/>
            <a:ext cx="4550537"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エプコット </a:t>
            </a:r>
            <a:r>
              <a:rPr lang="en-US" altLang="ja-JP" dirty="0" smtClean="0">
                <a:solidFill>
                  <a:prstClr val="black"/>
                </a:solidFill>
                <a:latin typeface="ＭＳ Ｐゴシック"/>
                <a:ea typeface="ＭＳ Ｐゴシック"/>
              </a:rPr>
              <a:t>(</a:t>
            </a:r>
            <a:r>
              <a:rPr lang="ja-JP" altLang="en-US" dirty="0" smtClean="0">
                <a:solidFill>
                  <a:prstClr val="black"/>
                </a:solidFill>
                <a:latin typeface="ＭＳ Ｐゴシック"/>
                <a:ea typeface="ＭＳ Ｐゴシック"/>
              </a:rPr>
              <a:t>ウォルト</a:t>
            </a:r>
            <a:r>
              <a:rPr lang="ja-JP" altLang="en-US" dirty="0">
                <a:solidFill>
                  <a:prstClr val="black"/>
                </a:solidFill>
                <a:latin typeface="ＭＳ Ｐゴシック"/>
                <a:ea typeface="ＭＳ Ｐゴシック"/>
              </a:rPr>
              <a:t>・ディズニー・ワールド）</a:t>
            </a:r>
            <a:endParaRPr lang="ja-JP" altLang="en-US" dirty="0" smtClean="0">
              <a:solidFill>
                <a:prstClr val="black"/>
              </a:solidFill>
              <a:latin typeface="ＭＳ Ｐゴシック"/>
              <a:ea typeface="ＭＳ Ｐゴシック"/>
            </a:endParaRPr>
          </a:p>
        </p:txBody>
      </p:sp>
      <p:sp>
        <p:nvSpPr>
          <p:cNvPr id="86" name="テキスト ボックス 85"/>
          <p:cNvSpPr txBox="1"/>
          <p:nvPr/>
        </p:nvSpPr>
        <p:spPr bwMode="auto">
          <a:xfrm>
            <a:off x="1347296" y="5360393"/>
            <a:ext cx="2684287"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ディズニーランド</a:t>
            </a:r>
            <a:endParaRPr lang="ja-JP" altLang="en-US" dirty="0" smtClean="0">
              <a:solidFill>
                <a:prstClr val="black"/>
              </a:solidFill>
              <a:latin typeface="ＭＳ Ｐゴシック"/>
              <a:ea typeface="ＭＳ Ｐゴシック"/>
            </a:endParaRPr>
          </a:p>
        </p:txBody>
      </p:sp>
      <p:sp>
        <p:nvSpPr>
          <p:cNvPr id="87" name="テキスト ボックス 86"/>
          <p:cNvSpPr txBox="1"/>
          <p:nvPr/>
        </p:nvSpPr>
        <p:spPr bwMode="auto">
          <a:xfrm>
            <a:off x="1347295" y="4908384"/>
            <a:ext cx="4140353"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東京</a:t>
            </a:r>
            <a:r>
              <a:rPr lang="ja-JP" altLang="en-US" dirty="0" smtClean="0">
                <a:solidFill>
                  <a:prstClr val="black"/>
                </a:solidFill>
                <a:latin typeface="ＭＳ Ｐゴシック"/>
                <a:ea typeface="ＭＳ Ｐゴシック"/>
              </a:rPr>
              <a:t>ディズニー</a:t>
            </a:r>
            <a:r>
              <a:rPr lang="ja-JP" altLang="en-US" dirty="0">
                <a:solidFill>
                  <a:prstClr val="black"/>
                </a:solidFill>
                <a:latin typeface="ＭＳ Ｐゴシック"/>
                <a:ea typeface="ＭＳ Ｐゴシック"/>
              </a:rPr>
              <a:t>ランド</a:t>
            </a:r>
            <a:r>
              <a:rPr lang="ja-JP" altLang="en-US" dirty="0" smtClean="0">
                <a:solidFill>
                  <a:prstClr val="black"/>
                </a:solidFill>
                <a:latin typeface="ＭＳ Ｐゴシック"/>
                <a:ea typeface="ＭＳ Ｐゴシック"/>
              </a:rPr>
              <a:t> </a:t>
            </a:r>
          </a:p>
        </p:txBody>
      </p:sp>
      <p:sp>
        <p:nvSpPr>
          <p:cNvPr id="98" name="テキスト ボックス 97"/>
          <p:cNvSpPr txBox="1"/>
          <p:nvPr/>
        </p:nvSpPr>
        <p:spPr bwMode="auto">
          <a:xfrm>
            <a:off x="1347296" y="4417387"/>
            <a:ext cx="2911757"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a:solidFill>
                  <a:prstClr val="black"/>
                </a:solidFill>
                <a:latin typeface="ＭＳ Ｐゴシック"/>
                <a:ea typeface="ＭＳ Ｐゴシック"/>
              </a:rPr>
              <a:t>東京ディズニーシー </a:t>
            </a:r>
            <a:endParaRPr lang="ja-JP" altLang="en-US" dirty="0" smtClean="0">
              <a:solidFill>
                <a:prstClr val="black"/>
              </a:solidFill>
              <a:latin typeface="ＭＳ Ｐゴシック"/>
              <a:ea typeface="ＭＳ Ｐゴシック"/>
            </a:endParaRPr>
          </a:p>
        </p:txBody>
      </p:sp>
      <p:sp>
        <p:nvSpPr>
          <p:cNvPr id="99" name="テキスト ボックス 98"/>
          <p:cNvSpPr txBox="1"/>
          <p:nvPr/>
        </p:nvSpPr>
        <p:spPr bwMode="auto">
          <a:xfrm>
            <a:off x="1347296" y="5828668"/>
            <a:ext cx="5554077" cy="491655"/>
          </a:xfrm>
          <a:prstGeom prst="rect">
            <a:avLst/>
          </a:prstGeom>
          <a:noFill/>
          <a:ln w="9525">
            <a:noFill/>
            <a:miter lim="800000"/>
            <a:headEnd/>
            <a:tailEnd/>
          </a:ln>
        </p:spPr>
        <p:txBody>
          <a:bodyPr wrap="square" lIns="108000" tIns="72000" rIns="108000" bIns="72000" rtlCol="0" anchor="ctr" anchorCtr="0">
            <a:spAutoFit/>
          </a:bodyPr>
          <a:lstStyle/>
          <a:p>
            <a:pPr>
              <a:lnSpc>
                <a:spcPct val="130000"/>
              </a:lnSpc>
              <a:buSzPct val="120000"/>
            </a:pPr>
            <a:r>
              <a:rPr lang="ja-JP" altLang="en-US" dirty="0" smtClean="0">
                <a:solidFill>
                  <a:prstClr val="black"/>
                </a:solidFill>
                <a:latin typeface="ＭＳ Ｐゴシック"/>
                <a:ea typeface="ＭＳ Ｐゴシック"/>
              </a:rPr>
              <a:t>マジックキングダム（ウォルト</a:t>
            </a:r>
            <a:r>
              <a:rPr lang="ja-JP" altLang="en-US" dirty="0">
                <a:solidFill>
                  <a:prstClr val="black"/>
                </a:solidFill>
                <a:latin typeface="ＭＳ Ｐゴシック"/>
                <a:ea typeface="ＭＳ Ｐゴシック"/>
              </a:rPr>
              <a:t>・ディズニー・ワールド）</a:t>
            </a:r>
            <a:endParaRPr lang="ja-JP" altLang="en-US" dirty="0" smtClean="0">
              <a:solidFill>
                <a:prstClr val="black"/>
              </a:solidFill>
              <a:latin typeface="ＭＳ Ｐゴシック"/>
              <a:ea typeface="ＭＳ Ｐゴシック"/>
            </a:endParaRPr>
          </a:p>
        </p:txBody>
      </p:sp>
      <p:sp>
        <p:nvSpPr>
          <p:cNvPr id="101" name="テキスト ボックス 100"/>
          <p:cNvSpPr txBox="1"/>
          <p:nvPr/>
        </p:nvSpPr>
        <p:spPr bwMode="auto">
          <a:xfrm>
            <a:off x="247408" y="1520548"/>
            <a:ext cx="929204" cy="465494"/>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1600" dirty="0" smtClean="0">
                <a:solidFill>
                  <a:prstClr val="black">
                    <a:lumMod val="50000"/>
                    <a:lumOff val="50000"/>
                  </a:prstClr>
                </a:solidFill>
                <a:latin typeface="ＭＳ Ｐゴシック"/>
                <a:ea typeface="ＭＳ Ｐゴシック"/>
              </a:rPr>
              <a:t>10</a:t>
            </a:r>
            <a:r>
              <a:rPr lang="ja-JP" altLang="en-US" sz="1600" dirty="0" smtClean="0">
                <a:solidFill>
                  <a:prstClr val="black">
                    <a:lumMod val="50000"/>
                    <a:lumOff val="50000"/>
                  </a:prstClr>
                </a:solidFill>
                <a:latin typeface="ＭＳ Ｐゴシック"/>
                <a:ea typeface="ＭＳ Ｐゴシック"/>
              </a:rPr>
              <a:t>位</a:t>
            </a:r>
          </a:p>
        </p:txBody>
      </p:sp>
      <p:sp>
        <p:nvSpPr>
          <p:cNvPr id="102" name="テキスト ボックス 101"/>
          <p:cNvSpPr txBox="1"/>
          <p:nvPr/>
        </p:nvSpPr>
        <p:spPr bwMode="auto">
          <a:xfrm>
            <a:off x="407063" y="1951261"/>
            <a:ext cx="628380" cy="465494"/>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1600" dirty="0" smtClean="0">
                <a:solidFill>
                  <a:prstClr val="black">
                    <a:lumMod val="50000"/>
                    <a:lumOff val="50000"/>
                  </a:prstClr>
                </a:solidFill>
                <a:latin typeface="ＭＳ Ｐゴシック"/>
                <a:ea typeface="ＭＳ Ｐゴシック"/>
              </a:rPr>
              <a:t>9</a:t>
            </a:r>
            <a:r>
              <a:rPr lang="ja-JP" altLang="en-US" sz="1600" dirty="0" smtClean="0">
                <a:solidFill>
                  <a:prstClr val="black">
                    <a:lumMod val="50000"/>
                    <a:lumOff val="50000"/>
                  </a:prstClr>
                </a:solidFill>
                <a:latin typeface="ＭＳ Ｐゴシック"/>
                <a:ea typeface="ＭＳ Ｐゴシック"/>
              </a:rPr>
              <a:t>位</a:t>
            </a:r>
          </a:p>
        </p:txBody>
      </p:sp>
      <p:sp>
        <p:nvSpPr>
          <p:cNvPr id="103" name="テキスト ボックス 102"/>
          <p:cNvSpPr txBox="1"/>
          <p:nvPr/>
        </p:nvSpPr>
        <p:spPr bwMode="auto">
          <a:xfrm>
            <a:off x="240151" y="2466431"/>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8</a:t>
            </a:r>
            <a:r>
              <a:rPr lang="ja-JP" altLang="en-US" sz="2000" dirty="0" smtClean="0">
                <a:solidFill>
                  <a:prstClr val="black"/>
                </a:solidFill>
                <a:latin typeface="ＭＳ Ｐゴシック"/>
                <a:ea typeface="ＭＳ Ｐゴシック"/>
              </a:rPr>
              <a:t>位</a:t>
            </a:r>
          </a:p>
        </p:txBody>
      </p:sp>
      <p:sp>
        <p:nvSpPr>
          <p:cNvPr id="104" name="テキスト ボックス 103"/>
          <p:cNvSpPr txBox="1"/>
          <p:nvPr/>
        </p:nvSpPr>
        <p:spPr bwMode="auto">
          <a:xfrm>
            <a:off x="240151" y="2932138"/>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7</a:t>
            </a:r>
            <a:r>
              <a:rPr lang="ja-JP" altLang="en-US" sz="2000" dirty="0" smtClean="0">
                <a:solidFill>
                  <a:prstClr val="black"/>
                </a:solidFill>
                <a:latin typeface="ＭＳ Ｐゴシック"/>
                <a:ea typeface="ＭＳ Ｐゴシック"/>
              </a:rPr>
              <a:t>位</a:t>
            </a:r>
          </a:p>
        </p:txBody>
      </p:sp>
      <p:sp>
        <p:nvSpPr>
          <p:cNvPr id="105" name="テキスト ボックス 104"/>
          <p:cNvSpPr txBox="1"/>
          <p:nvPr/>
        </p:nvSpPr>
        <p:spPr bwMode="auto">
          <a:xfrm>
            <a:off x="240151" y="3395627"/>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6</a:t>
            </a:r>
            <a:r>
              <a:rPr lang="ja-JP" altLang="en-US" sz="2000" dirty="0" smtClean="0">
                <a:solidFill>
                  <a:prstClr val="black"/>
                </a:solidFill>
                <a:latin typeface="ＭＳ Ｐゴシック"/>
                <a:ea typeface="ＭＳ Ｐゴシック"/>
              </a:rPr>
              <a:t>位</a:t>
            </a:r>
          </a:p>
        </p:txBody>
      </p:sp>
      <p:sp>
        <p:nvSpPr>
          <p:cNvPr id="106" name="テキスト ボックス 105"/>
          <p:cNvSpPr txBox="1"/>
          <p:nvPr/>
        </p:nvSpPr>
        <p:spPr bwMode="auto">
          <a:xfrm>
            <a:off x="240151" y="3860156"/>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5</a:t>
            </a:r>
            <a:r>
              <a:rPr lang="ja-JP" altLang="en-US" sz="2000" dirty="0" smtClean="0">
                <a:solidFill>
                  <a:prstClr val="black"/>
                </a:solidFill>
                <a:latin typeface="ＭＳ Ｐゴシック"/>
                <a:ea typeface="ＭＳ Ｐゴシック"/>
              </a:rPr>
              <a:t>位</a:t>
            </a:r>
          </a:p>
        </p:txBody>
      </p:sp>
      <p:sp>
        <p:nvSpPr>
          <p:cNvPr id="107" name="テキスト ボックス 106"/>
          <p:cNvSpPr txBox="1"/>
          <p:nvPr/>
        </p:nvSpPr>
        <p:spPr bwMode="auto">
          <a:xfrm>
            <a:off x="240151" y="4325650"/>
            <a:ext cx="913147"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4</a:t>
            </a:r>
            <a:r>
              <a:rPr lang="ja-JP" altLang="en-US" sz="2000" dirty="0" smtClean="0">
                <a:solidFill>
                  <a:prstClr val="black"/>
                </a:solidFill>
                <a:latin typeface="ＭＳ Ｐゴシック"/>
                <a:ea typeface="ＭＳ Ｐゴシック"/>
              </a:rPr>
              <a:t>位</a:t>
            </a:r>
          </a:p>
        </p:txBody>
      </p:sp>
      <p:sp>
        <p:nvSpPr>
          <p:cNvPr id="108" name="テキスト ボックス 107"/>
          <p:cNvSpPr txBox="1"/>
          <p:nvPr/>
        </p:nvSpPr>
        <p:spPr bwMode="auto">
          <a:xfrm>
            <a:off x="160324" y="4858391"/>
            <a:ext cx="1063558"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3</a:t>
            </a:r>
            <a:r>
              <a:rPr lang="ja-JP" altLang="en-US" sz="2000" dirty="0" smtClean="0">
                <a:solidFill>
                  <a:prstClr val="black"/>
                </a:solidFill>
                <a:latin typeface="ＭＳ Ｐゴシック"/>
                <a:ea typeface="ＭＳ Ｐゴシック"/>
              </a:rPr>
              <a:t>位</a:t>
            </a:r>
          </a:p>
        </p:txBody>
      </p:sp>
      <p:sp>
        <p:nvSpPr>
          <p:cNvPr id="109" name="テキスト ボックス 108"/>
          <p:cNvSpPr txBox="1"/>
          <p:nvPr/>
        </p:nvSpPr>
        <p:spPr bwMode="auto">
          <a:xfrm>
            <a:off x="160324" y="5323060"/>
            <a:ext cx="1063558"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2</a:t>
            </a:r>
            <a:r>
              <a:rPr lang="ja-JP" altLang="en-US" sz="2000" dirty="0" smtClean="0">
                <a:solidFill>
                  <a:prstClr val="black"/>
                </a:solidFill>
                <a:latin typeface="ＭＳ Ｐゴシック"/>
                <a:ea typeface="ＭＳ Ｐゴシック"/>
              </a:rPr>
              <a:t>位</a:t>
            </a:r>
          </a:p>
        </p:txBody>
      </p:sp>
      <p:sp>
        <p:nvSpPr>
          <p:cNvPr id="110" name="テキスト ボックス 109"/>
          <p:cNvSpPr txBox="1"/>
          <p:nvPr/>
        </p:nvSpPr>
        <p:spPr bwMode="auto">
          <a:xfrm>
            <a:off x="160324" y="5777643"/>
            <a:ext cx="1063558" cy="545516"/>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2000" dirty="0" smtClean="0">
                <a:solidFill>
                  <a:prstClr val="black"/>
                </a:solidFill>
                <a:latin typeface="ＭＳ Ｐゴシック"/>
                <a:ea typeface="ＭＳ Ｐゴシック"/>
              </a:rPr>
              <a:t>1</a:t>
            </a:r>
            <a:r>
              <a:rPr lang="ja-JP" altLang="en-US" sz="2000" dirty="0" smtClean="0">
                <a:solidFill>
                  <a:prstClr val="black"/>
                </a:solidFill>
                <a:latin typeface="ＭＳ Ｐゴシック"/>
                <a:ea typeface="ＭＳ Ｐゴシック"/>
              </a:rPr>
              <a:t>位</a:t>
            </a:r>
          </a:p>
        </p:txBody>
      </p:sp>
      <p:sp>
        <p:nvSpPr>
          <p:cNvPr id="46" name="角丸四角形 45"/>
          <p:cNvSpPr/>
          <p:nvPr/>
        </p:nvSpPr>
        <p:spPr bwMode="auto">
          <a:xfrm>
            <a:off x="160323" y="2491359"/>
            <a:ext cx="9424551" cy="3982011"/>
          </a:xfrm>
          <a:prstGeom prst="roundRect">
            <a:avLst>
              <a:gd name="adj" fmla="val 7102"/>
            </a:avLst>
          </a:prstGeom>
          <a:noFill/>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prstClr val="black">
                  <a:lumMod val="75000"/>
                  <a:lumOff val="25000"/>
                </a:prstClr>
              </a:solidFill>
              <a:latin typeface="ＭＳ Ｐゴシック"/>
              <a:ea typeface="ＭＳ Ｐゴシック"/>
            </a:endParaRPr>
          </a:p>
        </p:txBody>
      </p:sp>
      <p:sp>
        <p:nvSpPr>
          <p:cNvPr id="3" name="テキスト ボックス 2"/>
          <p:cNvSpPr txBox="1"/>
          <p:nvPr/>
        </p:nvSpPr>
        <p:spPr bwMode="auto">
          <a:xfrm>
            <a:off x="6527800" y="2809855"/>
            <a:ext cx="2755899" cy="88407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lIns="108000" tIns="72000" rIns="108000" bIns="72000" rtlCol="0" anchor="ctr" anchorCtr="1">
            <a:spAutoFit/>
          </a:bodyPr>
          <a:lstStyle/>
          <a:p>
            <a:pPr>
              <a:buSzPct val="120000"/>
            </a:pPr>
            <a:r>
              <a:rPr lang="en-US" altLang="ja-JP" sz="2400" dirty="0" smtClean="0">
                <a:solidFill>
                  <a:prstClr val="white"/>
                </a:solidFill>
                <a:latin typeface="ＭＳ Ｐゴシック"/>
                <a:ea typeface="ＭＳ Ｐゴシック"/>
              </a:rPr>
              <a:t>1</a:t>
            </a:r>
            <a:r>
              <a:rPr lang="ja-JP" altLang="en-US" sz="2400" dirty="0" smtClean="0">
                <a:solidFill>
                  <a:prstClr val="white"/>
                </a:solidFill>
                <a:latin typeface="ＭＳ Ｐゴシック"/>
                <a:ea typeface="ＭＳ Ｐゴシック"/>
              </a:rPr>
              <a:t>位から８位までをディズニーが独占</a:t>
            </a:r>
          </a:p>
        </p:txBody>
      </p:sp>
      <p:sp>
        <p:nvSpPr>
          <p:cNvPr id="54" name="タイトル 1"/>
          <p:cNvSpPr>
            <a:spLocks noGrp="1"/>
          </p:cNvSpPr>
          <p:nvPr>
            <p:ph type="ctrTitle"/>
          </p:nvPr>
        </p:nvSpPr>
        <p:spPr>
          <a:xfrm>
            <a:off x="488949" y="0"/>
            <a:ext cx="9288463" cy="549275"/>
          </a:xfrm>
        </p:spPr>
        <p:txBody>
          <a:bodyPr>
            <a:normAutofit fontScale="90000"/>
          </a:bodyPr>
          <a:lstStyle/>
          <a:p>
            <a:r>
              <a:rPr lang="ja-JP" altLang="en-US" dirty="0"/>
              <a:t>ユーザーエクスペリエンスとは？ － ディズニー・テーマパーク</a:t>
            </a:r>
            <a:endParaRPr kumimoji="1" lang="ja-JP" altLang="en-US" dirty="0"/>
          </a:p>
        </p:txBody>
      </p:sp>
    </p:spTree>
    <p:extLst>
      <p:ext uri="{BB962C8B-B14F-4D97-AF65-F5344CB8AC3E}">
        <p14:creationId xmlns:p14="http://schemas.microsoft.com/office/powerpoint/2010/main" val="2705826951"/>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5" name="タイトル 4"/>
          <p:cNvSpPr>
            <a:spLocks noGrp="1"/>
          </p:cNvSpPr>
          <p:nvPr>
            <p:ph type="ctrTitle"/>
          </p:nvPr>
        </p:nvSpPr>
        <p:spPr/>
        <p:txBody>
          <a:bodyPr/>
          <a:lstStyle/>
          <a:p>
            <a:r>
              <a:rPr lang="ja-JP" altLang="en-US" dirty="0"/>
              <a:t>利用シーンの</a:t>
            </a:r>
            <a:r>
              <a:rPr lang="ja-JP" altLang="en-US" dirty="0" smtClean="0"/>
              <a:t>検討</a:t>
            </a:r>
            <a:endParaRPr kumimoji="1" lang="ja-JP" altLang="en-US" dirty="0"/>
          </a:p>
        </p:txBody>
      </p:sp>
    </p:spTree>
    <p:extLst>
      <p:ext uri="{BB962C8B-B14F-4D97-AF65-F5344CB8AC3E}">
        <p14:creationId xmlns:p14="http://schemas.microsoft.com/office/powerpoint/2010/main" val="1576446447"/>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solidFill>
                  <a:prstClr val="black"/>
                </a:solidFill>
              </a:rPr>
              <a:t>シナリオ</a:t>
            </a:r>
            <a:r>
              <a:rPr lang="ja-JP" altLang="en-US" dirty="0" smtClean="0">
                <a:solidFill>
                  <a:prstClr val="black"/>
                </a:solidFill>
              </a:rPr>
              <a:t>：絵コンテ</a:t>
            </a:r>
            <a:endParaRPr kumimoji="1" lang="ja-JP" alt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510" y="549275"/>
            <a:ext cx="4030980" cy="537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3"/>
          <p:cNvSpPr/>
          <p:nvPr/>
        </p:nvSpPr>
        <p:spPr bwMode="auto">
          <a:xfrm>
            <a:off x="514675" y="525493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b="1" dirty="0" smtClean="0">
                <a:solidFill>
                  <a:prstClr val="black">
                    <a:lumMod val="85000"/>
                    <a:lumOff val="15000"/>
                  </a:prstClr>
                </a:solidFill>
                <a:latin typeface="+mj-ea"/>
                <a:ea typeface="+mj-ea"/>
              </a:rPr>
              <a:t>体験イメージ</a:t>
            </a:r>
            <a:r>
              <a:rPr lang="en-US" altLang="ja-JP" sz="2800" b="1" dirty="0" smtClean="0">
                <a:solidFill>
                  <a:prstClr val="black">
                    <a:lumMod val="85000"/>
                    <a:lumOff val="15000"/>
                  </a:prstClr>
                </a:solidFill>
                <a:latin typeface="+mj-ea"/>
                <a:ea typeface="+mj-ea"/>
              </a:rPr>
              <a:t>/</a:t>
            </a:r>
            <a:r>
              <a:rPr lang="ja-JP" altLang="en-US" sz="2800" b="1" dirty="0" smtClean="0">
                <a:solidFill>
                  <a:prstClr val="black">
                    <a:lumMod val="85000"/>
                    <a:lumOff val="15000"/>
                  </a:prstClr>
                </a:solidFill>
                <a:latin typeface="+mj-ea"/>
                <a:ea typeface="+mj-ea"/>
              </a:rPr>
              <a:t>操作イメージを絵とストーリーで表現</a:t>
            </a:r>
            <a:endParaRPr lang="en-US" altLang="ja-JP" sz="2800" b="1" dirty="0" smtClean="0">
              <a:solidFill>
                <a:prstClr val="black">
                  <a:lumMod val="85000"/>
                  <a:lumOff val="15000"/>
                </a:prstClr>
              </a:solidFill>
              <a:latin typeface="+mj-ea"/>
              <a:ea typeface="+mj-ea"/>
            </a:endParaRPr>
          </a:p>
        </p:txBody>
      </p:sp>
    </p:spTree>
    <p:extLst>
      <p:ext uri="{BB962C8B-B14F-4D97-AF65-F5344CB8AC3E}">
        <p14:creationId xmlns:p14="http://schemas.microsoft.com/office/powerpoint/2010/main" val="2815147025"/>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ペルソナ・シナリオ手法による検討</a:t>
            </a:r>
          </a:p>
        </p:txBody>
      </p:sp>
      <p:pic>
        <p:nvPicPr>
          <p:cNvPr id="7" name="Picture 3"/>
          <p:cNvPicPr>
            <a:picLocks noChangeAspect="1" noChangeArrowheads="1"/>
          </p:cNvPicPr>
          <p:nvPr/>
        </p:nvPicPr>
        <p:blipFill>
          <a:blip r:embed="rId3" cstate="print"/>
          <a:srcRect/>
          <a:stretch>
            <a:fillRect/>
          </a:stretch>
        </p:blipFill>
        <p:spPr bwMode="auto">
          <a:xfrm>
            <a:off x="1738933" y="716280"/>
            <a:ext cx="6835313" cy="4732141"/>
          </a:xfrm>
          <a:prstGeom prst="rect">
            <a:avLst/>
          </a:prstGeom>
          <a:noFill/>
          <a:ln w="9525">
            <a:solidFill>
              <a:schemeClr val="tx1">
                <a:lumMod val="75000"/>
                <a:lumOff val="25000"/>
              </a:schemeClr>
            </a:solidFill>
            <a:miter lim="800000"/>
            <a:headEnd/>
            <a:tailEnd/>
          </a:ln>
          <a:effectLst/>
        </p:spPr>
      </p:pic>
      <p:sp>
        <p:nvSpPr>
          <p:cNvPr id="13" name="二等辺三角形 12"/>
          <p:cNvSpPr/>
          <p:nvPr/>
        </p:nvSpPr>
        <p:spPr>
          <a:xfrm rot="10800000">
            <a:off x="4525957" y="5521843"/>
            <a:ext cx="1214446" cy="297103"/>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テキスト ボックス 13"/>
          <p:cNvSpPr txBox="1"/>
          <p:nvPr/>
        </p:nvSpPr>
        <p:spPr>
          <a:xfrm>
            <a:off x="488950" y="5916103"/>
            <a:ext cx="9288461" cy="553998"/>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lnSpc>
                <a:spcPct val="130000"/>
              </a:lnSpc>
            </a:pPr>
            <a:r>
              <a:rPr lang="ja-JP" altLang="en-US" sz="2400" b="1" dirty="0" smtClean="0">
                <a:solidFill>
                  <a:prstClr val="white"/>
                </a:solidFill>
                <a:latin typeface="+mj-ea"/>
                <a:ea typeface="+mj-ea"/>
              </a:rPr>
              <a:t>ユーザー心理と画面変化の両方のシーケンスを追う事が重要！</a:t>
            </a:r>
            <a:endParaRPr lang="en-US" altLang="ja-JP" sz="2400" b="1" dirty="0" smtClean="0">
              <a:solidFill>
                <a:prstClr val="white"/>
              </a:solidFill>
              <a:latin typeface="+mj-ea"/>
              <a:ea typeface="+mj-ea"/>
            </a:endParaRPr>
          </a:p>
        </p:txBody>
      </p:sp>
      <p:sp>
        <p:nvSpPr>
          <p:cNvPr id="4" name="角丸四角形吹き出し 3"/>
          <p:cNvSpPr/>
          <p:nvPr/>
        </p:nvSpPr>
        <p:spPr bwMode="auto">
          <a:xfrm>
            <a:off x="8113487" y="2741159"/>
            <a:ext cx="1533297" cy="1560356"/>
          </a:xfrm>
          <a:prstGeom prst="wedgeRoundRectCallout">
            <a:avLst>
              <a:gd name="adj1" fmla="val -152932"/>
              <a:gd name="adj2" fmla="val -63309"/>
              <a:gd name="adj3" fmla="val 1666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b="1" dirty="0">
                <a:solidFill>
                  <a:prstClr val="white"/>
                </a:solidFill>
                <a:latin typeface="+mj-ea"/>
                <a:ea typeface="+mj-ea"/>
              </a:rPr>
              <a:t>赤文字でユーザーの心理変化</a:t>
            </a:r>
          </a:p>
        </p:txBody>
      </p:sp>
      <p:sp>
        <p:nvSpPr>
          <p:cNvPr id="18" name="角丸四角形吹き出し 17"/>
          <p:cNvSpPr/>
          <p:nvPr/>
        </p:nvSpPr>
        <p:spPr bwMode="auto">
          <a:xfrm>
            <a:off x="205636" y="2563394"/>
            <a:ext cx="1533297" cy="1253863"/>
          </a:xfrm>
          <a:prstGeom prst="wedgeRoundRectCallout">
            <a:avLst>
              <a:gd name="adj1" fmla="val 88027"/>
              <a:gd name="adj2" fmla="val -12846"/>
              <a:gd name="adj3" fmla="val 16667"/>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b="1" dirty="0">
                <a:solidFill>
                  <a:prstClr val="white"/>
                </a:solidFill>
                <a:effectLst>
                  <a:outerShdw blurRad="38100" dist="38100" dir="2700000" algn="tl">
                    <a:srgbClr val="000000">
                      <a:alpha val="43137"/>
                    </a:srgbClr>
                  </a:outerShdw>
                </a:effectLst>
                <a:latin typeface="+mj-ea"/>
                <a:ea typeface="+mj-ea"/>
              </a:rPr>
              <a:t>緑文字</a:t>
            </a:r>
            <a:r>
              <a:rPr lang="ja-JP" altLang="en-US" b="1" dirty="0" smtClean="0">
                <a:solidFill>
                  <a:prstClr val="white"/>
                </a:solidFill>
                <a:effectLst>
                  <a:outerShdw blurRad="38100" dist="38100" dir="2700000" algn="tl">
                    <a:srgbClr val="000000">
                      <a:alpha val="43137"/>
                    </a:srgbClr>
                  </a:outerShdw>
                </a:effectLst>
                <a:latin typeface="+mj-ea"/>
                <a:ea typeface="+mj-ea"/>
              </a:rPr>
              <a:t>で</a:t>
            </a:r>
            <a:endParaRPr lang="en-US" altLang="ja-JP" b="1" dirty="0">
              <a:solidFill>
                <a:prstClr val="white"/>
              </a:solidFill>
              <a:effectLst>
                <a:outerShdw blurRad="38100" dist="38100" dir="2700000" algn="tl">
                  <a:srgbClr val="000000">
                    <a:alpha val="43137"/>
                  </a:srgbClr>
                </a:outerShdw>
              </a:effectLst>
              <a:latin typeface="+mj-ea"/>
              <a:ea typeface="+mj-ea"/>
            </a:endParaRPr>
          </a:p>
          <a:p>
            <a:pPr algn="ctr"/>
            <a:r>
              <a:rPr lang="ja-JP" altLang="en-US" b="1" dirty="0" smtClean="0">
                <a:solidFill>
                  <a:prstClr val="white"/>
                </a:solidFill>
                <a:effectLst>
                  <a:outerShdw blurRad="38100" dist="38100" dir="2700000" algn="tl">
                    <a:srgbClr val="000000">
                      <a:alpha val="43137"/>
                    </a:srgbClr>
                  </a:outerShdw>
                </a:effectLst>
                <a:latin typeface="+mj-ea"/>
                <a:ea typeface="+mj-ea"/>
              </a:rPr>
              <a:t>画面の変化</a:t>
            </a:r>
            <a:endParaRPr lang="ja-JP" altLang="en-US" b="1" dirty="0">
              <a:solidFill>
                <a:prstClr val="white"/>
              </a:solidFill>
              <a:effectLst>
                <a:outerShdw blurRad="38100" dist="38100" dir="2700000" algn="tl">
                  <a:srgbClr val="000000">
                    <a:alpha val="43137"/>
                  </a:srgbClr>
                </a:outerShdw>
              </a:effectLst>
              <a:latin typeface="+mj-ea"/>
              <a:ea typeface="+mj-ea"/>
            </a:endParaRPr>
          </a:p>
        </p:txBody>
      </p:sp>
      <p:sp>
        <p:nvSpPr>
          <p:cNvPr id="19" name="角丸四角形吹き出し 18"/>
          <p:cNvSpPr/>
          <p:nvPr/>
        </p:nvSpPr>
        <p:spPr bwMode="auto">
          <a:xfrm>
            <a:off x="205635" y="4241419"/>
            <a:ext cx="1533297" cy="1253863"/>
          </a:xfrm>
          <a:prstGeom prst="wedgeRoundRectCallout">
            <a:avLst>
              <a:gd name="adj1" fmla="val 95316"/>
              <a:gd name="adj2" fmla="val -90634"/>
              <a:gd name="adj3" fmla="val 16667"/>
            </a:avLst>
          </a:prstGeom>
          <a:solidFill>
            <a:schemeClr val="bg1">
              <a:lumMod val="75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r>
              <a:rPr lang="ja-JP" altLang="en-US" b="1" dirty="0" smtClean="0">
                <a:solidFill>
                  <a:prstClr val="black"/>
                </a:solidFill>
                <a:latin typeface="+mj-ea"/>
                <a:ea typeface="+mj-ea"/>
              </a:rPr>
              <a:t>黒文字で</a:t>
            </a:r>
            <a:endParaRPr lang="en-US" altLang="ja-JP" b="1" dirty="0">
              <a:solidFill>
                <a:prstClr val="black"/>
              </a:solidFill>
              <a:latin typeface="+mj-ea"/>
              <a:ea typeface="+mj-ea"/>
            </a:endParaRPr>
          </a:p>
          <a:p>
            <a:pPr algn="ctr"/>
            <a:r>
              <a:rPr lang="ja-JP" altLang="en-US" b="1" dirty="0" smtClean="0">
                <a:solidFill>
                  <a:prstClr val="black"/>
                </a:solidFill>
                <a:latin typeface="+mj-ea"/>
                <a:ea typeface="+mj-ea"/>
              </a:rPr>
              <a:t>行動や発話</a:t>
            </a:r>
            <a:endParaRPr lang="en-US" altLang="ja-JP" b="1" dirty="0" smtClean="0">
              <a:solidFill>
                <a:prstClr val="black"/>
              </a:solidFill>
              <a:latin typeface="+mj-ea"/>
              <a:ea typeface="+mj-ea"/>
            </a:endParaRPr>
          </a:p>
          <a:p>
            <a:pPr algn="ctr"/>
            <a:r>
              <a:rPr lang="ja-JP" altLang="en-US" b="1" dirty="0">
                <a:solidFill>
                  <a:prstClr val="black"/>
                </a:solidFill>
                <a:latin typeface="+mj-ea"/>
                <a:ea typeface="+mj-ea"/>
              </a:rPr>
              <a:t>など</a:t>
            </a:r>
          </a:p>
        </p:txBody>
      </p:sp>
    </p:spTree>
    <p:extLst>
      <p:ext uri="{BB962C8B-B14F-4D97-AF65-F5344CB8AC3E}">
        <p14:creationId xmlns:p14="http://schemas.microsoft.com/office/powerpoint/2010/main" val="306181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体験マップの例</a:t>
            </a:r>
            <a:endParaRPr kumimoji="1" lang="ja-JP" altLang="en-US" dirty="0"/>
          </a:p>
        </p:txBody>
      </p:sp>
      <p:sp>
        <p:nvSpPr>
          <p:cNvPr id="3" name="Text Box 3"/>
          <p:cNvSpPr txBox="1">
            <a:spLocks noChangeArrowheads="1"/>
          </p:cNvSpPr>
          <p:nvPr/>
        </p:nvSpPr>
        <p:spPr bwMode="auto">
          <a:xfrm>
            <a:off x="488950" y="762000"/>
            <a:ext cx="9220200" cy="433388"/>
          </a:xfrm>
          <a:prstGeom prst="rect">
            <a:avLst/>
          </a:prstGeom>
          <a:gradFill rotWithShape="0">
            <a:gsLst>
              <a:gs pos="0">
                <a:srgbClr val="FFFFFF"/>
              </a:gs>
              <a:gs pos="100000">
                <a:srgbClr val="BCBAC6"/>
              </a:gs>
            </a:gsLst>
            <a:lin ang="2700000" scaled="1"/>
          </a:gradFill>
          <a:ln w="19050">
            <a:solidFill>
              <a:srgbClr val="DDDDDD"/>
            </a:solidFill>
            <a:miter lim="800000"/>
            <a:headEnd/>
            <a:tailEnd/>
          </a:ln>
          <a:effectLst>
            <a:outerShdw dist="35921" dir="2700000" algn="ctr" rotWithShape="0">
              <a:schemeClr val="bg2"/>
            </a:outerShdw>
          </a:effectLst>
        </p:spPr>
        <p:txBody>
          <a:bodyPr anchor="ctr"/>
          <a:lstStyle>
            <a:lvl1pPr marL="457200" indent="-457200" algn="l">
              <a:defRPr kumimoji="1" sz="2400">
                <a:solidFill>
                  <a:schemeClr val="tx1"/>
                </a:solidFill>
                <a:latin typeface="Times New Roman" pitchFamily="18" charset="0"/>
                <a:ea typeface="ＭＳ Ｐゴシック" charset="-128"/>
              </a:defRPr>
            </a:lvl1pPr>
            <a:lvl2pPr marL="914400" indent="-457200" algn="l">
              <a:defRPr kumimoji="1" sz="2400">
                <a:solidFill>
                  <a:schemeClr val="tx1"/>
                </a:solidFill>
                <a:latin typeface="Times New Roman" pitchFamily="18" charset="0"/>
                <a:ea typeface="ＭＳ Ｐゴシック" charset="-128"/>
              </a:defRPr>
            </a:lvl2pPr>
            <a:lvl3pPr marL="1371600" indent="-457200" algn="l">
              <a:defRPr kumimoji="1" sz="2400">
                <a:solidFill>
                  <a:schemeClr val="tx1"/>
                </a:solidFill>
                <a:latin typeface="Times New Roman" pitchFamily="18" charset="0"/>
                <a:ea typeface="ＭＳ Ｐゴシック" charset="-128"/>
              </a:defRPr>
            </a:lvl3pPr>
            <a:lvl4pPr marL="1828800" indent="-457200" algn="l">
              <a:defRPr kumimoji="1" sz="2400">
                <a:solidFill>
                  <a:schemeClr val="tx1"/>
                </a:solidFill>
                <a:latin typeface="Times New Roman" pitchFamily="18" charset="0"/>
                <a:ea typeface="ＭＳ Ｐゴシック" charset="-128"/>
              </a:defRPr>
            </a:lvl4pPr>
            <a:lvl5pPr marL="2286000" indent="-457200" algn="l">
              <a:defRPr kumimoji="1" sz="2400">
                <a:solidFill>
                  <a:schemeClr val="tx1"/>
                </a:solidFill>
                <a:latin typeface="Times New Roman" pitchFamily="18" charset="0"/>
                <a:ea typeface="ＭＳ Ｐゴシック" charset="-128"/>
              </a:defRPr>
            </a:lvl5pPr>
            <a:lvl6pPr marL="2743200" indent="-457200" fontAlgn="base">
              <a:spcBef>
                <a:spcPct val="0"/>
              </a:spcBef>
              <a:spcAft>
                <a:spcPct val="0"/>
              </a:spcAft>
              <a:defRPr kumimoji="1" sz="2400">
                <a:solidFill>
                  <a:schemeClr val="tx1"/>
                </a:solidFill>
                <a:latin typeface="Times New Roman" pitchFamily="18" charset="0"/>
                <a:ea typeface="ＭＳ Ｐゴシック" charset="-128"/>
              </a:defRPr>
            </a:lvl6pPr>
            <a:lvl7pPr marL="3200400" indent="-457200" fontAlgn="base">
              <a:spcBef>
                <a:spcPct val="0"/>
              </a:spcBef>
              <a:spcAft>
                <a:spcPct val="0"/>
              </a:spcAft>
              <a:defRPr kumimoji="1" sz="2400">
                <a:solidFill>
                  <a:schemeClr val="tx1"/>
                </a:solidFill>
                <a:latin typeface="Times New Roman" pitchFamily="18" charset="0"/>
                <a:ea typeface="ＭＳ Ｐゴシック" charset="-128"/>
              </a:defRPr>
            </a:lvl7pPr>
            <a:lvl8pPr marL="3657600" indent="-457200" fontAlgn="base">
              <a:spcBef>
                <a:spcPct val="0"/>
              </a:spcBef>
              <a:spcAft>
                <a:spcPct val="0"/>
              </a:spcAft>
              <a:defRPr kumimoji="1" sz="2400">
                <a:solidFill>
                  <a:schemeClr val="tx1"/>
                </a:solidFill>
                <a:latin typeface="Times New Roman" pitchFamily="18" charset="0"/>
                <a:ea typeface="ＭＳ Ｐゴシック" charset="-128"/>
              </a:defRPr>
            </a:lvl8pPr>
            <a:lvl9pPr marL="4114800" indent="-457200" fontAlgn="base">
              <a:spcBef>
                <a:spcPct val="0"/>
              </a:spcBef>
              <a:spcAft>
                <a:spcPct val="0"/>
              </a:spcAft>
              <a:defRPr kumimoji="1" sz="2400">
                <a:solidFill>
                  <a:schemeClr val="tx1"/>
                </a:solidFill>
                <a:latin typeface="Times New Roman" pitchFamily="18" charset="0"/>
                <a:ea typeface="ＭＳ Ｐゴシック" charset="-128"/>
              </a:defRPr>
            </a:lvl9pPr>
          </a:lstStyle>
          <a:p>
            <a:pPr>
              <a:lnSpc>
                <a:spcPct val="150000"/>
              </a:lnSpc>
              <a:buFontTx/>
              <a:buAutoNum type="arabicPeriod"/>
            </a:pPr>
            <a:endParaRPr lang="en-US" altLang="ja-JP" sz="1800" smtClean="0">
              <a:solidFill>
                <a:srgbClr val="5F5F5F"/>
              </a:solidFill>
              <a:latin typeface="A-OTF 新ゴ Pro M" pitchFamily="34" charset="-128"/>
              <a:ea typeface="A-OTF 新ゴ Pro M" pitchFamily="34" charset="-128"/>
            </a:endParaRPr>
          </a:p>
          <a:p>
            <a:pPr>
              <a:lnSpc>
                <a:spcPct val="150000"/>
              </a:lnSpc>
            </a:pPr>
            <a:endParaRPr lang="en-US" altLang="ja-JP" sz="1800" smtClean="0">
              <a:solidFill>
                <a:srgbClr val="5F5F5F"/>
              </a:solidFill>
              <a:latin typeface="A-OTF 新ゴ Pro M" pitchFamily="34" charset="-128"/>
              <a:ea typeface="A-OTF 新ゴ Pro M" pitchFamily="34" charset="-128"/>
            </a:endParaRPr>
          </a:p>
        </p:txBody>
      </p:sp>
      <p:sp>
        <p:nvSpPr>
          <p:cNvPr id="4" name="Text Box 4"/>
          <p:cNvSpPr txBox="1">
            <a:spLocks noChangeArrowheads="1"/>
          </p:cNvSpPr>
          <p:nvPr/>
        </p:nvSpPr>
        <p:spPr bwMode="auto">
          <a:xfrm>
            <a:off x="560388" y="763588"/>
            <a:ext cx="9072562" cy="4385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ja-JP" altLang="en-US" b="1" dirty="0" smtClean="0">
                <a:solidFill>
                  <a:srgbClr val="000000"/>
                </a:solidFill>
                <a:latin typeface="+mj-ea"/>
                <a:ea typeface="+mj-ea"/>
              </a:rPr>
              <a:t>伝えるのは命のメッセージ　動物の特徴と行動展示による観察、感動から旭山動物園来園へ</a:t>
            </a:r>
          </a:p>
        </p:txBody>
      </p:sp>
      <p:sp>
        <p:nvSpPr>
          <p:cNvPr id="5" name="Text Box 21"/>
          <p:cNvSpPr txBox="1">
            <a:spLocks noChangeArrowheads="1"/>
          </p:cNvSpPr>
          <p:nvPr/>
        </p:nvSpPr>
        <p:spPr bwMode="auto">
          <a:xfrm>
            <a:off x="1259951" y="1598615"/>
            <a:ext cx="28520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b="1" dirty="0" smtClean="0">
                <a:solidFill>
                  <a:srgbClr val="000000"/>
                </a:solidFill>
                <a:latin typeface="+mj-ea"/>
                <a:ea typeface="+mj-ea"/>
              </a:rPr>
              <a:t>導入（興味）</a:t>
            </a:r>
          </a:p>
          <a:p>
            <a:r>
              <a:rPr lang="ja-JP" altLang="en-US" sz="1600" dirty="0" smtClean="0">
                <a:solidFill>
                  <a:srgbClr val="000000"/>
                </a:solidFill>
                <a:latin typeface="+mj-ea"/>
                <a:ea typeface="+mj-ea"/>
              </a:rPr>
              <a:t>→伝えたいのは命のメッセージ</a:t>
            </a:r>
          </a:p>
        </p:txBody>
      </p:sp>
      <p:sp>
        <p:nvSpPr>
          <p:cNvPr id="6" name="Text Box 22"/>
          <p:cNvSpPr txBox="1">
            <a:spLocks noChangeArrowheads="1"/>
          </p:cNvSpPr>
          <p:nvPr/>
        </p:nvSpPr>
        <p:spPr bwMode="auto">
          <a:xfrm>
            <a:off x="2289175" y="2419350"/>
            <a:ext cx="33288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smtClean="0">
                <a:solidFill>
                  <a:srgbClr val="000000"/>
                </a:solidFill>
                <a:latin typeface="+mj-ea"/>
                <a:ea typeface="+mj-ea"/>
              </a:rPr>
              <a:t>世界地図から動物を探す（発見）</a:t>
            </a:r>
          </a:p>
          <a:p>
            <a:r>
              <a:rPr lang="ja-JP" altLang="en-US" sz="1600" dirty="0" smtClean="0">
                <a:solidFill>
                  <a:srgbClr val="000000"/>
                </a:solidFill>
                <a:latin typeface="+mj-ea"/>
                <a:ea typeface="+mj-ea"/>
              </a:rPr>
              <a:t>→地球を感じる</a:t>
            </a:r>
          </a:p>
        </p:txBody>
      </p:sp>
      <p:sp>
        <p:nvSpPr>
          <p:cNvPr id="7" name="Text Box 23"/>
          <p:cNvSpPr txBox="1">
            <a:spLocks noChangeArrowheads="1"/>
          </p:cNvSpPr>
          <p:nvPr/>
        </p:nvSpPr>
        <p:spPr bwMode="auto">
          <a:xfrm>
            <a:off x="2895075" y="3067050"/>
            <a:ext cx="20313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smtClean="0">
                <a:solidFill>
                  <a:srgbClr val="000000"/>
                </a:solidFill>
                <a:latin typeface="+mj-ea"/>
                <a:ea typeface="+mj-ea"/>
              </a:rPr>
              <a:t>動物の特徴（観察）</a:t>
            </a:r>
          </a:p>
          <a:p>
            <a:r>
              <a:rPr lang="ja-JP" altLang="en-US" sz="1600" dirty="0" smtClean="0">
                <a:solidFill>
                  <a:srgbClr val="000000"/>
                </a:solidFill>
                <a:latin typeface="+mj-ea"/>
                <a:ea typeface="+mj-ea"/>
              </a:rPr>
              <a:t>→基礎情報</a:t>
            </a:r>
          </a:p>
        </p:txBody>
      </p:sp>
      <p:sp>
        <p:nvSpPr>
          <p:cNvPr id="8" name="Text Box 24"/>
          <p:cNvSpPr txBox="1">
            <a:spLocks noChangeArrowheads="1"/>
          </p:cNvSpPr>
          <p:nvPr/>
        </p:nvSpPr>
        <p:spPr bwMode="auto">
          <a:xfrm>
            <a:off x="3726396" y="3757615"/>
            <a:ext cx="396965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smtClean="0">
                <a:solidFill>
                  <a:srgbClr val="000000"/>
                </a:solidFill>
                <a:latin typeface="+mj-ea"/>
                <a:ea typeface="+mj-ea"/>
              </a:rPr>
              <a:t>動物ってすごい（観察）</a:t>
            </a:r>
          </a:p>
          <a:p>
            <a:r>
              <a:rPr lang="ja-JP" altLang="en-US" sz="1400" dirty="0" smtClean="0">
                <a:solidFill>
                  <a:srgbClr val="000000"/>
                </a:solidFill>
                <a:latin typeface="+mj-ea"/>
                <a:ea typeface="+mj-ea"/>
              </a:rPr>
              <a:t>→飼育展示係の視点でも驚くことがあるという現実</a:t>
            </a:r>
          </a:p>
          <a:p>
            <a:r>
              <a:rPr lang="ja-JP" altLang="en-US" sz="1400" dirty="0" smtClean="0">
                <a:solidFill>
                  <a:srgbClr val="000000"/>
                </a:solidFill>
                <a:latin typeface="+mj-ea"/>
                <a:ea typeface="+mj-ea"/>
              </a:rPr>
              <a:t>→写真・動画で感じる</a:t>
            </a:r>
          </a:p>
        </p:txBody>
      </p:sp>
      <p:sp>
        <p:nvSpPr>
          <p:cNvPr id="9" name="AutoShape 27"/>
          <p:cNvSpPr>
            <a:spLocks noChangeArrowheads="1"/>
          </p:cNvSpPr>
          <p:nvPr/>
        </p:nvSpPr>
        <p:spPr bwMode="auto">
          <a:xfrm rot="15919988" flipH="1">
            <a:off x="1720056" y="2045494"/>
            <a:ext cx="582613" cy="612775"/>
          </a:xfrm>
          <a:custGeom>
            <a:avLst/>
            <a:gdLst>
              <a:gd name="G0" fmla="+- 1284743 0 0"/>
              <a:gd name="G1" fmla="+- -7478999 0 0"/>
              <a:gd name="G2" fmla="+- 1284743 0 -7478999"/>
              <a:gd name="G3" fmla="+- 10800 0 0"/>
              <a:gd name="G4" fmla="+- 0 0 1284743"/>
              <a:gd name="T0" fmla="*/ 360 256 1"/>
              <a:gd name="T1" fmla="*/ 0 256 1"/>
              <a:gd name="G5" fmla="+- G2 T0 T1"/>
              <a:gd name="G6" fmla="?: G2 G2 G5"/>
              <a:gd name="G7" fmla="+- 0 0 G6"/>
              <a:gd name="G8" fmla="+- 7984 0 0"/>
              <a:gd name="G9" fmla="+- 0 0 -7478999"/>
              <a:gd name="G10" fmla="+- 7984 0 2700"/>
              <a:gd name="G11" fmla="cos G10 1284743"/>
              <a:gd name="G12" fmla="sin G10 1284743"/>
              <a:gd name="G13" fmla="cos 13500 1284743"/>
              <a:gd name="G14" fmla="sin 13500 1284743"/>
              <a:gd name="G15" fmla="+- G11 10800 0"/>
              <a:gd name="G16" fmla="+- G12 10800 0"/>
              <a:gd name="G17" fmla="+- G13 10800 0"/>
              <a:gd name="G18" fmla="+- G14 10800 0"/>
              <a:gd name="G19" fmla="*/ 7984 1 2"/>
              <a:gd name="G20" fmla="+- G19 5400 0"/>
              <a:gd name="G21" fmla="cos G20 1284743"/>
              <a:gd name="G22" fmla="sin G20 1284743"/>
              <a:gd name="G23" fmla="+- G21 10800 0"/>
              <a:gd name="G24" fmla="+- G12 G23 G22"/>
              <a:gd name="G25" fmla="+- G22 G23 G11"/>
              <a:gd name="G26" fmla="cos 10800 1284743"/>
              <a:gd name="G27" fmla="sin 10800 1284743"/>
              <a:gd name="G28" fmla="cos 7984 1284743"/>
              <a:gd name="G29" fmla="sin 7984 1284743"/>
              <a:gd name="G30" fmla="+- G26 10800 0"/>
              <a:gd name="G31" fmla="+- G27 10800 0"/>
              <a:gd name="G32" fmla="+- G28 10800 0"/>
              <a:gd name="G33" fmla="+- G29 10800 0"/>
              <a:gd name="G34" fmla="+- G19 5400 0"/>
              <a:gd name="G35" fmla="cos G34 -7478999"/>
              <a:gd name="G36" fmla="sin G34 -7478999"/>
              <a:gd name="G37" fmla="+/ -7478999 1284743 2"/>
              <a:gd name="T2" fmla="*/ 180 256 1"/>
              <a:gd name="T3" fmla="*/ 0 256 1"/>
              <a:gd name="G38" fmla="+- G37 T2 T3"/>
              <a:gd name="G39" fmla="?: G2 G37 G38"/>
              <a:gd name="G40" fmla="cos 10800 G39"/>
              <a:gd name="G41" fmla="sin 10800 G39"/>
              <a:gd name="G42" fmla="cos 7984 G39"/>
              <a:gd name="G43" fmla="sin 7984 G39"/>
              <a:gd name="G44" fmla="+- G40 10800 0"/>
              <a:gd name="G45" fmla="+- G41 10800 0"/>
              <a:gd name="G46" fmla="+- G42 10800 0"/>
              <a:gd name="G47" fmla="+- G43 10800 0"/>
              <a:gd name="G48" fmla="+- G35 10800 0"/>
              <a:gd name="G49" fmla="+- G36 10800 0"/>
              <a:gd name="T4" fmla="*/ 18129 w 21600"/>
              <a:gd name="T5" fmla="*/ 2868 h 21600"/>
              <a:gd name="T6" fmla="*/ 6961 w 21600"/>
              <a:gd name="T7" fmla="*/ 2228 h 21600"/>
              <a:gd name="T8" fmla="*/ 16218 w 21600"/>
              <a:gd name="T9" fmla="*/ 4936 h 21600"/>
              <a:gd name="T10" fmla="*/ 23517 w 21600"/>
              <a:gd name="T11" fmla="*/ 15329 h 21600"/>
              <a:gd name="T12" fmla="*/ 18268 w 21600"/>
              <a:gd name="T13" fmla="*/ 17821 h 21600"/>
              <a:gd name="T14" fmla="*/ 15777 w 21600"/>
              <a:gd name="T15" fmla="*/ 1257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321" y="13478"/>
                </a:moveTo>
                <a:cubicBezTo>
                  <a:pt x="18627" y="12618"/>
                  <a:pt x="18784" y="11712"/>
                  <a:pt x="18784" y="10800"/>
                </a:cubicBezTo>
                <a:cubicBezTo>
                  <a:pt x="18784" y="6390"/>
                  <a:pt x="15209" y="2816"/>
                  <a:pt x="10800" y="2816"/>
                </a:cubicBezTo>
                <a:cubicBezTo>
                  <a:pt x="9675" y="2815"/>
                  <a:pt x="8563" y="3053"/>
                  <a:pt x="7537" y="3513"/>
                </a:cubicBezTo>
                <a:lnTo>
                  <a:pt x="6386" y="942"/>
                </a:lnTo>
                <a:cubicBezTo>
                  <a:pt x="7774" y="321"/>
                  <a:pt x="9278" y="-1"/>
                  <a:pt x="10800" y="0"/>
                </a:cubicBezTo>
                <a:cubicBezTo>
                  <a:pt x="16764" y="0"/>
                  <a:pt x="21600" y="4835"/>
                  <a:pt x="21600" y="10800"/>
                </a:cubicBezTo>
                <a:cubicBezTo>
                  <a:pt x="21600" y="12034"/>
                  <a:pt x="21388" y="13260"/>
                  <a:pt x="20973" y="14423"/>
                </a:cubicBezTo>
                <a:lnTo>
                  <a:pt x="23517" y="15329"/>
                </a:lnTo>
                <a:lnTo>
                  <a:pt x="18268" y="17821"/>
                </a:lnTo>
                <a:lnTo>
                  <a:pt x="15777" y="12572"/>
                </a:lnTo>
                <a:lnTo>
                  <a:pt x="18321" y="13478"/>
                </a:lnTo>
                <a:close/>
              </a:path>
            </a:pathLst>
          </a:custGeom>
          <a:solidFill>
            <a:srgbClr val="C0C0C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smtClean="0">
              <a:solidFill>
                <a:srgbClr val="000000"/>
              </a:solidFill>
              <a:latin typeface="ＭＳ Ｐゴシック" charset="-128"/>
            </a:endParaRPr>
          </a:p>
        </p:txBody>
      </p:sp>
      <p:sp>
        <p:nvSpPr>
          <p:cNvPr id="10" name="AutoShape 28"/>
          <p:cNvSpPr>
            <a:spLocks noChangeArrowheads="1"/>
          </p:cNvSpPr>
          <p:nvPr/>
        </p:nvSpPr>
        <p:spPr bwMode="auto">
          <a:xfrm rot="15919988" flipH="1">
            <a:off x="2304257" y="2742406"/>
            <a:ext cx="582612" cy="612775"/>
          </a:xfrm>
          <a:custGeom>
            <a:avLst/>
            <a:gdLst>
              <a:gd name="G0" fmla="+- 1284743 0 0"/>
              <a:gd name="G1" fmla="+- -7478999 0 0"/>
              <a:gd name="G2" fmla="+- 1284743 0 -7478999"/>
              <a:gd name="G3" fmla="+- 10800 0 0"/>
              <a:gd name="G4" fmla="+- 0 0 1284743"/>
              <a:gd name="T0" fmla="*/ 360 256 1"/>
              <a:gd name="T1" fmla="*/ 0 256 1"/>
              <a:gd name="G5" fmla="+- G2 T0 T1"/>
              <a:gd name="G6" fmla="?: G2 G2 G5"/>
              <a:gd name="G7" fmla="+- 0 0 G6"/>
              <a:gd name="G8" fmla="+- 7984 0 0"/>
              <a:gd name="G9" fmla="+- 0 0 -7478999"/>
              <a:gd name="G10" fmla="+- 7984 0 2700"/>
              <a:gd name="G11" fmla="cos G10 1284743"/>
              <a:gd name="G12" fmla="sin G10 1284743"/>
              <a:gd name="G13" fmla="cos 13500 1284743"/>
              <a:gd name="G14" fmla="sin 13500 1284743"/>
              <a:gd name="G15" fmla="+- G11 10800 0"/>
              <a:gd name="G16" fmla="+- G12 10800 0"/>
              <a:gd name="G17" fmla="+- G13 10800 0"/>
              <a:gd name="G18" fmla="+- G14 10800 0"/>
              <a:gd name="G19" fmla="*/ 7984 1 2"/>
              <a:gd name="G20" fmla="+- G19 5400 0"/>
              <a:gd name="G21" fmla="cos G20 1284743"/>
              <a:gd name="G22" fmla="sin G20 1284743"/>
              <a:gd name="G23" fmla="+- G21 10800 0"/>
              <a:gd name="G24" fmla="+- G12 G23 G22"/>
              <a:gd name="G25" fmla="+- G22 G23 G11"/>
              <a:gd name="G26" fmla="cos 10800 1284743"/>
              <a:gd name="G27" fmla="sin 10800 1284743"/>
              <a:gd name="G28" fmla="cos 7984 1284743"/>
              <a:gd name="G29" fmla="sin 7984 1284743"/>
              <a:gd name="G30" fmla="+- G26 10800 0"/>
              <a:gd name="G31" fmla="+- G27 10800 0"/>
              <a:gd name="G32" fmla="+- G28 10800 0"/>
              <a:gd name="G33" fmla="+- G29 10800 0"/>
              <a:gd name="G34" fmla="+- G19 5400 0"/>
              <a:gd name="G35" fmla="cos G34 -7478999"/>
              <a:gd name="G36" fmla="sin G34 -7478999"/>
              <a:gd name="G37" fmla="+/ -7478999 1284743 2"/>
              <a:gd name="T2" fmla="*/ 180 256 1"/>
              <a:gd name="T3" fmla="*/ 0 256 1"/>
              <a:gd name="G38" fmla="+- G37 T2 T3"/>
              <a:gd name="G39" fmla="?: G2 G37 G38"/>
              <a:gd name="G40" fmla="cos 10800 G39"/>
              <a:gd name="G41" fmla="sin 10800 G39"/>
              <a:gd name="G42" fmla="cos 7984 G39"/>
              <a:gd name="G43" fmla="sin 7984 G39"/>
              <a:gd name="G44" fmla="+- G40 10800 0"/>
              <a:gd name="G45" fmla="+- G41 10800 0"/>
              <a:gd name="G46" fmla="+- G42 10800 0"/>
              <a:gd name="G47" fmla="+- G43 10800 0"/>
              <a:gd name="G48" fmla="+- G35 10800 0"/>
              <a:gd name="G49" fmla="+- G36 10800 0"/>
              <a:gd name="T4" fmla="*/ 18129 w 21600"/>
              <a:gd name="T5" fmla="*/ 2868 h 21600"/>
              <a:gd name="T6" fmla="*/ 6961 w 21600"/>
              <a:gd name="T7" fmla="*/ 2228 h 21600"/>
              <a:gd name="T8" fmla="*/ 16218 w 21600"/>
              <a:gd name="T9" fmla="*/ 4936 h 21600"/>
              <a:gd name="T10" fmla="*/ 23517 w 21600"/>
              <a:gd name="T11" fmla="*/ 15329 h 21600"/>
              <a:gd name="T12" fmla="*/ 18268 w 21600"/>
              <a:gd name="T13" fmla="*/ 17821 h 21600"/>
              <a:gd name="T14" fmla="*/ 15777 w 21600"/>
              <a:gd name="T15" fmla="*/ 1257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321" y="13478"/>
                </a:moveTo>
                <a:cubicBezTo>
                  <a:pt x="18627" y="12618"/>
                  <a:pt x="18784" y="11712"/>
                  <a:pt x="18784" y="10800"/>
                </a:cubicBezTo>
                <a:cubicBezTo>
                  <a:pt x="18784" y="6390"/>
                  <a:pt x="15209" y="2816"/>
                  <a:pt x="10800" y="2816"/>
                </a:cubicBezTo>
                <a:cubicBezTo>
                  <a:pt x="9675" y="2815"/>
                  <a:pt x="8563" y="3053"/>
                  <a:pt x="7537" y="3513"/>
                </a:cubicBezTo>
                <a:lnTo>
                  <a:pt x="6386" y="942"/>
                </a:lnTo>
                <a:cubicBezTo>
                  <a:pt x="7774" y="321"/>
                  <a:pt x="9278" y="-1"/>
                  <a:pt x="10800" y="0"/>
                </a:cubicBezTo>
                <a:cubicBezTo>
                  <a:pt x="16764" y="0"/>
                  <a:pt x="21600" y="4835"/>
                  <a:pt x="21600" y="10800"/>
                </a:cubicBezTo>
                <a:cubicBezTo>
                  <a:pt x="21600" y="12034"/>
                  <a:pt x="21388" y="13260"/>
                  <a:pt x="20973" y="14423"/>
                </a:cubicBezTo>
                <a:lnTo>
                  <a:pt x="23517" y="15329"/>
                </a:lnTo>
                <a:lnTo>
                  <a:pt x="18268" y="17821"/>
                </a:lnTo>
                <a:lnTo>
                  <a:pt x="15777" y="12572"/>
                </a:lnTo>
                <a:lnTo>
                  <a:pt x="18321" y="13478"/>
                </a:lnTo>
                <a:close/>
              </a:path>
            </a:pathLst>
          </a:custGeom>
          <a:solidFill>
            <a:srgbClr val="C0C0C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smtClean="0">
              <a:solidFill>
                <a:srgbClr val="000000"/>
              </a:solidFill>
              <a:latin typeface="ＭＳ Ｐゴシック" charset="-128"/>
            </a:endParaRPr>
          </a:p>
        </p:txBody>
      </p:sp>
      <p:sp>
        <p:nvSpPr>
          <p:cNvPr id="11" name="AutoShape 29"/>
          <p:cNvSpPr>
            <a:spLocks noChangeArrowheads="1"/>
          </p:cNvSpPr>
          <p:nvPr/>
        </p:nvSpPr>
        <p:spPr bwMode="auto">
          <a:xfrm rot="15919988" flipH="1">
            <a:off x="3167856" y="3439319"/>
            <a:ext cx="582613" cy="612775"/>
          </a:xfrm>
          <a:custGeom>
            <a:avLst/>
            <a:gdLst>
              <a:gd name="G0" fmla="+- 1284743 0 0"/>
              <a:gd name="G1" fmla="+- -7478999 0 0"/>
              <a:gd name="G2" fmla="+- 1284743 0 -7478999"/>
              <a:gd name="G3" fmla="+- 10800 0 0"/>
              <a:gd name="G4" fmla="+- 0 0 1284743"/>
              <a:gd name="T0" fmla="*/ 360 256 1"/>
              <a:gd name="T1" fmla="*/ 0 256 1"/>
              <a:gd name="G5" fmla="+- G2 T0 T1"/>
              <a:gd name="G6" fmla="?: G2 G2 G5"/>
              <a:gd name="G7" fmla="+- 0 0 G6"/>
              <a:gd name="G8" fmla="+- 7984 0 0"/>
              <a:gd name="G9" fmla="+- 0 0 -7478999"/>
              <a:gd name="G10" fmla="+- 7984 0 2700"/>
              <a:gd name="G11" fmla="cos G10 1284743"/>
              <a:gd name="G12" fmla="sin G10 1284743"/>
              <a:gd name="G13" fmla="cos 13500 1284743"/>
              <a:gd name="G14" fmla="sin 13500 1284743"/>
              <a:gd name="G15" fmla="+- G11 10800 0"/>
              <a:gd name="G16" fmla="+- G12 10800 0"/>
              <a:gd name="G17" fmla="+- G13 10800 0"/>
              <a:gd name="G18" fmla="+- G14 10800 0"/>
              <a:gd name="G19" fmla="*/ 7984 1 2"/>
              <a:gd name="G20" fmla="+- G19 5400 0"/>
              <a:gd name="G21" fmla="cos G20 1284743"/>
              <a:gd name="G22" fmla="sin G20 1284743"/>
              <a:gd name="G23" fmla="+- G21 10800 0"/>
              <a:gd name="G24" fmla="+- G12 G23 G22"/>
              <a:gd name="G25" fmla="+- G22 G23 G11"/>
              <a:gd name="G26" fmla="cos 10800 1284743"/>
              <a:gd name="G27" fmla="sin 10800 1284743"/>
              <a:gd name="G28" fmla="cos 7984 1284743"/>
              <a:gd name="G29" fmla="sin 7984 1284743"/>
              <a:gd name="G30" fmla="+- G26 10800 0"/>
              <a:gd name="G31" fmla="+- G27 10800 0"/>
              <a:gd name="G32" fmla="+- G28 10800 0"/>
              <a:gd name="G33" fmla="+- G29 10800 0"/>
              <a:gd name="G34" fmla="+- G19 5400 0"/>
              <a:gd name="G35" fmla="cos G34 -7478999"/>
              <a:gd name="G36" fmla="sin G34 -7478999"/>
              <a:gd name="G37" fmla="+/ -7478999 1284743 2"/>
              <a:gd name="T2" fmla="*/ 180 256 1"/>
              <a:gd name="T3" fmla="*/ 0 256 1"/>
              <a:gd name="G38" fmla="+- G37 T2 T3"/>
              <a:gd name="G39" fmla="?: G2 G37 G38"/>
              <a:gd name="G40" fmla="cos 10800 G39"/>
              <a:gd name="G41" fmla="sin 10800 G39"/>
              <a:gd name="G42" fmla="cos 7984 G39"/>
              <a:gd name="G43" fmla="sin 7984 G39"/>
              <a:gd name="G44" fmla="+- G40 10800 0"/>
              <a:gd name="G45" fmla="+- G41 10800 0"/>
              <a:gd name="G46" fmla="+- G42 10800 0"/>
              <a:gd name="G47" fmla="+- G43 10800 0"/>
              <a:gd name="G48" fmla="+- G35 10800 0"/>
              <a:gd name="G49" fmla="+- G36 10800 0"/>
              <a:gd name="T4" fmla="*/ 18129 w 21600"/>
              <a:gd name="T5" fmla="*/ 2868 h 21600"/>
              <a:gd name="T6" fmla="*/ 6961 w 21600"/>
              <a:gd name="T7" fmla="*/ 2228 h 21600"/>
              <a:gd name="T8" fmla="*/ 16218 w 21600"/>
              <a:gd name="T9" fmla="*/ 4936 h 21600"/>
              <a:gd name="T10" fmla="*/ 23517 w 21600"/>
              <a:gd name="T11" fmla="*/ 15329 h 21600"/>
              <a:gd name="T12" fmla="*/ 18268 w 21600"/>
              <a:gd name="T13" fmla="*/ 17821 h 21600"/>
              <a:gd name="T14" fmla="*/ 15777 w 21600"/>
              <a:gd name="T15" fmla="*/ 1257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321" y="13478"/>
                </a:moveTo>
                <a:cubicBezTo>
                  <a:pt x="18627" y="12618"/>
                  <a:pt x="18784" y="11712"/>
                  <a:pt x="18784" y="10800"/>
                </a:cubicBezTo>
                <a:cubicBezTo>
                  <a:pt x="18784" y="6390"/>
                  <a:pt x="15209" y="2816"/>
                  <a:pt x="10800" y="2816"/>
                </a:cubicBezTo>
                <a:cubicBezTo>
                  <a:pt x="9675" y="2815"/>
                  <a:pt x="8563" y="3053"/>
                  <a:pt x="7537" y="3513"/>
                </a:cubicBezTo>
                <a:lnTo>
                  <a:pt x="6386" y="942"/>
                </a:lnTo>
                <a:cubicBezTo>
                  <a:pt x="7774" y="321"/>
                  <a:pt x="9278" y="-1"/>
                  <a:pt x="10800" y="0"/>
                </a:cubicBezTo>
                <a:cubicBezTo>
                  <a:pt x="16764" y="0"/>
                  <a:pt x="21600" y="4835"/>
                  <a:pt x="21600" y="10800"/>
                </a:cubicBezTo>
                <a:cubicBezTo>
                  <a:pt x="21600" y="12034"/>
                  <a:pt x="21388" y="13260"/>
                  <a:pt x="20973" y="14423"/>
                </a:cubicBezTo>
                <a:lnTo>
                  <a:pt x="23517" y="15329"/>
                </a:lnTo>
                <a:lnTo>
                  <a:pt x="18268" y="17821"/>
                </a:lnTo>
                <a:lnTo>
                  <a:pt x="15777" y="12572"/>
                </a:lnTo>
                <a:lnTo>
                  <a:pt x="18321" y="13478"/>
                </a:lnTo>
                <a:close/>
              </a:path>
            </a:pathLst>
          </a:custGeom>
          <a:solidFill>
            <a:srgbClr val="C0C0C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smtClean="0">
              <a:solidFill>
                <a:srgbClr val="000000"/>
              </a:solidFill>
              <a:latin typeface="ＭＳ Ｐゴシック" charset="-128"/>
            </a:endParaRPr>
          </a:p>
        </p:txBody>
      </p:sp>
      <p:pic>
        <p:nvPicPr>
          <p:cNvPr id="12" name="Picture 67" descr="r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43" y="4662154"/>
            <a:ext cx="2623095" cy="661368"/>
          </a:xfrm>
          <a:prstGeom prst="rect">
            <a:avLst/>
          </a:prstGeom>
          <a:noFill/>
          <a:extLst>
            <a:ext uri="{909E8E84-426E-40dd-AFC4-6F175D3DCCD1}">
              <a14:hiddenFill xmlns:a14="http://schemas.microsoft.com/office/drawing/2010/main">
                <a:solidFill>
                  <a:srgbClr val="FFFFFF"/>
                </a:solidFill>
              </a14:hiddenFill>
            </a:ext>
          </a:extLst>
        </p:spPr>
      </p:pic>
      <p:sp>
        <p:nvSpPr>
          <p:cNvPr id="13" name="Line 76"/>
          <p:cNvSpPr>
            <a:spLocks noChangeShapeType="1"/>
          </p:cNvSpPr>
          <p:nvPr/>
        </p:nvSpPr>
        <p:spPr bwMode="auto">
          <a:xfrm flipV="1">
            <a:off x="2540000" y="3673475"/>
            <a:ext cx="258763" cy="258763"/>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200" smtClean="0">
              <a:solidFill>
                <a:srgbClr val="000000"/>
              </a:solidFill>
              <a:latin typeface="ＭＳ Ｐゴシック" charset="-128"/>
            </a:endParaRPr>
          </a:p>
        </p:txBody>
      </p:sp>
      <p:sp>
        <p:nvSpPr>
          <p:cNvPr id="14" name="Line 77"/>
          <p:cNvSpPr>
            <a:spLocks noChangeShapeType="1"/>
          </p:cNvSpPr>
          <p:nvPr/>
        </p:nvSpPr>
        <p:spPr bwMode="auto">
          <a:xfrm flipV="1">
            <a:off x="2892425" y="3983038"/>
            <a:ext cx="258763" cy="258762"/>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200" smtClean="0">
              <a:solidFill>
                <a:srgbClr val="000000"/>
              </a:solidFill>
              <a:latin typeface="ＭＳ Ｐゴシック" charset="-128"/>
            </a:endParaRPr>
          </a:p>
        </p:txBody>
      </p:sp>
      <p:sp>
        <p:nvSpPr>
          <p:cNvPr id="15" name="Line 78"/>
          <p:cNvSpPr>
            <a:spLocks noChangeShapeType="1"/>
          </p:cNvSpPr>
          <p:nvPr/>
        </p:nvSpPr>
        <p:spPr bwMode="auto">
          <a:xfrm flipV="1">
            <a:off x="3246438" y="4292600"/>
            <a:ext cx="258762" cy="258763"/>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200" smtClean="0">
              <a:solidFill>
                <a:srgbClr val="000000"/>
              </a:solidFill>
              <a:latin typeface="ＭＳ Ｐゴシック" charset="-128"/>
            </a:endParaRPr>
          </a:p>
        </p:txBody>
      </p:sp>
      <p:sp>
        <p:nvSpPr>
          <p:cNvPr id="16" name="Line 79"/>
          <p:cNvSpPr>
            <a:spLocks noChangeShapeType="1"/>
          </p:cNvSpPr>
          <p:nvPr/>
        </p:nvSpPr>
        <p:spPr bwMode="auto">
          <a:xfrm flipV="1">
            <a:off x="3600450" y="4602163"/>
            <a:ext cx="258763" cy="258762"/>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200" smtClean="0">
              <a:solidFill>
                <a:srgbClr val="000000"/>
              </a:solidFill>
              <a:latin typeface="ＭＳ Ｐゴシック" charset="-128"/>
            </a:endParaRPr>
          </a:p>
        </p:txBody>
      </p:sp>
      <p:sp>
        <p:nvSpPr>
          <p:cNvPr id="17" name="Line 80"/>
          <p:cNvSpPr>
            <a:spLocks noChangeShapeType="1"/>
          </p:cNvSpPr>
          <p:nvPr/>
        </p:nvSpPr>
        <p:spPr bwMode="auto">
          <a:xfrm flipV="1">
            <a:off x="3954463" y="4911725"/>
            <a:ext cx="258762" cy="258763"/>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ja-JP" altLang="en-US" sz="1200" smtClean="0">
              <a:solidFill>
                <a:srgbClr val="000000"/>
              </a:solidFill>
              <a:latin typeface="ＭＳ Ｐゴシック" charset="-128"/>
            </a:endParaRPr>
          </a:p>
        </p:txBody>
      </p:sp>
      <p:sp>
        <p:nvSpPr>
          <p:cNvPr id="18" name="AutoShape 81"/>
          <p:cNvSpPr>
            <a:spLocks noChangeArrowheads="1"/>
          </p:cNvSpPr>
          <p:nvPr/>
        </p:nvSpPr>
        <p:spPr bwMode="auto">
          <a:xfrm rot="15919988" flipH="1">
            <a:off x="4468020" y="4371181"/>
            <a:ext cx="582612" cy="612775"/>
          </a:xfrm>
          <a:custGeom>
            <a:avLst/>
            <a:gdLst>
              <a:gd name="G0" fmla="+- 1284743 0 0"/>
              <a:gd name="G1" fmla="+- -7478999 0 0"/>
              <a:gd name="G2" fmla="+- 1284743 0 -7478999"/>
              <a:gd name="G3" fmla="+- 10800 0 0"/>
              <a:gd name="G4" fmla="+- 0 0 1284743"/>
              <a:gd name="T0" fmla="*/ 360 256 1"/>
              <a:gd name="T1" fmla="*/ 0 256 1"/>
              <a:gd name="G5" fmla="+- G2 T0 T1"/>
              <a:gd name="G6" fmla="?: G2 G2 G5"/>
              <a:gd name="G7" fmla="+- 0 0 G6"/>
              <a:gd name="G8" fmla="+- 7984 0 0"/>
              <a:gd name="G9" fmla="+- 0 0 -7478999"/>
              <a:gd name="G10" fmla="+- 7984 0 2700"/>
              <a:gd name="G11" fmla="cos G10 1284743"/>
              <a:gd name="G12" fmla="sin G10 1284743"/>
              <a:gd name="G13" fmla="cos 13500 1284743"/>
              <a:gd name="G14" fmla="sin 13500 1284743"/>
              <a:gd name="G15" fmla="+- G11 10800 0"/>
              <a:gd name="G16" fmla="+- G12 10800 0"/>
              <a:gd name="G17" fmla="+- G13 10800 0"/>
              <a:gd name="G18" fmla="+- G14 10800 0"/>
              <a:gd name="G19" fmla="*/ 7984 1 2"/>
              <a:gd name="G20" fmla="+- G19 5400 0"/>
              <a:gd name="G21" fmla="cos G20 1284743"/>
              <a:gd name="G22" fmla="sin G20 1284743"/>
              <a:gd name="G23" fmla="+- G21 10800 0"/>
              <a:gd name="G24" fmla="+- G12 G23 G22"/>
              <a:gd name="G25" fmla="+- G22 G23 G11"/>
              <a:gd name="G26" fmla="cos 10800 1284743"/>
              <a:gd name="G27" fmla="sin 10800 1284743"/>
              <a:gd name="G28" fmla="cos 7984 1284743"/>
              <a:gd name="G29" fmla="sin 7984 1284743"/>
              <a:gd name="G30" fmla="+- G26 10800 0"/>
              <a:gd name="G31" fmla="+- G27 10800 0"/>
              <a:gd name="G32" fmla="+- G28 10800 0"/>
              <a:gd name="G33" fmla="+- G29 10800 0"/>
              <a:gd name="G34" fmla="+- G19 5400 0"/>
              <a:gd name="G35" fmla="cos G34 -7478999"/>
              <a:gd name="G36" fmla="sin G34 -7478999"/>
              <a:gd name="G37" fmla="+/ -7478999 1284743 2"/>
              <a:gd name="T2" fmla="*/ 180 256 1"/>
              <a:gd name="T3" fmla="*/ 0 256 1"/>
              <a:gd name="G38" fmla="+- G37 T2 T3"/>
              <a:gd name="G39" fmla="?: G2 G37 G38"/>
              <a:gd name="G40" fmla="cos 10800 G39"/>
              <a:gd name="G41" fmla="sin 10800 G39"/>
              <a:gd name="G42" fmla="cos 7984 G39"/>
              <a:gd name="G43" fmla="sin 7984 G39"/>
              <a:gd name="G44" fmla="+- G40 10800 0"/>
              <a:gd name="G45" fmla="+- G41 10800 0"/>
              <a:gd name="G46" fmla="+- G42 10800 0"/>
              <a:gd name="G47" fmla="+- G43 10800 0"/>
              <a:gd name="G48" fmla="+- G35 10800 0"/>
              <a:gd name="G49" fmla="+- G36 10800 0"/>
              <a:gd name="T4" fmla="*/ 18129 w 21600"/>
              <a:gd name="T5" fmla="*/ 2868 h 21600"/>
              <a:gd name="T6" fmla="*/ 6961 w 21600"/>
              <a:gd name="T7" fmla="*/ 2228 h 21600"/>
              <a:gd name="T8" fmla="*/ 16218 w 21600"/>
              <a:gd name="T9" fmla="*/ 4936 h 21600"/>
              <a:gd name="T10" fmla="*/ 23517 w 21600"/>
              <a:gd name="T11" fmla="*/ 15329 h 21600"/>
              <a:gd name="T12" fmla="*/ 18268 w 21600"/>
              <a:gd name="T13" fmla="*/ 17821 h 21600"/>
              <a:gd name="T14" fmla="*/ 15777 w 21600"/>
              <a:gd name="T15" fmla="*/ 1257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321" y="13478"/>
                </a:moveTo>
                <a:cubicBezTo>
                  <a:pt x="18627" y="12618"/>
                  <a:pt x="18784" y="11712"/>
                  <a:pt x="18784" y="10800"/>
                </a:cubicBezTo>
                <a:cubicBezTo>
                  <a:pt x="18784" y="6390"/>
                  <a:pt x="15209" y="2816"/>
                  <a:pt x="10800" y="2816"/>
                </a:cubicBezTo>
                <a:cubicBezTo>
                  <a:pt x="9675" y="2815"/>
                  <a:pt x="8563" y="3053"/>
                  <a:pt x="7537" y="3513"/>
                </a:cubicBezTo>
                <a:lnTo>
                  <a:pt x="6386" y="942"/>
                </a:lnTo>
                <a:cubicBezTo>
                  <a:pt x="7774" y="321"/>
                  <a:pt x="9278" y="-1"/>
                  <a:pt x="10800" y="0"/>
                </a:cubicBezTo>
                <a:cubicBezTo>
                  <a:pt x="16764" y="0"/>
                  <a:pt x="21600" y="4835"/>
                  <a:pt x="21600" y="10800"/>
                </a:cubicBezTo>
                <a:cubicBezTo>
                  <a:pt x="21600" y="12034"/>
                  <a:pt x="21388" y="13260"/>
                  <a:pt x="20973" y="14423"/>
                </a:cubicBezTo>
                <a:lnTo>
                  <a:pt x="23517" y="15329"/>
                </a:lnTo>
                <a:lnTo>
                  <a:pt x="18268" y="17821"/>
                </a:lnTo>
                <a:lnTo>
                  <a:pt x="15777" y="12572"/>
                </a:lnTo>
                <a:lnTo>
                  <a:pt x="18321" y="13478"/>
                </a:lnTo>
                <a:close/>
              </a:path>
            </a:pathLst>
          </a:custGeom>
          <a:solidFill>
            <a:srgbClr val="C0C0C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smtClean="0">
              <a:solidFill>
                <a:srgbClr val="000000"/>
              </a:solidFill>
              <a:latin typeface="ＭＳ Ｐゴシック" charset="-128"/>
            </a:endParaRPr>
          </a:p>
        </p:txBody>
      </p:sp>
      <p:sp>
        <p:nvSpPr>
          <p:cNvPr id="19" name="Text Box 82"/>
          <p:cNvSpPr txBox="1">
            <a:spLocks noChangeArrowheads="1"/>
          </p:cNvSpPr>
          <p:nvPr/>
        </p:nvSpPr>
        <p:spPr bwMode="auto">
          <a:xfrm>
            <a:off x="4981048" y="4660374"/>
            <a:ext cx="4747213"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smtClean="0">
                <a:solidFill>
                  <a:srgbClr val="000000"/>
                </a:solidFill>
                <a:latin typeface="+mj-ea"/>
                <a:ea typeface="+mj-ea"/>
              </a:rPr>
              <a:t>自然の姿と旭山動物園の展示方法（行動展示）</a:t>
            </a:r>
          </a:p>
          <a:p>
            <a:r>
              <a:rPr lang="ja-JP" altLang="en-US" sz="1400" dirty="0" smtClean="0">
                <a:solidFill>
                  <a:srgbClr val="000000"/>
                </a:solidFill>
                <a:latin typeface="+mj-ea"/>
                <a:ea typeface="+mj-ea"/>
              </a:rPr>
              <a:t>→動物本来の姿と旭山動物園の展示方法について知る</a:t>
            </a:r>
          </a:p>
        </p:txBody>
      </p:sp>
      <p:sp>
        <p:nvSpPr>
          <p:cNvPr id="20" name="AutoShape 83"/>
          <p:cNvSpPr>
            <a:spLocks noChangeArrowheads="1"/>
          </p:cNvSpPr>
          <p:nvPr/>
        </p:nvSpPr>
        <p:spPr bwMode="auto">
          <a:xfrm rot="5400000">
            <a:off x="4066382" y="2740819"/>
            <a:ext cx="431800" cy="6129337"/>
          </a:xfrm>
          <a:prstGeom prst="curvedLeftArrow">
            <a:avLst>
              <a:gd name="adj1" fmla="val 94347"/>
              <a:gd name="adj2" fmla="val 266999"/>
              <a:gd name="adj3" fmla="val 33333"/>
            </a:avLst>
          </a:prstGeom>
          <a:solidFill>
            <a:schemeClr val="tx1"/>
          </a:solidFill>
          <a:ln>
            <a:noFill/>
          </a:ln>
          <a:effectLst/>
          <a:extLst/>
        </p:spPr>
        <p:txBody>
          <a:bodyPr wrap="none" anchor="ctr"/>
          <a:lstStyle/>
          <a:p>
            <a:pPr algn="ctr"/>
            <a:endParaRPr lang="ja-JP" altLang="en-US" sz="1200" smtClean="0">
              <a:solidFill>
                <a:srgbClr val="000000"/>
              </a:solidFill>
              <a:latin typeface="ＭＳ Ｐゴシック" charset="-128"/>
            </a:endParaRPr>
          </a:p>
        </p:txBody>
      </p:sp>
      <p:sp>
        <p:nvSpPr>
          <p:cNvPr id="21" name="Text Box 84"/>
          <p:cNvSpPr txBox="1">
            <a:spLocks noChangeArrowheads="1"/>
          </p:cNvSpPr>
          <p:nvPr/>
        </p:nvSpPr>
        <p:spPr bwMode="auto">
          <a:xfrm>
            <a:off x="3241561" y="5633579"/>
            <a:ext cx="33505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smtClean="0">
                <a:solidFill>
                  <a:srgbClr val="000000"/>
                </a:solidFill>
                <a:latin typeface="+mj-ea"/>
                <a:ea typeface="+mj-ea"/>
              </a:rPr>
              <a:t>旭山動物園ってすごい </a:t>
            </a:r>
            <a:endParaRPr lang="en-US" altLang="ja-JP" sz="2000" dirty="0" smtClean="0">
              <a:solidFill>
                <a:srgbClr val="000000"/>
              </a:solidFill>
              <a:latin typeface="+mj-ea"/>
              <a:ea typeface="+mj-ea"/>
            </a:endParaRPr>
          </a:p>
          <a:p>
            <a:r>
              <a:rPr lang="ja-JP" altLang="en-US" sz="2000" dirty="0" smtClean="0">
                <a:solidFill>
                  <a:srgbClr val="000000"/>
                </a:solidFill>
                <a:latin typeface="+mj-ea"/>
                <a:ea typeface="+mj-ea"/>
              </a:rPr>
              <a:t>見てみたい！行ってみたい！</a:t>
            </a:r>
          </a:p>
        </p:txBody>
      </p:sp>
      <p:pic>
        <p:nvPicPr>
          <p:cNvPr id="22" name="Picture 86" descr="p229_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8125" y="2649538"/>
            <a:ext cx="873125" cy="4524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7" descr="wf02_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437" y="1332942"/>
            <a:ext cx="1209026" cy="90676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89" descr="4e88af1f50114d2ccb4de941b2d3cbe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9106" y="3676765"/>
            <a:ext cx="1220145" cy="914401"/>
          </a:xfrm>
          <a:prstGeom prst="rect">
            <a:avLst/>
          </a:prstGeom>
          <a:noFill/>
          <a:extLst>
            <a:ext uri="{909E8E84-426E-40dd-AFC4-6F175D3DCCD1}">
              <a14:hiddenFill xmlns:a14="http://schemas.microsoft.com/office/drawing/2010/main">
                <a:solidFill>
                  <a:srgbClr val="FFFFFF"/>
                </a:solidFill>
              </a14:hiddenFill>
            </a:ext>
          </a:extLst>
        </p:spPr>
      </p:pic>
      <p:sp>
        <p:nvSpPr>
          <p:cNvPr id="25" name="AutoShape 61"/>
          <p:cNvSpPr>
            <a:spLocks noChangeArrowheads="1"/>
          </p:cNvSpPr>
          <p:nvPr/>
        </p:nvSpPr>
        <p:spPr bwMode="auto">
          <a:xfrm rot="7817690" flipV="1">
            <a:off x="5634832" y="1442243"/>
            <a:ext cx="2044700" cy="3795713"/>
          </a:xfrm>
          <a:custGeom>
            <a:avLst/>
            <a:gdLst>
              <a:gd name="G0" fmla="+- -6609027 0 0"/>
              <a:gd name="G1" fmla="+- 4593362 0 0"/>
              <a:gd name="G2" fmla="+- -6609027 0 4593362"/>
              <a:gd name="G3" fmla="+- 10800 0 0"/>
              <a:gd name="G4" fmla="+- 0 0 -6609027"/>
              <a:gd name="T0" fmla="*/ 360 256 1"/>
              <a:gd name="T1" fmla="*/ 0 256 1"/>
              <a:gd name="G5" fmla="+- G2 T0 T1"/>
              <a:gd name="G6" fmla="?: G2 G2 G5"/>
              <a:gd name="G7" fmla="+- 0 0 G6"/>
              <a:gd name="G8" fmla="+- 8593 0 0"/>
              <a:gd name="G9" fmla="+- 0 0 4593362"/>
              <a:gd name="G10" fmla="+- 8593 0 2700"/>
              <a:gd name="G11" fmla="cos G10 -6609027"/>
              <a:gd name="G12" fmla="sin G10 -6609027"/>
              <a:gd name="G13" fmla="cos 13500 -6609027"/>
              <a:gd name="G14" fmla="sin 13500 -6609027"/>
              <a:gd name="G15" fmla="+- G11 10800 0"/>
              <a:gd name="G16" fmla="+- G12 10800 0"/>
              <a:gd name="G17" fmla="+- G13 10800 0"/>
              <a:gd name="G18" fmla="+- G14 10800 0"/>
              <a:gd name="G19" fmla="*/ 8593 1 2"/>
              <a:gd name="G20" fmla="+- G19 5400 0"/>
              <a:gd name="G21" fmla="cos G20 -6609027"/>
              <a:gd name="G22" fmla="sin G20 -6609027"/>
              <a:gd name="G23" fmla="+- G21 10800 0"/>
              <a:gd name="G24" fmla="+- G12 G23 G22"/>
              <a:gd name="G25" fmla="+- G22 G23 G11"/>
              <a:gd name="G26" fmla="cos 10800 -6609027"/>
              <a:gd name="G27" fmla="sin 10800 -6609027"/>
              <a:gd name="G28" fmla="cos 8593 -6609027"/>
              <a:gd name="G29" fmla="sin 8593 -6609027"/>
              <a:gd name="G30" fmla="+- G26 10800 0"/>
              <a:gd name="G31" fmla="+- G27 10800 0"/>
              <a:gd name="G32" fmla="+- G28 10800 0"/>
              <a:gd name="G33" fmla="+- G29 10800 0"/>
              <a:gd name="G34" fmla="+- G19 5400 0"/>
              <a:gd name="G35" fmla="cos G34 4593362"/>
              <a:gd name="G36" fmla="sin G34 4593362"/>
              <a:gd name="G37" fmla="+/ 4593362 -6609027 2"/>
              <a:gd name="T2" fmla="*/ 180 256 1"/>
              <a:gd name="T3" fmla="*/ 0 256 1"/>
              <a:gd name="G38" fmla="+- G37 T2 T3"/>
              <a:gd name="G39" fmla="?: G2 G37 G38"/>
              <a:gd name="G40" fmla="cos 10800 G39"/>
              <a:gd name="G41" fmla="sin 10800 G39"/>
              <a:gd name="G42" fmla="cos 8593 G39"/>
              <a:gd name="G43" fmla="sin 8593 G39"/>
              <a:gd name="G44" fmla="+- G40 10800 0"/>
              <a:gd name="G45" fmla="+- G41 10800 0"/>
              <a:gd name="G46" fmla="+- G42 10800 0"/>
              <a:gd name="G47" fmla="+- G43 10800 0"/>
              <a:gd name="G48" fmla="+- G35 10800 0"/>
              <a:gd name="G49" fmla="+- G36 10800 0"/>
              <a:gd name="T4" fmla="*/ 386 w 21600"/>
              <a:gd name="T5" fmla="*/ 13664 h 21600"/>
              <a:gd name="T6" fmla="*/ 14102 w 21600"/>
              <a:gd name="T7" fmla="*/ 19917 h 21600"/>
              <a:gd name="T8" fmla="*/ 2514 w 21600"/>
              <a:gd name="T9" fmla="*/ 13078 h 21600"/>
              <a:gd name="T10" fmla="*/ 8259 w 21600"/>
              <a:gd name="T11" fmla="*/ -2459 h 21600"/>
              <a:gd name="T12" fmla="*/ 12711 w 21600"/>
              <a:gd name="T13" fmla="*/ 560 h 21600"/>
              <a:gd name="T14" fmla="*/ 9691 w 21600"/>
              <a:gd name="T15" fmla="*/ 501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9183" y="2360"/>
                </a:moveTo>
                <a:cubicBezTo>
                  <a:pt x="5134" y="3136"/>
                  <a:pt x="2207" y="6677"/>
                  <a:pt x="2207" y="10799"/>
                </a:cubicBezTo>
                <a:cubicBezTo>
                  <a:pt x="2207" y="15545"/>
                  <a:pt x="6054" y="19393"/>
                  <a:pt x="10800" y="19393"/>
                </a:cubicBezTo>
                <a:cubicBezTo>
                  <a:pt x="11797" y="19393"/>
                  <a:pt x="12788" y="19219"/>
                  <a:pt x="13726" y="18879"/>
                </a:cubicBezTo>
                <a:lnTo>
                  <a:pt x="14478" y="20954"/>
                </a:lnTo>
                <a:cubicBezTo>
                  <a:pt x="13298" y="21381"/>
                  <a:pt x="12054" y="21599"/>
                  <a:pt x="10800" y="21600"/>
                </a:cubicBezTo>
                <a:cubicBezTo>
                  <a:pt x="4835" y="21600"/>
                  <a:pt x="0" y="16764"/>
                  <a:pt x="0" y="10800"/>
                </a:cubicBezTo>
                <a:cubicBezTo>
                  <a:pt x="-1" y="5618"/>
                  <a:pt x="3679" y="1167"/>
                  <a:pt x="8767" y="192"/>
                </a:cubicBezTo>
                <a:lnTo>
                  <a:pt x="8259" y="-2459"/>
                </a:lnTo>
                <a:lnTo>
                  <a:pt x="12711" y="560"/>
                </a:lnTo>
                <a:lnTo>
                  <a:pt x="9691" y="5012"/>
                </a:lnTo>
                <a:lnTo>
                  <a:pt x="9183" y="2360"/>
                </a:lnTo>
                <a:close/>
              </a:path>
            </a:pathLst>
          </a:cu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smtClean="0">
              <a:solidFill>
                <a:srgbClr val="000000"/>
              </a:solidFill>
              <a:latin typeface="ＭＳ Ｐゴシック" charset="-128"/>
            </a:endParaRPr>
          </a:p>
        </p:txBody>
      </p:sp>
      <p:sp>
        <p:nvSpPr>
          <p:cNvPr id="26" name="Rectangle 62"/>
          <p:cNvSpPr>
            <a:spLocks noChangeArrowheads="1"/>
          </p:cNvSpPr>
          <p:nvPr/>
        </p:nvSpPr>
        <p:spPr bwMode="auto">
          <a:xfrm rot="3220840">
            <a:off x="6657018" y="2487611"/>
            <a:ext cx="1770533" cy="79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30000"/>
              </a:lnSpc>
            </a:pPr>
            <a:r>
              <a:rPr lang="ja-JP" altLang="en-US" dirty="0" smtClean="0">
                <a:latin typeface="+mj-ea"/>
                <a:ea typeface="+mj-ea"/>
              </a:rPr>
              <a:t>他の動物への興味・関心</a:t>
            </a:r>
          </a:p>
        </p:txBody>
      </p:sp>
    </p:spTree>
    <p:extLst>
      <p:ext uri="{BB962C8B-B14F-4D97-AF65-F5344CB8AC3E}">
        <p14:creationId xmlns:p14="http://schemas.microsoft.com/office/powerpoint/2010/main" val="376423401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プレ</a:t>
            </a:r>
            <a:r>
              <a:rPr lang="ja-JP" altLang="en-US" dirty="0" smtClean="0"/>
              <a:t>発表</a:t>
            </a:r>
            <a:endParaRPr kumimoji="1" lang="ja-JP" altLang="en-US" dirty="0"/>
          </a:p>
        </p:txBody>
      </p:sp>
    </p:spTree>
    <p:extLst>
      <p:ext uri="{BB962C8B-B14F-4D97-AF65-F5344CB8AC3E}">
        <p14:creationId xmlns:p14="http://schemas.microsoft.com/office/powerpoint/2010/main" val="373936878"/>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プレ発表</a:t>
            </a:r>
            <a:endParaRPr kumimoji="1" lang="ja-JP" altLang="en-US" dirty="0"/>
          </a:p>
        </p:txBody>
      </p:sp>
      <p:sp>
        <p:nvSpPr>
          <p:cNvPr id="3" name="正方形/長方形 2"/>
          <p:cNvSpPr/>
          <p:nvPr/>
        </p:nvSpPr>
        <p:spPr bwMode="auto">
          <a:xfrm>
            <a:off x="619125" y="1133476"/>
            <a:ext cx="8677275" cy="154304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600" b="1" dirty="0" smtClean="0">
                <a:latin typeface="ＭＳ Ｐゴシック" pitchFamily="50" charset="-128"/>
                <a:ea typeface="ＭＳ Ｐゴシック" pitchFamily="50" charset="-128"/>
              </a:rPr>
              <a:t>プレ発表</a:t>
            </a:r>
            <a:endParaRPr kumimoji="1" lang="ja-JP" altLang="en-US" sz="6600" b="1" dirty="0">
              <a:latin typeface="ＭＳ Ｐゴシック" pitchFamily="50" charset="-128"/>
              <a:ea typeface="ＭＳ Ｐゴシック" pitchFamily="50" charset="-128"/>
            </a:endParaRPr>
          </a:p>
        </p:txBody>
      </p:sp>
      <p:sp>
        <p:nvSpPr>
          <p:cNvPr id="4" name="テキスト ボックス 3"/>
          <p:cNvSpPr txBox="1"/>
          <p:nvPr/>
        </p:nvSpPr>
        <p:spPr bwMode="auto">
          <a:xfrm>
            <a:off x="1032932" y="2750516"/>
            <a:ext cx="8263467" cy="3732543"/>
          </a:xfrm>
          <a:prstGeom prst="rect">
            <a:avLst/>
          </a:prstGeom>
          <a:noFill/>
          <a:ln w="9525">
            <a:noFill/>
            <a:miter lim="800000"/>
            <a:headEnd/>
            <a:tailEnd/>
          </a:ln>
        </p:spPr>
        <p:txBody>
          <a:bodyPr wrap="square" lIns="108000" tIns="72000" rIns="108000" bIns="72000" rtlCol="0" anchor="t" anchorCtr="0">
            <a:spAutoFit/>
          </a:bodyPr>
          <a:lstStyle/>
          <a:p>
            <a:pPr algn="just">
              <a:lnSpc>
                <a:spcPct val="130000"/>
              </a:lnSpc>
              <a:buSzPct val="120000"/>
            </a:pPr>
            <a:r>
              <a:rPr lang="ja-JP" altLang="en-US" dirty="0" smtClean="0">
                <a:latin typeface="+mn-ea"/>
                <a:ea typeface="+mn-ea"/>
              </a:rPr>
              <a:t>プレ発表はこれまで学んできた下記の項目にフォーカスして発表してください。</a:t>
            </a:r>
            <a:endParaRPr lang="en-US" altLang="ja-JP" dirty="0" smtClean="0">
              <a:latin typeface="+mn-ea"/>
              <a:ea typeface="+mn-ea"/>
            </a:endParaRPr>
          </a:p>
          <a:p>
            <a:pPr marL="742950" lvl="1" indent="-285750" algn="just">
              <a:lnSpc>
                <a:spcPct val="130000"/>
              </a:lnSpc>
              <a:buSzPct val="120000"/>
              <a:buFont typeface="Wingdings" charset="2"/>
              <a:buChar char="v"/>
            </a:pPr>
            <a:r>
              <a:rPr lang="ja-JP" altLang="en-US" dirty="0" smtClean="0">
                <a:latin typeface="+mn-ea"/>
                <a:ea typeface="+mn-ea"/>
              </a:rPr>
              <a:t>検討</a:t>
            </a:r>
            <a:r>
              <a:rPr lang="ja-JP" altLang="en-US" dirty="0">
                <a:latin typeface="+mn-ea"/>
                <a:ea typeface="+mn-ea"/>
              </a:rPr>
              <a:t>プロセスを伝えて</a:t>
            </a:r>
            <a:r>
              <a:rPr lang="ja-JP" altLang="en-US" dirty="0" smtClean="0">
                <a:latin typeface="+mn-ea"/>
                <a:ea typeface="+mn-ea"/>
              </a:rPr>
              <a:t>ください</a:t>
            </a:r>
            <a:endParaRPr lang="en-US" altLang="ja-JP"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ユーザーインタビューからの気づき</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ターゲットユーザー</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コンセプト</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こんな体験を提供したいと考えている</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中間および最終発表では下記を追加してください</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キャッチコピー</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利用シナリオ（ユーザー</a:t>
            </a:r>
            <a:r>
              <a:rPr lang="en-US" altLang="ja-JP" b="1" dirty="0" smtClean="0">
                <a:latin typeface="+mn-ea"/>
                <a:ea typeface="+mn-ea"/>
              </a:rPr>
              <a:t>/</a:t>
            </a:r>
            <a:r>
              <a:rPr lang="ja-JP" altLang="en-US" b="1" dirty="0" smtClean="0">
                <a:latin typeface="+mn-ea"/>
                <a:ea typeface="+mn-ea"/>
              </a:rPr>
              <a:t>移動販売車オーナーのどちらも意識してください）</a:t>
            </a:r>
            <a:endParaRPr lang="en-US" altLang="ja-JP" b="1" dirty="0" smtClean="0">
              <a:latin typeface="+mn-ea"/>
              <a:ea typeface="+mn-ea"/>
            </a:endParaRPr>
          </a:p>
          <a:p>
            <a:pPr marL="742950" lvl="1" indent="-285750" algn="just">
              <a:lnSpc>
                <a:spcPct val="130000"/>
              </a:lnSpc>
              <a:buSzPct val="120000"/>
              <a:buFont typeface="Wingdings" charset="2"/>
              <a:buChar char="l"/>
            </a:pPr>
            <a:r>
              <a:rPr lang="ja-JP" altLang="en-US" b="1" dirty="0" smtClean="0">
                <a:latin typeface="+mn-ea"/>
                <a:ea typeface="+mn-ea"/>
              </a:rPr>
              <a:t>体験マップ（図）</a:t>
            </a:r>
            <a:endParaRPr lang="en-US" altLang="ja-JP" b="1" dirty="0" smtClean="0">
              <a:latin typeface="+mn-ea"/>
              <a:ea typeface="+mn-ea"/>
            </a:endParaRPr>
          </a:p>
        </p:txBody>
      </p:sp>
      <p:sp>
        <p:nvSpPr>
          <p:cNvPr id="5" name="角丸四角形 4"/>
          <p:cNvSpPr/>
          <p:nvPr/>
        </p:nvSpPr>
        <p:spPr bwMode="auto">
          <a:xfrm>
            <a:off x="6734629" y="838200"/>
            <a:ext cx="2780847" cy="106680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200" b="1" dirty="0" smtClean="0">
                <a:solidFill>
                  <a:schemeClr val="bg1"/>
                </a:solidFill>
                <a:latin typeface="ＭＳ Ｐゴシック" pitchFamily="50" charset="-128"/>
                <a:ea typeface="ＭＳ Ｐゴシック" pitchFamily="50" charset="-128"/>
              </a:rPr>
              <a:t>各チーム</a:t>
            </a:r>
            <a:r>
              <a:rPr lang="en-US" altLang="ja-JP" sz="3200" b="1" dirty="0" smtClean="0">
                <a:solidFill>
                  <a:schemeClr val="bg1"/>
                </a:solidFill>
                <a:latin typeface="ＭＳ Ｐゴシック" pitchFamily="50" charset="-128"/>
                <a:ea typeface="ＭＳ Ｐゴシック" pitchFamily="50" charset="-128"/>
              </a:rPr>
              <a:t>5</a:t>
            </a:r>
            <a:r>
              <a:rPr lang="ja-JP" altLang="en-US" sz="3200" b="1" dirty="0" smtClean="0">
                <a:solidFill>
                  <a:schemeClr val="bg1"/>
                </a:solidFill>
                <a:latin typeface="ＭＳ Ｐゴシック" pitchFamily="50" charset="-128"/>
                <a:ea typeface="ＭＳ Ｐゴシック" pitchFamily="50" charset="-128"/>
              </a:rPr>
              <a:t>分質疑</a:t>
            </a:r>
            <a:r>
              <a:rPr lang="en-US" altLang="ja-JP" sz="3200" b="1" dirty="0" smtClean="0">
                <a:solidFill>
                  <a:schemeClr val="bg1"/>
                </a:solidFill>
                <a:latin typeface="ＭＳ Ｐゴシック" pitchFamily="50" charset="-128"/>
                <a:ea typeface="ＭＳ Ｐゴシック" pitchFamily="50" charset="-128"/>
              </a:rPr>
              <a:t>2</a:t>
            </a:r>
            <a:r>
              <a:rPr lang="ja-JP" altLang="en-US" sz="3200" b="1" dirty="0" smtClean="0">
                <a:solidFill>
                  <a:schemeClr val="bg1"/>
                </a:solidFill>
                <a:latin typeface="ＭＳ Ｐゴシック" pitchFamily="50" charset="-128"/>
                <a:ea typeface="ＭＳ Ｐゴシック" pitchFamily="50" charset="-128"/>
              </a:rPr>
              <a:t>分</a:t>
            </a:r>
            <a:endParaRPr lang="en-US" altLang="ja-JP" sz="3200" b="1" dirty="0" smtClean="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0257669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3" name="タイトル 2"/>
          <p:cNvSpPr>
            <a:spLocks noGrp="1"/>
          </p:cNvSpPr>
          <p:nvPr>
            <p:ph type="ctrTitle"/>
          </p:nvPr>
        </p:nvSpPr>
        <p:spPr/>
        <p:txBody>
          <a:bodyPr/>
          <a:lstStyle/>
          <a:p>
            <a:r>
              <a:rPr lang="ja-JP" altLang="en-US" sz="4400" dirty="0"/>
              <a:t>魅力的な</a:t>
            </a:r>
            <a:r>
              <a:rPr lang="ja-JP" altLang="en-US" sz="4400" dirty="0" smtClean="0"/>
              <a:t>プレゼンテーション</a:t>
            </a:r>
            <a:endParaRPr kumimoji="1" lang="ja-JP" altLang="en-US" sz="4400" dirty="0"/>
          </a:p>
        </p:txBody>
      </p:sp>
    </p:spTree>
    <p:extLst>
      <p:ext uri="{BB962C8B-B14F-4D97-AF65-F5344CB8AC3E}">
        <p14:creationId xmlns:p14="http://schemas.microsoft.com/office/powerpoint/2010/main" val="3794830811"/>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プレゼンテーション</a:t>
            </a:r>
            <a:endParaRPr kumimoji="1" lang="ja-JP" altLang="en-US" dirty="0"/>
          </a:p>
        </p:txBody>
      </p:sp>
      <p:sp>
        <p:nvSpPr>
          <p:cNvPr id="12" name="角丸四角形 11"/>
          <p:cNvSpPr/>
          <p:nvPr/>
        </p:nvSpPr>
        <p:spPr bwMode="auto">
          <a:xfrm>
            <a:off x="514675" y="869625"/>
            <a:ext cx="8876650" cy="95709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2800" dirty="0" smtClean="0">
                <a:solidFill>
                  <a:srgbClr val="000000"/>
                </a:solidFill>
                <a:latin typeface="A-OTF 新ゴ Pro R" pitchFamily="34" charset="-128"/>
                <a:ea typeface="A-OTF 新ゴ Pro R" pitchFamily="34" charset="-128"/>
              </a:rPr>
              <a:t>良いプレゼンテーション／悪いプレゼンテーション</a:t>
            </a:r>
            <a:endParaRPr lang="ja-JP" altLang="en-US" sz="2800" dirty="0">
              <a:solidFill>
                <a:srgbClr val="000000"/>
              </a:solidFill>
              <a:latin typeface="A-OTF 新ゴ Pro R" pitchFamily="34" charset="-128"/>
              <a:ea typeface="A-OTF 新ゴ Pro R" pitchFamily="34" charset="-128"/>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75" y="2270605"/>
            <a:ext cx="2476635" cy="1816199"/>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984" y="2065335"/>
            <a:ext cx="2476635" cy="1816199"/>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723" y="3648266"/>
            <a:ext cx="2044036" cy="1498958"/>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descr="悪いプレゼン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5179" y="3265712"/>
            <a:ext cx="2061212" cy="1511556"/>
          </a:xfrm>
          <a:prstGeom prst="rect">
            <a:avLst/>
          </a:prstGeom>
          <a:noFill/>
          <a:ln>
            <a:solidFill>
              <a:schemeClr val="tx1"/>
            </a:solidFill>
          </a:ln>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8197" name="Picture 5" descr="良いプレゼン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821" y="4397745"/>
            <a:ext cx="2476635" cy="1816200"/>
          </a:xfrm>
          <a:prstGeom prst="rect">
            <a:avLst/>
          </a:prstGeom>
          <a:noFill/>
          <a:ln>
            <a:solidFill>
              <a:schemeClr val="tx1"/>
            </a:solidFill>
          </a:ln>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8199" name="Picture 7" descr="悪いプレゼン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2348" y="4239124"/>
            <a:ext cx="2476634" cy="1816199"/>
          </a:xfrm>
          <a:prstGeom prst="rect">
            <a:avLst/>
          </a:prstGeom>
          <a:noFill/>
          <a:ln>
            <a:solidFill>
              <a:schemeClr val="tx1"/>
            </a:solidFill>
          </a:ln>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997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fade">
                                      <p:cBhvr>
                                        <p:cTn id="17" dur="500"/>
                                        <p:tgtEl>
                                          <p:spTgt spid="82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02"/>
                                        </p:tgtEl>
                                        <p:attrNameLst>
                                          <p:attrName>style.visibility</p:attrName>
                                        </p:attrNameLst>
                                      </p:cBhvr>
                                      <p:to>
                                        <p:strVal val="visible"/>
                                      </p:to>
                                    </p:set>
                                    <p:animEffect transition="in" filter="fade">
                                      <p:cBhvr>
                                        <p:cTn id="22" dur="500"/>
                                        <p:tgtEl>
                                          <p:spTgt spid="82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97"/>
                                        </p:tgtEl>
                                        <p:attrNameLst>
                                          <p:attrName>style.visibility</p:attrName>
                                        </p:attrNameLst>
                                      </p:cBhvr>
                                      <p:to>
                                        <p:strVal val="visible"/>
                                      </p:to>
                                    </p:set>
                                    <p:animEffect transition="in" filter="fade">
                                      <p:cBhvr>
                                        <p:cTn id="27" dur="500"/>
                                        <p:tgtEl>
                                          <p:spTgt spid="81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99"/>
                                        </p:tgtEl>
                                        <p:attrNameLst>
                                          <p:attrName>style.visibility</p:attrName>
                                        </p:attrNameLst>
                                      </p:cBhvr>
                                      <p:to>
                                        <p:strVal val="visible"/>
                                      </p:to>
                                    </p:set>
                                    <p:animEffect transition="in" filter="fade">
                                      <p:cBhvr>
                                        <p:cTn id="32"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図解で示そう</a:t>
            </a:r>
            <a:endParaRPr kumimoji="1" lang="ja-JP" altLang="en-US" dirty="0"/>
          </a:p>
        </p:txBody>
      </p:sp>
      <p:sp>
        <p:nvSpPr>
          <p:cNvPr id="6" name="AutoShape 2" descr="st_na01.jpg"/>
          <p:cNvSpPr>
            <a:spLocks noChangeAspect="1" noChangeArrowheads="1"/>
          </p:cNvSpPr>
          <p:nvPr/>
        </p:nvSpPr>
        <p:spPr bwMode="auto">
          <a:xfrm>
            <a:off x="4524375" y="-1682750"/>
            <a:ext cx="4667250" cy="3505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角丸四角形 8"/>
          <p:cNvSpPr/>
          <p:nvPr/>
        </p:nvSpPr>
        <p:spPr bwMode="auto">
          <a:xfrm>
            <a:off x="514675" y="869625"/>
            <a:ext cx="8876650" cy="95709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2800" dirty="0" smtClean="0">
                <a:latin typeface="A-OTF 新ゴ Pro R" pitchFamily="34" charset="-128"/>
                <a:ea typeface="A-OTF 新ゴ Pro R" pitchFamily="34" charset="-128"/>
              </a:rPr>
              <a:t>文章</a:t>
            </a:r>
            <a:r>
              <a:rPr lang="ja-JP" altLang="en-US" sz="2800" dirty="0">
                <a:latin typeface="A-OTF 新ゴ Pro R" pitchFamily="34" charset="-128"/>
                <a:ea typeface="A-OTF 新ゴ Pro R" pitchFamily="34" charset="-128"/>
              </a:rPr>
              <a:t>では</a:t>
            </a:r>
            <a:r>
              <a:rPr lang="ja-JP" altLang="en-US" sz="2800" dirty="0" smtClean="0">
                <a:latin typeface="A-OTF 新ゴ Pro R" pitchFamily="34" charset="-128"/>
                <a:ea typeface="A-OTF 新ゴ Pro R" pitchFamily="34" charset="-128"/>
              </a:rPr>
              <a:t>なく図を用いよう</a:t>
            </a:r>
            <a:endParaRPr lang="ja-JP" altLang="en-US" sz="2800" dirty="0">
              <a:latin typeface="A-OTF 新ゴ Pro R" pitchFamily="34" charset="-128"/>
              <a:ea typeface="A-OTF 新ゴ Pro R" pitchFamily="34" charset="-128"/>
            </a:endParaRPr>
          </a:p>
        </p:txBody>
      </p:sp>
      <p:pic>
        <p:nvPicPr>
          <p:cNvPr id="6148"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832099" y="2221747"/>
            <a:ext cx="4051801" cy="391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10" y="2009548"/>
            <a:ext cx="3695390" cy="405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92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マジックナンバー</a:t>
            </a:r>
            <a:r>
              <a:rPr lang="ja-JP" altLang="en-US" dirty="0"/>
              <a:t>３</a:t>
            </a:r>
            <a:endParaRPr kumimoji="1" lang="ja-JP" altLang="en-US" dirty="0"/>
          </a:p>
        </p:txBody>
      </p:sp>
      <p:sp>
        <p:nvSpPr>
          <p:cNvPr id="5" name="正方形/長方形 4"/>
          <p:cNvSpPr/>
          <p:nvPr/>
        </p:nvSpPr>
        <p:spPr>
          <a:xfrm>
            <a:off x="414433" y="3856663"/>
            <a:ext cx="9037477" cy="2308324"/>
          </a:xfrm>
          <a:prstGeom prst="rect">
            <a:avLst/>
          </a:prstGeom>
        </p:spPr>
        <p:txBody>
          <a:bodyPr wrap="square">
            <a:spAutoFit/>
          </a:bodyPr>
          <a:lstStyle/>
          <a:p>
            <a:pPr>
              <a:lnSpc>
                <a:spcPct val="150000"/>
              </a:lnSpc>
            </a:pPr>
            <a:r>
              <a:rPr lang="ja-JP" altLang="en-US" sz="2400" dirty="0">
                <a:latin typeface="A-OTF 新ゴ Pro R" pitchFamily="34" charset="-128"/>
                <a:ea typeface="A-OTF 新ゴ Pro R" pitchFamily="34" charset="-128"/>
              </a:rPr>
              <a:t>人間は理解の際に、</a:t>
            </a:r>
            <a:r>
              <a:rPr lang="ja-JP" altLang="en-US" sz="2400" b="1" dirty="0">
                <a:solidFill>
                  <a:srgbClr val="FF0000"/>
                </a:solidFill>
                <a:latin typeface="A-OTF 新ゴ Pro B" pitchFamily="34" charset="-128"/>
                <a:ea typeface="A-OTF 新ゴ Pro B" pitchFamily="34" charset="-128"/>
              </a:rPr>
              <a:t>考えるべき対象が３つ以下</a:t>
            </a:r>
            <a:r>
              <a:rPr lang="ja-JP" altLang="en-US" sz="2400" dirty="0">
                <a:latin typeface="A-OTF 新ゴ Pro R" pitchFamily="34" charset="-128"/>
                <a:ea typeface="A-OTF 新ゴ Pro R" pitchFamily="34" charset="-128"/>
              </a:rPr>
              <a:t>であれば素早いスピードで正確な情報の処理が行えるという性質を持っているからです。</a:t>
            </a:r>
            <a:r>
              <a:rPr lang="ja-JP" altLang="en-US" sz="2400" b="1" dirty="0">
                <a:latin typeface="A-OTF 新ゴ Pro B" pitchFamily="34" charset="-128"/>
                <a:ea typeface="A-OTF 新ゴ Pro B" pitchFamily="34" charset="-128"/>
              </a:rPr>
              <a:t>逆に４つ以上</a:t>
            </a:r>
            <a:r>
              <a:rPr lang="ja-JP" altLang="en-US" sz="2400" dirty="0">
                <a:latin typeface="A-OTF 新ゴ Pro R" pitchFamily="34" charset="-128"/>
                <a:ea typeface="A-OTF 新ゴ Pro R" pitchFamily="34" charset="-128"/>
              </a:rPr>
              <a:t>になると情報の処理スピードと</a:t>
            </a:r>
            <a:r>
              <a:rPr lang="ja-JP" altLang="en-US" sz="2400" dirty="0">
                <a:latin typeface="A-OTF 新ゴ Pro B" pitchFamily="34" charset="-128"/>
                <a:ea typeface="A-OTF 新ゴ Pro B" pitchFamily="34" charset="-128"/>
              </a:rPr>
              <a:t>正確性が著しく低下</a:t>
            </a:r>
            <a:r>
              <a:rPr lang="ja-JP" altLang="en-US" sz="2400" dirty="0">
                <a:latin typeface="A-OTF 新ゴ Pro R" pitchFamily="34" charset="-128"/>
                <a:ea typeface="A-OTF 新ゴ Pro R" pitchFamily="34" charset="-128"/>
              </a:rPr>
              <a:t>することが実証されています。</a:t>
            </a:r>
          </a:p>
        </p:txBody>
      </p:sp>
      <p:pic>
        <p:nvPicPr>
          <p:cNvPr id="4100" name="Picture 4" descr="http://lasers.jp/laserquest/wp-content/uploads/2008/04/thre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435" y="549275"/>
            <a:ext cx="3269472" cy="326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8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ja-JP" altLang="en-US" dirty="0"/>
              <a:t>ユーザーエクスペリエンスとは？ － ディズニー・テーマパーク</a:t>
            </a:r>
            <a:endParaRPr kumimoji="1" lang="ja-JP" altLang="en-US" dirty="0"/>
          </a:p>
        </p:txBody>
      </p:sp>
      <p:sp>
        <p:nvSpPr>
          <p:cNvPr id="10" name="角丸四角形 9"/>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prstClr val="black">
                  <a:lumMod val="75000"/>
                  <a:lumOff val="25000"/>
                </a:prstClr>
              </a:solidFill>
              <a:latin typeface="A-OTF 新ゴ Pro R" pitchFamily="34" charset="-128"/>
              <a:ea typeface="A-OTF 新ゴ Pro R" pitchFamily="34" charset="-128"/>
            </a:endParaRPr>
          </a:p>
        </p:txBody>
      </p:sp>
      <p:sp>
        <p:nvSpPr>
          <p:cNvPr id="11" name="テキスト ボックス 10"/>
          <p:cNvSpPr txBox="1"/>
          <p:nvPr/>
        </p:nvSpPr>
        <p:spPr bwMode="auto">
          <a:xfrm>
            <a:off x="1457773" y="1026623"/>
            <a:ext cx="7002018" cy="576293"/>
          </a:xfrm>
          <a:prstGeom prst="rect">
            <a:avLst/>
          </a:prstGeom>
          <a:noFill/>
          <a:ln w="9525">
            <a:noFill/>
            <a:miter lim="800000"/>
            <a:headEnd/>
            <a:tailEnd/>
          </a:ln>
        </p:spPr>
        <p:txBody>
          <a:bodyPr wrap="none" lIns="108000" tIns="72000" rIns="108000" bIns="72000" rtlCol="0" anchor="t" anchorCtr="1">
            <a:spAutoFit/>
          </a:bodyPr>
          <a:lstStyle/>
          <a:p>
            <a:pPr algn="ctr">
              <a:buSzPct val="120000"/>
            </a:pPr>
            <a:r>
              <a:rPr lang="en-US" altLang="ja-JP" sz="2800" b="1" dirty="0" smtClean="0">
                <a:solidFill>
                  <a:prstClr val="black"/>
                </a:solidFill>
                <a:latin typeface="ＭＳ Ｐゴシック"/>
                <a:ea typeface="ＭＳ Ｐゴシック"/>
              </a:rPr>
              <a:t>Disney</a:t>
            </a:r>
            <a:r>
              <a:rPr lang="ja-JP" altLang="en-US" sz="2800" b="1" dirty="0" smtClean="0">
                <a:solidFill>
                  <a:prstClr val="black"/>
                </a:solidFill>
                <a:latin typeface="ＭＳ Ｐゴシック"/>
                <a:ea typeface="ＭＳ Ｐゴシック"/>
              </a:rPr>
              <a:t>　＝　世界トップの集客力・顧客満足度</a:t>
            </a:r>
            <a:endParaRPr lang="ja-JP" altLang="en-US" sz="2800" b="1" dirty="0">
              <a:solidFill>
                <a:prstClr val="black"/>
              </a:solidFill>
              <a:latin typeface="ＭＳ Ｐゴシック"/>
              <a:ea typeface="ＭＳ Ｐゴシック"/>
            </a:endParaRPr>
          </a:p>
        </p:txBody>
      </p:sp>
      <p:sp>
        <p:nvSpPr>
          <p:cNvPr id="16" name="テキスト ボックス 15"/>
          <p:cNvSpPr txBox="1"/>
          <p:nvPr/>
        </p:nvSpPr>
        <p:spPr bwMode="auto">
          <a:xfrm>
            <a:off x="901700" y="1900356"/>
            <a:ext cx="8115300" cy="2189043"/>
          </a:xfrm>
          <a:prstGeom prst="rect">
            <a:avLst/>
          </a:prstGeom>
          <a:noFill/>
          <a:ln w="9525">
            <a:noFill/>
            <a:miter lim="800000"/>
            <a:headEnd/>
            <a:tailEnd/>
          </a:ln>
        </p:spPr>
        <p:txBody>
          <a:bodyPr wrap="square" lIns="108000" tIns="72000" rIns="108000" bIns="72000" rtlCol="0" anchor="ctr" anchorCtr="1">
            <a:spAutoFit/>
          </a:bodyPr>
          <a:lstStyle/>
          <a:p>
            <a:pPr algn="just">
              <a:lnSpc>
                <a:spcPct val="140000"/>
              </a:lnSpc>
              <a:buSzPct val="120000"/>
            </a:pPr>
            <a:r>
              <a:rPr lang="en-US" altLang="ja-JP" sz="2400" dirty="0" smtClean="0">
                <a:solidFill>
                  <a:prstClr val="black"/>
                </a:solidFill>
                <a:latin typeface="ＭＳ Ｐゴシック"/>
                <a:ea typeface="ＭＳ Ｐゴシック"/>
              </a:rPr>
              <a:t>Disney</a:t>
            </a:r>
            <a:r>
              <a:rPr lang="ja-JP" altLang="en-US" sz="2400" dirty="0">
                <a:solidFill>
                  <a:prstClr val="black"/>
                </a:solidFill>
                <a:latin typeface="ＭＳ Ｐゴシック"/>
                <a:ea typeface="ＭＳ Ｐゴシック"/>
              </a:rPr>
              <a:t>で</a:t>
            </a:r>
            <a:r>
              <a:rPr lang="ja-JP" altLang="en-US" sz="2400" dirty="0" smtClean="0">
                <a:solidFill>
                  <a:prstClr val="black"/>
                </a:solidFill>
                <a:latin typeface="ＭＳ Ｐゴシック"/>
                <a:ea typeface="ＭＳ Ｐゴシック"/>
              </a:rPr>
              <a:t>は、ゲスト</a:t>
            </a:r>
            <a:r>
              <a:rPr lang="en-US" altLang="ja-JP" sz="2400" dirty="0" smtClean="0">
                <a:solidFill>
                  <a:prstClr val="black"/>
                </a:solidFill>
                <a:latin typeface="ＭＳ Ｐゴシック"/>
                <a:ea typeface="ＭＳ Ｐゴシック"/>
              </a:rPr>
              <a:t>(</a:t>
            </a:r>
            <a:r>
              <a:rPr lang="ja-JP" altLang="en-US" sz="2400" dirty="0" smtClean="0">
                <a:solidFill>
                  <a:prstClr val="black"/>
                </a:solidFill>
                <a:latin typeface="ＭＳ Ｐゴシック"/>
                <a:ea typeface="ＭＳ Ｐゴシック"/>
              </a:rPr>
              <a:t>訪問客</a:t>
            </a:r>
            <a:r>
              <a:rPr lang="en-US" altLang="ja-JP" sz="2400" dirty="0" smtClean="0">
                <a:solidFill>
                  <a:prstClr val="black"/>
                </a:solidFill>
                <a:latin typeface="ＭＳ Ｐゴシック"/>
                <a:ea typeface="ＭＳ Ｐゴシック"/>
              </a:rPr>
              <a:t>)</a:t>
            </a:r>
            <a:r>
              <a:rPr lang="ja-JP" altLang="en-US" sz="2400" dirty="0" smtClean="0">
                <a:solidFill>
                  <a:prstClr val="black"/>
                </a:solidFill>
                <a:latin typeface="ＭＳ Ｐゴシック"/>
                <a:ea typeface="ＭＳ Ｐゴシック"/>
              </a:rPr>
              <a:t>のエクスペリエンス </a:t>
            </a:r>
            <a:r>
              <a:rPr lang="en-US" altLang="ja-JP" sz="2400" dirty="0" smtClean="0">
                <a:solidFill>
                  <a:prstClr val="black"/>
                </a:solidFill>
                <a:latin typeface="ＭＳ Ｐゴシック"/>
                <a:ea typeface="ＭＳ Ｐゴシック"/>
              </a:rPr>
              <a:t>(</a:t>
            </a:r>
            <a:r>
              <a:rPr lang="ja-JP" altLang="en-US" sz="2400" dirty="0" smtClean="0">
                <a:solidFill>
                  <a:prstClr val="black"/>
                </a:solidFill>
                <a:latin typeface="ＭＳ Ｐゴシック"/>
                <a:ea typeface="ＭＳ Ｐゴシック"/>
              </a:rPr>
              <a:t>体験</a:t>
            </a:r>
            <a:r>
              <a:rPr lang="en-US" altLang="ja-JP" sz="2400" dirty="0" smtClean="0">
                <a:solidFill>
                  <a:prstClr val="black"/>
                </a:solidFill>
                <a:latin typeface="ＭＳ Ｐゴシック"/>
                <a:ea typeface="ＭＳ Ｐゴシック"/>
              </a:rPr>
              <a:t>) </a:t>
            </a:r>
            <a:r>
              <a:rPr lang="ja-JP" altLang="en-US" sz="2400" dirty="0" smtClean="0">
                <a:solidFill>
                  <a:prstClr val="black"/>
                </a:solidFill>
                <a:latin typeface="ＭＳ Ｐゴシック"/>
                <a:ea typeface="ＭＳ Ｐゴシック"/>
              </a:rPr>
              <a:t>を最良のものにするというミッション・価値観を、キャスト（従業員）全員で共有し、それに従って行動できるよう、徹底した取り組みで知られています。</a:t>
            </a:r>
            <a:endParaRPr lang="en-US" altLang="ja-JP" sz="2400" dirty="0" smtClean="0">
              <a:solidFill>
                <a:prstClr val="black"/>
              </a:solidFill>
              <a:latin typeface="ＭＳ Ｐゴシック"/>
              <a:ea typeface="ＭＳ Ｐゴシック"/>
            </a:endParaRPr>
          </a:p>
        </p:txBody>
      </p:sp>
    </p:spTree>
    <p:extLst>
      <p:ext uri="{BB962C8B-B14F-4D97-AF65-F5344CB8AC3E}">
        <p14:creationId xmlns:p14="http://schemas.microsoft.com/office/powerpoint/2010/main" val="3210097716"/>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構成</a:t>
            </a:r>
            <a:endParaRPr kumimoji="1" lang="ja-JP" alt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923730" y="765175"/>
            <a:ext cx="4185417" cy="466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434"/>
          <a:stretch/>
        </p:blipFill>
        <p:spPr bwMode="auto">
          <a:xfrm>
            <a:off x="5109146" y="765175"/>
            <a:ext cx="4149153" cy="466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ドーナツ 5"/>
          <p:cNvSpPr/>
          <p:nvPr/>
        </p:nvSpPr>
        <p:spPr bwMode="auto">
          <a:xfrm>
            <a:off x="7022381" y="5614273"/>
            <a:ext cx="682172" cy="682172"/>
          </a:xfrm>
          <a:prstGeom prst="donut">
            <a:avLst>
              <a:gd name="adj" fmla="val 18617"/>
            </a:avLst>
          </a:prstGeom>
          <a:solidFill>
            <a:srgbClr val="FF0000"/>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 name="二等辺三角形 7"/>
          <p:cNvSpPr/>
          <p:nvPr/>
        </p:nvSpPr>
        <p:spPr bwMode="auto">
          <a:xfrm>
            <a:off x="2874442" y="5707060"/>
            <a:ext cx="638398" cy="550344"/>
          </a:xfrm>
          <a:prstGeom prst="triangle">
            <a:avLst/>
          </a:prstGeom>
          <a:noFill/>
          <a:ln w="104775" cap="flat" cmpd="sng" algn="ctr">
            <a:solidFill>
              <a:schemeClr val="accent1">
                <a:lumMod val="75000"/>
              </a:schemeClr>
            </a:solidFill>
            <a:prstDash val="solid"/>
            <a:miter lim="800000"/>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545142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NG</a:t>
            </a:r>
            <a:r>
              <a:rPr kumimoji="1" lang="ja-JP" altLang="en-US" dirty="0" smtClean="0"/>
              <a:t>ワード</a:t>
            </a:r>
            <a:endParaRPr kumimoji="1" lang="ja-JP" altLang="en-US" dirty="0"/>
          </a:p>
        </p:txBody>
      </p:sp>
      <p:sp>
        <p:nvSpPr>
          <p:cNvPr id="3" name="正方形/長方形 2"/>
          <p:cNvSpPr/>
          <p:nvPr/>
        </p:nvSpPr>
        <p:spPr>
          <a:xfrm>
            <a:off x="806508" y="1045085"/>
            <a:ext cx="2492991" cy="646331"/>
          </a:xfrm>
          <a:prstGeom prst="rect">
            <a:avLst/>
          </a:prstGeom>
        </p:spPr>
        <p:txBody>
          <a:bodyPr wrap="none">
            <a:spAutoFit/>
          </a:bodyPr>
          <a:lstStyle/>
          <a:p>
            <a:pPr algn="ctr"/>
            <a:r>
              <a:rPr lang="ja-JP" altLang="ja-JP" sz="3600" dirty="0" smtClean="0">
                <a:latin typeface="A-OTF 新ゴ Pro B" pitchFamily="34" charset="-128"/>
                <a:ea typeface="A-OTF 新ゴ Pro B" pitchFamily="34" charset="-128"/>
              </a:rPr>
              <a:t>とりあえず</a:t>
            </a:r>
            <a:endParaRPr lang="ja-JP" altLang="en-US" sz="3600" dirty="0">
              <a:latin typeface="A-OTF 新ゴ Pro B" pitchFamily="34" charset="-128"/>
              <a:ea typeface="A-OTF 新ゴ Pro B" pitchFamily="34" charset="-128"/>
            </a:endParaRPr>
          </a:p>
        </p:txBody>
      </p:sp>
      <p:sp>
        <p:nvSpPr>
          <p:cNvPr id="4" name="正方形/長方形 3"/>
          <p:cNvSpPr/>
          <p:nvPr/>
        </p:nvSpPr>
        <p:spPr>
          <a:xfrm>
            <a:off x="6525727" y="1019837"/>
            <a:ext cx="1662511" cy="646331"/>
          </a:xfrm>
          <a:prstGeom prst="rect">
            <a:avLst/>
          </a:prstGeom>
        </p:spPr>
        <p:txBody>
          <a:bodyPr wrap="square">
            <a:spAutoFit/>
          </a:bodyPr>
          <a:lstStyle/>
          <a:p>
            <a:pPr algn="ctr"/>
            <a:r>
              <a:rPr lang="ja-JP" altLang="ja-JP" sz="3600" dirty="0" smtClean="0">
                <a:latin typeface="A-OTF 新ゴ Pro B" pitchFamily="34" charset="-128"/>
                <a:ea typeface="A-OTF 新ゴ Pro B" pitchFamily="34" charset="-128"/>
              </a:rPr>
              <a:t>えーと</a:t>
            </a:r>
            <a:endParaRPr lang="ja-JP" altLang="en-US" sz="3600" dirty="0">
              <a:latin typeface="A-OTF 新ゴ Pro B" pitchFamily="34" charset="-128"/>
              <a:ea typeface="A-OTF 新ゴ Pro B" pitchFamily="34" charset="-128"/>
            </a:endParaRPr>
          </a:p>
        </p:txBody>
      </p:sp>
      <p:sp>
        <p:nvSpPr>
          <p:cNvPr id="5" name="正方形/長方形 4"/>
          <p:cNvSpPr/>
          <p:nvPr/>
        </p:nvSpPr>
        <p:spPr>
          <a:xfrm>
            <a:off x="7806859" y="2601570"/>
            <a:ext cx="1569660" cy="646331"/>
          </a:xfrm>
          <a:prstGeom prst="rect">
            <a:avLst/>
          </a:prstGeom>
        </p:spPr>
        <p:txBody>
          <a:bodyPr wrap="none">
            <a:spAutoFit/>
          </a:bodyPr>
          <a:lstStyle/>
          <a:p>
            <a:pPr algn="ctr"/>
            <a:r>
              <a:rPr lang="ja-JP" altLang="ja-JP" sz="3600" dirty="0">
                <a:latin typeface="A-OTF 新ゴ Pro B" pitchFamily="34" charset="-128"/>
                <a:ea typeface="A-OTF 新ゴ Pro B" pitchFamily="34" charset="-128"/>
              </a:rPr>
              <a:t>あのー</a:t>
            </a:r>
            <a:endParaRPr lang="ja-JP" altLang="en-US" sz="3600" dirty="0">
              <a:latin typeface="A-OTF 新ゴ Pro B" pitchFamily="34" charset="-128"/>
              <a:ea typeface="A-OTF 新ゴ Pro B" pitchFamily="34" charset="-128"/>
            </a:endParaRPr>
          </a:p>
        </p:txBody>
      </p:sp>
      <p:sp>
        <p:nvSpPr>
          <p:cNvPr id="8" name="正方形/長方形 7"/>
          <p:cNvSpPr/>
          <p:nvPr/>
        </p:nvSpPr>
        <p:spPr>
          <a:xfrm>
            <a:off x="6749207" y="4839443"/>
            <a:ext cx="1569660" cy="646331"/>
          </a:xfrm>
          <a:prstGeom prst="rect">
            <a:avLst/>
          </a:prstGeom>
        </p:spPr>
        <p:txBody>
          <a:bodyPr wrap="none">
            <a:spAutoFit/>
          </a:bodyPr>
          <a:lstStyle/>
          <a:p>
            <a:pPr algn="ctr"/>
            <a:r>
              <a:rPr lang="ja-JP" altLang="en-US" sz="3600" dirty="0">
                <a:latin typeface="A-OTF 新ゴ Pro B" pitchFamily="34" charset="-128"/>
                <a:ea typeface="A-OTF 新ゴ Pro B" pitchFamily="34" charset="-128"/>
              </a:rPr>
              <a:t>絶対に</a:t>
            </a:r>
          </a:p>
        </p:txBody>
      </p:sp>
      <p:sp>
        <p:nvSpPr>
          <p:cNvPr id="6" name="正方形/長方形 5"/>
          <p:cNvSpPr/>
          <p:nvPr/>
        </p:nvSpPr>
        <p:spPr>
          <a:xfrm>
            <a:off x="488949" y="3458769"/>
            <a:ext cx="2492990" cy="646331"/>
          </a:xfrm>
          <a:prstGeom prst="rect">
            <a:avLst/>
          </a:prstGeom>
        </p:spPr>
        <p:txBody>
          <a:bodyPr wrap="none">
            <a:spAutoFit/>
          </a:bodyPr>
          <a:lstStyle/>
          <a:p>
            <a:r>
              <a:rPr lang="ja-JP" altLang="en-US" sz="3600" dirty="0">
                <a:latin typeface="A-OTF 新ゴ Pro B" pitchFamily="34" charset="-128"/>
                <a:ea typeface="A-OTF 新ゴ Pro B" pitchFamily="34" charset="-128"/>
              </a:rPr>
              <a:t>おもしろい</a:t>
            </a:r>
          </a:p>
        </p:txBody>
      </p:sp>
      <p:sp>
        <p:nvSpPr>
          <p:cNvPr id="9" name="正方形/長方形 8"/>
          <p:cNvSpPr/>
          <p:nvPr/>
        </p:nvSpPr>
        <p:spPr>
          <a:xfrm>
            <a:off x="2098576" y="5019306"/>
            <a:ext cx="2031325" cy="646331"/>
          </a:xfrm>
          <a:prstGeom prst="rect">
            <a:avLst/>
          </a:prstGeom>
        </p:spPr>
        <p:txBody>
          <a:bodyPr wrap="none">
            <a:spAutoFit/>
          </a:bodyPr>
          <a:lstStyle/>
          <a:p>
            <a:r>
              <a:rPr lang="ja-JP" altLang="en-US" sz="3600" dirty="0" smtClean="0">
                <a:latin typeface="A-OTF 新ゴ Pro B" pitchFamily="34" charset="-128"/>
                <a:ea typeface="A-OTF 新ゴ Pro B" pitchFamily="34" charset="-128"/>
              </a:rPr>
              <a:t>やっぱり</a:t>
            </a:r>
            <a:endParaRPr lang="ja-JP" altLang="en-US" sz="3600" dirty="0">
              <a:latin typeface="A-OTF 新ゴ Pro B" pitchFamily="34" charset="-128"/>
              <a:ea typeface="A-OTF 新ゴ Pro B" pitchFamily="34" charset="-128"/>
            </a:endParaRPr>
          </a:p>
        </p:txBody>
      </p:sp>
      <p:sp>
        <p:nvSpPr>
          <p:cNvPr id="10" name="雲 9"/>
          <p:cNvSpPr/>
          <p:nvPr/>
        </p:nvSpPr>
        <p:spPr bwMode="auto">
          <a:xfrm>
            <a:off x="3211702" y="2157326"/>
            <a:ext cx="3664586" cy="2602886"/>
          </a:xfrm>
          <a:prstGeom prst="cloud">
            <a:avLst/>
          </a:prstGeom>
          <a:solidFill>
            <a:schemeClr val="bg2"/>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2" name="雲 11"/>
          <p:cNvSpPr/>
          <p:nvPr/>
        </p:nvSpPr>
        <p:spPr bwMode="auto">
          <a:xfrm>
            <a:off x="3785654" y="2564994"/>
            <a:ext cx="2516682" cy="1787550"/>
          </a:xfrm>
          <a:prstGeom prst="cloud">
            <a:avLst/>
          </a:prstGeom>
          <a:solidFill>
            <a:schemeClr val="bg1">
              <a:lumMod val="85000"/>
            </a:schemeClr>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3" name="正方形/長方形 12"/>
          <p:cNvSpPr/>
          <p:nvPr/>
        </p:nvSpPr>
        <p:spPr>
          <a:xfrm>
            <a:off x="4057736" y="3070352"/>
            <a:ext cx="2143206" cy="584775"/>
          </a:xfrm>
          <a:prstGeom prst="rect">
            <a:avLst/>
          </a:prstGeom>
        </p:spPr>
        <p:txBody>
          <a:bodyPr wrap="square">
            <a:spAutoFit/>
          </a:bodyPr>
          <a:lstStyle/>
          <a:p>
            <a:pPr algn="ctr"/>
            <a:r>
              <a:rPr lang="en-US" altLang="ja-JP" sz="3200" dirty="0" smtClean="0">
                <a:latin typeface="A-OTF 新ゴ Pro B" pitchFamily="34" charset="-128"/>
                <a:ea typeface="A-OTF 新ゴ Pro B" pitchFamily="34" charset="-128"/>
              </a:rPr>
              <a:t>NG</a:t>
            </a:r>
            <a:r>
              <a:rPr lang="ja-JP" altLang="en-US" sz="3200" dirty="0" smtClean="0">
                <a:latin typeface="A-OTF 新ゴ Pro B" pitchFamily="34" charset="-128"/>
                <a:ea typeface="A-OTF 新ゴ Pro B" pitchFamily="34" charset="-128"/>
              </a:rPr>
              <a:t>ワード</a:t>
            </a:r>
            <a:endParaRPr lang="ja-JP" altLang="en-US" sz="3200" dirty="0">
              <a:latin typeface="A-OTF 新ゴ Pro B" pitchFamily="34" charset="-128"/>
              <a:ea typeface="A-OTF 新ゴ Pro B" pitchFamily="34" charset="-128"/>
            </a:endParaRPr>
          </a:p>
        </p:txBody>
      </p:sp>
    </p:spTree>
    <p:extLst>
      <p:ext uri="{BB962C8B-B14F-4D97-AF65-F5344CB8AC3E}">
        <p14:creationId xmlns:p14="http://schemas.microsoft.com/office/powerpoint/2010/main" val="934496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6" grpId="0"/>
      <p:bldP spid="9" grpId="0"/>
      <p:bldP spid="10" grpId="0" animBg="1"/>
      <p:bldP spid="12" grpId="0" animBg="1"/>
      <p:bldP spid="13"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数字で語る</a:t>
            </a:r>
            <a:endParaRPr kumimoji="1" lang="ja-JP" altLang="en-US" dirty="0"/>
          </a:p>
        </p:txBody>
      </p:sp>
      <p:sp>
        <p:nvSpPr>
          <p:cNvPr id="6" name="角丸四角形 5"/>
          <p:cNvSpPr/>
          <p:nvPr/>
        </p:nvSpPr>
        <p:spPr bwMode="auto">
          <a:xfrm>
            <a:off x="514675" y="869625"/>
            <a:ext cx="8876650" cy="957095"/>
          </a:xfrm>
          <a:prstGeom prst="roundRect">
            <a:avLst>
              <a:gd name="adj" fmla="val 7102"/>
            </a:avLst>
          </a:prstGeom>
          <a:ln w="38100">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30000"/>
              </a:lnSpc>
              <a:buSzPct val="120000"/>
            </a:pPr>
            <a:r>
              <a:rPr lang="ja-JP" altLang="en-US" sz="2800" dirty="0" smtClean="0">
                <a:latin typeface="A-OTF 新ゴ Pro R" pitchFamily="34" charset="-128"/>
                <a:ea typeface="A-OTF 新ゴ Pro R" pitchFamily="34" charset="-128"/>
              </a:rPr>
              <a:t>ストーリー</a:t>
            </a:r>
            <a:r>
              <a:rPr lang="ja-JP" altLang="en-US" sz="2800" dirty="0">
                <a:latin typeface="A-OTF 新ゴ Pro R" pitchFamily="34" charset="-128"/>
                <a:ea typeface="A-OTF 新ゴ Pro R" pitchFamily="34" charset="-128"/>
              </a:rPr>
              <a:t>に客観的な確かさを生み出す</a:t>
            </a:r>
          </a:p>
        </p:txBody>
      </p:sp>
      <p:pic>
        <p:nvPicPr>
          <p:cNvPr id="4" name="図 3" descr="21数字で語る.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 y="2586567"/>
            <a:ext cx="9334500" cy="3073400"/>
          </a:xfrm>
          <a:prstGeom prst="rect">
            <a:avLst/>
          </a:prstGeom>
        </p:spPr>
      </p:pic>
    </p:spTree>
    <p:extLst>
      <p:ext uri="{BB962C8B-B14F-4D97-AF65-F5344CB8AC3E}">
        <p14:creationId xmlns:p14="http://schemas.microsoft.com/office/powerpoint/2010/main" val="58104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presentpatterns.sfc.keio.ac.jp/image/PatternImage_N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623" y="-236977"/>
            <a:ext cx="2383764" cy="238376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p:txBody>
          <a:bodyPr>
            <a:normAutofit/>
          </a:bodyPr>
          <a:lstStyle/>
          <a:p>
            <a:r>
              <a:rPr lang="ja-JP" altLang="en-US" b="1" dirty="0" smtClean="0"/>
              <a:t>創造的プレゼンテーション</a:t>
            </a:r>
            <a:r>
              <a:rPr lang="ja-JP" altLang="en-US" b="1" dirty="0"/>
              <a:t>・</a:t>
            </a:r>
            <a:r>
              <a:rPr lang="ja-JP" altLang="en-US" b="1" dirty="0" smtClean="0"/>
              <a:t>パターン</a:t>
            </a:r>
            <a:endParaRPr kumimoji="1" lang="ja-JP" altLang="en-US" dirty="0"/>
          </a:p>
        </p:txBody>
      </p:sp>
      <p:sp>
        <p:nvSpPr>
          <p:cNvPr id="3" name="正方形/長方形 2"/>
          <p:cNvSpPr/>
          <p:nvPr/>
        </p:nvSpPr>
        <p:spPr>
          <a:xfrm>
            <a:off x="601047" y="6062178"/>
            <a:ext cx="5455340" cy="369332"/>
          </a:xfrm>
          <a:prstGeom prst="rect">
            <a:avLst/>
          </a:prstGeom>
        </p:spPr>
        <p:txBody>
          <a:bodyPr wrap="none">
            <a:spAutoFit/>
          </a:bodyPr>
          <a:lstStyle/>
          <a:p>
            <a:r>
              <a:rPr lang="ja-JP" altLang="en-US" dirty="0" smtClean="0"/>
              <a:t>出典：</a:t>
            </a:r>
            <a:r>
              <a:rPr lang="en-US" altLang="ja-JP" dirty="0" smtClean="0"/>
              <a:t>http</a:t>
            </a:r>
            <a:r>
              <a:rPr lang="en-US" altLang="ja-JP" dirty="0"/>
              <a:t>://presentpatterns.sfc.keio.ac.jp/index.html</a:t>
            </a:r>
            <a:endParaRPr lang="ja-JP" altLang="en-US"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005" y="2695594"/>
            <a:ext cx="1905000"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387522" y="3905269"/>
            <a:ext cx="2953966" cy="923330"/>
          </a:xfrm>
          <a:prstGeom prst="rect">
            <a:avLst/>
          </a:prstGeom>
        </p:spPr>
        <p:txBody>
          <a:bodyPr wrap="square">
            <a:spAutoFit/>
          </a:bodyPr>
          <a:lstStyle/>
          <a:p>
            <a:pPr algn="ctr"/>
            <a:r>
              <a:rPr lang="ja-JP" altLang="en-US" dirty="0">
                <a:latin typeface="A-OTF 新ゴ Pro R" pitchFamily="34" charset="-128"/>
                <a:ea typeface="A-OTF 新ゴ Pro R" pitchFamily="34" charset="-128"/>
              </a:rPr>
              <a:t>プレゼンテーションとは、</a:t>
            </a:r>
            <a:br>
              <a:rPr lang="ja-JP" altLang="en-US" dirty="0">
                <a:latin typeface="A-OTF 新ゴ Pro R" pitchFamily="34" charset="-128"/>
                <a:ea typeface="A-OTF 新ゴ Pro R" pitchFamily="34" charset="-128"/>
              </a:rPr>
            </a:br>
            <a:r>
              <a:rPr lang="ja-JP" altLang="en-US" dirty="0">
                <a:latin typeface="A-OTF 新ゴ Pro R" pitchFamily="34" charset="-128"/>
                <a:ea typeface="A-OTF 新ゴ Pro R" pitchFamily="34" charset="-128"/>
              </a:rPr>
              <a:t>単なる“伝達”では</a:t>
            </a:r>
            <a:r>
              <a:rPr lang="ja-JP" altLang="en-US" dirty="0" smtClean="0">
                <a:latin typeface="A-OTF 新ゴ Pro R" pitchFamily="34" charset="-128"/>
                <a:ea typeface="A-OTF 新ゴ Pro R" pitchFamily="34" charset="-128"/>
              </a:rPr>
              <a:t>なく</a:t>
            </a:r>
            <a:endParaRPr lang="en-US" altLang="ja-JP" dirty="0" smtClean="0">
              <a:latin typeface="A-OTF 新ゴ Pro R" pitchFamily="34" charset="-128"/>
              <a:ea typeface="A-OTF 新ゴ Pro R" pitchFamily="34" charset="-128"/>
            </a:endParaRPr>
          </a:p>
          <a:p>
            <a:pPr algn="ctr"/>
            <a:r>
              <a:rPr lang="ja-JP" altLang="en-US" dirty="0" smtClean="0">
                <a:latin typeface="A-OTF 新ゴ Pro R" pitchFamily="34" charset="-128"/>
                <a:ea typeface="A-OTF 新ゴ Pro R" pitchFamily="34" charset="-128"/>
              </a:rPr>
              <a:t>“</a:t>
            </a:r>
            <a:r>
              <a:rPr lang="ja-JP" altLang="en-US" dirty="0">
                <a:latin typeface="A-OTF 新ゴ Pro R" pitchFamily="34" charset="-128"/>
                <a:ea typeface="A-OTF 新ゴ Pro R" pitchFamily="34" charset="-128"/>
              </a:rPr>
              <a:t>創造”の営みである。</a:t>
            </a:r>
          </a:p>
        </p:txBody>
      </p:sp>
      <p:sp>
        <p:nvSpPr>
          <p:cNvPr id="5" name="正方形/長方形 4"/>
          <p:cNvSpPr/>
          <p:nvPr/>
        </p:nvSpPr>
        <p:spPr>
          <a:xfrm>
            <a:off x="2388005" y="1637495"/>
            <a:ext cx="4953000" cy="738664"/>
          </a:xfrm>
          <a:prstGeom prst="rect">
            <a:avLst/>
          </a:prstGeom>
        </p:spPr>
        <p:txBody>
          <a:bodyPr>
            <a:spAutoFit/>
          </a:bodyPr>
          <a:lstStyle/>
          <a:p>
            <a:pPr algn="ctr"/>
            <a:r>
              <a:rPr lang="ja-JP" altLang="en-US" sz="1400" dirty="0">
                <a:latin typeface="A-OTF 新ゴ Pro R" pitchFamily="34" charset="-128"/>
                <a:ea typeface="A-OTF 新ゴ Pro R" pitchFamily="34" charset="-128"/>
              </a:rPr>
              <a:t>メインメッセージ</a:t>
            </a:r>
          </a:p>
          <a:p>
            <a:pPr algn="ctr"/>
            <a:r>
              <a:rPr lang="en-US" altLang="ja-JP" sz="1400" dirty="0">
                <a:latin typeface="A-OTF 新ゴ Pro R" pitchFamily="34" charset="-128"/>
                <a:ea typeface="A-OTF 新ゴ Pro R" pitchFamily="34" charset="-128"/>
              </a:rPr>
              <a:t>Main Message</a:t>
            </a:r>
          </a:p>
          <a:p>
            <a:pPr algn="ctr"/>
            <a:r>
              <a:rPr lang="ja-JP" altLang="en-US" sz="1400" dirty="0">
                <a:latin typeface="A-OTF 新ゴ Pro R" pitchFamily="34" charset="-128"/>
                <a:ea typeface="A-OTF 新ゴ Pro R" pitchFamily="34" charset="-128"/>
              </a:rPr>
              <a:t>今、最も伝えたいことは何だろうか？</a:t>
            </a:r>
          </a:p>
        </p:txBody>
      </p:sp>
      <p:pic>
        <p:nvPicPr>
          <p:cNvPr id="10245" name="Picture 5" descr="http://presentpatterns.sfc.keio.ac.jp/image/PatternImage_N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467" y="2901819"/>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32013" y="4947971"/>
            <a:ext cx="4953000" cy="738664"/>
          </a:xfrm>
          <a:prstGeom prst="rect">
            <a:avLst/>
          </a:prstGeom>
        </p:spPr>
        <p:txBody>
          <a:bodyPr>
            <a:spAutoFit/>
          </a:bodyPr>
          <a:lstStyle/>
          <a:p>
            <a:pPr algn="ctr"/>
            <a:r>
              <a:rPr lang="ja-JP" altLang="en-US" sz="1400" dirty="0">
                <a:latin typeface="A-OTF 新ゴ Pro R" pitchFamily="34" charset="-128"/>
                <a:ea typeface="A-OTF 新ゴ Pro R" pitchFamily="34" charset="-128"/>
              </a:rPr>
              <a:t>心に響くプレゼント</a:t>
            </a:r>
          </a:p>
          <a:p>
            <a:pPr algn="ctr"/>
            <a:r>
              <a:rPr lang="en-US" altLang="ja-JP" sz="1400" dirty="0">
                <a:latin typeface="A-OTF 新ゴ Pro R" pitchFamily="34" charset="-128"/>
                <a:ea typeface="A-OTF 新ゴ Pro R" pitchFamily="34" charset="-128"/>
              </a:rPr>
              <a:t>Touching Present</a:t>
            </a:r>
          </a:p>
          <a:p>
            <a:pPr algn="ctr"/>
            <a:r>
              <a:rPr lang="ja-JP" altLang="en-US" sz="1400" dirty="0">
                <a:latin typeface="A-OTF 新ゴ Pro R" pitchFamily="34" charset="-128"/>
                <a:ea typeface="A-OTF 新ゴ Pro R" pitchFamily="34" charset="-128"/>
              </a:rPr>
              <a:t>プレゼンテーションは、聞き手へのプレゼント。</a:t>
            </a:r>
          </a:p>
        </p:txBody>
      </p:sp>
      <p:pic>
        <p:nvPicPr>
          <p:cNvPr id="10247" name="Picture 7" descr="http://presentpatterns.sfc.keio.ac.jp/image/PatternImage_No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1025" y="2835773"/>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16529" y="4947971"/>
            <a:ext cx="4953000" cy="954107"/>
          </a:xfrm>
          <a:prstGeom prst="rect">
            <a:avLst/>
          </a:prstGeom>
        </p:spPr>
        <p:txBody>
          <a:bodyPr>
            <a:spAutoFit/>
          </a:bodyPr>
          <a:lstStyle/>
          <a:p>
            <a:pPr algn="ctr"/>
            <a:r>
              <a:rPr lang="ja-JP" altLang="en-US" sz="1400" dirty="0">
                <a:latin typeface="A-OTF 新ゴ Pro R" pitchFamily="34" charset="-128"/>
                <a:ea typeface="A-OTF 新ゴ Pro R" pitchFamily="34" charset="-128"/>
              </a:rPr>
              <a:t>成功のイメージ</a:t>
            </a:r>
          </a:p>
          <a:p>
            <a:pPr algn="ctr"/>
            <a:r>
              <a:rPr lang="en-US" altLang="ja-JP" sz="1400" dirty="0">
                <a:latin typeface="A-OTF 新ゴ Pro R" pitchFamily="34" charset="-128"/>
                <a:ea typeface="A-OTF 新ゴ Pro R" pitchFamily="34" charset="-128"/>
              </a:rPr>
              <a:t>Success Imaging</a:t>
            </a:r>
          </a:p>
          <a:p>
            <a:pPr algn="ctr"/>
            <a:r>
              <a:rPr lang="ja-JP" altLang="en-US" sz="1400" dirty="0">
                <a:latin typeface="A-OTF 新ゴ Pro R" pitchFamily="34" charset="-128"/>
                <a:ea typeface="A-OTF 新ゴ Pro R" pitchFamily="34" charset="-128"/>
              </a:rPr>
              <a:t>プレゼンテーションによって聞き手</a:t>
            </a:r>
            <a:r>
              <a:rPr lang="ja-JP" altLang="en-US" sz="1400" dirty="0" smtClean="0">
                <a:latin typeface="A-OTF 新ゴ Pro R" pitchFamily="34" charset="-128"/>
                <a:ea typeface="A-OTF 新ゴ Pro R" pitchFamily="34" charset="-128"/>
              </a:rPr>
              <a:t>が</a:t>
            </a:r>
            <a:endParaRPr lang="en-US" altLang="ja-JP" sz="1400" dirty="0" smtClean="0">
              <a:latin typeface="A-OTF 新ゴ Pro R" pitchFamily="34" charset="-128"/>
              <a:ea typeface="A-OTF 新ゴ Pro R" pitchFamily="34" charset="-128"/>
            </a:endParaRPr>
          </a:p>
          <a:p>
            <a:pPr algn="ctr"/>
            <a:r>
              <a:rPr lang="ja-JP" altLang="en-US" sz="1400" dirty="0" smtClean="0">
                <a:latin typeface="A-OTF 新ゴ Pro R" pitchFamily="34" charset="-128"/>
                <a:ea typeface="A-OTF 新ゴ Pro R" pitchFamily="34" charset="-128"/>
              </a:rPr>
              <a:t>どう</a:t>
            </a:r>
            <a:r>
              <a:rPr lang="ja-JP" altLang="en-US" sz="1400" dirty="0">
                <a:latin typeface="A-OTF 新ゴ Pro R" pitchFamily="34" charset="-128"/>
                <a:ea typeface="A-OTF 新ゴ Pro R" pitchFamily="34" charset="-128"/>
              </a:rPr>
              <a:t>なること</a:t>
            </a:r>
            <a:r>
              <a:rPr lang="ja-JP" altLang="en-US" sz="1400" dirty="0" smtClean="0">
                <a:latin typeface="A-OTF 新ゴ Pro R" pitchFamily="34" charset="-128"/>
                <a:ea typeface="A-OTF 新ゴ Pro R" pitchFamily="34" charset="-128"/>
              </a:rPr>
              <a:t>が理想</a:t>
            </a:r>
            <a:r>
              <a:rPr lang="ja-JP" altLang="en-US" sz="1400" dirty="0">
                <a:latin typeface="A-OTF 新ゴ Pro R" pitchFamily="34" charset="-128"/>
                <a:ea typeface="A-OTF 新ゴ Pro R" pitchFamily="34" charset="-128"/>
              </a:rPr>
              <a:t>なのか。そのイメージを持つ。</a:t>
            </a:r>
          </a:p>
        </p:txBody>
      </p:sp>
      <p:sp>
        <p:nvSpPr>
          <p:cNvPr id="9" name="正方形/長方形 8"/>
          <p:cNvSpPr/>
          <p:nvPr/>
        </p:nvSpPr>
        <p:spPr>
          <a:xfrm>
            <a:off x="7122492" y="954905"/>
            <a:ext cx="2560649" cy="73866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1400" dirty="0">
                <a:latin typeface="A-OTF 新ゴ Pro R" pitchFamily="34" charset="-128"/>
                <a:ea typeface="A-OTF 新ゴ Pro R" pitchFamily="34" charset="-128"/>
              </a:rPr>
              <a:t>創造的プレゼンテーションのデザインの</a:t>
            </a:r>
            <a:r>
              <a:rPr lang="ja-JP" altLang="en-US" sz="1400" dirty="0" smtClean="0">
                <a:latin typeface="A-OTF 新ゴ Pro R" pitchFamily="34" charset="-128"/>
                <a:ea typeface="A-OTF 新ゴ Pro R" pitchFamily="34" charset="-128"/>
              </a:rPr>
              <a:t>秘訣が</a:t>
            </a:r>
            <a:r>
              <a:rPr lang="en-US" altLang="ja-JP" sz="1400" dirty="0" smtClean="0">
                <a:latin typeface="A-OTF 新ゴ Pro R" pitchFamily="34" charset="-128"/>
                <a:ea typeface="A-OTF 新ゴ Pro R" pitchFamily="34" charset="-128"/>
              </a:rPr>
              <a:t>34</a:t>
            </a:r>
            <a:r>
              <a:rPr lang="ja-JP" altLang="en-US" sz="1400" dirty="0" smtClean="0">
                <a:latin typeface="A-OTF 新ゴ Pro R" pitchFamily="34" charset="-128"/>
                <a:ea typeface="A-OTF 新ゴ Pro R" pitchFamily="34" charset="-128"/>
              </a:rPr>
              <a:t>個にまとめられている</a:t>
            </a:r>
            <a:endParaRPr lang="ja-JP" altLang="en-US" sz="1400" dirty="0">
              <a:latin typeface="A-OTF 新ゴ Pro R" pitchFamily="34" charset="-128"/>
              <a:ea typeface="A-OTF 新ゴ Pro R" pitchFamily="34" charset="-128"/>
            </a:endParaRPr>
          </a:p>
        </p:txBody>
      </p:sp>
      <p:sp>
        <p:nvSpPr>
          <p:cNvPr id="19" name="正方形/長方形 18"/>
          <p:cNvSpPr/>
          <p:nvPr/>
        </p:nvSpPr>
        <p:spPr>
          <a:xfrm>
            <a:off x="376982" y="647128"/>
            <a:ext cx="2793917" cy="30777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1400" dirty="0" smtClean="0">
                <a:latin typeface="A-OTF 新ゴ Pro R" pitchFamily="34" charset="-128"/>
                <a:ea typeface="A-OTF 新ゴ Pro R" pitchFamily="34" charset="-128"/>
              </a:rPr>
              <a:t>慶応</a:t>
            </a:r>
            <a:r>
              <a:rPr lang="en-US" altLang="ja-JP" sz="1400" dirty="0" smtClean="0">
                <a:latin typeface="A-OTF 新ゴ Pro R" pitchFamily="34" charset="-128"/>
                <a:ea typeface="A-OTF 新ゴ Pro R" pitchFamily="34" charset="-128"/>
              </a:rPr>
              <a:t>SFC</a:t>
            </a:r>
            <a:r>
              <a:rPr lang="ja-JP" altLang="en-US" sz="1400" dirty="0" smtClean="0">
                <a:latin typeface="A-OTF 新ゴ Pro R" pitchFamily="34" charset="-128"/>
                <a:ea typeface="A-OTF 新ゴ Pro R" pitchFamily="34" charset="-128"/>
              </a:rPr>
              <a:t>のメンバーによる活動</a:t>
            </a:r>
            <a:endParaRPr lang="ja-JP" altLang="en-US" sz="1400" dirty="0">
              <a:latin typeface="A-OTF 新ゴ Pro R" pitchFamily="34" charset="-128"/>
              <a:ea typeface="A-OTF 新ゴ Pro R" pitchFamily="34" charset="-128"/>
            </a:endParaRPr>
          </a:p>
        </p:txBody>
      </p:sp>
      <p:pic>
        <p:nvPicPr>
          <p:cNvPr id="10249" name="Picture 9" descr="http://presentpatterns.sfc.keio.ac.jp/image/project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50" y="1048155"/>
            <a:ext cx="957296" cy="71797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948" y="1822112"/>
            <a:ext cx="1990245" cy="107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2" name="Picture 12" descr="http://presentpatterns.sfc.keio.ac.jp/image/project0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0225" y="1048155"/>
            <a:ext cx="9525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8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中間</a:t>
            </a:r>
            <a:r>
              <a:rPr lang="ja-JP" altLang="en-US" dirty="0" smtClean="0"/>
              <a:t>発表</a:t>
            </a:r>
            <a:endParaRPr kumimoji="1" lang="ja-JP" altLang="en-US" dirty="0"/>
          </a:p>
        </p:txBody>
      </p:sp>
    </p:spTree>
    <p:extLst>
      <p:ext uri="{BB962C8B-B14F-4D97-AF65-F5344CB8AC3E}">
        <p14:creationId xmlns:p14="http://schemas.microsoft.com/office/powerpoint/2010/main" val="2778429801"/>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発表に関する評価基準</a:t>
            </a:r>
            <a:endParaRPr kumimoji="1" lang="ja-JP" altLang="en-US" dirty="0"/>
          </a:p>
        </p:txBody>
      </p:sp>
      <p:sp>
        <p:nvSpPr>
          <p:cNvPr id="3" name="正方形/長方形 2"/>
          <p:cNvSpPr/>
          <p:nvPr/>
        </p:nvSpPr>
        <p:spPr bwMode="auto">
          <a:xfrm>
            <a:off x="619125" y="1133476"/>
            <a:ext cx="8677275" cy="1543049"/>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6600" b="1" dirty="0" smtClean="0">
                <a:latin typeface="ＭＳ Ｐゴシック" pitchFamily="50" charset="-128"/>
                <a:ea typeface="ＭＳ Ｐゴシック" pitchFamily="50" charset="-128"/>
              </a:rPr>
              <a:t>評価のポイント</a:t>
            </a:r>
            <a:endParaRPr kumimoji="1" lang="ja-JP" altLang="en-US" sz="6600" b="1" dirty="0">
              <a:latin typeface="ＭＳ Ｐゴシック" pitchFamily="50" charset="-128"/>
              <a:ea typeface="ＭＳ Ｐゴシック" pitchFamily="50" charset="-128"/>
            </a:endParaRPr>
          </a:p>
        </p:txBody>
      </p:sp>
      <p:sp>
        <p:nvSpPr>
          <p:cNvPr id="4" name="テキスト ボックス 3"/>
          <p:cNvSpPr txBox="1"/>
          <p:nvPr/>
        </p:nvSpPr>
        <p:spPr bwMode="auto">
          <a:xfrm>
            <a:off x="1066800" y="2852114"/>
            <a:ext cx="7789333" cy="3644826"/>
          </a:xfrm>
          <a:prstGeom prst="rect">
            <a:avLst/>
          </a:prstGeom>
          <a:noFill/>
          <a:ln w="9525">
            <a:noFill/>
            <a:miter lim="800000"/>
            <a:headEnd/>
            <a:tailEnd/>
          </a:ln>
        </p:spPr>
        <p:txBody>
          <a:bodyPr wrap="square" lIns="108000" tIns="72000" rIns="108000" bIns="72000" rtlCol="0" anchor="t" anchorCtr="0">
            <a:spAutoFit/>
          </a:bodyPr>
          <a:lstStyle/>
          <a:p>
            <a:r>
              <a:rPr lang="ja-JP" altLang="en-US" sz="2400" dirty="0" smtClean="0">
                <a:latin typeface="+mn-ea"/>
                <a:ea typeface="+mn-ea"/>
              </a:rPr>
              <a:t>★検討プロセスをしっかり伝えてくださいその上で</a:t>
            </a:r>
            <a:endParaRPr lang="en-US" altLang="ja-JP" sz="2400" dirty="0" smtClean="0">
              <a:latin typeface="+mn-ea"/>
              <a:ea typeface="+mn-ea"/>
            </a:endParaRPr>
          </a:p>
          <a:p>
            <a:pPr>
              <a:lnSpc>
                <a:spcPct val="50000"/>
              </a:lnSpc>
            </a:pPr>
            <a:endParaRPr lang="ja-JP" altLang="en-US" sz="1200" dirty="0">
              <a:latin typeface="+mn-ea"/>
              <a:ea typeface="+mn-ea"/>
            </a:endParaRPr>
          </a:p>
          <a:p>
            <a:pPr marL="342900" indent="-342900">
              <a:lnSpc>
                <a:spcPct val="110000"/>
              </a:lnSpc>
              <a:buFont typeface="Wingdings" charset="2"/>
              <a:buChar char="l"/>
            </a:pPr>
            <a:r>
              <a:rPr lang="ja-JP" altLang="en-US" sz="2400" b="1" dirty="0" smtClean="0">
                <a:latin typeface="+mn-ea"/>
                <a:ea typeface="+mn-ea"/>
              </a:rPr>
              <a:t>ユーザーインタビュー</a:t>
            </a:r>
            <a:r>
              <a:rPr lang="ja-JP" altLang="en-US" sz="2400" b="1" dirty="0">
                <a:latin typeface="+mn-ea"/>
                <a:ea typeface="+mn-ea"/>
              </a:rPr>
              <a:t>実践の結果を活用できているか </a:t>
            </a:r>
            <a:r>
              <a:rPr lang="ja-JP" altLang="en-US" sz="2400" dirty="0">
                <a:latin typeface="+mn-ea"/>
                <a:ea typeface="+mn-ea"/>
              </a:rPr>
              <a:t>	</a:t>
            </a:r>
          </a:p>
          <a:p>
            <a:pPr marL="342900" indent="-342900">
              <a:lnSpc>
                <a:spcPct val="110000"/>
              </a:lnSpc>
              <a:buFont typeface="Wingdings" charset="2"/>
              <a:buChar char="l"/>
            </a:pPr>
            <a:r>
              <a:rPr lang="ja-JP" altLang="en-US" sz="2400" b="1" dirty="0" smtClean="0">
                <a:latin typeface="+mn-ea"/>
                <a:ea typeface="+mn-ea"/>
              </a:rPr>
              <a:t>ユーザー</a:t>
            </a:r>
            <a:r>
              <a:rPr lang="ja-JP" altLang="en-US" sz="2400" b="1" dirty="0">
                <a:latin typeface="+mn-ea"/>
                <a:ea typeface="+mn-ea"/>
              </a:rPr>
              <a:t>理解 </a:t>
            </a:r>
            <a:r>
              <a:rPr lang="ja-JP" altLang="en-US" sz="2000" dirty="0" smtClean="0">
                <a:latin typeface="+mn-ea"/>
                <a:ea typeface="+mn-ea"/>
              </a:rPr>
              <a:t>（</a:t>
            </a:r>
            <a:r>
              <a:rPr lang="ja-JP" altLang="en-US" sz="2000" dirty="0">
                <a:latin typeface="+mn-ea"/>
                <a:ea typeface="+mn-ea"/>
              </a:rPr>
              <a:t>ターゲットユーザー選定の </a:t>
            </a:r>
            <a:r>
              <a:rPr lang="ja-JP" altLang="en-US" sz="2000" dirty="0" smtClean="0">
                <a:latin typeface="+mn-ea"/>
                <a:ea typeface="+mn-ea"/>
              </a:rPr>
              <a:t>根拠</a:t>
            </a:r>
            <a:r>
              <a:rPr lang="ja-JP" altLang="en-US" sz="2000" dirty="0">
                <a:latin typeface="+mn-ea"/>
                <a:ea typeface="+mn-ea"/>
              </a:rPr>
              <a:t>と選定の確かさ） </a:t>
            </a:r>
          </a:p>
          <a:p>
            <a:pPr marL="342900" indent="-342900">
              <a:lnSpc>
                <a:spcPct val="110000"/>
              </a:lnSpc>
              <a:buFont typeface="Wingdings" charset="2"/>
              <a:buChar char="l"/>
            </a:pPr>
            <a:r>
              <a:rPr lang="ja-JP" altLang="en-US" sz="2400" b="1" dirty="0" smtClean="0">
                <a:latin typeface="+mn-ea"/>
                <a:ea typeface="+mn-ea"/>
              </a:rPr>
              <a:t>コンセプト</a:t>
            </a:r>
            <a:r>
              <a:rPr lang="ja-JP" altLang="en-US" sz="2400" b="1" dirty="0">
                <a:latin typeface="+mn-ea"/>
                <a:ea typeface="+mn-ea"/>
              </a:rPr>
              <a:t>が魅力的か </a:t>
            </a:r>
            <a:r>
              <a:rPr lang="ja-JP" altLang="en-US" sz="2400" dirty="0">
                <a:latin typeface="+mn-ea"/>
                <a:ea typeface="+mn-ea"/>
              </a:rPr>
              <a:t>	</a:t>
            </a:r>
          </a:p>
          <a:p>
            <a:pPr marL="342900" indent="-342900">
              <a:lnSpc>
                <a:spcPct val="110000"/>
              </a:lnSpc>
              <a:buFont typeface="Wingdings" charset="2"/>
              <a:buChar char="l"/>
            </a:pPr>
            <a:r>
              <a:rPr lang="ja-JP" altLang="en-US" sz="2400" b="1" dirty="0" smtClean="0">
                <a:latin typeface="+mn-ea"/>
                <a:ea typeface="+mn-ea"/>
              </a:rPr>
              <a:t>シナリオ</a:t>
            </a:r>
            <a:r>
              <a:rPr lang="ja-JP" altLang="en-US" sz="2400" b="1" dirty="0">
                <a:latin typeface="+mn-ea"/>
                <a:ea typeface="+mn-ea"/>
              </a:rPr>
              <a:t>の確かさと完成度 </a:t>
            </a:r>
            <a:endParaRPr lang="ja-JP" altLang="en-US" sz="2400" dirty="0">
              <a:latin typeface="+mn-ea"/>
              <a:ea typeface="+mn-ea"/>
            </a:endParaRPr>
          </a:p>
          <a:p>
            <a:pPr marL="342900" indent="-342900">
              <a:lnSpc>
                <a:spcPct val="110000"/>
              </a:lnSpc>
              <a:buFont typeface="Wingdings" charset="2"/>
              <a:buChar char="l"/>
            </a:pPr>
            <a:r>
              <a:rPr lang="ja-JP" altLang="en-US" sz="2400" b="1" dirty="0" smtClean="0">
                <a:latin typeface="+mn-ea"/>
                <a:ea typeface="+mn-ea"/>
              </a:rPr>
              <a:t>発表</a:t>
            </a:r>
            <a:r>
              <a:rPr lang="ja-JP" altLang="en-US" sz="2400" b="1" dirty="0">
                <a:latin typeface="+mn-ea"/>
                <a:ea typeface="+mn-ea"/>
              </a:rPr>
              <a:t>時のチームワーク </a:t>
            </a:r>
            <a:r>
              <a:rPr lang="ja-JP" altLang="en-US" sz="2400" dirty="0">
                <a:latin typeface="+mn-ea"/>
                <a:ea typeface="+mn-ea"/>
              </a:rPr>
              <a:t>	</a:t>
            </a:r>
          </a:p>
          <a:p>
            <a:pPr marL="342900" indent="-342900">
              <a:lnSpc>
                <a:spcPct val="110000"/>
              </a:lnSpc>
              <a:buFont typeface="Wingdings" charset="2"/>
              <a:buChar char="l"/>
            </a:pPr>
            <a:r>
              <a:rPr lang="ja-JP" altLang="en-US" sz="2400" b="1" dirty="0" smtClean="0">
                <a:latin typeface="+mn-ea"/>
                <a:ea typeface="+mn-ea"/>
              </a:rPr>
              <a:t>プレゼンテーションがわかりやすかったか</a:t>
            </a:r>
            <a:endParaRPr lang="en-US" altLang="ja-JP" sz="2400" b="1" dirty="0" smtClean="0">
              <a:latin typeface="+mn-ea"/>
              <a:ea typeface="+mn-ea"/>
            </a:endParaRPr>
          </a:p>
          <a:p>
            <a:pPr>
              <a:lnSpc>
                <a:spcPct val="110000"/>
              </a:lnSpc>
            </a:pPr>
            <a:r>
              <a:rPr lang="ja-JP" altLang="en-US" sz="3600" b="1" dirty="0" smtClean="0">
                <a:solidFill>
                  <a:schemeClr val="accent6"/>
                </a:solidFill>
                <a:effectLst>
                  <a:outerShdw blurRad="38100" dist="38100" dir="2700000" algn="tl">
                    <a:srgbClr val="000000">
                      <a:alpha val="43137"/>
                    </a:srgbClr>
                  </a:outerShdw>
                </a:effectLst>
                <a:latin typeface="+mn-ea"/>
                <a:ea typeface="+mn-ea"/>
              </a:rPr>
              <a:t>＋</a:t>
            </a:r>
            <a:r>
              <a:rPr lang="en-US" altLang="ja-JP" sz="3600" b="1" dirty="0" smtClean="0">
                <a:solidFill>
                  <a:schemeClr val="accent6"/>
                </a:solidFill>
                <a:effectLst>
                  <a:outerShdw blurRad="38100" dist="38100" dir="2700000" algn="tl">
                    <a:srgbClr val="000000">
                      <a:alpha val="43137"/>
                    </a:srgbClr>
                  </a:outerShdw>
                </a:effectLst>
                <a:latin typeface="+mn-ea"/>
                <a:ea typeface="+mn-ea"/>
              </a:rPr>
              <a:t>α</a:t>
            </a:r>
            <a:r>
              <a:rPr lang="ja-JP" altLang="en-US" sz="3600" b="1" dirty="0" smtClean="0">
                <a:solidFill>
                  <a:schemeClr val="accent6"/>
                </a:solidFill>
                <a:effectLst>
                  <a:outerShdw blurRad="38100" dist="38100" dir="2700000" algn="tl">
                    <a:srgbClr val="000000">
                      <a:alpha val="43137"/>
                    </a:srgbClr>
                  </a:outerShdw>
                </a:effectLst>
                <a:latin typeface="+mn-ea"/>
                <a:ea typeface="+mn-ea"/>
              </a:rPr>
              <a:t> </a:t>
            </a:r>
            <a:endParaRPr lang="en-US" altLang="ja-JP" sz="3600" b="1" dirty="0" smtClean="0">
              <a:solidFill>
                <a:schemeClr val="accent6"/>
              </a:solidFill>
              <a:effectLst>
                <a:outerShdw blurRad="38100" dist="38100" dir="2700000" algn="tl">
                  <a:srgbClr val="000000">
                    <a:alpha val="43137"/>
                  </a:srgbClr>
                </a:outerShdw>
              </a:effectLst>
              <a:latin typeface="+mn-ea"/>
              <a:ea typeface="+mn-ea"/>
            </a:endParaRPr>
          </a:p>
        </p:txBody>
      </p:sp>
    </p:spTree>
    <p:extLst>
      <p:ext uri="{BB962C8B-B14F-4D97-AF65-F5344CB8AC3E}">
        <p14:creationId xmlns:p14="http://schemas.microsoft.com/office/powerpoint/2010/main" val="1891704204"/>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中間発表</a:t>
            </a:r>
            <a:endParaRPr kumimoji="1" lang="ja-JP" altLang="en-US" dirty="0"/>
          </a:p>
        </p:txBody>
      </p:sp>
      <p:sp>
        <p:nvSpPr>
          <p:cNvPr id="3" name="正方形/長方形 2"/>
          <p:cNvSpPr/>
          <p:nvPr/>
        </p:nvSpPr>
        <p:spPr bwMode="auto">
          <a:xfrm>
            <a:off x="619125" y="1133476"/>
            <a:ext cx="8677275" cy="154304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600" b="1" dirty="0" smtClean="0">
                <a:latin typeface="ＭＳ Ｐゴシック" pitchFamily="50" charset="-128"/>
                <a:ea typeface="ＭＳ Ｐゴシック" pitchFamily="50" charset="-128"/>
              </a:rPr>
              <a:t>中間発表</a:t>
            </a:r>
            <a:endParaRPr kumimoji="1" lang="ja-JP" altLang="en-US" sz="6600" b="1" dirty="0">
              <a:latin typeface="ＭＳ Ｐゴシック" pitchFamily="50" charset="-128"/>
              <a:ea typeface="ＭＳ Ｐゴシック" pitchFamily="50" charset="-128"/>
            </a:endParaRPr>
          </a:p>
        </p:txBody>
      </p:sp>
      <p:sp>
        <p:nvSpPr>
          <p:cNvPr id="4" name="テキスト ボックス 3"/>
          <p:cNvSpPr txBox="1"/>
          <p:nvPr/>
        </p:nvSpPr>
        <p:spPr bwMode="auto">
          <a:xfrm>
            <a:off x="1388533" y="2852114"/>
            <a:ext cx="7196668" cy="3661753"/>
          </a:xfrm>
          <a:prstGeom prst="rect">
            <a:avLst/>
          </a:prstGeom>
          <a:noFill/>
          <a:ln w="9525">
            <a:noFill/>
            <a:miter lim="800000"/>
            <a:headEnd/>
            <a:tailEnd/>
          </a:ln>
        </p:spPr>
        <p:txBody>
          <a:bodyPr wrap="square" lIns="108000" tIns="72000" rIns="108000" bIns="72000" rtlCol="0" anchor="t" anchorCtr="0">
            <a:spAutoFit/>
          </a:bodyPr>
          <a:lstStyle/>
          <a:p>
            <a:pPr marL="342900" indent="-342900">
              <a:lnSpc>
                <a:spcPct val="130000"/>
              </a:lnSpc>
              <a:buSzPct val="120000"/>
              <a:buFont typeface="ヒラギノ角ゴ ProN W3"/>
              <a:buChar char="★"/>
            </a:pPr>
            <a:r>
              <a:rPr lang="ja-JP" altLang="en-US" sz="2000" dirty="0" smtClean="0">
                <a:latin typeface="+mn-ea"/>
                <a:ea typeface="+mn-ea"/>
              </a:rPr>
              <a:t>検討プロセスを必ず伝えてください</a:t>
            </a:r>
            <a:endParaRPr lang="en-US" altLang="ja-JP" sz="2000" dirty="0" smtClean="0">
              <a:latin typeface="+mn-ea"/>
              <a:ea typeface="+mn-ea"/>
            </a:endParaRPr>
          </a:p>
          <a:p>
            <a:pPr marL="342900" indent="-342900">
              <a:lnSpc>
                <a:spcPct val="150000"/>
              </a:lnSpc>
              <a:buSzPct val="120000"/>
              <a:buFont typeface="Wingdings" charset="2"/>
              <a:buChar char="l"/>
            </a:pPr>
            <a:r>
              <a:rPr lang="ja-JP" altLang="en-US" sz="2400" b="1" dirty="0" smtClean="0">
                <a:latin typeface="+mn-ea"/>
                <a:ea typeface="+mn-ea"/>
              </a:rPr>
              <a:t>ユーザーインタビューからの気づき</a:t>
            </a:r>
            <a:endParaRPr lang="en-US" altLang="ja-JP" sz="2400" b="1" dirty="0" smtClean="0">
              <a:latin typeface="+mn-ea"/>
              <a:ea typeface="+mn-ea"/>
            </a:endParaRPr>
          </a:p>
          <a:p>
            <a:pPr marL="342900" indent="-342900">
              <a:lnSpc>
                <a:spcPct val="150000"/>
              </a:lnSpc>
              <a:buSzPct val="120000"/>
              <a:buFont typeface="Wingdings" charset="2"/>
              <a:buChar char="l"/>
            </a:pPr>
            <a:r>
              <a:rPr lang="ja-JP" altLang="en-US" sz="2400" b="1" dirty="0" smtClean="0">
                <a:latin typeface="+mn-ea"/>
                <a:ea typeface="+mn-ea"/>
              </a:rPr>
              <a:t>ターゲットユーザー</a:t>
            </a:r>
            <a:endParaRPr lang="en-US" altLang="ja-JP" sz="2400" b="1" dirty="0" smtClean="0">
              <a:latin typeface="+mn-ea"/>
              <a:ea typeface="+mn-ea"/>
            </a:endParaRPr>
          </a:p>
          <a:p>
            <a:pPr marL="342900" indent="-342900">
              <a:lnSpc>
                <a:spcPct val="150000"/>
              </a:lnSpc>
              <a:buSzPct val="120000"/>
              <a:buFont typeface="Wingdings" charset="2"/>
              <a:buChar char="l"/>
            </a:pPr>
            <a:r>
              <a:rPr lang="ja-JP" altLang="en-US" sz="2400" b="1" dirty="0" smtClean="0">
                <a:latin typeface="+mn-ea"/>
                <a:ea typeface="+mn-ea"/>
              </a:rPr>
              <a:t>コンセプト</a:t>
            </a:r>
            <a:endParaRPr lang="en-US" altLang="ja-JP" sz="2400" b="1" dirty="0" smtClean="0">
              <a:latin typeface="+mn-ea"/>
              <a:ea typeface="+mn-ea"/>
            </a:endParaRPr>
          </a:p>
          <a:p>
            <a:pPr marL="342900" indent="-342900">
              <a:lnSpc>
                <a:spcPct val="150000"/>
              </a:lnSpc>
              <a:buSzPct val="120000"/>
              <a:buFont typeface="Wingdings" charset="2"/>
              <a:buChar char="l"/>
            </a:pPr>
            <a:r>
              <a:rPr lang="ja-JP" altLang="en-US" sz="2400" b="1" dirty="0" smtClean="0">
                <a:latin typeface="+mn-ea"/>
                <a:ea typeface="+mn-ea"/>
              </a:rPr>
              <a:t>キャッチコピー</a:t>
            </a:r>
            <a:endParaRPr lang="en-US" altLang="ja-JP" sz="2400" b="1" dirty="0" smtClean="0">
              <a:latin typeface="+mn-ea"/>
              <a:ea typeface="+mn-ea"/>
            </a:endParaRPr>
          </a:p>
          <a:p>
            <a:pPr marL="342900" indent="-342900">
              <a:lnSpc>
                <a:spcPct val="150000"/>
              </a:lnSpc>
              <a:buSzPct val="120000"/>
              <a:buFont typeface="Wingdings" charset="2"/>
              <a:buChar char="l"/>
            </a:pPr>
            <a:r>
              <a:rPr lang="ja-JP" altLang="en-US" sz="2400" b="1" dirty="0" smtClean="0">
                <a:latin typeface="+mn-ea"/>
                <a:ea typeface="+mn-ea"/>
              </a:rPr>
              <a:t>利用シナリオ</a:t>
            </a:r>
            <a:endParaRPr lang="en-US" altLang="ja-JP" sz="2400" b="1" dirty="0" smtClean="0">
              <a:latin typeface="+mn-ea"/>
              <a:ea typeface="+mn-ea"/>
            </a:endParaRPr>
          </a:p>
          <a:p>
            <a:pPr lvl="1">
              <a:lnSpc>
                <a:spcPct val="130000"/>
              </a:lnSpc>
              <a:buSzPct val="120000"/>
            </a:pPr>
            <a:r>
              <a:rPr lang="ja-JP" altLang="en-US" dirty="0" smtClean="0">
                <a:latin typeface="+mn-ea"/>
                <a:ea typeface="+mn-ea"/>
              </a:rPr>
              <a:t>（ユーザー</a:t>
            </a:r>
            <a:r>
              <a:rPr lang="en-US" altLang="ja-JP" dirty="0" smtClean="0">
                <a:latin typeface="+mn-ea"/>
                <a:ea typeface="+mn-ea"/>
              </a:rPr>
              <a:t>/</a:t>
            </a:r>
            <a:r>
              <a:rPr lang="ja-JP" altLang="en-US" dirty="0" smtClean="0">
                <a:latin typeface="+mn-ea"/>
                <a:ea typeface="+mn-ea"/>
              </a:rPr>
              <a:t>移動販売車オーナーのどちらも意識してください）</a:t>
            </a:r>
            <a:endParaRPr lang="en-US" altLang="ja-JP" dirty="0" smtClean="0">
              <a:latin typeface="+mn-ea"/>
              <a:ea typeface="+mn-ea"/>
            </a:endParaRPr>
          </a:p>
        </p:txBody>
      </p:sp>
      <p:sp>
        <p:nvSpPr>
          <p:cNvPr id="5" name="角丸四角形 4"/>
          <p:cNvSpPr/>
          <p:nvPr/>
        </p:nvSpPr>
        <p:spPr bwMode="auto">
          <a:xfrm>
            <a:off x="6734629" y="838200"/>
            <a:ext cx="2780847" cy="106680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200" b="1" dirty="0" smtClean="0">
                <a:solidFill>
                  <a:schemeClr val="bg1"/>
                </a:solidFill>
                <a:latin typeface="ＭＳ Ｐゴシック" pitchFamily="50" charset="-128"/>
                <a:ea typeface="ＭＳ Ｐゴシック" pitchFamily="50" charset="-128"/>
              </a:rPr>
              <a:t>各チーム</a:t>
            </a:r>
            <a:r>
              <a:rPr lang="en-US" altLang="ja-JP" sz="3200" b="1" dirty="0" smtClean="0">
                <a:solidFill>
                  <a:schemeClr val="bg1"/>
                </a:solidFill>
                <a:latin typeface="ＭＳ Ｐゴシック" pitchFamily="50" charset="-128"/>
                <a:ea typeface="ＭＳ Ｐゴシック" pitchFamily="50" charset="-128"/>
              </a:rPr>
              <a:t>8</a:t>
            </a:r>
            <a:r>
              <a:rPr lang="ja-JP" altLang="en-US" sz="3200" b="1" dirty="0" smtClean="0">
                <a:solidFill>
                  <a:schemeClr val="bg1"/>
                </a:solidFill>
                <a:latin typeface="ＭＳ Ｐゴシック" pitchFamily="50" charset="-128"/>
                <a:ea typeface="ＭＳ Ｐゴシック" pitchFamily="50" charset="-128"/>
              </a:rPr>
              <a:t>分質疑</a:t>
            </a:r>
            <a:r>
              <a:rPr lang="en-US" altLang="ja-JP" sz="3200" b="1" dirty="0">
                <a:solidFill>
                  <a:schemeClr val="bg1"/>
                </a:solidFill>
                <a:latin typeface="ＭＳ Ｐゴシック" pitchFamily="50" charset="-128"/>
                <a:ea typeface="ＭＳ Ｐゴシック" pitchFamily="50" charset="-128"/>
              </a:rPr>
              <a:t>3</a:t>
            </a:r>
            <a:r>
              <a:rPr lang="ja-JP" altLang="en-US" sz="3200" b="1" dirty="0" smtClean="0">
                <a:solidFill>
                  <a:schemeClr val="bg1"/>
                </a:solidFill>
                <a:latin typeface="ＭＳ Ｐゴシック" pitchFamily="50" charset="-128"/>
                <a:ea typeface="ＭＳ Ｐゴシック" pitchFamily="50" charset="-128"/>
              </a:rPr>
              <a:t>分</a:t>
            </a:r>
            <a:endParaRPr lang="en-US" altLang="ja-JP" sz="3200" b="1" dirty="0" smtClean="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183989559"/>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endParaRPr kumimoji="1" lang="ja-JP" altLang="en-US"/>
          </a:p>
        </p:txBody>
      </p:sp>
      <p:pic>
        <p:nvPicPr>
          <p:cNvPr id="2050" name="Picture 2" descr="http://zecc.co.jp/kitchen/gas/201_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156" y="765175"/>
            <a:ext cx="7875688" cy="509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304857"/>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最終</a:t>
            </a:r>
            <a:r>
              <a:rPr lang="ja-JP" altLang="en-US" dirty="0" smtClean="0"/>
              <a:t>発表</a:t>
            </a:r>
            <a:endParaRPr kumimoji="1" lang="ja-JP" altLang="en-US" dirty="0"/>
          </a:p>
        </p:txBody>
      </p:sp>
    </p:spTree>
    <p:extLst>
      <p:ext uri="{BB962C8B-B14F-4D97-AF65-F5344CB8AC3E}">
        <p14:creationId xmlns:p14="http://schemas.microsoft.com/office/powerpoint/2010/main" val="3704374981"/>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dirty="0"/>
              <a:t>最終発表</a:t>
            </a:r>
            <a:endParaRPr kumimoji="1" lang="ja-JP" altLang="en-US" dirty="0"/>
          </a:p>
        </p:txBody>
      </p:sp>
      <p:sp>
        <p:nvSpPr>
          <p:cNvPr id="4" name="正方形/長方形 3"/>
          <p:cNvSpPr/>
          <p:nvPr/>
        </p:nvSpPr>
        <p:spPr bwMode="auto">
          <a:xfrm>
            <a:off x="619125" y="1133476"/>
            <a:ext cx="8677275" cy="1543049"/>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600" b="1" dirty="0" smtClean="0">
                <a:latin typeface="ＭＳ Ｐゴシック" pitchFamily="50" charset="-128"/>
                <a:ea typeface="ＭＳ Ｐゴシック" pitchFamily="50" charset="-128"/>
              </a:rPr>
              <a:t>最終発表</a:t>
            </a:r>
            <a:endParaRPr kumimoji="1" lang="ja-JP" altLang="en-US" sz="6600" b="1" dirty="0">
              <a:latin typeface="ＭＳ Ｐゴシック" pitchFamily="50" charset="-128"/>
              <a:ea typeface="ＭＳ Ｐゴシック" pitchFamily="50" charset="-128"/>
            </a:endParaRPr>
          </a:p>
        </p:txBody>
      </p:sp>
      <p:sp>
        <p:nvSpPr>
          <p:cNvPr id="5" name="角丸四角形 4"/>
          <p:cNvSpPr/>
          <p:nvPr/>
        </p:nvSpPr>
        <p:spPr bwMode="auto">
          <a:xfrm>
            <a:off x="6734629" y="838200"/>
            <a:ext cx="2780847" cy="106680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3200" b="1" dirty="0" smtClean="0">
                <a:solidFill>
                  <a:schemeClr val="bg1"/>
                </a:solidFill>
                <a:latin typeface="ＭＳ Ｐゴシック" pitchFamily="50" charset="-128"/>
                <a:ea typeface="ＭＳ Ｐゴシック" pitchFamily="50" charset="-128"/>
              </a:rPr>
              <a:t>各チーム</a:t>
            </a:r>
            <a:r>
              <a:rPr lang="en-US" altLang="ja-JP" sz="3200" b="1" dirty="0" smtClean="0">
                <a:solidFill>
                  <a:schemeClr val="bg1"/>
                </a:solidFill>
                <a:latin typeface="ＭＳ Ｐゴシック" pitchFamily="50" charset="-128"/>
                <a:ea typeface="ＭＳ Ｐゴシック" pitchFamily="50" charset="-128"/>
              </a:rPr>
              <a:t>10</a:t>
            </a:r>
            <a:r>
              <a:rPr lang="ja-JP" altLang="en-US" sz="3200" b="1" dirty="0" smtClean="0">
                <a:solidFill>
                  <a:schemeClr val="bg1"/>
                </a:solidFill>
                <a:latin typeface="ＭＳ Ｐゴシック" pitchFamily="50" charset="-128"/>
                <a:ea typeface="ＭＳ Ｐゴシック" pitchFamily="50" charset="-128"/>
              </a:rPr>
              <a:t>分質疑</a:t>
            </a:r>
            <a:r>
              <a:rPr lang="en-US" altLang="ja-JP" sz="3200" b="1" dirty="0" smtClean="0">
                <a:solidFill>
                  <a:schemeClr val="bg1"/>
                </a:solidFill>
                <a:latin typeface="ＭＳ Ｐゴシック" pitchFamily="50" charset="-128"/>
                <a:ea typeface="ＭＳ Ｐゴシック" pitchFamily="50" charset="-128"/>
              </a:rPr>
              <a:t>5</a:t>
            </a:r>
            <a:r>
              <a:rPr lang="ja-JP" altLang="en-US" sz="3200" b="1" dirty="0" smtClean="0">
                <a:solidFill>
                  <a:schemeClr val="bg1"/>
                </a:solidFill>
                <a:latin typeface="ＭＳ Ｐゴシック" pitchFamily="50" charset="-128"/>
                <a:ea typeface="ＭＳ Ｐゴシック" pitchFamily="50" charset="-128"/>
              </a:rPr>
              <a:t>分</a:t>
            </a:r>
            <a:endParaRPr lang="en-US" altLang="ja-JP" sz="3200" b="1" dirty="0" smtClean="0">
              <a:solidFill>
                <a:schemeClr val="bg1"/>
              </a:solidFill>
              <a:latin typeface="ＭＳ Ｐゴシック" pitchFamily="50" charset="-128"/>
              <a:ea typeface="ＭＳ Ｐゴシック" pitchFamily="50" charset="-128"/>
            </a:endParaRPr>
          </a:p>
        </p:txBody>
      </p:sp>
      <p:sp>
        <p:nvSpPr>
          <p:cNvPr id="6" name="テキスト ボックス 5"/>
          <p:cNvSpPr txBox="1"/>
          <p:nvPr/>
        </p:nvSpPr>
        <p:spPr bwMode="auto">
          <a:xfrm>
            <a:off x="1151467" y="2801315"/>
            <a:ext cx="7755465" cy="3732543"/>
          </a:xfrm>
          <a:prstGeom prst="rect">
            <a:avLst/>
          </a:prstGeom>
          <a:noFill/>
          <a:ln w="9525">
            <a:noFill/>
            <a:miter lim="800000"/>
            <a:headEnd/>
            <a:tailEnd/>
          </a:ln>
        </p:spPr>
        <p:txBody>
          <a:bodyPr wrap="square" lIns="108000" tIns="72000" rIns="108000" bIns="72000" rtlCol="0" anchor="t" anchorCtr="0">
            <a:spAutoFit/>
          </a:bodyPr>
          <a:lstStyle/>
          <a:p>
            <a:pPr marL="285750" indent="-285750">
              <a:lnSpc>
                <a:spcPct val="130000"/>
              </a:lnSpc>
              <a:buSzPct val="100000"/>
              <a:buFont typeface="ヒラギノ角ゴ ProN W3"/>
              <a:buChar char="★"/>
            </a:pPr>
            <a:r>
              <a:rPr lang="ja-JP" altLang="en-US" dirty="0" smtClean="0">
                <a:latin typeface="+mn-ea"/>
                <a:ea typeface="+mn-ea"/>
              </a:rPr>
              <a:t>検討</a:t>
            </a:r>
            <a:r>
              <a:rPr lang="ja-JP" altLang="en-US" dirty="0">
                <a:latin typeface="+mn-ea"/>
                <a:ea typeface="+mn-ea"/>
              </a:rPr>
              <a:t>プロセス</a:t>
            </a:r>
            <a:r>
              <a:rPr lang="ja-JP" altLang="en-US" dirty="0" smtClean="0">
                <a:latin typeface="+mn-ea"/>
                <a:ea typeface="+mn-ea"/>
              </a:rPr>
              <a:t>を必ず伝えてください（</a:t>
            </a:r>
            <a:r>
              <a:rPr lang="en-US" altLang="ja-JP" dirty="0">
                <a:latin typeface="A-OTF 新ゴ Pro R" pitchFamily="34" charset="-128"/>
                <a:ea typeface="A-OTF 新ゴ Pro R" pitchFamily="34" charset="-128"/>
              </a:rPr>
              <a:t>※</a:t>
            </a:r>
            <a:r>
              <a:rPr lang="ja-JP" altLang="en-US" dirty="0">
                <a:latin typeface="A-OTF 新ゴ Pro R" pitchFamily="34" charset="-128"/>
                <a:ea typeface="A-OTF 新ゴ Pro R" pitchFamily="34" charset="-128"/>
              </a:rPr>
              <a:t>はオプション</a:t>
            </a:r>
            <a:r>
              <a:rPr lang="ja-JP" altLang="en-US" dirty="0" smtClean="0">
                <a:latin typeface="A-OTF 新ゴ Pro R" pitchFamily="34" charset="-128"/>
                <a:ea typeface="A-OTF 新ゴ Pro R" pitchFamily="34" charset="-128"/>
              </a:rPr>
              <a:t>提案）</a:t>
            </a:r>
            <a:endParaRPr lang="en-US" altLang="ja-JP" dirty="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ユーザーインタビューからの気づき</a:t>
            </a:r>
            <a:endParaRPr lang="en-US" altLang="ja-JP" b="1" dirty="0" smtClean="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ターゲットユーザー</a:t>
            </a:r>
            <a:endParaRPr lang="en-US" altLang="ja-JP" b="1" dirty="0" smtClean="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コンセプト</a:t>
            </a:r>
            <a:endParaRPr lang="en-US" altLang="ja-JP" b="1" dirty="0" smtClean="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キャッチコピー</a:t>
            </a:r>
            <a:endParaRPr lang="en-US" altLang="ja-JP" b="1" dirty="0" smtClean="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利用シナリオ（ユーザー</a:t>
            </a:r>
            <a:r>
              <a:rPr lang="en-US" altLang="ja-JP" b="1" dirty="0" smtClean="0">
                <a:latin typeface="+mn-ea"/>
                <a:ea typeface="+mn-ea"/>
              </a:rPr>
              <a:t>/</a:t>
            </a:r>
            <a:r>
              <a:rPr lang="ja-JP" altLang="en-US" b="1" dirty="0" smtClean="0">
                <a:latin typeface="+mn-ea"/>
                <a:ea typeface="+mn-ea"/>
              </a:rPr>
              <a:t>移動販売車オーナーのどちらも意識してください）</a:t>
            </a:r>
            <a:endParaRPr lang="en-US" altLang="ja-JP" b="1" dirty="0" smtClean="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体験マップ（図）</a:t>
            </a:r>
            <a:endParaRPr lang="en-US" altLang="ja-JP" b="1" dirty="0" smtClean="0">
              <a:latin typeface="+mn-ea"/>
              <a:ea typeface="+mn-ea"/>
            </a:endParaRPr>
          </a:p>
          <a:p>
            <a:pPr marL="285750" indent="-285750">
              <a:lnSpc>
                <a:spcPct val="130000"/>
              </a:lnSpc>
              <a:buSzPct val="120000"/>
              <a:buFont typeface="Wingdings" charset="2"/>
              <a:buChar char="l"/>
            </a:pPr>
            <a:r>
              <a:rPr lang="ja-JP" altLang="en-US" b="1" dirty="0" smtClean="0">
                <a:latin typeface="+mn-ea"/>
                <a:ea typeface="+mn-ea"/>
              </a:rPr>
              <a:t>移動販売車外観</a:t>
            </a:r>
            <a:endParaRPr lang="en-US" altLang="ja-JP" b="1" dirty="0" smtClean="0">
              <a:latin typeface="+mn-ea"/>
              <a:ea typeface="+mn-ea"/>
            </a:endParaRPr>
          </a:p>
          <a:p>
            <a:pPr>
              <a:lnSpc>
                <a:spcPct val="130000"/>
              </a:lnSpc>
              <a:buSzPct val="120000"/>
            </a:pPr>
            <a:r>
              <a:rPr lang="ja-JP" altLang="en-US" dirty="0">
                <a:latin typeface="+mn-ea"/>
                <a:ea typeface="+mn-ea"/>
              </a:rPr>
              <a:t>　</a:t>
            </a:r>
            <a:r>
              <a:rPr lang="en-US" altLang="ja-JP" dirty="0" smtClean="0">
                <a:latin typeface="+mn-ea"/>
                <a:ea typeface="+mn-ea"/>
              </a:rPr>
              <a:t>※</a:t>
            </a:r>
            <a:r>
              <a:rPr lang="ja-JP" altLang="en-US" dirty="0" smtClean="0">
                <a:latin typeface="+mn-ea"/>
                <a:ea typeface="+mn-ea"/>
              </a:rPr>
              <a:t>提案によって生まれる新たな体験価値</a:t>
            </a:r>
            <a:endParaRPr lang="en-US" altLang="ja-JP" dirty="0">
              <a:latin typeface="+mn-ea"/>
              <a:ea typeface="+mn-ea"/>
            </a:endParaRPr>
          </a:p>
          <a:p>
            <a:pPr>
              <a:lnSpc>
                <a:spcPct val="130000"/>
              </a:lnSpc>
              <a:buSzPct val="120000"/>
            </a:pPr>
            <a:r>
              <a:rPr lang="ja-JP" altLang="en-US" dirty="0" smtClean="0">
                <a:latin typeface="+mn-ea"/>
                <a:ea typeface="+mn-ea"/>
              </a:rPr>
              <a:t>　</a:t>
            </a:r>
            <a:r>
              <a:rPr lang="en-US" altLang="ja-JP" dirty="0" smtClean="0">
                <a:latin typeface="+mn-ea"/>
                <a:ea typeface="+mn-ea"/>
              </a:rPr>
              <a:t>※</a:t>
            </a:r>
            <a:r>
              <a:rPr lang="ja-JP" altLang="en-US" dirty="0" smtClean="0">
                <a:latin typeface="+mn-ea"/>
                <a:ea typeface="+mn-ea"/>
              </a:rPr>
              <a:t>ビジネス的な価値</a:t>
            </a:r>
            <a:endParaRPr lang="en-US" altLang="ja-JP" dirty="0" smtClean="0">
              <a:latin typeface="+mn-ea"/>
              <a:ea typeface="+mn-ea"/>
            </a:endParaRPr>
          </a:p>
        </p:txBody>
      </p:sp>
    </p:spTree>
    <p:extLst>
      <p:ext uri="{BB962C8B-B14F-4D97-AF65-F5344CB8AC3E}">
        <p14:creationId xmlns:p14="http://schemas.microsoft.com/office/powerpoint/2010/main" val="312567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bwMode="auto">
          <a:xfrm>
            <a:off x="488950" y="1878399"/>
            <a:ext cx="9117013" cy="4526396"/>
          </a:xfrm>
          <a:prstGeom prst="rect">
            <a:avLst/>
          </a:prstGeom>
          <a:solidFill>
            <a:schemeClr val="bg1">
              <a:lumMod val="9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lgn="ctr">
              <a:defRPr/>
            </a:pPr>
            <a:endParaRPr lang="ja-JP" altLang="en-US" dirty="0">
              <a:solidFill>
                <a:prstClr val="black"/>
              </a:solidFill>
              <a:latin typeface="ＭＳ Ｐゴシック" pitchFamily="50" charset="-128"/>
              <a:ea typeface="ＭＳ Ｐゴシック"/>
            </a:endParaRPr>
          </a:p>
        </p:txBody>
      </p:sp>
      <p:sp>
        <p:nvSpPr>
          <p:cNvPr id="3" name="テキスト ボックス 2"/>
          <p:cNvSpPr txBox="1"/>
          <p:nvPr/>
        </p:nvSpPr>
        <p:spPr bwMode="auto">
          <a:xfrm>
            <a:off x="939800" y="2066388"/>
            <a:ext cx="8216901" cy="4145475"/>
          </a:xfrm>
          <a:prstGeom prst="rect">
            <a:avLst/>
          </a:prstGeom>
          <a:noFill/>
          <a:ln w="9525">
            <a:noFill/>
            <a:miter lim="800000"/>
            <a:headEnd/>
            <a:tailEnd/>
          </a:ln>
        </p:spPr>
        <p:txBody>
          <a:bodyPr wrap="square" lIns="108000" tIns="72000" rIns="108000" bIns="72000" rtlCol="0" anchor="ctr" anchorCtr="0">
            <a:spAutoFit/>
          </a:bodyPr>
          <a:lstStyle/>
          <a:p>
            <a:pPr marL="285750" indent="-285750" algn="just">
              <a:buSzPct val="120000"/>
              <a:buFont typeface="Wingdings" charset="2"/>
              <a:buChar char="ü"/>
            </a:pPr>
            <a:r>
              <a:rPr lang="ja-JP" altLang="en-US" dirty="0" smtClean="0">
                <a:solidFill>
                  <a:prstClr val="black"/>
                </a:solidFill>
                <a:latin typeface="ＭＳ Ｐゴシック"/>
                <a:ea typeface="ＭＳ Ｐゴシック"/>
              </a:rPr>
              <a:t>ディズニーの世界を演出するため、建物や設備、音楽、ショーなど、あらゆるものを、テーマやストーリーに基づき設計・構成する。</a:t>
            </a:r>
            <a:endParaRPr lang="en-US" altLang="ja-JP" dirty="0" smtClean="0">
              <a:solidFill>
                <a:prstClr val="black"/>
              </a:solidFill>
              <a:latin typeface="ＭＳ Ｐゴシック"/>
              <a:ea typeface="ＭＳ Ｐゴシック"/>
            </a:endParaRPr>
          </a:p>
          <a:p>
            <a:pPr marL="285750" indent="-285750" algn="just">
              <a:lnSpc>
                <a:spcPct val="140000"/>
              </a:lnSpc>
              <a:spcBef>
                <a:spcPts val="600"/>
              </a:spcBef>
              <a:buSzPct val="120000"/>
              <a:buFont typeface="Wingdings" charset="2"/>
              <a:buChar char="ü"/>
            </a:pPr>
            <a:r>
              <a:rPr lang="ja-JP" altLang="en-US" dirty="0" smtClean="0">
                <a:solidFill>
                  <a:prstClr val="black"/>
                </a:solidFill>
                <a:latin typeface="ＭＳ Ｐゴシック"/>
                <a:ea typeface="ＭＳ Ｐゴシック"/>
              </a:rPr>
              <a:t>訪問客</a:t>
            </a:r>
            <a:r>
              <a:rPr lang="ja-JP" altLang="en-US" dirty="0">
                <a:solidFill>
                  <a:prstClr val="black"/>
                </a:solidFill>
                <a:latin typeface="ＭＳ Ｐゴシック"/>
                <a:ea typeface="ＭＳ Ｐゴシック"/>
              </a:rPr>
              <a:t>や従業員までも、そうした非日常空間を構成する要素とし、そのように扱う。</a:t>
            </a:r>
            <a:endParaRPr lang="en-US" altLang="ja-JP" dirty="0">
              <a:solidFill>
                <a:prstClr val="black"/>
              </a:solidFill>
              <a:latin typeface="ＭＳ Ｐゴシック"/>
              <a:ea typeface="ＭＳ Ｐゴシック"/>
            </a:endParaRPr>
          </a:p>
          <a:p>
            <a:pPr marL="540000" algn="just">
              <a:lnSpc>
                <a:spcPct val="140000"/>
              </a:lnSpc>
              <a:buSzPct val="120000"/>
            </a:pPr>
            <a:r>
              <a:rPr lang="ja-JP" altLang="en-US" sz="1600" dirty="0" smtClean="0">
                <a:solidFill>
                  <a:prstClr val="black"/>
                </a:solidFill>
                <a:latin typeface="ＭＳ Ｐゴシック"/>
                <a:ea typeface="ＭＳ Ｐゴシック"/>
              </a:rPr>
              <a:t>例</a:t>
            </a:r>
            <a:r>
              <a:rPr lang="ja-JP" altLang="en-US" sz="1600" dirty="0">
                <a:solidFill>
                  <a:prstClr val="black"/>
                </a:solidFill>
                <a:latin typeface="ＭＳ Ｐゴシック"/>
                <a:ea typeface="ＭＳ Ｐゴシック"/>
              </a:rPr>
              <a:t>：訪問客を「ゲスト」、従業員を「キャスト」と呼ぶ。</a:t>
            </a:r>
            <a:endParaRPr lang="en-US" altLang="ja-JP" sz="1600" dirty="0">
              <a:solidFill>
                <a:prstClr val="black"/>
              </a:solidFill>
              <a:latin typeface="ＭＳ Ｐゴシック"/>
              <a:ea typeface="ＭＳ Ｐゴシック"/>
            </a:endParaRPr>
          </a:p>
          <a:p>
            <a:pPr marL="285750" indent="-285750" algn="just">
              <a:lnSpc>
                <a:spcPct val="140000"/>
              </a:lnSpc>
              <a:spcBef>
                <a:spcPts val="600"/>
              </a:spcBef>
              <a:buSzPct val="120000"/>
              <a:buFont typeface="Wingdings" charset="2"/>
              <a:buChar char="ü"/>
            </a:pPr>
            <a:r>
              <a:rPr lang="en-US" altLang="ja-JP" b="1" dirty="0" smtClean="0">
                <a:solidFill>
                  <a:prstClr val="black"/>
                </a:solidFill>
                <a:latin typeface="ＭＳ Ｐゴシック"/>
                <a:ea typeface="ＭＳ Ｐゴシック"/>
              </a:rPr>
              <a:t>NG</a:t>
            </a:r>
            <a:r>
              <a:rPr lang="ja-JP" altLang="en-US" b="1" dirty="0">
                <a:solidFill>
                  <a:prstClr val="black"/>
                </a:solidFill>
                <a:latin typeface="ＭＳ Ｐゴシック"/>
                <a:ea typeface="ＭＳ Ｐゴシック"/>
              </a:rPr>
              <a:t>ワード：「いらっしゃいませ</a:t>
            </a:r>
            <a:r>
              <a:rPr lang="ja-JP" altLang="en-US" b="1" dirty="0" smtClean="0">
                <a:solidFill>
                  <a:prstClr val="black"/>
                </a:solidFill>
                <a:latin typeface="ＭＳ Ｐゴシック"/>
                <a:ea typeface="ＭＳ Ｐゴシック"/>
              </a:rPr>
              <a:t>」</a:t>
            </a:r>
            <a:endParaRPr lang="en-US" altLang="ja-JP" b="1" dirty="0">
              <a:solidFill>
                <a:prstClr val="black"/>
              </a:solidFill>
              <a:latin typeface="ＭＳ Ｐゴシック"/>
              <a:ea typeface="ＭＳ Ｐゴシック"/>
            </a:endParaRPr>
          </a:p>
          <a:p>
            <a:pPr marL="540000" algn="just">
              <a:lnSpc>
                <a:spcPct val="140000"/>
              </a:lnSpc>
              <a:buSzPct val="120000"/>
            </a:pPr>
            <a:r>
              <a:rPr lang="ja-JP" altLang="en-US" sz="1600" dirty="0" smtClean="0">
                <a:solidFill>
                  <a:prstClr val="black"/>
                </a:solidFill>
                <a:latin typeface="ＭＳ Ｐゴシック"/>
                <a:ea typeface="ＭＳ Ｐゴシック"/>
              </a:rPr>
              <a:t>ゲスト</a:t>
            </a:r>
            <a:r>
              <a:rPr lang="ja-JP" altLang="en-US" sz="1600" dirty="0">
                <a:solidFill>
                  <a:prstClr val="black"/>
                </a:solidFill>
                <a:latin typeface="ＭＳ Ｐゴシック"/>
                <a:ea typeface="ＭＳ Ｐゴシック"/>
              </a:rPr>
              <a:t>・キャスト双方のコミュニケーションを大事にするため、「こんにちは」が基本</a:t>
            </a:r>
            <a:r>
              <a:rPr lang="ja-JP" altLang="en-US" sz="1600" dirty="0" smtClean="0">
                <a:solidFill>
                  <a:prstClr val="black"/>
                </a:solidFill>
                <a:latin typeface="ＭＳ Ｐゴシック"/>
                <a:ea typeface="ＭＳ Ｐゴシック"/>
              </a:rPr>
              <a:t>。</a:t>
            </a:r>
            <a:endParaRPr lang="en-US" altLang="ja-JP" sz="1600" dirty="0">
              <a:solidFill>
                <a:prstClr val="black"/>
              </a:solidFill>
              <a:latin typeface="ＭＳ Ｐゴシック"/>
              <a:ea typeface="ＭＳ Ｐゴシック"/>
            </a:endParaRPr>
          </a:p>
          <a:p>
            <a:pPr marL="540000" algn="just">
              <a:lnSpc>
                <a:spcPct val="140000"/>
              </a:lnSpc>
              <a:buSzPct val="120000"/>
            </a:pPr>
            <a:r>
              <a:rPr lang="ja-JP" altLang="en-US" sz="1600" dirty="0" smtClean="0">
                <a:solidFill>
                  <a:prstClr val="black"/>
                </a:solidFill>
                <a:latin typeface="ＭＳ Ｐゴシック"/>
                <a:ea typeface="ＭＳ Ｐゴシック"/>
              </a:rPr>
              <a:t>相手</a:t>
            </a:r>
            <a:r>
              <a:rPr lang="ja-JP" altLang="en-US" sz="1600" dirty="0">
                <a:solidFill>
                  <a:prstClr val="black"/>
                </a:solidFill>
                <a:latin typeface="ＭＳ Ｐゴシック"/>
                <a:ea typeface="ＭＳ Ｐゴシック"/>
              </a:rPr>
              <a:t>の目を見て笑顔で挨拶しやすい言葉で、ゲストは挨拶を返すことも出来る。</a:t>
            </a:r>
            <a:endParaRPr lang="en-US" altLang="ja-JP" sz="1600" dirty="0">
              <a:solidFill>
                <a:prstClr val="black"/>
              </a:solidFill>
              <a:latin typeface="ＭＳ Ｐゴシック"/>
              <a:ea typeface="ＭＳ Ｐゴシック"/>
            </a:endParaRPr>
          </a:p>
          <a:p>
            <a:pPr marL="285750" indent="-285750" algn="just">
              <a:lnSpc>
                <a:spcPct val="140000"/>
              </a:lnSpc>
              <a:spcBef>
                <a:spcPts val="600"/>
              </a:spcBef>
              <a:buSzPct val="120000"/>
              <a:buFont typeface="Wingdings" charset="2"/>
              <a:buChar char="ü"/>
            </a:pPr>
            <a:r>
              <a:rPr lang="en-US" altLang="ja-JP" b="1" dirty="0" smtClean="0">
                <a:solidFill>
                  <a:prstClr val="black"/>
                </a:solidFill>
                <a:latin typeface="ＭＳ Ｐゴシック"/>
                <a:ea typeface="ＭＳ Ｐゴシック"/>
              </a:rPr>
              <a:t>NG</a:t>
            </a:r>
            <a:r>
              <a:rPr lang="ja-JP" altLang="en-US" b="1" dirty="0">
                <a:solidFill>
                  <a:prstClr val="black"/>
                </a:solidFill>
                <a:latin typeface="ＭＳ Ｐゴシック"/>
                <a:ea typeface="ＭＳ Ｐゴシック"/>
              </a:rPr>
              <a:t>ワード： 「危険」「危ない」</a:t>
            </a:r>
            <a:endParaRPr lang="en-US" altLang="ja-JP" b="1" dirty="0">
              <a:solidFill>
                <a:prstClr val="black"/>
              </a:solidFill>
              <a:latin typeface="ＭＳ Ｐゴシック"/>
              <a:ea typeface="ＭＳ Ｐゴシック"/>
            </a:endParaRPr>
          </a:p>
          <a:p>
            <a:pPr marL="540000" algn="just">
              <a:lnSpc>
                <a:spcPct val="140000"/>
              </a:lnSpc>
              <a:buSzPct val="120000"/>
            </a:pPr>
            <a:r>
              <a:rPr lang="ja-JP" altLang="en-US" sz="1600" dirty="0" smtClean="0">
                <a:solidFill>
                  <a:prstClr val="black"/>
                </a:solidFill>
                <a:latin typeface="ＭＳ Ｐゴシック"/>
                <a:ea typeface="ＭＳ Ｐゴシック"/>
              </a:rPr>
              <a:t>目当て</a:t>
            </a:r>
            <a:r>
              <a:rPr lang="ja-JP" altLang="en-US" sz="1600" dirty="0">
                <a:solidFill>
                  <a:prstClr val="black"/>
                </a:solidFill>
                <a:latin typeface="ＭＳ Ｐゴシック"/>
                <a:ea typeface="ＭＳ Ｐゴシック"/>
              </a:rPr>
              <a:t>のアトラクションに急ぐゲストに対し、 「走ると危ないですよ」ではなく、 </a:t>
            </a:r>
            <a:r>
              <a:rPr lang="ja-JP" altLang="en-US" sz="1600" dirty="0" smtClean="0">
                <a:solidFill>
                  <a:prstClr val="black"/>
                </a:solidFill>
                <a:latin typeface="ＭＳ Ｐゴシック"/>
                <a:ea typeface="ＭＳ Ｐゴシック"/>
              </a:rPr>
              <a:t>「ごゆっくりお進み</a:t>
            </a:r>
            <a:r>
              <a:rPr lang="ja-JP" altLang="en-US" sz="1600" dirty="0">
                <a:solidFill>
                  <a:prstClr val="black"/>
                </a:solidFill>
                <a:latin typeface="ＭＳ Ｐゴシック"/>
                <a:ea typeface="ＭＳ Ｐゴシック"/>
              </a:rPr>
              <a:t>ください」と案内する。「故障中」「テロ対策」「危険物持込み防止</a:t>
            </a:r>
            <a:r>
              <a:rPr lang="ja-JP" altLang="en-US" sz="1600" dirty="0" smtClean="0">
                <a:solidFill>
                  <a:prstClr val="black"/>
                </a:solidFill>
                <a:latin typeface="ＭＳ Ｐゴシック"/>
                <a:ea typeface="ＭＳ Ｐゴシック"/>
              </a:rPr>
              <a:t>」と</a:t>
            </a:r>
            <a:r>
              <a:rPr lang="ja-JP" altLang="en-US" sz="1600" dirty="0">
                <a:solidFill>
                  <a:prstClr val="black"/>
                </a:solidFill>
                <a:latin typeface="ＭＳ Ｐゴシック"/>
                <a:ea typeface="ＭＳ Ｐゴシック"/>
              </a:rPr>
              <a:t>いったワードも、非日常空間にはふさわしくないので使わない</a:t>
            </a:r>
            <a:r>
              <a:rPr lang="ja-JP" altLang="en-US" sz="1600" dirty="0" smtClean="0">
                <a:solidFill>
                  <a:prstClr val="black"/>
                </a:solidFill>
                <a:latin typeface="ＭＳ Ｐゴシック"/>
                <a:ea typeface="ＭＳ Ｐゴシック"/>
              </a:rPr>
              <a:t>。</a:t>
            </a:r>
            <a:endParaRPr lang="en-US" altLang="ja-JP" sz="1600" dirty="0">
              <a:solidFill>
                <a:prstClr val="black"/>
              </a:solidFill>
              <a:latin typeface="ＭＳ Ｐゴシック"/>
              <a:ea typeface="ＭＳ Ｐゴシック"/>
            </a:endParaRPr>
          </a:p>
        </p:txBody>
      </p:sp>
      <p:sp>
        <p:nvSpPr>
          <p:cNvPr id="5" name="角丸四角形 4"/>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prstClr val="black">
                  <a:lumMod val="75000"/>
                  <a:lumOff val="25000"/>
                </a:prstClr>
              </a:solidFill>
              <a:latin typeface="A-OTF 新ゴ Pro R" pitchFamily="34" charset="-128"/>
              <a:ea typeface="A-OTF 新ゴ Pro R" pitchFamily="34" charset="-128"/>
            </a:endParaRPr>
          </a:p>
        </p:txBody>
      </p:sp>
      <p:sp>
        <p:nvSpPr>
          <p:cNvPr id="6" name="テキスト ボックス 5"/>
          <p:cNvSpPr txBox="1"/>
          <p:nvPr/>
        </p:nvSpPr>
        <p:spPr bwMode="auto">
          <a:xfrm>
            <a:off x="1000573" y="1020111"/>
            <a:ext cx="7914327" cy="576293"/>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lang="ja-JP" altLang="en-US" sz="2800" b="1" dirty="0" smtClean="0">
                <a:solidFill>
                  <a:prstClr val="black"/>
                </a:solidFill>
                <a:latin typeface="ＭＳ Ｐゴシック"/>
                <a:ea typeface="ＭＳ Ｐゴシック"/>
              </a:rPr>
              <a:t>非日常空間・体験を創造するための、徹底した施策</a:t>
            </a:r>
            <a:endParaRPr lang="ja-JP" altLang="en-US" sz="2800" b="1" dirty="0">
              <a:solidFill>
                <a:prstClr val="black"/>
              </a:solidFill>
              <a:latin typeface="ＭＳ Ｐゴシック"/>
              <a:ea typeface="ＭＳ Ｐゴシック"/>
            </a:endParaRPr>
          </a:p>
        </p:txBody>
      </p:sp>
      <p:sp>
        <p:nvSpPr>
          <p:cNvPr id="12" name="タイトル 1"/>
          <p:cNvSpPr>
            <a:spLocks noGrp="1"/>
          </p:cNvSpPr>
          <p:nvPr>
            <p:ph type="ctrTitle"/>
          </p:nvPr>
        </p:nvSpPr>
        <p:spPr>
          <a:xfrm>
            <a:off x="488949" y="0"/>
            <a:ext cx="9288463" cy="549275"/>
          </a:xfrm>
        </p:spPr>
        <p:txBody>
          <a:bodyPr>
            <a:normAutofit fontScale="90000"/>
          </a:bodyPr>
          <a:lstStyle/>
          <a:p>
            <a:r>
              <a:rPr lang="ja-JP" altLang="en-US" dirty="0"/>
              <a:t>ユーザーエクスペリエンスとは？ － ディズニー・テーマパーク</a:t>
            </a:r>
            <a:endParaRPr kumimoji="1" lang="ja-JP" altLang="en-US" dirty="0"/>
          </a:p>
        </p:txBody>
      </p:sp>
    </p:spTree>
    <p:extLst>
      <p:ext uri="{BB962C8B-B14F-4D97-AF65-F5344CB8AC3E}">
        <p14:creationId xmlns:p14="http://schemas.microsoft.com/office/powerpoint/2010/main" val="22150099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bwMode="auto">
          <a:xfrm>
            <a:off x="677334" y="4199471"/>
            <a:ext cx="8517466" cy="2172948"/>
          </a:xfrm>
          <a:prstGeom prst="rect">
            <a:avLst/>
          </a:prstGeom>
          <a:solidFill>
            <a:schemeClr val="bg1">
              <a:lumMod val="95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p>
            <a:pPr algn="ctr">
              <a:defRPr/>
            </a:pPr>
            <a:endParaRPr lang="ja-JP" altLang="en-US" dirty="0">
              <a:solidFill>
                <a:prstClr val="black"/>
              </a:solidFill>
              <a:latin typeface="ＭＳ Ｐゴシック" pitchFamily="50" charset="-128"/>
              <a:ea typeface="ＭＳ Ｐゴシック"/>
            </a:endParaRPr>
          </a:p>
        </p:txBody>
      </p:sp>
      <p:sp>
        <p:nvSpPr>
          <p:cNvPr id="16" name="タイトル 1"/>
          <p:cNvSpPr>
            <a:spLocks noGrp="1"/>
          </p:cNvSpPr>
          <p:nvPr>
            <p:ph type="ctrTitle"/>
          </p:nvPr>
        </p:nvSpPr>
        <p:spPr>
          <a:xfrm>
            <a:off x="488949" y="0"/>
            <a:ext cx="9288463" cy="549275"/>
          </a:xfrm>
        </p:spPr>
        <p:txBody>
          <a:bodyPr>
            <a:normAutofit fontScale="90000"/>
          </a:bodyPr>
          <a:lstStyle/>
          <a:p>
            <a:r>
              <a:rPr lang="ja-JP" altLang="en-US" dirty="0"/>
              <a:t>ユーザーエクスペリエンスとは？ － ディズニー・テーマパーク</a:t>
            </a:r>
            <a:endParaRPr kumimoji="1" lang="ja-JP" altLang="en-US" dirty="0"/>
          </a:p>
        </p:txBody>
      </p:sp>
      <p:sp>
        <p:nvSpPr>
          <p:cNvPr id="17" name="角丸四角形 16"/>
          <p:cNvSpPr/>
          <p:nvPr/>
        </p:nvSpPr>
        <p:spPr bwMode="auto">
          <a:xfrm>
            <a:off x="514675" y="850579"/>
            <a:ext cx="8876650" cy="905658"/>
          </a:xfrm>
          <a:prstGeom prst="roundRect">
            <a:avLst>
              <a:gd name="adj" fmla="val 7102"/>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prstClr val="black">
                  <a:lumMod val="75000"/>
                  <a:lumOff val="25000"/>
                </a:prstClr>
              </a:solidFill>
              <a:latin typeface="A-OTF 新ゴ Pro R" pitchFamily="34" charset="-128"/>
              <a:ea typeface="A-OTF 新ゴ Pro R" pitchFamily="34" charset="-128"/>
            </a:endParaRPr>
          </a:p>
        </p:txBody>
      </p:sp>
      <p:sp>
        <p:nvSpPr>
          <p:cNvPr id="18" name="テキスト ボックス 17"/>
          <p:cNvSpPr txBox="1"/>
          <p:nvPr/>
        </p:nvSpPr>
        <p:spPr bwMode="auto">
          <a:xfrm>
            <a:off x="1287956" y="1015659"/>
            <a:ext cx="6947917" cy="576293"/>
          </a:xfrm>
          <a:prstGeom prst="rect">
            <a:avLst/>
          </a:prstGeom>
          <a:noFill/>
          <a:ln w="9525">
            <a:noFill/>
            <a:miter lim="800000"/>
            <a:headEnd/>
            <a:tailEnd/>
          </a:ln>
        </p:spPr>
        <p:txBody>
          <a:bodyPr wrap="none" lIns="108000" tIns="72000" rIns="108000" bIns="72000" rtlCol="0" anchor="ctr" anchorCtr="0">
            <a:spAutoFit/>
          </a:bodyPr>
          <a:lstStyle/>
          <a:p>
            <a:pPr algn="ctr">
              <a:buSzPct val="120000"/>
            </a:pPr>
            <a:r>
              <a:rPr lang="en-US" altLang="ja-JP" sz="2800" b="1" dirty="0" smtClean="0">
                <a:solidFill>
                  <a:prstClr val="black"/>
                </a:solidFill>
                <a:latin typeface="ＭＳ Ｐゴシック"/>
                <a:ea typeface="ＭＳ Ｐゴシック"/>
              </a:rPr>
              <a:t>SCSE</a:t>
            </a:r>
            <a:r>
              <a:rPr lang="ja-JP" altLang="en-US" sz="2800" b="1" dirty="0" smtClean="0">
                <a:solidFill>
                  <a:prstClr val="black"/>
                </a:solidFill>
                <a:latin typeface="ＭＳ Ｐゴシック"/>
                <a:ea typeface="ＭＳ Ｐゴシック"/>
              </a:rPr>
              <a:t>：エクスペリエンスのための「四つの鍵」</a:t>
            </a:r>
            <a:endParaRPr lang="ja-JP" altLang="en-US" sz="2800" b="1" dirty="0">
              <a:solidFill>
                <a:prstClr val="black"/>
              </a:solidFill>
              <a:latin typeface="ＭＳ Ｐゴシック"/>
              <a:ea typeface="ＭＳ Ｐゴシック"/>
            </a:endParaRPr>
          </a:p>
        </p:txBody>
      </p:sp>
      <p:sp>
        <p:nvSpPr>
          <p:cNvPr id="20" name="テキスト ボックス 19"/>
          <p:cNvSpPr txBox="1"/>
          <p:nvPr/>
        </p:nvSpPr>
        <p:spPr bwMode="auto">
          <a:xfrm>
            <a:off x="677334" y="1977253"/>
            <a:ext cx="8517466" cy="4415294"/>
          </a:xfrm>
          <a:prstGeom prst="rect">
            <a:avLst/>
          </a:prstGeom>
          <a:noFill/>
          <a:ln w="9525">
            <a:noFill/>
            <a:miter lim="800000"/>
            <a:headEnd/>
            <a:tailEnd/>
          </a:ln>
        </p:spPr>
        <p:txBody>
          <a:bodyPr wrap="square" lIns="108000" tIns="72000" rIns="108000" bIns="72000" rtlCol="0" anchor="t" anchorCtr="1">
            <a:spAutoFit/>
          </a:bodyPr>
          <a:lstStyle/>
          <a:p>
            <a:pPr algn="just">
              <a:lnSpc>
                <a:spcPct val="130000"/>
              </a:lnSpc>
              <a:buSzPct val="120000"/>
            </a:pPr>
            <a:r>
              <a:rPr lang="ja-JP" altLang="en-US" sz="2000" dirty="0" smtClean="0">
                <a:solidFill>
                  <a:prstClr val="black"/>
                </a:solidFill>
                <a:latin typeface="ＭＳ Ｐゴシック"/>
                <a:ea typeface="ＭＳ Ｐゴシック"/>
              </a:rPr>
              <a:t>ディズニーテーマパーク</a:t>
            </a:r>
            <a:r>
              <a:rPr lang="ja-JP" altLang="en-US" sz="2000" dirty="0">
                <a:solidFill>
                  <a:prstClr val="black"/>
                </a:solidFill>
                <a:latin typeface="ＭＳ Ｐゴシック"/>
                <a:ea typeface="ＭＳ Ｐゴシック"/>
              </a:rPr>
              <a:t>では、</a:t>
            </a:r>
            <a:r>
              <a:rPr lang="en-US" altLang="ja-JP" sz="2000" dirty="0" smtClean="0">
                <a:solidFill>
                  <a:prstClr val="black"/>
                </a:solidFill>
                <a:latin typeface="ＭＳ Ｐゴシック"/>
                <a:ea typeface="ＭＳ Ｐゴシック"/>
              </a:rPr>
              <a:t>Safety</a:t>
            </a:r>
            <a:r>
              <a:rPr lang="ja-JP" altLang="en-US" sz="2000" dirty="0" smtClean="0">
                <a:solidFill>
                  <a:prstClr val="black"/>
                </a:solidFill>
                <a:latin typeface="ＭＳ Ｐゴシック"/>
                <a:ea typeface="ＭＳ Ｐゴシック"/>
              </a:rPr>
              <a:t>（安全）</a:t>
            </a:r>
            <a:r>
              <a:rPr lang="en-US" altLang="ja-JP" sz="2000" dirty="0" smtClean="0">
                <a:solidFill>
                  <a:prstClr val="black"/>
                </a:solidFill>
                <a:latin typeface="ＭＳ Ｐゴシック"/>
                <a:ea typeface="ＭＳ Ｐゴシック"/>
              </a:rPr>
              <a:t>/Courtesy</a:t>
            </a:r>
            <a:r>
              <a:rPr lang="ja-JP" altLang="en-US" sz="2000" dirty="0" smtClean="0">
                <a:solidFill>
                  <a:prstClr val="black"/>
                </a:solidFill>
                <a:latin typeface="ＭＳ Ｐゴシック"/>
                <a:ea typeface="ＭＳ Ｐゴシック"/>
              </a:rPr>
              <a:t>（礼儀正しさ）</a:t>
            </a:r>
            <a:r>
              <a:rPr lang="en-US" altLang="ja-JP" sz="2000" dirty="0" smtClean="0">
                <a:solidFill>
                  <a:prstClr val="black"/>
                </a:solidFill>
                <a:latin typeface="ＭＳ Ｐゴシック"/>
                <a:ea typeface="ＭＳ Ｐゴシック"/>
              </a:rPr>
              <a:t>/Show</a:t>
            </a:r>
            <a:r>
              <a:rPr lang="ja-JP" altLang="en-US" sz="2000" dirty="0" smtClean="0">
                <a:solidFill>
                  <a:prstClr val="black"/>
                </a:solidFill>
                <a:latin typeface="ＭＳ Ｐゴシック"/>
                <a:ea typeface="ＭＳ Ｐゴシック"/>
              </a:rPr>
              <a:t>（ショー）</a:t>
            </a:r>
            <a:r>
              <a:rPr lang="en-US" altLang="ja-JP" sz="2000" dirty="0" smtClean="0">
                <a:solidFill>
                  <a:prstClr val="black"/>
                </a:solidFill>
                <a:latin typeface="ＭＳ Ｐゴシック"/>
                <a:ea typeface="ＭＳ Ｐゴシック"/>
              </a:rPr>
              <a:t>/Efficiency</a:t>
            </a:r>
            <a:r>
              <a:rPr lang="ja-JP" altLang="en-US" sz="2000" dirty="0">
                <a:solidFill>
                  <a:prstClr val="black"/>
                </a:solidFill>
                <a:latin typeface="ＭＳ Ｐゴシック"/>
                <a:ea typeface="ＭＳ Ｐゴシック"/>
              </a:rPr>
              <a:t>（効率）と</a:t>
            </a:r>
            <a:r>
              <a:rPr lang="ja-JP" altLang="en-US" sz="2000" dirty="0" smtClean="0">
                <a:solidFill>
                  <a:prstClr val="black"/>
                </a:solidFill>
                <a:latin typeface="ＭＳ Ｐゴシック"/>
                <a:ea typeface="ＭＳ Ｐゴシック"/>
              </a:rPr>
              <a:t>いう</a:t>
            </a:r>
            <a:r>
              <a:rPr lang="ja-JP" altLang="en-US" sz="2000" dirty="0">
                <a:solidFill>
                  <a:prstClr val="black"/>
                </a:solidFill>
                <a:latin typeface="ＭＳ Ｐゴシック"/>
                <a:ea typeface="ＭＳ Ｐゴシック"/>
              </a:rPr>
              <a:t>四つ</a:t>
            </a:r>
            <a:r>
              <a:rPr lang="ja-JP" altLang="en-US" sz="2000" dirty="0" smtClean="0">
                <a:solidFill>
                  <a:prstClr val="black"/>
                </a:solidFill>
                <a:latin typeface="ＭＳ Ｐゴシック"/>
                <a:ea typeface="ＭＳ Ｐゴシック"/>
              </a:rPr>
              <a:t>の</a:t>
            </a:r>
            <a:r>
              <a:rPr lang="ja-JP" altLang="en-US" sz="2000" dirty="0">
                <a:solidFill>
                  <a:prstClr val="black"/>
                </a:solidFill>
                <a:latin typeface="ＭＳ Ｐゴシック"/>
                <a:ea typeface="ＭＳ Ｐゴシック"/>
              </a:rPr>
              <a:t>行動基準を設けて</a:t>
            </a:r>
            <a:r>
              <a:rPr lang="ja-JP" altLang="en-US" sz="2000" dirty="0" smtClean="0">
                <a:solidFill>
                  <a:prstClr val="black"/>
                </a:solidFill>
                <a:latin typeface="ＭＳ Ｐゴシック"/>
                <a:ea typeface="ＭＳ Ｐゴシック"/>
              </a:rPr>
              <a:t>いるとされています。</a:t>
            </a:r>
            <a:endParaRPr lang="ja-JP" altLang="en-US" sz="2000" dirty="0">
              <a:solidFill>
                <a:prstClr val="black"/>
              </a:solidFill>
              <a:latin typeface="ＭＳ Ｐゴシック"/>
              <a:ea typeface="ＭＳ Ｐゴシック"/>
            </a:endParaRPr>
          </a:p>
          <a:p>
            <a:pPr algn="just">
              <a:lnSpc>
                <a:spcPct val="130000"/>
              </a:lnSpc>
              <a:buSzPct val="120000"/>
            </a:pPr>
            <a:r>
              <a:rPr lang="ja-JP" altLang="en-US" sz="2000" dirty="0" smtClean="0">
                <a:solidFill>
                  <a:prstClr val="black"/>
                </a:solidFill>
                <a:latin typeface="ＭＳ Ｐゴシック"/>
                <a:ea typeface="ＭＳ Ｐゴシック"/>
              </a:rPr>
              <a:t>それぞれの行動基準は優先順に並べられています。頭文字</a:t>
            </a:r>
            <a:r>
              <a:rPr lang="ja-JP" altLang="en-US" sz="2000" dirty="0">
                <a:solidFill>
                  <a:prstClr val="black"/>
                </a:solidFill>
                <a:latin typeface="ＭＳ Ｐゴシック"/>
                <a:ea typeface="ＭＳ Ｐゴシック"/>
              </a:rPr>
              <a:t>をとって“</a:t>
            </a:r>
            <a:r>
              <a:rPr lang="en-US" altLang="ja-JP" sz="2000" dirty="0">
                <a:solidFill>
                  <a:prstClr val="black"/>
                </a:solidFill>
                <a:latin typeface="ＭＳ Ｐゴシック"/>
                <a:ea typeface="ＭＳ Ｐゴシック"/>
              </a:rPr>
              <a:t>SCSE”</a:t>
            </a:r>
            <a:r>
              <a:rPr lang="ja-JP" altLang="en-US" sz="2000" dirty="0">
                <a:solidFill>
                  <a:prstClr val="black"/>
                </a:solidFill>
                <a:latin typeface="ＭＳ Ｐゴシック"/>
                <a:ea typeface="ＭＳ Ｐゴシック"/>
              </a:rPr>
              <a:t>と</a:t>
            </a:r>
            <a:r>
              <a:rPr lang="ja-JP" altLang="en-US" sz="2000" dirty="0" smtClean="0">
                <a:solidFill>
                  <a:prstClr val="black"/>
                </a:solidFill>
                <a:latin typeface="ＭＳ Ｐゴシック"/>
                <a:ea typeface="ＭＳ Ｐゴシック"/>
              </a:rPr>
              <a:t>呼び、その順位を守り行動することによって、ゲストのエクスペリエンスを最良のものにし、幸福感を提供することが可能になるとしています</a:t>
            </a:r>
            <a:r>
              <a:rPr lang="ja-JP" altLang="en-US" sz="2000" b="1" dirty="0" smtClean="0">
                <a:solidFill>
                  <a:prstClr val="black"/>
                </a:solidFill>
                <a:latin typeface="ＭＳ Ｐゴシック"/>
                <a:ea typeface="ＭＳ Ｐゴシック"/>
              </a:rPr>
              <a:t>。</a:t>
            </a:r>
            <a:endParaRPr lang="en-US" altLang="ja-JP" sz="2000" b="1" dirty="0" smtClean="0">
              <a:solidFill>
                <a:prstClr val="black"/>
              </a:solidFill>
              <a:latin typeface="ＭＳ Ｐゴシック"/>
              <a:ea typeface="ＭＳ Ｐゴシック"/>
            </a:endParaRPr>
          </a:p>
          <a:p>
            <a:pPr algn="just">
              <a:lnSpc>
                <a:spcPct val="140000"/>
              </a:lnSpc>
              <a:buSzPct val="120000"/>
            </a:pPr>
            <a:endParaRPr lang="en-US" altLang="ja-JP" sz="1000" b="1" dirty="0">
              <a:solidFill>
                <a:prstClr val="black"/>
              </a:solidFill>
              <a:latin typeface="ＭＳ Ｐゴシック"/>
              <a:ea typeface="ＭＳ Ｐゴシック"/>
            </a:endParaRPr>
          </a:p>
          <a:p>
            <a:pPr marL="1652400" indent="-285750">
              <a:lnSpc>
                <a:spcPct val="120000"/>
              </a:lnSpc>
              <a:spcBef>
                <a:spcPts val="0"/>
              </a:spcBef>
              <a:buSzPct val="120000"/>
              <a:buFont typeface="Wingdings" charset="2"/>
              <a:buChar char="ü"/>
            </a:pPr>
            <a:r>
              <a:rPr lang="en-US" altLang="ja-JP" sz="2800" b="1" dirty="0" smtClean="0">
                <a:solidFill>
                  <a:prstClr val="black"/>
                </a:solidFill>
                <a:latin typeface="ＭＳ Ｐゴシック"/>
                <a:ea typeface="ＭＳ Ｐゴシック"/>
              </a:rPr>
              <a:t>Safety</a:t>
            </a:r>
            <a:r>
              <a:rPr lang="ja-JP" altLang="en-US" sz="2800" b="1" dirty="0" smtClean="0">
                <a:solidFill>
                  <a:prstClr val="black"/>
                </a:solidFill>
                <a:latin typeface="ＭＳ Ｐゴシック"/>
                <a:ea typeface="ＭＳ Ｐゴシック"/>
              </a:rPr>
              <a:t>：安全</a:t>
            </a:r>
            <a:endParaRPr lang="en-US" altLang="ja-JP" sz="2800" b="1" dirty="0" smtClean="0">
              <a:solidFill>
                <a:prstClr val="black"/>
              </a:solidFill>
              <a:latin typeface="ＭＳ Ｐゴシック"/>
              <a:ea typeface="ＭＳ Ｐゴシック"/>
            </a:endParaRPr>
          </a:p>
          <a:p>
            <a:pPr marL="1652400" indent="-285750">
              <a:lnSpc>
                <a:spcPct val="120000"/>
              </a:lnSpc>
              <a:spcBef>
                <a:spcPts val="0"/>
              </a:spcBef>
              <a:buSzPct val="120000"/>
              <a:buFont typeface="Wingdings" charset="2"/>
              <a:buChar char="ü"/>
            </a:pPr>
            <a:r>
              <a:rPr lang="en-US" altLang="ja-JP" sz="2800" b="1" dirty="0" smtClean="0">
                <a:solidFill>
                  <a:prstClr val="black"/>
                </a:solidFill>
                <a:latin typeface="ＭＳ Ｐゴシック"/>
                <a:ea typeface="ＭＳ Ｐゴシック"/>
              </a:rPr>
              <a:t>Courtesy</a:t>
            </a:r>
            <a:r>
              <a:rPr lang="ja-JP" altLang="en-US" sz="2800" b="1" dirty="0">
                <a:solidFill>
                  <a:prstClr val="black"/>
                </a:solidFill>
                <a:latin typeface="ＭＳ Ｐゴシック"/>
                <a:ea typeface="ＭＳ Ｐゴシック"/>
              </a:rPr>
              <a:t>：礼儀正しさ</a:t>
            </a:r>
            <a:endParaRPr lang="en-US" altLang="ja-JP" sz="2800" b="1" dirty="0">
              <a:solidFill>
                <a:prstClr val="black"/>
              </a:solidFill>
              <a:latin typeface="ＭＳ Ｐゴシック"/>
              <a:ea typeface="ＭＳ Ｐゴシック"/>
            </a:endParaRPr>
          </a:p>
          <a:p>
            <a:pPr marL="1652400" indent="-285750">
              <a:lnSpc>
                <a:spcPct val="120000"/>
              </a:lnSpc>
              <a:spcBef>
                <a:spcPts val="0"/>
              </a:spcBef>
              <a:buSzPct val="120000"/>
              <a:buFont typeface="Wingdings" charset="2"/>
              <a:buChar char="ü"/>
            </a:pPr>
            <a:r>
              <a:rPr lang="en-US" altLang="ja-JP" sz="2800" b="1" dirty="0" smtClean="0">
                <a:solidFill>
                  <a:prstClr val="black"/>
                </a:solidFill>
                <a:latin typeface="ＭＳ Ｐゴシック"/>
                <a:ea typeface="ＭＳ Ｐゴシック"/>
              </a:rPr>
              <a:t>Show</a:t>
            </a:r>
            <a:r>
              <a:rPr lang="ja-JP" altLang="en-US" sz="2800" b="1" dirty="0">
                <a:solidFill>
                  <a:prstClr val="black"/>
                </a:solidFill>
                <a:latin typeface="ＭＳ Ｐゴシック"/>
                <a:ea typeface="ＭＳ Ｐゴシック"/>
              </a:rPr>
              <a:t>：ショー</a:t>
            </a:r>
            <a:endParaRPr lang="en-US" altLang="ja-JP" sz="2800" b="1" dirty="0">
              <a:solidFill>
                <a:prstClr val="black"/>
              </a:solidFill>
              <a:latin typeface="ＭＳ Ｐゴシック"/>
              <a:ea typeface="ＭＳ Ｐゴシック"/>
            </a:endParaRPr>
          </a:p>
          <a:p>
            <a:pPr marL="1652400" indent="-285750">
              <a:lnSpc>
                <a:spcPct val="120000"/>
              </a:lnSpc>
              <a:spcBef>
                <a:spcPts val="0"/>
              </a:spcBef>
              <a:buSzPct val="120000"/>
              <a:buFont typeface="Wingdings" charset="2"/>
              <a:buChar char="ü"/>
            </a:pPr>
            <a:r>
              <a:rPr lang="en-US" altLang="ja-JP" sz="2800" b="1" dirty="0" smtClean="0">
                <a:solidFill>
                  <a:prstClr val="black"/>
                </a:solidFill>
                <a:latin typeface="ＭＳ Ｐゴシック"/>
                <a:ea typeface="ＭＳ Ｐゴシック"/>
              </a:rPr>
              <a:t>Efficiency</a:t>
            </a:r>
            <a:r>
              <a:rPr lang="ja-JP" altLang="en-US" sz="2800" b="1" dirty="0">
                <a:solidFill>
                  <a:prstClr val="black"/>
                </a:solidFill>
                <a:latin typeface="ＭＳ Ｐゴシック"/>
                <a:ea typeface="ＭＳ Ｐゴシック"/>
              </a:rPr>
              <a:t>：</a:t>
            </a:r>
            <a:r>
              <a:rPr lang="ja-JP" altLang="en-US" sz="2800" b="1" dirty="0" smtClean="0">
                <a:solidFill>
                  <a:prstClr val="black"/>
                </a:solidFill>
                <a:latin typeface="ＭＳ Ｐゴシック"/>
                <a:ea typeface="ＭＳ Ｐゴシック"/>
              </a:rPr>
              <a:t>効率</a:t>
            </a:r>
          </a:p>
        </p:txBody>
      </p:sp>
      <p:pic>
        <p:nvPicPr>
          <p:cNvPr id="2" name="図 1" descr="鍵.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625" y="217640"/>
            <a:ext cx="1877443" cy="1883538"/>
          </a:xfrm>
          <a:prstGeom prst="rect">
            <a:avLst/>
          </a:prstGeom>
        </p:spPr>
      </p:pic>
    </p:spTree>
    <p:extLst>
      <p:ext uri="{BB962C8B-B14F-4D97-AF65-F5344CB8AC3E}">
        <p14:creationId xmlns:p14="http://schemas.microsoft.com/office/powerpoint/2010/main" val="13048867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7200" dirty="0" smtClean="0"/>
              <a:t>スターバックスの例</a:t>
            </a:r>
            <a:endParaRPr kumimoji="1" lang="ja-JP" altLang="en-US" sz="7200" dirty="0"/>
          </a:p>
        </p:txBody>
      </p:sp>
      <p:sp>
        <p:nvSpPr>
          <p:cNvPr id="3" name="正方形/長方形 2"/>
          <p:cNvSpPr/>
          <p:nvPr/>
        </p:nvSpPr>
        <p:spPr>
          <a:xfrm>
            <a:off x="1279969" y="5031584"/>
            <a:ext cx="7346081" cy="861774"/>
          </a:xfrm>
          <a:prstGeom prst="rect">
            <a:avLst/>
          </a:prstGeom>
        </p:spPr>
        <p:txBody>
          <a:bodyPr wrap="none">
            <a:spAutoFit/>
          </a:bodyPr>
          <a:lstStyle/>
          <a:p>
            <a:pPr algn="ctr">
              <a:lnSpc>
                <a:spcPct val="130000"/>
              </a:lnSpc>
              <a:buSzPct val="120000"/>
            </a:pPr>
            <a:r>
              <a:rPr lang="ja-JP" altLang="en-US" sz="4000" b="1" dirty="0" smtClean="0">
                <a:solidFill>
                  <a:prstClr val="black"/>
                </a:solidFill>
                <a:latin typeface="ＭＳ Ｐゴシック"/>
                <a:ea typeface="ＭＳ Ｐゴシック"/>
              </a:rPr>
              <a:t>スターバックスでの</a:t>
            </a:r>
            <a:r>
              <a:rPr lang="en-US" altLang="ja-JP" sz="4000" b="1" dirty="0" smtClean="0">
                <a:solidFill>
                  <a:prstClr val="black"/>
                </a:solidFill>
                <a:latin typeface="ＭＳ Ｐゴシック"/>
                <a:ea typeface="ＭＳ Ｐゴシック"/>
              </a:rPr>
              <a:t>UX</a:t>
            </a:r>
            <a:r>
              <a:rPr lang="ja-JP" altLang="en-US" sz="4000" b="1" dirty="0" smtClean="0">
                <a:solidFill>
                  <a:prstClr val="black"/>
                </a:solidFill>
                <a:latin typeface="ＭＳ Ｐゴシック"/>
                <a:ea typeface="ＭＳ Ｐゴシック"/>
              </a:rPr>
              <a:t>の取り組み</a:t>
            </a:r>
            <a:endParaRPr lang="ja-JP" altLang="en-US" sz="40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2690550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 － スターバックスコーヒー</a:t>
            </a:r>
            <a:endParaRPr kumimoji="1" lang="ja-JP" altLang="en-US" dirty="0"/>
          </a:p>
        </p:txBody>
      </p:sp>
      <p:sp>
        <p:nvSpPr>
          <p:cNvPr id="6" name="角丸四角形 5"/>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b="1" dirty="0">
                <a:solidFill>
                  <a:prstClr val="black">
                    <a:lumMod val="85000"/>
                    <a:lumOff val="15000"/>
                  </a:prstClr>
                </a:solidFill>
                <a:latin typeface="ＭＳ Ｐゴシック"/>
                <a:ea typeface="ＭＳ Ｐゴシック"/>
              </a:rPr>
              <a:t>家でもない、オフィスでも</a:t>
            </a:r>
            <a:r>
              <a:rPr lang="ja-JP" altLang="en-US" sz="2800" b="1" dirty="0" smtClean="0">
                <a:solidFill>
                  <a:prstClr val="black">
                    <a:lumMod val="85000"/>
                    <a:lumOff val="15000"/>
                  </a:prstClr>
                </a:solidFill>
                <a:latin typeface="ＭＳ Ｐゴシック"/>
                <a:ea typeface="ＭＳ Ｐゴシック"/>
              </a:rPr>
              <a:t>ない「第三</a:t>
            </a:r>
            <a:r>
              <a:rPr lang="ja-JP" altLang="en-US" sz="2800" b="1" dirty="0">
                <a:solidFill>
                  <a:prstClr val="black">
                    <a:lumMod val="85000"/>
                    <a:lumOff val="15000"/>
                  </a:prstClr>
                </a:solidFill>
                <a:latin typeface="ＭＳ Ｐゴシック"/>
                <a:ea typeface="ＭＳ Ｐゴシック"/>
              </a:rPr>
              <a:t>の</a:t>
            </a:r>
            <a:r>
              <a:rPr lang="ja-JP" altLang="en-US" sz="2800" b="1" dirty="0" smtClean="0">
                <a:solidFill>
                  <a:prstClr val="black">
                    <a:lumMod val="85000"/>
                    <a:lumOff val="15000"/>
                  </a:prstClr>
                </a:solidFill>
                <a:latin typeface="ＭＳ Ｐゴシック"/>
                <a:ea typeface="ＭＳ Ｐゴシック"/>
              </a:rPr>
              <a:t>オアシス」の</a:t>
            </a:r>
            <a:r>
              <a:rPr lang="ja-JP" altLang="en-US" sz="2800" b="1" dirty="0">
                <a:solidFill>
                  <a:prstClr val="black">
                    <a:lumMod val="85000"/>
                    <a:lumOff val="15000"/>
                  </a:prstClr>
                </a:solidFill>
                <a:latin typeface="ＭＳ Ｐゴシック"/>
                <a:ea typeface="ＭＳ Ｐゴシック"/>
              </a:rPr>
              <a:t>提供</a:t>
            </a:r>
            <a:endParaRPr lang="en-US" altLang="ja-JP" sz="2800" b="1" dirty="0">
              <a:solidFill>
                <a:prstClr val="black">
                  <a:lumMod val="85000"/>
                  <a:lumOff val="15000"/>
                </a:prstClr>
              </a:solidFill>
              <a:latin typeface="ＭＳ Ｐゴシック"/>
              <a:ea typeface="ＭＳ Ｐゴシック"/>
            </a:endParaRPr>
          </a:p>
        </p:txBody>
      </p:sp>
      <p:pic>
        <p:nvPicPr>
          <p:cNvPr id="3" name="図 2" descr="Starbucks_Shinjuk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75" y="1181100"/>
            <a:ext cx="4245158" cy="3416300"/>
          </a:xfrm>
          <a:prstGeom prst="rect">
            <a:avLst/>
          </a:prstGeom>
        </p:spPr>
      </p:pic>
      <p:pic>
        <p:nvPicPr>
          <p:cNvPr id="7" name="図 6" descr="Dazaifu-sutaba_sidecu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867" y="1181100"/>
            <a:ext cx="4251458" cy="3416300"/>
          </a:xfrm>
          <a:prstGeom prst="rect">
            <a:avLst/>
          </a:prstGeom>
        </p:spPr>
      </p:pic>
    </p:spTree>
    <p:extLst>
      <p:ext uri="{BB962C8B-B14F-4D97-AF65-F5344CB8AC3E}">
        <p14:creationId xmlns:p14="http://schemas.microsoft.com/office/powerpoint/2010/main" val="356387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ctrTitle"/>
          </p:nvPr>
        </p:nvSpPr>
        <p:spPr>
          <a:xfrm>
            <a:off x="488949" y="0"/>
            <a:ext cx="9288463" cy="549275"/>
          </a:xfrm>
        </p:spPr>
        <p:txBody>
          <a:bodyPr/>
          <a:lstStyle/>
          <a:p>
            <a:r>
              <a:rPr lang="ja-JP" altLang="en-US" dirty="0"/>
              <a:t>ユーザーエクスペリエンスとは？ － スターバックスコーヒー</a:t>
            </a:r>
            <a:endParaRPr kumimoji="1" lang="ja-JP" altLang="en-US" dirty="0"/>
          </a:p>
        </p:txBody>
      </p:sp>
      <p:sp>
        <p:nvSpPr>
          <p:cNvPr id="12" name="角丸四角形 11"/>
          <p:cNvSpPr/>
          <p:nvPr/>
        </p:nvSpPr>
        <p:spPr bwMode="auto">
          <a:xfrm>
            <a:off x="514674" y="850579"/>
            <a:ext cx="8978223"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endParaRPr lang="en-US" altLang="ja-JP" dirty="0">
              <a:solidFill>
                <a:prstClr val="black">
                  <a:lumMod val="75000"/>
                  <a:lumOff val="25000"/>
                </a:prstClr>
              </a:solidFill>
              <a:latin typeface="A-OTF 新ゴ Pro R" pitchFamily="34" charset="-128"/>
              <a:ea typeface="A-OTF 新ゴ Pro R" pitchFamily="34" charset="-128"/>
            </a:endParaRPr>
          </a:p>
        </p:txBody>
      </p:sp>
      <p:sp>
        <p:nvSpPr>
          <p:cNvPr id="16" name="テキスト ボックス 15"/>
          <p:cNvSpPr txBox="1"/>
          <p:nvPr/>
        </p:nvSpPr>
        <p:spPr bwMode="auto">
          <a:xfrm>
            <a:off x="723331" y="1031082"/>
            <a:ext cx="8560938" cy="576293"/>
          </a:xfrm>
          <a:prstGeom prst="rect">
            <a:avLst/>
          </a:prstGeom>
          <a:noFill/>
          <a:ln w="9525">
            <a:noFill/>
            <a:miter lim="800000"/>
            <a:headEnd/>
            <a:tailEnd/>
          </a:ln>
        </p:spPr>
        <p:txBody>
          <a:bodyPr wrap="none" lIns="108000" tIns="72000" rIns="108000" bIns="72000" rtlCol="0" anchor="ctr" anchorCtr="1">
            <a:spAutoFit/>
          </a:bodyPr>
          <a:lstStyle/>
          <a:p>
            <a:pPr algn="ctr">
              <a:buSzPct val="120000"/>
            </a:pPr>
            <a:r>
              <a:rPr lang="ja-JP" altLang="en-US" sz="2800" b="1" dirty="0" smtClean="0">
                <a:solidFill>
                  <a:prstClr val="black"/>
                </a:solidFill>
                <a:latin typeface="ＭＳ Ｐゴシック"/>
                <a:ea typeface="ＭＳ Ｐゴシック"/>
              </a:rPr>
              <a:t>商品</a:t>
            </a:r>
            <a:r>
              <a:rPr lang="ja-JP" altLang="en-US" sz="2800" b="1" dirty="0">
                <a:solidFill>
                  <a:prstClr val="black"/>
                </a:solidFill>
                <a:latin typeface="ＭＳ Ｐゴシック"/>
                <a:ea typeface="ＭＳ Ｐゴシック"/>
              </a:rPr>
              <a:t>≠</a:t>
            </a:r>
            <a:r>
              <a:rPr lang="ja-JP" altLang="en-US" sz="2800" b="1" dirty="0" smtClean="0">
                <a:solidFill>
                  <a:prstClr val="black"/>
                </a:solidFill>
                <a:latin typeface="ＭＳ Ｐゴシック"/>
                <a:ea typeface="ＭＳ Ｐゴシック"/>
              </a:rPr>
              <a:t>コーヒー：「サードプレイス」での時間・体験を売る</a:t>
            </a:r>
            <a:endParaRPr lang="en-US" altLang="ja-JP" sz="2800" b="1" dirty="0">
              <a:solidFill>
                <a:prstClr val="black"/>
              </a:solidFill>
              <a:latin typeface="ＭＳ Ｐゴシック"/>
              <a:ea typeface="ＭＳ Ｐゴシック"/>
            </a:endParaRPr>
          </a:p>
        </p:txBody>
      </p:sp>
      <p:sp>
        <p:nvSpPr>
          <p:cNvPr id="17" name="テキスト ボックス 16"/>
          <p:cNvSpPr txBox="1"/>
          <p:nvPr/>
        </p:nvSpPr>
        <p:spPr bwMode="auto">
          <a:xfrm>
            <a:off x="889001" y="1921948"/>
            <a:ext cx="8191500" cy="4435812"/>
          </a:xfrm>
          <a:prstGeom prst="rect">
            <a:avLst/>
          </a:prstGeom>
          <a:noFill/>
          <a:ln w="9525">
            <a:noFill/>
            <a:miter lim="800000"/>
            <a:headEnd/>
            <a:tailEnd/>
          </a:ln>
        </p:spPr>
        <p:txBody>
          <a:bodyPr wrap="square" lIns="108000" tIns="72000" rIns="108000" bIns="72000" rtlCol="0" anchor="t" anchorCtr="1">
            <a:spAutoFit/>
          </a:bodyPr>
          <a:lstStyle/>
          <a:p>
            <a:pPr algn="just">
              <a:lnSpc>
                <a:spcPct val="120000"/>
              </a:lnSpc>
              <a:buSzPct val="120000"/>
            </a:pPr>
            <a:r>
              <a:rPr lang="ja-JP" altLang="en-US" dirty="0" smtClean="0">
                <a:solidFill>
                  <a:prstClr val="black"/>
                </a:solidFill>
                <a:latin typeface="ＭＳ Ｐゴシック"/>
                <a:ea typeface="ＭＳ Ｐゴシック"/>
              </a:rPr>
              <a:t>オールデンバーグ </a:t>
            </a:r>
            <a:r>
              <a:rPr lang="ja-JP" altLang="en-US" dirty="0">
                <a:solidFill>
                  <a:prstClr val="black"/>
                </a:solidFill>
                <a:latin typeface="ＭＳ Ｐゴシック"/>
                <a:ea typeface="ＭＳ Ｐゴシック"/>
              </a:rPr>
              <a:t>は、前述の著書で「アメリカの都市</a:t>
            </a:r>
            <a:r>
              <a:rPr lang="ja-JP" altLang="en-US" dirty="0" smtClean="0">
                <a:solidFill>
                  <a:prstClr val="black"/>
                </a:solidFill>
                <a:latin typeface="ＭＳ Ｐゴシック"/>
                <a:ea typeface="ＭＳ Ｐゴシック"/>
              </a:rPr>
              <a:t>は、</a:t>
            </a:r>
            <a:r>
              <a:rPr lang="ja-JP" altLang="en-US" spc="110" dirty="0" smtClean="0">
                <a:solidFill>
                  <a:prstClr val="black"/>
                </a:solidFill>
                <a:latin typeface="ＭＳ Ｐゴシック"/>
                <a:ea typeface="ＭＳ Ｐゴシック"/>
              </a:rPr>
              <a:t>西欧</a:t>
            </a:r>
            <a:r>
              <a:rPr lang="ja-JP" altLang="en-US" spc="110" dirty="0">
                <a:solidFill>
                  <a:prstClr val="black"/>
                </a:solidFill>
                <a:latin typeface="ＭＳ Ｐゴシック"/>
                <a:ea typeface="ＭＳ Ｐゴシック"/>
              </a:rPr>
              <a:t>の歴史ある都市と</a:t>
            </a:r>
            <a:r>
              <a:rPr lang="ja-JP" altLang="en-US" spc="110" dirty="0" smtClean="0">
                <a:solidFill>
                  <a:prstClr val="black"/>
                </a:solidFill>
                <a:latin typeface="ＭＳ Ｐゴシック"/>
                <a:ea typeface="ＭＳ Ｐゴシック"/>
              </a:rPr>
              <a:t>比べ</a:t>
            </a:r>
            <a:r>
              <a:rPr lang="ja-JP" altLang="en-US" dirty="0" smtClean="0">
                <a:solidFill>
                  <a:prstClr val="black"/>
                </a:solidFill>
                <a:latin typeface="ＭＳ Ｐゴシック"/>
                <a:ea typeface="ＭＳ Ｐゴシック"/>
              </a:rPr>
              <a:t>る</a:t>
            </a:r>
            <a:r>
              <a:rPr lang="ja-JP" altLang="en-US" dirty="0">
                <a:solidFill>
                  <a:prstClr val="black"/>
                </a:solidFill>
                <a:latin typeface="ＭＳ Ｐゴシック"/>
                <a:ea typeface="ＭＳ Ｐゴシック"/>
              </a:rPr>
              <a:t>と、この「サード・プレイス」が見劣りし、これこそアメリカの都市魅力の弱点で</a:t>
            </a:r>
            <a:r>
              <a:rPr lang="ja-JP" altLang="en-US" dirty="0" smtClean="0">
                <a:solidFill>
                  <a:prstClr val="black"/>
                </a:solidFill>
                <a:latin typeface="ＭＳ Ｐゴシック"/>
                <a:ea typeface="ＭＳ Ｐゴシック"/>
              </a:rPr>
              <a:t>ある」とも述べました。</a:t>
            </a:r>
            <a:endParaRPr lang="en-US" altLang="ja-JP" dirty="0" smtClean="0">
              <a:solidFill>
                <a:prstClr val="black"/>
              </a:solidFill>
              <a:latin typeface="ＭＳ Ｐゴシック"/>
              <a:ea typeface="ＭＳ Ｐゴシック"/>
            </a:endParaRPr>
          </a:p>
          <a:p>
            <a:pPr algn="just">
              <a:lnSpc>
                <a:spcPct val="120000"/>
              </a:lnSpc>
              <a:buSzPct val="120000"/>
            </a:pPr>
            <a:endParaRPr lang="en-US" altLang="ja-JP" sz="1000" dirty="0" smtClean="0">
              <a:solidFill>
                <a:prstClr val="black"/>
              </a:solidFill>
              <a:latin typeface="ＭＳ Ｐゴシック"/>
              <a:ea typeface="ＭＳ Ｐゴシック"/>
            </a:endParaRPr>
          </a:p>
          <a:p>
            <a:pPr algn="just">
              <a:lnSpc>
                <a:spcPct val="120000"/>
              </a:lnSpc>
              <a:buSzPct val="120000"/>
            </a:pPr>
            <a:r>
              <a:rPr lang="ja-JP" altLang="en-US" dirty="0" smtClean="0">
                <a:solidFill>
                  <a:prstClr val="black"/>
                </a:solidFill>
                <a:latin typeface="ＭＳ Ｐゴシック"/>
                <a:ea typeface="ＭＳ Ｐゴシック"/>
              </a:rPr>
              <a:t>スターバックス</a:t>
            </a:r>
            <a:r>
              <a:rPr lang="en-US" altLang="ja-JP" dirty="0" smtClean="0">
                <a:solidFill>
                  <a:prstClr val="black"/>
                </a:solidFill>
                <a:latin typeface="ＭＳ Ｐゴシック"/>
                <a:ea typeface="ＭＳ Ｐゴシック"/>
              </a:rPr>
              <a:t>CEO</a:t>
            </a:r>
            <a:r>
              <a:rPr lang="ja-JP" altLang="en-US" dirty="0" smtClean="0">
                <a:solidFill>
                  <a:prstClr val="black"/>
                </a:solidFill>
                <a:latin typeface="ＭＳ Ｐゴシック"/>
                <a:ea typeface="ＭＳ Ｐゴシック"/>
              </a:rPr>
              <a:t>のハワード・シュルツは、自身のヨーロッパのコーヒー店での「サード・プレイス」体験に感銘を受け、現代都市生活者の「サード・プレイス」欲求を満たす店づくりを展開しました。</a:t>
            </a:r>
            <a:endParaRPr lang="en-US" altLang="ja-JP" dirty="0" smtClean="0">
              <a:solidFill>
                <a:prstClr val="black"/>
              </a:solidFill>
              <a:latin typeface="ＭＳ Ｐゴシック"/>
              <a:ea typeface="ＭＳ Ｐゴシック"/>
            </a:endParaRPr>
          </a:p>
          <a:p>
            <a:pPr algn="just">
              <a:lnSpc>
                <a:spcPct val="140000"/>
              </a:lnSpc>
              <a:buSzPct val="120000"/>
            </a:pPr>
            <a:endParaRPr lang="en-US" altLang="ja-JP" sz="1000" dirty="0" smtClean="0">
              <a:solidFill>
                <a:prstClr val="black"/>
              </a:solidFill>
              <a:latin typeface="ＭＳ Ｐゴシック"/>
              <a:ea typeface="ＭＳ Ｐゴシック"/>
            </a:endParaRPr>
          </a:p>
          <a:p>
            <a:pPr algn="just">
              <a:lnSpc>
                <a:spcPct val="130000"/>
              </a:lnSpc>
              <a:buSzPct val="120000"/>
            </a:pPr>
            <a:r>
              <a:rPr lang="ja-JP" altLang="en-US" sz="2400" spc="100" dirty="0" smtClean="0">
                <a:solidFill>
                  <a:prstClr val="black"/>
                </a:solidFill>
                <a:latin typeface="ＭＳ Ｐゴシック"/>
                <a:ea typeface="ＭＳ Ｐゴシック"/>
              </a:rPr>
              <a:t>つまり、業態はコーヒー店だったものの</a:t>
            </a:r>
            <a:r>
              <a:rPr lang="ja-JP" altLang="en-US" sz="3200" b="1" spc="100" dirty="0" smtClean="0">
                <a:solidFill>
                  <a:srgbClr val="C00000"/>
                </a:solidFill>
                <a:effectLst>
                  <a:outerShdw blurRad="38100" dist="38100" dir="2700000" algn="tl">
                    <a:srgbClr val="000000">
                      <a:alpha val="43137"/>
                    </a:srgbClr>
                  </a:outerShdw>
                </a:effectLst>
                <a:latin typeface="ＭＳ Ｐゴシック"/>
                <a:ea typeface="ＭＳ Ｐゴシック"/>
              </a:rPr>
              <a:t>本質的なスターバックスの「売り物」は</a:t>
            </a:r>
            <a:r>
              <a:rPr lang="ja-JP" altLang="en-US" sz="3200" b="1" dirty="0" smtClean="0">
                <a:solidFill>
                  <a:srgbClr val="C00000"/>
                </a:solidFill>
                <a:effectLst>
                  <a:outerShdw blurRad="38100" dist="38100" dir="2700000" algn="tl">
                    <a:srgbClr val="000000">
                      <a:alpha val="43137"/>
                    </a:srgbClr>
                  </a:outerShdw>
                </a:effectLst>
                <a:latin typeface="ＭＳ Ｐゴシック"/>
                <a:ea typeface="ＭＳ Ｐゴシック"/>
              </a:rPr>
              <a:t>「コーヒー」ではなく「サードプレイス体験」</a:t>
            </a:r>
            <a:r>
              <a:rPr lang="ja-JP" altLang="en-US" sz="2400" dirty="0" smtClean="0">
                <a:solidFill>
                  <a:prstClr val="black"/>
                </a:solidFill>
                <a:latin typeface="ＭＳ Ｐゴシック"/>
                <a:ea typeface="ＭＳ Ｐゴシック"/>
              </a:rPr>
              <a:t>そのものだったと言えます。</a:t>
            </a:r>
            <a:endParaRPr lang="en-US" altLang="ja-JP" sz="2400" dirty="0" smtClean="0">
              <a:solidFill>
                <a:prstClr val="black"/>
              </a:solidFill>
              <a:latin typeface="ＭＳ Ｐゴシック"/>
              <a:ea typeface="ＭＳ Ｐゴシック"/>
            </a:endParaRPr>
          </a:p>
        </p:txBody>
      </p:sp>
      <p:pic>
        <p:nvPicPr>
          <p:cNvPr id="19458" name="Picture 2" descr="https://fbcdn-sphotos-d-a.akamaihd.net/hphotos-ak-prn1/644151_10151542659613009_126320838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4113688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fbcdn-sphotos-d-a.akamaihd.net/hphotos-ak-prn1/644151_10151542659613009_126320838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4098448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5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円/楕円 33"/>
          <p:cNvSpPr/>
          <p:nvPr/>
        </p:nvSpPr>
        <p:spPr>
          <a:xfrm>
            <a:off x="1699026" y="1841751"/>
            <a:ext cx="3774028" cy="3688999"/>
          </a:xfrm>
          <a:prstGeom prst="ellipse">
            <a:avLst/>
          </a:prstGeom>
          <a:solidFill>
            <a:srgbClr val="BAD80A"/>
          </a:solidFill>
          <a:ln>
            <a:noFill/>
          </a:ln>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35" name="円/楕円 34"/>
          <p:cNvSpPr/>
          <p:nvPr/>
        </p:nvSpPr>
        <p:spPr>
          <a:xfrm>
            <a:off x="2495016" y="2587704"/>
            <a:ext cx="2182048" cy="2197092"/>
          </a:xfrm>
          <a:prstGeom prst="ellipse">
            <a:avLst/>
          </a:prstGeom>
          <a:solidFill>
            <a:schemeClr val="accent3"/>
          </a:solidFill>
          <a:ln>
            <a:noFill/>
          </a:ln>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36" name="円/楕円 35"/>
          <p:cNvSpPr/>
          <p:nvPr/>
        </p:nvSpPr>
        <p:spPr>
          <a:xfrm>
            <a:off x="3020807" y="3117120"/>
            <a:ext cx="1130466" cy="1138260"/>
          </a:xfrm>
          <a:prstGeom prst="ellipse">
            <a:avLst/>
          </a:prstGeom>
          <a:solidFill>
            <a:srgbClr val="00B050"/>
          </a:solidFill>
          <a:ln>
            <a:noFill/>
          </a:ln>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37" name="円/楕円 36"/>
          <p:cNvSpPr/>
          <p:nvPr/>
        </p:nvSpPr>
        <p:spPr>
          <a:xfrm>
            <a:off x="3346115" y="3444670"/>
            <a:ext cx="479850" cy="483160"/>
          </a:xfrm>
          <a:prstGeom prst="ellipse">
            <a:avLst/>
          </a:prstGeom>
          <a:solidFill>
            <a:schemeClr val="accent5">
              <a:lumMod val="75000"/>
            </a:schemeClr>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7" name="正方形/長方形 56"/>
          <p:cNvSpPr/>
          <p:nvPr/>
        </p:nvSpPr>
        <p:spPr>
          <a:xfrm>
            <a:off x="5962431" y="1212746"/>
            <a:ext cx="165100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defTabSz="800100">
              <a:spcAft>
                <a:spcPts val="0"/>
              </a:spcAft>
            </a:pPr>
            <a:r>
              <a:rPr lang="ja-JP" altLang="en-US" sz="2000" dirty="0" smtClean="0">
                <a:solidFill>
                  <a:srgbClr val="0070C0"/>
                </a:solidFill>
                <a:latin typeface="ＭＳ Ｐゴシック"/>
                <a:ea typeface="ＭＳ Ｐゴシック"/>
              </a:rPr>
              <a:t>原材料</a:t>
            </a:r>
            <a:endParaRPr lang="ja-JP" altLang="en-US" sz="2000" dirty="0">
              <a:solidFill>
                <a:srgbClr val="0070C0"/>
              </a:solidFill>
              <a:latin typeface="ＭＳ Ｐゴシック"/>
              <a:ea typeface="ＭＳ Ｐゴシック"/>
            </a:endParaRPr>
          </a:p>
        </p:txBody>
      </p:sp>
      <p:sp>
        <p:nvSpPr>
          <p:cNvPr id="39" name="直線コネクタ 38"/>
          <p:cNvSpPr/>
          <p:nvPr/>
        </p:nvSpPr>
        <p:spPr>
          <a:xfrm>
            <a:off x="5387757" y="1577235"/>
            <a:ext cx="641350"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0" name="直線コネクタ 39"/>
          <p:cNvSpPr/>
          <p:nvPr/>
        </p:nvSpPr>
        <p:spPr>
          <a:xfrm rot="5400000">
            <a:off x="3496776" y="1740152"/>
            <a:ext cx="2052626" cy="1729336"/>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55" name="正方形/長方形 54"/>
          <p:cNvSpPr/>
          <p:nvPr/>
        </p:nvSpPr>
        <p:spPr>
          <a:xfrm>
            <a:off x="5962431" y="1941725"/>
            <a:ext cx="165100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defTabSz="800100">
              <a:spcAft>
                <a:spcPts val="0"/>
              </a:spcAft>
            </a:pPr>
            <a:r>
              <a:rPr lang="ja-JP" altLang="en-US" sz="2000" dirty="0" smtClean="0">
                <a:solidFill>
                  <a:srgbClr val="00B050"/>
                </a:solidFill>
                <a:latin typeface="ＭＳ Ｐゴシック"/>
                <a:ea typeface="ＭＳ Ｐゴシック"/>
              </a:rPr>
              <a:t>グッズ</a:t>
            </a:r>
            <a:endParaRPr lang="ja-JP" altLang="en-US" sz="2000" dirty="0">
              <a:solidFill>
                <a:srgbClr val="00B050"/>
              </a:solidFill>
              <a:latin typeface="ＭＳ Ｐゴシック"/>
              <a:ea typeface="ＭＳ Ｐゴシック"/>
            </a:endParaRPr>
          </a:p>
        </p:txBody>
      </p:sp>
      <p:sp>
        <p:nvSpPr>
          <p:cNvPr id="42" name="直線コネクタ 41"/>
          <p:cNvSpPr/>
          <p:nvPr/>
        </p:nvSpPr>
        <p:spPr>
          <a:xfrm>
            <a:off x="5425856" y="2306215"/>
            <a:ext cx="588423"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3" name="直線コネクタ 42"/>
          <p:cNvSpPr/>
          <p:nvPr/>
        </p:nvSpPr>
        <p:spPr>
          <a:xfrm rot="5400000">
            <a:off x="3925045" y="2386423"/>
            <a:ext cx="1580760" cy="1420859"/>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53" name="正方形/長方形 52"/>
          <p:cNvSpPr/>
          <p:nvPr/>
        </p:nvSpPr>
        <p:spPr>
          <a:xfrm>
            <a:off x="5962431" y="2670705"/>
            <a:ext cx="1651000"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defTabSz="800100">
              <a:spcAft>
                <a:spcPts val="0"/>
              </a:spcAft>
            </a:pPr>
            <a:r>
              <a:rPr lang="ja-JP" altLang="en-US" sz="2000" dirty="0" smtClean="0">
                <a:solidFill>
                  <a:srgbClr val="9BBB59"/>
                </a:solidFill>
                <a:latin typeface="ＭＳ Ｐゴシック"/>
                <a:ea typeface="ＭＳ Ｐゴシック"/>
              </a:rPr>
              <a:t>サービス</a:t>
            </a:r>
            <a:endParaRPr lang="ja-JP" altLang="en-US" sz="2000" dirty="0">
              <a:solidFill>
                <a:srgbClr val="9BBB59"/>
              </a:solidFill>
              <a:latin typeface="ＭＳ Ｐゴシック"/>
              <a:ea typeface="ＭＳ Ｐゴシック"/>
            </a:endParaRPr>
          </a:p>
        </p:txBody>
      </p:sp>
      <p:sp>
        <p:nvSpPr>
          <p:cNvPr id="45" name="直線コネクタ 44"/>
          <p:cNvSpPr/>
          <p:nvPr/>
        </p:nvSpPr>
        <p:spPr>
          <a:xfrm>
            <a:off x="5511581" y="3035195"/>
            <a:ext cx="450849"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6" name="直線コネクタ 45"/>
          <p:cNvSpPr/>
          <p:nvPr/>
        </p:nvSpPr>
        <p:spPr>
          <a:xfrm rot="5400000">
            <a:off x="4371238" y="3087231"/>
            <a:ext cx="1192381" cy="1088307"/>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51" name="正方形/長方形 50"/>
          <p:cNvSpPr/>
          <p:nvPr/>
        </p:nvSpPr>
        <p:spPr>
          <a:xfrm>
            <a:off x="5962431" y="3387504"/>
            <a:ext cx="2232349" cy="7289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defTabSz="800100">
              <a:spcAft>
                <a:spcPts val="0"/>
              </a:spcAft>
            </a:pPr>
            <a:r>
              <a:rPr lang="ja-JP" altLang="en-US" sz="2000" b="1" dirty="0" smtClean="0">
                <a:solidFill>
                  <a:srgbClr val="C0504D"/>
                </a:solidFill>
                <a:latin typeface="ＭＳ Ｐゴシック"/>
                <a:ea typeface="ＭＳ Ｐゴシック"/>
              </a:rPr>
              <a:t>エクスペリエンス</a:t>
            </a:r>
            <a:endParaRPr lang="ja-JP" altLang="en-US" sz="2000" b="1" dirty="0">
              <a:solidFill>
                <a:srgbClr val="C0504D"/>
              </a:solidFill>
              <a:latin typeface="ＭＳ Ｐゴシック"/>
              <a:ea typeface="ＭＳ Ｐゴシック"/>
            </a:endParaRPr>
          </a:p>
        </p:txBody>
      </p:sp>
      <p:sp>
        <p:nvSpPr>
          <p:cNvPr id="48" name="直線コネクタ 47"/>
          <p:cNvSpPr/>
          <p:nvPr/>
        </p:nvSpPr>
        <p:spPr>
          <a:xfrm>
            <a:off x="5502057" y="3764175"/>
            <a:ext cx="412750" cy="0"/>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49" name="直線コネクタ 48"/>
          <p:cNvSpPr/>
          <p:nvPr/>
        </p:nvSpPr>
        <p:spPr>
          <a:xfrm rot="5400000">
            <a:off x="4868550" y="3836778"/>
            <a:ext cx="715635" cy="570427"/>
          </a:xfrm>
          <a:prstGeom prst="line">
            <a:avLst/>
          </a:prstGeom>
          <a:ln w="19050">
            <a:solidFill>
              <a:schemeClr val="tx1">
                <a:lumMod val="95000"/>
              </a:schemeClr>
            </a:solidFill>
          </a:ln>
        </p:spPr>
        <p:style>
          <a:lnRef idx="1">
            <a:schemeClr val="accent6"/>
          </a:lnRef>
          <a:fillRef idx="0">
            <a:schemeClr val="accent6"/>
          </a:fillRef>
          <a:effectRef idx="0">
            <a:schemeClr val="accent6"/>
          </a:effectRef>
          <a:fontRef idx="minor">
            <a:schemeClr val="tx1"/>
          </a:fontRef>
        </p:style>
      </p:sp>
      <p:sp>
        <p:nvSpPr>
          <p:cNvPr id="58" name="正方形/長方形 57"/>
          <p:cNvSpPr/>
          <p:nvPr/>
        </p:nvSpPr>
        <p:spPr>
          <a:xfrm>
            <a:off x="279444" y="6063800"/>
            <a:ext cx="3778154" cy="276999"/>
          </a:xfrm>
          <a:prstGeom prst="rect">
            <a:avLst/>
          </a:prstGeom>
        </p:spPr>
        <p:txBody>
          <a:bodyPr wrap="square">
            <a:spAutoFit/>
          </a:bodyPr>
          <a:lstStyle/>
          <a:p>
            <a:r>
              <a:rPr lang="en-US" altLang="ja-JP" sz="1200" dirty="0" smtClean="0">
                <a:solidFill>
                  <a:prstClr val="black"/>
                </a:solidFill>
                <a:latin typeface="ＭＳ Ｐゴシック"/>
                <a:ea typeface="ＭＳ Ｐゴシック"/>
              </a:rPr>
              <a:t>via:</a:t>
            </a:r>
            <a:r>
              <a:rPr lang="ja-JP" altLang="en-US" sz="1200" dirty="0" smtClean="0">
                <a:solidFill>
                  <a:prstClr val="black"/>
                </a:solidFill>
                <a:latin typeface="ＭＳ Ｐゴシック"/>
                <a:ea typeface="ＭＳ Ｐゴシック"/>
              </a:rPr>
              <a:t>経験経済</a:t>
            </a:r>
            <a:r>
              <a:rPr lang="en-US" altLang="ja-JP" sz="1200" dirty="0" smtClean="0">
                <a:solidFill>
                  <a:prstClr val="black"/>
                </a:solidFill>
                <a:latin typeface="ＭＳ Ｐゴシック"/>
                <a:ea typeface="ＭＳ Ｐゴシック"/>
              </a:rPr>
              <a:t>: B</a:t>
            </a:r>
            <a:r>
              <a:rPr lang="ja-JP" altLang="en-US" sz="1200" dirty="0" smtClean="0">
                <a:solidFill>
                  <a:prstClr val="black"/>
                </a:solidFill>
                <a:latin typeface="ＭＳ Ｐゴシック"/>
                <a:ea typeface="ＭＳ Ｐゴシック"/>
              </a:rPr>
              <a:t>・</a:t>
            </a:r>
            <a:r>
              <a:rPr lang="en-US" altLang="ja-JP" sz="1200" dirty="0" smtClean="0">
                <a:solidFill>
                  <a:prstClr val="black"/>
                </a:solidFill>
                <a:latin typeface="ＭＳ Ｐゴシック"/>
                <a:ea typeface="ＭＳ Ｐゴシック"/>
              </a:rPr>
              <a:t>J</a:t>
            </a:r>
            <a:r>
              <a:rPr lang="ja-JP" altLang="en-US" sz="1200" dirty="0" smtClean="0">
                <a:solidFill>
                  <a:prstClr val="black"/>
                </a:solidFill>
                <a:latin typeface="ＭＳ Ｐゴシック"/>
                <a:ea typeface="ＭＳ Ｐゴシック"/>
              </a:rPr>
              <a:t>・パイン</a:t>
            </a:r>
            <a:r>
              <a:rPr lang="en-US" altLang="ja-JP" sz="1200" dirty="0" smtClean="0">
                <a:solidFill>
                  <a:prstClr val="black"/>
                </a:solidFill>
                <a:latin typeface="ＭＳ Ｐゴシック"/>
                <a:ea typeface="ＭＳ Ｐゴシック"/>
              </a:rPr>
              <a:t>II, J</a:t>
            </a:r>
            <a:r>
              <a:rPr lang="ja-JP" altLang="en-US" sz="1200" dirty="0" smtClean="0">
                <a:solidFill>
                  <a:prstClr val="black"/>
                </a:solidFill>
                <a:latin typeface="ＭＳ Ｐゴシック"/>
                <a:ea typeface="ＭＳ Ｐゴシック"/>
              </a:rPr>
              <a:t>・</a:t>
            </a:r>
            <a:r>
              <a:rPr lang="en-US" altLang="ja-JP" sz="1200" dirty="0" smtClean="0">
                <a:solidFill>
                  <a:prstClr val="black"/>
                </a:solidFill>
                <a:latin typeface="ＭＳ Ｐゴシック"/>
                <a:ea typeface="ＭＳ Ｐゴシック"/>
              </a:rPr>
              <a:t>H</a:t>
            </a:r>
            <a:r>
              <a:rPr lang="ja-JP" altLang="en-US" sz="1200" dirty="0" smtClean="0">
                <a:solidFill>
                  <a:prstClr val="black"/>
                </a:solidFill>
                <a:latin typeface="ＭＳ Ｐゴシック"/>
                <a:ea typeface="ＭＳ Ｐゴシック"/>
              </a:rPr>
              <a:t>・ギルモア</a:t>
            </a:r>
            <a:endParaRPr lang="ja-JP" altLang="en-US" sz="1200" dirty="0">
              <a:solidFill>
                <a:prstClr val="black"/>
              </a:solidFill>
              <a:latin typeface="ＭＳ Ｐゴシック"/>
              <a:ea typeface="ＭＳ Ｐゴシック"/>
            </a:endParaRPr>
          </a:p>
        </p:txBody>
      </p:sp>
      <p:cxnSp>
        <p:nvCxnSpPr>
          <p:cNvPr id="60" name="直線矢印コネクタ 59"/>
          <p:cNvCxnSpPr>
            <a:stCxn id="37" idx="3"/>
            <a:endCxn id="34" idx="3"/>
          </p:cNvCxnSpPr>
          <p:nvPr/>
        </p:nvCxnSpPr>
        <p:spPr>
          <a:xfrm flipH="1">
            <a:off x="2251720" y="3857073"/>
            <a:ext cx="1164667" cy="1133436"/>
          </a:xfrm>
          <a:prstGeom prst="straightConnector1">
            <a:avLst/>
          </a:prstGeom>
          <a:ln>
            <a:solidFill>
              <a:srgbClr val="FF6600"/>
            </a:solidFill>
            <a:headEnd type="arrow"/>
            <a:tailEnd type="arrow"/>
          </a:ln>
        </p:spPr>
        <p:style>
          <a:lnRef idx="3">
            <a:schemeClr val="accent6"/>
          </a:lnRef>
          <a:fillRef idx="0">
            <a:schemeClr val="accent6"/>
          </a:fillRef>
          <a:effectRef idx="2">
            <a:schemeClr val="accent6"/>
          </a:effectRef>
          <a:fontRef idx="minor">
            <a:schemeClr val="tx1"/>
          </a:fontRef>
        </p:style>
      </p:cxnSp>
      <p:sp>
        <p:nvSpPr>
          <p:cNvPr id="65" name="正方形/長方形 64"/>
          <p:cNvSpPr/>
          <p:nvPr/>
        </p:nvSpPr>
        <p:spPr>
          <a:xfrm>
            <a:off x="1816113" y="3879350"/>
            <a:ext cx="1114408" cy="369332"/>
          </a:xfrm>
          <a:prstGeom prst="rect">
            <a:avLst/>
          </a:prstGeom>
        </p:spPr>
        <p:txBody>
          <a:bodyPr wrap="none">
            <a:spAutoFit/>
          </a:bodyPr>
          <a:lstStyle/>
          <a:p>
            <a:r>
              <a:rPr lang="ja-JP" altLang="en-US" b="1" dirty="0" smtClean="0">
                <a:solidFill>
                  <a:prstClr val="black"/>
                </a:solidFill>
                <a:latin typeface="ＭＳ Ｐゴシック"/>
                <a:ea typeface="ＭＳ Ｐゴシック"/>
              </a:rPr>
              <a:t>利益の幅</a:t>
            </a:r>
            <a:endParaRPr lang="ja-JP" altLang="en-US" dirty="0">
              <a:solidFill>
                <a:prstClr val="black"/>
              </a:solidFill>
              <a:latin typeface="ＭＳ Ｐゴシック"/>
              <a:ea typeface="ＭＳ Ｐゴシック"/>
            </a:endParaRPr>
          </a:p>
        </p:txBody>
      </p:sp>
      <p:sp>
        <p:nvSpPr>
          <p:cNvPr id="82" name="AutoShape 6" descr="data:image/jpeg;base64,/9j/4AAQSkZJRgABAQAAAQABAAD/2wCEAAkGBg8QEBAQDw8PDw8MDA0NDQ4PDw8PDw0NFBAVFBQQFBQXHCYeFxkjGRQUHy8gIycpLCwsFR4xNTAqNSYrLCkBCQoKDgwMFA8PFCkYFBgpKSkpKSkpKSkpKSk1KSkpKSkpKSkpKSkpKSkpKSkpKSkpKSkpKSkpKSkpKSkpKSkpKf/AABEIALcBFAMBIgACEQEDEQH/xAAcAAEAAgMBAQEAAAAAAAAAAAAAAQQCAwUGBwj/xABCEAACAQMBBAcGAgcFCQAAAAAAAQIDBBEFITFBUQYSMmFxgZETIkJSobHB0QcUFYLS4fBTYnKS4iQ0Q1Rzg5Ojs//EABcBAQEBAQAAAAAAAAAAAAAAAAABAgP/xAAfEQEBAQABAwUAAAAAAAAAAAAAEQEhEjFRAiIyQWH/2gAMAwEAAhEDEQA/APqoAIoSAAAJAAEgACUgAJAAkgAAABIAAAAAAAAAAEEkAAAUQCSAAAAgEkAAABgSQSQACQAAAEgASMgACSCQAMZzSKle8S4/kBbc0ap3cVxX3OLc6suefojm1tVk92wUelnqkVxf0RqlrMe/1PI1b6XMryvJcyUj2n7bj3+pnHWYc39Dwru5c2Qr+S4slV9Dp6jB8V9ixGqnxPndLVpI6dprveWpHtAcmz1ZS4nTp1UyjMAAQCSAAAAgAFAgkAQAAMCSCSAAAJAAEgACQQ5IKSAkxqVMeJlkoXdfCbA0Xt8onCub5swu7pybOZfahClHrTeOUV2peBN2GYsTqNmitWjHtSUfFnkNV6bPaqfurktr82eYuukFWbfvPb6mLu9m+jy+kVdVorfMqz1+3XxfVHzSV1Ulxb82Y4m+ZZq8Ppf7dt38X1RmtSovdP8AE+YtT7yHc1I7m/qJqcPqkKil2ZRl4PaZKbR8woa7Vi9rz6przO7p3TGSwpe+s7Yzwpfuy/P1M3c7r0+HvrXUJRe89TpOrqWE2eBsr+nWTlSlnHai9koPk0dO0uHFpplzWY+mUquTYcTRr7rxXNHajLKzzOjKSCQBAAAEEkFAAAQAAMCSCSAAAJAAEmutVUVvxyNh5npHdy9p1eEUseLWc/UDswuYfMvUsLds2nE6OwpVIyUoKU1h5ltbi+XI6s9OittOUqT7m3HziwFSptS57Dl6/W6sF3vAr3VSFSEaiW2WFOPZl/M1dKoN0oyW5SWfQg8tqmqQoUpVZvdsivmlwR821XWqlaTk2/e+34LuL/TfU3Ov7JP3KCxjnN73/XI8y5nP5bfp1z25+klzZHXS3L12kZMcG2Wft5c8eGwh1nzfqzEBGaqvm/VmSrPnnx2msySASjF70vLYapUOT8nvNqAFrTNSqUpKSbjKG6XNfK+aPoWlanGvTU1slHCqQ+WXNdzPmh2OjepujWjnsz9ya5xf5HP1ZOXTOX2Hoxc+/wBXmj2du9j7meE6Jx61d/3Yts9zby397X2Onpct7twJINIEEkACCSCgCSAAAAwABAAAEggkCTg9IrLLVRbmlGXdJbvp9jumFaEZRalti1h+AHj7KtKlJSjw+q5Hpad+qiyvTkzgXdt7OWN8X2X3cn3kUazi8pkHcrNSWHh8V3PgzRTUa9J0pcY4zyfP1RXp3Sl3PkaI1HCUknuk2vPaB8S6W2dSle3MKsXGSrN45xltjJc00cVn3rpR0XoapSSbVK6pRao18Z2b/ZzXxQb809q4p/Fdb0G4s6ro3NN057XF74VI/NCW6S8PPDM5kbtc4ZAKiQEjICEjIhEkAIEZKMmyaL95eKMD6T+jz9G06koXd9BwoxxOhbzWJ13vU5p7occPbLw3yVc2Pe9D9NdKgqk1idaMGk96iorHrvO9CWDXOpklM1mTIxu3VunV9PsbSnCRvpzx4P6FG0AAQAQUASQAAAGskgEEggkAMkAKnJTvq+FheLLLZzrrbl8yDlXFzltPcVJxa7O1cuJsuqRVjUaCM/1gmlcZlv4GWIz7S89zNX6i4yUoSyuMXseCKtqo1tWxmy5nRuKbo3dKFem9vVms9V/NF74vvTTKrZi2B5bWf0QQnmen3KXFW9y93dGrFfePmeJ1Xodf2ufb2taMV/xIx9rS8evDMfqfYIVWtzLlvq1SO6TA/PiQcD9BXH6rX/3i0tq2d7qUacpPzayUZ9EtHnvsKa/wVK9P6RkkCvhaRlg+4LoLov8AybfjcXP8ZaodFNJh2dPt3/1FKt/9GxCvg1OlKbUYJzk9ijFOUm+SS2s9Tov6MNSucN0f1am99S5bp7O6ntm/ReJ9ntqtOksUaVKit2KVOFPZ5IyldyZYV5/o1+jixsXGpP8A2q4jhqrVilTpy506e1J97y+TR6epcdYqym2ZRKy3w2s2GNJYRmBMWbos0oziwq1SnnZxX2MyvCW1PnsZYKiAAFQAAAAA1gAgAAKEEmLA11ZbH4FWrHYb672PwNUlsIOVcUyhUoHYrUypKkEc5UmjGU2i/KBUrRM7itdKrnK4ky58ilWqOLyuBZo3KksrzX3RcGakZI1TpuO1bnuZnB5KjbE2RNUWbIsDdE2RNUWbIso2xM0zUjdSjna9yCM19zZE1SqJbX5ClPLAuxZmaoM2oDIlMwMogbeBaTKvAsU3sXgUZEEkBQAAAABrABAAAEESJIkFVbhmNJ5XkTcFa0rbXHlt8iDOrErziXqkSpJFRVnEq1qZlqeqUqCTqN5eerCO2Uu/uXecGt0tb7FJJf3pNv6YILN5RZx3dSoy6y2x+KPNfmb3rk574Q8ut+ZEqLq8Es97MtOvp19TqR2NShL1i+XcRNpS91nk73Srm2brUmlH44qSxLxW/PeY2PShN4qZi3uzufg+Jake0pyybUji2epRe1Nep0qd6maRcijYkVFex5o0VdZpr4l4JhHVTXF7BXvYxWW1FLgebueksI7I+/Lgo7fV7kV6N26j61WXhBKTUfptYHoYXLqPO5LcvxOlQRwqOqUo8JvwivxZdpa5HhTm/FxQHcgbUcinrDe6ml4z/kXYXUn8qz4kqxbMolT2sua8kSqkvm+kfyHVh0r73G6mzj1q08duXk8F7Sbhzppy7UZTpz75Rk1nzWH5lzabkXiACoEAACSAFYAAgAAAYyMiGBVro4t1NwkpLg/VcjvVYnIv6RnVXbW5U4prc0RXpHn7a8dGW3sN7e7vPQ0LiM1vymtjLmpr590rjL27b3OMYruxwOLGR9M1jRo1ltSylsljPk1xR4HVtDnRbbfs1zmpSpP9+KzH95eZncaaqVRHTtLhHAjSq74x66+ak1Vj6xyTC9cd+VjnsA6vSC5coKKe9lSFCDouMoRlFLDTWzPPxKVe862NuTuWVPEYyeHNPr06WNrqfDKS4RW/bvaRjcutZsxwFo06U2vadRJ9iU1LC4JrDwy17J8a6X+HP5Heo9HovbPLk9rb3tm9aBT5HWOdeZVjTfaqyl4qo/ub6dhR5/8Arz+J6FaDDkZLQYiFcehY0l8cv/Gv4i/StafzP0SLa0JGa0ViFao2cPm+q/hLNO2iviX+ZfwmK0iXMzjpMuYhW+Morl/n/wBBt/akY7FDOOU/9BjQ0TmzqWulQjujl82IVToajUl2bacu/wBpFL6xLSrVPioSj/3Iv7ROnGCijnXN513iPZT3/M/yEK2Rpdbhj9//AEl7T7b2cWt/WnKb8X/SK1sdCmXMK2AEFQAAAAAYAAigAAAADXNFO5pZL7RpqQA8xf2pStb+dF8452rl4Ho7q2ycO8szLTuWWpQqLKefw7jbXtIzR4z36bzFtP7+PM6tj0kxhVPdfzfD/ItTcatQ6I20m5Oioy+en7j8dhQfRFfDcVscpTc/uexoXsJpbU88Vh5JnYwltW/uLEeSo9EknmVao/DEfqjp2ujU6fZivHidR2cl3mLptcGEV1bon2BvwSBoVAyVE2klGCpGXURkoszjbyYGrCJjFvci3Cz5/kjb7sf62AaqNsbalWMFltJLizn3euQWyHvvu7K8zmyqTqvM3nkuC8EBbur+VT3Y5UPrLxMregTbWx0aVAgihDBcga4wNsUUZpggkACABIAA1kkAKkAEAAADFoyAFepSyc+5tcnXaNM6YHl7qw7jk3Fm0ezrW2ShcWGeBIteTp1J03mEnHw3PxW46Ft0kqR7cet3xeH6P+RZuNN7jn1tPa4Ad626VU32pY7prH13fU6VHVaUt2H3xefseGlatcDW6OC1I+hfrFJ8fVIy61LmvQ+fxrVFunNeEpG2N9W/tZ+uQR7vNLmvQn2lL+kjwy1Cv/aT9Q7mq99So/3pAj3EruC4erwipW1+lH4o+Efef0PJKjJ78vx2m+naMUjr1+kbfYi/GX5IpVLirU7cm18q2R9DOjYl+hY9wFS3tDp29qWKNqW6dIqMKNEsRgZRiZARgkAAAAAAAAADAABQAACQAAAAENAAYSgaZ0SQBXqWyKlSyRIAq1NORWnpiAINUtLRH7MAAyWmm2GnAAWKenos07FAFFqnaosQokgI3RgbEgAJAAAAAAAAAAAAAf/Z"/>
          <p:cNvSpPr>
            <a:spLocks noChangeAspect="1" noChangeArrowheads="1"/>
          </p:cNvSpPr>
          <p:nvPr/>
        </p:nvSpPr>
        <p:spPr bwMode="auto">
          <a:xfrm>
            <a:off x="168539"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84" name="AutoShape 8" descr="data:image/jpeg;base64,/9j/4AAQSkZJRgABAQAAAQABAAD/2wCEAAkGBg8QEBAQDw8PDw8MDA0NDQ4PDw8PDw0NFBAVFBQQFBQXHCYeFxkjGRQUHy8gIycpLCwsFR4xNTAqNSYrLCkBCQoKDgwMFA8PFCkYFBgpKSkpKSkpKSkpKSk1KSkpKSkpKSkpKSkpKSkpKSkpKSkpKSkpKSkpKSkpKSkpKSkpKf/AABEIALcBFAMBIgACEQEDEQH/xAAcAAEAAgMBAQEAAAAAAAAAAAAAAQQCAwUGBwj/xABCEAACAQMBBAcGAgcFCQAAAAAAAQIDBBEFITFBUQYSMmFxgZETIkJSobHB0QcUFYLS4fBTYnKS4iQ0Q1Rzg5Ojs//EABcBAQEBAQAAAAAAAAAAAAAAAAABAgP/xAAfEQEBAQABAwUAAAAAAAAAAAAAEQEhEjFRAiIyQWH/2gAMAwEAAhEDEQA/APqoAIoSAAAJAAEgACUgAJAAkgAAABIAAAAAAAAAAEEkAAAUQCSAAAAgEkAAABgSQSQACQAAAEgASMgACSCQAMZzSKle8S4/kBbc0ap3cVxX3OLc6suefojm1tVk92wUelnqkVxf0RqlrMe/1PI1b6XMryvJcyUj2n7bj3+pnHWYc39Dwru5c2Qr+S4slV9Dp6jB8V9ixGqnxPndLVpI6dprveWpHtAcmz1ZS4nTp1UyjMAAQCSAAAAgAFAgkAQAAMCSCSAAAJAAEgACQQ5IKSAkxqVMeJlkoXdfCbA0Xt8onCub5swu7pybOZfahClHrTeOUV2peBN2GYsTqNmitWjHtSUfFnkNV6bPaqfurktr82eYuukFWbfvPb6mLu9m+jy+kVdVorfMqz1+3XxfVHzSV1Ulxb82Y4m+ZZq8Ppf7dt38X1RmtSovdP8AE+YtT7yHc1I7m/qJqcPqkKil2ZRl4PaZKbR8woa7Vi9rz6przO7p3TGSwpe+s7Yzwpfuy/P1M3c7r0+HvrXUJRe89TpOrqWE2eBsr+nWTlSlnHai9koPk0dO0uHFpplzWY+mUquTYcTRr7rxXNHajLKzzOjKSCQBAAAEEkFAAAQAAMCSCSAAAJAAEmutVUVvxyNh5npHdy9p1eEUseLWc/UDswuYfMvUsLds2nE6OwpVIyUoKU1h5ltbi+XI6s9OittOUqT7m3HziwFSptS57Dl6/W6sF3vAr3VSFSEaiW2WFOPZl/M1dKoN0oyW5SWfQg8tqmqQoUpVZvdsivmlwR821XWqlaTk2/e+34LuL/TfU3Ov7JP3KCxjnN73/XI8y5nP5bfp1z25+klzZHXS3L12kZMcG2Wft5c8eGwh1nzfqzEBGaqvm/VmSrPnnx2msySASjF70vLYapUOT8nvNqAFrTNSqUpKSbjKG6XNfK+aPoWlanGvTU1slHCqQ+WXNdzPmh2OjepujWjnsz9ya5xf5HP1ZOXTOX2Hoxc+/wBXmj2du9j7meE6Jx61d/3Yts9zby397X2Onpct7twJINIEEkACCSCgCSAAAAwABAAAEggkCTg9IrLLVRbmlGXdJbvp9jumFaEZRalti1h+AHj7KtKlJSjw+q5Hpad+qiyvTkzgXdt7OWN8X2X3cn3kUazi8pkHcrNSWHh8V3PgzRTUa9J0pcY4zyfP1RXp3Sl3PkaI1HCUknuk2vPaB8S6W2dSle3MKsXGSrN45xltjJc00cVn3rpR0XoapSSbVK6pRao18Z2b/ZzXxQb809q4p/Fdb0G4s6ro3NN057XF74VI/NCW6S8PPDM5kbtc4ZAKiQEjICEjIhEkAIEZKMmyaL95eKMD6T+jz9G06koXd9BwoxxOhbzWJ13vU5p7occPbLw3yVc2Pe9D9NdKgqk1idaMGk96iorHrvO9CWDXOpklM1mTIxu3VunV9PsbSnCRvpzx4P6FG0AAQAQUASQAAAGskgEEggkAMkAKnJTvq+FheLLLZzrrbl8yDlXFzltPcVJxa7O1cuJsuqRVjUaCM/1gmlcZlv4GWIz7S89zNX6i4yUoSyuMXseCKtqo1tWxmy5nRuKbo3dKFem9vVms9V/NF74vvTTKrZi2B5bWf0QQnmen3KXFW9y93dGrFfePmeJ1Xodf2ufb2taMV/xIx9rS8evDMfqfYIVWtzLlvq1SO6TA/PiQcD9BXH6rX/3i0tq2d7qUacpPzayUZ9EtHnvsKa/wVK9P6RkkCvhaRlg+4LoLov8AybfjcXP8ZaodFNJh2dPt3/1FKt/9GxCvg1OlKbUYJzk9ijFOUm+SS2s9Tov6MNSucN0f1am99S5bp7O6ntm/ReJ9ntqtOksUaVKit2KVOFPZ5IyldyZYV5/o1+jixsXGpP8A2q4jhqrVilTpy506e1J97y+TR6epcdYqym2ZRKy3w2s2GNJYRmBMWbos0oziwq1SnnZxX2MyvCW1PnsZYKiAAFQAAAAA1gAgAAKEEmLA11ZbH4FWrHYb672PwNUlsIOVcUyhUoHYrUypKkEc5UmjGU2i/KBUrRM7itdKrnK4ky58ilWqOLyuBZo3KksrzX3RcGakZI1TpuO1bnuZnB5KjbE2RNUWbIsDdE2RNUWbIso2xM0zUjdSjna9yCM19zZE1SqJbX5ClPLAuxZmaoM2oDIlMwMogbeBaTKvAsU3sXgUZEEkBQAAAABrABAAAEESJIkFVbhmNJ5XkTcFa0rbXHlt8iDOrErziXqkSpJFRVnEq1qZlqeqUqCTqN5eerCO2Uu/uXecGt0tb7FJJf3pNv6YILN5RZx3dSoy6y2x+KPNfmb3rk574Q8ut+ZEqLq8Es97MtOvp19TqR2NShL1i+XcRNpS91nk73Srm2brUmlH44qSxLxW/PeY2PShN4qZi3uzufg+Jake0pyybUji2epRe1Nep0qd6maRcijYkVFex5o0VdZpr4l4JhHVTXF7BXvYxWW1FLgebueksI7I+/Lgo7fV7kV6N26j61WXhBKTUfptYHoYXLqPO5LcvxOlQRwqOqUo8JvwivxZdpa5HhTm/FxQHcgbUcinrDe6ml4z/kXYXUn8qz4kqxbMolT2sua8kSqkvm+kfyHVh0r73G6mzj1q08duXk8F7Sbhzppy7UZTpz75Rk1nzWH5lzabkXiACoEAACSAFYAAgAAAYyMiGBVro4t1NwkpLg/VcjvVYnIv6RnVXbW5U4prc0RXpHn7a8dGW3sN7e7vPQ0LiM1vymtjLmpr590rjL27b3OMYruxwOLGR9M1jRo1ltSylsljPk1xR4HVtDnRbbfs1zmpSpP9+KzH95eZncaaqVRHTtLhHAjSq74x66+ak1Vj6xyTC9cd+VjnsA6vSC5coKKe9lSFCDouMoRlFLDTWzPPxKVe862NuTuWVPEYyeHNPr06WNrqfDKS4RW/bvaRjcutZsxwFo06U2vadRJ9iU1LC4JrDwy17J8a6X+HP5Heo9HovbPLk9rb3tm9aBT5HWOdeZVjTfaqyl4qo/ub6dhR5/8Arz+J6FaDDkZLQYiFcehY0l8cv/Gv4i/StafzP0SLa0JGa0ViFao2cPm+q/hLNO2iviX+ZfwmK0iXMzjpMuYhW+Morl/n/wBBt/akY7FDOOU/9BjQ0TmzqWulQjujl82IVToajUl2bacu/wBpFL6xLSrVPioSj/3Iv7ROnGCijnXN513iPZT3/M/yEK2Rpdbhj9//AEl7T7b2cWt/WnKb8X/SK1sdCmXMK2AEFQAAAAAYAAigAAAADXNFO5pZL7RpqQA8xf2pStb+dF8452rl4Ho7q2ycO8szLTuWWpQqLKefw7jbXtIzR4z36bzFtP7+PM6tj0kxhVPdfzfD/ItTcatQ6I20m5Oioy+en7j8dhQfRFfDcVscpTc/uexoXsJpbU88Vh5JnYwltW/uLEeSo9EknmVao/DEfqjp2ujU6fZivHidR2cl3mLptcGEV1bon2BvwSBoVAyVE2klGCpGXURkoszjbyYGrCJjFvci3Cz5/kjb7sf62AaqNsbalWMFltJLizn3euQWyHvvu7K8zmyqTqvM3nkuC8EBbur+VT3Y5UPrLxMregTbWx0aVAgihDBcga4wNsUUZpggkACABIAA1kkAKkAEAAADFoyAFepSyc+5tcnXaNM6YHl7qw7jk3Fm0ezrW2ShcWGeBIteTp1J03mEnHw3PxW46Ft0kqR7cet3xeH6P+RZuNN7jn1tPa4Ad626VU32pY7prH13fU6VHVaUt2H3xefseGlatcDW6OC1I+hfrFJ8fVIy61LmvQ+fxrVFunNeEpG2N9W/tZ+uQR7vNLmvQn2lL+kjwy1Cv/aT9Q7mq99So/3pAj3EruC4erwipW1+lH4o+Efef0PJKjJ78vx2m+naMUjr1+kbfYi/GX5IpVLirU7cm18q2R9DOjYl+hY9wFS3tDp29qWKNqW6dIqMKNEsRgZRiZARgkAAAAAAAAADAABQAACQAAAAENAAYSgaZ0SQBXqWyKlSyRIAq1NORWnpiAINUtLRH7MAAyWmm2GnAAWKenos07FAFFqnaosQokgI3RgbEgAJAAAAAAAAAAAAAf/Z"/>
          <p:cNvSpPr>
            <a:spLocks noChangeAspect="1" noChangeArrowheads="1"/>
          </p:cNvSpPr>
          <p:nvPr/>
        </p:nvSpPr>
        <p:spPr bwMode="auto">
          <a:xfrm>
            <a:off x="333639" y="7939"/>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AutoShape 14" descr="data:image/jpeg;base64,/9j/4AAQSkZJRgABAQAAAQABAAD/2wCEAAkGBhQQEBMUEhIVFRUUFRgUFxgVGBgWFBMVFRQVFBQSFxQYHCYfGBojGRQUHy8gIycpLCwsFR4xNTAqNSYrLCkBCQoKDgwOGg8PGCkkHyQsLCwqLSwvLCwpKSkpLCksLCwsKSwsLCwpLCwsKSwsLCwsLCwsLCwsKSwsLCwpKSwsLP/AABEIAOAA4AMBIgACEQEDEQH/xAAbAAEAAwEBAQEAAAAAAAAAAAAAAwQFBgIBB//EADwQAAEEAAMEBwYDCAIDAAAAAAEAAgMRBBIhBTFBUQYTImFxgZEyobHB0eFiovAUIzNCUoKS8QdyFTRE/8QAGQEBAAMBAQAAAAAAAAAAAAAAAAIDBAEF/8QAKBEBAAICAQMEAgEFAAAAAAAAAAECAxExEiFRBBMyQSJxsRQzYYGR/9oADAMBAAIRAxEAPwD9pREXHRERAREQEREBERAREQEREBERAREQEUOJxbIxb3BoOlnwv5L1BiGyNDmOa5p3FpBHqEc39JEREdEREBERAREQEREBERAREQEREBERAREQEXxzwN5GvvUM+Jy3TST5D3lc2J0VOPajSaNggWRv0ut4+CtRyhwtpsHkm4k09IiLo4z/AJAx+UZb9lvvf9gfVSf8Y4DJgzId88jn/wBrew34OPmFy3TXGmaTK3UyPpo52Qxg9AF+n7NwIghjibujY1n+IAJ8zqoR3ttkxfnkmyyiIptYiIgIiICIiAiIgIiICIiAiIgIiICzsVtlrJRGBZ0s3uvUaVqVoF1LktrwvimfKNQXemizeoyWpWJr57rcVYtOpT9JsRmLCwm22D50bHovEnSkNY3P7e77qtC8PGuoP6381m9Jtlta5oLju460eSw3teLTkx/bRWKTEUu6HDY0SxF7SLs3fGufiFUwXSJuHvMAGOdZGt2d5Hfu0XGPgxMYtuYs323UedfNXtn4xk00HWAACS3XvOu//roPVSj1Vu0TGpdn08R3idw/UwVU2xiOrgeeNZR4u7I+PuVtrgRYNg62FznTXHZIw2+BefIZW+8n0XqTPZ5uS3TWZcf0fw37TtWPi2G5D4R6M/OW+i/VFwv/ABdgezPORq94jb4M1d+Z35V3SjThX6euqb8iIim0CIiAiIgIiICIiAiIgIiICL494AsmgqU2PP8AKKHN30QXlUxGOqw31+izNozOML3BxsEdw366KLZ0wptm9de7xWe2aIv0f4WRTdepINstvtE8tefK+Cs40iaMgb9/3XzF7HbI1+UU52vcTx071zeH2i7DShktgDce7kT81ntkyUnWTvEra0rbvTmFaN7oXlumW71NZfqFW21j3uov1aTma6q7iF021o4JQ1wkjvfRO/wVTroC3q3ObTt4J08RyKzWxanpi/b9royRPea92Rh9uNDaDwO46KCcRUXFg11JjOoHE0NPdwVrGdE4Cba5wB5G/ioIdhRx3cr6rubXnStmuS0atEOROOJ3WZXNh9I3xtbTszBJlykalpBPkRQ/yCg6d48uJoHWqFa5WtsaeJKp4mSOwyFpJcfaJLnOJrdfE1vWrLsmqfI85WRgEf1OFmr5ageS7TLasTXnSn1OCuWI76dR0TwQgwcMdguDA51H+Z/bd7yfRa64zo1jbYW5tQeyONbzS3htBze8d/1W/FfrrEqLU6J6fDVRVsLj2ybtDyPyVlWOCIiAiIgIiICIiAiIgIiIKOLxeWQDgB7z81TxkhcQToK0Hhy+qt7TwRfTme0OHMcFlTyk61rXlpuUbTqHYjctKCEOiqt5N/ULntt4Z+GlEjQSw0T9/Ne+j23CzNFPYdmLhelg76O4i10z5GSM9pp8xSyXrTNXnU/wvrNsc8dlbYu0mzx2C273DePJNu7GbiIyCO1vB3G+7vXNbW2QI3Z4uyeIBrzBU+Cx2JIGUvI8Gn5qE5ZrHRkrMpe3ueqk6VsFsJzDTzoNxDW36Ursmx4K7WZxPEmj4ity8YnD4wguaL7jlBPgAsj/AMw6J376N7XcyD81RX2a/Ks/7hZPuW4n/iSbo67Xq5XjkCPmCFEzonJdyS5u4DX8x0VsdLYq1JHkVn4npE/EHJC00d5418gp39iI3z+ivu/pdwpiifla3M/iQQT4WVNtaKWamtoMsWSR61e4clDs/Z3Vi97jvPyClxGJyDtGtPM9wUo/tz19v0hM/nuvd9nyQ9W2PVw00om+ZPO1ryTUAbzDnuN1rpxWJgsGxrGkAl51J5WtNjCa+Ctwbj6V5NLUVbx4rdw7yWAnfWvw+Sx9n4Mk1y918ue5bbRQpbYUPqIiAiIgIiICIiAiIgIiICxcfDkkNbndojhZ3/D/AEtpUdpRXlPiPn9VC+4jcOwzpMJHKNQO7gR4fYqN+x2gaKR0Pke5eRM9vEFZrdF/lC6OqOJZs+zZh7DhXJ10fjSlwpkj9ph/tII+IKvHH/1M9BfwUTtoM8PULlaUr8Zdm0zzD2NsDm4eLT8lWx22OyQ1peT+E0PGxqvD8Q3g8eqhfM073D1Up3MaiUY1H0yZ8VIT/wCvGe8sChbJP/K1rBya1rR7tVpvfHxKgfj4m8Qs/s+bSu93xCs3BSP9t/vv3klTwdHm73OLu7h91FJ0ljbuo+CpT9LCfZb6qcY8cd57ozkvPDq4YhuHvIAVXGbYbFpYJ5DW1yL9oySHVxrkFPgYCXAX7RA3cSa+aui/iFXT5fqOx46ha4+08B7vFwGnkKCuryxlADkK9NF6WqFQiIgIiICIiAiIgIiICIiAosUy2HuFjyUq+OFgrk8DGzh3jxHEKKRiPhsa7/eFD1cgGhvuKxTLREPkjdNVTmZyCsySOG9noqkuJHEEKMzDqhiY7tZczFqYiccD6rPxMre5QmE4Z0wVaSNW5pQqkkwXHUDo1IyMKF2IHivQe41QUoRldYa5D4hdP0IwwlxGYjsxtzC+LrAHpd+S5XD4e9Xa+6vqu86Bw/xT3Nb8T8gr8cbsrt2h1yIi1qBERAREQEREBERAREQEREBAiIMR5p7hpoSvhk03frkvuNFSu8fiLUZ71gmdTLR9PLjYVPEgf73/AGVoyDiaHu81g7c6RRQC3uAsaA2XHiC1g7RHecoPNSiJtwja0V5R4xlXlWU5l7xvUTtpYidjXxQnK/2C+SKHrKv2WnO4nQ8QsrCYrFYhkjqjj6uXqnNe+cuD9BVRjmaXYwyh/UV+mjJE1QPww7vr4LMkxWJD52GNh/Z2h8hbMQ2iLFF7TrV6HXRRjbtNjdM18bZG2wyAFrm8w+OiN/8AQk4Zh2M9WnkAP2969sNCt6ijnDwDYIceyQ7M13Gg8ce40e5TN05qExMcrImJ7wsRN1s2u+6DR1A88316NH1XBQBfpHRGOsK38TnO/NXyVuL5I34bKIi1KRERAREQEREBERAREQEREBERBl7Qb2z3gfr3Kr6K7tNuo8Pn91SI0WLJ8paK8MnasziWsjAL3uysB3AgZnSO5hgINbrP4VlwbOjZJioJ2iQ0JjJIwl00IAMmUg3YOoIP2sY/Ewid7J3ZAY25X1Zb+8c94BGrSRQzDksfpC9rGlpLzhooRiDGSDMC8mOPCNkGoEjizs8itVI1DBeeq0s3DbXZFh3DBtdIxr+sikxDWMjwrj7bHTSEA2P6TfaOqyG9KY2OmDX4Udc7rXtbJiZKcBb3B0ceg7NmiRoeCyOmXR3GuxN4lrzhmBpzQs/c4eNwBLWRk0C0miN5I36rf6P7Jgw73nAv/aHZGtka6Nzogdzntky2MwzDLZHaN3VKacU0qt6RsxHXse7DyifLYgl6mTsUA3980ZrrnatP2pnErhFHHiWZWRRTgWyAAfw2u0e4m93cBda870k6P4SpCyWU4nP/AA3R5C4u0ZG1tBoaLBLhdgaVak2Ns3EwwXiw9kTJWRszA9bhnO3Yhjt7Yw4sBbuNniEcmvh0WJ2POxn7R1bGvcB1sDaELmNbbi+yO2TqA3cd2uqmwkoe1rmklrgHNJ35TYp34g4Oaf8ArfFVQWvj63EmNxwrJYnRPdYM7SAx5ZveXnMSdeCbHxDH9YYhljEz8jT/ACte1jqq92Zrq8VVkruEsVtW02oAv1DYMeXDQj8APrr81+YQBfrOFjyxsbya0ejQFDDy0ZEqIi0KhERAREQEREBERAREQEREBERBS2mNGnvI/Xos9wWntIdjwI+izVkyx+S6nDkdv7KdNio2NIBkbQLtB2XG/HskFYuDwr4xiYz2ZYzDIKNkGOQixUUtkF7dMh8l1HSvBl8OZvtMt2m+qp4/x1/tK5LAYHEucZ2QumYczZBpcrXCpG0TbjXLiFfS24YLx0ZeHH7Z27PiMe2GWSR0cdlweXEMJjOaYtcxhBaHA1lHs6DVbGx4muLwIHOlcM1jORECOrkY4M3fxHxggHtRP3bx52w+DCMDoMLnlne3qsRbWRgRPZIGPY1jWxub1Yzsa0UBZcTqtDoTjC2TqgzsvY06+0zqoYsubn2XtafxC9M5AtaOXO7RhZ1kvVxFgOZoiddghpjDXZiaJdFDx/8Apbw1VLo3tnESxPhdJK4ACOreRkILchAikoaEXV9+iv8ASTHSSPmf1dOJy5NxAAmw+U6auy5gebpohua3NPHNG+sVFhckkgL449JHSSCycRRaaY3U5gWkubRBs0cmdI8RsV+LxuJ6vKAwuJJOnYGU/iNuB1rj5LQ6LRVCTvzPcR3gBrQde/MuSwrnudlaSS8jcdXOvS639orv8BAI2NYDYaAARx4l3m4uPmqMk6qrwR1X21tnR5pGDm5o9XBfrC/MujUebEwj8YPpr8l+mph4ar8iIiuViIiAiIgIiICIiAiIgIiICIiCDGj92719CskrambbXDmD8FiWsuaO8LacIpha4zpHD1MOTtiNsnWMfG6uoc407MOMe8g6EHTx7ORUMXEHAg/rSj/rioUv0yZMfXDjNq7OAmxYiEttj698kwa/C4ohocc0eUNFgmnNo6FU8JiJcIS92GjLpGMsNxAzDPI94OSQZwS+Z16kaDkrm2ujbi3LFLI1lgmIOJhdRvKYi4UDxDTXJoWJ0hZjZ5Mz+qyB7HhoBGUso6OewOFnXed61VvWeJZOm1fpJtBj34oNeyCF8z8pzyCdzCYg3+E2h2gxvtXqGngF9bI3CSydfG58cmVkkru29jwba11NDcjqB6pt1pd3Sq7ahxOMlzFwjYC1zWNzPyvaKzBwY0X4uV8YRznh8sjpHjc55Ft/6Mb2Y/EWfxBctkrHKUUtZXhw7Ot6zJkJtrc1dYc1l0klaCR1+yKyNNbzprRhVxCLBrdu7lZhCy3v1TtqpTph0vQyK8Uz8LXH8tfNfoS4noHD+9e7kyvNzh9Cu2WnF8UL8iIitQEREBERAREQEREBERAREQEREBYUmhI7yPettxWLifbd6+qozx2iVmPlA8KnOrTwqkzlkXM3ErMnWliXjjazZnBRSUZVA5TyuHf6Ku945H4KQ+AKeJqrtcfBWIWrqLvOg+kUh5vA9G/ddQHLmOj0fVwtHPtHz/QW9DIt1I1WGa3eVpF8BX1TcEREBERAREQEREBERAREQEREHlwWHtZpY4Oq27j3d63lHLCHCiLXLRuNOxOu7nQ7MOz2vc4fVVJ3cDp4rSxXR8g3G6u47vLks7ERTs9pl+/7rJbDMLovDNxA5e5Zc7Cre1GOc0hrC13cCCsiDZeI45yO8lU9Ft8LNx5eZWnkoHMI36eK0P8Axz/5mu96gh6OSuNtZ5nUrsUt4Nx5VGvF8/Dd6rR2bhjI4ADjw1rz4la2z+hLzXWH9eC6vZ2wmRDQK+mGd7lXa8fTzg8NTQFowRr2yBThi1KH0L6iICIiAiIgIiICIiAiIgIiICIiAiIgLyWL0iCJ2GaeAQYYcgpUQQnCt5BfWwAcFKiDzkX3KvqICIiAiIgIiICIiAiIg//Z"/>
          <p:cNvSpPr>
            <a:spLocks noChangeAspect="1" noChangeArrowheads="1"/>
          </p:cNvSpPr>
          <p:nvPr/>
        </p:nvSpPr>
        <p:spPr bwMode="auto">
          <a:xfrm>
            <a:off x="498740" y="160339"/>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3" name="正方形/長方形 92"/>
          <p:cNvSpPr/>
          <p:nvPr/>
        </p:nvSpPr>
        <p:spPr>
          <a:xfrm>
            <a:off x="7287067" y="1407958"/>
            <a:ext cx="595035" cy="338554"/>
          </a:xfrm>
          <a:prstGeom prst="rect">
            <a:avLst/>
          </a:prstGeom>
        </p:spPr>
        <p:txBody>
          <a:bodyPr wrap="none">
            <a:spAutoFit/>
          </a:bodyPr>
          <a:lstStyle/>
          <a:p>
            <a:pPr algn="r"/>
            <a:r>
              <a:rPr lang="en-US" altLang="ja-JP" sz="1600" dirty="0" smtClean="0">
                <a:solidFill>
                  <a:srgbClr val="0070C0"/>
                </a:solidFill>
                <a:latin typeface="ＭＳ Ｐゴシック"/>
                <a:ea typeface="ＭＳ Ｐゴシック"/>
              </a:rPr>
              <a:t>10</a:t>
            </a:r>
            <a:r>
              <a:rPr lang="ja-JP" altLang="en-US" sz="1600" dirty="0" smtClean="0">
                <a:solidFill>
                  <a:srgbClr val="0070C0"/>
                </a:solidFill>
                <a:latin typeface="ＭＳ Ｐゴシック"/>
                <a:ea typeface="ＭＳ Ｐゴシック"/>
              </a:rPr>
              <a:t>円</a:t>
            </a:r>
            <a:endParaRPr lang="ja-JP" altLang="en-US" sz="1600" dirty="0">
              <a:solidFill>
                <a:prstClr val="black"/>
              </a:solidFill>
              <a:latin typeface="ＭＳ Ｐゴシック"/>
              <a:ea typeface="ＭＳ Ｐゴシック"/>
            </a:endParaRPr>
          </a:p>
        </p:txBody>
      </p:sp>
      <p:sp>
        <p:nvSpPr>
          <p:cNvPr id="104" name="正方形/長方形 103"/>
          <p:cNvSpPr/>
          <p:nvPr/>
        </p:nvSpPr>
        <p:spPr>
          <a:xfrm>
            <a:off x="7287067" y="2137195"/>
            <a:ext cx="595035" cy="338554"/>
          </a:xfrm>
          <a:prstGeom prst="rect">
            <a:avLst/>
          </a:prstGeom>
        </p:spPr>
        <p:txBody>
          <a:bodyPr wrap="none">
            <a:spAutoFit/>
          </a:bodyPr>
          <a:lstStyle/>
          <a:p>
            <a:pPr algn="r"/>
            <a:r>
              <a:rPr lang="en-US" altLang="ja-JP" sz="1600" dirty="0">
                <a:solidFill>
                  <a:srgbClr val="00B050"/>
                </a:solidFill>
                <a:latin typeface="ＭＳ Ｐゴシック"/>
                <a:ea typeface="ＭＳ Ｐゴシック"/>
              </a:rPr>
              <a:t>3</a:t>
            </a:r>
            <a:r>
              <a:rPr lang="en-US" altLang="ja-JP" sz="1600" dirty="0" smtClean="0">
                <a:solidFill>
                  <a:srgbClr val="00B050"/>
                </a:solidFill>
                <a:latin typeface="ＭＳ Ｐゴシック"/>
                <a:ea typeface="ＭＳ Ｐゴシック"/>
              </a:rPr>
              <a:t>0</a:t>
            </a:r>
            <a:r>
              <a:rPr lang="ja-JP" altLang="en-US" sz="1600" dirty="0" smtClean="0">
                <a:solidFill>
                  <a:srgbClr val="00B050"/>
                </a:solidFill>
                <a:latin typeface="ＭＳ Ｐゴシック"/>
                <a:ea typeface="ＭＳ Ｐゴシック"/>
              </a:rPr>
              <a:t>円</a:t>
            </a:r>
            <a:endParaRPr lang="ja-JP" altLang="en-US" sz="1600" dirty="0">
              <a:solidFill>
                <a:srgbClr val="00B050"/>
              </a:solidFill>
              <a:latin typeface="ＭＳ Ｐゴシック"/>
              <a:ea typeface="ＭＳ Ｐゴシック"/>
            </a:endParaRPr>
          </a:p>
        </p:txBody>
      </p:sp>
      <p:sp>
        <p:nvSpPr>
          <p:cNvPr id="105" name="正方形/長方形 104"/>
          <p:cNvSpPr/>
          <p:nvPr/>
        </p:nvSpPr>
        <p:spPr>
          <a:xfrm>
            <a:off x="7184475" y="2865917"/>
            <a:ext cx="697627" cy="338554"/>
          </a:xfrm>
          <a:prstGeom prst="rect">
            <a:avLst/>
          </a:prstGeom>
        </p:spPr>
        <p:txBody>
          <a:bodyPr wrap="none">
            <a:spAutoFit/>
          </a:bodyPr>
          <a:lstStyle/>
          <a:p>
            <a:pPr algn="r"/>
            <a:r>
              <a:rPr lang="en-US" altLang="ja-JP" sz="1600" dirty="0">
                <a:solidFill>
                  <a:srgbClr val="9BBB59"/>
                </a:solidFill>
                <a:latin typeface="ＭＳ Ｐゴシック"/>
                <a:ea typeface="ＭＳ Ｐゴシック"/>
              </a:rPr>
              <a:t>20</a:t>
            </a:r>
            <a:r>
              <a:rPr lang="en-US" altLang="ja-JP" sz="1600" dirty="0" smtClean="0">
                <a:solidFill>
                  <a:srgbClr val="9BBB59"/>
                </a:solidFill>
                <a:latin typeface="ＭＳ Ｐゴシック"/>
                <a:ea typeface="ＭＳ Ｐゴシック"/>
              </a:rPr>
              <a:t>0</a:t>
            </a:r>
            <a:r>
              <a:rPr lang="ja-JP" altLang="en-US" sz="1600" dirty="0" smtClean="0">
                <a:solidFill>
                  <a:srgbClr val="9BBB59"/>
                </a:solidFill>
                <a:latin typeface="ＭＳ Ｐゴシック"/>
                <a:ea typeface="ＭＳ Ｐゴシック"/>
              </a:rPr>
              <a:t>円</a:t>
            </a:r>
            <a:endParaRPr lang="ja-JP" altLang="en-US" sz="1600" dirty="0">
              <a:solidFill>
                <a:srgbClr val="9BBB59"/>
              </a:solidFill>
              <a:latin typeface="ＭＳ Ｐゴシック"/>
              <a:ea typeface="ＭＳ Ｐゴシック"/>
            </a:endParaRPr>
          </a:p>
        </p:txBody>
      </p:sp>
      <p:sp>
        <p:nvSpPr>
          <p:cNvPr id="106" name="正方形/長方形 105"/>
          <p:cNvSpPr/>
          <p:nvPr/>
        </p:nvSpPr>
        <p:spPr>
          <a:xfrm>
            <a:off x="7184475" y="3958981"/>
            <a:ext cx="697627" cy="338554"/>
          </a:xfrm>
          <a:prstGeom prst="rect">
            <a:avLst/>
          </a:prstGeom>
        </p:spPr>
        <p:txBody>
          <a:bodyPr wrap="none">
            <a:spAutoFit/>
          </a:bodyPr>
          <a:lstStyle/>
          <a:p>
            <a:pPr algn="r"/>
            <a:r>
              <a:rPr lang="en-US" altLang="ja-JP" sz="1600" dirty="0" smtClean="0">
                <a:solidFill>
                  <a:srgbClr val="C0504D"/>
                </a:solidFill>
                <a:latin typeface="ＭＳ Ｐゴシック"/>
                <a:ea typeface="ＭＳ Ｐゴシック"/>
              </a:rPr>
              <a:t>500</a:t>
            </a:r>
            <a:r>
              <a:rPr lang="ja-JP" altLang="en-US" sz="1600" dirty="0" smtClean="0">
                <a:solidFill>
                  <a:srgbClr val="C0504D"/>
                </a:solidFill>
                <a:latin typeface="ＭＳ Ｐゴシック"/>
                <a:ea typeface="ＭＳ Ｐゴシック"/>
              </a:rPr>
              <a:t>円</a:t>
            </a:r>
            <a:endParaRPr lang="ja-JP" altLang="en-US" sz="1600" dirty="0">
              <a:solidFill>
                <a:srgbClr val="C0504D"/>
              </a:solidFill>
              <a:latin typeface="ＭＳ Ｐゴシック"/>
              <a:ea typeface="ＭＳ Ｐゴシック"/>
            </a:endParaRPr>
          </a:p>
        </p:txBody>
      </p:sp>
      <p:sp>
        <p:nvSpPr>
          <p:cNvPr id="59" name="タイトル 1"/>
          <p:cNvSpPr txBox="1">
            <a:spLocks/>
          </p:cNvSpPr>
          <p:nvPr/>
        </p:nvSpPr>
        <p:spPr>
          <a:xfrm>
            <a:off x="488949" y="0"/>
            <a:ext cx="9288463" cy="549275"/>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ja-JP" altLang="en-US" sz="2800" dirty="0" smtClean="0">
                <a:solidFill>
                  <a:prstClr val="black"/>
                </a:solidFill>
                <a:latin typeface="ＭＳ Ｐゴシック"/>
                <a:ea typeface="ＭＳ Ｐゴシック"/>
              </a:rPr>
              <a:t>エクスペリエンスをプラスして利益を最大化する</a:t>
            </a:r>
            <a:endParaRPr lang="ja-JP" altLang="en-US" sz="2800" dirty="0">
              <a:solidFill>
                <a:prstClr val="black"/>
              </a:solidFill>
              <a:latin typeface="ＭＳ Ｐゴシック"/>
              <a:ea typeface="ＭＳ Ｐゴシック"/>
            </a:endParaRPr>
          </a:p>
        </p:txBody>
      </p:sp>
    </p:spTree>
    <p:extLst>
      <p:ext uri="{BB962C8B-B14F-4D97-AF65-F5344CB8AC3E}">
        <p14:creationId xmlns:p14="http://schemas.microsoft.com/office/powerpoint/2010/main" val="246822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906000" cy="65013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endParaRPr lang="en-US">
              <a:solidFill>
                <a:prstClr val="white"/>
              </a:solidFill>
              <a:latin typeface="Calibri"/>
            </a:endParaRPr>
          </a:p>
        </p:txBody>
      </p:sp>
      <p:sp>
        <p:nvSpPr>
          <p:cNvPr id="4" name="正方形/長方形 26"/>
          <p:cNvSpPr/>
          <p:nvPr/>
        </p:nvSpPr>
        <p:spPr bwMode="auto">
          <a:xfrm>
            <a:off x="5499061" y="5942623"/>
            <a:ext cx="4114466" cy="555791"/>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6716" tIns="126716" rIns="91429" bIns="45715" rtlCol="0" anchor="t"/>
          <a:lstStyle/>
          <a:p>
            <a:pPr algn="r"/>
            <a:r>
              <a:rPr lang="ja-JP" altLang="en-US" sz="1600" dirty="0">
                <a:solidFill>
                  <a:prstClr val="black"/>
                </a:solidFill>
                <a:latin typeface="ＭＳ Ｐゴシック"/>
                <a:ea typeface="ＭＳ Ｐゴシック"/>
                <a:cs typeface="メイリオ" panose="020B0604030504040204" pitchFamily="50" charset="-128"/>
              </a:rPr>
              <a:t>出典：ガートナー　</a:t>
            </a:r>
            <a:r>
              <a:rPr lang="en-US" altLang="ja-JP" sz="1600" b="1" dirty="0">
                <a:solidFill>
                  <a:prstClr val="black"/>
                </a:solidFill>
                <a:latin typeface="ＭＳ Ｐゴシック"/>
                <a:ea typeface="ＭＳ Ｐゴシック"/>
                <a:cs typeface="メイリオ" panose="020B0604030504040204" pitchFamily="50" charset="-128"/>
              </a:rPr>
              <a:t> The Nexus of Forces</a:t>
            </a:r>
            <a:endParaRPr lang="en-US" altLang="ja-JP" sz="1600" dirty="0">
              <a:solidFill>
                <a:prstClr val="black"/>
              </a:solidFill>
              <a:latin typeface="ＭＳ Ｐゴシック"/>
              <a:ea typeface="ＭＳ Ｐゴシック"/>
              <a:cs typeface="メイリオ" panose="020B0604030504040204" pitchFamily="50" charset="-128"/>
            </a:endParaRPr>
          </a:p>
        </p:txBody>
      </p:sp>
      <p:sp>
        <p:nvSpPr>
          <p:cNvPr id="5" name="コンテンツ プレースホルダー 2"/>
          <p:cNvSpPr txBox="1">
            <a:spLocks/>
          </p:cNvSpPr>
          <p:nvPr/>
        </p:nvSpPr>
        <p:spPr>
          <a:xfrm>
            <a:off x="0" y="2468894"/>
            <a:ext cx="9906000" cy="1734806"/>
          </a:xfrm>
          <a:prstGeom prst="rect">
            <a:avLst/>
          </a:prstGeom>
          <a:noFill/>
          <a:ln w="19050">
            <a:noFill/>
          </a:ln>
        </p:spPr>
        <p:txBody>
          <a:bodyPr wrap="square" lIns="105597" tIns="53643" rIns="107287" bIns="53643">
            <a:noAutofit/>
          </a:bodyPr>
          <a:lstStyle>
            <a:lvl1pPr marL="361950" indent="-361950" algn="l" defTabSz="914400" rtl="0" eaLnBrk="1" latinLnBrk="0" hangingPunct="1">
              <a:lnSpc>
                <a:spcPct val="120000"/>
              </a:lnSpc>
              <a:spcBef>
                <a:spcPct val="20000"/>
              </a:spcBef>
              <a:buFont typeface="Wingdings" pitchFamily="2" charset="2"/>
              <a:buChar char="Ø"/>
              <a:defRPr kumimoji="1" sz="2400" b="1" kern="1200">
                <a:solidFill>
                  <a:schemeClr val="bg1"/>
                </a:solidFill>
                <a:latin typeface="メイリオ" pitchFamily="50" charset="-128"/>
                <a:ea typeface="メイリオ" pitchFamily="50" charset="-128"/>
                <a:cs typeface="+mn-cs"/>
              </a:defRPr>
            </a:lvl1pPr>
            <a:lvl2pPr marL="628650" indent="-266700" algn="l" defTabSz="914400" rtl="0" eaLnBrk="1" latinLnBrk="0" hangingPunct="1">
              <a:lnSpc>
                <a:spcPct val="120000"/>
              </a:lnSpc>
              <a:spcBef>
                <a:spcPct val="20000"/>
              </a:spcBef>
              <a:buFont typeface="Arial" pitchFamily="34" charset="0"/>
              <a:buChar char="–"/>
              <a:defRPr kumimoji="1" sz="2000" b="1" kern="1200">
                <a:solidFill>
                  <a:schemeClr val="bg1"/>
                </a:solidFill>
                <a:latin typeface="メイリオ" pitchFamily="50" charset="-128"/>
                <a:ea typeface="メイリオ" pitchFamily="50" charset="-128"/>
                <a:cs typeface="+mn-cs"/>
              </a:defRPr>
            </a:lvl2pPr>
            <a:lvl3pPr marL="809625" indent="-180975" algn="l" defTabSz="914400" rtl="0" eaLnBrk="1" latinLnBrk="0" hangingPunct="1">
              <a:lnSpc>
                <a:spcPct val="120000"/>
              </a:lnSpc>
              <a:spcBef>
                <a:spcPct val="20000"/>
              </a:spcBef>
              <a:buFont typeface="Arial" pitchFamily="34" charset="0"/>
              <a:buChar char="•"/>
              <a:defRPr kumimoji="1" sz="1600" b="0" kern="1200">
                <a:solidFill>
                  <a:schemeClr val="bg1"/>
                </a:solidFill>
                <a:latin typeface="メイリオ" pitchFamily="50" charset="-128"/>
                <a:ea typeface="メイリオ" pitchFamily="50" charset="-128"/>
                <a:cs typeface="+mn-cs"/>
              </a:defRPr>
            </a:lvl3pPr>
            <a:lvl4pPr marL="990600" indent="-180975" algn="l" defTabSz="914400" rtl="0" eaLnBrk="1" latinLnBrk="0" hangingPunct="1">
              <a:lnSpc>
                <a:spcPct val="120000"/>
              </a:lnSpc>
              <a:spcBef>
                <a:spcPct val="20000"/>
              </a:spcBef>
              <a:buFont typeface="Arial" pitchFamily="34" charset="0"/>
              <a:buChar char="–"/>
              <a:defRPr kumimoji="1" sz="1400" b="0" kern="1200">
                <a:solidFill>
                  <a:schemeClr val="bg1"/>
                </a:solidFill>
                <a:latin typeface="メイリオ" pitchFamily="50" charset="-128"/>
                <a:ea typeface="メイリオ" pitchFamily="50" charset="-128"/>
                <a:cs typeface="+mn-cs"/>
              </a:defRPr>
            </a:lvl4pPr>
            <a:lvl5pPr marL="990600" indent="-180975" algn="l" defTabSz="914400" rtl="0" eaLnBrk="1" latinLnBrk="0" hangingPunct="1">
              <a:lnSpc>
                <a:spcPct val="120000"/>
              </a:lnSpc>
              <a:spcBef>
                <a:spcPct val="20000"/>
              </a:spcBef>
              <a:buFont typeface="Arial" pitchFamily="34" charset="0"/>
              <a:buChar char="»"/>
              <a:defRPr kumimoji="1" sz="1400" b="0" kern="1200">
                <a:solidFill>
                  <a:schemeClr val="bg1"/>
                </a:solidFill>
                <a:latin typeface="メイリオ" pitchFamily="50" charset="-128"/>
                <a:ea typeface="メイリオ" pitchFamily="50" charset="-128"/>
                <a:cs typeface="+mn-cs"/>
              </a:defRPr>
            </a:lvl5pPr>
            <a:lvl6pPr marL="25146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9pPr>
          </a:lstStyle>
          <a:p>
            <a:pPr marL="0" indent="0" algn="ctr">
              <a:lnSpc>
                <a:spcPct val="140000"/>
              </a:lnSpc>
              <a:spcBef>
                <a:spcPts val="704"/>
              </a:spcBef>
              <a:buFont typeface="Wingdings" pitchFamily="2" charset="2"/>
              <a:buNone/>
            </a:pPr>
            <a:r>
              <a:rPr lang="ja-JP" altLang="en-US" sz="3600" b="0" dirty="0">
                <a:solidFill>
                  <a:prstClr val="white"/>
                </a:solidFill>
                <a:latin typeface="ＭＳ Ｐゴシック"/>
                <a:ea typeface="ＭＳ Ｐゴシック"/>
                <a:cs typeface="メイリオ" pitchFamily="50" charset="-128"/>
              </a:rPr>
              <a:t>この時代に必要な</a:t>
            </a:r>
            <a:r>
              <a:rPr lang="en-US" altLang="ja-JP" sz="3600" b="0" dirty="0">
                <a:solidFill>
                  <a:prstClr val="white"/>
                </a:solidFill>
                <a:latin typeface="ＭＳ Ｐゴシック"/>
                <a:ea typeface="ＭＳ Ｐゴシック"/>
                <a:cs typeface="メイリオ" pitchFamily="50" charset="-128"/>
              </a:rPr>
              <a:t>Innovation</a:t>
            </a:r>
            <a:r>
              <a:rPr lang="ja-JP" altLang="en-US" sz="3600" b="0" dirty="0">
                <a:solidFill>
                  <a:prstClr val="white"/>
                </a:solidFill>
                <a:latin typeface="ＭＳ Ｐゴシック"/>
                <a:ea typeface="ＭＳ Ｐゴシック"/>
                <a:cs typeface="メイリオ" pitchFamily="50" charset="-128"/>
              </a:rPr>
              <a:t>と</a:t>
            </a:r>
            <a:endParaRPr lang="en-US" altLang="ja-JP" sz="3600" b="0" dirty="0">
              <a:solidFill>
                <a:prstClr val="white"/>
              </a:solidFill>
              <a:latin typeface="ＭＳ Ｐゴシック"/>
              <a:ea typeface="ＭＳ Ｐゴシック"/>
              <a:cs typeface="メイリオ" pitchFamily="50" charset="-128"/>
            </a:endParaRPr>
          </a:p>
          <a:p>
            <a:pPr marL="0" indent="0" algn="ctr">
              <a:lnSpc>
                <a:spcPct val="140000"/>
              </a:lnSpc>
              <a:spcBef>
                <a:spcPts val="704"/>
              </a:spcBef>
              <a:buFont typeface="Wingdings" pitchFamily="2" charset="2"/>
              <a:buNone/>
            </a:pPr>
            <a:r>
              <a:rPr lang="ja-JP" altLang="en-US" sz="3600" b="0" dirty="0">
                <a:solidFill>
                  <a:prstClr val="white"/>
                </a:solidFill>
                <a:latin typeface="ＭＳ Ｐゴシック"/>
                <a:ea typeface="ＭＳ Ｐゴシック"/>
              </a:rPr>
              <a:t>実現するための</a:t>
            </a:r>
            <a:r>
              <a:rPr lang="en-US" altLang="ja-JP" sz="3600" b="0" dirty="0">
                <a:solidFill>
                  <a:prstClr val="white"/>
                </a:solidFill>
                <a:latin typeface="ＭＳ Ｐゴシック"/>
                <a:ea typeface="ＭＳ Ｐゴシック"/>
              </a:rPr>
              <a:t>UX</a:t>
            </a:r>
            <a:r>
              <a:rPr lang="ja-JP" altLang="en-US" sz="3600" b="0" dirty="0">
                <a:solidFill>
                  <a:prstClr val="white"/>
                </a:solidFill>
                <a:latin typeface="ＭＳ Ｐゴシック"/>
                <a:ea typeface="ＭＳ Ｐゴシック"/>
              </a:rPr>
              <a:t>思考</a:t>
            </a:r>
          </a:p>
        </p:txBody>
      </p:sp>
    </p:spTree>
    <p:extLst>
      <p:ext uri="{BB962C8B-B14F-4D97-AF65-F5344CB8AC3E}">
        <p14:creationId xmlns:p14="http://schemas.microsoft.com/office/powerpoint/2010/main" val="384552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Qdrum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5340" cy="6857543"/>
          </a:xfrm>
          <a:prstGeom prst="rect">
            <a:avLst/>
          </a:prstGeom>
        </p:spPr>
      </p:pic>
      <p:sp>
        <p:nvSpPr>
          <p:cNvPr id="2" name="タイトル 1"/>
          <p:cNvSpPr>
            <a:spLocks noGrp="1"/>
          </p:cNvSpPr>
          <p:nvPr>
            <p:ph type="ctrTitle"/>
          </p:nvPr>
        </p:nvSpPr>
        <p:spPr/>
        <p:txBody>
          <a:bodyPr anchor="ctr">
            <a:normAutofit/>
          </a:bodyPr>
          <a:lstStyle/>
          <a:p>
            <a:pPr algn="r"/>
            <a:r>
              <a:rPr lang="en-US" altLang="ja-JP" sz="1600" dirty="0">
                <a:solidFill>
                  <a:schemeClr val="tx1">
                    <a:lumMod val="75000"/>
                    <a:lumOff val="25000"/>
                  </a:schemeClr>
                </a:solidFill>
                <a:latin typeface="+mn-ea"/>
                <a:ea typeface="+mn-ea"/>
                <a:cs typeface="メイリオ" pitchFamily="50" charset="-128"/>
              </a:rPr>
              <a:t>http://</a:t>
            </a:r>
            <a:r>
              <a:rPr lang="en-US" altLang="ja-JP" sz="1600" dirty="0" err="1">
                <a:solidFill>
                  <a:schemeClr val="tx1">
                    <a:lumMod val="75000"/>
                    <a:lumOff val="25000"/>
                  </a:schemeClr>
                </a:solidFill>
                <a:latin typeface="+mn-ea"/>
                <a:ea typeface="+mn-ea"/>
                <a:cs typeface="メイリオ" pitchFamily="50" charset="-128"/>
              </a:rPr>
              <a:t>www.qdrum.co.za</a:t>
            </a:r>
            <a:r>
              <a:rPr lang="en-US" altLang="ja-JP" sz="1600" dirty="0">
                <a:solidFill>
                  <a:schemeClr val="tx1">
                    <a:lumMod val="75000"/>
                    <a:lumOff val="25000"/>
                  </a:schemeClr>
                </a:solidFill>
                <a:latin typeface="+mn-ea"/>
                <a:ea typeface="+mn-ea"/>
                <a:cs typeface="メイリオ" pitchFamily="50" charset="-128"/>
              </a:rPr>
              <a:t>/</a:t>
            </a:r>
            <a:endParaRPr kumimoji="1" lang="ja-JP" altLang="en-US" sz="1600" dirty="0">
              <a:latin typeface="+mn-ea"/>
              <a:ea typeface="+mn-ea"/>
            </a:endParaRPr>
          </a:p>
        </p:txBody>
      </p:sp>
    </p:spTree>
    <p:extLst>
      <p:ext uri="{BB962C8B-B14F-4D97-AF65-F5344CB8AC3E}">
        <p14:creationId xmlns:p14="http://schemas.microsoft.com/office/powerpoint/2010/main" val="2502190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a:t>
            </a:r>
            <a:endParaRPr kumimoji="1" lang="ja-JP" altLang="en-US" dirty="0"/>
          </a:p>
        </p:txBody>
      </p:sp>
      <p:sp>
        <p:nvSpPr>
          <p:cNvPr id="4" name="テキスト ボックス 3"/>
          <p:cNvSpPr txBox="1"/>
          <p:nvPr/>
        </p:nvSpPr>
        <p:spPr>
          <a:xfrm>
            <a:off x="933449" y="863951"/>
            <a:ext cx="8185151" cy="5394297"/>
          </a:xfrm>
          <a:prstGeom prst="rect">
            <a:avLst/>
          </a:prstGeom>
          <a:noFill/>
        </p:spPr>
        <p:txBody>
          <a:bodyPr wrap="square" rtlCol="0">
            <a:spAutoFit/>
          </a:bodyPr>
          <a:lstStyle/>
          <a:p>
            <a:pPr algn="just">
              <a:lnSpc>
                <a:spcPct val="120000"/>
              </a:lnSpc>
            </a:pPr>
            <a:r>
              <a:rPr lang="ja-JP" altLang="en-US" sz="3200" dirty="0">
                <a:solidFill>
                  <a:prstClr val="black">
                    <a:lumMod val="85000"/>
                    <a:lumOff val="15000"/>
                  </a:prstClr>
                </a:solidFill>
                <a:latin typeface="ＭＳ Ｐゴシック"/>
                <a:ea typeface="ＭＳ Ｐゴシック"/>
              </a:rPr>
              <a:t>人々が暮らすさまざま場面にＵＸは存在します。</a:t>
            </a:r>
            <a:br>
              <a:rPr lang="ja-JP" altLang="en-US" sz="3200" dirty="0">
                <a:solidFill>
                  <a:prstClr val="black">
                    <a:lumMod val="85000"/>
                    <a:lumOff val="15000"/>
                  </a:prstClr>
                </a:solidFill>
                <a:latin typeface="ＭＳ Ｐゴシック"/>
                <a:ea typeface="ＭＳ Ｐゴシック"/>
              </a:rPr>
            </a:br>
            <a:r>
              <a:rPr lang="ja-JP" altLang="en-US" sz="3200" dirty="0" smtClean="0">
                <a:solidFill>
                  <a:prstClr val="black">
                    <a:lumMod val="85000"/>
                    <a:lumOff val="15000"/>
                  </a:prstClr>
                </a:solidFill>
                <a:latin typeface="ＭＳ Ｐゴシック"/>
                <a:ea typeface="ＭＳ Ｐゴシック"/>
              </a:rPr>
              <a:t>その成功例</a:t>
            </a:r>
            <a:r>
              <a:rPr lang="ja-JP" altLang="en-US" sz="3200" dirty="0">
                <a:solidFill>
                  <a:prstClr val="black">
                    <a:lumMod val="85000"/>
                    <a:lumOff val="15000"/>
                  </a:prstClr>
                </a:solidFill>
                <a:latin typeface="ＭＳ Ｐゴシック"/>
                <a:ea typeface="ＭＳ Ｐゴシック"/>
              </a:rPr>
              <a:t>をみる</a:t>
            </a:r>
            <a:r>
              <a:rPr lang="ja-JP" altLang="en-US" sz="3200" dirty="0" smtClean="0">
                <a:solidFill>
                  <a:prstClr val="black">
                    <a:lumMod val="85000"/>
                    <a:lumOff val="15000"/>
                  </a:prstClr>
                </a:solidFill>
                <a:latin typeface="ＭＳ Ｐゴシック"/>
                <a:ea typeface="ＭＳ Ｐゴシック"/>
              </a:rPr>
              <a:t>と、</a:t>
            </a:r>
            <a:r>
              <a:rPr lang="ja-JP" altLang="en-US" sz="3200" b="1" dirty="0" smtClean="0">
                <a:solidFill>
                  <a:srgbClr val="F79646">
                    <a:lumMod val="75000"/>
                  </a:srgbClr>
                </a:solidFill>
                <a:latin typeface="ＭＳ Ｐゴシック"/>
                <a:ea typeface="ＭＳ Ｐゴシック"/>
              </a:rPr>
              <a:t>ＵＸ</a:t>
            </a:r>
            <a:r>
              <a:rPr lang="ja-JP" altLang="en-US" sz="3200" b="1" dirty="0">
                <a:solidFill>
                  <a:srgbClr val="F79646">
                    <a:lumMod val="75000"/>
                  </a:srgbClr>
                </a:solidFill>
                <a:latin typeface="ＭＳ Ｐゴシック"/>
                <a:ea typeface="ＭＳ Ｐゴシック"/>
              </a:rPr>
              <a:t>はデザインや見た目ではなく人々の</a:t>
            </a:r>
            <a:r>
              <a:rPr lang="ja-JP" altLang="en-US" sz="3200" b="1" dirty="0">
                <a:solidFill>
                  <a:srgbClr val="C00000"/>
                </a:solidFill>
                <a:effectLst>
                  <a:outerShdw blurRad="38100" dist="38100" dir="2700000" algn="tl">
                    <a:srgbClr val="000000">
                      <a:alpha val="43137"/>
                    </a:srgbClr>
                  </a:outerShdw>
                </a:effectLst>
                <a:latin typeface="ＭＳ Ｐゴシック"/>
                <a:ea typeface="ＭＳ Ｐゴシック"/>
              </a:rPr>
              <a:t>行動そのもの</a:t>
            </a:r>
            <a:r>
              <a:rPr lang="ja-JP" altLang="en-US" sz="3200" b="1" dirty="0">
                <a:solidFill>
                  <a:srgbClr val="F79646">
                    <a:lumMod val="75000"/>
                  </a:srgbClr>
                </a:solidFill>
                <a:latin typeface="ＭＳ Ｐゴシック"/>
                <a:ea typeface="ＭＳ Ｐゴシック"/>
              </a:rPr>
              <a:t>を考えること</a:t>
            </a:r>
            <a:r>
              <a:rPr lang="ja-JP" altLang="en-US" sz="3200" dirty="0">
                <a:solidFill>
                  <a:prstClr val="black">
                    <a:lumMod val="85000"/>
                    <a:lumOff val="15000"/>
                  </a:prstClr>
                </a:solidFill>
                <a:latin typeface="ＭＳ Ｐゴシック"/>
                <a:ea typeface="ＭＳ Ｐゴシック"/>
              </a:rPr>
              <a:t>で</a:t>
            </a:r>
            <a:r>
              <a:rPr lang="ja-JP" altLang="en-US" sz="3200" dirty="0" smtClean="0">
                <a:solidFill>
                  <a:prstClr val="black">
                    <a:lumMod val="85000"/>
                    <a:lumOff val="15000"/>
                  </a:prstClr>
                </a:solidFill>
                <a:latin typeface="ＭＳ Ｐゴシック"/>
                <a:ea typeface="ＭＳ Ｐゴシック"/>
              </a:rPr>
              <a:t>あるとわかります</a:t>
            </a:r>
            <a:r>
              <a:rPr lang="ja-JP" altLang="en-US" sz="3200" dirty="0">
                <a:solidFill>
                  <a:prstClr val="black">
                    <a:lumMod val="85000"/>
                    <a:lumOff val="15000"/>
                  </a:prstClr>
                </a:solidFill>
                <a:latin typeface="ＭＳ Ｐゴシック"/>
                <a:ea typeface="ＭＳ Ｐゴシック"/>
              </a:rPr>
              <a:t>。</a:t>
            </a:r>
            <a:br>
              <a:rPr lang="ja-JP" altLang="en-US" sz="3200" dirty="0">
                <a:solidFill>
                  <a:prstClr val="black">
                    <a:lumMod val="85000"/>
                    <a:lumOff val="15000"/>
                  </a:prstClr>
                </a:solidFill>
                <a:latin typeface="ＭＳ Ｐゴシック"/>
                <a:ea typeface="ＭＳ Ｐゴシック"/>
              </a:rPr>
            </a:br>
            <a:r>
              <a:rPr lang="ja-JP" altLang="en-US" sz="3200" dirty="0">
                <a:solidFill>
                  <a:prstClr val="black"/>
                </a:solidFill>
                <a:latin typeface="ＭＳ Ｐゴシック"/>
                <a:ea typeface="ＭＳ Ｐゴシック"/>
              </a:rPr>
              <a:t/>
            </a:r>
            <a:br>
              <a:rPr lang="ja-JP" altLang="en-US" sz="3200" dirty="0">
                <a:solidFill>
                  <a:prstClr val="black"/>
                </a:solidFill>
                <a:latin typeface="ＭＳ Ｐゴシック"/>
                <a:ea typeface="ＭＳ Ｐゴシック"/>
              </a:rPr>
            </a:br>
            <a:r>
              <a:rPr lang="ja-JP" altLang="en-US" sz="3200" dirty="0" smtClean="0">
                <a:solidFill>
                  <a:prstClr val="black">
                    <a:lumMod val="85000"/>
                    <a:lumOff val="15000"/>
                  </a:prstClr>
                </a:solidFill>
                <a:latin typeface="ＭＳ Ｐゴシック"/>
                <a:ea typeface="ＭＳ Ｐゴシック"/>
              </a:rPr>
              <a:t>機能</a:t>
            </a:r>
            <a:r>
              <a:rPr lang="ja-JP" altLang="en-US" sz="3200" dirty="0">
                <a:solidFill>
                  <a:prstClr val="black">
                    <a:lumMod val="85000"/>
                    <a:lumOff val="15000"/>
                  </a:prstClr>
                </a:solidFill>
                <a:latin typeface="ＭＳ Ｐゴシック"/>
                <a:ea typeface="ＭＳ Ｐゴシック"/>
              </a:rPr>
              <a:t>の</a:t>
            </a:r>
            <a:r>
              <a:rPr lang="ja-JP" altLang="en-US" sz="3200" dirty="0" smtClean="0">
                <a:solidFill>
                  <a:prstClr val="black">
                    <a:lumMod val="85000"/>
                    <a:lumOff val="15000"/>
                  </a:prstClr>
                </a:solidFill>
                <a:latin typeface="ＭＳ Ｐゴシック"/>
                <a:ea typeface="ＭＳ Ｐゴシック"/>
              </a:rPr>
              <a:t>実現のみを第一の目的に</a:t>
            </a:r>
            <a:r>
              <a:rPr lang="ja-JP" altLang="en-US" sz="3200" dirty="0">
                <a:solidFill>
                  <a:prstClr val="black">
                    <a:lumMod val="85000"/>
                    <a:lumOff val="15000"/>
                  </a:prstClr>
                </a:solidFill>
                <a:latin typeface="ＭＳ Ｐゴシック"/>
                <a:ea typeface="ＭＳ Ｐゴシック"/>
              </a:rPr>
              <a:t>考えて</a:t>
            </a:r>
            <a:r>
              <a:rPr lang="ja-JP" altLang="en-US" sz="3200" dirty="0" smtClean="0">
                <a:solidFill>
                  <a:prstClr val="black">
                    <a:lumMod val="85000"/>
                    <a:lumOff val="15000"/>
                  </a:prstClr>
                </a:solidFill>
                <a:latin typeface="ＭＳ Ｐゴシック"/>
                <a:ea typeface="ＭＳ Ｐゴシック"/>
              </a:rPr>
              <a:t>いたら、</a:t>
            </a:r>
            <a:r>
              <a:rPr lang="en-US" altLang="ja-JP" sz="3200" dirty="0" smtClean="0">
                <a:solidFill>
                  <a:prstClr val="black">
                    <a:lumMod val="85000"/>
                    <a:lumOff val="15000"/>
                  </a:prstClr>
                </a:solidFill>
                <a:latin typeface="ＭＳ Ｐゴシック"/>
                <a:ea typeface="ＭＳ Ｐゴシック"/>
              </a:rPr>
              <a:t>UX</a:t>
            </a:r>
            <a:r>
              <a:rPr lang="ja-JP" altLang="en-US" sz="3200" dirty="0" smtClean="0">
                <a:solidFill>
                  <a:prstClr val="black">
                    <a:lumMod val="85000"/>
                    <a:lumOff val="15000"/>
                  </a:prstClr>
                </a:solidFill>
                <a:latin typeface="ＭＳ Ｐゴシック"/>
                <a:ea typeface="ＭＳ Ｐゴシック"/>
              </a:rPr>
              <a:t>を生み出すことはできません。</a:t>
            </a:r>
            <a:r>
              <a:rPr lang="ja-JP" altLang="en-US" sz="3200" dirty="0">
                <a:solidFill>
                  <a:prstClr val="black">
                    <a:lumMod val="85000"/>
                    <a:lumOff val="15000"/>
                  </a:prstClr>
                </a:solidFill>
                <a:latin typeface="ＭＳ Ｐゴシック"/>
                <a:ea typeface="ＭＳ Ｐゴシック"/>
              </a:rPr>
              <a:t/>
            </a:r>
            <a:br>
              <a:rPr lang="ja-JP" altLang="en-US" sz="3200" dirty="0">
                <a:solidFill>
                  <a:prstClr val="black">
                    <a:lumMod val="85000"/>
                    <a:lumOff val="15000"/>
                  </a:prstClr>
                </a:solidFill>
                <a:latin typeface="ＭＳ Ｐゴシック"/>
                <a:ea typeface="ＭＳ Ｐゴシック"/>
              </a:rPr>
            </a:br>
            <a:r>
              <a:rPr lang="ja-JP" altLang="en-US" sz="3200" b="1" dirty="0">
                <a:solidFill>
                  <a:srgbClr val="F79646">
                    <a:lumMod val="75000"/>
                  </a:srgbClr>
                </a:solidFill>
                <a:latin typeface="ＭＳ Ｐゴシック"/>
                <a:ea typeface="ＭＳ Ｐゴシック"/>
              </a:rPr>
              <a:t>「こう使うだろうな</a:t>
            </a:r>
            <a:r>
              <a:rPr lang="en-US" altLang="ja-JP" sz="3200" b="1" dirty="0">
                <a:solidFill>
                  <a:srgbClr val="F79646">
                    <a:lumMod val="75000"/>
                  </a:srgbClr>
                </a:solidFill>
                <a:latin typeface="ＭＳ Ｐゴシック"/>
                <a:ea typeface="ＭＳ Ｐゴシック"/>
              </a:rPr>
              <a:t>/</a:t>
            </a:r>
            <a:r>
              <a:rPr lang="ja-JP" altLang="en-US" sz="3200" b="1" dirty="0">
                <a:solidFill>
                  <a:srgbClr val="F79646">
                    <a:lumMod val="75000"/>
                  </a:srgbClr>
                </a:solidFill>
                <a:latin typeface="ＭＳ Ｐゴシック"/>
                <a:ea typeface="ＭＳ Ｐゴシック"/>
              </a:rPr>
              <a:t>こう使ったら</a:t>
            </a:r>
            <a:r>
              <a:rPr lang="ja-JP" altLang="en-US" sz="3200" b="1" dirty="0">
                <a:solidFill>
                  <a:srgbClr val="C00000"/>
                </a:solidFill>
                <a:effectLst>
                  <a:outerShdw blurRad="38100" dist="38100" dir="2700000" algn="tl">
                    <a:srgbClr val="000000">
                      <a:alpha val="43137"/>
                    </a:srgbClr>
                  </a:outerShdw>
                </a:effectLst>
                <a:latin typeface="ＭＳ Ｐゴシック"/>
                <a:ea typeface="ＭＳ Ｐゴシック"/>
              </a:rPr>
              <a:t>幸せ</a:t>
            </a:r>
            <a:r>
              <a:rPr lang="ja-JP" altLang="en-US" sz="3200" b="1" dirty="0">
                <a:solidFill>
                  <a:srgbClr val="F79646">
                    <a:lumMod val="75000"/>
                  </a:srgbClr>
                </a:solidFill>
                <a:latin typeface="ＭＳ Ｐゴシック"/>
                <a:ea typeface="ＭＳ Ｐゴシック"/>
              </a:rPr>
              <a:t>だろうな」</a:t>
            </a:r>
            <a:r>
              <a:rPr lang="ja-JP" altLang="en-US" sz="3200" dirty="0" smtClean="0">
                <a:solidFill>
                  <a:prstClr val="black">
                    <a:lumMod val="85000"/>
                    <a:lumOff val="15000"/>
                  </a:prstClr>
                </a:solidFill>
                <a:latin typeface="ＭＳ Ｐゴシック"/>
                <a:ea typeface="ＭＳ Ｐゴシック"/>
              </a:rPr>
              <a:t>を</a:t>
            </a:r>
            <a:r>
              <a:rPr lang="ja-JP" altLang="en-US" sz="3200" b="1" dirty="0" smtClean="0">
                <a:solidFill>
                  <a:srgbClr val="C00000"/>
                </a:solidFill>
                <a:latin typeface="ＭＳ Ｐゴシック"/>
                <a:ea typeface="ＭＳ Ｐゴシック"/>
              </a:rPr>
              <a:t>深く検討することが</a:t>
            </a:r>
            <a:r>
              <a:rPr lang="ja-JP" altLang="en-US" sz="3200" b="1" dirty="0" smtClean="0">
                <a:solidFill>
                  <a:srgbClr val="C00000"/>
                </a:solidFill>
                <a:effectLst>
                  <a:outerShdw blurRad="38100" dist="38100" dir="2700000" algn="tl">
                    <a:srgbClr val="000000">
                      <a:alpha val="43137"/>
                    </a:srgbClr>
                  </a:outerShdw>
                </a:effectLst>
                <a:latin typeface="ＭＳ Ｐゴシック"/>
                <a:ea typeface="ＭＳ Ｐゴシック"/>
              </a:rPr>
              <a:t>ポイント</a:t>
            </a:r>
            <a:r>
              <a:rPr lang="ja-JP" altLang="en-US" sz="3200" b="1" dirty="0" smtClean="0">
                <a:solidFill>
                  <a:srgbClr val="C00000"/>
                </a:solidFill>
                <a:latin typeface="ＭＳ Ｐゴシック"/>
                <a:ea typeface="ＭＳ Ｐゴシック"/>
              </a:rPr>
              <a:t>になります</a:t>
            </a:r>
            <a:r>
              <a:rPr lang="ja-JP" altLang="en-US" sz="3200" dirty="0" smtClean="0">
                <a:solidFill>
                  <a:prstClr val="black">
                    <a:lumMod val="85000"/>
                    <a:lumOff val="15000"/>
                  </a:prstClr>
                </a:solidFill>
                <a:latin typeface="ＭＳ Ｐゴシック"/>
                <a:ea typeface="ＭＳ Ｐゴシック"/>
              </a:rPr>
              <a:t>。</a:t>
            </a:r>
            <a:endParaRPr lang="ja-JP" altLang="en-US" sz="3200" dirty="0">
              <a:solidFill>
                <a:prstClr val="black">
                  <a:lumMod val="85000"/>
                  <a:lumOff val="15000"/>
                </a:prstClr>
              </a:solidFill>
              <a:latin typeface="ＭＳ Ｐゴシック"/>
              <a:ea typeface="ＭＳ Ｐゴシック"/>
            </a:endParaRPr>
          </a:p>
        </p:txBody>
      </p:sp>
    </p:spTree>
    <p:extLst>
      <p:ext uri="{BB962C8B-B14F-4D97-AF65-F5344CB8AC3E}">
        <p14:creationId xmlns:p14="http://schemas.microsoft.com/office/powerpoint/2010/main" val="13155070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ユーザーエクスペリエンスとは？</a:t>
            </a:r>
            <a:endParaRPr kumimoji="1" lang="ja-JP" altLang="en-US" dirty="0"/>
          </a:p>
        </p:txBody>
      </p:sp>
      <p:sp>
        <p:nvSpPr>
          <p:cNvPr id="3" name="Text Box 3"/>
          <p:cNvSpPr txBox="1">
            <a:spLocks noChangeArrowheads="1"/>
          </p:cNvSpPr>
          <p:nvPr/>
        </p:nvSpPr>
        <p:spPr bwMode="auto">
          <a:xfrm>
            <a:off x="1619250" y="3049588"/>
            <a:ext cx="6648450" cy="861774"/>
          </a:xfrm>
          <a:prstGeom prst="rect">
            <a:avLst/>
          </a:prstGeom>
          <a:ln/>
          <a:extLst/>
        </p:spPr>
        <p:style>
          <a:lnRef idx="1">
            <a:schemeClr val="accent1"/>
          </a:lnRef>
          <a:fillRef idx="3">
            <a:schemeClr val="accent1"/>
          </a:fillRef>
          <a:effectRef idx="2">
            <a:schemeClr val="accent1"/>
          </a:effectRef>
          <a:fontRef idx="minor">
            <a:schemeClr val="lt1"/>
          </a:fontRef>
        </p:style>
        <p:txBody>
          <a:bodyPr wrap="square">
            <a:spAutoFit/>
          </a:bodyPr>
          <a:lstStyle/>
          <a:p>
            <a:pPr algn="ctr">
              <a:spcBef>
                <a:spcPct val="50000"/>
              </a:spcBef>
            </a:pPr>
            <a:r>
              <a:rPr lang="ja-JP" altLang="en-US" sz="5000" b="1" dirty="0" smtClean="0">
                <a:solidFill>
                  <a:prstClr val="white"/>
                </a:solidFill>
                <a:latin typeface="ＭＳ Ｐゴシック"/>
                <a:ea typeface="ＭＳ Ｐゴシック"/>
              </a:rPr>
              <a:t>システムだけでも</a:t>
            </a:r>
            <a:r>
              <a:rPr lang="en-US" altLang="ja-JP" sz="5000" b="1" dirty="0" smtClean="0">
                <a:solidFill>
                  <a:prstClr val="white"/>
                </a:solidFill>
                <a:latin typeface="ＭＳ Ｐゴシック"/>
                <a:ea typeface="ＭＳ Ｐゴシック"/>
              </a:rPr>
              <a:t>×</a:t>
            </a:r>
            <a:endParaRPr lang="ja-JP" altLang="en-US" sz="5000" b="1" dirty="0">
              <a:solidFill>
                <a:prstClr val="white"/>
              </a:solidFill>
              <a:latin typeface="ＭＳ Ｐゴシック"/>
              <a:ea typeface="ＭＳ Ｐゴシック"/>
            </a:endParaRPr>
          </a:p>
        </p:txBody>
      </p:sp>
      <p:sp>
        <p:nvSpPr>
          <p:cNvPr id="4" name="角丸四角形 3"/>
          <p:cNvSpPr/>
          <p:nvPr/>
        </p:nvSpPr>
        <p:spPr>
          <a:xfrm>
            <a:off x="452406" y="923914"/>
            <a:ext cx="8967366" cy="1143008"/>
          </a:xfrm>
          <a:prstGeom prst="roundRect">
            <a:avLst>
              <a:gd name="adj" fmla="val 7067"/>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6000" b="1" dirty="0" smtClean="0">
                <a:solidFill>
                  <a:prstClr val="white"/>
                </a:solidFill>
                <a:latin typeface="ＭＳ Ｐゴシック"/>
                <a:ea typeface="ＭＳ Ｐゴシック"/>
              </a:rPr>
              <a:t>検討って？</a:t>
            </a:r>
            <a:endParaRPr lang="en-US" altLang="ja-JP" sz="6000" b="1" dirty="0" smtClean="0">
              <a:solidFill>
                <a:prstClr val="white"/>
              </a:solidFill>
              <a:latin typeface="ＭＳ Ｐゴシック"/>
              <a:ea typeface="ＭＳ Ｐゴシック"/>
            </a:endParaRPr>
          </a:p>
        </p:txBody>
      </p:sp>
      <p:sp>
        <p:nvSpPr>
          <p:cNvPr id="6" name="Text Box 3"/>
          <p:cNvSpPr txBox="1">
            <a:spLocks noChangeArrowheads="1"/>
          </p:cNvSpPr>
          <p:nvPr/>
        </p:nvSpPr>
        <p:spPr bwMode="auto">
          <a:xfrm>
            <a:off x="1619250" y="4687888"/>
            <a:ext cx="6648450" cy="861774"/>
          </a:xfrm>
          <a:prstGeom prst="rect">
            <a:avLst/>
          </a:prstGeom>
          <a:ln/>
          <a:extLst/>
        </p:spPr>
        <p:style>
          <a:lnRef idx="1">
            <a:schemeClr val="accent2"/>
          </a:lnRef>
          <a:fillRef idx="3">
            <a:schemeClr val="accent2"/>
          </a:fillRef>
          <a:effectRef idx="2">
            <a:schemeClr val="accent2"/>
          </a:effectRef>
          <a:fontRef idx="minor">
            <a:schemeClr val="lt1"/>
          </a:fontRef>
        </p:style>
        <p:txBody>
          <a:bodyPr wrap="square">
            <a:spAutoFit/>
          </a:bodyPr>
          <a:lstStyle/>
          <a:p>
            <a:pPr algn="ctr">
              <a:spcBef>
                <a:spcPct val="50000"/>
              </a:spcBef>
            </a:pPr>
            <a:r>
              <a:rPr lang="ja-JP" altLang="en-US" sz="5000" b="1" dirty="0" smtClean="0">
                <a:solidFill>
                  <a:prstClr val="white"/>
                </a:solidFill>
                <a:latin typeface="ＭＳ Ｐゴシック"/>
                <a:ea typeface="ＭＳ Ｐゴシック"/>
              </a:rPr>
              <a:t>デザイン</a:t>
            </a:r>
            <a:r>
              <a:rPr lang="ja-JP" altLang="en-US" sz="5000" b="1" dirty="0">
                <a:solidFill>
                  <a:prstClr val="white"/>
                </a:solidFill>
                <a:latin typeface="ＭＳ Ｐゴシック"/>
                <a:ea typeface="ＭＳ Ｐゴシック"/>
              </a:rPr>
              <a:t>だけ</a:t>
            </a:r>
            <a:r>
              <a:rPr lang="ja-JP" altLang="en-US" sz="5000" b="1" dirty="0" smtClean="0">
                <a:solidFill>
                  <a:prstClr val="white"/>
                </a:solidFill>
                <a:latin typeface="ＭＳ Ｐゴシック"/>
                <a:ea typeface="ＭＳ Ｐゴシック"/>
              </a:rPr>
              <a:t>でも</a:t>
            </a:r>
            <a:r>
              <a:rPr lang="en-US" altLang="ja-JP" sz="5000" b="1" dirty="0" smtClean="0">
                <a:solidFill>
                  <a:prstClr val="white"/>
                </a:solidFill>
                <a:latin typeface="ＭＳ Ｐゴシック"/>
                <a:ea typeface="ＭＳ Ｐゴシック"/>
              </a:rPr>
              <a:t>×</a:t>
            </a:r>
            <a:endParaRPr lang="ja-JP" altLang="en-US" sz="5000" b="1" dirty="0">
              <a:solidFill>
                <a:prstClr val="white"/>
              </a:solidFill>
              <a:latin typeface="ＭＳ Ｐゴシック"/>
              <a:ea typeface="ＭＳ Ｐゴシック"/>
            </a:endParaRPr>
          </a:p>
        </p:txBody>
      </p:sp>
    </p:spTree>
    <p:extLst>
      <p:ext uri="{BB962C8B-B14F-4D97-AF65-F5344CB8AC3E}">
        <p14:creationId xmlns:p14="http://schemas.microsoft.com/office/powerpoint/2010/main" val="931853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normAutofit/>
          </a:bodyPr>
          <a:lstStyle/>
          <a:p>
            <a:r>
              <a:rPr lang="ja-JP" altLang="en-US" dirty="0"/>
              <a:t>エクスペリエンスをプラスして利益を最大化</a:t>
            </a:r>
            <a:r>
              <a:rPr lang="ja-JP" altLang="en-US" dirty="0" smtClean="0"/>
              <a:t>する</a:t>
            </a:r>
            <a:endParaRPr kumimoji="1" lang="ja-JP" altLang="en-US" dirty="0"/>
          </a:p>
        </p:txBody>
      </p:sp>
      <p:pic>
        <p:nvPicPr>
          <p:cNvPr id="4"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02" y="1065338"/>
            <a:ext cx="4592209" cy="4720621"/>
          </a:xfrm>
          <a:prstGeom prst="rect">
            <a:avLst/>
          </a:prstGeom>
        </p:spPr>
      </p:pic>
      <p:sp>
        <p:nvSpPr>
          <p:cNvPr id="5" name="正方形/長方形 26"/>
          <p:cNvSpPr/>
          <p:nvPr/>
        </p:nvSpPr>
        <p:spPr bwMode="auto">
          <a:xfrm>
            <a:off x="686201" y="5993797"/>
            <a:ext cx="4592209" cy="407003"/>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6716" tIns="126716" rIns="91429" bIns="45715" rtlCol="0" anchor="ctr" anchorCtr="1"/>
          <a:lstStyle/>
          <a:p>
            <a:pPr algn="ctr"/>
            <a:r>
              <a:rPr lang="ja-JP" altLang="en-US" sz="1200" b="1" dirty="0">
                <a:solidFill>
                  <a:prstClr val="black">
                    <a:lumMod val="75000"/>
                    <a:lumOff val="25000"/>
                  </a:prstClr>
                </a:solidFill>
                <a:latin typeface="ＭＳ Ｐゴシック"/>
                <a:ea typeface="ＭＳ Ｐゴシック"/>
                <a:cs typeface="メイリオ" panose="020B0604030504040204" pitchFamily="50" charset="-128"/>
              </a:rPr>
              <a:t>出典：ガートナー　</a:t>
            </a:r>
            <a:r>
              <a:rPr lang="en-US" altLang="ja-JP" sz="1200" b="1" dirty="0">
                <a:solidFill>
                  <a:prstClr val="black">
                    <a:lumMod val="75000"/>
                    <a:lumOff val="25000"/>
                  </a:prstClr>
                </a:solidFill>
                <a:latin typeface="ＭＳ Ｐゴシック"/>
                <a:ea typeface="ＭＳ Ｐゴシック"/>
                <a:cs typeface="メイリオ" panose="020B0604030504040204" pitchFamily="50" charset="-128"/>
              </a:rPr>
              <a:t> </a:t>
            </a:r>
            <a:r>
              <a:rPr lang="en-US" altLang="ja-JP" sz="1400" b="1" dirty="0">
                <a:solidFill>
                  <a:prstClr val="black">
                    <a:lumMod val="75000"/>
                    <a:lumOff val="25000"/>
                  </a:prstClr>
                </a:solidFill>
                <a:latin typeface="ＭＳ Ｐゴシック"/>
                <a:ea typeface="ＭＳ Ｐゴシック"/>
                <a:cs typeface="メイリオ" panose="020B0604030504040204" pitchFamily="50" charset="-128"/>
              </a:rPr>
              <a:t>The Nexus of Forces</a:t>
            </a:r>
          </a:p>
        </p:txBody>
      </p:sp>
      <p:sp>
        <p:nvSpPr>
          <p:cNvPr id="6" name="正方形/長方形 5"/>
          <p:cNvSpPr/>
          <p:nvPr/>
        </p:nvSpPr>
        <p:spPr>
          <a:xfrm>
            <a:off x="5699854" y="2266027"/>
            <a:ext cx="3380646" cy="2603376"/>
          </a:xfrm>
          <a:prstGeom prst="rect">
            <a:avLst/>
          </a:prstGeom>
        </p:spPr>
        <p:txBody>
          <a:bodyPr wrap="square" lIns="107287" tIns="53643" rIns="107287" bIns="53643">
            <a:spAutoFit/>
          </a:bodyPr>
          <a:lstStyle/>
          <a:p>
            <a:pPr algn="just">
              <a:lnSpc>
                <a:spcPct val="120000"/>
              </a:lnSpc>
            </a:pPr>
            <a:r>
              <a:rPr lang="ja-JP" altLang="en-US" dirty="0" smtClean="0">
                <a:solidFill>
                  <a:prstClr val="black"/>
                </a:solidFill>
                <a:latin typeface="ＭＳ Ｐゴシック"/>
                <a:ea typeface="ＭＳ Ｐゴシック"/>
                <a:cs typeface="メイリオ" panose="020B0604030504040204" pitchFamily="50" charset="-128"/>
              </a:rPr>
              <a:t>ソーシャル、モバイル、クラウド、ビッグデータの結束がこれまでの業界のあり方を変える。</a:t>
            </a:r>
            <a:endParaRPr lang="en-US" altLang="ja-JP" dirty="0" smtClean="0">
              <a:solidFill>
                <a:prstClr val="black"/>
              </a:solidFill>
              <a:latin typeface="ＭＳ Ｐゴシック"/>
              <a:ea typeface="ＭＳ Ｐゴシック"/>
              <a:cs typeface="メイリオ" panose="020B0604030504040204" pitchFamily="50" charset="-128"/>
            </a:endParaRPr>
          </a:p>
          <a:p>
            <a:pPr algn="just">
              <a:lnSpc>
                <a:spcPct val="120000"/>
              </a:lnSpc>
            </a:pPr>
            <a:endParaRPr lang="en-US" altLang="ja-JP" dirty="0">
              <a:solidFill>
                <a:prstClr val="black"/>
              </a:solidFill>
              <a:latin typeface="ＭＳ Ｐゴシック"/>
              <a:ea typeface="ＭＳ Ｐゴシック"/>
              <a:cs typeface="メイリオ" panose="020B0604030504040204" pitchFamily="50" charset="-128"/>
            </a:endParaRPr>
          </a:p>
          <a:p>
            <a:pPr algn="ctr"/>
            <a:r>
              <a:rPr lang="ja-JP" altLang="en-US" sz="3200" b="1" dirty="0" smtClean="0">
                <a:solidFill>
                  <a:prstClr val="black"/>
                </a:solidFill>
                <a:latin typeface="ＭＳ Ｐゴシック"/>
                <a:ea typeface="ＭＳ Ｐゴシック"/>
                <a:cs typeface="メイリオ" panose="020B0604030504040204" pitchFamily="50" charset="-128"/>
              </a:rPr>
              <a:t>イノベーションが</a:t>
            </a:r>
            <a:endParaRPr lang="en-US" altLang="ja-JP" sz="3200" b="1" dirty="0" smtClean="0">
              <a:solidFill>
                <a:prstClr val="black"/>
              </a:solidFill>
              <a:latin typeface="ＭＳ Ｐゴシック"/>
              <a:ea typeface="ＭＳ Ｐゴシック"/>
              <a:cs typeface="メイリオ" panose="020B0604030504040204" pitchFamily="50" charset="-128"/>
            </a:endParaRPr>
          </a:p>
          <a:p>
            <a:pPr algn="ctr">
              <a:lnSpc>
                <a:spcPct val="120000"/>
              </a:lnSpc>
            </a:pPr>
            <a:r>
              <a:rPr lang="ja-JP" altLang="en-US" sz="3200" b="1" dirty="0" smtClean="0">
                <a:solidFill>
                  <a:prstClr val="black"/>
                </a:solidFill>
                <a:latin typeface="ＭＳ Ｐゴシック"/>
                <a:ea typeface="ＭＳ Ｐゴシック"/>
                <a:cs typeface="メイリオ" panose="020B0604030504040204" pitchFamily="50" charset="-128"/>
              </a:rPr>
              <a:t>求められる時代</a:t>
            </a:r>
            <a:endParaRPr lang="en-US" altLang="ja-JP" sz="3200" b="1" dirty="0" smtClean="0">
              <a:solidFill>
                <a:prstClr val="black"/>
              </a:solidFill>
              <a:latin typeface="ＭＳ Ｐゴシック"/>
              <a:ea typeface="ＭＳ Ｐゴシック"/>
              <a:cs typeface="メイリオ" panose="020B0604030504040204" pitchFamily="50" charset="-128"/>
            </a:endParaRPr>
          </a:p>
        </p:txBody>
      </p:sp>
    </p:spTree>
    <p:extLst>
      <p:ext uri="{BB962C8B-B14F-4D97-AF65-F5344CB8AC3E}">
        <p14:creationId xmlns:p14="http://schemas.microsoft.com/office/powerpoint/2010/main" val="27520666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イノベーション</a:t>
            </a:r>
            <a:r>
              <a:rPr lang="ja-JP" altLang="en-US" dirty="0" smtClean="0"/>
              <a:t>と</a:t>
            </a:r>
            <a:r>
              <a:rPr lang="en-US" altLang="ja-JP" dirty="0" smtClean="0"/>
              <a:t>UX</a:t>
            </a:r>
            <a:endParaRPr kumimoji="1" lang="ja-JP" altLang="en-US" dirty="0"/>
          </a:p>
        </p:txBody>
      </p:sp>
      <p:sp>
        <p:nvSpPr>
          <p:cNvPr id="3" name="角丸四角形 2"/>
          <p:cNvSpPr/>
          <p:nvPr/>
        </p:nvSpPr>
        <p:spPr>
          <a:xfrm>
            <a:off x="452406" y="923914"/>
            <a:ext cx="8967366" cy="1143008"/>
          </a:xfrm>
          <a:prstGeom prst="roundRect">
            <a:avLst>
              <a:gd name="adj" fmla="val 70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6000" b="1" dirty="0" smtClean="0">
                <a:solidFill>
                  <a:prstClr val="white"/>
                </a:solidFill>
                <a:latin typeface="ＭＳ Ｐゴシック"/>
                <a:ea typeface="ＭＳ Ｐゴシック"/>
              </a:rPr>
              <a:t>イノベーションとは？</a:t>
            </a:r>
            <a:endParaRPr lang="en-US" altLang="ja-JP" sz="6000" b="1" dirty="0" smtClean="0">
              <a:solidFill>
                <a:prstClr val="white"/>
              </a:solidFill>
              <a:latin typeface="ＭＳ Ｐゴシック"/>
              <a:ea typeface="ＭＳ Ｐゴシック"/>
            </a:endParaRPr>
          </a:p>
        </p:txBody>
      </p:sp>
      <p:sp>
        <p:nvSpPr>
          <p:cNvPr id="4" name="テキスト ボックス 3"/>
          <p:cNvSpPr txBox="1"/>
          <p:nvPr/>
        </p:nvSpPr>
        <p:spPr>
          <a:xfrm>
            <a:off x="647700" y="2323016"/>
            <a:ext cx="8632372" cy="4064702"/>
          </a:xfrm>
          <a:prstGeom prst="rect">
            <a:avLst/>
          </a:prstGeom>
          <a:noFill/>
        </p:spPr>
        <p:txBody>
          <a:bodyPr wrap="square" rtlCol="0">
            <a:spAutoFit/>
          </a:bodyPr>
          <a:lstStyle/>
          <a:p>
            <a:r>
              <a:rPr lang="ja-JP" altLang="en-US" sz="2400" dirty="0" smtClean="0">
                <a:solidFill>
                  <a:prstClr val="black"/>
                </a:solidFill>
                <a:latin typeface="ＭＳ Ｐゴシック"/>
                <a:ea typeface="ＭＳ Ｐゴシック"/>
              </a:rPr>
              <a:t>オーストリア</a:t>
            </a:r>
            <a:r>
              <a:rPr lang="ja-JP" altLang="en-US" sz="2400" dirty="0">
                <a:solidFill>
                  <a:prstClr val="black"/>
                </a:solidFill>
                <a:latin typeface="ＭＳ Ｐゴシック"/>
                <a:ea typeface="ＭＳ Ｐゴシック"/>
              </a:rPr>
              <a:t>の経済学者、シュンペーターによって構築された理論</a:t>
            </a:r>
            <a:r>
              <a:rPr lang="ja-JP" altLang="en-US" sz="2400" dirty="0" smtClean="0">
                <a:solidFill>
                  <a:prstClr val="black"/>
                </a:solidFill>
                <a:latin typeface="ＭＳ Ｐゴシック"/>
                <a:ea typeface="ＭＳ Ｐゴシック"/>
              </a:rPr>
              <a:t>。</a:t>
            </a:r>
            <a:endParaRPr lang="en-US" altLang="ja-JP" sz="2400" dirty="0" smtClean="0">
              <a:solidFill>
                <a:prstClr val="black"/>
              </a:solidFill>
              <a:latin typeface="ＭＳ Ｐゴシック"/>
              <a:ea typeface="ＭＳ Ｐゴシック"/>
            </a:endParaRPr>
          </a:p>
          <a:p>
            <a:r>
              <a:rPr lang="ja-JP" altLang="en-US" sz="2400" dirty="0">
                <a:solidFill>
                  <a:prstClr val="black"/>
                </a:solidFill>
                <a:latin typeface="ＭＳ Ｐゴシック"/>
                <a:ea typeface="ＭＳ Ｐゴシック"/>
              </a:rPr>
              <a:t>物事の「新機軸」「新しい切り口」「新しい捉え方」「新しい活用法</a:t>
            </a:r>
            <a:r>
              <a:rPr lang="ja-JP" altLang="en-US" sz="2400" dirty="0" smtClean="0">
                <a:solidFill>
                  <a:prstClr val="black"/>
                </a:solidFill>
                <a:latin typeface="ＭＳ Ｐゴシック"/>
                <a:ea typeface="ＭＳ Ｐゴシック"/>
              </a:rPr>
              <a:t>」</a:t>
            </a:r>
            <a:endParaRPr lang="en-US" altLang="ja-JP" sz="2400" dirty="0" smtClean="0">
              <a:solidFill>
                <a:prstClr val="black"/>
              </a:solidFill>
              <a:latin typeface="ＭＳ Ｐゴシック"/>
              <a:ea typeface="ＭＳ Ｐゴシック"/>
            </a:endParaRPr>
          </a:p>
          <a:p>
            <a:r>
              <a:rPr lang="ja-JP" altLang="en-US" sz="2400" dirty="0" smtClean="0">
                <a:solidFill>
                  <a:prstClr val="black"/>
                </a:solidFill>
                <a:latin typeface="ＭＳ Ｐゴシック"/>
                <a:ea typeface="ＭＳ Ｐゴシック"/>
              </a:rPr>
              <a:t>（</a:t>
            </a:r>
            <a:r>
              <a:rPr lang="ja-JP" altLang="en-US" sz="2400" dirty="0">
                <a:solidFill>
                  <a:prstClr val="black"/>
                </a:solidFill>
                <a:latin typeface="ＭＳ Ｐゴシック"/>
                <a:ea typeface="ＭＳ Ｐゴシック"/>
              </a:rPr>
              <a:t>を創造する行為）の</a:t>
            </a:r>
            <a:r>
              <a:rPr lang="ja-JP" altLang="en-US" sz="2400" dirty="0" smtClean="0">
                <a:solidFill>
                  <a:prstClr val="black"/>
                </a:solidFill>
                <a:latin typeface="ＭＳ Ｐゴシック"/>
                <a:ea typeface="ＭＳ Ｐゴシック"/>
              </a:rPr>
              <a:t>こととされる。</a:t>
            </a:r>
            <a:endParaRPr lang="en-US" altLang="ja-JP" sz="2400" dirty="0" smtClean="0">
              <a:solidFill>
                <a:prstClr val="black"/>
              </a:solidFill>
              <a:latin typeface="ＭＳ Ｐゴシック"/>
              <a:ea typeface="ＭＳ Ｐゴシック"/>
            </a:endParaRPr>
          </a:p>
          <a:p>
            <a:endParaRPr lang="en-US" altLang="ja-JP" sz="1200" dirty="0">
              <a:solidFill>
                <a:prstClr val="black"/>
              </a:solidFill>
              <a:latin typeface="ＭＳ Ｐゴシック"/>
              <a:ea typeface="ＭＳ Ｐゴシック"/>
            </a:endParaRPr>
          </a:p>
          <a:p>
            <a:pPr>
              <a:lnSpc>
                <a:spcPct val="120000"/>
              </a:lnSpc>
            </a:pPr>
            <a:r>
              <a:rPr lang="ja-JP" altLang="en-US" sz="3200" b="1" dirty="0">
                <a:solidFill>
                  <a:srgbClr val="F79646">
                    <a:lumMod val="75000"/>
                  </a:srgbClr>
                </a:solidFill>
                <a:latin typeface="ＭＳ Ｐゴシック"/>
                <a:ea typeface="ＭＳ Ｐゴシック"/>
              </a:rPr>
              <a:t>生産要素を全く新たな組み合わせで結合</a:t>
            </a:r>
            <a:r>
              <a:rPr lang="ja-JP" altLang="en-US" sz="3200" b="1" dirty="0" smtClean="0">
                <a:solidFill>
                  <a:srgbClr val="F79646">
                    <a:lumMod val="75000"/>
                  </a:srgbClr>
                </a:solidFill>
                <a:latin typeface="ＭＳ Ｐゴシック"/>
                <a:ea typeface="ＭＳ Ｐゴシック"/>
              </a:rPr>
              <a:t>して</a:t>
            </a:r>
            <a:endParaRPr lang="en-US" altLang="ja-JP" sz="3200" b="1" dirty="0" smtClean="0">
              <a:solidFill>
                <a:srgbClr val="F79646">
                  <a:lumMod val="75000"/>
                </a:srgbClr>
              </a:solidFill>
              <a:latin typeface="ＭＳ Ｐゴシック"/>
              <a:ea typeface="ＭＳ Ｐゴシック"/>
            </a:endParaRPr>
          </a:p>
          <a:p>
            <a:pPr>
              <a:lnSpc>
                <a:spcPct val="120000"/>
              </a:lnSpc>
            </a:pPr>
            <a:r>
              <a:rPr lang="ja-JP" altLang="en-US" sz="3200" b="1" dirty="0" smtClean="0">
                <a:solidFill>
                  <a:srgbClr val="1F497D"/>
                </a:solidFill>
                <a:effectLst>
                  <a:outerShdw blurRad="38100" dist="38100" dir="2700000" algn="tl">
                    <a:srgbClr val="000000">
                      <a:alpha val="43137"/>
                    </a:srgbClr>
                  </a:outerShdw>
                </a:effectLst>
                <a:latin typeface="ＭＳ Ｐゴシック"/>
                <a:ea typeface="ＭＳ Ｐゴシック"/>
              </a:rPr>
              <a:t>新たな</a:t>
            </a:r>
            <a:r>
              <a:rPr lang="ja-JP" altLang="en-US" sz="3200" b="1" dirty="0">
                <a:solidFill>
                  <a:srgbClr val="1F497D"/>
                </a:solidFill>
                <a:effectLst>
                  <a:outerShdw blurRad="38100" dist="38100" dir="2700000" algn="tl">
                    <a:srgbClr val="000000">
                      <a:alpha val="43137"/>
                    </a:srgbClr>
                  </a:outerShdw>
                </a:effectLst>
                <a:latin typeface="ＭＳ Ｐゴシック"/>
                <a:ea typeface="ＭＳ Ｐゴシック"/>
              </a:rPr>
              <a:t>価値</a:t>
            </a:r>
            <a:r>
              <a:rPr lang="ja-JP" altLang="en-US" sz="3200" b="1" dirty="0" smtClean="0">
                <a:solidFill>
                  <a:srgbClr val="1F497D"/>
                </a:solidFill>
                <a:effectLst>
                  <a:outerShdw blurRad="38100" dist="38100" dir="2700000" algn="tl">
                    <a:srgbClr val="000000">
                      <a:alpha val="43137"/>
                    </a:srgbClr>
                  </a:outerShdw>
                </a:effectLst>
                <a:latin typeface="ＭＳ Ｐゴシック"/>
                <a:ea typeface="ＭＳ Ｐゴシック"/>
              </a:rPr>
              <a:t>を創造</a:t>
            </a:r>
            <a:r>
              <a:rPr lang="ja-JP" altLang="en-US" sz="2400" dirty="0" smtClean="0">
                <a:solidFill>
                  <a:prstClr val="black"/>
                </a:solidFill>
                <a:latin typeface="ＭＳ Ｐゴシック"/>
                <a:ea typeface="ＭＳ Ｐゴシック"/>
              </a:rPr>
              <a:t>したり、</a:t>
            </a:r>
            <a:endParaRPr lang="en-US" altLang="ja-JP" sz="2400" dirty="0" smtClean="0">
              <a:solidFill>
                <a:prstClr val="black"/>
              </a:solidFill>
              <a:latin typeface="ＭＳ Ｐゴシック"/>
              <a:ea typeface="ＭＳ Ｐゴシック"/>
            </a:endParaRPr>
          </a:p>
          <a:p>
            <a:pPr>
              <a:lnSpc>
                <a:spcPct val="120000"/>
              </a:lnSpc>
            </a:pPr>
            <a:endParaRPr lang="en-US" altLang="ja-JP" sz="1200" dirty="0" smtClean="0">
              <a:solidFill>
                <a:prstClr val="black"/>
              </a:solidFill>
              <a:latin typeface="ＭＳ Ｐゴシック"/>
              <a:ea typeface="ＭＳ Ｐゴシック"/>
            </a:endParaRPr>
          </a:p>
          <a:p>
            <a:pPr>
              <a:lnSpc>
                <a:spcPct val="120000"/>
              </a:lnSpc>
            </a:pPr>
            <a:r>
              <a:rPr lang="ja-JP" altLang="en-US" sz="3200" b="1" dirty="0">
                <a:solidFill>
                  <a:srgbClr val="F79646">
                    <a:lumMod val="75000"/>
                  </a:srgbClr>
                </a:solidFill>
                <a:latin typeface="ＭＳ Ｐゴシック"/>
                <a:ea typeface="ＭＳ Ｐゴシック"/>
              </a:rPr>
              <a:t>人間の行動・習慣・</a:t>
            </a:r>
            <a:r>
              <a:rPr lang="ja-JP" altLang="en-US" sz="3200" b="1" dirty="0" smtClean="0">
                <a:solidFill>
                  <a:srgbClr val="F79646">
                    <a:lumMod val="75000"/>
                  </a:srgbClr>
                </a:solidFill>
                <a:latin typeface="ＭＳ Ｐゴシック"/>
                <a:ea typeface="ＭＳ Ｐゴシック"/>
              </a:rPr>
              <a:t>価値観・利用の方法にまでも</a:t>
            </a:r>
            <a:endParaRPr lang="en-US" altLang="ja-JP" sz="3200" b="1" dirty="0" smtClean="0">
              <a:solidFill>
                <a:srgbClr val="F79646">
                  <a:lumMod val="75000"/>
                </a:srgbClr>
              </a:solidFill>
              <a:latin typeface="ＭＳ Ｐゴシック"/>
              <a:ea typeface="ＭＳ Ｐゴシック"/>
            </a:endParaRPr>
          </a:p>
          <a:p>
            <a:pPr>
              <a:lnSpc>
                <a:spcPct val="120000"/>
              </a:lnSpc>
            </a:pPr>
            <a:r>
              <a:rPr lang="ja-JP" altLang="en-US" sz="3200" b="1" dirty="0" smtClean="0">
                <a:solidFill>
                  <a:srgbClr val="C00000"/>
                </a:solidFill>
                <a:effectLst>
                  <a:outerShdw blurRad="38100" dist="38100" dir="2700000" algn="tl">
                    <a:srgbClr val="000000">
                      <a:alpha val="43137"/>
                    </a:srgbClr>
                  </a:outerShdw>
                </a:effectLst>
                <a:latin typeface="ＭＳ Ｐゴシック"/>
                <a:ea typeface="ＭＳ Ｐゴシック"/>
              </a:rPr>
              <a:t>不可逆</a:t>
            </a:r>
            <a:r>
              <a:rPr lang="ja-JP" altLang="en-US" sz="3200" b="1" dirty="0">
                <a:solidFill>
                  <a:srgbClr val="C00000"/>
                </a:solidFill>
                <a:effectLst>
                  <a:outerShdw blurRad="38100" dist="38100" dir="2700000" algn="tl">
                    <a:srgbClr val="000000">
                      <a:alpha val="43137"/>
                    </a:srgbClr>
                  </a:outerShdw>
                </a:effectLst>
                <a:latin typeface="ＭＳ Ｐゴシック"/>
                <a:ea typeface="ＭＳ Ｐゴシック"/>
              </a:rPr>
              <a:t>の変化を</a:t>
            </a:r>
            <a:r>
              <a:rPr lang="ja-JP" altLang="en-US" sz="3200" b="1" dirty="0" smtClean="0">
                <a:solidFill>
                  <a:srgbClr val="C00000"/>
                </a:solidFill>
                <a:effectLst>
                  <a:outerShdw blurRad="38100" dist="38100" dir="2700000" algn="tl">
                    <a:srgbClr val="000000">
                      <a:alpha val="43137"/>
                    </a:srgbClr>
                  </a:outerShdw>
                </a:effectLst>
                <a:latin typeface="ＭＳ Ｐゴシック"/>
                <a:ea typeface="ＭＳ Ｐゴシック"/>
              </a:rPr>
              <a:t>もたらす</a:t>
            </a:r>
            <a:r>
              <a:rPr lang="ja-JP" altLang="en-US" sz="2400" dirty="0" smtClean="0">
                <a:solidFill>
                  <a:prstClr val="black"/>
                </a:solidFill>
                <a:latin typeface="ＭＳ Ｐゴシック"/>
                <a:ea typeface="ＭＳ Ｐゴシック"/>
              </a:rPr>
              <a:t>もの、とされています。</a:t>
            </a:r>
            <a:endParaRPr lang="en-US" altLang="ja-JP" sz="2400" dirty="0" smtClean="0">
              <a:solidFill>
                <a:prstClr val="black"/>
              </a:solidFill>
              <a:latin typeface="ＭＳ Ｐゴシック"/>
              <a:ea typeface="ＭＳ Ｐゴシック"/>
            </a:endParaRPr>
          </a:p>
        </p:txBody>
      </p:sp>
    </p:spTree>
    <p:extLst>
      <p:ext uri="{BB962C8B-B14F-4D97-AF65-F5344CB8AC3E}">
        <p14:creationId xmlns:p14="http://schemas.microsoft.com/office/powerpoint/2010/main" val="30690049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不可逆をもたらした例 － </a:t>
            </a:r>
            <a:r>
              <a:rPr lang="en-US" altLang="ja-JP" dirty="0" err="1" smtClean="0"/>
              <a:t>Suica</a:t>
            </a:r>
            <a:r>
              <a:rPr lang="en-US" altLang="ja-JP" dirty="0" smtClean="0"/>
              <a:t>(</a:t>
            </a:r>
            <a:r>
              <a:rPr lang="ja-JP" altLang="en-US" dirty="0" smtClean="0"/>
              <a:t>スイカ</a:t>
            </a:r>
            <a:r>
              <a:rPr lang="en-US" altLang="ja-JP" dirty="0" smtClean="0"/>
              <a:t>)</a:t>
            </a:r>
            <a:endParaRPr kumimoji="1" lang="ja-JP" altLang="en-US" dirty="0"/>
          </a:p>
        </p:txBody>
      </p:sp>
      <p:pic>
        <p:nvPicPr>
          <p:cNvPr id="5122" name="Picture 2" descr="C:\Users\hikari_akiyama.2NDFACTORY\Desktop\suica_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929" y="1868033"/>
            <a:ext cx="4857750" cy="305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64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不可逆をもたらした例 － </a:t>
            </a:r>
            <a:r>
              <a:rPr lang="en-US" altLang="ja-JP" dirty="0" err="1"/>
              <a:t>Suica</a:t>
            </a:r>
            <a:r>
              <a:rPr lang="en-US" altLang="ja-JP" dirty="0"/>
              <a:t>(</a:t>
            </a:r>
            <a:r>
              <a:rPr lang="ja-JP" altLang="en-US" dirty="0"/>
              <a:t>スイカ</a:t>
            </a:r>
            <a:r>
              <a:rPr lang="en-US" altLang="ja-JP" dirty="0"/>
              <a:t>)</a:t>
            </a:r>
            <a:endParaRPr kumimoji="1" lang="ja-JP" altLang="en-US" dirty="0"/>
          </a:p>
        </p:txBody>
      </p:sp>
      <p:pic>
        <p:nvPicPr>
          <p:cNvPr id="9" name="Picture 13" descr="ワンタッチで改札を通過できます。【タッチ＆ゴー】-図"/>
          <p:cNvPicPr>
            <a:picLocks noChangeAspect="1" noChangeArrowheads="1"/>
          </p:cNvPicPr>
          <p:nvPr/>
        </p:nvPicPr>
        <p:blipFill rotWithShape="1">
          <a:blip r:embed="rId3">
            <a:extLst>
              <a:ext uri="{28A0092B-C50C-407E-A947-70E740481C1C}">
                <a14:useLocalDpi xmlns:a14="http://schemas.microsoft.com/office/drawing/2010/main" val="0"/>
              </a:ext>
            </a:extLst>
          </a:blip>
          <a:srcRect l="5089" r="61648" b="16438"/>
          <a:stretch/>
        </p:blipFill>
        <p:spPr bwMode="auto">
          <a:xfrm>
            <a:off x="653143" y="1211895"/>
            <a:ext cx="3831771" cy="3349922"/>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2"/>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b="1" dirty="0">
                <a:solidFill>
                  <a:prstClr val="black">
                    <a:lumMod val="85000"/>
                    <a:lumOff val="15000"/>
                  </a:prstClr>
                </a:solidFill>
                <a:latin typeface="ＭＳ Ｐゴシック"/>
                <a:ea typeface="ＭＳ Ｐゴシック"/>
              </a:rPr>
              <a:t>毎日のうんざり解消　広がる便利の輪</a:t>
            </a:r>
            <a:endParaRPr lang="en-US" altLang="ja-JP" sz="3600" b="1" dirty="0">
              <a:solidFill>
                <a:prstClr val="black">
                  <a:lumMod val="85000"/>
                  <a:lumOff val="15000"/>
                </a:prstClr>
              </a:solidFill>
              <a:latin typeface="ＭＳ Ｐゴシック"/>
              <a:ea typeface="ＭＳ Ｐゴシック"/>
            </a:endParaRPr>
          </a:p>
        </p:txBody>
      </p:sp>
      <p:pic>
        <p:nvPicPr>
          <p:cNvPr id="10" name="Picture 15" descr="ペンギンの毎日は、がぜんスムーズになりました。もう並ばなくていいし、とにかく、自由にかんたんにスイスイできるようになりました。-イラスト"/>
          <p:cNvPicPr>
            <a:picLocks noChangeAspect="1" noChangeArrowheads="1"/>
          </p:cNvPicPr>
          <p:nvPr/>
        </p:nvPicPr>
        <p:blipFill rotWithShape="1">
          <a:blip r:embed="rId4">
            <a:extLst>
              <a:ext uri="{28A0092B-C50C-407E-A947-70E740481C1C}">
                <a14:useLocalDpi xmlns:a14="http://schemas.microsoft.com/office/drawing/2010/main" val="0"/>
              </a:ext>
            </a:extLst>
          </a:blip>
          <a:srcRect l="73023" r="-3766"/>
          <a:stretch/>
        </p:blipFill>
        <p:spPr bwMode="auto">
          <a:xfrm>
            <a:off x="7603741" y="1695937"/>
            <a:ext cx="1787584" cy="264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ペンギンの毎日は、がぜんスムーズになりました。もう並ばなくていいし、とにかく、自由にかんたんにスイスイできるようになりました。-イラスト"/>
          <p:cNvPicPr>
            <a:picLocks noChangeAspect="1" noChangeArrowheads="1"/>
          </p:cNvPicPr>
          <p:nvPr/>
        </p:nvPicPr>
        <p:blipFill rotWithShape="1">
          <a:blip r:embed="rId4">
            <a:extLst>
              <a:ext uri="{28A0092B-C50C-407E-A947-70E740481C1C}">
                <a14:useLocalDpi xmlns:a14="http://schemas.microsoft.com/office/drawing/2010/main" val="0"/>
              </a:ext>
            </a:extLst>
          </a:blip>
          <a:srcRect r="45192"/>
          <a:stretch/>
        </p:blipFill>
        <p:spPr bwMode="auto">
          <a:xfrm>
            <a:off x="4953000" y="2000736"/>
            <a:ext cx="3186955" cy="264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687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Sony</a:t>
            </a:r>
            <a:r>
              <a:rPr kumimoji="1" lang="ja-JP" altLang="en-US" dirty="0" smtClean="0"/>
              <a:t>ウォークマンと</a:t>
            </a:r>
            <a:r>
              <a:rPr lang="en-US" altLang="ja-JP" dirty="0" smtClean="0"/>
              <a:t>iPod</a:t>
            </a:r>
            <a:endParaRPr kumimoji="1" lang="ja-JP" altLang="en-US" dirty="0"/>
          </a:p>
        </p:txBody>
      </p:sp>
      <p:sp>
        <p:nvSpPr>
          <p:cNvPr id="9" name="角丸四角形 8"/>
          <p:cNvSpPr/>
          <p:nvPr/>
        </p:nvSpPr>
        <p:spPr bwMode="auto">
          <a:xfrm>
            <a:off x="698500" y="5009470"/>
            <a:ext cx="8470900" cy="1111476"/>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lnSpc>
                <a:spcPct val="110000"/>
              </a:lnSpc>
              <a:buSzPct val="120000"/>
              <a:defRPr/>
            </a:pPr>
            <a:r>
              <a:rPr lang="ja-JP" altLang="en-US" sz="2800" b="1" dirty="0" smtClean="0">
                <a:solidFill>
                  <a:prstClr val="black">
                    <a:lumMod val="85000"/>
                    <a:lumOff val="15000"/>
                  </a:prstClr>
                </a:solidFill>
                <a:latin typeface="ＭＳ Ｐゴシック"/>
                <a:ea typeface="ＭＳ Ｐゴシック"/>
              </a:rPr>
              <a:t>音楽を「持ち歩く」ライフスタイル</a:t>
            </a:r>
            <a:endParaRPr lang="en-US" altLang="ja-JP" sz="2800" b="1" dirty="0" smtClean="0">
              <a:solidFill>
                <a:prstClr val="black">
                  <a:lumMod val="85000"/>
                  <a:lumOff val="15000"/>
                </a:prstClr>
              </a:solidFill>
              <a:latin typeface="ＭＳ Ｐゴシック"/>
              <a:ea typeface="ＭＳ Ｐゴシック"/>
            </a:endParaRPr>
          </a:p>
          <a:p>
            <a:pPr algn="ctr">
              <a:lnSpc>
                <a:spcPct val="110000"/>
              </a:lnSpc>
              <a:buSzPct val="120000"/>
              <a:defRPr/>
            </a:pPr>
            <a:r>
              <a:rPr lang="ja-JP" altLang="en-US" sz="2800" b="1" dirty="0" smtClean="0">
                <a:solidFill>
                  <a:prstClr val="black">
                    <a:lumMod val="85000"/>
                    <a:lumOff val="15000"/>
                  </a:prstClr>
                </a:solidFill>
                <a:latin typeface="ＭＳ Ｐゴシック"/>
                <a:ea typeface="ＭＳ Ｐゴシック"/>
              </a:rPr>
              <a:t>外でも楽しめる、音楽体験の提供</a:t>
            </a:r>
            <a:endParaRPr lang="en-US" altLang="ja-JP" sz="2800" b="1" dirty="0">
              <a:solidFill>
                <a:prstClr val="black">
                  <a:lumMod val="85000"/>
                  <a:lumOff val="15000"/>
                </a:prstClr>
              </a:solidFill>
              <a:latin typeface="ＭＳ Ｐゴシック"/>
              <a:ea typeface="ＭＳ Ｐゴシック"/>
            </a:endParaRPr>
          </a:p>
        </p:txBody>
      </p:sp>
      <p:pic>
        <p:nvPicPr>
          <p:cNvPr id="4" name="図 3" descr="Sony_Walkman_WM-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128" y="650873"/>
            <a:ext cx="5880639" cy="4156242"/>
          </a:xfrm>
          <a:prstGeom prst="rect">
            <a:avLst/>
          </a:prstGeom>
        </p:spPr>
      </p:pic>
    </p:spTree>
    <p:extLst>
      <p:ext uri="{BB962C8B-B14F-4D97-AF65-F5344CB8AC3E}">
        <p14:creationId xmlns:p14="http://schemas.microsoft.com/office/powerpoint/2010/main" val="38371939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816194" cy="549275"/>
          </a:xfrm>
        </p:spPr>
        <p:txBody>
          <a:bodyPr>
            <a:normAutofit/>
          </a:bodyPr>
          <a:lstStyle/>
          <a:p>
            <a:r>
              <a:rPr lang="ja-JP" altLang="en-US" dirty="0"/>
              <a:t>現代のイノベーション － </a:t>
            </a:r>
            <a:r>
              <a:rPr lang="en-US" altLang="ja-JP" dirty="0"/>
              <a:t>iPod, iTunes, Music Store</a:t>
            </a:r>
            <a:endParaRPr kumimoji="1" lang="ja-JP" altLang="en-US" dirty="0"/>
          </a:p>
        </p:txBody>
      </p:sp>
      <p:pic>
        <p:nvPicPr>
          <p:cNvPr id="3" name="図 2" descr="IPod_fami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99" y="1146740"/>
            <a:ext cx="8227482" cy="4853130"/>
          </a:xfrm>
          <a:prstGeom prst="rect">
            <a:avLst/>
          </a:prstGeom>
        </p:spPr>
      </p:pic>
    </p:spTree>
    <p:extLst>
      <p:ext uri="{BB962C8B-B14F-4D97-AF65-F5344CB8AC3E}">
        <p14:creationId xmlns:p14="http://schemas.microsoft.com/office/powerpoint/2010/main" val="20475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10353222" cy="549275"/>
          </a:xfrm>
        </p:spPr>
        <p:txBody>
          <a:bodyPr>
            <a:normAutofit/>
          </a:bodyPr>
          <a:lstStyle/>
          <a:p>
            <a:r>
              <a:rPr lang="ja-JP" altLang="en-US" dirty="0" smtClean="0"/>
              <a:t>現代のイノベーション </a:t>
            </a:r>
            <a:r>
              <a:rPr lang="ja-JP" altLang="en-US" dirty="0"/>
              <a:t>－ </a:t>
            </a:r>
            <a:r>
              <a:rPr lang="en-US" altLang="ja-JP" dirty="0" smtClean="0"/>
              <a:t>iPod, iTunes, Music Store</a:t>
            </a:r>
            <a:endParaRPr kumimoji="1" lang="ja-JP" altLang="en-US" dirty="0"/>
          </a:p>
        </p:txBody>
      </p:sp>
      <p:pic>
        <p:nvPicPr>
          <p:cNvPr id="4099" name="Picture 3" descr="C:\Users\hikari_akiyama.2NDFACTORY\Desktop\image1_20111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16788" r="12929"/>
          <a:stretch/>
        </p:blipFill>
        <p:spPr bwMode="auto">
          <a:xfrm>
            <a:off x="488949" y="1479075"/>
            <a:ext cx="3449744" cy="34581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ikari_akiyama.2NDFACTORY\Desktop\introduction5-itu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292" y="2373507"/>
            <a:ext cx="3549877" cy="259459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hikari_akiyama.2NDFACTORY\Desktop\img_1494714_60726870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198" y="1088311"/>
            <a:ext cx="3554454" cy="253488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bwMode="auto">
          <a:xfrm>
            <a:off x="3596597" y="2221106"/>
            <a:ext cx="1562100" cy="1218777"/>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lang="en-US" altLang="ja-JP" sz="6200" dirty="0" smtClean="0">
                <a:solidFill>
                  <a:prstClr val="black"/>
                </a:solidFill>
                <a:latin typeface="A-OTF 新ゴ Pro H" pitchFamily="34" charset="-128"/>
                <a:ea typeface="A-OTF 新ゴ Pro H" pitchFamily="34" charset="-128"/>
              </a:rPr>
              <a:t>+</a:t>
            </a:r>
            <a:endParaRPr lang="ja-JP" altLang="en-US" sz="6200" dirty="0" smtClean="0">
              <a:solidFill>
                <a:prstClr val="black"/>
              </a:solidFill>
              <a:latin typeface="A-OTF 新ゴ Pro H" pitchFamily="34" charset="-128"/>
              <a:ea typeface="A-OTF 新ゴ Pro H" pitchFamily="34" charset="-128"/>
            </a:endParaRPr>
          </a:p>
        </p:txBody>
      </p:sp>
      <p:sp>
        <p:nvSpPr>
          <p:cNvPr id="10" name="角丸四角形 9"/>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b="1" dirty="0" smtClean="0">
                <a:solidFill>
                  <a:prstClr val="black">
                    <a:lumMod val="85000"/>
                    <a:lumOff val="15000"/>
                  </a:prstClr>
                </a:solidFill>
                <a:latin typeface="ＭＳ Ｐゴシック"/>
                <a:ea typeface="ＭＳ Ｐゴシック"/>
              </a:rPr>
              <a:t>ハード、ソフト、サービス</a:t>
            </a:r>
            <a:r>
              <a:rPr lang="ja-JP" altLang="en-US" sz="2800" b="1" dirty="0">
                <a:solidFill>
                  <a:prstClr val="black">
                    <a:lumMod val="85000"/>
                    <a:lumOff val="15000"/>
                  </a:prstClr>
                </a:solidFill>
                <a:latin typeface="ＭＳ Ｐゴシック"/>
                <a:ea typeface="ＭＳ Ｐゴシック"/>
              </a:rPr>
              <a:t>の</a:t>
            </a:r>
            <a:r>
              <a:rPr lang="ja-JP" altLang="en-US" sz="2800" b="1" dirty="0" smtClean="0">
                <a:solidFill>
                  <a:prstClr val="black">
                    <a:lumMod val="85000"/>
                    <a:lumOff val="15000"/>
                  </a:prstClr>
                </a:solidFill>
                <a:latin typeface="ＭＳ Ｐゴシック"/>
                <a:ea typeface="ＭＳ Ｐゴシック"/>
              </a:rPr>
              <a:t>融合によって実現した</a:t>
            </a:r>
            <a:endParaRPr lang="en-US" altLang="ja-JP" sz="2800" b="1" dirty="0" smtClean="0">
              <a:solidFill>
                <a:prstClr val="black">
                  <a:lumMod val="85000"/>
                  <a:lumOff val="15000"/>
                </a:prstClr>
              </a:solidFill>
              <a:latin typeface="ＭＳ Ｐゴシック"/>
              <a:ea typeface="ＭＳ Ｐゴシック"/>
            </a:endParaRPr>
          </a:p>
          <a:p>
            <a:pPr algn="ctr">
              <a:buSzPct val="120000"/>
              <a:defRPr/>
            </a:pPr>
            <a:r>
              <a:rPr lang="ja-JP" altLang="en-US" sz="2800" b="1" dirty="0" smtClean="0">
                <a:solidFill>
                  <a:prstClr val="black">
                    <a:lumMod val="85000"/>
                    <a:lumOff val="15000"/>
                  </a:prstClr>
                </a:solidFill>
                <a:latin typeface="ＭＳ Ｐゴシック"/>
                <a:ea typeface="ＭＳ Ｐゴシック"/>
              </a:rPr>
              <a:t>新しいエンターテインメント体験</a:t>
            </a:r>
            <a:endParaRPr lang="en-US" altLang="ja-JP" sz="2800" b="1" dirty="0" smtClean="0">
              <a:solidFill>
                <a:prstClr val="black">
                  <a:lumMod val="85000"/>
                  <a:lumOff val="15000"/>
                </a:prstClr>
              </a:solidFill>
              <a:latin typeface="ＭＳ Ｐゴシック"/>
              <a:ea typeface="ＭＳ Ｐゴシック"/>
            </a:endParaRPr>
          </a:p>
        </p:txBody>
      </p:sp>
    </p:spTree>
    <p:extLst>
      <p:ext uri="{BB962C8B-B14F-4D97-AF65-F5344CB8AC3E}">
        <p14:creationId xmlns:p14="http://schemas.microsoft.com/office/powerpoint/2010/main" val="251409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a:t>仕組みを作るという</a:t>
            </a:r>
            <a:r>
              <a:rPr lang="ja-JP" altLang="en-US" dirty="0" smtClean="0"/>
              <a:t>発想</a:t>
            </a:r>
            <a:endParaRPr kumimoji="1" lang="ja-JP" altLang="en-US" dirty="0"/>
          </a:p>
        </p:txBody>
      </p:sp>
      <p:sp>
        <p:nvSpPr>
          <p:cNvPr id="3" name="角丸四角形 2"/>
          <p:cNvSpPr/>
          <p:nvPr/>
        </p:nvSpPr>
        <p:spPr>
          <a:xfrm>
            <a:off x="1965461" y="1074935"/>
            <a:ext cx="3042338" cy="2112235"/>
          </a:xfrm>
          <a:prstGeom prst="roundRect">
            <a:avLst>
              <a:gd name="adj" fmla="val 644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lang="ja-JP" altLang="en-US" sz="3200" dirty="0" smtClean="0">
                <a:solidFill>
                  <a:prstClr val="white"/>
                </a:solidFill>
                <a:latin typeface="ＭＳ Ｐゴシック"/>
                <a:ea typeface="ＭＳ Ｐゴシック"/>
                <a:cs typeface="メイリオ" panose="020B0604030504040204" pitchFamily="50" charset="-128"/>
              </a:rPr>
              <a:t>プレミアム</a:t>
            </a:r>
            <a:endParaRPr lang="ja-JP" altLang="en-US" sz="3200" dirty="0">
              <a:solidFill>
                <a:prstClr val="white"/>
              </a:solidFill>
              <a:latin typeface="ＭＳ Ｐゴシック"/>
              <a:ea typeface="ＭＳ Ｐゴシック"/>
              <a:cs typeface="メイリオ" panose="020B0604030504040204" pitchFamily="50" charset="-128"/>
            </a:endParaRPr>
          </a:p>
        </p:txBody>
      </p:sp>
      <p:sp>
        <p:nvSpPr>
          <p:cNvPr id="4" name="角丸四角形 3"/>
          <p:cNvSpPr/>
          <p:nvPr/>
        </p:nvSpPr>
        <p:spPr>
          <a:xfrm>
            <a:off x="1965461" y="3248653"/>
            <a:ext cx="3042338" cy="2112235"/>
          </a:xfrm>
          <a:prstGeom prst="roundRect">
            <a:avLst>
              <a:gd name="adj" fmla="val 64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lang="ja-JP" altLang="en-US" sz="3200" dirty="0" smtClean="0">
                <a:solidFill>
                  <a:prstClr val="white"/>
                </a:solidFill>
                <a:latin typeface="ＭＳ Ｐゴシック"/>
                <a:ea typeface="ＭＳ Ｐゴシック"/>
                <a:cs typeface="メイリオ" panose="020B0604030504040204" pitchFamily="50" charset="-128"/>
              </a:rPr>
              <a:t>コモディティ</a:t>
            </a:r>
            <a:endParaRPr lang="ja-JP" altLang="en-US" sz="3200" dirty="0">
              <a:solidFill>
                <a:prstClr val="white"/>
              </a:solidFill>
              <a:latin typeface="ＭＳ Ｐゴシック"/>
              <a:ea typeface="ＭＳ Ｐゴシック"/>
              <a:cs typeface="メイリオ" panose="020B0604030504040204" pitchFamily="50" charset="-128"/>
            </a:endParaRPr>
          </a:p>
        </p:txBody>
      </p:sp>
      <p:sp>
        <p:nvSpPr>
          <p:cNvPr id="5" name="角丸四角形 4"/>
          <p:cNvSpPr/>
          <p:nvPr/>
        </p:nvSpPr>
        <p:spPr>
          <a:xfrm>
            <a:off x="5112908" y="1074935"/>
            <a:ext cx="3042338" cy="2112235"/>
          </a:xfrm>
          <a:prstGeom prst="roundRect">
            <a:avLst>
              <a:gd name="adj" fmla="val 6446"/>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lang="ja-JP" altLang="en-US" sz="3200" dirty="0" smtClean="0">
                <a:solidFill>
                  <a:prstClr val="white"/>
                </a:solidFill>
                <a:latin typeface="ＭＳ Ｐゴシック"/>
                <a:ea typeface="ＭＳ Ｐゴシック"/>
                <a:cs typeface="メイリオ" panose="020B0604030504040204" pitchFamily="50" charset="-128"/>
              </a:rPr>
              <a:t>プロダクト</a:t>
            </a:r>
            <a:endParaRPr lang="en-US" altLang="ja-JP" sz="3200" dirty="0" smtClean="0">
              <a:solidFill>
                <a:prstClr val="white"/>
              </a:solidFill>
              <a:latin typeface="ＭＳ Ｐゴシック"/>
              <a:ea typeface="ＭＳ Ｐゴシック"/>
              <a:cs typeface="メイリオ" panose="020B0604030504040204" pitchFamily="50" charset="-128"/>
            </a:endParaRPr>
          </a:p>
          <a:p>
            <a:pPr algn="ctr"/>
            <a:r>
              <a:rPr lang="ja-JP" altLang="en-US" sz="3200" dirty="0" smtClean="0">
                <a:solidFill>
                  <a:prstClr val="white"/>
                </a:solidFill>
                <a:latin typeface="ＭＳ Ｐゴシック"/>
                <a:ea typeface="ＭＳ Ｐゴシック"/>
                <a:cs typeface="メイリオ" panose="020B0604030504040204" pitchFamily="50" charset="-128"/>
              </a:rPr>
              <a:t>イノベーション</a:t>
            </a:r>
            <a:endParaRPr lang="ja-JP" altLang="en-US" sz="3200" dirty="0">
              <a:solidFill>
                <a:prstClr val="white"/>
              </a:solidFill>
              <a:latin typeface="ＭＳ Ｐゴシック"/>
              <a:ea typeface="ＭＳ Ｐゴシック"/>
              <a:cs typeface="メイリオ" panose="020B0604030504040204" pitchFamily="50" charset="-128"/>
            </a:endParaRPr>
          </a:p>
        </p:txBody>
      </p:sp>
      <p:sp>
        <p:nvSpPr>
          <p:cNvPr id="6" name="角丸四角形 5"/>
          <p:cNvSpPr/>
          <p:nvPr/>
        </p:nvSpPr>
        <p:spPr>
          <a:xfrm>
            <a:off x="5112908" y="3248653"/>
            <a:ext cx="3042338" cy="2112235"/>
          </a:xfrm>
          <a:prstGeom prst="roundRect">
            <a:avLst>
              <a:gd name="adj" fmla="val 644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7287" tIns="53643" rIns="107287" bIns="53643" rtlCol="0" anchor="ctr"/>
          <a:lstStyle/>
          <a:p>
            <a:pPr algn="ctr"/>
            <a:r>
              <a:rPr lang="ja-JP" altLang="en-US" sz="3200" dirty="0" smtClean="0">
                <a:solidFill>
                  <a:prstClr val="white"/>
                </a:solidFill>
                <a:latin typeface="ＭＳ Ｐゴシック"/>
                <a:ea typeface="ＭＳ Ｐゴシック"/>
                <a:cs typeface="メイリオ" panose="020B0604030504040204" pitchFamily="50" charset="-128"/>
              </a:rPr>
              <a:t>プロセス</a:t>
            </a:r>
            <a:endParaRPr lang="en-US" altLang="ja-JP" sz="3200" dirty="0" smtClean="0">
              <a:solidFill>
                <a:prstClr val="white"/>
              </a:solidFill>
              <a:latin typeface="ＭＳ Ｐゴシック"/>
              <a:ea typeface="ＭＳ Ｐゴシック"/>
              <a:cs typeface="メイリオ" panose="020B0604030504040204" pitchFamily="50" charset="-128"/>
            </a:endParaRPr>
          </a:p>
          <a:p>
            <a:pPr algn="ctr"/>
            <a:r>
              <a:rPr lang="ja-JP" altLang="en-US" sz="3200" dirty="0" smtClean="0">
                <a:solidFill>
                  <a:prstClr val="white"/>
                </a:solidFill>
                <a:latin typeface="ＭＳ Ｐゴシック"/>
                <a:ea typeface="ＭＳ Ｐゴシック"/>
                <a:cs typeface="メイリオ" panose="020B0604030504040204" pitchFamily="50" charset="-128"/>
              </a:rPr>
              <a:t>イノベーション</a:t>
            </a:r>
            <a:endParaRPr lang="ja-JP" altLang="en-US" sz="3200" dirty="0">
              <a:solidFill>
                <a:prstClr val="white"/>
              </a:solidFill>
              <a:latin typeface="ＭＳ Ｐゴシック"/>
              <a:ea typeface="ＭＳ Ｐゴシック"/>
              <a:cs typeface="メイリオ" panose="020B0604030504040204" pitchFamily="50" charset="-128"/>
            </a:endParaRPr>
          </a:p>
        </p:txBody>
      </p:sp>
      <p:cxnSp>
        <p:nvCxnSpPr>
          <p:cNvPr id="7" name="直線矢印コネクタ 6"/>
          <p:cNvCxnSpPr/>
          <p:nvPr/>
        </p:nvCxnSpPr>
        <p:spPr>
          <a:xfrm flipV="1">
            <a:off x="1674439" y="1074936"/>
            <a:ext cx="0" cy="4512501"/>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a:off x="1674439" y="5587437"/>
            <a:ext cx="6864763"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940222" y="1758195"/>
            <a:ext cx="709112" cy="3230983"/>
          </a:xfrm>
          <a:prstGeom prst="rect">
            <a:avLst/>
          </a:prstGeom>
          <a:noFill/>
        </p:spPr>
        <p:txBody>
          <a:bodyPr vert="eaVert" wrap="none" lIns="107287" tIns="53643" rIns="107287" bIns="53643" rtlCol="0" anchor="ctr" anchorCtr="0">
            <a:spAutoFit/>
          </a:bodyPr>
          <a:lstStyle/>
          <a:p>
            <a:r>
              <a:rPr lang="ja-JP" altLang="en-US" sz="3200" dirty="0">
                <a:solidFill>
                  <a:prstClr val="black"/>
                </a:solidFill>
                <a:latin typeface="ＭＳ Ｐゴシック"/>
                <a:ea typeface="ＭＳ Ｐゴシック"/>
                <a:cs typeface="メイリオ" pitchFamily="50" charset="-128"/>
              </a:rPr>
              <a:t>プロダクト差別化</a:t>
            </a:r>
          </a:p>
        </p:txBody>
      </p:sp>
      <p:sp>
        <p:nvSpPr>
          <p:cNvPr id="10" name="テキスト ボックス 9"/>
          <p:cNvSpPr txBox="1"/>
          <p:nvPr/>
        </p:nvSpPr>
        <p:spPr>
          <a:xfrm>
            <a:off x="3729794" y="5698267"/>
            <a:ext cx="2608350" cy="600776"/>
          </a:xfrm>
          <a:prstGeom prst="rect">
            <a:avLst/>
          </a:prstGeom>
          <a:noFill/>
        </p:spPr>
        <p:txBody>
          <a:bodyPr wrap="none" lIns="107287" tIns="53643" rIns="107287" bIns="53643" rtlCol="0" anchor="ctr" anchorCtr="0">
            <a:spAutoFit/>
          </a:bodyPr>
          <a:lstStyle/>
          <a:p>
            <a:r>
              <a:rPr lang="ja-JP" altLang="en-US" sz="3200" dirty="0">
                <a:solidFill>
                  <a:prstClr val="black"/>
                </a:solidFill>
                <a:latin typeface="ＭＳ Ｐゴシック"/>
                <a:ea typeface="ＭＳ Ｐゴシック"/>
                <a:cs typeface="メイリオ" pitchFamily="50" charset="-128"/>
              </a:rPr>
              <a:t>イノベーション</a:t>
            </a:r>
          </a:p>
        </p:txBody>
      </p:sp>
      <p:sp>
        <p:nvSpPr>
          <p:cNvPr id="11" name="四角形吹き出し 10"/>
          <p:cNvSpPr/>
          <p:nvPr/>
        </p:nvSpPr>
        <p:spPr bwMode="auto">
          <a:xfrm>
            <a:off x="8315936" y="904339"/>
            <a:ext cx="1374391" cy="853856"/>
          </a:xfrm>
          <a:prstGeom prst="wedgeRectCallout">
            <a:avLst>
              <a:gd name="adj1" fmla="val -97688"/>
              <a:gd name="adj2" fmla="val 75425"/>
            </a:avLst>
          </a:prstGeom>
          <a:solidFill>
            <a:schemeClr val="tx2"/>
          </a:solidFill>
          <a:ln w="9525" cap="flat" cmpd="sng" algn="ctr">
            <a:noFill/>
            <a:prstDash val="solid"/>
            <a:round/>
            <a:headEnd type="none" w="med" len="med"/>
            <a:tailEnd type="none" w="med" len="med"/>
          </a:ln>
          <a:effectLst/>
        </p:spPr>
        <p:txBody>
          <a:bodyPr rtlCol="0" anchor="ctr"/>
          <a:lstStyle/>
          <a:p>
            <a:pPr algn="ctr"/>
            <a:r>
              <a:rPr lang="ja-JP" altLang="en-US" sz="3200" dirty="0" smtClean="0">
                <a:solidFill>
                  <a:prstClr val="white"/>
                </a:solidFill>
                <a:latin typeface="ＭＳ Ｐゴシック"/>
                <a:ea typeface="ＭＳ Ｐゴシック"/>
              </a:rPr>
              <a:t>スマホ</a:t>
            </a:r>
            <a:endParaRPr lang="ja-JP" altLang="en-US" sz="3200" dirty="0">
              <a:solidFill>
                <a:prstClr val="white"/>
              </a:solidFill>
              <a:latin typeface="ＭＳ Ｐゴシック"/>
              <a:ea typeface="ＭＳ Ｐゴシック"/>
            </a:endParaRPr>
          </a:p>
        </p:txBody>
      </p:sp>
      <p:sp>
        <p:nvSpPr>
          <p:cNvPr id="12" name="四角形吹き出し 11"/>
          <p:cNvSpPr/>
          <p:nvPr/>
        </p:nvSpPr>
        <p:spPr bwMode="auto">
          <a:xfrm>
            <a:off x="8315937" y="3331186"/>
            <a:ext cx="1374391" cy="853856"/>
          </a:xfrm>
          <a:prstGeom prst="wedgeRectCallout">
            <a:avLst>
              <a:gd name="adj1" fmla="val -112600"/>
              <a:gd name="adj2" fmla="val 10801"/>
            </a:avLst>
          </a:prstGeom>
          <a:solidFill>
            <a:schemeClr val="tx2"/>
          </a:solidFill>
          <a:ln w="9525" cap="flat" cmpd="sng" algn="ctr">
            <a:noFill/>
            <a:prstDash val="solid"/>
            <a:round/>
            <a:headEnd type="none" w="med" len="med"/>
            <a:tailEnd type="none" w="med" len="med"/>
          </a:ln>
          <a:effectLst/>
        </p:spPr>
        <p:txBody>
          <a:bodyPr rtlCol="0" anchor="ctr"/>
          <a:lstStyle/>
          <a:p>
            <a:pPr algn="ctr"/>
            <a:r>
              <a:rPr lang="en-US" altLang="ja-JP" sz="3200" dirty="0" smtClean="0">
                <a:solidFill>
                  <a:prstClr val="white"/>
                </a:solidFill>
                <a:latin typeface="ＭＳ Ｐゴシック"/>
                <a:ea typeface="ＭＳ Ｐゴシック"/>
              </a:rPr>
              <a:t>IT</a:t>
            </a:r>
            <a:endParaRPr lang="ja-JP" altLang="en-US" sz="3200" dirty="0">
              <a:solidFill>
                <a:prstClr val="white"/>
              </a:solidFill>
              <a:latin typeface="ＭＳ Ｐゴシック"/>
              <a:ea typeface="ＭＳ Ｐゴシック"/>
            </a:endParaRPr>
          </a:p>
        </p:txBody>
      </p:sp>
    </p:spTree>
    <p:extLst>
      <p:ext uri="{BB962C8B-B14F-4D97-AF65-F5344CB8AC3E}">
        <p14:creationId xmlns:p14="http://schemas.microsoft.com/office/powerpoint/2010/main" val="352060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80">
                                          <p:stCondLst>
                                            <p:cond delay="0"/>
                                          </p:stCondLst>
                                        </p:cTn>
                                        <p:tgtEl>
                                          <p:spTgt spid="12"/>
                                        </p:tgtEl>
                                      </p:cBhvr>
                                    </p:animEffect>
                                    <p:anim calcmode="lin" valueType="num">
                                      <p:cBhvr>
                                        <p:cTn id="2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3" dur="26">
                                          <p:stCondLst>
                                            <p:cond delay="650"/>
                                          </p:stCondLst>
                                        </p:cTn>
                                        <p:tgtEl>
                                          <p:spTgt spid="12"/>
                                        </p:tgtEl>
                                      </p:cBhvr>
                                      <p:to x="100000" y="60000"/>
                                    </p:animScale>
                                    <p:animScale>
                                      <p:cBhvr>
                                        <p:cTn id="34" dur="166" decel="50000">
                                          <p:stCondLst>
                                            <p:cond delay="676"/>
                                          </p:stCondLst>
                                        </p:cTn>
                                        <p:tgtEl>
                                          <p:spTgt spid="12"/>
                                        </p:tgtEl>
                                      </p:cBhvr>
                                      <p:to x="100000" y="100000"/>
                                    </p:animScale>
                                    <p:animScale>
                                      <p:cBhvr>
                                        <p:cTn id="35" dur="26">
                                          <p:stCondLst>
                                            <p:cond delay="1312"/>
                                          </p:stCondLst>
                                        </p:cTn>
                                        <p:tgtEl>
                                          <p:spTgt spid="12"/>
                                        </p:tgtEl>
                                      </p:cBhvr>
                                      <p:to x="100000" y="80000"/>
                                    </p:animScale>
                                    <p:animScale>
                                      <p:cBhvr>
                                        <p:cTn id="36" dur="166" decel="50000">
                                          <p:stCondLst>
                                            <p:cond delay="1338"/>
                                          </p:stCondLst>
                                        </p:cTn>
                                        <p:tgtEl>
                                          <p:spTgt spid="12"/>
                                        </p:tgtEl>
                                      </p:cBhvr>
                                      <p:to x="100000" y="100000"/>
                                    </p:animScale>
                                    <p:animScale>
                                      <p:cBhvr>
                                        <p:cTn id="37" dur="26">
                                          <p:stCondLst>
                                            <p:cond delay="1642"/>
                                          </p:stCondLst>
                                        </p:cTn>
                                        <p:tgtEl>
                                          <p:spTgt spid="12"/>
                                        </p:tgtEl>
                                      </p:cBhvr>
                                      <p:to x="100000" y="90000"/>
                                    </p:animScale>
                                    <p:animScale>
                                      <p:cBhvr>
                                        <p:cTn id="38" dur="166" decel="50000">
                                          <p:stCondLst>
                                            <p:cond delay="1668"/>
                                          </p:stCondLst>
                                        </p:cTn>
                                        <p:tgtEl>
                                          <p:spTgt spid="12"/>
                                        </p:tgtEl>
                                      </p:cBhvr>
                                      <p:to x="100000" y="100000"/>
                                    </p:animScale>
                                    <p:animScale>
                                      <p:cBhvr>
                                        <p:cTn id="39" dur="26">
                                          <p:stCondLst>
                                            <p:cond delay="1808"/>
                                          </p:stCondLst>
                                        </p:cTn>
                                        <p:tgtEl>
                                          <p:spTgt spid="12"/>
                                        </p:tgtEl>
                                      </p:cBhvr>
                                      <p:to x="100000" y="95000"/>
                                    </p:animScale>
                                    <p:animScale>
                                      <p:cBhvr>
                                        <p:cTn id="40" dur="166" decel="50000">
                                          <p:stCondLst>
                                            <p:cond delay="1834"/>
                                          </p:stCondLst>
                                        </p:cTn>
                                        <p:tgtEl>
                                          <p:spTgt spid="1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80">
                                          <p:stCondLst>
                                            <p:cond delay="0"/>
                                          </p:stCondLst>
                                        </p:cTn>
                                        <p:tgtEl>
                                          <p:spTgt spid="11"/>
                                        </p:tgtEl>
                                      </p:cBhvr>
                                    </p:animEffect>
                                    <p:anim calcmode="lin" valueType="num">
                                      <p:cBhvr>
                                        <p:cTn id="4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1" dur="26">
                                          <p:stCondLst>
                                            <p:cond delay="650"/>
                                          </p:stCondLst>
                                        </p:cTn>
                                        <p:tgtEl>
                                          <p:spTgt spid="11"/>
                                        </p:tgtEl>
                                      </p:cBhvr>
                                      <p:to x="100000" y="60000"/>
                                    </p:animScale>
                                    <p:animScale>
                                      <p:cBhvr>
                                        <p:cTn id="52" dur="166" decel="50000">
                                          <p:stCondLst>
                                            <p:cond delay="676"/>
                                          </p:stCondLst>
                                        </p:cTn>
                                        <p:tgtEl>
                                          <p:spTgt spid="11"/>
                                        </p:tgtEl>
                                      </p:cBhvr>
                                      <p:to x="100000" y="100000"/>
                                    </p:animScale>
                                    <p:animScale>
                                      <p:cBhvr>
                                        <p:cTn id="53" dur="26">
                                          <p:stCondLst>
                                            <p:cond delay="1312"/>
                                          </p:stCondLst>
                                        </p:cTn>
                                        <p:tgtEl>
                                          <p:spTgt spid="11"/>
                                        </p:tgtEl>
                                      </p:cBhvr>
                                      <p:to x="100000" y="80000"/>
                                    </p:animScale>
                                    <p:animScale>
                                      <p:cBhvr>
                                        <p:cTn id="54" dur="166" decel="50000">
                                          <p:stCondLst>
                                            <p:cond delay="1338"/>
                                          </p:stCondLst>
                                        </p:cTn>
                                        <p:tgtEl>
                                          <p:spTgt spid="11"/>
                                        </p:tgtEl>
                                      </p:cBhvr>
                                      <p:to x="100000" y="100000"/>
                                    </p:animScale>
                                    <p:animScale>
                                      <p:cBhvr>
                                        <p:cTn id="55" dur="26">
                                          <p:stCondLst>
                                            <p:cond delay="1642"/>
                                          </p:stCondLst>
                                        </p:cTn>
                                        <p:tgtEl>
                                          <p:spTgt spid="11"/>
                                        </p:tgtEl>
                                      </p:cBhvr>
                                      <p:to x="100000" y="90000"/>
                                    </p:animScale>
                                    <p:animScale>
                                      <p:cBhvr>
                                        <p:cTn id="56" dur="166" decel="50000">
                                          <p:stCondLst>
                                            <p:cond delay="1668"/>
                                          </p:stCondLst>
                                        </p:cTn>
                                        <p:tgtEl>
                                          <p:spTgt spid="11"/>
                                        </p:tgtEl>
                                      </p:cBhvr>
                                      <p:to x="100000" y="100000"/>
                                    </p:animScale>
                                    <p:animScale>
                                      <p:cBhvr>
                                        <p:cTn id="57" dur="26">
                                          <p:stCondLst>
                                            <p:cond delay="1808"/>
                                          </p:stCondLst>
                                        </p:cTn>
                                        <p:tgtEl>
                                          <p:spTgt spid="11"/>
                                        </p:tgtEl>
                                      </p:cBhvr>
                                      <p:to x="100000" y="95000"/>
                                    </p:animScale>
                                    <p:animScale>
                                      <p:cBhvr>
                                        <p:cTn id="5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8499" y="1848897"/>
            <a:ext cx="9889027" cy="2411604"/>
          </a:xfrm>
          <a:prstGeom prst="rect">
            <a:avLst/>
          </a:prstGeom>
          <a:solidFill>
            <a:schemeClr val="tx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7" name="タイトル 6"/>
          <p:cNvSpPr>
            <a:spLocks noGrp="1"/>
          </p:cNvSpPr>
          <p:nvPr>
            <p:ph type="ctrTitle"/>
          </p:nvPr>
        </p:nvSpPr>
        <p:spPr/>
        <p:txBody>
          <a:bodyPr/>
          <a:lstStyle/>
          <a:p>
            <a:r>
              <a:rPr lang="en-US" altLang="ja-JP" sz="6600" b="1" dirty="0">
                <a:solidFill>
                  <a:schemeClr val="bg1"/>
                </a:solidFill>
                <a:latin typeface="+mj-ea"/>
              </a:rPr>
              <a:t>Design</a:t>
            </a:r>
            <a:r>
              <a:rPr lang="ja-JP" altLang="en-US" b="1" dirty="0">
                <a:solidFill>
                  <a:schemeClr val="bg1"/>
                </a:solidFill>
                <a:latin typeface="+mj-ea"/>
              </a:rPr>
              <a:t>で</a:t>
            </a:r>
            <a:r>
              <a:rPr lang="ja-JP" altLang="en-US" b="1" dirty="0" smtClean="0">
                <a:solidFill>
                  <a:schemeClr val="bg1"/>
                </a:solidFill>
                <a:latin typeface="+mj-ea"/>
                <a:ea typeface="+mj-ea"/>
              </a:rPr>
              <a:t>世界を変えられる</a:t>
            </a:r>
            <a:endParaRPr kumimoji="1" lang="ja-JP" altLang="en-US" dirty="0"/>
          </a:p>
        </p:txBody>
      </p:sp>
    </p:spTree>
    <p:extLst>
      <p:ext uri="{BB962C8B-B14F-4D97-AF65-F5344CB8AC3E}">
        <p14:creationId xmlns:p14="http://schemas.microsoft.com/office/powerpoint/2010/main" val="1875423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dirty="0"/>
              <a:t>作る時代から組み合わせる時代</a:t>
            </a:r>
            <a:r>
              <a:rPr lang="ja-JP" altLang="en-US" dirty="0" smtClean="0"/>
              <a:t>へ</a:t>
            </a:r>
            <a:endParaRPr kumimoji="1" lang="ja-JP" altLang="en-US" dirty="0"/>
          </a:p>
        </p:txBody>
      </p:sp>
      <p:sp>
        <p:nvSpPr>
          <p:cNvPr id="3" name="テキスト ボックス 2"/>
          <p:cNvSpPr txBox="1"/>
          <p:nvPr/>
        </p:nvSpPr>
        <p:spPr bwMode="auto">
          <a:xfrm>
            <a:off x="914400" y="1800695"/>
            <a:ext cx="8178800" cy="2838451"/>
          </a:xfrm>
          <a:prstGeom prst="rect">
            <a:avLst/>
          </a:prstGeom>
          <a:noFill/>
          <a:ln w="9525">
            <a:noFill/>
            <a:miter lim="800000"/>
            <a:headEnd/>
            <a:tailEnd/>
          </a:ln>
        </p:spPr>
        <p:txBody>
          <a:bodyPr wrap="square" lIns="108000" tIns="72000" rIns="108000" bIns="72000" rtlCol="0" anchor="ctr" anchorCtr="1">
            <a:spAutoFit/>
          </a:bodyPr>
          <a:lstStyle/>
          <a:p>
            <a:pPr algn="dist">
              <a:lnSpc>
                <a:spcPct val="150000"/>
              </a:lnSpc>
              <a:buSzPct val="120000"/>
            </a:pPr>
            <a:r>
              <a:rPr lang="ja-JP" altLang="en-US" sz="6000" b="1" dirty="0" smtClean="0">
                <a:solidFill>
                  <a:prstClr val="black"/>
                </a:solidFill>
                <a:latin typeface="ＭＳ Ｐゴシック"/>
                <a:ea typeface="ＭＳ Ｐゴシック"/>
              </a:rPr>
              <a:t>モノより</a:t>
            </a:r>
            <a:r>
              <a:rPr lang="ja-JP" altLang="en-US" sz="6000" b="1" dirty="0" smtClean="0">
                <a:solidFill>
                  <a:srgbClr val="FF0000"/>
                </a:solidFill>
                <a:latin typeface="ＭＳ Ｐゴシック"/>
                <a:ea typeface="ＭＳ Ｐゴシック"/>
              </a:rPr>
              <a:t>コト</a:t>
            </a:r>
            <a:r>
              <a:rPr lang="ja-JP" altLang="en-US" sz="6000" b="1" dirty="0" smtClean="0">
                <a:solidFill>
                  <a:prstClr val="black"/>
                </a:solidFill>
                <a:latin typeface="ＭＳ Ｐゴシック"/>
                <a:ea typeface="ＭＳ Ｐゴシック"/>
              </a:rPr>
              <a:t>（サービス）</a:t>
            </a:r>
            <a:endParaRPr lang="en-US" altLang="ja-JP" sz="6000" b="1" dirty="0" smtClean="0">
              <a:solidFill>
                <a:prstClr val="black"/>
              </a:solidFill>
              <a:latin typeface="ＭＳ Ｐゴシック"/>
              <a:ea typeface="ＭＳ Ｐゴシック"/>
            </a:endParaRPr>
          </a:p>
          <a:p>
            <a:pPr algn="dist">
              <a:lnSpc>
                <a:spcPct val="150000"/>
              </a:lnSpc>
              <a:buSzPct val="120000"/>
            </a:pPr>
            <a:r>
              <a:rPr lang="ja-JP" altLang="en-US" sz="6000" b="1" dirty="0" smtClean="0">
                <a:solidFill>
                  <a:prstClr val="black"/>
                </a:solidFill>
                <a:latin typeface="ＭＳ Ｐゴシック"/>
                <a:ea typeface="ＭＳ Ｐゴシック"/>
              </a:rPr>
              <a:t>作る時代から</a:t>
            </a:r>
            <a:r>
              <a:rPr lang="ja-JP" altLang="en-US" sz="6000" b="1" dirty="0" smtClean="0">
                <a:solidFill>
                  <a:srgbClr val="FF0000"/>
                </a:solidFill>
                <a:latin typeface="ＭＳ Ｐゴシック"/>
                <a:ea typeface="ＭＳ Ｐゴシック"/>
              </a:rPr>
              <a:t>使う</a:t>
            </a:r>
            <a:r>
              <a:rPr lang="ja-JP" altLang="en-US" sz="6000" b="1" dirty="0" smtClean="0">
                <a:solidFill>
                  <a:prstClr val="black"/>
                </a:solidFill>
                <a:latin typeface="ＭＳ Ｐゴシック"/>
                <a:ea typeface="ＭＳ Ｐゴシック"/>
              </a:rPr>
              <a:t>時代へ</a:t>
            </a:r>
            <a:endParaRPr lang="en-US" altLang="ja-JP" sz="6000" b="1" dirty="0" smtClean="0">
              <a:solidFill>
                <a:prstClr val="black"/>
              </a:solidFill>
              <a:latin typeface="ＭＳ Ｐゴシック"/>
              <a:ea typeface="ＭＳ Ｐゴシック"/>
            </a:endParaRPr>
          </a:p>
        </p:txBody>
      </p:sp>
    </p:spTree>
    <p:extLst>
      <p:ext uri="{BB962C8B-B14F-4D97-AF65-F5344CB8AC3E}">
        <p14:creationId xmlns:p14="http://schemas.microsoft.com/office/powerpoint/2010/main" val="34959654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ソフトウェアにおける</a:t>
            </a:r>
            <a:r>
              <a:rPr lang="en-US" altLang="ja-JP" dirty="0"/>
              <a:t>UX/</a:t>
            </a:r>
            <a:r>
              <a:rPr lang="en-US" altLang="ja-JP" dirty="0" smtClean="0"/>
              <a:t>UI</a:t>
            </a:r>
            <a:endParaRPr kumimoji="1" lang="ja-JP" altLang="en-US" dirty="0"/>
          </a:p>
        </p:txBody>
      </p:sp>
      <p:sp>
        <p:nvSpPr>
          <p:cNvPr id="4" name="テキスト ボックス 3"/>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endParaRPr lang="ja-JP" altLang="en-US" sz="4800" b="1" dirty="0" smtClean="0">
              <a:solidFill>
                <a:prstClr val="white"/>
              </a:solidFill>
              <a:latin typeface="Times New Roman" pitchFamily="18" charset="0"/>
              <a:ea typeface="A-OTF 新ゴ Pro R" pitchFamily="34" charset="-128"/>
              <a:cs typeface="Times New Roman" pitchFamily="18" charset="0"/>
            </a:endParaRPr>
          </a:p>
        </p:txBody>
      </p:sp>
    </p:spTree>
    <p:extLst>
      <p:ext uri="{BB962C8B-B14F-4D97-AF65-F5344CB8AC3E}">
        <p14:creationId xmlns:p14="http://schemas.microsoft.com/office/powerpoint/2010/main" val="3430472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ソフトウェアにおけるエクスペリエンス</a:t>
            </a:r>
            <a:r>
              <a:rPr lang="ja-JP" altLang="en-US" dirty="0"/>
              <a:t>の３領域</a:t>
            </a:r>
            <a:endParaRPr kumimoji="1" lang="ja-JP" altLang="en-US" dirty="0"/>
          </a:p>
        </p:txBody>
      </p:sp>
      <p:pic>
        <p:nvPicPr>
          <p:cNvPr id="3" name="図 2" descr="xdbalance.png"/>
          <p:cNvPicPr>
            <a:picLocks noChangeAspect="1"/>
          </p:cNvPicPr>
          <p:nvPr/>
        </p:nvPicPr>
        <p:blipFill rotWithShape="1">
          <a:blip r:embed="rId3" cstate="print"/>
          <a:srcRect l="54200" r="12764"/>
          <a:stretch/>
        </p:blipFill>
        <p:spPr>
          <a:xfrm>
            <a:off x="5207726" y="1186543"/>
            <a:ext cx="4378100" cy="4532085"/>
          </a:xfrm>
          <a:prstGeom prst="rect">
            <a:avLst/>
          </a:prstGeom>
        </p:spPr>
      </p:pic>
      <p:pic>
        <p:nvPicPr>
          <p:cNvPr id="4" name="図 3" descr="xdbalance.png"/>
          <p:cNvPicPr>
            <a:picLocks noChangeAspect="1"/>
          </p:cNvPicPr>
          <p:nvPr/>
        </p:nvPicPr>
        <p:blipFill rotWithShape="1">
          <a:blip r:embed="rId3" cstate="print"/>
          <a:srcRect l="12485" r="56762"/>
          <a:stretch/>
        </p:blipFill>
        <p:spPr>
          <a:xfrm>
            <a:off x="257672" y="1186543"/>
            <a:ext cx="4075568" cy="4532085"/>
          </a:xfrm>
          <a:prstGeom prst="rect">
            <a:avLst/>
          </a:prstGeom>
        </p:spPr>
      </p:pic>
      <p:sp>
        <p:nvSpPr>
          <p:cNvPr id="6" name="右矢印 5"/>
          <p:cNvSpPr/>
          <p:nvPr/>
        </p:nvSpPr>
        <p:spPr bwMode="auto">
          <a:xfrm>
            <a:off x="4386216" y="3212191"/>
            <a:ext cx="822965" cy="800101"/>
          </a:xfrm>
          <a:prstGeom prst="rightArrow">
            <a:avLst>
              <a:gd name="adj1" fmla="val 50000"/>
              <a:gd name="adj2" fmla="val 59070"/>
            </a:avLst>
          </a:prstGeom>
          <a:solidFill>
            <a:schemeClr val="accent1">
              <a:lumMod val="60000"/>
              <a:lumOff val="40000"/>
            </a:schemeClr>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9" name="角丸四角形 8"/>
          <p:cNvSpPr/>
          <p:nvPr/>
        </p:nvSpPr>
        <p:spPr bwMode="auto">
          <a:xfrm>
            <a:off x="302190" y="5257800"/>
            <a:ext cx="4154240" cy="990600"/>
          </a:xfrm>
          <a:prstGeom prst="roundRect">
            <a:avLst/>
          </a:prstGeom>
          <a:gradFill>
            <a:gsLst>
              <a:gs pos="27000">
                <a:srgbClr val="002060"/>
              </a:gs>
              <a:gs pos="100000">
                <a:srgbClr val="2E62A2"/>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dirty="0" smtClean="0">
                <a:solidFill>
                  <a:prstClr val="white"/>
                </a:solidFill>
                <a:latin typeface="ＭＳ Ｐゴシック"/>
                <a:ea typeface="ＭＳ Ｐゴシック"/>
              </a:rPr>
              <a:t>バランスが悪い</a:t>
            </a:r>
            <a:endParaRPr lang="en-US" altLang="ja-JP" sz="2800" b="1" dirty="0" smtClean="0">
              <a:solidFill>
                <a:prstClr val="white"/>
              </a:solidFill>
              <a:latin typeface="ＭＳ Ｐゴシック"/>
              <a:ea typeface="ＭＳ Ｐゴシック"/>
            </a:endParaRPr>
          </a:p>
          <a:p>
            <a:pPr algn="ctr"/>
            <a:r>
              <a:rPr lang="ja-JP" altLang="en-US" sz="2800" b="1" dirty="0" smtClean="0">
                <a:solidFill>
                  <a:prstClr val="white"/>
                </a:solidFill>
                <a:latin typeface="ＭＳ Ｐゴシック"/>
                <a:ea typeface="ＭＳ Ｐゴシック"/>
              </a:rPr>
              <a:t>エクスペリエンス提供</a:t>
            </a:r>
            <a:endParaRPr lang="ja-JP" altLang="en-US" sz="2800" b="1" dirty="0">
              <a:solidFill>
                <a:prstClr val="white"/>
              </a:solidFill>
              <a:latin typeface="ＭＳ Ｐゴシック"/>
              <a:ea typeface="ＭＳ Ｐゴシック"/>
            </a:endParaRPr>
          </a:p>
        </p:txBody>
      </p:sp>
      <p:sp>
        <p:nvSpPr>
          <p:cNvPr id="10" name="角丸四角形 9"/>
          <p:cNvSpPr/>
          <p:nvPr/>
        </p:nvSpPr>
        <p:spPr bwMode="auto">
          <a:xfrm>
            <a:off x="5319656" y="5257800"/>
            <a:ext cx="4154240" cy="990600"/>
          </a:xfrm>
          <a:prstGeom prst="roundRect">
            <a:avLst/>
          </a:prstGeom>
          <a:gradFill>
            <a:gsLst>
              <a:gs pos="27000">
                <a:srgbClr val="002060"/>
              </a:gs>
              <a:gs pos="100000">
                <a:srgbClr val="2E62A2"/>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dirty="0" smtClean="0">
                <a:solidFill>
                  <a:prstClr val="white"/>
                </a:solidFill>
                <a:latin typeface="ＭＳ Ｐゴシック"/>
                <a:ea typeface="ＭＳ Ｐゴシック"/>
              </a:rPr>
              <a:t>バランスの良い</a:t>
            </a:r>
            <a:endParaRPr lang="en-US" altLang="ja-JP" sz="2800" b="1" dirty="0" smtClean="0">
              <a:solidFill>
                <a:prstClr val="white"/>
              </a:solidFill>
              <a:latin typeface="ＭＳ Ｐゴシック"/>
              <a:ea typeface="ＭＳ Ｐゴシック"/>
            </a:endParaRPr>
          </a:p>
          <a:p>
            <a:pPr algn="ctr"/>
            <a:r>
              <a:rPr lang="ja-JP" altLang="en-US" sz="2800" b="1" dirty="0" smtClean="0">
                <a:solidFill>
                  <a:prstClr val="white"/>
                </a:solidFill>
                <a:latin typeface="ＭＳ Ｐゴシック"/>
                <a:ea typeface="ＭＳ Ｐゴシック"/>
              </a:rPr>
              <a:t>エクスペリエンス提供</a:t>
            </a:r>
            <a:endParaRPr lang="ja-JP" altLang="en-US" sz="2800" b="1" dirty="0">
              <a:solidFill>
                <a:prstClr val="white"/>
              </a:solidFill>
              <a:latin typeface="ＭＳ Ｐゴシック"/>
              <a:ea typeface="ＭＳ Ｐゴシック"/>
            </a:endParaRPr>
          </a:p>
        </p:txBody>
      </p:sp>
    </p:spTree>
    <p:extLst>
      <p:ext uri="{BB962C8B-B14F-4D97-AF65-F5344CB8AC3E}">
        <p14:creationId xmlns:p14="http://schemas.microsoft.com/office/powerpoint/2010/main" val="229145137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a:t>
            </a:r>
            <a:r>
              <a:rPr lang="ja-JP" altLang="en-US" dirty="0" smtClean="0"/>
              <a:t>領域：３つの</a:t>
            </a:r>
            <a:r>
              <a:rPr lang="ja-JP" altLang="en-US" dirty="0"/>
              <a:t>要素</a:t>
            </a:r>
            <a:endParaRPr kumimoji="1" lang="ja-JP" altLang="en-US" dirty="0"/>
          </a:p>
        </p:txBody>
      </p:sp>
      <p:sp>
        <p:nvSpPr>
          <p:cNvPr id="14" name="正方形/長方形 13"/>
          <p:cNvSpPr/>
          <p:nvPr/>
        </p:nvSpPr>
        <p:spPr bwMode="auto">
          <a:xfrm>
            <a:off x="5207726" y="822960"/>
            <a:ext cx="4378100" cy="4282440"/>
          </a:xfrm>
          <a:prstGeom prst="rect">
            <a:avLst/>
          </a:prstGeom>
          <a:solidFill>
            <a:schemeClr val="bg1">
              <a:alpha val="28000"/>
            </a:schemeClr>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3" name="正方形/長方形 22"/>
          <p:cNvSpPr/>
          <p:nvPr/>
        </p:nvSpPr>
        <p:spPr bwMode="auto">
          <a:xfrm>
            <a:off x="257672" y="5105400"/>
            <a:ext cx="9084013" cy="914400"/>
          </a:xfrm>
          <a:prstGeom prst="rect">
            <a:avLst/>
          </a:prstGeom>
          <a:solidFill>
            <a:schemeClr val="bg1"/>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039" y="718311"/>
            <a:ext cx="5823762" cy="5432479"/>
          </a:xfrm>
          <a:prstGeom prst="rect">
            <a:avLst/>
          </a:prstGeom>
        </p:spPr>
      </p:pic>
      <p:sp>
        <p:nvSpPr>
          <p:cNvPr id="25" name="テキスト ボックス 24"/>
          <p:cNvSpPr txBox="1"/>
          <p:nvPr/>
        </p:nvSpPr>
        <p:spPr bwMode="auto">
          <a:xfrm>
            <a:off x="4209147" y="1086162"/>
            <a:ext cx="1509328"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dirty="0" smtClean="0">
                <a:solidFill>
                  <a:prstClr val="black">
                    <a:lumMod val="85000"/>
                    <a:lumOff val="15000"/>
                  </a:prstClr>
                </a:solidFill>
                <a:latin typeface="ＭＳ Ｐゴシック"/>
                <a:ea typeface="ＭＳ Ｐゴシック"/>
              </a:rPr>
              <a:t>ビジネス領域</a:t>
            </a:r>
          </a:p>
        </p:txBody>
      </p:sp>
      <p:sp>
        <p:nvSpPr>
          <p:cNvPr id="26" name="テキスト ボックス 25"/>
          <p:cNvSpPr txBox="1"/>
          <p:nvPr/>
        </p:nvSpPr>
        <p:spPr bwMode="auto">
          <a:xfrm>
            <a:off x="2089127" y="5469476"/>
            <a:ext cx="1525559"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dirty="0" smtClean="0">
                <a:solidFill>
                  <a:prstClr val="black">
                    <a:lumMod val="85000"/>
                    <a:lumOff val="15000"/>
                  </a:prstClr>
                </a:solidFill>
                <a:latin typeface="ＭＳ Ｐゴシック"/>
                <a:ea typeface="ＭＳ Ｐゴシック"/>
              </a:rPr>
              <a:t>システム領域</a:t>
            </a:r>
          </a:p>
        </p:txBody>
      </p:sp>
      <p:grpSp>
        <p:nvGrpSpPr>
          <p:cNvPr id="28" name="グループ化 27"/>
          <p:cNvGrpSpPr/>
          <p:nvPr/>
        </p:nvGrpSpPr>
        <p:grpSpPr>
          <a:xfrm>
            <a:off x="4253542" y="2472254"/>
            <a:ext cx="3678115" cy="3304009"/>
            <a:chOff x="2422611" y="1058007"/>
            <a:chExt cx="5174812" cy="4648473"/>
          </a:xfrm>
        </p:grpSpPr>
        <p:sp>
          <p:nvSpPr>
            <p:cNvPr id="29" name="円/楕円 28"/>
            <p:cNvSpPr/>
            <p:nvPr/>
          </p:nvSpPr>
          <p:spPr bwMode="auto">
            <a:xfrm>
              <a:off x="3460311" y="1058007"/>
              <a:ext cx="2957819" cy="2957819"/>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31" name="円/楕円 30"/>
            <p:cNvSpPr/>
            <p:nvPr/>
          </p:nvSpPr>
          <p:spPr bwMode="auto">
            <a:xfrm>
              <a:off x="2474216" y="2748661"/>
              <a:ext cx="2957818" cy="2957819"/>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32" name="円/楕円 31"/>
            <p:cNvSpPr/>
            <p:nvPr/>
          </p:nvSpPr>
          <p:spPr bwMode="auto">
            <a:xfrm>
              <a:off x="4639604" y="2748661"/>
              <a:ext cx="2957819" cy="2957819"/>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33" name="テキスト ボックス 32"/>
            <p:cNvSpPr txBox="1"/>
            <p:nvPr/>
          </p:nvSpPr>
          <p:spPr bwMode="auto">
            <a:xfrm>
              <a:off x="4963878" y="3757658"/>
              <a:ext cx="2562697" cy="1070608"/>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000" b="1" dirty="0">
                  <a:solidFill>
                    <a:prstClr val="black"/>
                  </a:solidFill>
                  <a:latin typeface="ＭＳ Ｐゴシック"/>
                  <a:ea typeface="ＭＳ Ｐゴシック"/>
                </a:rPr>
                <a:t>グラフィック</a:t>
              </a:r>
              <a:endParaRPr lang="en-US" altLang="ja-JP" sz="2000" b="1" dirty="0">
                <a:solidFill>
                  <a:prstClr val="black"/>
                </a:solidFill>
                <a:latin typeface="ＭＳ Ｐゴシック"/>
                <a:ea typeface="ＭＳ Ｐゴシック"/>
              </a:endParaRPr>
            </a:p>
            <a:p>
              <a:pPr algn="ctr"/>
              <a:r>
                <a:rPr lang="ja-JP" altLang="en-US" sz="2000" b="1" dirty="0">
                  <a:solidFill>
                    <a:prstClr val="black"/>
                  </a:solidFill>
                  <a:latin typeface="ＭＳ Ｐゴシック"/>
                  <a:ea typeface="ＭＳ Ｐゴシック"/>
                </a:rPr>
                <a:t>デザイン</a:t>
              </a:r>
            </a:p>
          </p:txBody>
        </p:sp>
        <p:sp>
          <p:nvSpPr>
            <p:cNvPr id="34" name="テキスト ボックス 33"/>
            <p:cNvSpPr txBox="1"/>
            <p:nvPr/>
          </p:nvSpPr>
          <p:spPr bwMode="auto">
            <a:xfrm>
              <a:off x="3784746" y="1860832"/>
              <a:ext cx="2427204" cy="637592"/>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000" b="1" dirty="0" smtClean="0">
                  <a:solidFill>
                    <a:prstClr val="black"/>
                  </a:solidFill>
                  <a:latin typeface="ＭＳ Ｐゴシック"/>
                  <a:ea typeface="ＭＳ Ｐゴシック"/>
                </a:rPr>
                <a:t>情報デザイン</a:t>
              </a:r>
              <a:endParaRPr lang="ja-JP" altLang="en-US" sz="2000" b="1" dirty="0">
                <a:solidFill>
                  <a:prstClr val="black"/>
                </a:solidFill>
                <a:latin typeface="ＭＳ Ｐゴシック"/>
                <a:ea typeface="ＭＳ Ｐゴシック"/>
              </a:endParaRPr>
            </a:p>
          </p:txBody>
        </p:sp>
        <p:sp>
          <p:nvSpPr>
            <p:cNvPr id="30" name="テキスト ボックス 29"/>
            <p:cNvSpPr txBox="1"/>
            <p:nvPr/>
          </p:nvSpPr>
          <p:spPr bwMode="auto">
            <a:xfrm>
              <a:off x="2422611" y="3752904"/>
              <a:ext cx="2805709" cy="1070608"/>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000" b="1" dirty="0">
                  <a:solidFill>
                    <a:prstClr val="black"/>
                  </a:solidFill>
                  <a:latin typeface="ＭＳ Ｐゴシック"/>
                  <a:ea typeface="ＭＳ Ｐゴシック"/>
                </a:rPr>
                <a:t>インタラクション</a:t>
              </a:r>
              <a:endParaRPr lang="en-US" altLang="ja-JP" sz="2000" b="1" dirty="0">
                <a:solidFill>
                  <a:prstClr val="black"/>
                </a:solidFill>
                <a:latin typeface="ＭＳ Ｐゴシック"/>
                <a:ea typeface="ＭＳ Ｐゴシック"/>
              </a:endParaRPr>
            </a:p>
            <a:p>
              <a:pPr algn="ctr"/>
              <a:r>
                <a:rPr lang="ja-JP" altLang="en-US" sz="2000" b="1" dirty="0" smtClean="0">
                  <a:solidFill>
                    <a:prstClr val="black"/>
                  </a:solidFill>
                  <a:latin typeface="ＭＳ Ｐゴシック"/>
                  <a:ea typeface="ＭＳ Ｐゴシック"/>
                </a:rPr>
                <a:t>デザイン</a:t>
              </a:r>
              <a:endParaRPr lang="ja-JP" altLang="en-US" sz="2000" b="1" dirty="0">
                <a:solidFill>
                  <a:prstClr val="black"/>
                </a:solidFill>
                <a:latin typeface="ＭＳ Ｐゴシック"/>
                <a:ea typeface="ＭＳ Ｐゴシック"/>
              </a:endParaRPr>
            </a:p>
          </p:txBody>
        </p:sp>
      </p:grpSp>
      <p:sp>
        <p:nvSpPr>
          <p:cNvPr id="27" name="テキスト ボックス 26"/>
          <p:cNvSpPr txBox="1"/>
          <p:nvPr/>
        </p:nvSpPr>
        <p:spPr bwMode="auto">
          <a:xfrm>
            <a:off x="5905098" y="5677602"/>
            <a:ext cx="2484054"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lang="ja-JP" altLang="en-US" dirty="0" smtClean="0">
                <a:solidFill>
                  <a:prstClr val="black">
                    <a:lumMod val="85000"/>
                    <a:lumOff val="15000"/>
                  </a:prstClr>
                </a:solidFill>
                <a:latin typeface="ＭＳ Ｐゴシック"/>
                <a:ea typeface="ＭＳ Ｐゴシック"/>
              </a:rPr>
              <a:t>プレゼンテーション領域</a:t>
            </a:r>
          </a:p>
        </p:txBody>
      </p:sp>
    </p:spTree>
    <p:extLst>
      <p:ext uri="{BB962C8B-B14F-4D97-AF65-F5344CB8AC3E}">
        <p14:creationId xmlns:p14="http://schemas.microsoft.com/office/powerpoint/2010/main" val="2778718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541" y="-2142324"/>
            <a:ext cx="9310962" cy="8685383"/>
          </a:xfrm>
          <a:prstGeom prst="rect">
            <a:avLst/>
          </a:prstGeom>
        </p:spPr>
      </p:pic>
      <p:sp>
        <p:nvSpPr>
          <p:cNvPr id="2" name="タイトル 1"/>
          <p:cNvSpPr>
            <a:spLocks noGrp="1"/>
          </p:cNvSpPr>
          <p:nvPr>
            <p:ph type="ctrTitle"/>
          </p:nvPr>
        </p:nvSpPr>
        <p:spPr>
          <a:xfrm>
            <a:off x="488949" y="0"/>
            <a:ext cx="9417051" cy="549275"/>
          </a:xfrm>
        </p:spPr>
        <p:txBody>
          <a:bodyPr>
            <a:normAutofit/>
          </a:bodyPr>
          <a:lstStyle/>
          <a:p>
            <a:r>
              <a:rPr lang="ja-JP" altLang="en-US" dirty="0"/>
              <a:t>プレゼンテーション領域：３つの要素</a:t>
            </a:r>
            <a:endParaRPr kumimoji="1" lang="ja-JP" altLang="en-US" dirty="0"/>
          </a:p>
        </p:txBody>
      </p:sp>
      <p:sp>
        <p:nvSpPr>
          <p:cNvPr id="3" name="円/楕円 2"/>
          <p:cNvSpPr/>
          <p:nvPr/>
        </p:nvSpPr>
        <p:spPr bwMode="auto">
          <a:xfrm>
            <a:off x="3449163" y="1056310"/>
            <a:ext cx="2998858" cy="2998858"/>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5" name="円/楕円 4"/>
          <p:cNvSpPr/>
          <p:nvPr/>
        </p:nvSpPr>
        <p:spPr bwMode="auto">
          <a:xfrm>
            <a:off x="2243471" y="2770422"/>
            <a:ext cx="2998858" cy="2998858"/>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4" name="円/楕円 3"/>
          <p:cNvSpPr/>
          <p:nvPr/>
        </p:nvSpPr>
        <p:spPr bwMode="auto">
          <a:xfrm>
            <a:off x="4644818" y="2770421"/>
            <a:ext cx="2998858" cy="2998858"/>
          </a:xfrm>
          <a:prstGeom prst="ellipse">
            <a:avLst/>
          </a:prstGeom>
          <a:noFill/>
          <a:ln w="28575" cap="flat" cmpd="sng" algn="ctr">
            <a:solidFill>
              <a:schemeClr val="tx1">
                <a:lumMod val="65000"/>
                <a:lumOff val="35000"/>
              </a:schemeClr>
            </a:solidFill>
            <a:prstDash val="sysDot"/>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6" name="テキスト ボックス 5"/>
          <p:cNvSpPr txBox="1"/>
          <p:nvPr/>
        </p:nvSpPr>
        <p:spPr bwMode="auto">
          <a:xfrm>
            <a:off x="1968500" y="3936200"/>
            <a:ext cx="2954842" cy="100718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800" b="1" dirty="0">
                <a:solidFill>
                  <a:prstClr val="black"/>
                </a:solidFill>
                <a:latin typeface="ＭＳ Ｐゴシック"/>
                <a:ea typeface="ＭＳ Ｐゴシック"/>
              </a:rPr>
              <a:t>インタラクション</a:t>
            </a:r>
            <a:endParaRPr lang="en-US" altLang="ja-JP" sz="2800" b="1" dirty="0">
              <a:solidFill>
                <a:prstClr val="black"/>
              </a:solidFill>
              <a:latin typeface="ＭＳ Ｐゴシック"/>
              <a:ea typeface="ＭＳ Ｐゴシック"/>
            </a:endParaRPr>
          </a:p>
          <a:p>
            <a:pPr algn="ctr"/>
            <a:r>
              <a:rPr lang="ja-JP" altLang="en-US" sz="2800" b="1" dirty="0" smtClean="0">
                <a:solidFill>
                  <a:prstClr val="black"/>
                </a:solidFill>
                <a:latin typeface="ＭＳ Ｐゴシック"/>
                <a:ea typeface="ＭＳ Ｐゴシック"/>
              </a:rPr>
              <a:t>デザイン</a:t>
            </a:r>
            <a:endParaRPr lang="ja-JP" altLang="en-US" sz="2800" b="1" dirty="0">
              <a:solidFill>
                <a:prstClr val="black"/>
              </a:solidFill>
              <a:latin typeface="ＭＳ Ｐゴシック"/>
              <a:ea typeface="ＭＳ Ｐゴシック"/>
            </a:endParaRPr>
          </a:p>
        </p:txBody>
      </p:sp>
      <p:sp>
        <p:nvSpPr>
          <p:cNvPr id="7" name="テキスト ボックス 6"/>
          <p:cNvSpPr txBox="1"/>
          <p:nvPr/>
        </p:nvSpPr>
        <p:spPr bwMode="auto">
          <a:xfrm>
            <a:off x="5152969" y="3919330"/>
            <a:ext cx="2417372" cy="100718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800" b="1" dirty="0">
                <a:solidFill>
                  <a:prstClr val="black"/>
                </a:solidFill>
                <a:latin typeface="ＭＳ Ｐゴシック"/>
                <a:ea typeface="ＭＳ Ｐゴシック"/>
              </a:rPr>
              <a:t>グラフィック</a:t>
            </a:r>
            <a:endParaRPr lang="en-US" altLang="ja-JP" sz="2800" b="1" dirty="0">
              <a:solidFill>
                <a:prstClr val="black"/>
              </a:solidFill>
              <a:latin typeface="ＭＳ Ｐゴシック"/>
              <a:ea typeface="ＭＳ Ｐゴシック"/>
            </a:endParaRPr>
          </a:p>
          <a:p>
            <a:pPr algn="ctr"/>
            <a:r>
              <a:rPr lang="ja-JP" altLang="en-US" sz="2800" b="1" dirty="0">
                <a:solidFill>
                  <a:prstClr val="black"/>
                </a:solidFill>
                <a:latin typeface="ＭＳ Ｐゴシック"/>
                <a:ea typeface="ＭＳ Ｐゴシック"/>
              </a:rPr>
              <a:t>デザイン</a:t>
            </a:r>
          </a:p>
        </p:txBody>
      </p:sp>
      <p:sp>
        <p:nvSpPr>
          <p:cNvPr id="11" name="テキスト ボックス 10"/>
          <p:cNvSpPr txBox="1"/>
          <p:nvPr/>
        </p:nvSpPr>
        <p:spPr bwMode="auto">
          <a:xfrm>
            <a:off x="3756485" y="1905027"/>
            <a:ext cx="2467026" cy="576293"/>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2800" b="1" dirty="0" smtClean="0">
                <a:solidFill>
                  <a:prstClr val="black"/>
                </a:solidFill>
                <a:latin typeface="ＭＳ Ｐゴシック"/>
                <a:ea typeface="ＭＳ Ｐゴシック"/>
              </a:rPr>
              <a:t>情報デザイン</a:t>
            </a:r>
            <a:endParaRPr lang="ja-JP" altLang="en-US" sz="28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1276471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a:t>
            </a:r>
            <a:r>
              <a:rPr lang="ja-JP" altLang="en-US" dirty="0" smtClean="0"/>
              <a:t>：情報デザイン</a:t>
            </a:r>
            <a:endParaRPr kumimoji="1" lang="ja-JP" altLang="en-US" dirty="0"/>
          </a:p>
        </p:txBody>
      </p:sp>
      <p:sp>
        <p:nvSpPr>
          <p:cNvPr id="7" name="Text Box 4"/>
          <p:cNvSpPr txBox="1">
            <a:spLocks noChangeArrowheads="1"/>
          </p:cNvSpPr>
          <p:nvPr/>
        </p:nvSpPr>
        <p:spPr bwMode="auto">
          <a:xfrm>
            <a:off x="5046483" y="1199838"/>
            <a:ext cx="4224517" cy="353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800" dirty="0">
                <a:solidFill>
                  <a:prstClr val="black"/>
                </a:solidFill>
                <a:latin typeface="ＭＳ Ｐゴシック"/>
                <a:ea typeface="ＭＳ Ｐゴシック"/>
              </a:rPr>
              <a:t>・戦略</a:t>
            </a:r>
          </a:p>
          <a:p>
            <a:r>
              <a:rPr lang="ja-JP" altLang="en-US" sz="2800" dirty="0">
                <a:solidFill>
                  <a:prstClr val="black"/>
                </a:solidFill>
                <a:latin typeface="ＭＳ Ｐゴシック"/>
                <a:ea typeface="ＭＳ Ｐゴシック"/>
              </a:rPr>
              <a:t>・コンセプト</a:t>
            </a:r>
          </a:p>
          <a:p>
            <a:r>
              <a:rPr lang="ja-JP" altLang="en-US" sz="2800" dirty="0">
                <a:solidFill>
                  <a:prstClr val="black"/>
                </a:solidFill>
                <a:latin typeface="ＭＳ Ｐゴシック"/>
                <a:ea typeface="ＭＳ Ｐゴシック"/>
              </a:rPr>
              <a:t>・調査</a:t>
            </a:r>
            <a:r>
              <a:rPr lang="en-US" altLang="ja-JP" sz="2800" dirty="0">
                <a:solidFill>
                  <a:prstClr val="black"/>
                </a:solidFill>
                <a:latin typeface="ＭＳ Ｐゴシック"/>
                <a:ea typeface="ＭＳ Ｐゴシック"/>
              </a:rPr>
              <a:t>/</a:t>
            </a:r>
            <a:r>
              <a:rPr lang="ja-JP" altLang="en-US" sz="2800" dirty="0">
                <a:solidFill>
                  <a:prstClr val="black"/>
                </a:solidFill>
                <a:latin typeface="ＭＳ Ｐゴシック"/>
                <a:ea typeface="ＭＳ Ｐゴシック"/>
              </a:rPr>
              <a:t>分析</a:t>
            </a:r>
          </a:p>
          <a:p>
            <a:r>
              <a:rPr lang="ja-JP" altLang="en-US" sz="2800" dirty="0">
                <a:solidFill>
                  <a:prstClr val="black"/>
                </a:solidFill>
                <a:latin typeface="ＭＳ Ｐゴシック"/>
                <a:ea typeface="ＭＳ Ｐゴシック"/>
              </a:rPr>
              <a:t>・情報分類</a:t>
            </a:r>
          </a:p>
          <a:p>
            <a:r>
              <a:rPr lang="ja-JP" altLang="en-US" sz="2800" dirty="0">
                <a:solidFill>
                  <a:prstClr val="black"/>
                </a:solidFill>
                <a:latin typeface="ＭＳ Ｐゴシック"/>
                <a:ea typeface="ＭＳ Ｐゴシック"/>
              </a:rPr>
              <a:t>・画面遷移</a:t>
            </a:r>
          </a:p>
          <a:p>
            <a:r>
              <a:rPr lang="ja-JP" altLang="en-US" sz="2800" dirty="0">
                <a:solidFill>
                  <a:prstClr val="black"/>
                </a:solidFill>
                <a:latin typeface="ＭＳ Ｐゴシック"/>
                <a:ea typeface="ＭＳ Ｐゴシック"/>
              </a:rPr>
              <a:t>・ラベリング</a:t>
            </a:r>
          </a:p>
          <a:p>
            <a:r>
              <a:rPr lang="ja-JP" altLang="en-US" sz="2800" dirty="0">
                <a:solidFill>
                  <a:prstClr val="black"/>
                </a:solidFill>
                <a:latin typeface="ＭＳ Ｐゴシック"/>
                <a:ea typeface="ＭＳ Ｐゴシック"/>
              </a:rPr>
              <a:t>・レイアウト</a:t>
            </a:r>
          </a:p>
          <a:p>
            <a:r>
              <a:rPr lang="ja-JP" altLang="en-US" sz="2800" dirty="0">
                <a:solidFill>
                  <a:prstClr val="black"/>
                </a:solidFill>
                <a:latin typeface="ＭＳ Ｐゴシック"/>
                <a:ea typeface="ＭＳ Ｐゴシック"/>
              </a:rPr>
              <a:t>・ペーパープロトタイピング</a:t>
            </a:r>
          </a:p>
        </p:txBody>
      </p:sp>
      <p:sp>
        <p:nvSpPr>
          <p:cNvPr id="8" name="角丸四角形 7"/>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b="1" dirty="0" smtClean="0">
                <a:solidFill>
                  <a:prstClr val="black">
                    <a:lumMod val="85000"/>
                    <a:lumOff val="15000"/>
                  </a:prstClr>
                </a:solidFill>
                <a:latin typeface="ＭＳ Ｐゴシック"/>
                <a:ea typeface="ＭＳ Ｐゴシック"/>
              </a:rPr>
              <a:t>情報が伝わりやすくなることを目指す</a:t>
            </a:r>
            <a:endParaRPr lang="en-US" altLang="ja-JP" sz="3600" b="1" dirty="0">
              <a:solidFill>
                <a:prstClr val="black">
                  <a:lumMod val="85000"/>
                  <a:lumOff val="15000"/>
                </a:prstClr>
              </a:solidFill>
              <a:latin typeface="ＭＳ Ｐゴシック"/>
              <a:ea typeface="ＭＳ Ｐゴシック"/>
            </a:endParaRPr>
          </a:p>
        </p:txBody>
      </p:sp>
      <p:sp>
        <p:nvSpPr>
          <p:cNvPr id="9" name="円/楕円 8"/>
          <p:cNvSpPr/>
          <p:nvPr/>
        </p:nvSpPr>
        <p:spPr bwMode="auto">
          <a:xfrm>
            <a:off x="1543025" y="1289154"/>
            <a:ext cx="2153413" cy="2153413"/>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700" dirty="0">
              <a:solidFill>
                <a:prstClr val="white"/>
              </a:solidFill>
              <a:latin typeface="A-OTF 新ゴ Pro M" pitchFamily="34" charset="-128"/>
              <a:ea typeface="A-OTF 新ゴ Pro M" pitchFamily="34" charset="-128"/>
            </a:endParaRPr>
          </a:p>
        </p:txBody>
      </p:sp>
      <p:sp>
        <p:nvSpPr>
          <p:cNvPr id="10" name="円/楕円 9"/>
          <p:cNvSpPr/>
          <p:nvPr/>
        </p:nvSpPr>
        <p:spPr bwMode="auto">
          <a:xfrm>
            <a:off x="688337"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11" name="テキスト ボックス 10"/>
          <p:cNvSpPr txBox="1"/>
          <p:nvPr/>
        </p:nvSpPr>
        <p:spPr bwMode="auto">
          <a:xfrm>
            <a:off x="364755" y="3388240"/>
            <a:ext cx="2427696" cy="637849"/>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a:solidFill>
                  <a:prstClr val="black">
                    <a:lumMod val="50000"/>
                    <a:lumOff val="50000"/>
                  </a:prstClr>
                </a:solidFill>
                <a:latin typeface="ＭＳ Ｐゴシック"/>
                <a:ea typeface="ＭＳ Ｐゴシック"/>
              </a:rPr>
              <a:t>インタラクション</a:t>
            </a:r>
            <a:endParaRPr lang="en-US" altLang="ja-JP" sz="1600" dirty="0">
              <a:solidFill>
                <a:prstClr val="black">
                  <a:lumMod val="50000"/>
                  <a:lumOff val="50000"/>
                </a:prstClr>
              </a:solidFill>
              <a:latin typeface="ＭＳ Ｐゴシック"/>
              <a:ea typeface="ＭＳ Ｐゴシック"/>
            </a:endParaRPr>
          </a:p>
          <a:p>
            <a:pPr algn="ctr"/>
            <a:r>
              <a:rPr lang="ja-JP" altLang="en-US" sz="1600" dirty="0" smtClean="0">
                <a:solidFill>
                  <a:prstClr val="black">
                    <a:lumMod val="50000"/>
                    <a:lumOff val="50000"/>
                  </a:prstClr>
                </a:solidFill>
                <a:latin typeface="ＭＳ Ｐゴシック"/>
                <a:ea typeface="ＭＳ Ｐゴシック"/>
              </a:rPr>
              <a:t>デザイン</a:t>
            </a:r>
            <a:endParaRPr lang="ja-JP" altLang="en-US" sz="1600" dirty="0">
              <a:solidFill>
                <a:prstClr val="black">
                  <a:lumMod val="50000"/>
                  <a:lumOff val="50000"/>
                </a:prstClr>
              </a:solidFill>
              <a:latin typeface="ＭＳ Ｐゴシック"/>
              <a:ea typeface="ＭＳ Ｐゴシック"/>
            </a:endParaRPr>
          </a:p>
        </p:txBody>
      </p:sp>
      <p:sp>
        <p:nvSpPr>
          <p:cNvPr id="12" name="テキスト ボックス 11"/>
          <p:cNvSpPr txBox="1"/>
          <p:nvPr/>
        </p:nvSpPr>
        <p:spPr bwMode="auto">
          <a:xfrm>
            <a:off x="2659224" y="3372202"/>
            <a:ext cx="1891959" cy="637849"/>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a:solidFill>
                  <a:prstClr val="black">
                    <a:lumMod val="50000"/>
                    <a:lumOff val="50000"/>
                  </a:prstClr>
                </a:solidFill>
                <a:latin typeface="ＭＳ Ｐゴシック"/>
                <a:ea typeface="ＭＳ Ｐゴシック"/>
              </a:rPr>
              <a:t>グラフィック</a:t>
            </a:r>
            <a:endParaRPr lang="en-US" altLang="ja-JP" sz="1600" dirty="0">
              <a:solidFill>
                <a:prstClr val="black">
                  <a:lumMod val="50000"/>
                  <a:lumOff val="50000"/>
                </a:prstClr>
              </a:solidFill>
              <a:latin typeface="ＭＳ Ｐゴシック"/>
              <a:ea typeface="ＭＳ Ｐゴシック"/>
            </a:endParaRPr>
          </a:p>
          <a:p>
            <a:pPr algn="ctr"/>
            <a:r>
              <a:rPr lang="ja-JP" altLang="en-US" sz="1600" dirty="0">
                <a:solidFill>
                  <a:prstClr val="black">
                    <a:lumMod val="50000"/>
                    <a:lumOff val="50000"/>
                  </a:prstClr>
                </a:solidFill>
                <a:latin typeface="ＭＳ Ｐゴシック"/>
                <a:ea typeface="ＭＳ Ｐゴシック"/>
              </a:rPr>
              <a:t>デザイン</a:t>
            </a:r>
          </a:p>
        </p:txBody>
      </p:sp>
      <p:sp>
        <p:nvSpPr>
          <p:cNvPr id="13" name="テキスト ボックス 12"/>
          <p:cNvSpPr txBox="1"/>
          <p:nvPr/>
        </p:nvSpPr>
        <p:spPr bwMode="auto">
          <a:xfrm>
            <a:off x="1676405" y="1565447"/>
            <a:ext cx="1891958" cy="1253402"/>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3600" b="1" dirty="0" smtClean="0">
                <a:solidFill>
                  <a:prstClr val="black"/>
                </a:solidFill>
                <a:latin typeface="ＭＳ Ｐゴシック"/>
                <a:ea typeface="ＭＳ Ｐゴシック"/>
              </a:rPr>
              <a:t>情報</a:t>
            </a:r>
            <a:endParaRPr lang="en-US" altLang="ja-JP" sz="3600" b="1" dirty="0" smtClean="0">
              <a:solidFill>
                <a:prstClr val="black"/>
              </a:solidFill>
              <a:latin typeface="ＭＳ Ｐゴシック"/>
              <a:ea typeface="ＭＳ Ｐゴシック"/>
            </a:endParaRPr>
          </a:p>
          <a:p>
            <a:pPr algn="ctr"/>
            <a:r>
              <a:rPr lang="ja-JP" altLang="en-US" sz="3600" b="1" dirty="0" smtClean="0">
                <a:solidFill>
                  <a:prstClr val="black"/>
                </a:solidFill>
                <a:latin typeface="ＭＳ Ｐゴシック"/>
                <a:ea typeface="ＭＳ Ｐゴシック"/>
              </a:rPr>
              <a:t>デザイン</a:t>
            </a:r>
            <a:endParaRPr lang="ja-JP" altLang="en-US" sz="3600" b="1" dirty="0">
              <a:solidFill>
                <a:prstClr val="black"/>
              </a:solidFill>
              <a:latin typeface="ＭＳ Ｐゴシック"/>
              <a:ea typeface="ＭＳ Ｐゴシック"/>
            </a:endParaRPr>
          </a:p>
        </p:txBody>
      </p:sp>
      <p:sp>
        <p:nvSpPr>
          <p:cNvPr id="14" name="円/楕円 13"/>
          <p:cNvSpPr/>
          <p:nvPr/>
        </p:nvSpPr>
        <p:spPr bwMode="auto">
          <a:xfrm>
            <a:off x="2382725"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12218769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kumimoji="1" lang="ja-JP" altLang="en-US" dirty="0" smtClean="0"/>
              <a:t>ガスコンロがあります</a:t>
            </a:r>
            <a:endParaRPr kumimoji="1" lang="ja-JP" altLang="en-US"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96370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lang="ja-JP" altLang="en-US" dirty="0" smtClean="0"/>
              <a:t>さあ！この火を</a:t>
            </a:r>
            <a:r>
              <a:rPr lang="ja-JP" altLang="en-US" dirty="0"/>
              <a:t>消す</a:t>
            </a:r>
            <a:r>
              <a:rPr lang="ja-JP" altLang="en-US" dirty="0" smtClean="0"/>
              <a:t>には</a:t>
            </a:r>
            <a:r>
              <a:rPr lang="ja-JP" altLang="en-US" dirty="0"/>
              <a:t>どのつまみを回しますか？</a:t>
            </a:r>
            <a:endParaRPr kumimoji="1" lang="ja-JP" alt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243691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lang="ja-JP" altLang="en-US" dirty="0" smtClean="0"/>
              <a:t>さあ</a:t>
            </a:r>
            <a:r>
              <a:rPr lang="ja-JP" altLang="en-US" dirty="0"/>
              <a:t>！この火を消すにはどのつまみを回しますか</a:t>
            </a:r>
            <a:r>
              <a:rPr lang="ja-JP" altLang="en-US" dirty="0" smtClean="0"/>
              <a:t>？ </a:t>
            </a:r>
            <a:endParaRPr kumimoji="1" lang="ja-JP" alt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9" name="グループ化 18"/>
          <p:cNvGrpSpPr/>
          <p:nvPr/>
        </p:nvGrpSpPr>
        <p:grpSpPr>
          <a:xfrm>
            <a:off x="3038478" y="4944387"/>
            <a:ext cx="3811350" cy="707886"/>
            <a:chOff x="3038478" y="4944387"/>
            <a:chExt cx="3811350" cy="707886"/>
          </a:xfrm>
          <a:effectLst>
            <a:glow rad="228600">
              <a:schemeClr val="bg1">
                <a:alpha val="40000"/>
              </a:schemeClr>
            </a:glow>
          </a:effectLst>
        </p:grpSpPr>
        <p:sp>
          <p:nvSpPr>
            <p:cNvPr id="4" name="テキスト ボックス 3"/>
            <p:cNvSpPr txBox="1">
              <a:spLocks noChangeArrowheads="1"/>
            </p:cNvSpPr>
            <p:nvPr/>
          </p:nvSpPr>
          <p:spPr bwMode="auto">
            <a:xfrm>
              <a:off x="3038478" y="4944387"/>
              <a:ext cx="911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ja-JP" altLang="en-US" sz="4000" b="1" dirty="0" smtClean="0">
                  <a:solidFill>
                    <a:prstClr val="black"/>
                  </a:solidFill>
                  <a:latin typeface="ＭＳ Ｐゴシック"/>
                  <a:ea typeface="ＭＳ Ｐゴシック"/>
                </a:rPr>
                <a:t>１</a:t>
              </a:r>
              <a:endParaRPr lang="en-US" altLang="ja-JP" sz="4000" b="1" dirty="0">
                <a:solidFill>
                  <a:prstClr val="black"/>
                </a:solidFill>
                <a:latin typeface="ＭＳ Ｐゴシック"/>
                <a:ea typeface="ＭＳ Ｐゴシック"/>
              </a:endParaRPr>
            </a:p>
          </p:txBody>
        </p:sp>
        <p:sp>
          <p:nvSpPr>
            <p:cNvPr id="6" name="テキスト ボックス 5"/>
            <p:cNvSpPr txBox="1">
              <a:spLocks noChangeArrowheads="1"/>
            </p:cNvSpPr>
            <p:nvPr/>
          </p:nvSpPr>
          <p:spPr bwMode="auto">
            <a:xfrm>
              <a:off x="4029078" y="4944387"/>
              <a:ext cx="911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en-US" altLang="ja-JP" sz="4000" b="1" dirty="0" smtClean="0">
                  <a:solidFill>
                    <a:prstClr val="black"/>
                  </a:solidFill>
                  <a:latin typeface="ＭＳ Ｐゴシック"/>
                  <a:ea typeface="ＭＳ Ｐゴシック"/>
                </a:rPr>
                <a:t>2</a:t>
              </a:r>
              <a:endParaRPr lang="en-US" altLang="ja-JP" sz="4000" b="1" dirty="0">
                <a:solidFill>
                  <a:prstClr val="black"/>
                </a:solidFill>
                <a:latin typeface="ＭＳ Ｐゴシック"/>
                <a:ea typeface="ＭＳ Ｐゴシック"/>
              </a:endParaRPr>
            </a:p>
          </p:txBody>
        </p:sp>
        <p:sp>
          <p:nvSpPr>
            <p:cNvPr id="7" name="テキスト ボックス 6"/>
            <p:cNvSpPr txBox="1">
              <a:spLocks noChangeArrowheads="1"/>
            </p:cNvSpPr>
            <p:nvPr/>
          </p:nvSpPr>
          <p:spPr bwMode="auto">
            <a:xfrm>
              <a:off x="4998356" y="4944387"/>
              <a:ext cx="911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en-US" altLang="ja-JP" sz="4000" b="1" dirty="0" smtClean="0">
                  <a:solidFill>
                    <a:prstClr val="black"/>
                  </a:solidFill>
                  <a:latin typeface="ＭＳ Ｐゴシック"/>
                  <a:ea typeface="ＭＳ Ｐゴシック"/>
                </a:rPr>
                <a:t>3</a:t>
              </a:r>
              <a:endParaRPr lang="en-US" altLang="ja-JP" sz="4000" b="1" dirty="0">
                <a:solidFill>
                  <a:prstClr val="black"/>
                </a:solidFill>
                <a:latin typeface="ＭＳ Ｐゴシック"/>
                <a:ea typeface="ＭＳ Ｐゴシック"/>
              </a:endParaRPr>
            </a:p>
          </p:txBody>
        </p:sp>
        <p:sp>
          <p:nvSpPr>
            <p:cNvPr id="8" name="テキスト ボックス 7"/>
            <p:cNvSpPr txBox="1">
              <a:spLocks noChangeArrowheads="1"/>
            </p:cNvSpPr>
            <p:nvPr/>
          </p:nvSpPr>
          <p:spPr bwMode="auto">
            <a:xfrm>
              <a:off x="5938606" y="4944387"/>
              <a:ext cx="911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en-US" altLang="ja-JP" sz="4000" b="1" dirty="0" smtClean="0">
                  <a:solidFill>
                    <a:prstClr val="black"/>
                  </a:solidFill>
                  <a:latin typeface="ＭＳ Ｐゴシック"/>
                  <a:ea typeface="ＭＳ Ｐゴシック"/>
                </a:rPr>
                <a:t>4</a:t>
              </a:r>
              <a:endParaRPr lang="en-US" altLang="ja-JP" sz="4000" b="1" dirty="0">
                <a:solidFill>
                  <a:prstClr val="black"/>
                </a:solidFill>
                <a:latin typeface="ＭＳ Ｐゴシック"/>
                <a:ea typeface="ＭＳ Ｐゴシック"/>
              </a:endParaRPr>
            </a:p>
          </p:txBody>
        </p:sp>
      </p:grpSp>
    </p:spTree>
    <p:extLst>
      <p:ext uri="{BB962C8B-B14F-4D97-AF65-F5344CB8AC3E}">
        <p14:creationId xmlns:p14="http://schemas.microsoft.com/office/powerpoint/2010/main" val="26043047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対応づけの例</a:t>
            </a:r>
            <a:endParaRPr kumimoji="1" lang="ja-JP" altLang="en-US" dirty="0"/>
          </a:p>
        </p:txBody>
      </p:sp>
      <p:pic>
        <p:nvPicPr>
          <p:cNvPr id="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514475"/>
            <a:ext cx="42100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 name="正方形/長方形 60"/>
          <p:cNvSpPr/>
          <p:nvPr/>
        </p:nvSpPr>
        <p:spPr bwMode="auto">
          <a:xfrm>
            <a:off x="3267075" y="1769752"/>
            <a:ext cx="3371850" cy="2238375"/>
          </a:xfrm>
          <a:prstGeom prst="rect">
            <a:avLst/>
          </a:prstGeom>
          <a:solidFill>
            <a:srgbClr val="8C8C8C"/>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grpSp>
        <p:nvGrpSpPr>
          <p:cNvPr id="65" name="グループ化 64"/>
          <p:cNvGrpSpPr/>
          <p:nvPr/>
        </p:nvGrpSpPr>
        <p:grpSpPr>
          <a:xfrm>
            <a:off x="3907681" y="1904206"/>
            <a:ext cx="757237" cy="757237"/>
            <a:chOff x="5523706" y="1904206"/>
            <a:chExt cx="757237" cy="757237"/>
          </a:xfrm>
        </p:grpSpPr>
        <p:sp>
          <p:nvSpPr>
            <p:cNvPr id="64" name="円/楕円 63"/>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3" name="円/楕円 62"/>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grpSp>
      <p:grpSp>
        <p:nvGrpSpPr>
          <p:cNvPr id="66" name="グループ化 65"/>
          <p:cNvGrpSpPr/>
          <p:nvPr/>
        </p:nvGrpSpPr>
        <p:grpSpPr>
          <a:xfrm>
            <a:off x="5234832" y="1904206"/>
            <a:ext cx="757237" cy="757237"/>
            <a:chOff x="5523706" y="1904206"/>
            <a:chExt cx="757237" cy="757237"/>
          </a:xfrm>
        </p:grpSpPr>
        <p:sp>
          <p:nvSpPr>
            <p:cNvPr id="67" name="円/楕円 66"/>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8" name="円/楕円 67"/>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grpSp>
      <p:grpSp>
        <p:nvGrpSpPr>
          <p:cNvPr id="69" name="グループ化 68"/>
          <p:cNvGrpSpPr/>
          <p:nvPr/>
        </p:nvGrpSpPr>
        <p:grpSpPr>
          <a:xfrm>
            <a:off x="3240137" y="3050381"/>
            <a:ext cx="757237" cy="757237"/>
            <a:chOff x="5523706" y="1904206"/>
            <a:chExt cx="757237" cy="757237"/>
          </a:xfrm>
        </p:grpSpPr>
        <p:sp>
          <p:nvSpPr>
            <p:cNvPr id="70" name="円/楕円 69"/>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71" name="円/楕円 70"/>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grpSp>
      <p:grpSp>
        <p:nvGrpSpPr>
          <p:cNvPr id="72" name="グループ化 71"/>
          <p:cNvGrpSpPr/>
          <p:nvPr/>
        </p:nvGrpSpPr>
        <p:grpSpPr>
          <a:xfrm>
            <a:off x="5902375" y="3050381"/>
            <a:ext cx="757237" cy="757237"/>
            <a:chOff x="5523706" y="1904206"/>
            <a:chExt cx="757237" cy="757237"/>
          </a:xfrm>
        </p:grpSpPr>
        <p:sp>
          <p:nvSpPr>
            <p:cNvPr id="73" name="円/楕円 72"/>
            <p:cNvSpPr/>
            <p:nvPr/>
          </p:nvSpPr>
          <p:spPr bwMode="auto">
            <a:xfrm>
              <a:off x="5523706" y="1904206"/>
              <a:ext cx="757237" cy="757237"/>
            </a:xfrm>
            <a:prstGeom prst="ellipse">
              <a:avLst/>
            </a:prstGeom>
            <a:solidFill>
              <a:srgbClr val="686868"/>
            </a:solid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74" name="円/楕円 73"/>
            <p:cNvSpPr/>
            <p:nvPr/>
          </p:nvSpPr>
          <p:spPr bwMode="auto">
            <a:xfrm>
              <a:off x="5613400" y="1993900"/>
              <a:ext cx="577850" cy="577850"/>
            </a:xfrm>
            <a:prstGeom prst="ellips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grpSp>
      <p:cxnSp>
        <p:nvCxnSpPr>
          <p:cNvPr id="76" name="直線矢印コネクタ 75"/>
          <p:cNvCxnSpPr>
            <a:stCxn id="70" idx="4"/>
          </p:cNvCxnSpPr>
          <p:nvPr/>
        </p:nvCxnSpPr>
        <p:spPr>
          <a:xfrm flipH="1">
            <a:off x="3505200" y="3807618"/>
            <a:ext cx="113556" cy="738982"/>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stCxn id="64" idx="4"/>
          </p:cNvCxnSpPr>
          <p:nvPr/>
        </p:nvCxnSpPr>
        <p:spPr>
          <a:xfrm>
            <a:off x="4286300" y="2661443"/>
            <a:ext cx="158700" cy="1885157"/>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a:stCxn id="73" idx="4"/>
          </p:cNvCxnSpPr>
          <p:nvPr/>
        </p:nvCxnSpPr>
        <p:spPr>
          <a:xfrm>
            <a:off x="6280994" y="3807618"/>
            <a:ext cx="132506" cy="738982"/>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5435600" y="2661443"/>
            <a:ext cx="177850" cy="1885157"/>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2482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04850" y="1169164"/>
            <a:ext cx="8693150" cy="4893647"/>
          </a:xfrm>
          <a:prstGeom prst="rect">
            <a:avLst/>
          </a:prstGeom>
        </p:spPr>
        <p:txBody>
          <a:bodyPr wrap="square">
            <a:spAutoFit/>
          </a:bodyPr>
          <a:lstStyle/>
          <a:p>
            <a:pPr algn="just"/>
            <a:r>
              <a:rPr lang="ja-JP" altLang="ja-JP" sz="2400" dirty="0">
                <a:latin typeface="+mn-ea"/>
                <a:ea typeface="+mn-ea"/>
              </a:rPr>
              <a:t>デザインの語源はデッサン(dessin)と同じく、“計画を記号に表す”という意味のラテン語designareである</a:t>
            </a:r>
            <a:r>
              <a:rPr lang="ja-JP" altLang="ja-JP" sz="2400" dirty="0" smtClean="0">
                <a:latin typeface="+mn-ea"/>
                <a:ea typeface="+mn-ea"/>
              </a:rPr>
              <a:t>。</a:t>
            </a:r>
            <a:endParaRPr lang="en-US" altLang="ja-JP" sz="2400" dirty="0" smtClean="0">
              <a:latin typeface="+mn-ea"/>
              <a:ea typeface="+mn-ea"/>
            </a:endParaRPr>
          </a:p>
          <a:p>
            <a:pPr algn="just"/>
            <a:endParaRPr lang="en-US" altLang="ja-JP" sz="2400" dirty="0" smtClean="0">
              <a:latin typeface="+mn-ea"/>
              <a:ea typeface="+mn-ea"/>
            </a:endParaRPr>
          </a:p>
          <a:p>
            <a:pPr algn="just"/>
            <a:r>
              <a:rPr lang="ja-JP" altLang="ja-JP" sz="2400" dirty="0" smtClean="0">
                <a:latin typeface="+mn-ea"/>
                <a:ea typeface="+mn-ea"/>
              </a:rPr>
              <a:t>デザイン</a:t>
            </a:r>
            <a:r>
              <a:rPr lang="ja-JP" altLang="ja-JP" sz="2400" dirty="0">
                <a:latin typeface="+mn-ea"/>
                <a:ea typeface="+mn-ea"/>
              </a:rPr>
              <a:t>とは、</a:t>
            </a:r>
            <a:r>
              <a:rPr lang="ja-JP" altLang="ja-JP" sz="2400" dirty="0">
                <a:solidFill>
                  <a:srgbClr val="FF0000"/>
                </a:solidFill>
                <a:latin typeface="+mn-ea"/>
                <a:ea typeface="+mn-ea"/>
              </a:rPr>
              <a:t>ある問題を解決するために思考・概念の組み立てを行い、それを様々な媒体に応じて表現</a:t>
            </a:r>
            <a:r>
              <a:rPr lang="ja-JP" altLang="ja-JP" sz="2400" dirty="0">
                <a:latin typeface="+mn-ea"/>
                <a:ea typeface="+mn-ea"/>
              </a:rPr>
              <a:t>することと解される</a:t>
            </a:r>
            <a:r>
              <a:rPr lang="ja-JP" altLang="ja-JP" sz="2400" dirty="0" smtClean="0">
                <a:latin typeface="+mn-ea"/>
                <a:ea typeface="+mn-ea"/>
              </a:rPr>
              <a:t>。</a:t>
            </a:r>
            <a:endParaRPr lang="en-US" altLang="ja-JP" sz="2400" dirty="0" smtClean="0">
              <a:latin typeface="+mn-ea"/>
              <a:ea typeface="+mn-ea"/>
            </a:endParaRPr>
          </a:p>
          <a:p>
            <a:pPr algn="just"/>
            <a:endParaRPr lang="ja-JP" altLang="ja-JP" sz="2400" dirty="0">
              <a:latin typeface="+mn-ea"/>
              <a:ea typeface="+mn-ea"/>
            </a:endParaRPr>
          </a:p>
          <a:p>
            <a:pPr algn="just"/>
            <a:r>
              <a:rPr lang="ja-JP" altLang="ja-JP" sz="2400" dirty="0">
                <a:latin typeface="+mn-ea"/>
                <a:ea typeface="+mn-ea"/>
              </a:rPr>
              <a:t>日本では図案・意匠などと訳されて、</a:t>
            </a:r>
            <a:r>
              <a:rPr lang="ja-JP" altLang="ja-JP" sz="2400" dirty="0">
                <a:solidFill>
                  <a:srgbClr val="FF0000"/>
                </a:solidFill>
                <a:latin typeface="+mn-ea"/>
                <a:ea typeface="+mn-ea"/>
              </a:rPr>
              <a:t>単に表面を飾り立てる</a:t>
            </a:r>
            <a:r>
              <a:rPr lang="ja-JP" altLang="ja-JP" sz="2400" dirty="0">
                <a:latin typeface="+mn-ea"/>
                <a:ea typeface="+mn-ea"/>
              </a:rPr>
              <a:t>ことによって美しくみせる行為と解されるような社会的風潮もあったが、最近では語源の意味が広く理解・認識されつつある</a:t>
            </a:r>
            <a:r>
              <a:rPr lang="ja-JP" altLang="ja-JP" sz="2400" dirty="0" smtClean="0">
                <a:latin typeface="+mn-ea"/>
                <a:ea typeface="+mn-ea"/>
              </a:rPr>
              <a:t>。</a:t>
            </a:r>
            <a:endParaRPr lang="en-US" altLang="ja-JP" sz="2400" dirty="0" smtClean="0">
              <a:latin typeface="+mn-ea"/>
              <a:ea typeface="+mn-ea"/>
            </a:endParaRPr>
          </a:p>
          <a:p>
            <a:pPr algn="just"/>
            <a:endParaRPr lang="ja-JP" altLang="ja-JP" sz="2400" dirty="0">
              <a:latin typeface="+mn-ea"/>
              <a:ea typeface="+mn-ea"/>
            </a:endParaRPr>
          </a:p>
          <a:p>
            <a:pPr algn="just"/>
            <a:r>
              <a:rPr lang="ja-JP" altLang="ja-JP" sz="2400" dirty="0">
                <a:solidFill>
                  <a:srgbClr val="FF0000"/>
                </a:solidFill>
                <a:latin typeface="+mn-ea"/>
                <a:ea typeface="+mn-ea"/>
              </a:rPr>
              <a:t>形態に現れないものを対象</a:t>
            </a:r>
            <a:r>
              <a:rPr lang="ja-JP" altLang="ja-JP" sz="2400" dirty="0">
                <a:latin typeface="+mn-ea"/>
                <a:ea typeface="+mn-ea"/>
              </a:rPr>
              <a:t>にその計画、行動指針を探ることも含まれ、就職に関するキャリアデザイン、生活デザイン等がこれにあたる。</a:t>
            </a:r>
          </a:p>
        </p:txBody>
      </p:sp>
      <p:sp>
        <p:nvSpPr>
          <p:cNvPr id="6" name="タイトル 1"/>
          <p:cNvSpPr>
            <a:spLocks noGrp="1"/>
          </p:cNvSpPr>
          <p:nvPr>
            <p:ph type="ctrTitle"/>
          </p:nvPr>
        </p:nvSpPr>
        <p:spPr/>
        <p:txBody>
          <a:bodyPr>
            <a:noAutofit/>
          </a:bodyPr>
          <a:lstStyle/>
          <a:p>
            <a:r>
              <a:rPr lang="en-US" altLang="ja-JP" sz="2800" b="1" dirty="0">
                <a:solidFill>
                  <a:schemeClr val="tx1"/>
                </a:solidFill>
                <a:latin typeface="+mj-ea"/>
                <a:ea typeface="+mj-ea"/>
              </a:rPr>
              <a:t>Design</a:t>
            </a:r>
            <a:r>
              <a:rPr lang="ja-JP" altLang="en-US" sz="2800" b="1" dirty="0">
                <a:solidFill>
                  <a:schemeClr val="tx1"/>
                </a:solidFill>
                <a:latin typeface="+mj-ea"/>
                <a:ea typeface="+mj-ea"/>
              </a:rPr>
              <a:t>の語源</a:t>
            </a:r>
          </a:p>
        </p:txBody>
      </p:sp>
    </p:spTree>
    <p:extLst>
      <p:ext uri="{BB962C8B-B14F-4D97-AF65-F5344CB8AC3E}">
        <p14:creationId xmlns:p14="http://schemas.microsoft.com/office/powerpoint/2010/main" val="3723932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認知心理学の立場から</a:t>
            </a:r>
            <a:endParaRPr kumimoji="1" lang="ja-JP" altLang="en-US"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450293210"/>
              </p:ext>
            </p:extLst>
          </p:nvPr>
        </p:nvGraphicFramePr>
        <p:xfrm>
          <a:off x="998307" y="714375"/>
          <a:ext cx="8001000" cy="5514975"/>
        </p:xfrm>
        <a:graphic>
          <a:graphicData uri="http://schemas.openxmlformats.org/presentationml/2006/ole">
            <mc:AlternateContent xmlns:mc="http://schemas.openxmlformats.org/markup-compatibility/2006">
              <mc:Choice xmlns:v="urn:schemas-microsoft-com:vml" Requires="v">
                <p:oleObj spid="_x0000_s1031" r:id="rId4" imgW="9320635" imgH="6425397" progId="">
                  <p:embed/>
                </p:oleObj>
              </mc:Choice>
              <mc:Fallback>
                <p:oleObj r:id="rId4" imgW="9320635" imgH="642539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307" y="714375"/>
                        <a:ext cx="8001000" cy="5514975"/>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9611124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とあるホテルにて</a:t>
            </a:r>
            <a:r>
              <a:rPr lang="en-US" altLang="ja-JP" dirty="0" smtClean="0"/>
              <a:t>…</a:t>
            </a:r>
            <a:endParaRPr kumimoji="1" lang="ja-JP" altLang="en-US" dirty="0"/>
          </a:p>
        </p:txBody>
      </p:sp>
      <p:pic>
        <p:nvPicPr>
          <p:cNvPr id="3" name="図 4" descr="P10208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346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1"/>
          <p:cNvSpPr txBox="1">
            <a:spLocks/>
          </p:cNvSpPr>
          <p:nvPr/>
        </p:nvSpPr>
        <p:spPr>
          <a:xfrm>
            <a:off x="2656116" y="1057048"/>
            <a:ext cx="4717143" cy="549275"/>
          </a:xfrm>
          <a:prstGeom prst="rect">
            <a:avLst/>
          </a:prstGeom>
        </p:spPr>
        <p:style>
          <a:lnRef idx="1">
            <a:schemeClr val="accent5"/>
          </a:lnRef>
          <a:fillRef idx="2">
            <a:schemeClr val="accent5"/>
          </a:fillRef>
          <a:effectRef idx="1">
            <a:schemeClr val="accent5"/>
          </a:effectRef>
          <a:fontRef idx="minor">
            <a:schemeClr val="dk1"/>
          </a:fontRef>
        </p:style>
        <p:txBody>
          <a:bodyPr anchor="ctr" anchorCtr="0">
            <a:no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a:r>
              <a:rPr lang="ja-JP" altLang="en-US" sz="2800" b="1" dirty="0" smtClean="0">
                <a:solidFill>
                  <a:prstClr val="black"/>
                </a:solidFill>
                <a:latin typeface="ＭＳ Ｐゴシック"/>
                <a:ea typeface="ＭＳ Ｐゴシック"/>
              </a:rPr>
              <a:t>冷蔵庫</a:t>
            </a:r>
            <a:endParaRPr lang="ja-JP" altLang="en-US" sz="28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190787350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冷蔵庫のドアを開けてみましょう！</a:t>
            </a:r>
            <a:endParaRPr kumimoji="1" lang="ja-JP" altLang="en-US" dirty="0"/>
          </a:p>
        </p:txBody>
      </p:sp>
      <p:pic>
        <p:nvPicPr>
          <p:cNvPr id="3" name="図 4" descr="P10208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1346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1"/>
          <p:cNvSpPr txBox="1">
            <a:spLocks/>
          </p:cNvSpPr>
          <p:nvPr/>
        </p:nvSpPr>
        <p:spPr>
          <a:xfrm>
            <a:off x="2656116" y="1057048"/>
            <a:ext cx="4717143" cy="549275"/>
          </a:xfrm>
          <a:prstGeom prst="rect">
            <a:avLst/>
          </a:prstGeom>
        </p:spPr>
        <p:style>
          <a:lnRef idx="1">
            <a:schemeClr val="accent5"/>
          </a:lnRef>
          <a:fillRef idx="2">
            <a:schemeClr val="accent5"/>
          </a:fillRef>
          <a:effectRef idx="1">
            <a:schemeClr val="accent5"/>
          </a:effectRef>
          <a:fontRef idx="minor">
            <a:schemeClr val="dk1"/>
          </a:fontRef>
        </p:style>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ctr"/>
            <a:r>
              <a:rPr lang="ja-JP" altLang="en-US" sz="2800" b="1" dirty="0" smtClean="0">
                <a:solidFill>
                  <a:prstClr val="black"/>
                </a:solidFill>
                <a:latin typeface="ＭＳ Ｐゴシック"/>
                <a:ea typeface="ＭＳ Ｐゴシック"/>
              </a:rPr>
              <a:t>冷蔵庫</a:t>
            </a:r>
            <a:endParaRPr lang="ja-JP" altLang="en-US" sz="2800" b="1" dirty="0">
              <a:solidFill>
                <a:prstClr val="black"/>
              </a:solidFill>
              <a:latin typeface="ＭＳ Ｐゴシック"/>
              <a:ea typeface="ＭＳ Ｐゴシック"/>
            </a:endParaRPr>
          </a:p>
        </p:txBody>
      </p:sp>
      <p:grpSp>
        <p:nvGrpSpPr>
          <p:cNvPr id="5" name="グループ化 4"/>
          <p:cNvGrpSpPr/>
          <p:nvPr/>
        </p:nvGrpSpPr>
        <p:grpSpPr>
          <a:xfrm>
            <a:off x="3642867" y="2820671"/>
            <a:ext cx="2932316" cy="646331"/>
            <a:chOff x="2935066" y="5096787"/>
            <a:chExt cx="2932316" cy="646331"/>
          </a:xfrm>
          <a:effectLst>
            <a:glow rad="228600">
              <a:schemeClr val="bg1">
                <a:alpha val="64000"/>
              </a:schemeClr>
            </a:glow>
          </a:effectLst>
        </p:grpSpPr>
        <p:sp>
          <p:nvSpPr>
            <p:cNvPr id="6" name="テキスト ボックス 5"/>
            <p:cNvSpPr txBox="1">
              <a:spLocks noChangeArrowheads="1"/>
            </p:cNvSpPr>
            <p:nvPr/>
          </p:nvSpPr>
          <p:spPr bwMode="auto">
            <a:xfrm>
              <a:off x="2935066" y="5096787"/>
              <a:ext cx="911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ja-JP" altLang="en-US" sz="3600" b="1" dirty="0" smtClean="0">
                  <a:solidFill>
                    <a:prstClr val="black"/>
                  </a:solidFill>
                  <a:latin typeface="ＭＳ Ｐゴシック"/>
                  <a:ea typeface="ＭＳ Ｐゴシック"/>
                </a:rPr>
                <a:t>左</a:t>
              </a:r>
              <a:endParaRPr lang="en-US" altLang="ja-JP" sz="3600" b="1" dirty="0">
                <a:solidFill>
                  <a:prstClr val="black"/>
                </a:solidFill>
                <a:latin typeface="ＭＳ Ｐゴシック"/>
                <a:ea typeface="ＭＳ Ｐゴシック"/>
              </a:endParaRPr>
            </a:p>
          </p:txBody>
        </p:sp>
        <p:sp>
          <p:nvSpPr>
            <p:cNvPr id="7" name="テキスト ボックス 6"/>
            <p:cNvSpPr txBox="1">
              <a:spLocks noChangeArrowheads="1"/>
            </p:cNvSpPr>
            <p:nvPr/>
          </p:nvSpPr>
          <p:spPr bwMode="auto">
            <a:xfrm>
              <a:off x="4956160" y="5096787"/>
              <a:ext cx="911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200">
                  <a:solidFill>
                    <a:schemeClr val="tx1"/>
                  </a:solidFill>
                  <a:latin typeface="ＭＳ Ｐゴシック" pitchFamily="50" charset="-128"/>
                  <a:ea typeface="ＭＳ Ｐゴシック" pitchFamily="50" charset="-128"/>
                </a:defRPr>
              </a:lvl1pPr>
              <a:lvl2pPr marL="742950" indent="-285750" eaLnBrk="0" hangingPunct="0">
                <a:defRPr kumimoji="1" sz="1200">
                  <a:solidFill>
                    <a:schemeClr val="tx1"/>
                  </a:solidFill>
                  <a:latin typeface="ＭＳ Ｐゴシック" pitchFamily="50" charset="-128"/>
                  <a:ea typeface="ＭＳ Ｐゴシック" pitchFamily="50" charset="-128"/>
                </a:defRPr>
              </a:lvl2pPr>
              <a:lvl3pPr marL="1143000" indent="-228600" eaLnBrk="0" hangingPunct="0">
                <a:defRPr kumimoji="1" sz="1200">
                  <a:solidFill>
                    <a:schemeClr val="tx1"/>
                  </a:solidFill>
                  <a:latin typeface="ＭＳ Ｐゴシック" pitchFamily="50" charset="-128"/>
                  <a:ea typeface="ＭＳ Ｐゴシック" pitchFamily="50" charset="-128"/>
                </a:defRPr>
              </a:lvl3pPr>
              <a:lvl4pPr marL="1600200" indent="-228600" eaLnBrk="0" hangingPunct="0">
                <a:defRPr kumimoji="1" sz="1200">
                  <a:solidFill>
                    <a:schemeClr val="tx1"/>
                  </a:solidFill>
                  <a:latin typeface="ＭＳ Ｐゴシック" pitchFamily="50" charset="-128"/>
                  <a:ea typeface="ＭＳ Ｐゴシック" pitchFamily="50" charset="-128"/>
                </a:defRPr>
              </a:lvl4pPr>
              <a:lvl5pPr marL="2057400" indent="-228600" eaLnBrk="0" hangingPunct="0">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sz="1200">
                  <a:solidFill>
                    <a:schemeClr val="tx1"/>
                  </a:solidFill>
                  <a:latin typeface="ＭＳ Ｐゴシック" pitchFamily="50" charset="-128"/>
                  <a:ea typeface="ＭＳ Ｐゴシック" pitchFamily="50" charset="-128"/>
                </a:defRPr>
              </a:lvl9pPr>
            </a:lstStyle>
            <a:p>
              <a:pPr algn="ctr" eaLnBrk="1" hangingPunct="1">
                <a:spcBef>
                  <a:spcPct val="50000"/>
                </a:spcBef>
              </a:pPr>
              <a:r>
                <a:rPr lang="ja-JP" altLang="en-US" sz="3600" b="1" dirty="0">
                  <a:solidFill>
                    <a:prstClr val="black"/>
                  </a:solidFill>
                  <a:latin typeface="ＭＳ Ｐゴシック"/>
                  <a:ea typeface="ＭＳ Ｐゴシック"/>
                </a:rPr>
                <a:t>右</a:t>
              </a:r>
              <a:endParaRPr lang="en-US" altLang="ja-JP" sz="3600" b="1" dirty="0">
                <a:solidFill>
                  <a:prstClr val="black"/>
                </a:solidFill>
                <a:latin typeface="ＭＳ Ｐゴシック"/>
                <a:ea typeface="ＭＳ Ｐゴシック"/>
              </a:endParaRPr>
            </a:p>
          </p:txBody>
        </p:sp>
      </p:grpSp>
    </p:spTree>
    <p:extLst>
      <p:ext uri="{BB962C8B-B14F-4D97-AF65-F5344CB8AC3E}">
        <p14:creationId xmlns:p14="http://schemas.microsoft.com/office/powerpoint/2010/main" val="34141345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a:t>
            </a:r>
            <a:r>
              <a:rPr lang="ja-JP" altLang="en-US" dirty="0" smtClean="0"/>
              <a:t>：</a:t>
            </a:r>
            <a:r>
              <a:rPr lang="ja-JP" altLang="en-US" dirty="0"/>
              <a:t>インタラクション</a:t>
            </a:r>
            <a:r>
              <a:rPr lang="ja-JP" altLang="en-US" dirty="0" smtClean="0"/>
              <a:t>デザイン</a:t>
            </a:r>
            <a:endParaRPr kumimoji="1" lang="ja-JP" altLang="en-US" dirty="0"/>
          </a:p>
        </p:txBody>
      </p:sp>
      <p:sp>
        <p:nvSpPr>
          <p:cNvPr id="3" name="Text Box 4"/>
          <p:cNvSpPr txBox="1">
            <a:spLocks noChangeArrowheads="1"/>
          </p:cNvSpPr>
          <p:nvPr/>
        </p:nvSpPr>
        <p:spPr bwMode="auto">
          <a:xfrm>
            <a:off x="4687364" y="1643865"/>
            <a:ext cx="4863036" cy="266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ja-JP" altLang="en-US" sz="2800" dirty="0">
                <a:solidFill>
                  <a:prstClr val="black"/>
                </a:solidFill>
                <a:latin typeface="ＭＳ Ｐゴシック"/>
                <a:ea typeface="ＭＳ Ｐゴシック"/>
              </a:rPr>
              <a:t>・最適なフィードバック</a:t>
            </a:r>
          </a:p>
          <a:p>
            <a:pPr>
              <a:lnSpc>
                <a:spcPct val="120000"/>
              </a:lnSpc>
            </a:pPr>
            <a:r>
              <a:rPr lang="ja-JP" altLang="en-US" sz="2800" dirty="0">
                <a:solidFill>
                  <a:prstClr val="black"/>
                </a:solidFill>
                <a:latin typeface="ＭＳ Ｐゴシック"/>
                <a:ea typeface="ＭＳ Ｐゴシック"/>
              </a:rPr>
              <a:t>・</a:t>
            </a:r>
            <a:r>
              <a:rPr lang="ja-JP" altLang="en-US" sz="2800" dirty="0" smtClean="0">
                <a:solidFill>
                  <a:prstClr val="black"/>
                </a:solidFill>
                <a:latin typeface="ＭＳ Ｐゴシック"/>
                <a:ea typeface="ＭＳ Ｐゴシック"/>
              </a:rPr>
              <a:t>動き </a:t>
            </a:r>
            <a:r>
              <a:rPr lang="en-US" altLang="ja-JP" sz="2800" dirty="0">
                <a:solidFill>
                  <a:prstClr val="black"/>
                </a:solidFill>
                <a:latin typeface="ＭＳ Ｐゴシック"/>
                <a:ea typeface="ＭＳ Ｐゴシック"/>
              </a:rPr>
              <a:t>-</a:t>
            </a:r>
            <a:r>
              <a:rPr lang="en-US" altLang="ja-JP" sz="2800" dirty="0" smtClean="0">
                <a:solidFill>
                  <a:prstClr val="black"/>
                </a:solidFill>
                <a:latin typeface="ＭＳ Ｐゴシック"/>
                <a:ea typeface="ＭＳ Ｐゴシック"/>
              </a:rPr>
              <a:t> </a:t>
            </a:r>
            <a:r>
              <a:rPr lang="ja-JP" altLang="en-US" sz="2800" dirty="0" smtClean="0">
                <a:solidFill>
                  <a:prstClr val="black"/>
                </a:solidFill>
                <a:latin typeface="ＭＳ Ｐゴシック"/>
                <a:ea typeface="ＭＳ Ｐゴシック"/>
              </a:rPr>
              <a:t>情報を関連付ける</a:t>
            </a:r>
            <a:endParaRPr lang="en-US" altLang="ja-JP" sz="2800" dirty="0" smtClean="0">
              <a:solidFill>
                <a:prstClr val="black"/>
              </a:solidFill>
              <a:latin typeface="ＭＳ Ｐゴシック"/>
              <a:ea typeface="ＭＳ Ｐゴシック"/>
            </a:endParaRPr>
          </a:p>
          <a:p>
            <a:pPr>
              <a:lnSpc>
                <a:spcPct val="120000"/>
              </a:lnSpc>
            </a:pPr>
            <a:r>
              <a:rPr lang="ja-JP" altLang="en-US" sz="2800" dirty="0" smtClean="0">
                <a:solidFill>
                  <a:prstClr val="black"/>
                </a:solidFill>
                <a:latin typeface="ＭＳ Ｐゴシック"/>
                <a:ea typeface="ＭＳ Ｐゴシック"/>
              </a:rPr>
              <a:t>・動き </a:t>
            </a:r>
            <a:r>
              <a:rPr lang="en-US" altLang="ja-JP" sz="2800" dirty="0" smtClean="0">
                <a:solidFill>
                  <a:prstClr val="black"/>
                </a:solidFill>
                <a:latin typeface="ＭＳ Ｐゴシック"/>
                <a:ea typeface="ＭＳ Ｐゴシック"/>
              </a:rPr>
              <a:t>– </a:t>
            </a:r>
            <a:r>
              <a:rPr lang="ja-JP" altLang="en-US" sz="2800" dirty="0" smtClean="0">
                <a:solidFill>
                  <a:prstClr val="black"/>
                </a:solidFill>
                <a:latin typeface="ＭＳ Ｐゴシック"/>
                <a:ea typeface="ＭＳ Ｐゴシック"/>
              </a:rPr>
              <a:t>コンセプトを表現する</a:t>
            </a:r>
            <a:r>
              <a:rPr lang="en-US" altLang="ja-JP" sz="2800" dirty="0" smtClean="0">
                <a:solidFill>
                  <a:prstClr val="black"/>
                </a:solidFill>
                <a:latin typeface="ＭＳ Ｐゴシック"/>
                <a:ea typeface="ＭＳ Ｐゴシック"/>
              </a:rPr>
              <a:t> </a:t>
            </a:r>
            <a:endParaRPr lang="ja-JP" altLang="en-US" sz="2800" dirty="0">
              <a:solidFill>
                <a:prstClr val="black"/>
              </a:solidFill>
              <a:latin typeface="ＭＳ Ｐゴシック"/>
              <a:ea typeface="ＭＳ Ｐゴシック"/>
            </a:endParaRPr>
          </a:p>
          <a:p>
            <a:pPr>
              <a:lnSpc>
                <a:spcPct val="120000"/>
              </a:lnSpc>
            </a:pPr>
            <a:r>
              <a:rPr lang="ja-JP" altLang="en-US" sz="2800" dirty="0">
                <a:solidFill>
                  <a:prstClr val="black"/>
                </a:solidFill>
                <a:latin typeface="ＭＳ Ｐゴシック"/>
                <a:ea typeface="ＭＳ Ｐゴシック"/>
              </a:rPr>
              <a:t>・アニメーションの利用</a:t>
            </a:r>
          </a:p>
          <a:p>
            <a:pPr>
              <a:lnSpc>
                <a:spcPct val="120000"/>
              </a:lnSpc>
            </a:pPr>
            <a:r>
              <a:rPr lang="ja-JP" altLang="en-US" sz="2800" dirty="0" smtClean="0">
                <a:solidFill>
                  <a:prstClr val="black"/>
                </a:solidFill>
                <a:latin typeface="ＭＳ Ｐゴシック"/>
                <a:ea typeface="ＭＳ Ｐゴシック"/>
              </a:rPr>
              <a:t>・</a:t>
            </a:r>
            <a:r>
              <a:rPr lang="ja-JP" altLang="en-US" sz="2800" dirty="0">
                <a:solidFill>
                  <a:prstClr val="black"/>
                </a:solidFill>
                <a:latin typeface="ＭＳ Ｐゴシック"/>
                <a:ea typeface="ＭＳ Ｐゴシック"/>
              </a:rPr>
              <a:t>入力</a:t>
            </a:r>
            <a:r>
              <a:rPr lang="ja-JP" altLang="en-US" sz="2800" dirty="0" smtClean="0">
                <a:solidFill>
                  <a:prstClr val="black"/>
                </a:solidFill>
                <a:latin typeface="ＭＳ Ｐゴシック"/>
                <a:ea typeface="ＭＳ Ｐゴシック"/>
              </a:rPr>
              <a:t>補助などのユーザー支援</a:t>
            </a:r>
            <a:endParaRPr lang="ja-JP" altLang="en-US" sz="2800" dirty="0">
              <a:solidFill>
                <a:prstClr val="black"/>
              </a:solidFill>
              <a:latin typeface="ＭＳ Ｐゴシック"/>
              <a:ea typeface="ＭＳ Ｐゴシック"/>
            </a:endParaRPr>
          </a:p>
        </p:txBody>
      </p:sp>
      <p:sp>
        <p:nvSpPr>
          <p:cNvPr id="4" name="角丸四角形 3"/>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4000" b="1" dirty="0" smtClean="0">
                <a:solidFill>
                  <a:prstClr val="black">
                    <a:lumMod val="85000"/>
                    <a:lumOff val="15000"/>
                  </a:prstClr>
                </a:solidFill>
                <a:latin typeface="ＭＳ Ｐゴシック"/>
                <a:ea typeface="ＭＳ Ｐゴシック"/>
              </a:rPr>
              <a:t>対話性の向上を目指す</a:t>
            </a:r>
            <a:endParaRPr lang="en-US" altLang="ja-JP" sz="4000" b="1" dirty="0">
              <a:solidFill>
                <a:prstClr val="black">
                  <a:lumMod val="85000"/>
                  <a:lumOff val="15000"/>
                </a:prstClr>
              </a:solidFill>
              <a:latin typeface="ＭＳ Ｐゴシック"/>
              <a:ea typeface="ＭＳ Ｐゴシック"/>
            </a:endParaRPr>
          </a:p>
        </p:txBody>
      </p:sp>
      <p:sp>
        <p:nvSpPr>
          <p:cNvPr id="6" name="円/楕円 5"/>
          <p:cNvSpPr/>
          <p:nvPr/>
        </p:nvSpPr>
        <p:spPr bwMode="auto">
          <a:xfrm>
            <a:off x="703327" y="2470963"/>
            <a:ext cx="2153413" cy="2153413"/>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700" dirty="0">
              <a:solidFill>
                <a:prstClr val="white"/>
              </a:solidFill>
              <a:latin typeface="A-OTF 新ゴ Pro M" pitchFamily="34" charset="-128"/>
              <a:ea typeface="A-OTF 新ゴ Pro M" pitchFamily="34" charset="-128"/>
            </a:endParaRPr>
          </a:p>
        </p:txBody>
      </p:sp>
      <p:sp>
        <p:nvSpPr>
          <p:cNvPr id="7" name="テキスト ボックス 6"/>
          <p:cNvSpPr txBox="1"/>
          <p:nvPr/>
        </p:nvSpPr>
        <p:spPr bwMode="auto">
          <a:xfrm>
            <a:off x="0" y="3078491"/>
            <a:ext cx="3185160" cy="1130291"/>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3200" b="1" dirty="0">
                <a:solidFill>
                  <a:prstClr val="black"/>
                </a:solidFill>
                <a:latin typeface="ＭＳ Ｐゴシック"/>
                <a:ea typeface="ＭＳ Ｐゴシック"/>
              </a:rPr>
              <a:t>インタラクション</a:t>
            </a:r>
            <a:endParaRPr lang="en-US" altLang="ja-JP" sz="3200" b="1" dirty="0">
              <a:solidFill>
                <a:prstClr val="black"/>
              </a:solidFill>
              <a:latin typeface="ＭＳ Ｐゴシック"/>
              <a:ea typeface="ＭＳ Ｐゴシック"/>
            </a:endParaRPr>
          </a:p>
          <a:p>
            <a:pPr algn="ctr"/>
            <a:r>
              <a:rPr lang="ja-JP" altLang="en-US" sz="3200" b="1" dirty="0" smtClean="0">
                <a:solidFill>
                  <a:prstClr val="black"/>
                </a:solidFill>
                <a:latin typeface="ＭＳ Ｐゴシック"/>
                <a:ea typeface="ＭＳ Ｐゴシック"/>
              </a:rPr>
              <a:t>デザイン</a:t>
            </a:r>
            <a:endParaRPr lang="ja-JP" altLang="en-US" sz="3200" b="1" dirty="0">
              <a:solidFill>
                <a:prstClr val="black"/>
              </a:solidFill>
              <a:latin typeface="ＭＳ Ｐゴシック"/>
              <a:ea typeface="ＭＳ Ｐゴシック"/>
            </a:endParaRPr>
          </a:p>
        </p:txBody>
      </p:sp>
      <p:sp>
        <p:nvSpPr>
          <p:cNvPr id="8" name="テキスト ボックス 7"/>
          <p:cNvSpPr txBox="1"/>
          <p:nvPr/>
        </p:nvSpPr>
        <p:spPr bwMode="auto">
          <a:xfrm>
            <a:off x="2747978" y="3321375"/>
            <a:ext cx="1891959" cy="637849"/>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a:solidFill>
                  <a:prstClr val="black">
                    <a:lumMod val="65000"/>
                    <a:lumOff val="35000"/>
                  </a:prstClr>
                </a:solidFill>
                <a:latin typeface="ＭＳ Ｐゴシック"/>
                <a:ea typeface="ＭＳ Ｐゴシック"/>
              </a:rPr>
              <a:t>グラフィック</a:t>
            </a:r>
            <a:endParaRPr lang="en-US" altLang="ja-JP" sz="1600" dirty="0">
              <a:solidFill>
                <a:prstClr val="black">
                  <a:lumMod val="65000"/>
                  <a:lumOff val="35000"/>
                </a:prstClr>
              </a:solidFill>
              <a:latin typeface="ＭＳ Ｐゴシック"/>
              <a:ea typeface="ＭＳ Ｐゴシック"/>
            </a:endParaRPr>
          </a:p>
          <a:p>
            <a:pPr algn="ctr"/>
            <a:r>
              <a:rPr lang="ja-JP" altLang="en-US" sz="1600" dirty="0">
                <a:solidFill>
                  <a:prstClr val="black">
                    <a:lumMod val="65000"/>
                    <a:lumOff val="35000"/>
                  </a:prstClr>
                </a:solidFill>
                <a:latin typeface="ＭＳ Ｐゴシック"/>
                <a:ea typeface="ＭＳ Ｐゴシック"/>
              </a:rPr>
              <a:t>デザイン</a:t>
            </a:r>
          </a:p>
        </p:txBody>
      </p:sp>
      <p:sp>
        <p:nvSpPr>
          <p:cNvPr id="9" name="テキスト ボックス 8"/>
          <p:cNvSpPr txBox="1"/>
          <p:nvPr/>
        </p:nvSpPr>
        <p:spPr bwMode="auto">
          <a:xfrm>
            <a:off x="1691395" y="1996333"/>
            <a:ext cx="1891958" cy="391628"/>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smtClean="0">
                <a:solidFill>
                  <a:prstClr val="black">
                    <a:lumMod val="65000"/>
                    <a:lumOff val="35000"/>
                  </a:prstClr>
                </a:solidFill>
                <a:latin typeface="ＭＳ Ｐゴシック"/>
                <a:ea typeface="ＭＳ Ｐゴシック"/>
              </a:rPr>
              <a:t>情報デザイン</a:t>
            </a:r>
            <a:endParaRPr lang="ja-JP" altLang="en-US" sz="1600" dirty="0">
              <a:solidFill>
                <a:prstClr val="black">
                  <a:lumMod val="65000"/>
                  <a:lumOff val="35000"/>
                </a:prstClr>
              </a:solidFill>
              <a:latin typeface="ＭＳ Ｐゴシック"/>
              <a:ea typeface="ＭＳ Ｐゴシック"/>
            </a:endParaRPr>
          </a:p>
        </p:txBody>
      </p:sp>
      <p:sp>
        <p:nvSpPr>
          <p:cNvPr id="10" name="円/楕円 9"/>
          <p:cNvSpPr/>
          <p:nvPr/>
        </p:nvSpPr>
        <p:spPr bwMode="auto">
          <a:xfrm>
            <a:off x="2397715"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11" name="円/楕円 10"/>
          <p:cNvSpPr/>
          <p:nvPr/>
        </p:nvSpPr>
        <p:spPr bwMode="auto">
          <a:xfrm>
            <a:off x="1540544" y="1289154"/>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42712391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プレゼンテーション領域：インタラクションデザイン</a:t>
            </a:r>
            <a:endParaRPr kumimoji="1" lang="ja-JP" altLang="en-US" dirty="0"/>
          </a:p>
        </p:txBody>
      </p:sp>
      <p:sp>
        <p:nvSpPr>
          <p:cNvPr id="8" name="角丸四角形 7"/>
          <p:cNvSpPr/>
          <p:nvPr/>
        </p:nvSpPr>
        <p:spPr bwMode="auto">
          <a:xfrm>
            <a:off x="514675" y="2415666"/>
            <a:ext cx="8876650" cy="126821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r>
              <a:rPr lang="en-US" altLang="ja-JP" sz="4400" dirty="0">
                <a:solidFill>
                  <a:prstClr val="black"/>
                </a:solidFill>
                <a:latin typeface="ＭＳ Ｐゴシック"/>
                <a:ea typeface="ＭＳ Ｐゴシック"/>
              </a:rPr>
              <a:t>Interaction :   </a:t>
            </a:r>
            <a:r>
              <a:rPr lang="ja-JP" altLang="en-US" sz="4400" dirty="0">
                <a:solidFill>
                  <a:prstClr val="black"/>
                </a:solidFill>
                <a:latin typeface="ＭＳ Ｐゴシック"/>
                <a:ea typeface="ＭＳ Ｐゴシック"/>
              </a:rPr>
              <a:t>相互に作用すること</a:t>
            </a:r>
          </a:p>
        </p:txBody>
      </p:sp>
    </p:spTree>
    <p:extLst>
      <p:ext uri="{BB962C8B-B14F-4D97-AF65-F5344CB8AC3E}">
        <p14:creationId xmlns:p14="http://schemas.microsoft.com/office/powerpoint/2010/main" val="6354264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プレゼンテーション領域：インタラクションデザイン</a:t>
            </a:r>
            <a:endParaRPr kumimoji="1" lang="ja-JP" altLang="en-US" dirty="0"/>
          </a:p>
        </p:txBody>
      </p:sp>
      <p:pic>
        <p:nvPicPr>
          <p:cNvPr id="4" name="Picture 2" descr="C:\Users\hikari_akiyama.2NDFACTORY\Desktop\b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49" y="3366230"/>
            <a:ext cx="2692400" cy="26170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ikari_akiyama.2NDFACTORY\Desktop\headph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985" y="3184112"/>
            <a:ext cx="2518075" cy="2697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ikari_akiyama.2NDFACTORY\AppData\Local\Microsoft\Windows\Temporary Internet Files\Content.IE5\5T9NEH14\MC90043259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773" y="3104939"/>
            <a:ext cx="2856281" cy="285628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106423" y="1253918"/>
            <a:ext cx="7816851" cy="707886"/>
          </a:xfrm>
          <a:prstGeom prst="rect">
            <a:avLst/>
          </a:prstGeom>
          <a:noFill/>
        </p:spPr>
        <p:txBody>
          <a:bodyPr wrap="square" rtlCol="0">
            <a:spAutoFit/>
          </a:bodyPr>
          <a:lstStyle/>
          <a:p>
            <a:pPr algn="ctr"/>
            <a:r>
              <a:rPr lang="ja-JP" altLang="en-US" sz="4000" b="1" dirty="0" smtClean="0">
                <a:solidFill>
                  <a:prstClr val="black"/>
                </a:solidFill>
                <a:latin typeface="ＭＳ Ｐゴシック"/>
                <a:ea typeface="ＭＳ Ｐゴシック"/>
                <a:sym typeface="Wingdings 2"/>
              </a:rPr>
              <a:t></a:t>
            </a:r>
            <a:r>
              <a:rPr lang="ja-JP" altLang="en-US" sz="4000" b="1" dirty="0" smtClean="0">
                <a:solidFill>
                  <a:prstClr val="black"/>
                </a:solidFill>
                <a:latin typeface="ＭＳ Ｐゴシック"/>
                <a:ea typeface="ＭＳ Ｐゴシック"/>
              </a:rPr>
              <a:t>相互に作用しないモノの例</a:t>
            </a:r>
            <a:endParaRPr lang="ja-JP" altLang="en-US" sz="40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26833180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プレゼンテーション領域：インタラクションデザイン</a:t>
            </a:r>
            <a:endParaRPr kumimoji="1" lang="ja-JP" altLang="en-US" dirty="0"/>
          </a:p>
        </p:txBody>
      </p:sp>
      <p:sp>
        <p:nvSpPr>
          <p:cNvPr id="4" name="テキスト ボックス 3"/>
          <p:cNvSpPr txBox="1"/>
          <p:nvPr/>
        </p:nvSpPr>
        <p:spPr>
          <a:xfrm>
            <a:off x="2369430" y="1886201"/>
            <a:ext cx="4833498" cy="4503798"/>
          </a:xfrm>
          <a:prstGeom prst="rect">
            <a:avLst/>
          </a:prstGeom>
          <a:noFill/>
        </p:spPr>
        <p:txBody>
          <a:bodyPr wrap="square" rtlCol="0">
            <a:spAutoFit/>
          </a:bodyPr>
          <a:lstStyle/>
          <a:p>
            <a:pPr algn="ctr">
              <a:lnSpc>
                <a:spcPct val="120000"/>
              </a:lnSpc>
            </a:pPr>
            <a:r>
              <a:rPr lang="ja-JP" altLang="en-US" sz="4000" dirty="0" smtClean="0">
                <a:solidFill>
                  <a:prstClr val="black"/>
                </a:solidFill>
                <a:latin typeface="ＭＳ Ｐゴシック"/>
                <a:ea typeface="ＭＳ Ｐゴシック"/>
                <a:sym typeface="Wingdings 2"/>
              </a:rPr>
              <a:t> </a:t>
            </a:r>
            <a:r>
              <a:rPr lang="ja-JP" altLang="en-US" sz="4000" dirty="0" smtClean="0">
                <a:solidFill>
                  <a:prstClr val="black"/>
                </a:solidFill>
                <a:latin typeface="ＭＳ Ｐゴシック"/>
                <a:ea typeface="ＭＳ Ｐゴシック"/>
              </a:rPr>
              <a:t>動き</a:t>
            </a:r>
            <a:endParaRPr lang="en-US" altLang="ja-JP" sz="4000" dirty="0" smtClean="0">
              <a:solidFill>
                <a:prstClr val="black"/>
              </a:solidFill>
              <a:latin typeface="ＭＳ Ｐゴシック"/>
              <a:ea typeface="ＭＳ Ｐゴシック"/>
            </a:endParaRPr>
          </a:p>
          <a:p>
            <a:pPr algn="ctr">
              <a:lnSpc>
                <a:spcPct val="120000"/>
              </a:lnSpc>
            </a:pPr>
            <a:r>
              <a:rPr lang="ja-JP" altLang="en-US" sz="4000" dirty="0" smtClean="0">
                <a:solidFill>
                  <a:prstClr val="black"/>
                </a:solidFill>
                <a:latin typeface="ＭＳ Ｐゴシック"/>
                <a:ea typeface="ＭＳ Ｐゴシック"/>
                <a:sym typeface="Wingdings 2"/>
              </a:rPr>
              <a:t> </a:t>
            </a:r>
            <a:r>
              <a:rPr lang="ja-JP" altLang="en-US" sz="4000" dirty="0" smtClean="0">
                <a:solidFill>
                  <a:prstClr val="black"/>
                </a:solidFill>
                <a:latin typeface="ＭＳ Ｐゴシック"/>
                <a:ea typeface="ＭＳ Ｐゴシック"/>
              </a:rPr>
              <a:t>空間</a:t>
            </a:r>
            <a:endParaRPr lang="en-US" altLang="ja-JP" sz="4000" dirty="0" smtClean="0">
              <a:solidFill>
                <a:prstClr val="black"/>
              </a:solidFill>
              <a:latin typeface="ＭＳ Ｐゴシック"/>
              <a:ea typeface="ＭＳ Ｐゴシック"/>
            </a:endParaRPr>
          </a:p>
          <a:p>
            <a:pPr algn="ctr">
              <a:lnSpc>
                <a:spcPct val="120000"/>
              </a:lnSpc>
            </a:pPr>
            <a:r>
              <a:rPr lang="ja-JP" altLang="en-US" sz="4000" dirty="0" smtClean="0">
                <a:solidFill>
                  <a:prstClr val="black"/>
                </a:solidFill>
                <a:latin typeface="ＭＳ Ｐゴシック"/>
                <a:ea typeface="ＭＳ Ｐゴシック"/>
                <a:sym typeface="Wingdings 2"/>
              </a:rPr>
              <a:t> </a:t>
            </a:r>
            <a:r>
              <a:rPr lang="ja-JP" altLang="en-US" sz="4000" dirty="0" smtClean="0">
                <a:solidFill>
                  <a:prstClr val="black"/>
                </a:solidFill>
                <a:latin typeface="ＭＳ Ｐゴシック"/>
                <a:ea typeface="ＭＳ Ｐゴシック"/>
              </a:rPr>
              <a:t>時間</a:t>
            </a:r>
            <a:endParaRPr lang="en-US" altLang="ja-JP" sz="4000" dirty="0" smtClean="0">
              <a:solidFill>
                <a:prstClr val="black"/>
              </a:solidFill>
              <a:latin typeface="ＭＳ Ｐゴシック"/>
              <a:ea typeface="ＭＳ Ｐゴシック"/>
            </a:endParaRPr>
          </a:p>
          <a:p>
            <a:pPr algn="ctr">
              <a:lnSpc>
                <a:spcPct val="120000"/>
              </a:lnSpc>
            </a:pPr>
            <a:r>
              <a:rPr lang="ja-JP" altLang="en-US" sz="4000" dirty="0" smtClean="0">
                <a:solidFill>
                  <a:prstClr val="black"/>
                </a:solidFill>
                <a:latin typeface="ＭＳ Ｐゴシック"/>
                <a:ea typeface="ＭＳ Ｐゴシック"/>
                <a:sym typeface="Wingdings 2"/>
              </a:rPr>
              <a:t> </a:t>
            </a:r>
            <a:r>
              <a:rPr lang="ja-JP" altLang="en-US" sz="4000" dirty="0" smtClean="0">
                <a:solidFill>
                  <a:prstClr val="black"/>
                </a:solidFill>
                <a:latin typeface="ＭＳ Ｐゴシック"/>
                <a:ea typeface="ＭＳ Ｐゴシック"/>
              </a:rPr>
              <a:t>外観</a:t>
            </a:r>
            <a:endParaRPr lang="en-US" altLang="ja-JP" sz="4000" dirty="0" smtClean="0">
              <a:solidFill>
                <a:prstClr val="black"/>
              </a:solidFill>
              <a:latin typeface="ＭＳ Ｐゴシック"/>
              <a:ea typeface="ＭＳ Ｐゴシック"/>
            </a:endParaRPr>
          </a:p>
          <a:p>
            <a:pPr algn="ctr">
              <a:lnSpc>
                <a:spcPct val="120000"/>
              </a:lnSpc>
            </a:pPr>
            <a:r>
              <a:rPr lang="ja-JP" altLang="en-US" sz="4000" dirty="0" smtClean="0">
                <a:solidFill>
                  <a:prstClr val="black"/>
                </a:solidFill>
                <a:latin typeface="ＭＳ Ｐゴシック"/>
                <a:ea typeface="ＭＳ Ｐゴシック"/>
                <a:sym typeface="Wingdings 2"/>
              </a:rPr>
              <a:t> </a:t>
            </a:r>
            <a:r>
              <a:rPr lang="ja-JP" altLang="en-US" sz="4000" dirty="0" smtClean="0">
                <a:solidFill>
                  <a:prstClr val="black"/>
                </a:solidFill>
                <a:latin typeface="ＭＳ Ｐゴシック"/>
                <a:ea typeface="ＭＳ Ｐゴシック"/>
              </a:rPr>
              <a:t>感触</a:t>
            </a:r>
            <a:endParaRPr lang="en-US" altLang="ja-JP" sz="4000" dirty="0" smtClean="0">
              <a:solidFill>
                <a:prstClr val="black"/>
              </a:solidFill>
              <a:latin typeface="ＭＳ Ｐゴシック"/>
              <a:ea typeface="ＭＳ Ｐゴシック"/>
            </a:endParaRPr>
          </a:p>
          <a:p>
            <a:pPr algn="ctr">
              <a:lnSpc>
                <a:spcPct val="120000"/>
              </a:lnSpc>
            </a:pPr>
            <a:r>
              <a:rPr lang="ja-JP" altLang="en-US" sz="4000" dirty="0" smtClean="0">
                <a:solidFill>
                  <a:prstClr val="black"/>
                </a:solidFill>
                <a:latin typeface="ＭＳ Ｐゴシック"/>
                <a:ea typeface="ＭＳ Ｐゴシック"/>
                <a:sym typeface="Wingdings 2"/>
              </a:rPr>
              <a:t> </a:t>
            </a:r>
            <a:r>
              <a:rPr lang="ja-JP" altLang="en-US" sz="4000" dirty="0" smtClean="0">
                <a:solidFill>
                  <a:prstClr val="black"/>
                </a:solidFill>
                <a:latin typeface="ＭＳ Ｐゴシック"/>
                <a:ea typeface="ＭＳ Ｐゴシック"/>
              </a:rPr>
              <a:t>音</a:t>
            </a:r>
            <a:endParaRPr lang="ja-JP" altLang="en-US" sz="4000" dirty="0">
              <a:solidFill>
                <a:prstClr val="black"/>
              </a:solidFill>
              <a:latin typeface="ＭＳ Ｐゴシック"/>
              <a:ea typeface="ＭＳ Ｐゴシック"/>
            </a:endParaRPr>
          </a:p>
        </p:txBody>
      </p:sp>
      <p:sp>
        <p:nvSpPr>
          <p:cNvPr id="5" name="テキスト ボックス 4"/>
          <p:cNvSpPr txBox="1"/>
          <p:nvPr/>
        </p:nvSpPr>
        <p:spPr>
          <a:xfrm>
            <a:off x="1117597" y="1069604"/>
            <a:ext cx="7816851" cy="707886"/>
          </a:xfrm>
          <a:prstGeom prst="rect">
            <a:avLst/>
          </a:prstGeom>
          <a:noFill/>
        </p:spPr>
        <p:txBody>
          <a:bodyPr wrap="square" rtlCol="0">
            <a:spAutoFit/>
          </a:bodyPr>
          <a:lstStyle/>
          <a:p>
            <a:pPr algn="ctr"/>
            <a:r>
              <a:rPr lang="ja-JP" altLang="en-US" sz="4000" b="1" dirty="0" smtClean="0">
                <a:solidFill>
                  <a:prstClr val="black"/>
                </a:solidFill>
                <a:latin typeface="ＭＳ Ｐゴシック"/>
                <a:ea typeface="ＭＳ Ｐゴシック"/>
              </a:rPr>
              <a:t>＜インタラクションの基本</a:t>
            </a:r>
            <a:r>
              <a:rPr lang="ja-JP" altLang="en-US" sz="4000" b="1" dirty="0">
                <a:solidFill>
                  <a:prstClr val="black"/>
                </a:solidFill>
                <a:latin typeface="ＭＳ Ｐゴシック"/>
                <a:ea typeface="ＭＳ Ｐゴシック"/>
              </a:rPr>
              <a:t>要素＞</a:t>
            </a:r>
            <a:endParaRPr lang="en-US" altLang="ja-JP" sz="40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238971200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p:cNvSpPr/>
          <p:nvPr/>
        </p:nvSpPr>
        <p:spPr bwMode="auto">
          <a:xfrm>
            <a:off x="2397715" y="2470963"/>
            <a:ext cx="2153413" cy="2153413"/>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sz="1700" dirty="0">
              <a:solidFill>
                <a:prstClr val="white"/>
              </a:solidFill>
              <a:latin typeface="A-OTF 新ゴ Pro M" pitchFamily="34" charset="-128"/>
              <a:ea typeface="A-OTF 新ゴ Pro M" pitchFamily="34" charset="-128"/>
            </a:endParaRPr>
          </a:p>
        </p:txBody>
      </p:sp>
      <p:sp>
        <p:nvSpPr>
          <p:cNvPr id="2" name="タイトル 1"/>
          <p:cNvSpPr>
            <a:spLocks noGrp="1"/>
          </p:cNvSpPr>
          <p:nvPr>
            <p:ph type="ctrTitle"/>
          </p:nvPr>
        </p:nvSpPr>
        <p:spPr/>
        <p:txBody>
          <a:bodyPr/>
          <a:lstStyle/>
          <a:p>
            <a:r>
              <a:rPr lang="ja-JP" altLang="en-US" dirty="0"/>
              <a:t>プレゼンテーション</a:t>
            </a:r>
            <a:r>
              <a:rPr lang="ja-JP" altLang="en-US"/>
              <a:t>領域</a:t>
            </a:r>
            <a:r>
              <a:rPr lang="ja-JP" altLang="en-US" smtClean="0"/>
              <a:t>：グラフィックデザイン</a:t>
            </a:r>
            <a:endParaRPr kumimoji="1" lang="ja-JP" altLang="en-US" dirty="0"/>
          </a:p>
        </p:txBody>
      </p:sp>
      <p:sp>
        <p:nvSpPr>
          <p:cNvPr id="4" name="円/楕円 3"/>
          <p:cNvSpPr/>
          <p:nvPr/>
        </p:nvSpPr>
        <p:spPr bwMode="auto">
          <a:xfrm>
            <a:off x="703327" y="2470963"/>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5" name="テキスト ボックス 4"/>
          <p:cNvSpPr txBox="1"/>
          <p:nvPr/>
        </p:nvSpPr>
        <p:spPr bwMode="auto">
          <a:xfrm>
            <a:off x="437581" y="3324712"/>
            <a:ext cx="2427696" cy="637849"/>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a:solidFill>
                  <a:prstClr val="black">
                    <a:lumMod val="50000"/>
                    <a:lumOff val="50000"/>
                  </a:prstClr>
                </a:solidFill>
                <a:latin typeface="ＭＳ Ｐゴシック"/>
                <a:ea typeface="ＭＳ Ｐゴシック"/>
              </a:rPr>
              <a:t>インタラクション</a:t>
            </a:r>
            <a:endParaRPr lang="en-US" altLang="ja-JP" sz="1600" dirty="0">
              <a:solidFill>
                <a:prstClr val="black">
                  <a:lumMod val="50000"/>
                  <a:lumOff val="50000"/>
                </a:prstClr>
              </a:solidFill>
              <a:latin typeface="ＭＳ Ｐゴシック"/>
              <a:ea typeface="ＭＳ Ｐゴシック"/>
            </a:endParaRPr>
          </a:p>
          <a:p>
            <a:pPr algn="ctr"/>
            <a:r>
              <a:rPr lang="ja-JP" altLang="en-US" sz="1600" dirty="0" smtClean="0">
                <a:solidFill>
                  <a:prstClr val="black">
                    <a:lumMod val="50000"/>
                    <a:lumOff val="50000"/>
                  </a:prstClr>
                </a:solidFill>
                <a:latin typeface="ＭＳ Ｐゴシック"/>
                <a:ea typeface="ＭＳ Ｐゴシック"/>
              </a:rPr>
              <a:t>デザイン</a:t>
            </a:r>
            <a:endParaRPr lang="ja-JP" altLang="en-US" sz="1600" dirty="0">
              <a:solidFill>
                <a:prstClr val="black">
                  <a:lumMod val="50000"/>
                  <a:lumOff val="50000"/>
                </a:prstClr>
              </a:solidFill>
              <a:latin typeface="ＭＳ Ｐゴシック"/>
              <a:ea typeface="ＭＳ Ｐゴシック"/>
            </a:endParaRPr>
          </a:p>
        </p:txBody>
      </p:sp>
      <p:sp>
        <p:nvSpPr>
          <p:cNvPr id="6" name="テキスト ボックス 5"/>
          <p:cNvSpPr txBox="1"/>
          <p:nvPr/>
        </p:nvSpPr>
        <p:spPr bwMode="auto">
          <a:xfrm>
            <a:off x="2192874" y="3013599"/>
            <a:ext cx="2617512" cy="1253402"/>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3600" b="1" dirty="0">
                <a:solidFill>
                  <a:prstClr val="black"/>
                </a:solidFill>
                <a:latin typeface="ＭＳ Ｐゴシック"/>
                <a:ea typeface="ＭＳ Ｐゴシック"/>
              </a:rPr>
              <a:t>グラフィック</a:t>
            </a:r>
            <a:endParaRPr lang="en-US" altLang="ja-JP" sz="3600" b="1" dirty="0">
              <a:solidFill>
                <a:prstClr val="black"/>
              </a:solidFill>
              <a:latin typeface="ＭＳ Ｐゴシック"/>
              <a:ea typeface="ＭＳ Ｐゴシック"/>
            </a:endParaRPr>
          </a:p>
          <a:p>
            <a:pPr algn="ctr"/>
            <a:r>
              <a:rPr lang="ja-JP" altLang="en-US" sz="3600" b="1" dirty="0">
                <a:solidFill>
                  <a:prstClr val="black"/>
                </a:solidFill>
                <a:latin typeface="ＭＳ Ｐゴシック"/>
                <a:ea typeface="ＭＳ Ｐゴシック"/>
              </a:rPr>
              <a:t>デザイン</a:t>
            </a:r>
          </a:p>
        </p:txBody>
      </p:sp>
      <p:sp>
        <p:nvSpPr>
          <p:cNvPr id="7" name="テキスト ボックス 6"/>
          <p:cNvSpPr txBox="1"/>
          <p:nvPr/>
        </p:nvSpPr>
        <p:spPr bwMode="auto">
          <a:xfrm>
            <a:off x="1691395" y="1996333"/>
            <a:ext cx="1891958" cy="391628"/>
          </a:xfrm>
          <a:prstGeom prst="rect">
            <a:avLst/>
          </a:prstGeom>
          <a:noFill/>
          <a:ln w="9525">
            <a:noFill/>
            <a:miter lim="800000"/>
            <a:headEnd/>
            <a:tailEnd/>
          </a:ln>
        </p:spPr>
        <p:txBody>
          <a:bodyPr wrap="square" lIns="108000" tIns="72000" rIns="108000" bIns="72000" rtlCol="0" anchor="ctr" anchorCtr="1">
            <a:spAutoFit/>
          </a:bodyPr>
          <a:lstStyle/>
          <a:p>
            <a:pPr algn="ctr"/>
            <a:r>
              <a:rPr lang="ja-JP" altLang="en-US" sz="1600" dirty="0" smtClean="0">
                <a:solidFill>
                  <a:prstClr val="black">
                    <a:lumMod val="50000"/>
                    <a:lumOff val="50000"/>
                  </a:prstClr>
                </a:solidFill>
                <a:latin typeface="ＭＳ Ｐゴシック"/>
                <a:ea typeface="ＭＳ Ｐゴシック"/>
              </a:rPr>
              <a:t>情報デザイン</a:t>
            </a:r>
            <a:endParaRPr lang="ja-JP" altLang="en-US" sz="1600" dirty="0">
              <a:solidFill>
                <a:prstClr val="black">
                  <a:lumMod val="50000"/>
                  <a:lumOff val="50000"/>
                </a:prstClr>
              </a:solidFill>
              <a:latin typeface="ＭＳ Ｐゴシック"/>
              <a:ea typeface="ＭＳ Ｐゴシック"/>
            </a:endParaRPr>
          </a:p>
        </p:txBody>
      </p:sp>
      <p:sp>
        <p:nvSpPr>
          <p:cNvPr id="9" name="円/楕円 8"/>
          <p:cNvSpPr/>
          <p:nvPr/>
        </p:nvSpPr>
        <p:spPr bwMode="auto">
          <a:xfrm>
            <a:off x="1558014" y="1288170"/>
            <a:ext cx="2153413" cy="2153413"/>
          </a:xfrm>
          <a:prstGeom prst="ellipse">
            <a:avLst/>
          </a:prstGeom>
          <a:noFill/>
          <a:ln w="9525" cap="flat" cmpd="sng" algn="ctr">
            <a:solidFill>
              <a:schemeClr val="tx1">
                <a:lumMod val="50000"/>
                <a:lumOff val="50000"/>
              </a:schemeClr>
            </a:solidFill>
            <a:prstDash val="dash"/>
            <a:round/>
            <a:headEnd type="none" w="med" len="med"/>
            <a:tailEnd type="none" w="med" len="med"/>
          </a:ln>
          <a:effectLst/>
        </p:spPr>
        <p:txBody>
          <a:bodyPr rtlCol="0" anchor="ctr"/>
          <a:lstStyle/>
          <a:p>
            <a:pPr algn="ctr"/>
            <a:endParaRPr lang="ja-JP" altLang="en-US" sz="1700" dirty="0">
              <a:solidFill>
                <a:prstClr val="black"/>
              </a:solidFill>
              <a:latin typeface="A-OTF 新ゴ Pro M" pitchFamily="34" charset="-128"/>
              <a:ea typeface="A-OTF 新ゴ Pro M" pitchFamily="34" charset="-128"/>
            </a:endParaRPr>
          </a:p>
        </p:txBody>
      </p:sp>
      <p:sp>
        <p:nvSpPr>
          <p:cNvPr id="10" name="角丸四角形 9"/>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4000" dirty="0" smtClean="0">
                <a:solidFill>
                  <a:prstClr val="black">
                    <a:lumMod val="85000"/>
                    <a:lumOff val="15000"/>
                  </a:prstClr>
                </a:solidFill>
                <a:latin typeface="ＭＳ Ｐゴシック"/>
                <a:ea typeface="ＭＳ Ｐゴシック"/>
              </a:rPr>
              <a:t>視覚的な要素すべての調和を目指す</a:t>
            </a:r>
            <a:endParaRPr lang="en-US" altLang="ja-JP" sz="4000" dirty="0">
              <a:solidFill>
                <a:prstClr val="black">
                  <a:lumMod val="85000"/>
                  <a:lumOff val="15000"/>
                </a:prstClr>
              </a:solidFill>
              <a:latin typeface="ＭＳ Ｐゴシック"/>
              <a:ea typeface="ＭＳ Ｐゴシック"/>
            </a:endParaRPr>
          </a:p>
        </p:txBody>
      </p:sp>
      <p:sp>
        <p:nvSpPr>
          <p:cNvPr id="11" name="Text Box 4"/>
          <p:cNvSpPr txBox="1">
            <a:spLocks noChangeArrowheads="1"/>
          </p:cNvSpPr>
          <p:nvPr/>
        </p:nvSpPr>
        <p:spPr bwMode="auto">
          <a:xfrm>
            <a:off x="5492490" y="1768475"/>
            <a:ext cx="3433736" cy="266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ja-JP" altLang="en-US" sz="2800" dirty="0" smtClean="0">
                <a:solidFill>
                  <a:prstClr val="black"/>
                </a:solidFill>
                <a:latin typeface="ＭＳ Ｐゴシック"/>
                <a:ea typeface="ＭＳ Ｐゴシック"/>
              </a:rPr>
              <a:t>・地と図</a:t>
            </a:r>
            <a:endParaRPr lang="en-US" altLang="ja-JP" sz="2800" dirty="0" smtClean="0">
              <a:solidFill>
                <a:prstClr val="black"/>
              </a:solidFill>
              <a:latin typeface="ＭＳ Ｐゴシック"/>
              <a:ea typeface="ＭＳ Ｐゴシック"/>
            </a:endParaRPr>
          </a:p>
          <a:p>
            <a:pPr>
              <a:lnSpc>
                <a:spcPct val="120000"/>
              </a:lnSpc>
            </a:pPr>
            <a:r>
              <a:rPr lang="ja-JP" altLang="en-US" sz="2800" dirty="0" smtClean="0">
                <a:solidFill>
                  <a:prstClr val="black"/>
                </a:solidFill>
                <a:latin typeface="ＭＳ Ｐゴシック"/>
                <a:ea typeface="ＭＳ Ｐゴシック"/>
              </a:rPr>
              <a:t>・</a:t>
            </a:r>
            <a:r>
              <a:rPr lang="ja-JP" altLang="en-US" sz="2800" dirty="0">
                <a:solidFill>
                  <a:prstClr val="black"/>
                </a:solidFill>
                <a:latin typeface="ＭＳ Ｐゴシック"/>
                <a:ea typeface="ＭＳ Ｐゴシック"/>
              </a:rPr>
              <a:t>色／形／質感</a:t>
            </a:r>
          </a:p>
          <a:p>
            <a:pPr>
              <a:lnSpc>
                <a:spcPct val="120000"/>
              </a:lnSpc>
            </a:pPr>
            <a:r>
              <a:rPr lang="ja-JP" altLang="en-US" sz="2800" dirty="0">
                <a:solidFill>
                  <a:prstClr val="black"/>
                </a:solidFill>
                <a:latin typeface="ＭＳ Ｐゴシック"/>
                <a:ea typeface="ＭＳ Ｐゴシック"/>
              </a:rPr>
              <a:t>・可視性／可読性</a:t>
            </a:r>
          </a:p>
          <a:p>
            <a:pPr>
              <a:lnSpc>
                <a:spcPct val="120000"/>
              </a:lnSpc>
            </a:pPr>
            <a:r>
              <a:rPr lang="ja-JP" altLang="en-US" sz="2800" dirty="0">
                <a:solidFill>
                  <a:prstClr val="black"/>
                </a:solidFill>
                <a:latin typeface="ＭＳ Ｐゴシック"/>
                <a:ea typeface="ＭＳ Ｐゴシック"/>
              </a:rPr>
              <a:t>・</a:t>
            </a:r>
            <a:r>
              <a:rPr lang="ja-JP" altLang="en-US" sz="2800" dirty="0" smtClean="0">
                <a:solidFill>
                  <a:prstClr val="black"/>
                </a:solidFill>
                <a:latin typeface="ＭＳ Ｐゴシック"/>
                <a:ea typeface="ＭＳ Ｐゴシック"/>
              </a:rPr>
              <a:t>アイコンデザイン</a:t>
            </a:r>
            <a:endParaRPr lang="en-US" altLang="ja-JP" sz="2800" dirty="0" smtClean="0">
              <a:solidFill>
                <a:prstClr val="black"/>
              </a:solidFill>
              <a:latin typeface="ＭＳ Ｐゴシック"/>
              <a:ea typeface="ＭＳ Ｐゴシック"/>
            </a:endParaRPr>
          </a:p>
          <a:p>
            <a:pPr>
              <a:lnSpc>
                <a:spcPct val="120000"/>
              </a:lnSpc>
            </a:pPr>
            <a:r>
              <a:rPr lang="ja-JP" altLang="en-US" sz="2800" dirty="0" smtClean="0">
                <a:solidFill>
                  <a:prstClr val="black"/>
                </a:solidFill>
                <a:latin typeface="ＭＳ Ｐゴシック"/>
                <a:ea typeface="ＭＳ Ｐゴシック"/>
              </a:rPr>
              <a:t>・パーツデザイン</a:t>
            </a:r>
            <a:endParaRPr lang="ja-JP" altLang="en-US" sz="2800" dirty="0">
              <a:solidFill>
                <a:prstClr val="black"/>
              </a:solidFill>
              <a:latin typeface="ＭＳ Ｐゴシック"/>
              <a:ea typeface="ＭＳ Ｐゴシック"/>
            </a:endParaRPr>
          </a:p>
        </p:txBody>
      </p:sp>
    </p:spTree>
    <p:extLst>
      <p:ext uri="{BB962C8B-B14F-4D97-AF65-F5344CB8AC3E}">
        <p14:creationId xmlns:p14="http://schemas.microsoft.com/office/powerpoint/2010/main" val="27638234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FortranCardPROJ039.ag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148" y="2612731"/>
            <a:ext cx="7438135" cy="3566954"/>
          </a:xfrm>
          <a:prstGeom prst="rect">
            <a:avLst/>
          </a:prstGeom>
        </p:spPr>
      </p:pic>
      <p:sp>
        <p:nvSpPr>
          <p:cNvPr id="2" name="タイトル 1"/>
          <p:cNvSpPr>
            <a:spLocks noGrp="1"/>
          </p:cNvSpPr>
          <p:nvPr>
            <p:ph type="ctrTitle"/>
          </p:nvPr>
        </p:nvSpPr>
        <p:spPr/>
        <p:txBody>
          <a:bodyPr>
            <a:normAutofit/>
          </a:bodyPr>
          <a:lstStyle/>
          <a:p>
            <a:r>
              <a:rPr kumimoji="1" lang="en-US" altLang="ja-JP" dirty="0" smtClean="0"/>
              <a:t>UI</a:t>
            </a:r>
            <a:r>
              <a:rPr kumimoji="1" lang="ja-JP" altLang="en-US" dirty="0" smtClean="0"/>
              <a:t>の変遷： </a:t>
            </a:r>
            <a:r>
              <a:rPr kumimoji="1" lang="en-US" altLang="ja-JP" dirty="0" smtClean="0"/>
              <a:t>1.  </a:t>
            </a:r>
            <a:r>
              <a:rPr kumimoji="1" lang="ja-JP" altLang="en-US" dirty="0" smtClean="0"/>
              <a:t>パンチカード</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4000" b="1" dirty="0" smtClean="0">
                <a:solidFill>
                  <a:prstClr val="black">
                    <a:lumMod val="85000"/>
                    <a:lumOff val="15000"/>
                  </a:prstClr>
                </a:solidFill>
                <a:latin typeface="ＭＳ Ｐゴシック"/>
                <a:ea typeface="ＭＳ Ｐゴシック"/>
              </a:rPr>
              <a:t>パンチカードとは？</a:t>
            </a:r>
            <a:endParaRPr lang="en-US" altLang="ja-JP" sz="4000" b="1" dirty="0">
              <a:solidFill>
                <a:prstClr val="black">
                  <a:lumMod val="85000"/>
                  <a:lumOff val="15000"/>
                </a:prstClr>
              </a:solidFill>
              <a:latin typeface="ＭＳ Ｐゴシック"/>
              <a:ea typeface="ＭＳ Ｐゴシック"/>
            </a:endParaRPr>
          </a:p>
        </p:txBody>
      </p:sp>
      <p:sp>
        <p:nvSpPr>
          <p:cNvPr id="7" name="テキスト ボックス 6"/>
          <p:cNvSpPr txBox="1"/>
          <p:nvPr/>
        </p:nvSpPr>
        <p:spPr>
          <a:xfrm>
            <a:off x="876300" y="1862608"/>
            <a:ext cx="8356600" cy="584776"/>
          </a:xfrm>
          <a:prstGeom prst="rect">
            <a:avLst/>
          </a:prstGeom>
          <a:noFill/>
        </p:spPr>
        <p:txBody>
          <a:bodyPr wrap="square" rtlCol="0">
            <a:spAutoFit/>
          </a:bodyPr>
          <a:lstStyle/>
          <a:p>
            <a:r>
              <a:rPr lang="ja-JP" altLang="en-US" sz="1600" dirty="0">
                <a:solidFill>
                  <a:prstClr val="black"/>
                </a:solidFill>
                <a:latin typeface="ＭＳ Ｐゴシック"/>
                <a:ea typeface="ＭＳ Ｐゴシック"/>
              </a:rPr>
              <a:t>パンチカードとは、厚手の紙に穴を開けることで、その位置や有無から情報を記録するメディア</a:t>
            </a:r>
            <a:r>
              <a:rPr lang="ja-JP" altLang="en-US" sz="1600" dirty="0" smtClean="0">
                <a:solidFill>
                  <a:prstClr val="black"/>
                </a:solidFill>
                <a:latin typeface="ＭＳ Ｐゴシック"/>
                <a:ea typeface="ＭＳ Ｐゴシック"/>
              </a:rPr>
              <a:t>。</a:t>
            </a:r>
            <a:endParaRPr lang="en-US" altLang="ja-JP" sz="1600" dirty="0" smtClean="0">
              <a:solidFill>
                <a:prstClr val="black"/>
              </a:solidFill>
              <a:latin typeface="ＭＳ Ｐゴシック"/>
              <a:ea typeface="ＭＳ Ｐゴシック"/>
            </a:endParaRPr>
          </a:p>
          <a:p>
            <a:r>
              <a:rPr lang="ja-JP" altLang="en-US" sz="1600" dirty="0" smtClean="0">
                <a:solidFill>
                  <a:prstClr val="black"/>
                </a:solidFill>
                <a:latin typeface="ＭＳ Ｐゴシック"/>
                <a:ea typeface="ＭＳ Ｐゴシック"/>
              </a:rPr>
              <a:t>起源はフランスの織物職人が開発した、パンチカードによる自動織物システムです。</a:t>
            </a:r>
            <a:endParaRPr lang="ja-JP" altLang="en-US" sz="1600" dirty="0">
              <a:solidFill>
                <a:prstClr val="black"/>
              </a:solidFill>
              <a:latin typeface="ＭＳ Ｐゴシック"/>
              <a:ea typeface="ＭＳ Ｐゴシック"/>
            </a:endParaRPr>
          </a:p>
        </p:txBody>
      </p:sp>
      <p:sp>
        <p:nvSpPr>
          <p:cNvPr id="4" name="テキスト ボックス 3"/>
          <p:cNvSpPr txBox="1"/>
          <p:nvPr/>
        </p:nvSpPr>
        <p:spPr bwMode="auto">
          <a:xfrm>
            <a:off x="8998859" y="3819915"/>
            <a:ext cx="577182" cy="57629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108000" tIns="72000" rIns="108000" bIns="72000" rtlCol="0" anchor="ctr" anchorCtr="1">
            <a:spAutoFit/>
          </a:bodyPr>
          <a:lstStyle/>
          <a:p>
            <a:pPr>
              <a:buSzPct val="120000"/>
            </a:pPr>
            <a:r>
              <a:rPr lang="ja-JP" altLang="en-US" sz="2800" dirty="0" smtClean="0">
                <a:solidFill>
                  <a:srgbClr val="C00000"/>
                </a:solidFill>
                <a:latin typeface="ＭＳ Ｐゴシック"/>
                <a:ea typeface="ＭＳ Ｐゴシック"/>
              </a:rPr>
              <a:t>紙</a:t>
            </a:r>
          </a:p>
        </p:txBody>
      </p:sp>
      <p:sp>
        <p:nvSpPr>
          <p:cNvPr id="8" name="テキスト ボックス 7"/>
          <p:cNvSpPr txBox="1"/>
          <p:nvPr/>
        </p:nvSpPr>
        <p:spPr bwMode="auto">
          <a:xfrm>
            <a:off x="8998859" y="5097172"/>
            <a:ext cx="577182" cy="57629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108000" tIns="72000" rIns="108000" bIns="72000" rtlCol="0" anchor="ctr" anchorCtr="1">
            <a:spAutoFit/>
          </a:bodyPr>
          <a:lstStyle/>
          <a:p>
            <a:pPr>
              <a:buSzPct val="120000"/>
            </a:pPr>
            <a:r>
              <a:rPr lang="ja-JP" altLang="en-US" sz="2800" dirty="0" smtClean="0">
                <a:solidFill>
                  <a:srgbClr val="C00000"/>
                </a:solidFill>
                <a:latin typeface="ＭＳ Ｐゴシック"/>
                <a:ea typeface="ＭＳ Ｐゴシック"/>
              </a:rPr>
              <a:t>穴</a:t>
            </a:r>
          </a:p>
        </p:txBody>
      </p:sp>
      <p:cxnSp>
        <p:nvCxnSpPr>
          <p:cNvPr id="6" name="直線矢印コネクタ 5"/>
          <p:cNvCxnSpPr>
            <a:stCxn id="4" idx="1"/>
          </p:cNvCxnSpPr>
          <p:nvPr/>
        </p:nvCxnSpPr>
        <p:spPr>
          <a:xfrm flipH="1">
            <a:off x="8280400" y="4108062"/>
            <a:ext cx="718459" cy="27910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円/楕円 8"/>
          <p:cNvSpPr/>
          <p:nvPr/>
        </p:nvSpPr>
        <p:spPr bwMode="auto">
          <a:xfrm>
            <a:off x="7525657" y="4826517"/>
            <a:ext cx="348343" cy="449425"/>
          </a:xfrm>
          <a:prstGeom prst="ellipse">
            <a:avLst/>
          </a:prstGeom>
          <a:noFill/>
          <a:ln w="38100" cap="flat" cmpd="sng" algn="ctr">
            <a:solidFill>
              <a:srgbClr val="C00000"/>
            </a:solid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cxnSp>
        <p:nvCxnSpPr>
          <p:cNvPr id="11" name="直線矢印コネクタ 10"/>
          <p:cNvCxnSpPr>
            <a:stCxn id="8" idx="1"/>
            <a:endCxn id="9" idx="6"/>
          </p:cNvCxnSpPr>
          <p:nvPr/>
        </p:nvCxnSpPr>
        <p:spPr>
          <a:xfrm flipH="1" flipV="1">
            <a:off x="7874000" y="5051230"/>
            <a:ext cx="1124859" cy="33408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649890" y="145869"/>
            <a:ext cx="2734835" cy="359073"/>
          </a:xfrm>
          <a:prstGeom prst="rect">
            <a:avLst/>
          </a:prstGeom>
          <a:noFill/>
        </p:spPr>
        <p:txBody>
          <a:bodyPr wrap="square" rtlCol="0">
            <a:spAutoFit/>
          </a:bodyPr>
          <a:lstStyle/>
          <a:p>
            <a:pPr>
              <a:lnSpc>
                <a:spcPct val="110000"/>
              </a:lnSpc>
            </a:pPr>
            <a:r>
              <a:rPr lang="ja-JP" altLang="en-US" sz="1600" b="1" dirty="0" smtClean="0">
                <a:solidFill>
                  <a:prstClr val="black"/>
                </a:solidFill>
                <a:latin typeface="ＭＳ Ｐゴシック"/>
                <a:ea typeface="ＭＳ Ｐゴシック"/>
              </a:rPr>
              <a:t>（</a:t>
            </a:r>
            <a:r>
              <a:rPr lang="en-US" altLang="ja-JP" sz="1600" b="1" dirty="0" smtClean="0">
                <a:solidFill>
                  <a:prstClr val="black"/>
                </a:solidFill>
                <a:latin typeface="ＭＳ Ｐゴシック"/>
                <a:ea typeface="ＭＳ Ｐゴシック"/>
              </a:rPr>
              <a:t>1940</a:t>
            </a:r>
            <a:r>
              <a:rPr lang="ja-JP" altLang="en-US" sz="1600" b="1" dirty="0" smtClean="0">
                <a:solidFill>
                  <a:prstClr val="black"/>
                </a:solidFill>
                <a:latin typeface="ＭＳ Ｐゴシック"/>
                <a:ea typeface="ＭＳ Ｐゴシック"/>
              </a:rPr>
              <a:t>年代～</a:t>
            </a:r>
            <a:r>
              <a:rPr lang="en-US" altLang="ja-JP" sz="1600" b="1" dirty="0" smtClean="0">
                <a:solidFill>
                  <a:prstClr val="black"/>
                </a:solidFill>
                <a:latin typeface="ＭＳ Ｐゴシック"/>
                <a:ea typeface="ＭＳ Ｐゴシック"/>
              </a:rPr>
              <a:t>1960</a:t>
            </a:r>
            <a:r>
              <a:rPr lang="ja-JP" altLang="en-US" sz="1600" b="1" dirty="0" smtClean="0">
                <a:solidFill>
                  <a:prstClr val="black"/>
                </a:solidFill>
                <a:latin typeface="ＭＳ Ｐゴシック"/>
                <a:ea typeface="ＭＳ Ｐゴシック"/>
              </a:rPr>
              <a:t>年代）</a:t>
            </a:r>
            <a:endParaRPr lang="ja-JP" altLang="en-US" sz="16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17677046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a:t>UI</a:t>
            </a:r>
            <a:r>
              <a:rPr lang="ja-JP" altLang="en-US" dirty="0"/>
              <a:t>の変遷： </a:t>
            </a:r>
            <a:r>
              <a:rPr lang="en-US" altLang="ja-JP" dirty="0"/>
              <a:t>1.  </a:t>
            </a:r>
            <a:r>
              <a:rPr lang="ja-JP" altLang="en-US" dirty="0"/>
              <a:t>パンチカード</a:t>
            </a:r>
            <a:endParaRPr kumimoji="1" lang="ja-JP" altLang="en-US" dirty="0"/>
          </a:p>
        </p:txBody>
      </p:sp>
      <p:pic>
        <p:nvPicPr>
          <p:cNvPr id="2050" name="Picture 2" descr="C:\Users\hikari_akiyama.2NDFACTORY\Desktop\punchta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863" y="4803695"/>
            <a:ext cx="4060678" cy="11174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ikari_akiyama.2NDFACTORY\Desktop\Lochkarte_Tanzorg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20" y="1231475"/>
            <a:ext cx="3491743" cy="4655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ikari_akiyama.2NDFACTORY\Desktop\cardta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2383" y="1231475"/>
            <a:ext cx="4105502" cy="322597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07093" y="814260"/>
            <a:ext cx="3673023" cy="369332"/>
          </a:xfrm>
          <a:prstGeom prst="rect">
            <a:avLst/>
          </a:prstGeom>
          <a:noFill/>
        </p:spPr>
        <p:txBody>
          <a:bodyPr wrap="square" rtlCol="0">
            <a:spAutoFit/>
          </a:bodyPr>
          <a:lstStyle/>
          <a:p>
            <a:r>
              <a:rPr lang="ja-JP" altLang="en-US" dirty="0" smtClean="0">
                <a:solidFill>
                  <a:prstClr val="black"/>
                </a:solidFill>
                <a:latin typeface="ＭＳ Ｐゴシック"/>
                <a:ea typeface="ＭＳ Ｐゴシック"/>
              </a:rPr>
              <a:t>・オルガン用パンチカードシステム</a:t>
            </a:r>
            <a:endParaRPr lang="ja-JP" altLang="en-US" dirty="0">
              <a:solidFill>
                <a:prstClr val="black"/>
              </a:solidFill>
              <a:latin typeface="ＭＳ Ｐゴシック"/>
              <a:ea typeface="ＭＳ Ｐゴシック"/>
            </a:endParaRPr>
          </a:p>
        </p:txBody>
      </p:sp>
      <p:sp>
        <p:nvSpPr>
          <p:cNvPr id="12" name="テキスト ボックス 11"/>
          <p:cNvSpPr txBox="1"/>
          <p:nvPr/>
        </p:nvSpPr>
        <p:spPr>
          <a:xfrm>
            <a:off x="4791757" y="814260"/>
            <a:ext cx="3673023" cy="369332"/>
          </a:xfrm>
          <a:prstGeom prst="rect">
            <a:avLst/>
          </a:prstGeom>
          <a:noFill/>
        </p:spPr>
        <p:txBody>
          <a:bodyPr wrap="square" rtlCol="0">
            <a:spAutoFit/>
          </a:bodyPr>
          <a:lstStyle/>
          <a:p>
            <a:r>
              <a:rPr lang="ja-JP" altLang="en-US" dirty="0" smtClean="0">
                <a:solidFill>
                  <a:prstClr val="black"/>
                </a:solidFill>
                <a:latin typeface="ＭＳ Ｐゴシック"/>
                <a:ea typeface="ＭＳ Ｐゴシック"/>
              </a:rPr>
              <a:t>・紙テープ式</a:t>
            </a:r>
            <a:endParaRPr lang="ja-JP" altLang="en-US" dirty="0">
              <a:solidFill>
                <a:prstClr val="black"/>
              </a:solidFill>
              <a:latin typeface="ＭＳ Ｐゴシック"/>
              <a:ea typeface="ＭＳ Ｐゴシック"/>
            </a:endParaRPr>
          </a:p>
        </p:txBody>
      </p:sp>
      <p:sp>
        <p:nvSpPr>
          <p:cNvPr id="13" name="テキスト ボックス 12"/>
          <p:cNvSpPr txBox="1"/>
          <p:nvPr/>
        </p:nvSpPr>
        <p:spPr>
          <a:xfrm>
            <a:off x="4637190" y="145869"/>
            <a:ext cx="2734835" cy="359073"/>
          </a:xfrm>
          <a:prstGeom prst="rect">
            <a:avLst/>
          </a:prstGeom>
          <a:noFill/>
        </p:spPr>
        <p:txBody>
          <a:bodyPr wrap="square" rtlCol="0">
            <a:spAutoFit/>
          </a:bodyPr>
          <a:lstStyle/>
          <a:p>
            <a:pPr>
              <a:lnSpc>
                <a:spcPct val="110000"/>
              </a:lnSpc>
            </a:pPr>
            <a:r>
              <a:rPr lang="ja-JP" altLang="en-US" sz="1600" b="1" dirty="0" smtClean="0">
                <a:solidFill>
                  <a:prstClr val="black"/>
                </a:solidFill>
                <a:latin typeface="ＭＳ Ｐゴシック"/>
                <a:ea typeface="ＭＳ Ｐゴシック"/>
              </a:rPr>
              <a:t>（</a:t>
            </a:r>
            <a:r>
              <a:rPr lang="en-US" altLang="ja-JP" sz="1600" b="1" dirty="0" smtClean="0">
                <a:solidFill>
                  <a:prstClr val="black"/>
                </a:solidFill>
                <a:latin typeface="ＭＳ Ｐゴシック"/>
                <a:ea typeface="ＭＳ Ｐゴシック"/>
              </a:rPr>
              <a:t>1940</a:t>
            </a:r>
            <a:r>
              <a:rPr lang="ja-JP" altLang="en-US" sz="1600" b="1" dirty="0" smtClean="0">
                <a:solidFill>
                  <a:prstClr val="black"/>
                </a:solidFill>
                <a:latin typeface="ＭＳ Ｐゴシック"/>
                <a:ea typeface="ＭＳ Ｐゴシック"/>
              </a:rPr>
              <a:t>年代～</a:t>
            </a:r>
            <a:r>
              <a:rPr lang="en-US" altLang="ja-JP" sz="1600" b="1" dirty="0" smtClean="0">
                <a:solidFill>
                  <a:prstClr val="black"/>
                </a:solidFill>
                <a:latin typeface="ＭＳ Ｐゴシック"/>
                <a:ea typeface="ＭＳ Ｐゴシック"/>
              </a:rPr>
              <a:t>1960</a:t>
            </a:r>
            <a:r>
              <a:rPr lang="ja-JP" altLang="en-US" sz="1600" b="1" dirty="0" smtClean="0">
                <a:solidFill>
                  <a:prstClr val="black"/>
                </a:solidFill>
                <a:latin typeface="ＭＳ Ｐゴシック"/>
                <a:ea typeface="ＭＳ Ｐゴシック"/>
              </a:rPr>
              <a:t>年代）</a:t>
            </a:r>
            <a:endParaRPr lang="ja-JP" altLang="en-US" sz="16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9546945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b="1" dirty="0" smtClean="0"/>
              <a:t>Big Picture</a:t>
            </a:r>
            <a:endParaRPr kumimoji="1" lang="ja-JP" altLang="en-US" b="1" dirty="0"/>
          </a:p>
        </p:txBody>
      </p:sp>
      <p:sp>
        <p:nvSpPr>
          <p:cNvPr id="3" name="テキスト ボックス 2"/>
          <p:cNvSpPr txBox="1"/>
          <p:nvPr/>
        </p:nvSpPr>
        <p:spPr bwMode="auto">
          <a:xfrm>
            <a:off x="704850" y="1171574"/>
            <a:ext cx="8629650" cy="4808311"/>
          </a:xfrm>
          <a:prstGeom prst="rect">
            <a:avLst/>
          </a:prstGeom>
          <a:noFill/>
          <a:ln w="9525">
            <a:noFill/>
            <a:miter lim="800000"/>
            <a:headEnd/>
            <a:tailEnd/>
          </a:ln>
        </p:spPr>
        <p:txBody>
          <a:bodyPr wrap="square" lIns="108000" tIns="72000" rIns="108000" bIns="72000" rtlCol="0" anchor="t" anchorCtr="1">
            <a:noAutofit/>
          </a:bodyPr>
          <a:lstStyle/>
          <a:p>
            <a:pPr algn="just"/>
            <a:r>
              <a:rPr lang="ja-JP" altLang="en-US" sz="2800" dirty="0">
                <a:latin typeface="+mn-ea"/>
                <a:ea typeface="+mn-ea"/>
              </a:rPr>
              <a:t>オバマ大統領は経済界との会食会で、隣り合わせにいたアップル社のステーブ・</a:t>
            </a:r>
            <a:r>
              <a:rPr lang="ja-JP" altLang="en-US" sz="2800" dirty="0" smtClean="0">
                <a:latin typeface="+mn-ea"/>
                <a:ea typeface="+mn-ea"/>
              </a:rPr>
              <a:t>ジョブ</a:t>
            </a:r>
            <a:r>
              <a:rPr lang="ja-JP" altLang="en-US" sz="2800" dirty="0">
                <a:latin typeface="+mn-ea"/>
                <a:ea typeface="+mn-ea"/>
              </a:rPr>
              <a:t>ズ</a:t>
            </a:r>
            <a:r>
              <a:rPr lang="ja-JP" altLang="en-US" sz="2800" dirty="0" smtClean="0">
                <a:latin typeface="+mn-ea"/>
                <a:ea typeface="+mn-ea"/>
              </a:rPr>
              <a:t>ＣＥＯ</a:t>
            </a:r>
            <a:r>
              <a:rPr lang="ja-JP" altLang="en-US" sz="2800" dirty="0">
                <a:latin typeface="+mn-ea"/>
                <a:ea typeface="+mn-ea"/>
              </a:rPr>
              <a:t>にある相談をしました</a:t>
            </a:r>
            <a:r>
              <a:rPr lang="ja-JP" altLang="en-US" sz="2800" dirty="0" smtClean="0">
                <a:latin typeface="+mn-ea"/>
                <a:ea typeface="+mn-ea"/>
              </a:rPr>
              <a:t>。</a:t>
            </a:r>
            <a:endParaRPr lang="en-US" altLang="ja-JP" sz="2800" dirty="0" smtClean="0">
              <a:latin typeface="+mn-ea"/>
              <a:ea typeface="+mn-ea"/>
            </a:endParaRPr>
          </a:p>
          <a:p>
            <a:pPr algn="just"/>
            <a:endParaRPr lang="ja-JP" altLang="en-US" sz="2800" dirty="0">
              <a:latin typeface="+mn-ea"/>
              <a:ea typeface="+mn-ea"/>
            </a:endParaRPr>
          </a:p>
          <a:p>
            <a:pPr algn="just"/>
            <a:r>
              <a:rPr lang="ja-JP" altLang="en-US" sz="2800" dirty="0">
                <a:latin typeface="+mn-ea"/>
                <a:ea typeface="+mn-ea"/>
              </a:rPr>
              <a:t>オバマ</a:t>
            </a:r>
            <a:r>
              <a:rPr lang="ja-JP" altLang="en-US" sz="2800" dirty="0" smtClean="0">
                <a:latin typeface="+mn-ea"/>
                <a:ea typeface="+mn-ea"/>
              </a:rPr>
              <a:t>大統領</a:t>
            </a:r>
            <a:endParaRPr lang="en-US" altLang="ja-JP" sz="2800" dirty="0" smtClean="0">
              <a:latin typeface="+mn-ea"/>
              <a:ea typeface="+mn-ea"/>
            </a:endParaRPr>
          </a:p>
          <a:p>
            <a:pPr algn="just"/>
            <a:r>
              <a:rPr lang="ja-JP" altLang="en-US" sz="2800" dirty="0" smtClean="0">
                <a:solidFill>
                  <a:schemeClr val="accent1">
                    <a:lumMod val="75000"/>
                  </a:schemeClr>
                </a:solidFill>
                <a:latin typeface="+mn-ea"/>
                <a:ea typeface="+mn-ea"/>
              </a:rPr>
              <a:t>「</a:t>
            </a:r>
            <a:r>
              <a:rPr lang="ja-JP" altLang="en-US" sz="2800" dirty="0">
                <a:solidFill>
                  <a:schemeClr val="accent1">
                    <a:lumMod val="75000"/>
                  </a:schemeClr>
                </a:solidFill>
                <a:latin typeface="+mn-ea"/>
                <a:ea typeface="+mn-ea"/>
              </a:rPr>
              <a:t>ジョブズ君、アメリカの雇用問題解決の一助として、スマートフォンを</a:t>
            </a:r>
            <a:r>
              <a:rPr lang="ja-JP" altLang="en-US" sz="2800" b="1" dirty="0">
                <a:solidFill>
                  <a:schemeClr val="accent1">
                    <a:lumMod val="75000"/>
                  </a:schemeClr>
                </a:solidFill>
                <a:latin typeface="+mn-ea"/>
                <a:ea typeface="+mn-ea"/>
              </a:rPr>
              <a:t>国内で生産する方法</a:t>
            </a:r>
            <a:r>
              <a:rPr lang="ja-JP" altLang="en-US" sz="2800" dirty="0">
                <a:solidFill>
                  <a:schemeClr val="accent1">
                    <a:lumMod val="75000"/>
                  </a:schemeClr>
                </a:solidFill>
                <a:latin typeface="+mn-ea"/>
                <a:ea typeface="+mn-ea"/>
              </a:rPr>
              <a:t>はないか配慮してくれないかな？</a:t>
            </a:r>
            <a:r>
              <a:rPr lang="ja-JP" altLang="en-US" sz="2800" dirty="0" smtClean="0">
                <a:solidFill>
                  <a:schemeClr val="accent1">
                    <a:lumMod val="75000"/>
                  </a:schemeClr>
                </a:solidFill>
                <a:latin typeface="+mn-ea"/>
                <a:ea typeface="+mn-ea"/>
              </a:rPr>
              <a:t>」</a:t>
            </a:r>
            <a:endParaRPr lang="en-US" altLang="ja-JP" sz="2800" dirty="0" smtClean="0">
              <a:solidFill>
                <a:schemeClr val="accent1">
                  <a:lumMod val="75000"/>
                </a:schemeClr>
              </a:solidFill>
              <a:latin typeface="+mn-ea"/>
              <a:ea typeface="+mn-ea"/>
            </a:endParaRPr>
          </a:p>
          <a:p>
            <a:pPr algn="just"/>
            <a:endParaRPr lang="ja-JP" altLang="en-US" sz="2800" dirty="0">
              <a:latin typeface="+mn-ea"/>
              <a:ea typeface="+mn-ea"/>
            </a:endParaRPr>
          </a:p>
          <a:p>
            <a:pPr algn="just"/>
            <a:r>
              <a:rPr lang="ja-JP" altLang="en-US" sz="2800" dirty="0" smtClean="0">
                <a:latin typeface="+mn-ea"/>
                <a:ea typeface="+mn-ea"/>
              </a:rPr>
              <a:t>ジョブズ</a:t>
            </a:r>
            <a:endParaRPr lang="en-US" altLang="ja-JP" sz="2800" dirty="0" smtClean="0">
              <a:latin typeface="+mn-ea"/>
              <a:ea typeface="+mn-ea"/>
            </a:endParaRPr>
          </a:p>
          <a:p>
            <a:pPr algn="just"/>
            <a:r>
              <a:rPr lang="ja-JP" altLang="en-US" sz="2800" dirty="0">
                <a:solidFill>
                  <a:srgbClr val="FF0000"/>
                </a:solidFill>
                <a:latin typeface="+mn-ea"/>
                <a:ea typeface="+mn-ea"/>
              </a:rPr>
              <a:t>「</a:t>
            </a:r>
            <a:r>
              <a:rPr lang="ja-JP" altLang="en-US" sz="2800" b="1" dirty="0">
                <a:solidFill>
                  <a:srgbClr val="FF0000"/>
                </a:solidFill>
                <a:latin typeface="+mn-ea"/>
                <a:ea typeface="+mn-ea"/>
              </a:rPr>
              <a:t>その可能性はゼロです</a:t>
            </a:r>
            <a:r>
              <a:rPr lang="ja-JP" altLang="en-US" sz="2800" dirty="0">
                <a:solidFill>
                  <a:srgbClr val="FF0000"/>
                </a:solidFill>
                <a:latin typeface="+mn-ea"/>
                <a:ea typeface="+mn-ea"/>
              </a:rPr>
              <a:t>」</a:t>
            </a:r>
            <a:r>
              <a:rPr lang="en-US" altLang="ja-JP" sz="2800" dirty="0">
                <a:solidFill>
                  <a:srgbClr val="FF0000"/>
                </a:solidFill>
                <a:latin typeface="+mn-ea"/>
                <a:ea typeface="+mn-ea"/>
              </a:rPr>
              <a:t>(</a:t>
            </a:r>
            <a:r>
              <a:rPr lang="ja-JP" altLang="en-US" sz="2800" dirty="0">
                <a:solidFill>
                  <a:srgbClr val="FF0000"/>
                </a:solidFill>
                <a:latin typeface="+mn-ea"/>
                <a:ea typeface="+mn-ea"/>
              </a:rPr>
              <a:t>即座にキッパリ！と</a:t>
            </a:r>
            <a:r>
              <a:rPr lang="en-US" altLang="ja-JP" sz="2800" dirty="0" smtClean="0">
                <a:solidFill>
                  <a:srgbClr val="FF0000"/>
                </a:solidFill>
                <a:latin typeface="+mn-ea"/>
                <a:ea typeface="+mn-ea"/>
              </a:rPr>
              <a:t>)</a:t>
            </a:r>
            <a:r>
              <a:rPr lang="ja-JP" altLang="en-US" sz="2800" dirty="0">
                <a:latin typeface="+mn-ea"/>
                <a:ea typeface="+mn-ea"/>
              </a:rPr>
              <a:t>　</a:t>
            </a:r>
            <a:endParaRPr lang="en-US" altLang="ja-JP" sz="2800" dirty="0" smtClean="0">
              <a:latin typeface="+mn-ea"/>
              <a:ea typeface="+mn-ea"/>
            </a:endParaRPr>
          </a:p>
        </p:txBody>
      </p:sp>
    </p:spTree>
    <p:extLst>
      <p:ext uri="{BB962C8B-B14F-4D97-AF65-F5344CB8AC3E}">
        <p14:creationId xmlns:p14="http://schemas.microsoft.com/office/powerpoint/2010/main" val="90085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dirty="0"/>
              <a:t>UI</a:t>
            </a:r>
            <a:r>
              <a:rPr lang="ja-JP" altLang="en-US" dirty="0"/>
              <a:t>の変遷： </a:t>
            </a:r>
            <a:r>
              <a:rPr lang="en-US" altLang="ja-JP" dirty="0"/>
              <a:t>1.  </a:t>
            </a:r>
            <a:r>
              <a:rPr lang="ja-JP" altLang="en-US" dirty="0"/>
              <a:t>パンチカード</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4000" b="1" dirty="0" smtClean="0">
                <a:solidFill>
                  <a:prstClr val="black">
                    <a:lumMod val="85000"/>
                    <a:lumOff val="15000"/>
                  </a:prstClr>
                </a:solidFill>
                <a:latin typeface="ＭＳ Ｐゴシック"/>
                <a:ea typeface="ＭＳ Ｐゴシック"/>
              </a:rPr>
              <a:t>手作業からパンチカードへ</a:t>
            </a:r>
            <a:endParaRPr lang="en-US" altLang="ja-JP" sz="4000" b="1" dirty="0">
              <a:solidFill>
                <a:prstClr val="black">
                  <a:lumMod val="85000"/>
                  <a:lumOff val="15000"/>
                </a:prstClr>
              </a:solidFill>
              <a:latin typeface="ＭＳ Ｐゴシック"/>
              <a:ea typeface="ＭＳ Ｐゴシック"/>
            </a:endParaRPr>
          </a:p>
        </p:txBody>
      </p:sp>
      <p:sp>
        <p:nvSpPr>
          <p:cNvPr id="7" name="テキスト ボックス 6"/>
          <p:cNvSpPr txBox="1"/>
          <p:nvPr/>
        </p:nvSpPr>
        <p:spPr>
          <a:xfrm>
            <a:off x="800099" y="1833580"/>
            <a:ext cx="8305801" cy="2077492"/>
          </a:xfrm>
          <a:prstGeom prst="rect">
            <a:avLst/>
          </a:prstGeom>
          <a:noFill/>
        </p:spPr>
        <p:txBody>
          <a:bodyPr wrap="square" rtlCol="0">
            <a:spAutoFit/>
          </a:bodyPr>
          <a:lstStyle/>
          <a:p>
            <a:pPr algn="just">
              <a:lnSpc>
                <a:spcPct val="120000"/>
              </a:lnSpc>
            </a:pPr>
            <a:r>
              <a:rPr lang="en-US" altLang="ja-JP" dirty="0" smtClean="0">
                <a:solidFill>
                  <a:prstClr val="black"/>
                </a:solidFill>
                <a:latin typeface="ＭＳ Ｐゴシック"/>
                <a:ea typeface="ＭＳ Ｐゴシック"/>
              </a:rPr>
              <a:t>1800</a:t>
            </a:r>
            <a:r>
              <a:rPr lang="ja-JP" altLang="en-US" dirty="0">
                <a:solidFill>
                  <a:prstClr val="black"/>
                </a:solidFill>
                <a:latin typeface="ＭＳ Ｐゴシック"/>
                <a:ea typeface="ＭＳ Ｐゴシック"/>
              </a:rPr>
              <a:t>年代後半、アメリカのハーマン・</a:t>
            </a:r>
            <a:r>
              <a:rPr lang="ja-JP" altLang="en-US" dirty="0" smtClean="0">
                <a:solidFill>
                  <a:prstClr val="black"/>
                </a:solidFill>
                <a:latin typeface="ＭＳ Ｐゴシック"/>
                <a:ea typeface="ＭＳ Ｐゴシック"/>
              </a:rPr>
              <a:t>ホレリスは大学卒業後、</a:t>
            </a:r>
            <a:r>
              <a:rPr lang="ja-JP" altLang="en-US" dirty="0">
                <a:solidFill>
                  <a:prstClr val="black"/>
                </a:solidFill>
                <a:latin typeface="ＭＳ Ｐゴシック"/>
                <a:ea typeface="ＭＳ Ｐゴシック"/>
              </a:rPr>
              <a:t>アメリカ国勢調査局に勤務</a:t>
            </a:r>
            <a:r>
              <a:rPr lang="ja-JP" altLang="en-US" dirty="0" smtClean="0">
                <a:solidFill>
                  <a:prstClr val="black"/>
                </a:solidFill>
                <a:latin typeface="ＭＳ Ｐゴシック"/>
                <a:ea typeface="ＭＳ Ｐゴシック"/>
              </a:rPr>
              <a:t>しました</a:t>
            </a:r>
            <a:r>
              <a:rPr lang="ja-JP" altLang="en-US" dirty="0">
                <a:solidFill>
                  <a:prstClr val="black"/>
                </a:solidFill>
                <a:latin typeface="ＭＳ Ｐゴシック"/>
                <a:ea typeface="ＭＳ Ｐゴシック"/>
              </a:rPr>
              <a:t>。そこで何年かかっても終了しない集計作業の実態を目にし、大学時代に取得していたパンチカードでのデータ記述の特許を応用し、統計作業を効率化するためのシステム（</a:t>
            </a:r>
            <a:r>
              <a:rPr lang="ja-JP" altLang="en-US" dirty="0" smtClean="0">
                <a:solidFill>
                  <a:prstClr val="black"/>
                </a:solidFill>
                <a:latin typeface="ＭＳ Ｐゴシック"/>
                <a:ea typeface="ＭＳ Ｐゴシック"/>
              </a:rPr>
              <a:t>タビュレーティングマシン：下図）</a:t>
            </a:r>
            <a:r>
              <a:rPr lang="ja-JP" altLang="en-US" dirty="0">
                <a:solidFill>
                  <a:prstClr val="black"/>
                </a:solidFill>
                <a:latin typeface="ＭＳ Ｐゴシック"/>
                <a:ea typeface="ＭＳ Ｐゴシック"/>
              </a:rPr>
              <a:t>を</a:t>
            </a:r>
            <a:r>
              <a:rPr lang="ja-JP" altLang="en-US" dirty="0" smtClean="0">
                <a:solidFill>
                  <a:prstClr val="black"/>
                </a:solidFill>
                <a:latin typeface="ＭＳ Ｐゴシック"/>
                <a:ea typeface="ＭＳ Ｐゴシック"/>
              </a:rPr>
              <a:t>発明。このシステムはわずか２年で統計作業を終了し、その圧倒的な処理能力は周囲を驚かせました。</a:t>
            </a:r>
            <a:endParaRPr lang="en-US" altLang="ja-JP" dirty="0" smtClean="0">
              <a:solidFill>
                <a:prstClr val="black"/>
              </a:solidFill>
              <a:latin typeface="ＭＳ Ｐゴシック"/>
              <a:ea typeface="ＭＳ Ｐゴシック"/>
            </a:endParaRPr>
          </a:p>
          <a:p>
            <a:pPr algn="just">
              <a:lnSpc>
                <a:spcPct val="120000"/>
              </a:lnSpc>
            </a:pPr>
            <a:r>
              <a:rPr lang="ja-JP" altLang="en-US" dirty="0" smtClean="0">
                <a:solidFill>
                  <a:prstClr val="black"/>
                </a:solidFill>
                <a:latin typeface="ＭＳ Ｐゴシック"/>
                <a:ea typeface="ＭＳ Ｐゴシック"/>
              </a:rPr>
              <a:t>その後、初期のコンピュータでも、パンチカードが長く使用されることになりました。</a:t>
            </a:r>
            <a:endParaRPr lang="ja-JP" altLang="en-US" dirty="0">
              <a:solidFill>
                <a:prstClr val="black"/>
              </a:solidFill>
              <a:latin typeface="ＭＳ Ｐゴシック"/>
              <a:ea typeface="ＭＳ Ｐゴシック"/>
            </a:endParaRPr>
          </a:p>
        </p:txBody>
      </p:sp>
      <p:sp>
        <p:nvSpPr>
          <p:cNvPr id="8" name="テキスト ボックス 7"/>
          <p:cNvSpPr txBox="1"/>
          <p:nvPr/>
        </p:nvSpPr>
        <p:spPr>
          <a:xfrm>
            <a:off x="4637190" y="145869"/>
            <a:ext cx="2734835" cy="359073"/>
          </a:xfrm>
          <a:prstGeom prst="rect">
            <a:avLst/>
          </a:prstGeom>
          <a:noFill/>
        </p:spPr>
        <p:txBody>
          <a:bodyPr wrap="square" rtlCol="0">
            <a:spAutoFit/>
          </a:bodyPr>
          <a:lstStyle/>
          <a:p>
            <a:pPr>
              <a:lnSpc>
                <a:spcPct val="110000"/>
              </a:lnSpc>
            </a:pPr>
            <a:r>
              <a:rPr lang="ja-JP" altLang="en-US" sz="1600" b="1" dirty="0" smtClean="0">
                <a:solidFill>
                  <a:prstClr val="black"/>
                </a:solidFill>
                <a:latin typeface="ＭＳ Ｐゴシック"/>
                <a:ea typeface="ＭＳ Ｐゴシック"/>
              </a:rPr>
              <a:t>（</a:t>
            </a:r>
            <a:r>
              <a:rPr lang="en-US" altLang="ja-JP" sz="1600" b="1" dirty="0" smtClean="0">
                <a:solidFill>
                  <a:prstClr val="black"/>
                </a:solidFill>
                <a:latin typeface="ＭＳ Ｐゴシック"/>
                <a:ea typeface="ＭＳ Ｐゴシック"/>
              </a:rPr>
              <a:t>1940</a:t>
            </a:r>
            <a:r>
              <a:rPr lang="ja-JP" altLang="en-US" sz="1600" b="1" dirty="0" smtClean="0">
                <a:solidFill>
                  <a:prstClr val="black"/>
                </a:solidFill>
                <a:latin typeface="ＭＳ Ｐゴシック"/>
                <a:ea typeface="ＭＳ Ｐゴシック"/>
              </a:rPr>
              <a:t>年代～</a:t>
            </a:r>
            <a:r>
              <a:rPr lang="en-US" altLang="ja-JP" sz="1600" b="1" dirty="0" smtClean="0">
                <a:solidFill>
                  <a:prstClr val="black"/>
                </a:solidFill>
                <a:latin typeface="ＭＳ Ｐゴシック"/>
                <a:ea typeface="ＭＳ Ｐゴシック"/>
              </a:rPr>
              <a:t>1960</a:t>
            </a:r>
            <a:r>
              <a:rPr lang="ja-JP" altLang="en-US" sz="1600" b="1" dirty="0" smtClean="0">
                <a:solidFill>
                  <a:prstClr val="black"/>
                </a:solidFill>
                <a:latin typeface="ＭＳ Ｐゴシック"/>
                <a:ea typeface="ＭＳ Ｐゴシック"/>
              </a:rPr>
              <a:t>年代）</a:t>
            </a:r>
            <a:endParaRPr lang="ja-JP" altLang="en-US" sz="1600" b="1" dirty="0">
              <a:solidFill>
                <a:prstClr val="black"/>
              </a:solidFill>
              <a:latin typeface="ＭＳ Ｐゴシック"/>
              <a:ea typeface="ＭＳ Ｐゴシック"/>
            </a:endParaRPr>
          </a:p>
        </p:txBody>
      </p:sp>
      <p:pic>
        <p:nvPicPr>
          <p:cNvPr id="4" name="図 3" descr="HollerithMachine.CH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99" y="4049480"/>
            <a:ext cx="3531866" cy="2355727"/>
          </a:xfrm>
          <a:prstGeom prst="rect">
            <a:avLst/>
          </a:prstGeom>
        </p:spPr>
      </p:pic>
      <p:pic>
        <p:nvPicPr>
          <p:cNvPr id="5" name="図 4" descr="Hollerith_punched_c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861" y="4049479"/>
            <a:ext cx="4156039" cy="2355727"/>
          </a:xfrm>
          <a:prstGeom prst="rect">
            <a:avLst/>
          </a:prstGeom>
        </p:spPr>
      </p:pic>
    </p:spTree>
    <p:extLst>
      <p:ext uri="{BB962C8B-B14F-4D97-AF65-F5344CB8AC3E}">
        <p14:creationId xmlns:p14="http://schemas.microsoft.com/office/powerpoint/2010/main" val="212743367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88949" y="0"/>
            <a:ext cx="9417051" cy="549275"/>
          </a:xfrm>
        </p:spPr>
        <p:txBody>
          <a:bodyPr>
            <a:normAutofit/>
          </a:bodyPr>
          <a:lstStyle/>
          <a:p>
            <a:r>
              <a:rPr lang="en-US" altLang="ja-JP" dirty="0"/>
              <a:t>UI</a:t>
            </a:r>
            <a:r>
              <a:rPr lang="ja-JP" altLang="en-US" dirty="0"/>
              <a:t>の変遷： </a:t>
            </a:r>
            <a:r>
              <a:rPr lang="en-US" altLang="ja-JP" dirty="0" smtClean="0"/>
              <a:t>2. CUI(character-based </a:t>
            </a:r>
            <a:r>
              <a:rPr lang="en-US" altLang="ja-JP" dirty="0"/>
              <a:t>user interface)</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en-US" altLang="ja-JP" sz="4000" b="1" dirty="0" smtClean="0">
                <a:solidFill>
                  <a:prstClr val="black">
                    <a:lumMod val="85000"/>
                    <a:lumOff val="15000"/>
                  </a:prstClr>
                </a:solidFill>
                <a:latin typeface="ＭＳ Ｐゴシック"/>
                <a:ea typeface="ＭＳ Ｐゴシック"/>
              </a:rPr>
              <a:t>CUI</a:t>
            </a:r>
            <a:r>
              <a:rPr lang="ja-JP" altLang="en-US" sz="4000" b="1" dirty="0" smtClean="0">
                <a:solidFill>
                  <a:prstClr val="black">
                    <a:lumMod val="85000"/>
                    <a:lumOff val="15000"/>
                  </a:prstClr>
                </a:solidFill>
                <a:latin typeface="ＭＳ Ｐゴシック"/>
                <a:ea typeface="ＭＳ Ｐゴシック"/>
              </a:rPr>
              <a:t>とは？</a:t>
            </a:r>
            <a:endParaRPr lang="en-US" altLang="ja-JP" sz="4000" b="1" dirty="0">
              <a:solidFill>
                <a:prstClr val="black">
                  <a:lumMod val="85000"/>
                  <a:lumOff val="15000"/>
                </a:prstClr>
              </a:solidFill>
              <a:latin typeface="ＭＳ Ｐゴシック"/>
              <a:ea typeface="ＭＳ Ｐゴシック"/>
            </a:endParaRPr>
          </a:p>
        </p:txBody>
      </p:sp>
      <p:sp>
        <p:nvSpPr>
          <p:cNvPr id="4" name="テキスト ボックス 3"/>
          <p:cNvSpPr txBox="1"/>
          <p:nvPr/>
        </p:nvSpPr>
        <p:spPr>
          <a:xfrm>
            <a:off x="647700" y="1862608"/>
            <a:ext cx="8585200" cy="1080296"/>
          </a:xfrm>
          <a:prstGeom prst="rect">
            <a:avLst/>
          </a:prstGeom>
          <a:noFill/>
        </p:spPr>
        <p:txBody>
          <a:bodyPr wrap="square" rtlCol="0">
            <a:spAutoFit/>
          </a:bodyPr>
          <a:lstStyle/>
          <a:p>
            <a:pPr algn="just">
              <a:lnSpc>
                <a:spcPct val="120000"/>
              </a:lnSpc>
            </a:pPr>
            <a:r>
              <a:rPr lang="en-US" altLang="ja-JP" dirty="0" smtClean="0">
                <a:solidFill>
                  <a:prstClr val="black"/>
                </a:solidFill>
                <a:latin typeface="ＭＳ Ｐゴシック"/>
                <a:ea typeface="ＭＳ Ｐゴシック"/>
              </a:rPr>
              <a:t>CUI(Character-based </a:t>
            </a:r>
            <a:r>
              <a:rPr lang="en-US" altLang="ja-JP" dirty="0">
                <a:solidFill>
                  <a:prstClr val="black"/>
                </a:solidFill>
                <a:latin typeface="ＭＳ Ｐゴシック"/>
                <a:ea typeface="ＭＳ Ｐゴシック"/>
              </a:rPr>
              <a:t>user </a:t>
            </a:r>
            <a:r>
              <a:rPr lang="en-US" altLang="ja-JP" dirty="0" smtClean="0">
                <a:solidFill>
                  <a:prstClr val="black"/>
                </a:solidFill>
                <a:latin typeface="ＭＳ Ｐゴシック"/>
                <a:ea typeface="ＭＳ Ｐゴシック"/>
              </a:rPr>
              <a:t>interface:</a:t>
            </a:r>
            <a:r>
              <a:rPr lang="ja-JP" altLang="en-US" dirty="0" smtClean="0">
                <a:solidFill>
                  <a:prstClr val="black"/>
                </a:solidFill>
                <a:latin typeface="ＭＳ Ｐゴシック"/>
                <a:ea typeface="ＭＳ Ｐゴシック"/>
              </a:rPr>
              <a:t>キャラクターベースト・ユーザーインターフェース）とは、「キャラクター」、つまり文字によって操作を行うインターフェースで、コマンドラインインターフェースとも呼ばれます。キーボードとモニタによる、文字のみで行う</a:t>
            </a:r>
            <a:r>
              <a:rPr lang="en-US" altLang="ja-JP" dirty="0" smtClean="0">
                <a:solidFill>
                  <a:prstClr val="black"/>
                </a:solidFill>
                <a:latin typeface="ＭＳ Ｐゴシック"/>
                <a:ea typeface="ＭＳ Ｐゴシック"/>
              </a:rPr>
              <a:t>UI</a:t>
            </a:r>
            <a:r>
              <a:rPr lang="ja-JP" altLang="en-US" dirty="0" smtClean="0">
                <a:solidFill>
                  <a:prstClr val="black"/>
                </a:solidFill>
                <a:latin typeface="ＭＳ Ｐゴシック"/>
                <a:ea typeface="ＭＳ Ｐゴシック"/>
              </a:rPr>
              <a:t>です。</a:t>
            </a:r>
            <a:endParaRPr lang="en-US" altLang="ja-JP" dirty="0" smtClean="0">
              <a:solidFill>
                <a:prstClr val="black"/>
              </a:solidFill>
              <a:latin typeface="ＭＳ Ｐゴシック"/>
              <a:ea typeface="ＭＳ Ｐゴシック"/>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02" t="4406" r="3130" b="40856"/>
          <a:stretch/>
        </p:blipFill>
        <p:spPr bwMode="auto">
          <a:xfrm>
            <a:off x="948871" y="3018063"/>
            <a:ext cx="8084457" cy="342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2516432" y="463570"/>
            <a:ext cx="2734835" cy="359073"/>
          </a:xfrm>
          <a:prstGeom prst="rect">
            <a:avLst/>
          </a:prstGeom>
          <a:noFill/>
        </p:spPr>
        <p:txBody>
          <a:bodyPr wrap="square" rtlCol="0">
            <a:spAutoFit/>
          </a:bodyPr>
          <a:lstStyle/>
          <a:p>
            <a:pPr>
              <a:lnSpc>
                <a:spcPct val="110000"/>
              </a:lnSpc>
            </a:pPr>
            <a:r>
              <a:rPr lang="ja-JP" altLang="en-US" sz="1600" b="1" dirty="0" smtClean="0">
                <a:solidFill>
                  <a:prstClr val="black"/>
                </a:solidFill>
                <a:latin typeface="ＭＳ Ｐゴシック"/>
                <a:ea typeface="ＭＳ Ｐゴシック"/>
              </a:rPr>
              <a:t>（</a:t>
            </a:r>
            <a:r>
              <a:rPr lang="en-US" altLang="ja-JP" sz="1600" b="1" dirty="0" smtClean="0">
                <a:solidFill>
                  <a:prstClr val="black"/>
                </a:solidFill>
                <a:latin typeface="ＭＳ Ｐゴシック"/>
                <a:ea typeface="ＭＳ Ｐゴシック"/>
              </a:rPr>
              <a:t>1970</a:t>
            </a:r>
            <a:r>
              <a:rPr lang="ja-JP" altLang="en-US" sz="1600" b="1" dirty="0" smtClean="0">
                <a:solidFill>
                  <a:prstClr val="black"/>
                </a:solidFill>
                <a:latin typeface="ＭＳ Ｐゴシック"/>
                <a:ea typeface="ＭＳ Ｐゴシック"/>
              </a:rPr>
              <a:t>年代～</a:t>
            </a:r>
            <a:r>
              <a:rPr lang="en-US" altLang="ja-JP" sz="1600" b="1" dirty="0" smtClean="0">
                <a:solidFill>
                  <a:prstClr val="black"/>
                </a:solidFill>
                <a:latin typeface="ＭＳ Ｐゴシック"/>
                <a:ea typeface="ＭＳ Ｐゴシック"/>
              </a:rPr>
              <a:t>19</a:t>
            </a:r>
            <a:r>
              <a:rPr lang="ja-JP" altLang="en-US" sz="1600" b="1" dirty="0" smtClean="0">
                <a:solidFill>
                  <a:prstClr val="black"/>
                </a:solidFill>
                <a:latin typeface="ＭＳ Ｐゴシック"/>
                <a:ea typeface="ＭＳ Ｐゴシック"/>
              </a:rPr>
              <a:t>８</a:t>
            </a:r>
            <a:r>
              <a:rPr lang="en-US" altLang="ja-JP" sz="1600" b="1" dirty="0" smtClean="0">
                <a:solidFill>
                  <a:prstClr val="black"/>
                </a:solidFill>
                <a:latin typeface="ＭＳ Ｐゴシック"/>
                <a:ea typeface="ＭＳ Ｐゴシック"/>
              </a:rPr>
              <a:t>0</a:t>
            </a:r>
            <a:r>
              <a:rPr lang="ja-JP" altLang="en-US" sz="1600" b="1" dirty="0" smtClean="0">
                <a:solidFill>
                  <a:prstClr val="black"/>
                </a:solidFill>
                <a:latin typeface="ＭＳ Ｐゴシック"/>
                <a:ea typeface="ＭＳ Ｐゴシック"/>
              </a:rPr>
              <a:t>年代初頭）</a:t>
            </a:r>
            <a:endParaRPr lang="ja-JP" altLang="en-US" sz="16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320946705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smtClean="0"/>
              <a:t>3</a:t>
            </a:r>
            <a:r>
              <a:rPr lang="en-US" altLang="ja-JP" dirty="0"/>
              <a:t>. GUI(Graphical User </a:t>
            </a:r>
            <a:r>
              <a:rPr lang="en-US" altLang="ja-JP" dirty="0" smtClean="0"/>
              <a:t>Interface)</a:t>
            </a:r>
            <a:endParaRPr kumimoji="1" lang="ja-JP" altLang="en-US" dirty="0"/>
          </a:p>
        </p:txBody>
      </p:sp>
      <p:sp>
        <p:nvSpPr>
          <p:cNvPr id="5" name="角丸四角形 4"/>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en-US" altLang="ja-JP" sz="4000" b="1" dirty="0" smtClean="0">
                <a:solidFill>
                  <a:prstClr val="black">
                    <a:lumMod val="85000"/>
                    <a:lumOff val="15000"/>
                  </a:prstClr>
                </a:solidFill>
                <a:latin typeface="ＭＳ Ｐゴシック"/>
                <a:ea typeface="ＭＳ Ｐゴシック"/>
              </a:rPr>
              <a:t>GUI</a:t>
            </a:r>
            <a:r>
              <a:rPr lang="ja-JP" altLang="en-US" sz="4000" b="1" dirty="0" smtClean="0">
                <a:solidFill>
                  <a:prstClr val="black">
                    <a:lumMod val="85000"/>
                    <a:lumOff val="15000"/>
                  </a:prstClr>
                </a:solidFill>
                <a:latin typeface="ＭＳ Ｐゴシック"/>
                <a:ea typeface="ＭＳ Ｐゴシック"/>
              </a:rPr>
              <a:t>とは？</a:t>
            </a:r>
            <a:endParaRPr lang="en-US" altLang="ja-JP" sz="4000" b="1" dirty="0">
              <a:solidFill>
                <a:prstClr val="black">
                  <a:lumMod val="85000"/>
                  <a:lumOff val="15000"/>
                </a:prstClr>
              </a:solidFill>
              <a:latin typeface="ＭＳ Ｐゴシック"/>
              <a:ea typeface="ＭＳ Ｐゴシック"/>
            </a:endParaRPr>
          </a:p>
        </p:txBody>
      </p:sp>
      <p:sp>
        <p:nvSpPr>
          <p:cNvPr id="6" name="テキスト ボックス 5"/>
          <p:cNvSpPr txBox="1"/>
          <p:nvPr/>
        </p:nvSpPr>
        <p:spPr>
          <a:xfrm>
            <a:off x="939799" y="1820517"/>
            <a:ext cx="8102601" cy="1611210"/>
          </a:xfrm>
          <a:prstGeom prst="rect">
            <a:avLst/>
          </a:prstGeom>
          <a:noFill/>
        </p:spPr>
        <p:txBody>
          <a:bodyPr wrap="square" rtlCol="0">
            <a:spAutoFit/>
          </a:bodyPr>
          <a:lstStyle/>
          <a:p>
            <a:pPr algn="just">
              <a:lnSpc>
                <a:spcPct val="110000"/>
              </a:lnSpc>
            </a:pPr>
            <a:r>
              <a:rPr lang="ja-JP" altLang="en-US" dirty="0" smtClean="0">
                <a:solidFill>
                  <a:prstClr val="black"/>
                </a:solidFill>
                <a:latin typeface="ＭＳ Ｐゴシック"/>
                <a:ea typeface="ＭＳ Ｐゴシック"/>
              </a:rPr>
              <a:t>画面上のグラフィックス（ウィンドウ、ボタン、アイコンなど）とポインティングデバイス（マウスなど）によって、直感的</a:t>
            </a:r>
            <a:r>
              <a:rPr lang="ja-JP" altLang="en-US" dirty="0">
                <a:solidFill>
                  <a:prstClr val="black"/>
                </a:solidFill>
                <a:latin typeface="ＭＳ Ｐゴシック"/>
                <a:ea typeface="ＭＳ Ｐゴシック"/>
              </a:rPr>
              <a:t>な操作を提供する</a:t>
            </a:r>
            <a:r>
              <a:rPr lang="ja-JP" altLang="en-US" dirty="0" smtClean="0">
                <a:solidFill>
                  <a:prstClr val="black"/>
                </a:solidFill>
                <a:latin typeface="ＭＳ Ｐゴシック"/>
                <a:ea typeface="ＭＳ Ｐゴシック"/>
              </a:rPr>
              <a:t>ユーザインタフェースのことで、現在の主流となっているインターフェースです。</a:t>
            </a:r>
            <a:endParaRPr lang="en-US" altLang="ja-JP" dirty="0" smtClean="0">
              <a:solidFill>
                <a:prstClr val="black"/>
              </a:solidFill>
              <a:latin typeface="ＭＳ Ｐゴシック"/>
              <a:ea typeface="ＭＳ Ｐゴシック"/>
            </a:endParaRPr>
          </a:p>
          <a:p>
            <a:pPr algn="just">
              <a:lnSpc>
                <a:spcPct val="110000"/>
              </a:lnSpc>
            </a:pPr>
            <a:r>
              <a:rPr lang="en-US" altLang="ja-JP" dirty="0" smtClean="0">
                <a:solidFill>
                  <a:prstClr val="black"/>
                </a:solidFill>
                <a:latin typeface="ＭＳ Ｐゴシック"/>
                <a:ea typeface="ＭＳ Ｐゴシック"/>
              </a:rPr>
              <a:t>GUI</a:t>
            </a:r>
            <a:r>
              <a:rPr lang="ja-JP" altLang="en-US" dirty="0" smtClean="0">
                <a:solidFill>
                  <a:prstClr val="black"/>
                </a:solidFill>
                <a:latin typeface="ＭＳ Ｐゴシック"/>
                <a:ea typeface="ＭＳ Ｐゴシック"/>
              </a:rPr>
              <a:t>は</a:t>
            </a:r>
            <a:r>
              <a:rPr lang="en-US" altLang="ja-JP" dirty="0" smtClean="0">
                <a:solidFill>
                  <a:prstClr val="black"/>
                </a:solidFill>
                <a:latin typeface="ＭＳ Ｐゴシック"/>
                <a:ea typeface="ＭＳ Ｐゴシック"/>
              </a:rPr>
              <a:t>CUI</a:t>
            </a:r>
            <a:r>
              <a:rPr lang="ja-JP" altLang="en-US" dirty="0" smtClean="0">
                <a:solidFill>
                  <a:prstClr val="black"/>
                </a:solidFill>
                <a:latin typeface="ＭＳ Ｐゴシック"/>
                <a:ea typeface="ＭＳ Ｐゴシック"/>
              </a:rPr>
              <a:t>などに比べ知識のないユーザーでも操作が直感的で簡単なため、その後ＰＣが一般ユーザーに急速に普及するきっかけとなりました。</a:t>
            </a:r>
            <a:endParaRPr lang="ja-JP" altLang="en-US" dirty="0">
              <a:solidFill>
                <a:prstClr val="black"/>
              </a:solidFill>
              <a:latin typeface="ＭＳ Ｐゴシック"/>
              <a:ea typeface="ＭＳ Ｐゴシック"/>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600" y="3556938"/>
            <a:ext cx="4346686" cy="290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327921" y="145869"/>
            <a:ext cx="2578079" cy="359073"/>
          </a:xfrm>
          <a:prstGeom prst="rect">
            <a:avLst/>
          </a:prstGeom>
          <a:noFill/>
        </p:spPr>
        <p:txBody>
          <a:bodyPr wrap="square" rtlCol="0">
            <a:spAutoFit/>
          </a:bodyPr>
          <a:lstStyle/>
          <a:p>
            <a:pPr>
              <a:lnSpc>
                <a:spcPct val="110000"/>
              </a:lnSpc>
            </a:pPr>
            <a:r>
              <a:rPr lang="ja-JP" altLang="en-US" sz="1600" b="1" dirty="0" smtClean="0">
                <a:solidFill>
                  <a:prstClr val="black"/>
                </a:solidFill>
                <a:latin typeface="ＭＳ Ｐゴシック"/>
                <a:ea typeface="ＭＳ Ｐゴシック"/>
              </a:rPr>
              <a:t>（</a:t>
            </a:r>
            <a:r>
              <a:rPr lang="en-US" altLang="ja-JP" sz="1600" b="1" dirty="0" smtClean="0">
                <a:solidFill>
                  <a:prstClr val="black"/>
                </a:solidFill>
                <a:latin typeface="ＭＳ Ｐゴシック"/>
                <a:ea typeface="ＭＳ Ｐゴシック"/>
              </a:rPr>
              <a:t>1980</a:t>
            </a:r>
            <a:r>
              <a:rPr lang="ja-JP" altLang="en-US" sz="1600" b="1" dirty="0" smtClean="0">
                <a:solidFill>
                  <a:prstClr val="black"/>
                </a:solidFill>
                <a:latin typeface="ＭＳ Ｐゴシック"/>
                <a:ea typeface="ＭＳ Ｐゴシック"/>
              </a:rPr>
              <a:t>年代中頃～）</a:t>
            </a:r>
            <a:endParaRPr lang="ja-JP" altLang="en-US" sz="1600" b="1" dirty="0">
              <a:solidFill>
                <a:prstClr val="black"/>
              </a:solidFill>
              <a:latin typeface="ＭＳ Ｐゴシック"/>
              <a:ea typeface="ＭＳ Ｐゴシック"/>
            </a:endParaRPr>
          </a:p>
        </p:txBody>
      </p:sp>
    </p:spTree>
    <p:extLst>
      <p:ext uri="{BB962C8B-B14F-4D97-AF65-F5344CB8AC3E}">
        <p14:creationId xmlns:p14="http://schemas.microsoft.com/office/powerpoint/2010/main" val="418530132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473200" y="2252133"/>
            <a:ext cx="6790267" cy="3962400"/>
          </a:xfrm>
          <a:prstGeom prst="rect">
            <a:avLst/>
          </a:prstGeom>
          <a:solidFill>
            <a:schemeClr val="accent2">
              <a:lumMod val="20000"/>
              <a:lumOff val="80000"/>
              <a:alpha val="70000"/>
            </a:schemeClr>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smtClean="0"/>
              <a:t>4. NUI(Natural User Interface)</a:t>
            </a:r>
            <a:endParaRPr kumimoji="1" lang="ja-JP" altLang="en-US" dirty="0"/>
          </a:p>
        </p:txBody>
      </p:sp>
      <p:sp>
        <p:nvSpPr>
          <p:cNvPr id="3" name="角丸四角形 2"/>
          <p:cNvSpPr/>
          <p:nvPr/>
        </p:nvSpPr>
        <p:spPr bwMode="auto">
          <a:xfrm>
            <a:off x="514675" y="850579"/>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en-US" altLang="ja-JP" sz="4000" b="1" dirty="0" smtClean="0">
                <a:solidFill>
                  <a:prstClr val="black">
                    <a:lumMod val="85000"/>
                    <a:lumOff val="15000"/>
                  </a:prstClr>
                </a:solidFill>
                <a:latin typeface="ＭＳ Ｐゴシック"/>
                <a:ea typeface="ＭＳ Ｐゴシック"/>
              </a:rPr>
              <a:t>NUI</a:t>
            </a:r>
            <a:r>
              <a:rPr lang="ja-JP" altLang="en-US" sz="4000" b="1" dirty="0" smtClean="0">
                <a:solidFill>
                  <a:prstClr val="black">
                    <a:lumMod val="85000"/>
                    <a:lumOff val="15000"/>
                  </a:prstClr>
                </a:solidFill>
                <a:latin typeface="ＭＳ Ｐゴシック"/>
                <a:ea typeface="ＭＳ Ｐゴシック"/>
              </a:rPr>
              <a:t>とは？</a:t>
            </a:r>
            <a:endParaRPr lang="en-US" altLang="ja-JP" sz="4000" b="1" dirty="0">
              <a:solidFill>
                <a:prstClr val="black">
                  <a:lumMod val="85000"/>
                  <a:lumOff val="15000"/>
                </a:prstClr>
              </a:solidFill>
              <a:latin typeface="ＭＳ Ｐゴシック"/>
              <a:ea typeface="ＭＳ Ｐゴシック"/>
            </a:endParaRPr>
          </a:p>
        </p:txBody>
      </p:sp>
      <p:pic>
        <p:nvPicPr>
          <p:cNvPr id="4" name="図 3" descr="P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99" y="2781863"/>
            <a:ext cx="4707469" cy="2902940"/>
          </a:xfrm>
          <a:prstGeom prst="rect">
            <a:avLst/>
          </a:prstGeom>
        </p:spPr>
      </p:pic>
    </p:spTree>
    <p:extLst>
      <p:ext uri="{BB962C8B-B14F-4D97-AF65-F5344CB8AC3E}">
        <p14:creationId xmlns:p14="http://schemas.microsoft.com/office/powerpoint/2010/main" val="148826084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例えば</a:t>
            </a:r>
            <a:endParaRPr kumimoji="1" lang="ja-JP" altLang="en-US" dirty="0"/>
          </a:p>
        </p:txBody>
      </p:sp>
      <p:grpSp>
        <p:nvGrpSpPr>
          <p:cNvPr id="18" name="図形グループ 17"/>
          <p:cNvGrpSpPr/>
          <p:nvPr/>
        </p:nvGrpSpPr>
        <p:grpSpPr>
          <a:xfrm>
            <a:off x="5072093" y="757064"/>
            <a:ext cx="3609989" cy="2769632"/>
            <a:chOff x="5072093" y="824796"/>
            <a:chExt cx="3609989" cy="2769632"/>
          </a:xfrm>
        </p:grpSpPr>
        <p:sp>
          <p:nvSpPr>
            <p:cNvPr id="12" name="テキスト ボックス 11"/>
            <p:cNvSpPr txBox="1"/>
            <p:nvPr/>
          </p:nvSpPr>
          <p:spPr>
            <a:xfrm>
              <a:off x="5072093" y="3225096"/>
              <a:ext cx="3609989" cy="369332"/>
            </a:xfrm>
            <a:prstGeom prst="rect">
              <a:avLst/>
            </a:prstGeom>
            <a:noFill/>
          </p:spPr>
          <p:txBody>
            <a:bodyPr wrap="square" rtlCol="0" anchor="ctr" anchorCtr="0">
              <a:spAutoFit/>
            </a:bodyPr>
            <a:lstStyle/>
            <a:p>
              <a:pPr algn="ctr"/>
              <a:r>
                <a:rPr lang="ja-JP" altLang="en-US" b="1" dirty="0" smtClean="0">
                  <a:solidFill>
                    <a:prstClr val="black"/>
                  </a:solidFill>
                  <a:latin typeface="ＭＳ Ｐゴシック"/>
                  <a:ea typeface="ＭＳ Ｐゴシック"/>
                  <a:cs typeface="メイリオ" pitchFamily="50" charset="-128"/>
                </a:rPr>
                <a:t>現実世界同様に会話</a:t>
              </a:r>
            </a:p>
          </p:txBody>
        </p:sp>
        <p:pic>
          <p:nvPicPr>
            <p:cNvPr id="4" name="図 3" descr="NUI¥P64_2テレビ会議.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987" y="824796"/>
              <a:ext cx="3378200" cy="2400300"/>
            </a:xfrm>
            <a:prstGeom prst="rect">
              <a:avLst/>
            </a:prstGeom>
          </p:spPr>
        </p:pic>
      </p:grpSp>
      <p:grpSp>
        <p:nvGrpSpPr>
          <p:cNvPr id="13" name="図形グループ 12"/>
          <p:cNvGrpSpPr/>
          <p:nvPr/>
        </p:nvGrpSpPr>
        <p:grpSpPr>
          <a:xfrm>
            <a:off x="1046768" y="3813410"/>
            <a:ext cx="3550632" cy="2680732"/>
            <a:chOff x="1046768" y="3694879"/>
            <a:chExt cx="3550632" cy="2680732"/>
          </a:xfrm>
        </p:grpSpPr>
        <p:sp>
          <p:nvSpPr>
            <p:cNvPr id="9" name="テキスト ボックス 8"/>
            <p:cNvSpPr txBox="1"/>
            <p:nvPr/>
          </p:nvSpPr>
          <p:spPr>
            <a:xfrm>
              <a:off x="1046768" y="6006279"/>
              <a:ext cx="3550632" cy="369332"/>
            </a:xfrm>
            <a:prstGeom prst="rect">
              <a:avLst/>
            </a:prstGeom>
            <a:noFill/>
          </p:spPr>
          <p:txBody>
            <a:bodyPr wrap="square" rtlCol="0" anchor="ctr" anchorCtr="0">
              <a:spAutoFit/>
            </a:bodyPr>
            <a:lstStyle/>
            <a:p>
              <a:pPr algn="ctr"/>
              <a:r>
                <a:rPr lang="ja-JP" altLang="en-US" b="1" dirty="0" smtClean="0">
                  <a:solidFill>
                    <a:prstClr val="black"/>
                  </a:solidFill>
                  <a:latin typeface="ＭＳ Ｐゴシック"/>
                  <a:ea typeface="ＭＳ Ｐゴシック"/>
                  <a:cs typeface="メイリオ" pitchFamily="50" charset="-128"/>
                </a:rPr>
                <a:t>現実世界同様にペンで文字を書く</a:t>
              </a:r>
            </a:p>
          </p:txBody>
        </p:sp>
        <p:pic>
          <p:nvPicPr>
            <p:cNvPr id="7" name="図 6" descr="NUI¥P64_3ペン入力.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34" y="3694879"/>
              <a:ext cx="3492500" cy="2324100"/>
            </a:xfrm>
            <a:prstGeom prst="rect">
              <a:avLst/>
            </a:prstGeom>
          </p:spPr>
        </p:pic>
      </p:grpSp>
      <p:grpSp>
        <p:nvGrpSpPr>
          <p:cNvPr id="16" name="図形グループ 15"/>
          <p:cNvGrpSpPr/>
          <p:nvPr/>
        </p:nvGrpSpPr>
        <p:grpSpPr>
          <a:xfrm>
            <a:off x="5049449" y="3800710"/>
            <a:ext cx="3655277" cy="2693432"/>
            <a:chOff x="5049449" y="3682179"/>
            <a:chExt cx="3655277" cy="2693432"/>
          </a:xfrm>
        </p:grpSpPr>
        <p:sp>
          <p:nvSpPr>
            <p:cNvPr id="15" name="テキスト ボックス 14"/>
            <p:cNvSpPr txBox="1"/>
            <p:nvPr/>
          </p:nvSpPr>
          <p:spPr>
            <a:xfrm>
              <a:off x="5049449" y="6006279"/>
              <a:ext cx="3655277" cy="369332"/>
            </a:xfrm>
            <a:prstGeom prst="rect">
              <a:avLst/>
            </a:prstGeom>
            <a:noFill/>
          </p:spPr>
          <p:txBody>
            <a:bodyPr wrap="square" rtlCol="0" anchor="ctr" anchorCtr="0">
              <a:spAutoFit/>
            </a:bodyPr>
            <a:lstStyle/>
            <a:p>
              <a:pPr algn="ctr"/>
              <a:r>
                <a:rPr lang="ja-JP" altLang="en-US" b="1" dirty="0" smtClean="0">
                  <a:solidFill>
                    <a:prstClr val="black"/>
                  </a:solidFill>
                  <a:latin typeface="ＭＳ Ｐゴシック"/>
                  <a:ea typeface="ＭＳ Ｐゴシック"/>
                  <a:cs typeface="メイリオ" pitchFamily="50" charset="-128"/>
                </a:rPr>
                <a:t>現実世界同様に身振り／手振り</a:t>
              </a:r>
            </a:p>
          </p:txBody>
        </p:sp>
        <p:pic>
          <p:nvPicPr>
            <p:cNvPr id="10" name="図 9" descr="NUI¥P64_4身振り.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537" y="3682179"/>
              <a:ext cx="3467100" cy="2349500"/>
            </a:xfrm>
            <a:prstGeom prst="rect">
              <a:avLst/>
            </a:prstGeom>
          </p:spPr>
        </p:pic>
      </p:grpSp>
      <p:grpSp>
        <p:nvGrpSpPr>
          <p:cNvPr id="23" name="図形グループ 22"/>
          <p:cNvGrpSpPr/>
          <p:nvPr/>
        </p:nvGrpSpPr>
        <p:grpSpPr>
          <a:xfrm>
            <a:off x="1075834" y="757064"/>
            <a:ext cx="3492500" cy="2769632"/>
            <a:chOff x="1046768" y="757064"/>
            <a:chExt cx="3492500" cy="2769632"/>
          </a:xfrm>
        </p:grpSpPr>
        <p:sp>
          <p:nvSpPr>
            <p:cNvPr id="6" name="テキスト ボックス 5"/>
            <p:cNvSpPr txBox="1"/>
            <p:nvPr/>
          </p:nvSpPr>
          <p:spPr>
            <a:xfrm>
              <a:off x="1277908" y="3157364"/>
              <a:ext cx="3030220" cy="369332"/>
            </a:xfrm>
            <a:prstGeom prst="rect">
              <a:avLst/>
            </a:prstGeom>
            <a:noFill/>
          </p:spPr>
          <p:txBody>
            <a:bodyPr wrap="square" rtlCol="0" anchor="ctr" anchorCtr="0">
              <a:spAutoFit/>
            </a:bodyPr>
            <a:lstStyle/>
            <a:p>
              <a:pPr algn="ctr"/>
              <a:r>
                <a:rPr lang="ja-JP" altLang="en-US" b="1" dirty="0">
                  <a:solidFill>
                    <a:prstClr val="black"/>
                  </a:solidFill>
                  <a:latin typeface="ＭＳ Ｐゴシック"/>
                  <a:ea typeface="ＭＳ Ｐゴシック"/>
                  <a:cs typeface="メイリオ" pitchFamily="50" charset="-128"/>
                </a:rPr>
                <a:t>目</a:t>
              </a:r>
              <a:r>
                <a:rPr lang="ja-JP" altLang="en-US" b="1" dirty="0" smtClean="0">
                  <a:solidFill>
                    <a:prstClr val="black"/>
                  </a:solidFill>
                  <a:latin typeface="ＭＳ Ｐゴシック"/>
                  <a:ea typeface="ＭＳ Ｐゴシック"/>
                  <a:cs typeface="メイリオ" pitchFamily="50" charset="-128"/>
                </a:rPr>
                <a:t>に見えるものに直接触れる</a:t>
              </a:r>
            </a:p>
          </p:txBody>
        </p:sp>
        <p:pic>
          <p:nvPicPr>
            <p:cNvPr id="22" name="図 21" descr="6bac08fa789714b72d45463a42ef68b0_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768" y="757064"/>
              <a:ext cx="3492500" cy="2336800"/>
            </a:xfrm>
            <a:prstGeom prst="rect">
              <a:avLst/>
            </a:prstGeom>
          </p:spPr>
        </p:pic>
      </p:grpSp>
    </p:spTree>
    <p:extLst>
      <p:ext uri="{BB962C8B-B14F-4D97-AF65-F5344CB8AC3E}">
        <p14:creationId xmlns:p14="http://schemas.microsoft.com/office/powerpoint/2010/main" val="71493640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a:t>4. NUI(Natural User </a:t>
            </a:r>
            <a:r>
              <a:rPr lang="en-US" altLang="ja-JP" dirty="0" smtClean="0"/>
              <a:t>Interface</a:t>
            </a:r>
            <a:r>
              <a:rPr lang="en-US" altLang="ja-JP" dirty="0"/>
              <a:t>)</a:t>
            </a:r>
            <a:endParaRPr kumimoji="1" lang="ja-JP" altLang="en-US" dirty="0"/>
          </a:p>
        </p:txBody>
      </p:sp>
      <p:grpSp>
        <p:nvGrpSpPr>
          <p:cNvPr id="4" name="グループ化 3"/>
          <p:cNvGrpSpPr/>
          <p:nvPr/>
        </p:nvGrpSpPr>
        <p:grpSpPr>
          <a:xfrm>
            <a:off x="3731296" y="1386411"/>
            <a:ext cx="2456026" cy="3151409"/>
            <a:chOff x="3347864" y="1284827"/>
            <a:chExt cx="2456026" cy="2626174"/>
          </a:xfrm>
        </p:grpSpPr>
        <p:pic>
          <p:nvPicPr>
            <p:cNvPr id="5" name="Picture 2" descr="C:\Users\ihara\Pictures\2fc\sozai\マウスカーソル.gif"/>
            <p:cNvPicPr>
              <a:picLocks noChangeAspect="1" noChangeArrowheads="1"/>
            </p:cNvPicPr>
            <p:nvPr/>
          </p:nvPicPr>
          <p:blipFill>
            <a:blip r:embed="rId3" cstate="print"/>
            <a:srcRect/>
            <a:stretch>
              <a:fillRect/>
            </a:stretch>
          </p:blipFill>
          <p:spPr bwMode="auto">
            <a:xfrm>
              <a:off x="4705781" y="1284827"/>
              <a:ext cx="528655" cy="440547"/>
            </a:xfrm>
            <a:prstGeom prst="rect">
              <a:avLst/>
            </a:prstGeom>
            <a:noFill/>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1505100"/>
              <a:ext cx="12080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C:\Users\ihara\Desktop\800px-CLI-GUI-NUI.png"/>
            <p:cNvPicPr>
              <a:picLocks noChangeAspect="1" noChangeArrowheads="1"/>
            </p:cNvPicPr>
            <p:nvPr/>
          </p:nvPicPr>
          <p:blipFill rotWithShape="1">
            <a:blip r:embed="rId5" cstate="print"/>
            <a:srcRect l="33404" t="15659" r="33192" b="17790"/>
            <a:stretch/>
          </p:blipFill>
          <p:spPr bwMode="auto">
            <a:xfrm>
              <a:off x="3347864" y="1882353"/>
              <a:ext cx="2456026" cy="2028648"/>
            </a:xfrm>
            <a:prstGeom prst="rect">
              <a:avLst/>
            </a:prstGeom>
            <a:noFill/>
            <a:ln>
              <a:noFill/>
            </a:ln>
          </p:spPr>
        </p:pic>
      </p:grpSp>
      <p:grpSp>
        <p:nvGrpSpPr>
          <p:cNvPr id="8" name="グループ化 7"/>
          <p:cNvGrpSpPr/>
          <p:nvPr/>
        </p:nvGrpSpPr>
        <p:grpSpPr>
          <a:xfrm>
            <a:off x="1275282" y="1400751"/>
            <a:ext cx="2410151" cy="3137069"/>
            <a:chOff x="891849" y="1296777"/>
            <a:chExt cx="2410151" cy="2614224"/>
          </a:xfrm>
        </p:grpSpPr>
        <p:pic>
          <p:nvPicPr>
            <p:cNvPr id="9" name="Picture 8" descr="C:\Users\ihara\Desktop\800px-CLI-GUI-NUI.png"/>
            <p:cNvPicPr>
              <a:picLocks noChangeAspect="1" noChangeArrowheads="1"/>
            </p:cNvPicPr>
            <p:nvPr/>
          </p:nvPicPr>
          <p:blipFill rotWithShape="1">
            <a:blip r:embed="rId5" cstate="print"/>
            <a:srcRect t="15659" r="67220" b="17790"/>
            <a:stretch/>
          </p:blipFill>
          <p:spPr bwMode="auto">
            <a:xfrm>
              <a:off x="891849" y="1882353"/>
              <a:ext cx="2410151" cy="2028648"/>
            </a:xfrm>
            <a:prstGeom prst="rect">
              <a:avLst/>
            </a:prstGeom>
            <a:noFill/>
            <a:ln>
              <a:noFill/>
            </a:ln>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849" y="1296777"/>
              <a:ext cx="18002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 name="カギ線コネクタ 11"/>
          <p:cNvCxnSpPr>
            <a:stCxn id="14" idx="2"/>
            <a:endCxn id="19" idx="0"/>
          </p:cNvCxnSpPr>
          <p:nvPr/>
        </p:nvCxnSpPr>
        <p:spPr>
          <a:xfrm rot="5400000">
            <a:off x="5721958" y="3501623"/>
            <a:ext cx="948792" cy="2486708"/>
          </a:xfrm>
          <a:prstGeom prst="bentConnector3">
            <a:avLst>
              <a:gd name="adj1" fmla="val 50000"/>
            </a:avLst>
          </a:prstGeom>
          <a:ln>
            <a:solidFill>
              <a:schemeClr val="accent4">
                <a:lumMod val="75000"/>
              </a:schemeClr>
            </a:solidFill>
            <a:headEnd type="ova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107560" y="2455979"/>
            <a:ext cx="2664296" cy="181460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15" name="グループ化 14"/>
          <p:cNvGrpSpPr/>
          <p:nvPr/>
        </p:nvGrpSpPr>
        <p:grpSpPr>
          <a:xfrm>
            <a:off x="6179568" y="1372609"/>
            <a:ext cx="2427808" cy="3165212"/>
            <a:chOff x="5796136" y="1273324"/>
            <a:chExt cx="2427808" cy="2637677"/>
          </a:xfrm>
        </p:grpSpPr>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4138" y="1273325"/>
              <a:ext cx="11049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245" b="11088"/>
            <a:stretch/>
          </p:blipFill>
          <p:spPr bwMode="auto">
            <a:xfrm>
              <a:off x="7082481" y="1273324"/>
              <a:ext cx="957263" cy="7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descr="C:\Users\ihara\Desktop\800px-CLI-GUI-NUI.png"/>
            <p:cNvPicPr>
              <a:picLocks noChangeAspect="1" noChangeArrowheads="1"/>
            </p:cNvPicPr>
            <p:nvPr/>
          </p:nvPicPr>
          <p:blipFill rotWithShape="1">
            <a:blip r:embed="rId5" cstate="print"/>
            <a:srcRect l="66980" t="15659" b="17790"/>
            <a:stretch/>
          </p:blipFill>
          <p:spPr bwMode="auto">
            <a:xfrm>
              <a:off x="5796136" y="1882353"/>
              <a:ext cx="2427808" cy="2028648"/>
            </a:xfrm>
            <a:prstGeom prst="rect">
              <a:avLst/>
            </a:prstGeom>
            <a:noFill/>
            <a:ln>
              <a:noFill/>
            </a:ln>
          </p:spPr>
        </p:pic>
      </p:grpSp>
      <p:sp>
        <p:nvSpPr>
          <p:cNvPr id="19" name="角丸四角形 18"/>
          <p:cNvSpPr/>
          <p:nvPr/>
        </p:nvSpPr>
        <p:spPr bwMode="auto">
          <a:xfrm>
            <a:off x="514675" y="5219373"/>
            <a:ext cx="8876650" cy="905658"/>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2800" b="1" dirty="0" smtClean="0">
                <a:solidFill>
                  <a:prstClr val="black">
                    <a:lumMod val="85000"/>
                    <a:lumOff val="15000"/>
                  </a:prstClr>
                </a:solidFill>
                <a:latin typeface="ＭＳ Ｐゴシック"/>
                <a:ea typeface="ＭＳ Ｐゴシック"/>
              </a:rPr>
              <a:t>人間</a:t>
            </a:r>
            <a:r>
              <a:rPr lang="ja-JP" altLang="en-US" sz="2800" b="1" dirty="0">
                <a:solidFill>
                  <a:prstClr val="black">
                    <a:lumMod val="85000"/>
                    <a:lumOff val="15000"/>
                  </a:prstClr>
                </a:solidFill>
                <a:latin typeface="ＭＳ Ｐゴシック"/>
                <a:ea typeface="ＭＳ Ｐゴシック"/>
              </a:rPr>
              <a:t>の自然な行為を用いた</a:t>
            </a:r>
            <a:r>
              <a:rPr lang="ja-JP" altLang="en-US" sz="2800" b="1" dirty="0" smtClean="0">
                <a:solidFill>
                  <a:prstClr val="black">
                    <a:lumMod val="85000"/>
                    <a:lumOff val="15000"/>
                  </a:prstClr>
                </a:solidFill>
                <a:latin typeface="ＭＳ Ｐゴシック"/>
                <a:ea typeface="ＭＳ Ｐゴシック"/>
              </a:rPr>
              <a:t>ユーザーインターフェース</a:t>
            </a:r>
            <a:endParaRPr lang="en-US" altLang="ja-JP" sz="2800" b="1" dirty="0" smtClean="0">
              <a:solidFill>
                <a:prstClr val="black">
                  <a:lumMod val="85000"/>
                  <a:lumOff val="15000"/>
                </a:prstClr>
              </a:solidFill>
              <a:latin typeface="ＭＳ Ｐゴシック"/>
              <a:ea typeface="ＭＳ Ｐゴシック"/>
            </a:endParaRPr>
          </a:p>
        </p:txBody>
      </p:sp>
    </p:spTree>
    <p:extLst>
      <p:ext uri="{BB962C8B-B14F-4D97-AF65-F5344CB8AC3E}">
        <p14:creationId xmlns:p14="http://schemas.microsoft.com/office/powerpoint/2010/main" val="2555409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NUI¥P66_2ＫＢ.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708" y="24343"/>
            <a:ext cx="4495050" cy="4495050"/>
          </a:xfrm>
          <a:prstGeom prst="rect">
            <a:avLst/>
          </a:prstGeom>
        </p:spPr>
      </p:pic>
      <p:sp>
        <p:nvSpPr>
          <p:cNvPr id="2" name="タイトル 1"/>
          <p:cNvSpPr>
            <a:spLocks noGrp="1"/>
          </p:cNvSpPr>
          <p:nvPr>
            <p:ph type="ctrTitle"/>
          </p:nvPr>
        </p:nvSpPr>
        <p:spPr/>
        <p:txBody>
          <a:bodyPr/>
          <a:lstStyle/>
          <a:p>
            <a:r>
              <a:rPr lang="ja-JP" altLang="en-US" dirty="0"/>
              <a:t>デバイス・ハードウェアの進化とユーザー体験の変化</a:t>
            </a:r>
          </a:p>
        </p:txBody>
      </p:sp>
      <p:pic>
        <p:nvPicPr>
          <p:cNvPr id="10" name="図 9" descr="8d8b944d829db81a6b682292a3327d88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1379">
            <a:off x="982693" y="1551613"/>
            <a:ext cx="3771900" cy="4394200"/>
          </a:xfrm>
          <a:prstGeom prst="rect">
            <a:avLst/>
          </a:prstGeom>
        </p:spPr>
      </p:pic>
      <p:pic>
        <p:nvPicPr>
          <p:cNvPr id="5" name="図 4" descr="NUI¥P66_3携帯.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99217">
            <a:off x="6178476" y="3226026"/>
            <a:ext cx="2209800" cy="3136900"/>
          </a:xfrm>
          <a:prstGeom prst="rect">
            <a:avLst/>
          </a:prstGeom>
        </p:spPr>
      </p:pic>
    </p:spTree>
    <p:extLst>
      <p:ext uri="{BB962C8B-B14F-4D97-AF65-F5344CB8AC3E}">
        <p14:creationId xmlns:p14="http://schemas.microsoft.com/office/powerpoint/2010/main" val="5706472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NUI¥P67_3タッチデバイス.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666" y="779598"/>
            <a:ext cx="4202361" cy="3810616"/>
          </a:xfrm>
          <a:prstGeom prst="rect">
            <a:avLst/>
          </a:prstGeom>
        </p:spPr>
      </p:pic>
      <p:pic>
        <p:nvPicPr>
          <p:cNvPr id="10" name="図 9" descr="P67_2Smart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971" y="3494002"/>
            <a:ext cx="2781300" cy="2921000"/>
          </a:xfrm>
          <a:prstGeom prst="rect">
            <a:avLst/>
          </a:prstGeom>
        </p:spPr>
      </p:pic>
      <p:sp>
        <p:nvSpPr>
          <p:cNvPr id="2" name="タイトル 1"/>
          <p:cNvSpPr>
            <a:spLocks noGrp="1"/>
          </p:cNvSpPr>
          <p:nvPr>
            <p:ph type="ctrTitle"/>
          </p:nvPr>
        </p:nvSpPr>
        <p:spPr/>
        <p:txBody>
          <a:bodyPr/>
          <a:lstStyle/>
          <a:p>
            <a:r>
              <a:rPr lang="ja-JP" altLang="en-US" dirty="0"/>
              <a:t>デバイス・ハードウェアの進化とユーザー体験の変化</a:t>
            </a:r>
            <a:endParaRPr kumimoji="1" lang="ja-JP" altLang="en-US" dirty="0"/>
          </a:p>
        </p:txBody>
      </p:sp>
      <p:sp>
        <p:nvSpPr>
          <p:cNvPr id="4" name="角丸四角形 3"/>
          <p:cNvSpPr/>
          <p:nvPr/>
        </p:nvSpPr>
        <p:spPr>
          <a:xfrm>
            <a:off x="339924" y="5066914"/>
            <a:ext cx="9288463"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b="1" dirty="0" smtClean="0">
                <a:solidFill>
                  <a:prstClr val="white"/>
                </a:solidFill>
                <a:effectLst>
                  <a:outerShdw blurRad="38100" dist="38100" dir="2700000" algn="tl">
                    <a:srgbClr val="000000">
                      <a:alpha val="43137"/>
                    </a:srgbClr>
                  </a:outerShdw>
                </a:effectLst>
                <a:latin typeface="ＭＳ Ｐゴシック"/>
                <a:ea typeface="ＭＳ Ｐゴシック"/>
              </a:rPr>
              <a:t>ユーザーを取り巻くインタフェースは急速に進化</a:t>
            </a:r>
            <a:endParaRPr lang="en-US" altLang="ja-JP" sz="3200" b="1" dirty="0" smtClean="0">
              <a:solidFill>
                <a:prstClr val="white"/>
              </a:solidFill>
              <a:effectLst>
                <a:outerShdw blurRad="38100" dist="38100" dir="2700000" algn="tl">
                  <a:srgbClr val="000000">
                    <a:alpha val="43137"/>
                  </a:srgbClr>
                </a:outerShdw>
              </a:effectLst>
              <a:latin typeface="ＭＳ Ｐゴシック"/>
              <a:ea typeface="ＭＳ Ｐゴシック"/>
            </a:endParaRPr>
          </a:p>
        </p:txBody>
      </p:sp>
      <p:pic>
        <p:nvPicPr>
          <p:cNvPr id="14" name="図 13" descr="P67_1Datagro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621" y="1025975"/>
            <a:ext cx="3043994" cy="2129367"/>
          </a:xfrm>
          <a:prstGeom prst="rect">
            <a:avLst/>
          </a:prstGeom>
        </p:spPr>
      </p:pic>
    </p:spTree>
    <p:extLst>
      <p:ext uri="{BB962C8B-B14F-4D97-AF65-F5344CB8AC3E}">
        <p14:creationId xmlns:p14="http://schemas.microsoft.com/office/powerpoint/2010/main" val="2595246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これまでの</a:t>
            </a:r>
            <a:r>
              <a:rPr kumimoji="1" lang="en-US" altLang="ja-JP" dirty="0" smtClean="0"/>
              <a:t>UI</a:t>
            </a:r>
            <a:endParaRPr kumimoji="1" lang="ja-JP" altLang="en-US" dirty="0"/>
          </a:p>
        </p:txBody>
      </p:sp>
      <p:sp>
        <p:nvSpPr>
          <p:cNvPr id="18" name="コンテンツ プレースホルダ 4"/>
          <p:cNvSpPr txBox="1">
            <a:spLocks/>
          </p:cNvSpPr>
          <p:nvPr/>
        </p:nvSpPr>
        <p:spPr>
          <a:xfrm>
            <a:off x="0" y="908050"/>
            <a:ext cx="9906000" cy="707886"/>
          </a:xfrm>
          <a:prstGeom prst="rect">
            <a:avLst/>
          </a:prstGeom>
        </p:spPr>
        <p:txBody>
          <a:bodyPr wrap="square">
            <a:spAutoFit/>
          </a:bodyPr>
          <a:lstStyle/>
          <a:p>
            <a:pPr algn="ctr" fontAlgn="auto">
              <a:lnSpc>
                <a:spcPct val="130000"/>
              </a:lnSpc>
              <a:spcBef>
                <a:spcPct val="20000"/>
              </a:spcBef>
              <a:spcAft>
                <a:spcPts val="0"/>
              </a:spcAft>
              <a:defRPr/>
            </a:pPr>
            <a:r>
              <a:rPr lang="ja-JP" altLang="en-US" sz="3200" b="1" dirty="0" smtClean="0">
                <a:solidFill>
                  <a:prstClr val="black">
                    <a:lumMod val="65000"/>
                    <a:lumOff val="35000"/>
                  </a:prstClr>
                </a:solidFill>
                <a:latin typeface="ＭＳ Ｐゴシック"/>
                <a:ea typeface="ＭＳ Ｐゴシック"/>
              </a:rPr>
              <a:t>これまでの </a:t>
            </a:r>
            <a:r>
              <a:rPr lang="en-US" altLang="ja-JP" sz="3200" b="1" dirty="0" smtClean="0">
                <a:solidFill>
                  <a:prstClr val="black">
                    <a:lumMod val="65000"/>
                    <a:lumOff val="35000"/>
                  </a:prstClr>
                </a:solidFill>
                <a:latin typeface="ＭＳ Ｐゴシック"/>
                <a:ea typeface="ＭＳ Ｐゴシック"/>
              </a:rPr>
              <a:t>UI</a:t>
            </a:r>
            <a:r>
              <a:rPr lang="ja-JP" altLang="en-US" sz="3200" b="1" dirty="0" smtClean="0">
                <a:solidFill>
                  <a:prstClr val="black">
                    <a:lumMod val="65000"/>
                    <a:lumOff val="35000"/>
                  </a:prstClr>
                </a:solidFill>
                <a:latin typeface="ＭＳ Ｐゴシック"/>
                <a:ea typeface="ＭＳ Ｐゴシック"/>
              </a:rPr>
              <a:t> 操作は、間接的でした。</a:t>
            </a:r>
            <a:endParaRPr lang="en-US" altLang="ja-JP" sz="3200" b="1" dirty="0" smtClean="0">
              <a:solidFill>
                <a:prstClr val="black">
                  <a:lumMod val="65000"/>
                  <a:lumOff val="35000"/>
                </a:prstClr>
              </a:solidFill>
              <a:latin typeface="ＭＳ Ｐゴシック"/>
              <a:ea typeface="ＭＳ Ｐゴシック"/>
            </a:endParaRPr>
          </a:p>
        </p:txBody>
      </p:sp>
      <p:sp>
        <p:nvSpPr>
          <p:cNvPr id="20" name="テキスト ボックス 19"/>
          <p:cNvSpPr txBox="1"/>
          <p:nvPr/>
        </p:nvSpPr>
        <p:spPr>
          <a:xfrm>
            <a:off x="488097" y="2493119"/>
            <a:ext cx="1875834" cy="707886"/>
          </a:xfrm>
          <a:prstGeom prst="rect">
            <a:avLst/>
          </a:prstGeom>
          <a:noFill/>
        </p:spPr>
        <p:txBody>
          <a:bodyPr wrap="none" rtlCol="0" anchor="ctr" anchorCtr="0">
            <a:spAutoFit/>
          </a:bodyPr>
          <a:lstStyle/>
          <a:p>
            <a:pPr algn="ctr"/>
            <a:r>
              <a:rPr lang="en-US" altLang="ja-JP" sz="4000" b="1" dirty="0" smtClean="0">
                <a:solidFill>
                  <a:srgbClr val="1F497D">
                    <a:lumMod val="75000"/>
                  </a:srgbClr>
                </a:solidFill>
                <a:latin typeface="ＭＳ Ｐゴシック"/>
                <a:ea typeface="ＭＳ Ｐゴシック"/>
                <a:cs typeface="A-OTF 太ミンA101 Pro Bold" pitchFamily="18" charset="-128"/>
              </a:rPr>
              <a:t>HUMAN</a:t>
            </a:r>
            <a:endParaRPr lang="ja-JP" altLang="en-US" sz="4000" b="1" dirty="0" smtClean="0">
              <a:solidFill>
                <a:srgbClr val="1F497D">
                  <a:lumMod val="75000"/>
                </a:srgbClr>
              </a:solidFill>
              <a:latin typeface="ＭＳ Ｐゴシック"/>
              <a:ea typeface="ＭＳ Ｐゴシック"/>
              <a:cs typeface="A-OTF 太ミンA101 Pro Bold" pitchFamily="18" charset="-128"/>
            </a:endParaRPr>
          </a:p>
        </p:txBody>
      </p:sp>
      <p:pic>
        <p:nvPicPr>
          <p:cNvPr id="21" name="Picture 3" descr="C:\Users\ihara\Desktop\people.png"/>
          <p:cNvPicPr>
            <a:picLocks noChangeAspect="1" noChangeArrowheads="1"/>
          </p:cNvPicPr>
          <p:nvPr/>
        </p:nvPicPr>
        <p:blipFill>
          <a:blip r:embed="rId3" cstate="print"/>
          <a:srcRect/>
          <a:stretch>
            <a:fillRect/>
          </a:stretch>
        </p:blipFill>
        <p:spPr bwMode="auto">
          <a:xfrm>
            <a:off x="1094202" y="3456627"/>
            <a:ext cx="642938" cy="1614488"/>
          </a:xfrm>
          <a:prstGeom prst="rect">
            <a:avLst/>
          </a:prstGeom>
          <a:noFill/>
        </p:spPr>
      </p:pic>
      <p:sp>
        <p:nvSpPr>
          <p:cNvPr id="23" name="テキスト ボックス 22"/>
          <p:cNvSpPr txBox="1"/>
          <p:nvPr/>
        </p:nvSpPr>
        <p:spPr>
          <a:xfrm>
            <a:off x="2675850" y="2616231"/>
            <a:ext cx="1941557" cy="461665"/>
          </a:xfrm>
          <a:prstGeom prst="rect">
            <a:avLst/>
          </a:prstGeom>
          <a:noFill/>
        </p:spPr>
        <p:txBody>
          <a:bodyPr wrap="none" rtlCol="0" anchor="ctr" anchorCtr="0">
            <a:spAutoFit/>
          </a:bodyPr>
          <a:lstStyle/>
          <a:p>
            <a:pPr algn="ctr"/>
            <a:r>
              <a:rPr lang="en-US" altLang="ja-JP" sz="2400" b="1" dirty="0" smtClean="0">
                <a:solidFill>
                  <a:prstClr val="black">
                    <a:lumMod val="75000"/>
                    <a:lumOff val="25000"/>
                  </a:prstClr>
                </a:solidFill>
                <a:latin typeface="ＭＳ Ｐゴシック"/>
                <a:ea typeface="ＭＳ Ｐゴシック"/>
                <a:cs typeface="A-OTF 太ミンA101 Pro Bold" pitchFamily="18" charset="-128"/>
              </a:rPr>
              <a:t>CONTROLER</a:t>
            </a:r>
            <a:endParaRPr lang="ja-JP" altLang="en-US" sz="2400" b="1" dirty="0" smtClean="0">
              <a:solidFill>
                <a:prstClr val="black">
                  <a:lumMod val="75000"/>
                  <a:lumOff val="25000"/>
                </a:prstClr>
              </a:solidFill>
              <a:latin typeface="ＭＳ Ｐゴシック"/>
              <a:ea typeface="ＭＳ Ｐゴシック"/>
              <a:cs typeface="A-OTF 太ミンA101 Pro Bold" pitchFamily="18" charset="-128"/>
            </a:endParaRPr>
          </a:p>
        </p:txBody>
      </p:sp>
      <p:pic>
        <p:nvPicPr>
          <p:cNvPr id="2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28835" y="3566770"/>
            <a:ext cx="1625131" cy="1402746"/>
          </a:xfrm>
          <a:prstGeom prst="rect">
            <a:avLst/>
          </a:prstGeom>
          <a:noFill/>
          <a:ln w="9525">
            <a:noFill/>
            <a:miter lim="800000"/>
            <a:headEnd/>
            <a:tailEnd/>
          </a:ln>
        </p:spPr>
      </p:pic>
      <p:sp>
        <p:nvSpPr>
          <p:cNvPr id="25" name="右矢印 24"/>
          <p:cNvSpPr/>
          <p:nvPr/>
        </p:nvSpPr>
        <p:spPr>
          <a:xfrm>
            <a:off x="2321529" y="4090046"/>
            <a:ext cx="436247"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OTF 新ゴ Pro B" pitchFamily="34" charset="-128"/>
              <a:ea typeface="A-OTF 新ゴ Pro B" pitchFamily="34" charset="-128"/>
            </a:endParaRPr>
          </a:p>
        </p:txBody>
      </p:sp>
      <p:sp>
        <p:nvSpPr>
          <p:cNvPr id="27" name="テキスト ボックス 26"/>
          <p:cNvSpPr txBox="1"/>
          <p:nvPr/>
        </p:nvSpPr>
        <p:spPr>
          <a:xfrm>
            <a:off x="5014098" y="2260540"/>
            <a:ext cx="1531188" cy="1200328"/>
          </a:xfrm>
          <a:prstGeom prst="rect">
            <a:avLst/>
          </a:prstGeom>
          <a:noFill/>
        </p:spPr>
        <p:txBody>
          <a:bodyPr wrap="none" rtlCol="0" anchor="ctr" anchorCtr="0">
            <a:spAutoFit/>
          </a:bodyPr>
          <a:lstStyle/>
          <a:p>
            <a:pPr algn="ctr"/>
            <a:r>
              <a:rPr lang="en-US" altLang="ja-JP" sz="2400" b="1" dirty="0" smtClean="0">
                <a:solidFill>
                  <a:prstClr val="black">
                    <a:lumMod val="75000"/>
                    <a:lumOff val="25000"/>
                  </a:prstClr>
                </a:solidFill>
                <a:latin typeface="ＭＳ Ｐゴシック"/>
                <a:ea typeface="ＭＳ Ｐゴシック"/>
                <a:cs typeface="A-OTF 太ミンA101 Pro Bold" pitchFamily="18" charset="-128"/>
              </a:rPr>
              <a:t>POINTING</a:t>
            </a:r>
          </a:p>
          <a:p>
            <a:pPr algn="ctr"/>
            <a:r>
              <a:rPr lang="en-US" altLang="ja-JP" sz="2400" b="1" dirty="0" smtClean="0">
                <a:solidFill>
                  <a:prstClr val="black">
                    <a:lumMod val="75000"/>
                    <a:lumOff val="25000"/>
                  </a:prstClr>
                </a:solidFill>
                <a:latin typeface="ＭＳ Ｐゴシック"/>
                <a:ea typeface="ＭＳ Ｐゴシック"/>
                <a:cs typeface="A-OTF 太ミンA101 Pro Bold" pitchFamily="18" charset="-128"/>
              </a:rPr>
              <a:t>CURSOR</a:t>
            </a:r>
          </a:p>
          <a:p>
            <a:pPr algn="ctr"/>
            <a:r>
              <a:rPr lang="en-US" altLang="ja-JP" sz="2400" b="1" dirty="0" smtClean="0">
                <a:solidFill>
                  <a:prstClr val="black">
                    <a:lumMod val="75000"/>
                    <a:lumOff val="25000"/>
                  </a:prstClr>
                </a:solidFill>
                <a:latin typeface="ＭＳ Ｐゴシック"/>
                <a:ea typeface="ＭＳ Ｐゴシック"/>
                <a:cs typeface="A-OTF 太ミンA101 Pro Bold" pitchFamily="18" charset="-128"/>
              </a:rPr>
              <a:t>(FOCUS)</a:t>
            </a:r>
            <a:endParaRPr lang="ja-JP" altLang="en-US" sz="2400" b="1" dirty="0" smtClean="0">
              <a:solidFill>
                <a:prstClr val="black">
                  <a:lumMod val="75000"/>
                  <a:lumOff val="25000"/>
                </a:prstClr>
              </a:solidFill>
              <a:latin typeface="ＭＳ Ｐゴシック"/>
              <a:ea typeface="ＭＳ Ｐゴシック"/>
              <a:cs typeface="A-OTF 太ミンA101 Pro Bold" pitchFamily="18" charset="-128"/>
            </a:endParaRPr>
          </a:p>
        </p:txBody>
      </p:sp>
      <p:pic>
        <p:nvPicPr>
          <p:cNvPr id="28" name="Picture 2" descr="C:\Users\ihara\Pictures\2fc\sozai\マウスカーソル.gif"/>
          <p:cNvPicPr>
            <a:picLocks noChangeAspect="1" noChangeArrowheads="1"/>
          </p:cNvPicPr>
          <p:nvPr/>
        </p:nvPicPr>
        <p:blipFill>
          <a:blip r:embed="rId5" cstate="print"/>
          <a:srcRect/>
          <a:stretch>
            <a:fillRect/>
          </a:stretch>
        </p:blipFill>
        <p:spPr bwMode="auto">
          <a:xfrm>
            <a:off x="5482669" y="3732855"/>
            <a:ext cx="857250" cy="857250"/>
          </a:xfrm>
          <a:prstGeom prst="rect">
            <a:avLst/>
          </a:prstGeom>
          <a:noFill/>
        </p:spPr>
      </p:pic>
      <p:sp>
        <p:nvSpPr>
          <p:cNvPr id="29" name="右矢印 28"/>
          <p:cNvSpPr/>
          <p:nvPr/>
        </p:nvSpPr>
        <p:spPr>
          <a:xfrm>
            <a:off x="4541838" y="4090045"/>
            <a:ext cx="436247"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OTF 新ゴ Pro B" pitchFamily="34" charset="-128"/>
              <a:ea typeface="A-OTF 新ゴ Pro B" pitchFamily="34" charset="-128"/>
            </a:endParaRPr>
          </a:p>
        </p:txBody>
      </p:sp>
      <p:sp>
        <p:nvSpPr>
          <p:cNvPr id="31" name="テキスト ボックス 30"/>
          <p:cNvSpPr txBox="1"/>
          <p:nvPr/>
        </p:nvSpPr>
        <p:spPr>
          <a:xfrm>
            <a:off x="7992585" y="2493122"/>
            <a:ext cx="646331" cy="707886"/>
          </a:xfrm>
          <a:prstGeom prst="rect">
            <a:avLst/>
          </a:prstGeom>
          <a:noFill/>
        </p:spPr>
        <p:txBody>
          <a:bodyPr wrap="none" rtlCol="0" anchor="ctr" anchorCtr="0">
            <a:spAutoFit/>
          </a:bodyPr>
          <a:lstStyle/>
          <a:p>
            <a:pPr algn="ctr"/>
            <a:r>
              <a:rPr lang="en-US" altLang="ja-JP" sz="4000" b="1" dirty="0" smtClean="0">
                <a:solidFill>
                  <a:srgbClr val="1F497D">
                    <a:lumMod val="75000"/>
                  </a:srgbClr>
                </a:solidFill>
                <a:latin typeface="ＭＳ Ｐゴシック"/>
                <a:ea typeface="ＭＳ Ｐゴシック"/>
                <a:cs typeface="A-OTF 太ミンA101 Pro Bold" pitchFamily="18" charset="-128"/>
              </a:rPr>
              <a:t>UI</a:t>
            </a:r>
            <a:endParaRPr lang="ja-JP" altLang="en-US" sz="4000" b="1" dirty="0" smtClean="0">
              <a:solidFill>
                <a:srgbClr val="1F497D">
                  <a:lumMod val="75000"/>
                </a:srgbClr>
              </a:solidFill>
              <a:latin typeface="ＭＳ Ｐゴシック"/>
              <a:ea typeface="ＭＳ Ｐゴシック"/>
              <a:cs typeface="A-OTF 太ミンA101 Pro Bold" pitchFamily="18" charset="-128"/>
            </a:endParaRPr>
          </a:p>
        </p:txBody>
      </p:sp>
      <p:pic>
        <p:nvPicPr>
          <p:cNvPr id="32" name="Picture 4"/>
          <p:cNvPicPr>
            <a:picLocks noChangeAspect="1" noChangeArrowheads="1"/>
          </p:cNvPicPr>
          <p:nvPr/>
        </p:nvPicPr>
        <p:blipFill>
          <a:blip r:embed="rId6" cstate="print"/>
          <a:srcRect/>
          <a:stretch>
            <a:fillRect/>
          </a:stretch>
        </p:blipFill>
        <p:spPr bwMode="auto">
          <a:xfrm>
            <a:off x="7485123" y="3633773"/>
            <a:ext cx="1784687" cy="1338516"/>
          </a:xfrm>
          <a:prstGeom prst="rect">
            <a:avLst/>
          </a:prstGeom>
          <a:noFill/>
          <a:ln w="9525">
            <a:noFill/>
            <a:miter lim="800000"/>
            <a:headEnd/>
            <a:tailEnd/>
          </a:ln>
        </p:spPr>
      </p:pic>
      <p:sp>
        <p:nvSpPr>
          <p:cNvPr id="33" name="右矢印 32"/>
          <p:cNvSpPr/>
          <p:nvPr/>
        </p:nvSpPr>
        <p:spPr>
          <a:xfrm>
            <a:off x="6461914" y="4090045"/>
            <a:ext cx="436247"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OTF 新ゴ Pro B" pitchFamily="34" charset="-128"/>
              <a:ea typeface="A-OTF 新ゴ Pro B" pitchFamily="34" charset="-128"/>
            </a:endParaRPr>
          </a:p>
        </p:txBody>
      </p:sp>
    </p:spTree>
    <p:extLst>
      <p:ext uri="{BB962C8B-B14F-4D97-AF65-F5344CB8AC3E}">
        <p14:creationId xmlns:p14="http://schemas.microsoft.com/office/powerpoint/2010/main" val="240268273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これからの</a:t>
            </a:r>
            <a:r>
              <a:rPr kumimoji="1" lang="en-US" altLang="ja-JP" dirty="0" smtClean="0"/>
              <a:t>UI(NUI)</a:t>
            </a:r>
            <a:endParaRPr kumimoji="1" lang="ja-JP" altLang="en-US" dirty="0"/>
          </a:p>
        </p:txBody>
      </p:sp>
      <p:sp>
        <p:nvSpPr>
          <p:cNvPr id="3" name="コンテンツ プレースホルダ 4"/>
          <p:cNvSpPr txBox="1">
            <a:spLocks/>
          </p:cNvSpPr>
          <p:nvPr/>
        </p:nvSpPr>
        <p:spPr>
          <a:xfrm>
            <a:off x="829736" y="844550"/>
            <a:ext cx="8372340" cy="1198277"/>
          </a:xfrm>
          <a:prstGeom prst="rect">
            <a:avLst/>
          </a:prstGeom>
        </p:spPr>
        <p:txBody>
          <a:bodyPr wrap="square">
            <a:spAutoFit/>
          </a:bodyPr>
          <a:lstStyle/>
          <a:p>
            <a:pPr algn="ctr" fontAlgn="auto">
              <a:lnSpc>
                <a:spcPct val="120000"/>
              </a:lnSpc>
              <a:spcBef>
                <a:spcPct val="20000"/>
              </a:spcBef>
              <a:spcAft>
                <a:spcPts val="0"/>
              </a:spcAft>
              <a:defRPr/>
            </a:pPr>
            <a:r>
              <a:rPr lang="ja-JP" altLang="en-US" sz="2800" b="1" dirty="0" smtClean="0">
                <a:solidFill>
                  <a:prstClr val="black">
                    <a:lumMod val="65000"/>
                    <a:lumOff val="35000"/>
                  </a:prstClr>
                </a:solidFill>
                <a:latin typeface="ＭＳ Ｐゴシック"/>
                <a:ea typeface="ＭＳ Ｐゴシック"/>
              </a:rPr>
              <a:t>スマートフォンやスレート</a:t>
            </a:r>
            <a:r>
              <a:rPr lang="en-US" altLang="ja-JP" sz="2800" b="1" dirty="0" smtClean="0">
                <a:solidFill>
                  <a:prstClr val="black">
                    <a:lumMod val="65000"/>
                    <a:lumOff val="35000"/>
                  </a:prstClr>
                </a:solidFill>
                <a:latin typeface="ＭＳ Ｐゴシック"/>
                <a:ea typeface="ＭＳ Ｐゴシック"/>
              </a:rPr>
              <a:t>PC</a:t>
            </a:r>
            <a:r>
              <a:rPr lang="ja-JP" altLang="en-US" sz="2800" b="1" dirty="0" err="1" smtClean="0">
                <a:solidFill>
                  <a:prstClr val="black">
                    <a:lumMod val="65000"/>
                    <a:lumOff val="35000"/>
                  </a:prstClr>
                </a:solidFill>
                <a:latin typeface="ＭＳ Ｐゴシック"/>
                <a:ea typeface="ＭＳ Ｐゴシック"/>
              </a:rPr>
              <a:t>、</a:t>
            </a:r>
            <a:r>
              <a:rPr lang="en-US" altLang="ja-JP" sz="2800" b="1" dirty="0" smtClean="0">
                <a:solidFill>
                  <a:prstClr val="black">
                    <a:lumMod val="65000"/>
                    <a:lumOff val="35000"/>
                  </a:prstClr>
                </a:solidFill>
                <a:latin typeface="ＭＳ Ｐゴシック"/>
                <a:ea typeface="ＭＳ Ｐゴシック"/>
              </a:rPr>
              <a:t>Kinect</a:t>
            </a:r>
            <a:r>
              <a:rPr lang="ja-JP" altLang="en-US" sz="2800" b="1" dirty="0">
                <a:solidFill>
                  <a:prstClr val="black">
                    <a:lumMod val="65000"/>
                    <a:lumOff val="35000"/>
                  </a:prstClr>
                </a:solidFill>
                <a:latin typeface="ＭＳ Ｐゴシック"/>
                <a:ea typeface="ＭＳ Ｐゴシック"/>
              </a:rPr>
              <a:t>など</a:t>
            </a:r>
            <a:r>
              <a:rPr lang="ja-JP" altLang="en-US" sz="2800" b="1" dirty="0" smtClean="0">
                <a:solidFill>
                  <a:prstClr val="black">
                    <a:lumMod val="65000"/>
                    <a:lumOff val="35000"/>
                  </a:prstClr>
                </a:solidFill>
                <a:latin typeface="ＭＳ Ｐゴシック"/>
                <a:ea typeface="ＭＳ Ｐゴシック"/>
              </a:rPr>
              <a:t>では、</a:t>
            </a:r>
            <a:endParaRPr lang="en-US" altLang="ja-JP" sz="2800" b="1" dirty="0" smtClean="0">
              <a:solidFill>
                <a:prstClr val="black">
                  <a:lumMod val="65000"/>
                  <a:lumOff val="35000"/>
                </a:prstClr>
              </a:solidFill>
              <a:latin typeface="ＭＳ Ｐゴシック"/>
              <a:ea typeface="ＭＳ Ｐゴシック"/>
            </a:endParaRPr>
          </a:p>
          <a:p>
            <a:pPr algn="ctr" fontAlgn="auto">
              <a:lnSpc>
                <a:spcPct val="120000"/>
              </a:lnSpc>
              <a:spcBef>
                <a:spcPct val="20000"/>
              </a:spcBef>
              <a:spcAft>
                <a:spcPts val="0"/>
              </a:spcAft>
              <a:defRPr/>
            </a:pPr>
            <a:r>
              <a:rPr lang="ja-JP" altLang="en-US" sz="2800" b="1" dirty="0" smtClean="0">
                <a:solidFill>
                  <a:prstClr val="black">
                    <a:lumMod val="65000"/>
                    <a:lumOff val="35000"/>
                  </a:prstClr>
                </a:solidFill>
                <a:latin typeface="ＭＳ Ｐゴシック"/>
                <a:ea typeface="ＭＳ Ｐゴシック"/>
              </a:rPr>
              <a:t>人がダイレクトに操作する</a:t>
            </a:r>
            <a:r>
              <a:rPr lang="en-US" altLang="ja-JP" sz="2800" b="1" dirty="0">
                <a:solidFill>
                  <a:prstClr val="black">
                    <a:lumMod val="65000"/>
                    <a:lumOff val="35000"/>
                  </a:prstClr>
                </a:solidFill>
                <a:latin typeface="ＭＳ Ｐゴシック"/>
                <a:ea typeface="ＭＳ Ｐゴシック"/>
              </a:rPr>
              <a:t>UI</a:t>
            </a:r>
            <a:r>
              <a:rPr lang="ja-JP" altLang="en-US" sz="2800" b="1" dirty="0">
                <a:solidFill>
                  <a:prstClr val="black">
                    <a:lumMod val="65000"/>
                    <a:lumOff val="35000"/>
                  </a:prstClr>
                </a:solidFill>
                <a:latin typeface="ＭＳ Ｐゴシック"/>
                <a:ea typeface="ＭＳ Ｐゴシック"/>
              </a:rPr>
              <a:t> </a:t>
            </a:r>
            <a:r>
              <a:rPr lang="en-US" altLang="ja-JP" sz="2800" b="1" dirty="0" smtClean="0">
                <a:solidFill>
                  <a:prstClr val="black">
                    <a:lumMod val="65000"/>
                    <a:lumOff val="35000"/>
                  </a:prstClr>
                </a:solidFill>
                <a:latin typeface="ＭＳ Ｐゴシック"/>
                <a:ea typeface="ＭＳ Ｐゴシック"/>
              </a:rPr>
              <a:t>(NUI)</a:t>
            </a:r>
            <a:r>
              <a:rPr lang="ja-JP" altLang="en-US" sz="2800" b="1" dirty="0" smtClean="0">
                <a:solidFill>
                  <a:prstClr val="black">
                    <a:lumMod val="65000"/>
                    <a:lumOff val="35000"/>
                  </a:prstClr>
                </a:solidFill>
                <a:latin typeface="ＭＳ Ｐゴシック"/>
                <a:ea typeface="ＭＳ Ｐゴシック"/>
              </a:rPr>
              <a:t>が採用されています。</a:t>
            </a:r>
            <a:endParaRPr lang="en-US" altLang="ja-JP" sz="2800" b="1" dirty="0" smtClean="0">
              <a:solidFill>
                <a:prstClr val="black">
                  <a:lumMod val="65000"/>
                  <a:lumOff val="35000"/>
                </a:prstClr>
              </a:solidFill>
              <a:latin typeface="ＭＳ Ｐゴシック"/>
              <a:ea typeface="ＭＳ Ｐゴシック"/>
            </a:endParaRPr>
          </a:p>
        </p:txBody>
      </p:sp>
      <p:pic>
        <p:nvPicPr>
          <p:cNvPr id="8" name="Picture 3" descr="C:\Users\ihara\Desktop\people.png"/>
          <p:cNvPicPr>
            <a:picLocks noChangeAspect="1" noChangeArrowheads="1"/>
          </p:cNvPicPr>
          <p:nvPr/>
        </p:nvPicPr>
        <p:blipFill>
          <a:blip r:embed="rId3" cstate="print"/>
          <a:srcRect/>
          <a:stretch>
            <a:fillRect/>
          </a:stretch>
        </p:blipFill>
        <p:spPr bwMode="auto">
          <a:xfrm>
            <a:off x="1094202" y="3456626"/>
            <a:ext cx="642938" cy="1614488"/>
          </a:xfrm>
          <a:prstGeom prst="rect">
            <a:avLst/>
          </a:prstGeom>
          <a:noFill/>
        </p:spPr>
      </p:pic>
      <p:pic>
        <p:nvPicPr>
          <p:cNvPr id="9" name="Picture 4"/>
          <p:cNvPicPr>
            <a:picLocks noChangeAspect="1" noChangeArrowheads="1"/>
          </p:cNvPicPr>
          <p:nvPr/>
        </p:nvPicPr>
        <p:blipFill>
          <a:blip r:embed="rId4" cstate="print"/>
          <a:srcRect/>
          <a:stretch>
            <a:fillRect/>
          </a:stretch>
        </p:blipFill>
        <p:spPr bwMode="auto">
          <a:xfrm>
            <a:off x="7485121" y="3633772"/>
            <a:ext cx="1784687" cy="1338516"/>
          </a:xfrm>
          <a:prstGeom prst="rect">
            <a:avLst/>
          </a:prstGeom>
          <a:noFill/>
          <a:ln w="9525">
            <a:noFill/>
            <a:miter lim="800000"/>
            <a:headEnd/>
            <a:tailEnd/>
          </a:ln>
        </p:spPr>
      </p:pic>
      <p:sp>
        <p:nvSpPr>
          <p:cNvPr id="10" name="右矢印 9"/>
          <p:cNvSpPr/>
          <p:nvPr/>
        </p:nvSpPr>
        <p:spPr>
          <a:xfrm>
            <a:off x="1996440" y="4090044"/>
            <a:ext cx="5273040" cy="42862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11" name="テキスト ボックス 10"/>
          <p:cNvSpPr txBox="1"/>
          <p:nvPr/>
        </p:nvSpPr>
        <p:spPr>
          <a:xfrm>
            <a:off x="3076835" y="3646457"/>
            <a:ext cx="1182535" cy="461665"/>
          </a:xfrm>
          <a:prstGeom prst="rect">
            <a:avLst/>
          </a:prstGeom>
          <a:noFill/>
        </p:spPr>
        <p:txBody>
          <a:bodyPr wrap="none" rtlCol="0" anchor="ctr" anchorCtr="0">
            <a:spAutoFit/>
          </a:bodyPr>
          <a:lstStyle/>
          <a:p>
            <a:pPr algn="ctr"/>
            <a:r>
              <a:rPr lang="en-US" altLang="ja-JP" sz="2400" b="1" dirty="0" smtClean="0">
                <a:solidFill>
                  <a:prstClr val="white">
                    <a:lumMod val="50000"/>
                  </a:prstClr>
                </a:solidFill>
                <a:latin typeface="ＭＳ Ｐゴシック"/>
                <a:ea typeface="ＭＳ Ｐゴシック"/>
                <a:cs typeface="メイリオ" pitchFamily="50" charset="-128"/>
              </a:rPr>
              <a:t>TOUCH</a:t>
            </a:r>
            <a:endParaRPr lang="ja-JP" altLang="en-US" sz="2400" b="1" dirty="0" smtClean="0">
              <a:solidFill>
                <a:prstClr val="white">
                  <a:lumMod val="50000"/>
                </a:prstClr>
              </a:solidFill>
              <a:latin typeface="ＭＳ Ｐゴシック"/>
              <a:ea typeface="ＭＳ Ｐゴシック"/>
              <a:cs typeface="メイリオ" pitchFamily="50" charset="-128"/>
            </a:endParaRPr>
          </a:p>
        </p:txBody>
      </p:sp>
      <p:sp>
        <p:nvSpPr>
          <p:cNvPr id="12" name="テキスト ボックス 11"/>
          <p:cNvSpPr txBox="1"/>
          <p:nvPr/>
        </p:nvSpPr>
        <p:spPr>
          <a:xfrm>
            <a:off x="3169508" y="4500589"/>
            <a:ext cx="1056700" cy="461665"/>
          </a:xfrm>
          <a:prstGeom prst="rect">
            <a:avLst/>
          </a:prstGeom>
          <a:noFill/>
        </p:spPr>
        <p:txBody>
          <a:bodyPr wrap="none" rtlCol="0" anchor="ctr" anchorCtr="0">
            <a:spAutoFit/>
          </a:bodyPr>
          <a:lstStyle/>
          <a:p>
            <a:pPr algn="ctr"/>
            <a:r>
              <a:rPr lang="en-US" altLang="ja-JP" sz="2400" b="1" smtClean="0">
                <a:solidFill>
                  <a:prstClr val="white">
                    <a:lumMod val="50000"/>
                  </a:prstClr>
                </a:solidFill>
                <a:latin typeface="ＭＳ Ｐゴシック"/>
                <a:ea typeface="ＭＳ Ｐゴシック"/>
                <a:cs typeface="メイリオ" pitchFamily="50" charset="-128"/>
              </a:rPr>
              <a:t>VOICE</a:t>
            </a:r>
            <a:endParaRPr lang="ja-JP" altLang="en-US" sz="2400" b="1" smtClean="0">
              <a:solidFill>
                <a:prstClr val="white">
                  <a:lumMod val="50000"/>
                </a:prstClr>
              </a:solidFill>
              <a:latin typeface="ＭＳ Ｐゴシック"/>
              <a:ea typeface="ＭＳ Ｐゴシック"/>
              <a:cs typeface="メイリオ" pitchFamily="50" charset="-128"/>
            </a:endParaRPr>
          </a:p>
        </p:txBody>
      </p:sp>
      <p:sp>
        <p:nvSpPr>
          <p:cNvPr id="13" name="テキスト ボックス 12"/>
          <p:cNvSpPr txBox="1"/>
          <p:nvPr/>
        </p:nvSpPr>
        <p:spPr>
          <a:xfrm>
            <a:off x="4486395" y="3646457"/>
            <a:ext cx="1505540" cy="461665"/>
          </a:xfrm>
          <a:prstGeom prst="rect">
            <a:avLst/>
          </a:prstGeom>
          <a:noFill/>
        </p:spPr>
        <p:txBody>
          <a:bodyPr wrap="none" rtlCol="0" anchor="ctr" anchorCtr="0">
            <a:spAutoFit/>
          </a:bodyPr>
          <a:lstStyle/>
          <a:p>
            <a:pPr algn="ctr"/>
            <a:r>
              <a:rPr lang="en-US" altLang="ja-JP" sz="2400" b="1" dirty="0" smtClean="0">
                <a:solidFill>
                  <a:prstClr val="white">
                    <a:lumMod val="50000"/>
                  </a:prstClr>
                </a:solidFill>
                <a:latin typeface="ＭＳ Ｐゴシック"/>
                <a:ea typeface="ＭＳ Ｐゴシック"/>
                <a:cs typeface="メイリオ" pitchFamily="50" charset="-128"/>
              </a:rPr>
              <a:t>GESTURE</a:t>
            </a:r>
            <a:endParaRPr lang="ja-JP" altLang="en-US" sz="2400" b="1" dirty="0" smtClean="0">
              <a:solidFill>
                <a:prstClr val="white">
                  <a:lumMod val="50000"/>
                </a:prstClr>
              </a:solidFill>
              <a:latin typeface="ＭＳ Ｐゴシック"/>
              <a:ea typeface="ＭＳ Ｐゴシック"/>
              <a:cs typeface="メイリオ" pitchFamily="50" charset="-128"/>
            </a:endParaRPr>
          </a:p>
        </p:txBody>
      </p:sp>
      <p:sp>
        <p:nvSpPr>
          <p:cNvPr id="14" name="テキスト ボックス 13"/>
          <p:cNvSpPr txBox="1"/>
          <p:nvPr/>
        </p:nvSpPr>
        <p:spPr>
          <a:xfrm>
            <a:off x="4436302" y="4500589"/>
            <a:ext cx="1582484" cy="461665"/>
          </a:xfrm>
          <a:prstGeom prst="rect">
            <a:avLst/>
          </a:prstGeom>
          <a:noFill/>
        </p:spPr>
        <p:txBody>
          <a:bodyPr wrap="none" rtlCol="0" anchor="ctr" anchorCtr="0">
            <a:spAutoFit/>
          </a:bodyPr>
          <a:lstStyle/>
          <a:p>
            <a:pPr algn="ctr"/>
            <a:r>
              <a:rPr lang="en-US" altLang="ja-JP" sz="2400" b="1" dirty="0" smtClean="0">
                <a:solidFill>
                  <a:prstClr val="white">
                    <a:lumMod val="50000"/>
                  </a:prstClr>
                </a:solidFill>
                <a:latin typeface="ＭＳ Ｐゴシック"/>
                <a:ea typeface="ＭＳ Ｐゴシック"/>
                <a:cs typeface="メイリオ" pitchFamily="50" charset="-128"/>
              </a:rPr>
              <a:t>TANGIBLE</a:t>
            </a:r>
            <a:endParaRPr lang="ja-JP" altLang="en-US" sz="2400" b="1" dirty="0" smtClean="0">
              <a:solidFill>
                <a:prstClr val="white">
                  <a:lumMod val="50000"/>
                </a:prstClr>
              </a:solidFill>
              <a:latin typeface="ＭＳ Ｐゴシック"/>
              <a:ea typeface="ＭＳ Ｐゴシック"/>
              <a:cs typeface="メイリオ" pitchFamily="50" charset="-128"/>
            </a:endParaRPr>
          </a:p>
        </p:txBody>
      </p:sp>
      <p:sp>
        <p:nvSpPr>
          <p:cNvPr id="15" name="テキスト ボックス 14"/>
          <p:cNvSpPr txBox="1"/>
          <p:nvPr/>
        </p:nvSpPr>
        <p:spPr>
          <a:xfrm>
            <a:off x="489600" y="2494800"/>
            <a:ext cx="1875834" cy="707886"/>
          </a:xfrm>
          <a:prstGeom prst="rect">
            <a:avLst/>
          </a:prstGeom>
          <a:noFill/>
        </p:spPr>
        <p:txBody>
          <a:bodyPr wrap="none" rtlCol="0" anchor="ctr" anchorCtr="0">
            <a:spAutoFit/>
          </a:bodyPr>
          <a:lstStyle/>
          <a:p>
            <a:pPr algn="ctr"/>
            <a:r>
              <a:rPr lang="en-US" altLang="ja-JP" sz="4000" b="1" dirty="0" smtClean="0">
                <a:solidFill>
                  <a:srgbClr val="1F497D">
                    <a:lumMod val="75000"/>
                  </a:srgbClr>
                </a:solidFill>
                <a:latin typeface="ＭＳ Ｐゴシック"/>
                <a:ea typeface="ＭＳ Ｐゴシック"/>
                <a:cs typeface="A-OTF 太ミンA101 Pro Bold" pitchFamily="18" charset="-128"/>
              </a:rPr>
              <a:t>HUMAN</a:t>
            </a:r>
            <a:endParaRPr lang="ja-JP" altLang="en-US" sz="4000" b="1" dirty="0" smtClean="0">
              <a:solidFill>
                <a:srgbClr val="1F497D">
                  <a:lumMod val="75000"/>
                </a:srgbClr>
              </a:solidFill>
              <a:latin typeface="ＭＳ Ｐゴシック"/>
              <a:ea typeface="ＭＳ Ｐゴシック"/>
              <a:cs typeface="A-OTF 太ミンA101 Pro Bold" pitchFamily="18" charset="-128"/>
            </a:endParaRPr>
          </a:p>
        </p:txBody>
      </p:sp>
      <p:sp>
        <p:nvSpPr>
          <p:cNvPr id="16" name="テキスト ボックス 15"/>
          <p:cNvSpPr txBox="1"/>
          <p:nvPr/>
        </p:nvSpPr>
        <p:spPr>
          <a:xfrm>
            <a:off x="2674800" y="2617200"/>
            <a:ext cx="1941557" cy="461665"/>
          </a:xfrm>
          <a:prstGeom prst="rect">
            <a:avLst/>
          </a:prstGeom>
          <a:noFill/>
        </p:spPr>
        <p:txBody>
          <a:bodyPr wrap="none" rtlCol="0" anchor="ctr" anchorCtr="0">
            <a:spAutoFit/>
          </a:bodyPr>
          <a:lstStyle/>
          <a:p>
            <a:pPr algn="ctr"/>
            <a:r>
              <a:rPr lang="en-US" altLang="ja-JP" sz="2400" b="1" dirty="0" smtClean="0">
                <a:solidFill>
                  <a:prstClr val="white">
                    <a:lumMod val="85000"/>
                  </a:prstClr>
                </a:solidFill>
                <a:latin typeface="ＭＳ Ｐゴシック"/>
                <a:ea typeface="ＭＳ Ｐゴシック"/>
                <a:cs typeface="A-OTF 太ミンA101 Pro Bold" pitchFamily="18" charset="-128"/>
              </a:rPr>
              <a:t>CONTROLER</a:t>
            </a:r>
            <a:endParaRPr lang="ja-JP" altLang="en-US" sz="2400" b="1" dirty="0" smtClean="0">
              <a:solidFill>
                <a:prstClr val="white">
                  <a:lumMod val="85000"/>
                </a:prstClr>
              </a:solidFill>
              <a:latin typeface="ＭＳ Ｐゴシック"/>
              <a:ea typeface="ＭＳ Ｐゴシック"/>
              <a:cs typeface="A-OTF 太ミンA101 Pro Bold" pitchFamily="18" charset="-128"/>
            </a:endParaRPr>
          </a:p>
        </p:txBody>
      </p:sp>
      <p:sp>
        <p:nvSpPr>
          <p:cNvPr id="17" name="テキスト ボックス 16"/>
          <p:cNvSpPr txBox="1"/>
          <p:nvPr/>
        </p:nvSpPr>
        <p:spPr>
          <a:xfrm>
            <a:off x="5014800" y="2260800"/>
            <a:ext cx="1531188" cy="1200328"/>
          </a:xfrm>
          <a:prstGeom prst="rect">
            <a:avLst/>
          </a:prstGeom>
          <a:noFill/>
        </p:spPr>
        <p:txBody>
          <a:bodyPr wrap="none" rtlCol="0" anchor="ctr" anchorCtr="0">
            <a:spAutoFit/>
          </a:bodyPr>
          <a:lstStyle/>
          <a:p>
            <a:pPr algn="ctr"/>
            <a:r>
              <a:rPr lang="en-US" altLang="ja-JP" sz="2400" b="1" dirty="0" smtClean="0">
                <a:solidFill>
                  <a:prstClr val="white">
                    <a:lumMod val="85000"/>
                  </a:prstClr>
                </a:solidFill>
                <a:latin typeface="ＭＳ Ｐゴシック"/>
                <a:ea typeface="ＭＳ Ｐゴシック"/>
                <a:cs typeface="A-OTF 太ミンA101 Pro Bold" pitchFamily="18" charset="-128"/>
              </a:rPr>
              <a:t>POINTING</a:t>
            </a:r>
          </a:p>
          <a:p>
            <a:pPr algn="ctr"/>
            <a:r>
              <a:rPr lang="en-US" altLang="ja-JP" sz="2400" b="1" dirty="0" smtClean="0">
                <a:solidFill>
                  <a:prstClr val="white">
                    <a:lumMod val="85000"/>
                  </a:prstClr>
                </a:solidFill>
                <a:latin typeface="ＭＳ Ｐゴシック"/>
                <a:ea typeface="ＭＳ Ｐゴシック"/>
                <a:cs typeface="A-OTF 太ミンA101 Pro Bold" pitchFamily="18" charset="-128"/>
              </a:rPr>
              <a:t>CURSOR</a:t>
            </a:r>
          </a:p>
          <a:p>
            <a:pPr algn="ctr"/>
            <a:r>
              <a:rPr lang="en-US" altLang="ja-JP" sz="2400" b="1" dirty="0" smtClean="0">
                <a:solidFill>
                  <a:prstClr val="white">
                    <a:lumMod val="85000"/>
                  </a:prstClr>
                </a:solidFill>
                <a:latin typeface="ＭＳ Ｐゴシック"/>
                <a:ea typeface="ＭＳ Ｐゴシック"/>
                <a:cs typeface="A-OTF 太ミンA101 Pro Bold" pitchFamily="18" charset="-128"/>
              </a:rPr>
              <a:t>(FOCUS)</a:t>
            </a:r>
            <a:endParaRPr lang="ja-JP" altLang="en-US" sz="2400" b="1" dirty="0" smtClean="0">
              <a:solidFill>
                <a:prstClr val="white">
                  <a:lumMod val="85000"/>
                </a:prstClr>
              </a:solidFill>
              <a:latin typeface="ＭＳ Ｐゴシック"/>
              <a:ea typeface="ＭＳ Ｐゴシック"/>
              <a:cs typeface="A-OTF 太ミンA101 Pro Bold" pitchFamily="18" charset="-128"/>
            </a:endParaRPr>
          </a:p>
        </p:txBody>
      </p:sp>
      <p:sp>
        <p:nvSpPr>
          <p:cNvPr id="18" name="テキスト ボックス 17"/>
          <p:cNvSpPr txBox="1"/>
          <p:nvPr/>
        </p:nvSpPr>
        <p:spPr>
          <a:xfrm>
            <a:off x="7992000" y="2494800"/>
            <a:ext cx="646331" cy="707886"/>
          </a:xfrm>
          <a:prstGeom prst="rect">
            <a:avLst/>
          </a:prstGeom>
          <a:noFill/>
        </p:spPr>
        <p:txBody>
          <a:bodyPr wrap="none" rtlCol="0" anchor="ctr" anchorCtr="0">
            <a:spAutoFit/>
          </a:bodyPr>
          <a:lstStyle/>
          <a:p>
            <a:pPr algn="ctr"/>
            <a:r>
              <a:rPr lang="en-US" altLang="ja-JP" sz="4000" b="1" dirty="0" smtClean="0">
                <a:solidFill>
                  <a:srgbClr val="1F497D">
                    <a:lumMod val="75000"/>
                  </a:srgbClr>
                </a:solidFill>
                <a:latin typeface="ＭＳ Ｐゴシック"/>
                <a:ea typeface="ＭＳ Ｐゴシック"/>
                <a:cs typeface="A-OTF 太ミンA101 Pro Bold" pitchFamily="18" charset="-128"/>
              </a:rPr>
              <a:t>UI</a:t>
            </a:r>
            <a:endParaRPr lang="ja-JP" altLang="en-US" sz="4000" b="1" dirty="0" smtClean="0">
              <a:solidFill>
                <a:srgbClr val="1F497D">
                  <a:lumMod val="75000"/>
                </a:srgbClr>
              </a:solidFill>
              <a:latin typeface="ＭＳ Ｐゴシック"/>
              <a:ea typeface="ＭＳ Ｐゴシック"/>
              <a:cs typeface="A-OTF 太ミンA101 Pro Bold" pitchFamily="18" charset="-128"/>
            </a:endParaRPr>
          </a:p>
        </p:txBody>
      </p:sp>
    </p:spTree>
    <p:extLst>
      <p:ext uri="{BB962C8B-B14F-4D97-AF65-F5344CB8AC3E}">
        <p14:creationId xmlns:p14="http://schemas.microsoft.com/office/powerpoint/2010/main" val="25058160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b="1" dirty="0"/>
              <a:t>Big Picture</a:t>
            </a:r>
            <a:endParaRPr kumimoji="1" lang="ja-JP" altLang="en-US" dirty="0"/>
          </a:p>
        </p:txBody>
      </p:sp>
      <p:sp>
        <p:nvSpPr>
          <p:cNvPr id="3" name="テキスト ボックス 2"/>
          <p:cNvSpPr txBox="1"/>
          <p:nvPr/>
        </p:nvSpPr>
        <p:spPr bwMode="auto">
          <a:xfrm>
            <a:off x="838200" y="765175"/>
            <a:ext cx="8356600" cy="5635625"/>
          </a:xfrm>
          <a:prstGeom prst="rect">
            <a:avLst/>
          </a:prstGeom>
          <a:noFill/>
          <a:ln w="9525">
            <a:noFill/>
            <a:miter lim="800000"/>
            <a:headEnd/>
            <a:tailEnd/>
          </a:ln>
        </p:spPr>
        <p:txBody>
          <a:bodyPr wrap="square" lIns="108000" tIns="72000" rIns="108000" bIns="72000" rtlCol="0" anchor="t" anchorCtr="0">
            <a:noAutofit/>
          </a:bodyPr>
          <a:lstStyle/>
          <a:p>
            <a:r>
              <a:rPr lang="ja-JP" altLang="en-US" sz="3200" u="dbl" dirty="0">
                <a:latin typeface="+mj-ea"/>
                <a:ea typeface="+mj-ea"/>
              </a:rPr>
              <a:t>企画</a:t>
            </a:r>
            <a:r>
              <a:rPr lang="ja-JP" altLang="en-US" sz="3200" u="dbl" dirty="0" smtClean="0">
                <a:latin typeface="+mj-ea"/>
                <a:ea typeface="+mj-ea"/>
              </a:rPr>
              <a:t>開発</a:t>
            </a:r>
            <a:endParaRPr lang="en-US" altLang="ja-JP" sz="3200" u="dbl" dirty="0" smtClean="0">
              <a:latin typeface="+mj-ea"/>
              <a:ea typeface="+mj-ea"/>
            </a:endParaRPr>
          </a:p>
          <a:p>
            <a:endParaRPr lang="en-US" altLang="ja-JP" sz="1000" dirty="0">
              <a:latin typeface="+mn-ea"/>
              <a:ea typeface="+mn-ea"/>
            </a:endParaRPr>
          </a:p>
          <a:p>
            <a:pPr algn="just">
              <a:lnSpc>
                <a:spcPct val="110000"/>
              </a:lnSpc>
            </a:pPr>
            <a:r>
              <a:rPr lang="ja-JP" altLang="en-US" sz="2400" dirty="0" smtClean="0">
                <a:solidFill>
                  <a:srgbClr val="FF0000"/>
                </a:solidFill>
                <a:latin typeface="+mn-ea"/>
                <a:ea typeface="+mn-ea"/>
              </a:rPr>
              <a:t>頭脳</a:t>
            </a:r>
            <a:r>
              <a:rPr lang="ja-JP" altLang="en-US" sz="2400" dirty="0">
                <a:solidFill>
                  <a:srgbClr val="FF0000"/>
                </a:solidFill>
                <a:latin typeface="+mn-ea"/>
                <a:ea typeface="+mn-ea"/>
              </a:rPr>
              <a:t>は企業としての命</a:t>
            </a:r>
            <a:r>
              <a:rPr lang="ja-JP" altLang="en-US" sz="2400" dirty="0">
                <a:latin typeface="+mn-ea"/>
                <a:ea typeface="+mn-ea"/>
              </a:rPr>
              <a:t>であるため</a:t>
            </a:r>
            <a:r>
              <a:rPr lang="ja-JP" altLang="en-US" sz="2400" dirty="0" smtClean="0">
                <a:latin typeface="+mn-ea"/>
                <a:ea typeface="+mn-ea"/>
              </a:rPr>
              <a:t>、</a:t>
            </a:r>
            <a:r>
              <a:rPr lang="en-US" altLang="ja-JP" sz="2400" b="1" dirty="0" smtClean="0">
                <a:latin typeface="+mn-ea"/>
                <a:ea typeface="+mn-ea"/>
              </a:rPr>
              <a:t>Apple</a:t>
            </a:r>
            <a:r>
              <a:rPr lang="ja-JP" altLang="en-US" sz="2400" b="1" dirty="0" smtClean="0">
                <a:latin typeface="+mn-ea"/>
                <a:ea typeface="+mn-ea"/>
              </a:rPr>
              <a:t>社</a:t>
            </a:r>
            <a:r>
              <a:rPr lang="ja-JP" altLang="en-US" sz="2400" b="1" dirty="0">
                <a:latin typeface="+mn-ea"/>
                <a:ea typeface="+mn-ea"/>
              </a:rPr>
              <a:t>は世界の頭脳を集結</a:t>
            </a:r>
            <a:r>
              <a:rPr lang="ja-JP" altLang="en-US" sz="2400" dirty="0">
                <a:latin typeface="+mn-ea"/>
                <a:ea typeface="+mn-ea"/>
              </a:rPr>
              <a:t>して他社の追従をゆるさない</a:t>
            </a:r>
            <a:r>
              <a:rPr lang="ja-JP" altLang="en-US" sz="2400" b="1" dirty="0" smtClean="0">
                <a:solidFill>
                  <a:srgbClr val="FF0000"/>
                </a:solidFill>
                <a:latin typeface="+mn-ea"/>
                <a:ea typeface="+mn-ea"/>
              </a:rPr>
              <a:t>スーパーハイレベルな商品</a:t>
            </a:r>
            <a:r>
              <a:rPr lang="ja-JP" altLang="en-US" sz="2400" b="1" dirty="0">
                <a:solidFill>
                  <a:srgbClr val="FF0000"/>
                </a:solidFill>
                <a:latin typeface="+mn-ea"/>
                <a:ea typeface="+mn-ea"/>
              </a:rPr>
              <a:t>開発</a:t>
            </a:r>
            <a:r>
              <a:rPr lang="ja-JP" altLang="en-US" sz="2400" dirty="0">
                <a:latin typeface="+mn-ea"/>
                <a:ea typeface="+mn-ea"/>
              </a:rPr>
              <a:t>をおこなう</a:t>
            </a:r>
            <a:r>
              <a:rPr lang="ja-JP" altLang="en-US" sz="2400" dirty="0" smtClean="0">
                <a:latin typeface="+mn-ea"/>
                <a:ea typeface="+mn-ea"/>
              </a:rPr>
              <a:t>。</a:t>
            </a:r>
            <a:endParaRPr lang="en-US" altLang="ja-JP" sz="2400" dirty="0" smtClean="0">
              <a:latin typeface="+mn-ea"/>
              <a:ea typeface="+mn-ea"/>
            </a:endParaRPr>
          </a:p>
          <a:p>
            <a:endParaRPr lang="ja-JP" altLang="en-US" sz="1600" dirty="0">
              <a:latin typeface="+mn-ea"/>
              <a:ea typeface="+mn-ea"/>
            </a:endParaRPr>
          </a:p>
          <a:p>
            <a:pPr>
              <a:lnSpc>
                <a:spcPct val="110000"/>
              </a:lnSpc>
            </a:pPr>
            <a:r>
              <a:rPr lang="ja-JP" altLang="en-US" sz="3200" u="dbl" dirty="0">
                <a:latin typeface="+mj-ea"/>
                <a:ea typeface="+mj-ea"/>
              </a:rPr>
              <a:t>部品</a:t>
            </a:r>
            <a:r>
              <a:rPr lang="ja-JP" altLang="en-US" sz="3200" u="dbl" dirty="0" smtClean="0">
                <a:latin typeface="+mj-ea"/>
                <a:ea typeface="+mj-ea"/>
              </a:rPr>
              <a:t>生産→組み立て</a:t>
            </a:r>
            <a:endParaRPr lang="en-US" altLang="ja-JP" sz="3200" u="dbl" dirty="0">
              <a:latin typeface="+mj-ea"/>
              <a:ea typeface="+mj-ea"/>
            </a:endParaRPr>
          </a:p>
          <a:p>
            <a:pPr>
              <a:lnSpc>
                <a:spcPct val="110000"/>
              </a:lnSpc>
            </a:pPr>
            <a:endParaRPr lang="en-US" altLang="ja-JP" sz="1000" dirty="0" smtClean="0">
              <a:latin typeface="+mn-ea"/>
              <a:ea typeface="+mn-ea"/>
            </a:endParaRPr>
          </a:p>
          <a:p>
            <a:pPr algn="just">
              <a:lnSpc>
                <a:spcPct val="110000"/>
              </a:lnSpc>
            </a:pPr>
            <a:r>
              <a:rPr lang="ja-JP" altLang="en-US" sz="2400" dirty="0" smtClean="0">
                <a:latin typeface="+mn-ea"/>
                <a:ea typeface="+mn-ea"/>
              </a:rPr>
              <a:t>クオリテイが高く安価な部品を世界から調達し、人件費の低い国で生産することにより、</a:t>
            </a:r>
            <a:r>
              <a:rPr lang="ja-JP" altLang="en-US" sz="2400" dirty="0" smtClean="0">
                <a:solidFill>
                  <a:srgbClr val="FF0000"/>
                </a:solidFill>
                <a:latin typeface="+mn-ea"/>
                <a:ea typeface="+mn-ea"/>
              </a:rPr>
              <a:t>高品質・低コスト体制</a:t>
            </a:r>
            <a:r>
              <a:rPr lang="ja-JP" altLang="en-US" sz="2400" dirty="0" smtClean="0">
                <a:latin typeface="+mn-ea"/>
                <a:ea typeface="+mn-ea"/>
              </a:rPr>
              <a:t>を実現する。</a:t>
            </a:r>
            <a:endParaRPr lang="ja-JP" altLang="en-US" sz="3200" dirty="0">
              <a:latin typeface="+mn-ea"/>
              <a:ea typeface="+mn-ea"/>
            </a:endParaRPr>
          </a:p>
          <a:p>
            <a:pPr algn="just">
              <a:lnSpc>
                <a:spcPct val="110000"/>
              </a:lnSpc>
            </a:pPr>
            <a:endParaRPr lang="ja-JP" altLang="en-US" sz="1600" dirty="0">
              <a:latin typeface="+mn-ea"/>
              <a:ea typeface="+mn-ea"/>
            </a:endParaRPr>
          </a:p>
          <a:p>
            <a:pPr>
              <a:lnSpc>
                <a:spcPct val="110000"/>
              </a:lnSpc>
            </a:pPr>
            <a:r>
              <a:rPr lang="ja-JP" altLang="en-US" sz="3200" u="dbl" dirty="0" smtClean="0">
                <a:latin typeface="+mj-ea"/>
                <a:ea typeface="+mj-ea"/>
              </a:rPr>
              <a:t>販売</a:t>
            </a:r>
            <a:endParaRPr lang="en-US" altLang="ja-JP" sz="3200" dirty="0">
              <a:latin typeface="+mj-ea"/>
              <a:ea typeface="+mj-ea"/>
            </a:endParaRPr>
          </a:p>
          <a:p>
            <a:pPr>
              <a:lnSpc>
                <a:spcPct val="110000"/>
              </a:lnSpc>
            </a:pPr>
            <a:endParaRPr lang="en-US" altLang="ja-JP" sz="1000" dirty="0" smtClean="0">
              <a:latin typeface="+mn-ea"/>
              <a:ea typeface="+mn-ea"/>
            </a:endParaRPr>
          </a:p>
          <a:p>
            <a:pPr algn="just">
              <a:lnSpc>
                <a:spcPct val="110000"/>
              </a:lnSpc>
            </a:pPr>
            <a:r>
              <a:rPr lang="ja-JP" altLang="en-US" sz="2400" dirty="0" smtClean="0">
                <a:latin typeface="+mn-ea"/>
                <a:ea typeface="+mn-ea"/>
              </a:rPr>
              <a:t>世界</a:t>
            </a:r>
            <a:r>
              <a:rPr lang="ja-JP" altLang="en-US" sz="2400" dirty="0">
                <a:latin typeface="+mn-ea"/>
                <a:ea typeface="+mn-ea"/>
              </a:rPr>
              <a:t>各国の現場の実情を踏まえて、</a:t>
            </a:r>
            <a:r>
              <a:rPr lang="ja-JP" altLang="en-US" sz="2400" dirty="0">
                <a:solidFill>
                  <a:srgbClr val="FF0000"/>
                </a:solidFill>
                <a:latin typeface="+mn-ea"/>
                <a:ea typeface="+mn-ea"/>
              </a:rPr>
              <a:t>最も販売力のある企業に販売を委託</a:t>
            </a:r>
            <a:r>
              <a:rPr lang="ja-JP" altLang="en-US" sz="2400" dirty="0">
                <a:latin typeface="+mn-ea"/>
                <a:ea typeface="+mn-ea"/>
              </a:rPr>
              <a:t>する</a:t>
            </a:r>
            <a:r>
              <a:rPr lang="ja-JP" altLang="en-US" sz="2400" dirty="0" smtClean="0">
                <a:latin typeface="+mn-ea"/>
                <a:ea typeface="+mn-ea"/>
              </a:rPr>
              <a:t>。</a:t>
            </a:r>
            <a:endParaRPr lang="ja-JP" altLang="en-US" sz="2400" dirty="0">
              <a:effectLst/>
              <a:latin typeface="+mn-ea"/>
              <a:ea typeface="+mn-ea"/>
            </a:endParaRPr>
          </a:p>
        </p:txBody>
      </p:sp>
    </p:spTree>
    <p:extLst>
      <p:ext uri="{BB962C8B-B14F-4D97-AF65-F5344CB8AC3E}">
        <p14:creationId xmlns:p14="http://schemas.microsoft.com/office/powerpoint/2010/main" val="261038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a:t>4. NUI(Natural User </a:t>
            </a:r>
            <a:r>
              <a:rPr lang="en-US" altLang="ja-JP" dirty="0" smtClean="0"/>
              <a:t>Interface</a:t>
            </a:r>
            <a:r>
              <a:rPr lang="en-US" altLang="ja-JP" dirty="0"/>
              <a:t>)</a:t>
            </a:r>
            <a:endParaRPr kumimoji="1" lang="ja-JP" altLang="en-US" dirty="0"/>
          </a:p>
        </p:txBody>
      </p:sp>
      <p:pic>
        <p:nvPicPr>
          <p:cNvPr id="3" name="図 2" descr="gesture_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531" y="1003033"/>
            <a:ext cx="7135301" cy="5042167"/>
          </a:xfrm>
          <a:prstGeom prst="rect">
            <a:avLst/>
          </a:prstGeom>
        </p:spPr>
      </p:pic>
    </p:spTree>
    <p:extLst>
      <p:ext uri="{BB962C8B-B14F-4D97-AF65-F5344CB8AC3E}">
        <p14:creationId xmlns:p14="http://schemas.microsoft.com/office/powerpoint/2010/main" val="79395577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NUI¥P67_3タッチデバイス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164" y="2895600"/>
            <a:ext cx="5369161" cy="3572933"/>
          </a:xfrm>
          <a:prstGeom prst="rect">
            <a:avLst/>
          </a:prstGeom>
        </p:spPr>
      </p:pic>
      <p:sp>
        <p:nvSpPr>
          <p:cNvPr id="2" name="タイトル 1"/>
          <p:cNvSpPr>
            <a:spLocks noGrp="1"/>
          </p:cNvSpPr>
          <p:nvPr>
            <p:ph type="ctrTitle"/>
          </p:nvPr>
        </p:nvSpPr>
        <p:spPr/>
        <p:txBody>
          <a:bodyPr/>
          <a:lstStyle/>
          <a:p>
            <a:r>
              <a:rPr lang="en-US" altLang="ja-JP" dirty="0"/>
              <a:t>UI</a:t>
            </a:r>
            <a:r>
              <a:rPr lang="ja-JP" altLang="en-US" dirty="0"/>
              <a:t>の変遷： </a:t>
            </a:r>
            <a:r>
              <a:rPr lang="en-US" altLang="ja-JP" dirty="0"/>
              <a:t>4. NUI(Natural User </a:t>
            </a:r>
            <a:r>
              <a:rPr lang="en-US" altLang="ja-JP" dirty="0" smtClean="0"/>
              <a:t>Interface</a:t>
            </a:r>
            <a:r>
              <a:rPr lang="en-US" altLang="ja-JP" dirty="0"/>
              <a:t>)</a:t>
            </a:r>
            <a:endParaRPr kumimoji="1" lang="ja-JP" altLang="en-US" dirty="0"/>
          </a:p>
        </p:txBody>
      </p:sp>
      <p:pic>
        <p:nvPicPr>
          <p:cNvPr id="3" name="図 2" descr="NUI¥P67_3タッチデバイス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83" y="945045"/>
            <a:ext cx="3708400" cy="2197100"/>
          </a:xfrm>
          <a:prstGeom prst="rect">
            <a:avLst/>
          </a:prstGeom>
        </p:spPr>
      </p:pic>
      <p:pic>
        <p:nvPicPr>
          <p:cNvPr id="5" name="図 4" descr="a5151c7cef97ba7098de2de456963509_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744" y="945045"/>
            <a:ext cx="3028752" cy="2340022"/>
          </a:xfrm>
          <a:prstGeom prst="rect">
            <a:avLst/>
          </a:prstGeom>
        </p:spPr>
      </p:pic>
    </p:spTree>
    <p:extLst>
      <p:ext uri="{BB962C8B-B14F-4D97-AF65-F5344CB8AC3E}">
        <p14:creationId xmlns:p14="http://schemas.microsoft.com/office/powerpoint/2010/main" val="243440092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NUI</a:t>
            </a:r>
            <a:r>
              <a:rPr kumimoji="1" lang="ja-JP" altLang="en-US" dirty="0" smtClean="0"/>
              <a:t>のビジョン</a:t>
            </a:r>
            <a:endParaRPr kumimoji="1" lang="ja-JP" altLang="en-US" dirty="0"/>
          </a:p>
        </p:txBody>
      </p:sp>
      <p:sp>
        <p:nvSpPr>
          <p:cNvPr id="3" name="Text Box 30"/>
          <p:cNvSpPr txBox="1">
            <a:spLocks noChangeArrowheads="1"/>
          </p:cNvSpPr>
          <p:nvPr/>
        </p:nvSpPr>
        <p:spPr bwMode="auto">
          <a:xfrm>
            <a:off x="939800" y="1011222"/>
            <a:ext cx="8013699" cy="2585323"/>
          </a:xfrm>
          <a:prstGeom prst="rect">
            <a:avLst/>
          </a:prstGeom>
          <a:noFill/>
          <a:ln w="12700">
            <a:noFill/>
            <a:miter lim="800000"/>
            <a:headEnd/>
            <a:tailEnd/>
          </a:ln>
        </p:spPr>
        <p:txBody>
          <a:bodyPr wrap="square">
            <a:spAutoFit/>
          </a:bodyPr>
          <a:lstStyle/>
          <a:p>
            <a:r>
              <a:rPr lang="ja-JP" altLang="en-US" sz="5400" b="1" dirty="0" smtClean="0">
                <a:solidFill>
                  <a:srgbClr val="FF0000"/>
                </a:solidFill>
                <a:latin typeface="ＭＳ Ｐゴシック"/>
                <a:ea typeface="ＭＳ Ｐゴシック"/>
                <a:cs typeface="A-OTF 見出ミンMA31 Pro MA31" pitchFamily="18" charset="-128"/>
              </a:rPr>
              <a:t>人々の自然</a:t>
            </a:r>
            <a:r>
              <a:rPr lang="ja-JP" altLang="en-US" sz="5400" b="1" dirty="0">
                <a:solidFill>
                  <a:srgbClr val="FF0000"/>
                </a:solidFill>
                <a:latin typeface="ＭＳ Ｐゴシック"/>
                <a:ea typeface="ＭＳ Ｐゴシック"/>
                <a:cs typeface="A-OTF 見出ミンMA31 Pro MA31" pitchFamily="18" charset="-128"/>
              </a:rPr>
              <a:t>な</a:t>
            </a:r>
            <a:r>
              <a:rPr lang="ja-JP" altLang="en-US" sz="3200" dirty="0">
                <a:solidFill>
                  <a:prstClr val="black"/>
                </a:solidFill>
                <a:latin typeface="ＭＳ Ｐゴシック"/>
                <a:ea typeface="ＭＳ Ｐゴシック"/>
                <a:cs typeface="A-OTF 見出ミンMA31 Pro MA31" pitchFamily="18" charset="-128"/>
              </a:rPr>
              <a:t>入力に</a:t>
            </a:r>
            <a:r>
              <a:rPr lang="ja-JP" altLang="en-US" sz="3200" dirty="0" smtClean="0">
                <a:solidFill>
                  <a:prstClr val="black"/>
                </a:solidFill>
                <a:latin typeface="ＭＳ Ｐゴシック"/>
                <a:ea typeface="ＭＳ Ｐゴシック"/>
                <a:cs typeface="A-OTF 見出ミンMA31 Pro MA31" pitchFamily="18" charset="-128"/>
              </a:rPr>
              <a:t>よって</a:t>
            </a:r>
            <a:endParaRPr lang="en-US" altLang="ja-JP" sz="3200" dirty="0" smtClean="0">
              <a:solidFill>
                <a:prstClr val="black"/>
              </a:solidFill>
              <a:latin typeface="ＭＳ Ｐゴシック"/>
              <a:ea typeface="ＭＳ Ｐゴシック"/>
              <a:cs typeface="A-OTF 見出ミンMA31 Pro MA31" pitchFamily="18" charset="-128"/>
            </a:endParaRPr>
          </a:p>
          <a:p>
            <a:r>
              <a:rPr lang="ja-JP" altLang="en-US" sz="5400" b="1" dirty="0" smtClean="0">
                <a:solidFill>
                  <a:srgbClr val="FF0000"/>
                </a:solidFill>
                <a:latin typeface="ＭＳ Ｐゴシック"/>
                <a:ea typeface="ＭＳ Ｐゴシック"/>
                <a:cs typeface="A-OTF 見出ミンMA31 Pro MA31" pitchFamily="18" charset="-128"/>
              </a:rPr>
              <a:t>直観的</a:t>
            </a:r>
            <a:r>
              <a:rPr lang="ja-JP" altLang="en-US" sz="3200" dirty="0">
                <a:solidFill>
                  <a:prstClr val="black"/>
                </a:solidFill>
                <a:latin typeface="ＭＳ Ｐゴシック"/>
                <a:ea typeface="ＭＳ Ｐゴシック"/>
                <a:cs typeface="A-OTF 見出ミンMA31 Pro MA31" pitchFamily="18" charset="-128"/>
              </a:rPr>
              <a:t>にあるいは</a:t>
            </a:r>
            <a:r>
              <a:rPr lang="ja-JP" altLang="en-US" sz="5400" b="1" dirty="0">
                <a:solidFill>
                  <a:srgbClr val="FF0000"/>
                </a:solidFill>
                <a:latin typeface="ＭＳ Ｐゴシック"/>
                <a:ea typeface="ＭＳ Ｐゴシック"/>
                <a:cs typeface="A-OTF 見出ミンMA31 Pro MA31" pitchFamily="18" charset="-128"/>
              </a:rPr>
              <a:t>本能的</a:t>
            </a:r>
            <a:r>
              <a:rPr lang="ja-JP" altLang="en-US" sz="3200" dirty="0" smtClean="0">
                <a:solidFill>
                  <a:prstClr val="black"/>
                </a:solidFill>
                <a:latin typeface="ＭＳ Ｐゴシック"/>
                <a:ea typeface="ＭＳ Ｐゴシック"/>
                <a:cs typeface="A-OTF 見出ミンMA31 Pro MA31" pitchFamily="18" charset="-128"/>
              </a:rPr>
              <a:t>で</a:t>
            </a:r>
            <a:endParaRPr lang="en-US" altLang="ja-JP" sz="3200" dirty="0" smtClean="0">
              <a:solidFill>
                <a:prstClr val="black"/>
              </a:solidFill>
              <a:latin typeface="ＭＳ Ｐゴシック"/>
              <a:ea typeface="ＭＳ Ｐゴシック"/>
              <a:cs typeface="A-OTF 見出ミンMA31 Pro MA31" pitchFamily="18" charset="-128"/>
            </a:endParaRPr>
          </a:p>
          <a:p>
            <a:r>
              <a:rPr lang="ja-JP" altLang="en-US" sz="5400" b="1" dirty="0" smtClean="0">
                <a:solidFill>
                  <a:srgbClr val="FF0000"/>
                </a:solidFill>
                <a:latin typeface="ＭＳ Ｐゴシック"/>
                <a:ea typeface="ＭＳ Ｐゴシック"/>
                <a:cs typeface="A-OTF 見出ミンMA31 Pro MA31" pitchFamily="18" charset="-128"/>
              </a:rPr>
              <a:t>とぎれ</a:t>
            </a:r>
            <a:r>
              <a:rPr lang="ja-JP" altLang="en-US" sz="5400" b="1" dirty="0">
                <a:solidFill>
                  <a:srgbClr val="FF0000"/>
                </a:solidFill>
                <a:latin typeface="ＭＳ Ｐゴシック"/>
                <a:ea typeface="ＭＳ Ｐゴシック"/>
                <a:cs typeface="A-OTF 見出ミンMA31 Pro MA31" pitchFamily="18" charset="-128"/>
              </a:rPr>
              <a:t>のない体験</a:t>
            </a:r>
            <a:r>
              <a:rPr lang="ja-JP" altLang="en-US" sz="3200" dirty="0">
                <a:solidFill>
                  <a:prstClr val="black"/>
                </a:solidFill>
                <a:latin typeface="ＭＳ Ｐゴシック"/>
                <a:ea typeface="ＭＳ Ｐゴシック"/>
                <a:cs typeface="A-OTF 見出ミンMA31 Pro MA31" pitchFamily="18" charset="-128"/>
              </a:rPr>
              <a:t>を提供する</a:t>
            </a:r>
            <a:r>
              <a:rPr lang="ja-JP" altLang="en-US" sz="3200" dirty="0" smtClean="0">
                <a:solidFill>
                  <a:prstClr val="black"/>
                </a:solidFill>
                <a:latin typeface="ＭＳ Ｐゴシック"/>
                <a:ea typeface="ＭＳ Ｐゴシック"/>
                <a:cs typeface="A-OTF 見出ミンMA31 Pro MA31" pitchFamily="18" charset="-128"/>
              </a:rPr>
              <a:t>こと</a:t>
            </a:r>
            <a:endParaRPr lang="en-US" altLang="ja-JP" sz="3200" dirty="0">
              <a:solidFill>
                <a:prstClr val="black"/>
              </a:solidFill>
              <a:latin typeface="ＭＳ Ｐゴシック"/>
              <a:ea typeface="ＭＳ Ｐゴシック"/>
              <a:cs typeface="A-OTF 見出ミンMA31 Pro MA31" pitchFamily="18" charset="-128"/>
            </a:endParaRPr>
          </a:p>
        </p:txBody>
      </p:sp>
      <p:sp>
        <p:nvSpPr>
          <p:cNvPr id="4" name="正方形/長方形 8"/>
          <p:cNvSpPr>
            <a:spLocks noChangeArrowheads="1"/>
          </p:cNvSpPr>
          <p:nvPr/>
        </p:nvSpPr>
        <p:spPr bwMode="auto">
          <a:xfrm>
            <a:off x="666720" y="3775590"/>
            <a:ext cx="8576757" cy="2308324"/>
          </a:xfrm>
          <a:prstGeom prst="rect">
            <a:avLst/>
          </a:prstGeom>
          <a:solidFill>
            <a:schemeClr val="tx1"/>
          </a:solidFill>
          <a:ln w="9525">
            <a:noFill/>
            <a:miter lim="800000"/>
            <a:headEnd/>
            <a:tailEnd/>
          </a:ln>
        </p:spPr>
        <p:txBody>
          <a:bodyPr wrap="square">
            <a:spAutoFit/>
          </a:bodyPr>
          <a:lstStyle/>
          <a:p>
            <a:pPr algn="ctr">
              <a:lnSpc>
                <a:spcPct val="150000"/>
              </a:lnSpc>
            </a:pPr>
            <a:r>
              <a:rPr lang="ja-JP" altLang="en-US" sz="2400" b="1" dirty="0">
                <a:solidFill>
                  <a:prstClr val="white"/>
                </a:solidFill>
                <a:latin typeface="ＭＳ Ｐゴシック"/>
                <a:ea typeface="ＭＳ Ｐゴシック"/>
                <a:cs typeface="メイリオ" pitchFamily="50" charset="-128"/>
              </a:rPr>
              <a:t>人々が</a:t>
            </a:r>
            <a:r>
              <a:rPr lang="ja-JP" altLang="en-US" sz="2400" b="1" dirty="0" smtClean="0">
                <a:solidFill>
                  <a:prstClr val="white"/>
                </a:solidFill>
                <a:latin typeface="ＭＳ Ｐゴシック"/>
                <a:ea typeface="ＭＳ Ｐゴシック"/>
                <a:cs typeface="メイリオ" pitchFamily="50" charset="-128"/>
              </a:rPr>
              <a:t>コンピューターを</a:t>
            </a:r>
            <a:r>
              <a:rPr lang="ja-JP" altLang="en-US" sz="2400" b="1" dirty="0">
                <a:solidFill>
                  <a:prstClr val="white"/>
                </a:solidFill>
                <a:latin typeface="ＭＳ Ｐゴシック"/>
                <a:ea typeface="ＭＳ Ｐゴシック"/>
                <a:cs typeface="メイリオ" pitchFamily="50" charset="-128"/>
              </a:rPr>
              <a:t>学ばなければ</a:t>
            </a:r>
            <a:r>
              <a:rPr lang="ja-JP" altLang="en-US" sz="2400" b="1" dirty="0" smtClean="0">
                <a:solidFill>
                  <a:prstClr val="white"/>
                </a:solidFill>
                <a:latin typeface="ＭＳ Ｐゴシック"/>
                <a:ea typeface="ＭＳ Ｐゴシック"/>
                <a:cs typeface="メイリオ" pitchFamily="50" charset="-128"/>
              </a:rPr>
              <a:t>ならなかった</a:t>
            </a:r>
            <a:endParaRPr lang="ja-JP" altLang="en-US" sz="2400" b="1" dirty="0">
              <a:solidFill>
                <a:prstClr val="white"/>
              </a:solidFill>
              <a:latin typeface="ＭＳ Ｐゴシック"/>
              <a:ea typeface="ＭＳ Ｐゴシック"/>
              <a:cs typeface="メイリオ" pitchFamily="50" charset="-128"/>
            </a:endParaRPr>
          </a:p>
          <a:p>
            <a:pPr algn="ctr">
              <a:lnSpc>
                <a:spcPct val="150000"/>
              </a:lnSpc>
            </a:pPr>
            <a:r>
              <a:rPr lang="ja-JP" altLang="en-US" sz="2400" b="1" dirty="0" smtClean="0">
                <a:solidFill>
                  <a:prstClr val="white"/>
                </a:solidFill>
                <a:latin typeface="ＭＳ Ｐゴシック"/>
                <a:ea typeface="ＭＳ Ｐゴシック"/>
                <a:cs typeface="メイリオ" pitchFamily="50" charset="-128"/>
              </a:rPr>
              <a:t>目指す</a:t>
            </a:r>
            <a:r>
              <a:rPr lang="ja-JP" altLang="en-US" sz="2400" b="1" dirty="0">
                <a:solidFill>
                  <a:prstClr val="white"/>
                </a:solidFill>
                <a:latin typeface="ＭＳ Ｐゴシック"/>
                <a:ea typeface="ＭＳ Ｐゴシック"/>
                <a:cs typeface="メイリオ" pitchFamily="50" charset="-128"/>
              </a:rPr>
              <a:t>のは自然なエクスペリエンス</a:t>
            </a:r>
            <a:r>
              <a:rPr lang="ja-JP" altLang="en-US" sz="2400" b="1" dirty="0" smtClean="0">
                <a:solidFill>
                  <a:prstClr val="white"/>
                </a:solidFill>
                <a:latin typeface="ＭＳ Ｐゴシック"/>
                <a:ea typeface="ＭＳ Ｐゴシック"/>
                <a:cs typeface="メイリオ" pitchFamily="50" charset="-128"/>
              </a:rPr>
              <a:t>、</a:t>
            </a:r>
            <a:endParaRPr lang="en-US" altLang="ja-JP" sz="2400" b="1" dirty="0" smtClean="0">
              <a:solidFill>
                <a:prstClr val="white"/>
              </a:solidFill>
              <a:latin typeface="ＭＳ Ｐゴシック"/>
              <a:ea typeface="ＭＳ Ｐゴシック"/>
              <a:cs typeface="メイリオ" pitchFamily="50" charset="-128"/>
            </a:endParaRPr>
          </a:p>
          <a:p>
            <a:pPr algn="ctr">
              <a:lnSpc>
                <a:spcPct val="150000"/>
              </a:lnSpc>
            </a:pPr>
            <a:r>
              <a:rPr lang="ja-JP" altLang="en-US" sz="2400" b="1" dirty="0" smtClean="0">
                <a:solidFill>
                  <a:prstClr val="white"/>
                </a:solidFill>
                <a:latin typeface="ＭＳ Ｐゴシック"/>
                <a:ea typeface="ＭＳ Ｐゴシック"/>
                <a:cs typeface="メイリオ" pitchFamily="50" charset="-128"/>
              </a:rPr>
              <a:t>自然</a:t>
            </a:r>
            <a:r>
              <a:rPr lang="ja-JP" altLang="en-US" sz="2400" b="1" dirty="0">
                <a:solidFill>
                  <a:prstClr val="white"/>
                </a:solidFill>
                <a:latin typeface="ＭＳ Ｐゴシック"/>
                <a:ea typeface="ＭＳ Ｐゴシック"/>
                <a:cs typeface="メイリオ" pitchFamily="50" charset="-128"/>
              </a:rPr>
              <a:t>なコンピューティング</a:t>
            </a:r>
          </a:p>
          <a:p>
            <a:pPr algn="ctr">
              <a:lnSpc>
                <a:spcPct val="150000"/>
              </a:lnSpc>
            </a:pPr>
            <a:r>
              <a:rPr lang="ja-JP" altLang="en-US" sz="2400" b="1" dirty="0" smtClean="0">
                <a:solidFill>
                  <a:srgbClr val="FFFF00"/>
                </a:solidFill>
                <a:latin typeface="ＭＳ Ｐゴシック"/>
                <a:ea typeface="ＭＳ Ｐゴシック"/>
                <a:cs typeface="メイリオ" pitchFamily="50" charset="-128"/>
              </a:rPr>
              <a:t>コンピューター</a:t>
            </a:r>
            <a:r>
              <a:rPr lang="ja-JP" altLang="en-US" sz="2400" b="1" dirty="0">
                <a:solidFill>
                  <a:srgbClr val="FFFF00"/>
                </a:solidFill>
                <a:latin typeface="ＭＳ Ｐゴシック"/>
                <a:ea typeface="ＭＳ Ｐゴシック"/>
                <a:cs typeface="メイリオ" pitchFamily="50" charset="-128"/>
              </a:rPr>
              <a:t>自身が、人々の</a:t>
            </a:r>
            <a:r>
              <a:rPr lang="ja-JP" altLang="en-US" sz="2400" b="1" dirty="0" smtClean="0">
                <a:solidFill>
                  <a:srgbClr val="FFFF00"/>
                </a:solidFill>
                <a:latin typeface="ＭＳ Ｐゴシック"/>
                <a:ea typeface="ＭＳ Ｐゴシック"/>
                <a:cs typeface="メイリオ" pitchFamily="50" charset="-128"/>
              </a:rPr>
              <a:t>言葉や動作を</a:t>
            </a:r>
            <a:r>
              <a:rPr lang="ja-JP" altLang="en-US" sz="2400" b="1" dirty="0">
                <a:solidFill>
                  <a:srgbClr val="FFFF00"/>
                </a:solidFill>
                <a:latin typeface="ＭＳ Ｐゴシック"/>
                <a:ea typeface="ＭＳ Ｐゴシック"/>
                <a:cs typeface="メイリオ" pitchFamily="50" charset="-128"/>
              </a:rPr>
              <a:t>学ぶ時代が来た</a:t>
            </a:r>
          </a:p>
        </p:txBody>
      </p:sp>
    </p:spTree>
    <p:extLst>
      <p:ext uri="{BB962C8B-B14F-4D97-AF65-F5344CB8AC3E}">
        <p14:creationId xmlns:p14="http://schemas.microsoft.com/office/powerpoint/2010/main" val="1336848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0" y="1677988"/>
            <a:ext cx="9906000" cy="442951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a:endParaRPr lang="ja-JP" alt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3" name="正方形/長方形 12"/>
          <p:cNvSpPr/>
          <p:nvPr/>
        </p:nvSpPr>
        <p:spPr bwMode="auto">
          <a:xfrm>
            <a:off x="423178" y="2331176"/>
            <a:ext cx="2542386" cy="1744559"/>
          </a:xfrm>
          <a:prstGeom prst="rect">
            <a:avLst/>
          </a:prstGeom>
          <a:solidFill>
            <a:schemeClr val="bg1"/>
          </a:solidFill>
          <a:ln w="28575">
            <a:solidFill>
              <a:schemeClr val="accent6">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a:endParaRPr lang="ja-JP" alt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80236" name="Picture 12" descr="\\192.168.11.190\d2\_common\素材集\シルエット素材集\JPEG\p10_p49\p010_011_01.jpg"/>
          <p:cNvPicPr>
            <a:picLocks noChangeAspect="1" noChangeArrowheads="1"/>
          </p:cNvPicPr>
          <p:nvPr/>
        </p:nvPicPr>
        <p:blipFill>
          <a:blip r:embed="rId3" cstate="print">
            <a:clrChange>
              <a:clrFrom>
                <a:srgbClr val="FFFFFE"/>
              </a:clrFrom>
              <a:clrTo>
                <a:srgbClr val="FFFFF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4108898"/>
            <a:ext cx="9906001" cy="1527175"/>
          </a:xfrm>
          <a:prstGeom prst="rect">
            <a:avLst/>
          </a:prstGeom>
          <a:noFill/>
          <a:extLst>
            <a:ext uri="{909E8E84-426E-40dd-AFC4-6F175D3DCCD1}">
              <a14:hiddenFill xmlns:a14="http://schemas.microsoft.com/office/drawing/2010/main">
                <a:solidFill>
                  <a:srgbClr val="FFFFFF"/>
                </a:solidFill>
              </a14:hiddenFill>
            </a:ext>
          </a:extLst>
        </p:spPr>
      </p:pic>
      <p:sp>
        <p:nvSpPr>
          <p:cNvPr id="8" name="円/楕円 7"/>
          <p:cNvSpPr/>
          <p:nvPr/>
        </p:nvSpPr>
        <p:spPr>
          <a:xfrm>
            <a:off x="1832654" y="1999668"/>
            <a:ext cx="7878875" cy="7272808"/>
          </a:xfrm>
          <a:prstGeom prst="ellipse">
            <a:avLst/>
          </a:prstGeom>
          <a:gradFill flip="none" rotWithShape="1">
            <a:gsLst>
              <a:gs pos="0">
                <a:schemeClr val="accent3"/>
              </a:gs>
              <a:gs pos="51000">
                <a:schemeClr val="accent6">
                  <a:lumMod val="20000"/>
                  <a:lumOff val="80000"/>
                  <a:alpha val="0"/>
                </a:schemeClr>
              </a:gs>
              <a:gs pos="100000">
                <a:schemeClr val="accent6">
                  <a:lumMod val="20000"/>
                  <a:lumOff val="80000"/>
                  <a:alpha val="0"/>
                </a:schemeClr>
              </a:gs>
            </a:gsLst>
            <a:lin ang="54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a:solidFill>
                <a:prstClr val="black"/>
              </a:solidFill>
              <a:latin typeface="Calibri"/>
              <a:ea typeface="ＭＳ Ｐゴシック"/>
            </a:endParaRPr>
          </a:p>
        </p:txBody>
      </p:sp>
      <p:sp>
        <p:nvSpPr>
          <p:cNvPr id="7" name="円/楕円 6"/>
          <p:cNvSpPr/>
          <p:nvPr/>
        </p:nvSpPr>
        <p:spPr>
          <a:xfrm>
            <a:off x="1832654" y="5348040"/>
            <a:ext cx="7878875" cy="57606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pic>
        <p:nvPicPr>
          <p:cNvPr id="180230" name="Picture 6" descr="Silhouette Phone : スタジオ白い背景で音楽全長シルエットを聞いて1白人男性のテキストメッセージングの電話 ストックフォト"/>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70836" y="4002708"/>
            <a:ext cx="116601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023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78" y="2502721"/>
            <a:ext cx="2497167" cy="156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5008478" y="1981442"/>
            <a:ext cx="1596372" cy="1200329"/>
          </a:xfrm>
          <a:prstGeom prst="rect">
            <a:avLst/>
          </a:prstGeom>
        </p:spPr>
        <p:txBody>
          <a:bodyPr wrap="square">
            <a:spAutoFit/>
          </a:bodyPr>
          <a:lstStyle/>
          <a:p>
            <a:pPr algn="ctr"/>
            <a:r>
              <a:rPr lang="en-US" altLang="ja-JP" sz="7200" b="1" dirty="0" smtClean="0">
                <a:solidFill>
                  <a:prstClr val="white"/>
                </a:solidFill>
                <a:latin typeface="ＭＳ Ｐゴシック"/>
                <a:ea typeface="ＭＳ Ｐゴシック"/>
              </a:rPr>
              <a:t>UX</a:t>
            </a:r>
            <a:endParaRPr lang="ja-JP" altLang="en-US" sz="7200" b="1" dirty="0">
              <a:solidFill>
                <a:prstClr val="white"/>
              </a:solidFill>
              <a:latin typeface="ＭＳ Ｐゴシック"/>
              <a:ea typeface="ＭＳ Ｐゴシック"/>
            </a:endParaRPr>
          </a:p>
        </p:txBody>
      </p:sp>
      <p:cxnSp>
        <p:nvCxnSpPr>
          <p:cNvPr id="11" name="直線コネクタ 10"/>
          <p:cNvCxnSpPr/>
          <p:nvPr/>
        </p:nvCxnSpPr>
        <p:spPr>
          <a:xfrm>
            <a:off x="2965564" y="2331176"/>
            <a:ext cx="1088281" cy="2105937"/>
          </a:xfrm>
          <a:prstGeom prst="line">
            <a:avLst/>
          </a:prstGeom>
          <a:ln w="28575">
            <a:solidFill>
              <a:schemeClr val="accent6">
                <a:lumMod val="75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18" name="直線コネクタ 17"/>
          <p:cNvCxnSpPr/>
          <p:nvPr/>
        </p:nvCxnSpPr>
        <p:spPr>
          <a:xfrm flipH="1" flipV="1">
            <a:off x="423179" y="4064628"/>
            <a:ext cx="3630666" cy="588511"/>
          </a:xfrm>
          <a:prstGeom prst="line">
            <a:avLst/>
          </a:prstGeom>
          <a:ln w="28575">
            <a:solidFill>
              <a:schemeClr val="accent6">
                <a:lumMod val="75000"/>
              </a:schemeClr>
            </a:solidFill>
            <a:prstDash val="dash"/>
          </a:ln>
        </p:spPr>
        <p:style>
          <a:lnRef idx="1">
            <a:schemeClr val="accent6"/>
          </a:lnRef>
          <a:fillRef idx="0">
            <a:schemeClr val="accent6"/>
          </a:fillRef>
          <a:effectRef idx="0">
            <a:schemeClr val="accent6"/>
          </a:effectRef>
          <a:fontRef idx="minor">
            <a:schemeClr val="tx1"/>
          </a:fontRef>
        </p:style>
      </p:cxnSp>
      <p:pic>
        <p:nvPicPr>
          <p:cNvPr id="180234" name="Picture 10" descr="\\192.168.11.190\d2\_common\素材集\シルエット素材集\JPEG\p50_p99\p052_01.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a:off x="5588708" y="4002708"/>
            <a:ext cx="6641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0235" name="Picture 11" descr="\\192.168.11.190\d2\_common\素材集\シルエット素材集\JPEG\p50_p99\p067_04.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3068" y="3873755"/>
            <a:ext cx="1691060" cy="1858106"/>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2318002" y="2392459"/>
            <a:ext cx="595035" cy="646331"/>
          </a:xfrm>
          <a:prstGeom prst="rect">
            <a:avLst/>
          </a:prstGeom>
        </p:spPr>
        <p:txBody>
          <a:bodyPr wrap="none">
            <a:spAutoFit/>
          </a:bodyPr>
          <a:lstStyle/>
          <a:p>
            <a:r>
              <a:rPr lang="en-US" altLang="ja-JP" sz="3600" b="1" dirty="0" smtClean="0">
                <a:solidFill>
                  <a:srgbClr val="F79646"/>
                </a:solidFill>
                <a:latin typeface="ＭＳ Ｐゴシック"/>
                <a:ea typeface="ＭＳ Ｐゴシック"/>
              </a:rPr>
              <a:t>UI</a:t>
            </a:r>
            <a:endParaRPr lang="ja-JP" altLang="en-US" sz="3600" b="1" dirty="0">
              <a:solidFill>
                <a:srgbClr val="F79646"/>
              </a:solidFill>
              <a:latin typeface="ＭＳ Ｐゴシック"/>
              <a:ea typeface="ＭＳ Ｐゴシック"/>
            </a:endParaRPr>
          </a:p>
        </p:txBody>
      </p:sp>
      <p:sp>
        <p:nvSpPr>
          <p:cNvPr id="38" name="タイトル 1"/>
          <p:cNvSpPr txBox="1">
            <a:spLocks/>
          </p:cNvSpPr>
          <p:nvPr/>
        </p:nvSpPr>
        <p:spPr>
          <a:xfrm>
            <a:off x="488949" y="0"/>
            <a:ext cx="9288463" cy="549275"/>
          </a:xfrm>
          <a:prstGeom prst="rect">
            <a:avLst/>
          </a:prstGeom>
        </p:spPr>
        <p:txBody>
          <a:bodyPr anchor="ct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l"/>
            <a:r>
              <a:rPr lang="en-US" altLang="ja-JP" sz="2400" dirty="0" smtClean="0">
                <a:solidFill>
                  <a:prstClr val="black"/>
                </a:solidFill>
                <a:latin typeface="A-OTF 新ゴ Pro M" pitchFamily="34" charset="-128"/>
                <a:ea typeface="A-OTF 新ゴ Pro M" pitchFamily="34" charset="-128"/>
              </a:rPr>
              <a:t>UX</a:t>
            </a:r>
            <a:r>
              <a:rPr lang="ja-JP" altLang="en-US" sz="2400" dirty="0" smtClean="0">
                <a:solidFill>
                  <a:prstClr val="black"/>
                </a:solidFill>
                <a:latin typeface="A-OTF 新ゴ Pro M" pitchFamily="34" charset="-128"/>
                <a:ea typeface="A-OTF 新ゴ Pro M" pitchFamily="34" charset="-128"/>
              </a:rPr>
              <a:t>と</a:t>
            </a:r>
            <a:r>
              <a:rPr lang="en-US" altLang="ja-JP" sz="2400" dirty="0" smtClean="0">
                <a:solidFill>
                  <a:prstClr val="black"/>
                </a:solidFill>
                <a:latin typeface="A-OTF 新ゴ Pro M" pitchFamily="34" charset="-128"/>
                <a:ea typeface="A-OTF 新ゴ Pro M" pitchFamily="34" charset="-128"/>
              </a:rPr>
              <a:t>UI</a:t>
            </a:r>
            <a:r>
              <a:rPr lang="ja-JP" altLang="en-US" sz="2400" dirty="0" smtClean="0">
                <a:solidFill>
                  <a:prstClr val="black"/>
                </a:solidFill>
                <a:latin typeface="A-OTF 新ゴ Pro M" pitchFamily="34" charset="-128"/>
                <a:ea typeface="A-OTF 新ゴ Pro M" pitchFamily="34" charset="-128"/>
              </a:rPr>
              <a:t>の違い</a:t>
            </a:r>
            <a:endParaRPr lang="ja-JP" altLang="en-US" sz="2400" dirty="0">
              <a:solidFill>
                <a:prstClr val="black"/>
              </a:solidFill>
              <a:latin typeface="A-OTF 新ゴ Pro M" pitchFamily="34" charset="-128"/>
              <a:ea typeface="A-OTF 新ゴ Pro M" pitchFamily="34" charset="-128"/>
            </a:endParaRPr>
          </a:p>
        </p:txBody>
      </p:sp>
    </p:spTree>
    <p:extLst>
      <p:ext uri="{BB962C8B-B14F-4D97-AF65-F5344CB8AC3E}">
        <p14:creationId xmlns:p14="http://schemas.microsoft.com/office/powerpoint/2010/main" val="277335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fade">
                                      <p:cBhvr>
                                        <p:cTn id="7" dur="500"/>
                                        <p:tgtEl>
                                          <p:spTgt spid="180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0234"/>
                                        </p:tgtEl>
                                        <p:attrNameLst>
                                          <p:attrName>style.visibility</p:attrName>
                                        </p:attrNameLst>
                                      </p:cBhvr>
                                      <p:to>
                                        <p:strVal val="visible"/>
                                      </p:to>
                                    </p:set>
                                    <p:animEffect transition="in" filter="fade">
                                      <p:cBhvr>
                                        <p:cTn id="25" dur="500"/>
                                        <p:tgtEl>
                                          <p:spTgt spid="1802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0235"/>
                                        </p:tgtEl>
                                        <p:attrNameLst>
                                          <p:attrName>style.visibility</p:attrName>
                                        </p:attrNameLst>
                                      </p:cBhvr>
                                      <p:to>
                                        <p:strVal val="visible"/>
                                      </p:to>
                                    </p:set>
                                    <p:animEffect transition="in" filter="fade">
                                      <p:cBhvr>
                                        <p:cTn id="30" dur="500"/>
                                        <p:tgtEl>
                                          <p:spTgt spid="1802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0236"/>
                                        </p:tgtEl>
                                        <p:attrNameLst>
                                          <p:attrName>style.visibility</p:attrName>
                                        </p:attrNameLst>
                                      </p:cBhvr>
                                      <p:to>
                                        <p:strVal val="visible"/>
                                      </p:to>
                                    </p:set>
                                    <p:animEffect transition="in" filter="fade">
                                      <p:cBhvr>
                                        <p:cTn id="35" dur="500"/>
                                        <p:tgtEl>
                                          <p:spTgt spid="1802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5" grpId="0"/>
      <p:bldP spid="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solidFill>
                  <a:prstClr val="black"/>
                </a:solidFill>
              </a:rPr>
              <a:t>チームモデル</a:t>
            </a:r>
            <a:endParaRPr kumimoji="1" lang="ja-JP" altLang="en-US" dirty="0"/>
          </a:p>
        </p:txBody>
      </p:sp>
    </p:spTree>
    <p:extLst>
      <p:ext uri="{BB962C8B-B14F-4D97-AF65-F5344CB8AC3E}">
        <p14:creationId xmlns:p14="http://schemas.microsoft.com/office/powerpoint/2010/main" val="760197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UX</a:t>
            </a:r>
            <a:r>
              <a:rPr kumimoji="1" lang="ja-JP" altLang="en-US" dirty="0" smtClean="0"/>
              <a:t>関係の仕事を請け負う会社のチームモデル</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039" y="718311"/>
            <a:ext cx="5823762" cy="5432479"/>
          </a:xfrm>
          <a:prstGeom prst="rect">
            <a:avLst/>
          </a:prstGeom>
        </p:spPr>
      </p:pic>
      <p:sp>
        <p:nvSpPr>
          <p:cNvPr id="5" name="テキスト ボックス 4"/>
          <p:cNvSpPr txBox="1"/>
          <p:nvPr/>
        </p:nvSpPr>
        <p:spPr bwMode="auto">
          <a:xfrm>
            <a:off x="4276879" y="1086162"/>
            <a:ext cx="1509328"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solidFill>
                  <a:schemeClr val="tx1">
                    <a:lumMod val="50000"/>
                    <a:lumOff val="50000"/>
                  </a:schemeClr>
                </a:solidFill>
                <a:latin typeface="+mj-ea"/>
                <a:ea typeface="+mj-ea"/>
              </a:rPr>
              <a:t>ビジネス領域</a:t>
            </a:r>
          </a:p>
        </p:txBody>
      </p:sp>
      <p:sp>
        <p:nvSpPr>
          <p:cNvPr id="6" name="テキスト ボックス 5"/>
          <p:cNvSpPr txBox="1"/>
          <p:nvPr/>
        </p:nvSpPr>
        <p:spPr bwMode="auto">
          <a:xfrm>
            <a:off x="2089127" y="5469476"/>
            <a:ext cx="1525559"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solidFill>
                  <a:schemeClr val="tx1">
                    <a:lumMod val="50000"/>
                    <a:lumOff val="50000"/>
                  </a:schemeClr>
                </a:solidFill>
                <a:latin typeface="+mj-ea"/>
                <a:ea typeface="+mj-ea"/>
              </a:rPr>
              <a:t>システム領域</a:t>
            </a:r>
          </a:p>
        </p:txBody>
      </p:sp>
      <p:sp>
        <p:nvSpPr>
          <p:cNvPr id="7" name="テキスト ボックス 6"/>
          <p:cNvSpPr txBox="1"/>
          <p:nvPr/>
        </p:nvSpPr>
        <p:spPr bwMode="auto">
          <a:xfrm>
            <a:off x="5905098" y="5469476"/>
            <a:ext cx="2484054" cy="491655"/>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solidFill>
                  <a:schemeClr val="tx1">
                    <a:lumMod val="50000"/>
                    <a:lumOff val="50000"/>
                  </a:schemeClr>
                </a:solidFill>
                <a:latin typeface="+mj-ea"/>
                <a:ea typeface="+mj-ea"/>
              </a:rPr>
              <a:t>プレゼンテーション領域</a:t>
            </a:r>
          </a:p>
        </p:txBody>
      </p:sp>
    </p:spTree>
    <p:extLst>
      <p:ext uri="{BB962C8B-B14F-4D97-AF65-F5344CB8AC3E}">
        <p14:creationId xmlns:p14="http://schemas.microsoft.com/office/powerpoint/2010/main" val="268312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UX</a:t>
            </a:r>
            <a:r>
              <a:rPr lang="ja-JP" altLang="en-US" dirty="0"/>
              <a:t>関係の仕事を請け負う会社の</a:t>
            </a:r>
            <a:r>
              <a:rPr lang="ja-JP" altLang="en-US" dirty="0" smtClean="0"/>
              <a:t>チームモデル</a:t>
            </a:r>
            <a:endParaRPr kumimoji="1" lang="ja-JP" altLang="en-US" dirty="0"/>
          </a:p>
        </p:txBody>
      </p:sp>
      <p:pic>
        <p:nvPicPr>
          <p:cNvPr id="5" name="図 4" descr="test.png"/>
          <p:cNvPicPr>
            <a:picLocks noChangeAspect="1"/>
          </p:cNvPicPr>
          <p:nvPr/>
        </p:nvPicPr>
        <p:blipFill>
          <a:blip r:embed="rId3" cstate="print"/>
          <a:stretch>
            <a:fillRect/>
          </a:stretch>
        </p:blipFill>
        <p:spPr>
          <a:xfrm>
            <a:off x="2099546" y="695058"/>
            <a:ext cx="6495814" cy="5478168"/>
          </a:xfrm>
          <a:prstGeom prst="rect">
            <a:avLst/>
          </a:prstGeom>
        </p:spPr>
      </p:pic>
    </p:spTree>
    <p:extLst>
      <p:ext uri="{BB962C8B-B14F-4D97-AF65-F5344CB8AC3E}">
        <p14:creationId xmlns:p14="http://schemas.microsoft.com/office/powerpoint/2010/main" val="141285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a:t>UX</a:t>
            </a:r>
            <a:r>
              <a:rPr lang="ja-JP" altLang="en-US" dirty="0"/>
              <a:t>関係の仕事を請け負う会社のチームモデル</a:t>
            </a:r>
            <a:endParaRPr kumimoji="1" lang="ja-JP" altLang="en-US" dirty="0"/>
          </a:p>
        </p:txBody>
      </p:sp>
      <p:pic>
        <p:nvPicPr>
          <p:cNvPr id="5" name="図 4" descr="test.png"/>
          <p:cNvPicPr>
            <a:picLocks noChangeAspect="1"/>
          </p:cNvPicPr>
          <p:nvPr/>
        </p:nvPicPr>
        <p:blipFill>
          <a:blip r:embed="rId3" cstate="print"/>
          <a:stretch>
            <a:fillRect/>
          </a:stretch>
        </p:blipFill>
        <p:spPr>
          <a:xfrm>
            <a:off x="2099546" y="695058"/>
            <a:ext cx="6495814" cy="5478168"/>
          </a:xfrm>
          <a:prstGeom prst="rect">
            <a:avLst/>
          </a:prstGeom>
        </p:spPr>
      </p:pic>
      <p:sp>
        <p:nvSpPr>
          <p:cNvPr id="4" name="Rectangle 8"/>
          <p:cNvSpPr/>
          <p:nvPr/>
        </p:nvSpPr>
        <p:spPr>
          <a:xfrm>
            <a:off x="320443" y="2773916"/>
            <a:ext cx="3932086" cy="461665"/>
          </a:xfrm>
          <a:prstGeom prst="rect">
            <a:avLst/>
          </a:prstGeom>
        </p:spPr>
        <p:txBody>
          <a:bodyPr wrap="none">
            <a:spAutoFit/>
          </a:bodyPr>
          <a:lstStyle/>
          <a:p>
            <a:r>
              <a:rPr lang="en-US" altLang="ja-JP" sz="2400" b="1" dirty="0" smtClean="0">
                <a:latin typeface="+mj-ea"/>
                <a:ea typeface="+mj-ea"/>
                <a:cs typeface="Meiryo"/>
              </a:rPr>
              <a:t>XA</a:t>
            </a:r>
            <a:r>
              <a:rPr lang="ja-JP" altLang="en-US" sz="2400" b="1" dirty="0" smtClean="0">
                <a:latin typeface="+mj-ea"/>
                <a:ea typeface="+mj-ea"/>
                <a:cs typeface="Meiryo"/>
              </a:rPr>
              <a:t> </a:t>
            </a:r>
            <a:r>
              <a:rPr lang="en-US" altLang="ja-JP" sz="2400" b="1" dirty="0" smtClean="0">
                <a:latin typeface="+mj-ea"/>
                <a:ea typeface="+mj-ea"/>
                <a:cs typeface="Meiryo"/>
              </a:rPr>
              <a:t>: Experience Architecture</a:t>
            </a:r>
            <a:endParaRPr lang="en-US" sz="2400" dirty="0">
              <a:latin typeface="+mj-ea"/>
              <a:ea typeface="+mj-ea"/>
            </a:endParaRPr>
          </a:p>
        </p:txBody>
      </p:sp>
      <p:sp>
        <p:nvSpPr>
          <p:cNvPr id="6" name="Rectangle 9"/>
          <p:cNvSpPr/>
          <p:nvPr/>
        </p:nvSpPr>
        <p:spPr>
          <a:xfrm>
            <a:off x="6211661" y="2773916"/>
            <a:ext cx="3185487" cy="461665"/>
          </a:xfrm>
          <a:prstGeom prst="rect">
            <a:avLst/>
          </a:prstGeom>
        </p:spPr>
        <p:txBody>
          <a:bodyPr wrap="none">
            <a:spAutoFit/>
          </a:bodyPr>
          <a:lstStyle/>
          <a:p>
            <a:r>
              <a:rPr lang="en-US" altLang="ja-JP" sz="2400" b="1" dirty="0" smtClean="0">
                <a:latin typeface="+mj-ea"/>
                <a:ea typeface="+mj-ea"/>
                <a:cs typeface="Meiryo"/>
              </a:rPr>
              <a:t>XD</a:t>
            </a:r>
            <a:r>
              <a:rPr lang="ja-JP" altLang="en-US" sz="2400" b="1" dirty="0" smtClean="0">
                <a:latin typeface="+mj-ea"/>
                <a:ea typeface="+mj-ea"/>
                <a:cs typeface="Meiryo"/>
              </a:rPr>
              <a:t> </a:t>
            </a:r>
            <a:r>
              <a:rPr lang="en-US" altLang="ja-JP" sz="2400" b="1" dirty="0" smtClean="0">
                <a:latin typeface="+mj-ea"/>
                <a:ea typeface="+mj-ea"/>
                <a:cs typeface="Meiryo"/>
              </a:rPr>
              <a:t>: Experience Design</a:t>
            </a:r>
            <a:endParaRPr lang="en-US" sz="2400" dirty="0">
              <a:latin typeface="+mj-ea"/>
              <a:ea typeface="+mj-ea"/>
            </a:endParaRPr>
          </a:p>
        </p:txBody>
      </p:sp>
      <p:sp>
        <p:nvSpPr>
          <p:cNvPr id="7" name="Rectangle 10"/>
          <p:cNvSpPr/>
          <p:nvPr/>
        </p:nvSpPr>
        <p:spPr>
          <a:xfrm>
            <a:off x="115218" y="3845486"/>
            <a:ext cx="3945311" cy="461665"/>
          </a:xfrm>
          <a:prstGeom prst="rect">
            <a:avLst/>
          </a:prstGeom>
        </p:spPr>
        <p:txBody>
          <a:bodyPr wrap="none">
            <a:spAutoFit/>
          </a:bodyPr>
          <a:lstStyle/>
          <a:p>
            <a:r>
              <a:rPr lang="en-US" altLang="ja-JP" sz="2400" b="1" dirty="0" smtClean="0">
                <a:latin typeface="+mj-ea"/>
                <a:ea typeface="+mj-ea"/>
                <a:cs typeface="Meiryo"/>
              </a:rPr>
              <a:t>AA</a:t>
            </a:r>
            <a:r>
              <a:rPr lang="ja-JP" altLang="en-US" sz="2400" b="1" dirty="0" smtClean="0">
                <a:latin typeface="+mj-ea"/>
                <a:ea typeface="+mj-ea"/>
                <a:cs typeface="Meiryo"/>
              </a:rPr>
              <a:t> </a:t>
            </a:r>
            <a:r>
              <a:rPr lang="en-US" altLang="ja-JP" sz="2400" b="1" dirty="0" smtClean="0">
                <a:latin typeface="+mj-ea"/>
                <a:ea typeface="+mj-ea"/>
                <a:cs typeface="Meiryo"/>
              </a:rPr>
              <a:t>: Application Architecture</a:t>
            </a:r>
            <a:endParaRPr lang="en-US" sz="2400" dirty="0">
              <a:latin typeface="+mj-ea"/>
              <a:ea typeface="+mj-ea"/>
            </a:endParaRPr>
          </a:p>
        </p:txBody>
      </p:sp>
      <p:sp>
        <p:nvSpPr>
          <p:cNvPr id="8" name="Rectangle 11"/>
          <p:cNvSpPr/>
          <p:nvPr/>
        </p:nvSpPr>
        <p:spPr>
          <a:xfrm>
            <a:off x="6700252" y="3845486"/>
            <a:ext cx="2826415" cy="830997"/>
          </a:xfrm>
          <a:prstGeom prst="rect">
            <a:avLst/>
          </a:prstGeom>
        </p:spPr>
        <p:txBody>
          <a:bodyPr wrap="none">
            <a:spAutoFit/>
          </a:bodyPr>
          <a:lstStyle/>
          <a:p>
            <a:r>
              <a:rPr lang="en-US" altLang="ja-JP" sz="2400" b="1" dirty="0" smtClean="0">
                <a:latin typeface="+mj-ea"/>
                <a:ea typeface="+mj-ea"/>
                <a:cs typeface="Meiryo"/>
              </a:rPr>
              <a:t>IA</a:t>
            </a:r>
            <a:r>
              <a:rPr lang="ja-JP" altLang="en-US" sz="2400" b="1" dirty="0" smtClean="0">
                <a:latin typeface="+mj-ea"/>
                <a:ea typeface="+mj-ea"/>
                <a:cs typeface="Meiryo"/>
              </a:rPr>
              <a:t> </a:t>
            </a:r>
            <a:r>
              <a:rPr lang="en-US" altLang="ja-JP" sz="2400" b="1" dirty="0" smtClean="0">
                <a:latin typeface="+mj-ea"/>
                <a:ea typeface="+mj-ea"/>
                <a:cs typeface="Meiryo"/>
              </a:rPr>
              <a:t>: Information </a:t>
            </a:r>
          </a:p>
          <a:p>
            <a:r>
              <a:rPr lang="ja-JP" altLang="en-US" sz="2400" b="1" dirty="0">
                <a:latin typeface="+mj-ea"/>
                <a:ea typeface="+mj-ea"/>
                <a:cs typeface="Meiryo"/>
              </a:rPr>
              <a:t>　</a:t>
            </a:r>
            <a:r>
              <a:rPr lang="ja-JP" altLang="en-US" sz="2400" b="1" dirty="0" smtClean="0">
                <a:latin typeface="+mj-ea"/>
                <a:ea typeface="+mj-ea"/>
                <a:cs typeface="Meiryo"/>
              </a:rPr>
              <a:t>　　　　</a:t>
            </a:r>
            <a:r>
              <a:rPr lang="en-US" altLang="ja-JP" sz="2400" b="1" dirty="0" smtClean="0">
                <a:latin typeface="+mj-ea"/>
                <a:ea typeface="+mj-ea"/>
                <a:cs typeface="Meiryo"/>
              </a:rPr>
              <a:t>Architecture</a:t>
            </a:r>
            <a:endParaRPr lang="en-US" sz="2400" dirty="0">
              <a:latin typeface="+mj-ea"/>
              <a:ea typeface="+mj-ea"/>
            </a:endParaRPr>
          </a:p>
        </p:txBody>
      </p:sp>
      <p:sp>
        <p:nvSpPr>
          <p:cNvPr id="9" name="Rectangle 12"/>
          <p:cNvSpPr/>
          <p:nvPr/>
        </p:nvSpPr>
        <p:spPr>
          <a:xfrm>
            <a:off x="320443" y="4946319"/>
            <a:ext cx="4031873" cy="461665"/>
          </a:xfrm>
          <a:prstGeom prst="rect">
            <a:avLst/>
          </a:prstGeom>
        </p:spPr>
        <p:txBody>
          <a:bodyPr wrap="none">
            <a:spAutoFit/>
          </a:bodyPr>
          <a:lstStyle/>
          <a:p>
            <a:r>
              <a:rPr lang="en-US" altLang="ja-JP" sz="2400" b="1" dirty="0" smtClean="0">
                <a:latin typeface="+mj-ea"/>
                <a:ea typeface="+mj-ea"/>
                <a:cs typeface="Meiryo"/>
              </a:rPr>
              <a:t>AD</a:t>
            </a:r>
            <a:r>
              <a:rPr lang="ja-JP" altLang="en-US" sz="2400" b="1" dirty="0" smtClean="0">
                <a:latin typeface="+mj-ea"/>
                <a:ea typeface="+mj-ea"/>
                <a:cs typeface="Meiryo"/>
              </a:rPr>
              <a:t> </a:t>
            </a:r>
            <a:r>
              <a:rPr lang="en-US" altLang="ja-JP" sz="2400" b="1" dirty="0" smtClean="0">
                <a:latin typeface="+mj-ea"/>
                <a:ea typeface="+mj-ea"/>
                <a:cs typeface="Meiryo"/>
              </a:rPr>
              <a:t>: Application Development</a:t>
            </a:r>
            <a:endParaRPr lang="en-US" sz="2400" dirty="0">
              <a:latin typeface="+mj-ea"/>
              <a:ea typeface="+mj-ea"/>
            </a:endParaRPr>
          </a:p>
        </p:txBody>
      </p:sp>
      <p:sp>
        <p:nvSpPr>
          <p:cNvPr id="10" name="Rectangle 13"/>
          <p:cNvSpPr/>
          <p:nvPr/>
        </p:nvSpPr>
        <p:spPr>
          <a:xfrm>
            <a:off x="6266165" y="4921650"/>
            <a:ext cx="2545889" cy="461665"/>
          </a:xfrm>
          <a:prstGeom prst="rect">
            <a:avLst/>
          </a:prstGeom>
        </p:spPr>
        <p:txBody>
          <a:bodyPr wrap="none">
            <a:spAutoFit/>
          </a:bodyPr>
          <a:lstStyle/>
          <a:p>
            <a:r>
              <a:rPr lang="en-US" altLang="ja-JP" sz="2400" b="1" dirty="0" smtClean="0">
                <a:latin typeface="+mj-ea"/>
                <a:ea typeface="+mj-ea"/>
                <a:cs typeface="Meiryo"/>
              </a:rPr>
              <a:t>VD</a:t>
            </a:r>
            <a:r>
              <a:rPr lang="ja-JP" altLang="en-US" sz="2400" b="1" dirty="0" smtClean="0">
                <a:latin typeface="+mj-ea"/>
                <a:ea typeface="+mj-ea"/>
                <a:cs typeface="Meiryo"/>
              </a:rPr>
              <a:t> </a:t>
            </a:r>
            <a:r>
              <a:rPr lang="en-US" altLang="ja-JP" sz="2400" b="1" dirty="0" smtClean="0">
                <a:latin typeface="+mj-ea"/>
                <a:ea typeface="+mj-ea"/>
                <a:cs typeface="Meiryo"/>
              </a:rPr>
              <a:t>: Visual Design</a:t>
            </a:r>
            <a:endParaRPr lang="en-US" sz="2400" dirty="0">
              <a:latin typeface="+mj-ea"/>
              <a:ea typeface="+mj-ea"/>
            </a:endParaRPr>
          </a:p>
        </p:txBody>
      </p:sp>
      <p:sp>
        <p:nvSpPr>
          <p:cNvPr id="11" name="Rectangle 15"/>
          <p:cNvSpPr/>
          <p:nvPr/>
        </p:nvSpPr>
        <p:spPr>
          <a:xfrm>
            <a:off x="3427734" y="1441485"/>
            <a:ext cx="3518912" cy="461665"/>
          </a:xfrm>
          <a:prstGeom prst="rect">
            <a:avLst/>
          </a:prstGeom>
        </p:spPr>
        <p:txBody>
          <a:bodyPr wrap="none">
            <a:spAutoFit/>
          </a:bodyPr>
          <a:lstStyle/>
          <a:p>
            <a:r>
              <a:rPr lang="en-US" altLang="ja-JP" sz="2400" b="1" dirty="0" smtClean="0">
                <a:latin typeface="+mj-ea"/>
                <a:ea typeface="+mj-ea"/>
                <a:cs typeface="Meiryo"/>
              </a:rPr>
              <a:t>PM</a:t>
            </a:r>
            <a:r>
              <a:rPr lang="ja-JP" altLang="en-US" sz="2400" b="1" dirty="0" smtClean="0">
                <a:latin typeface="+mj-ea"/>
                <a:ea typeface="+mj-ea"/>
                <a:cs typeface="Meiryo"/>
              </a:rPr>
              <a:t> </a:t>
            </a:r>
            <a:r>
              <a:rPr lang="en-US" altLang="ja-JP" sz="2400" b="1" dirty="0" smtClean="0">
                <a:latin typeface="+mj-ea"/>
                <a:ea typeface="+mj-ea"/>
                <a:cs typeface="Meiryo"/>
              </a:rPr>
              <a:t>: Project Management</a:t>
            </a:r>
            <a:endParaRPr lang="en-US" sz="2400" dirty="0">
              <a:latin typeface="+mj-ea"/>
              <a:ea typeface="+mj-ea"/>
            </a:endParaRPr>
          </a:p>
        </p:txBody>
      </p:sp>
      <p:sp>
        <p:nvSpPr>
          <p:cNvPr id="12" name="Rectangle 11"/>
          <p:cNvSpPr/>
          <p:nvPr/>
        </p:nvSpPr>
        <p:spPr>
          <a:xfrm>
            <a:off x="3460264" y="4214818"/>
            <a:ext cx="3877985" cy="461665"/>
          </a:xfrm>
          <a:prstGeom prst="rect">
            <a:avLst/>
          </a:prstGeom>
        </p:spPr>
        <p:txBody>
          <a:bodyPr wrap="none">
            <a:spAutoFit/>
          </a:bodyPr>
          <a:lstStyle/>
          <a:p>
            <a:r>
              <a:rPr lang="en-US" altLang="ja-JP" sz="2400" b="1" dirty="0" smtClean="0">
                <a:latin typeface="+mj-ea"/>
                <a:ea typeface="+mj-ea"/>
                <a:cs typeface="Meiryo"/>
              </a:rPr>
              <a:t>ID</a:t>
            </a:r>
            <a:r>
              <a:rPr lang="ja-JP" altLang="en-US" sz="2400" b="1" dirty="0" smtClean="0">
                <a:latin typeface="+mj-ea"/>
                <a:ea typeface="+mj-ea"/>
                <a:cs typeface="Meiryo"/>
              </a:rPr>
              <a:t> </a:t>
            </a:r>
            <a:r>
              <a:rPr lang="en-US" altLang="ja-JP" sz="2400" b="1" dirty="0" smtClean="0">
                <a:latin typeface="+mj-ea"/>
                <a:ea typeface="+mj-ea"/>
                <a:cs typeface="Meiryo"/>
              </a:rPr>
              <a:t>: Interaction Development</a:t>
            </a:r>
            <a:endParaRPr lang="en-US" altLang="ja-JP" sz="2400" b="1" dirty="0">
              <a:latin typeface="+mj-ea"/>
              <a:ea typeface="+mj-ea"/>
              <a:cs typeface="Meiryo"/>
            </a:endParaRPr>
          </a:p>
        </p:txBody>
      </p:sp>
    </p:spTree>
    <p:extLst>
      <p:ext uri="{BB962C8B-B14F-4D97-AF65-F5344CB8AC3E}">
        <p14:creationId xmlns:p14="http://schemas.microsoft.com/office/powerpoint/2010/main" val="230195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762000" y="500514"/>
            <a:ext cx="8475742" cy="6057159"/>
            <a:chOff x="803909" y="209551"/>
            <a:chExt cx="8748793" cy="6252294"/>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14225" b="14310"/>
            <a:stretch/>
          </p:blipFill>
          <p:spPr>
            <a:xfrm>
              <a:off x="803909" y="209551"/>
              <a:ext cx="8748793" cy="6252294"/>
            </a:xfrm>
            <a:prstGeom prst="rect">
              <a:avLst/>
            </a:prstGeom>
          </p:spPr>
        </p:pic>
        <p:sp>
          <p:nvSpPr>
            <p:cNvPr id="4" name="テキスト ボックス 3"/>
            <p:cNvSpPr txBox="1"/>
            <p:nvPr/>
          </p:nvSpPr>
          <p:spPr bwMode="auto">
            <a:xfrm>
              <a:off x="6473536" y="1907481"/>
              <a:ext cx="2746657" cy="351809"/>
            </a:xfrm>
            <a:prstGeom prst="rect">
              <a:avLst/>
            </a:prstGeom>
            <a:noFill/>
            <a:ln w="9525">
              <a:noFill/>
              <a:miter lim="800000"/>
              <a:headEnd/>
              <a:tailEnd/>
            </a:ln>
          </p:spPr>
          <p:txBody>
            <a:bodyPr wrap="square" lIns="108000" tIns="72000" rIns="108000" bIns="72000" rtlCol="0" anchor="ctr" anchorCtr="1">
              <a:spAutoFit/>
            </a:bodyPr>
            <a:lstStyle/>
            <a:p>
              <a:pPr>
                <a:lnSpc>
                  <a:spcPct val="130000"/>
                </a:lnSpc>
                <a:buSzPct val="120000"/>
              </a:pPr>
              <a:r>
                <a:rPr kumimoji="1" lang="ja-JP" altLang="en-US" sz="1200" dirty="0" smtClean="0">
                  <a:latin typeface="A-OTF 新ゴ Pro R" pitchFamily="34" charset="-128"/>
                  <a:ea typeface="A-OTF 新ゴ Pro R" pitchFamily="34" charset="-128"/>
                </a:rPr>
                <a:t>ユーザーインタビュー</a:t>
              </a:r>
            </a:p>
          </p:txBody>
        </p:sp>
      </p:grpSp>
      <p:sp>
        <p:nvSpPr>
          <p:cNvPr id="2" name="タイトル 1"/>
          <p:cNvSpPr>
            <a:spLocks noGrp="1"/>
          </p:cNvSpPr>
          <p:nvPr>
            <p:ph type="ctrTitle"/>
          </p:nvPr>
        </p:nvSpPr>
        <p:spPr/>
        <p:txBody>
          <a:bodyPr/>
          <a:lstStyle/>
          <a:p>
            <a:r>
              <a:rPr lang="en-US" altLang="ja-JP" dirty="0"/>
              <a:t>UX</a:t>
            </a:r>
            <a:r>
              <a:rPr lang="ja-JP" altLang="en-US" dirty="0"/>
              <a:t>関係の仕事を請け負う会社の</a:t>
            </a:r>
            <a:r>
              <a:rPr lang="en-US" altLang="ja-JP" dirty="0" smtClean="0"/>
              <a:t>UX</a:t>
            </a:r>
            <a:r>
              <a:rPr lang="ja-JP" altLang="en-US" dirty="0" smtClean="0"/>
              <a:t>検討プロセス</a:t>
            </a:r>
            <a:endParaRPr kumimoji="1" lang="ja-JP" altLang="en-US" dirty="0"/>
          </a:p>
        </p:txBody>
      </p:sp>
    </p:spTree>
    <p:extLst>
      <p:ext uri="{BB962C8B-B14F-4D97-AF65-F5344CB8AC3E}">
        <p14:creationId xmlns:p14="http://schemas.microsoft.com/office/powerpoint/2010/main" val="393015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r>
              <a:rPr lang="ja-JP" altLang="en-US" sz="4800" b="1" dirty="0" smtClean="0">
                <a:solidFill>
                  <a:prstClr val="white"/>
                </a:solidFill>
                <a:latin typeface="Times New Roman" pitchFamily="18" charset="0"/>
                <a:ea typeface="A-OTF 新ゴ Pro R" pitchFamily="34" charset="-128"/>
                <a:cs typeface="Times New Roman" pitchFamily="18" charset="0"/>
              </a:rPr>
              <a:t> </a:t>
            </a:r>
          </a:p>
        </p:txBody>
      </p:sp>
      <p:sp>
        <p:nvSpPr>
          <p:cNvPr id="2" name="タイトル 1"/>
          <p:cNvSpPr>
            <a:spLocks noGrp="1"/>
          </p:cNvSpPr>
          <p:nvPr>
            <p:ph type="ctrTitle"/>
          </p:nvPr>
        </p:nvSpPr>
        <p:spPr>
          <a:xfrm>
            <a:off x="2006600" y="2778672"/>
            <a:ext cx="7899400" cy="549275"/>
          </a:xfrm>
        </p:spPr>
        <p:txBody>
          <a:bodyPr/>
          <a:lstStyle/>
          <a:p>
            <a:r>
              <a:rPr lang="ja-JP" altLang="en-US" sz="4400" dirty="0"/>
              <a:t>マインドマップで情報を可視化して</a:t>
            </a:r>
            <a:r>
              <a:rPr lang="ja-JP" altLang="en-US" sz="4400" dirty="0" smtClean="0"/>
              <a:t>みよう</a:t>
            </a:r>
            <a:endParaRPr kumimoji="1" lang="ja-JP" altLang="en-US" sz="4400" dirty="0"/>
          </a:p>
        </p:txBody>
      </p:sp>
    </p:spTree>
    <p:extLst>
      <p:ext uri="{BB962C8B-B14F-4D97-AF65-F5344CB8AC3E}">
        <p14:creationId xmlns:p14="http://schemas.microsoft.com/office/powerpoint/2010/main" val="3055203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en-US" altLang="ja-JP" b="1" dirty="0"/>
              <a:t>Big Picture</a:t>
            </a:r>
            <a:endParaRPr kumimoji="1" lang="ja-JP" altLang="en-US" dirty="0"/>
          </a:p>
        </p:txBody>
      </p:sp>
      <p:sp>
        <p:nvSpPr>
          <p:cNvPr id="4" name="テキスト ボックス 3"/>
          <p:cNvSpPr txBox="1"/>
          <p:nvPr/>
        </p:nvSpPr>
        <p:spPr bwMode="auto">
          <a:xfrm>
            <a:off x="704850" y="765174"/>
            <a:ext cx="8928100" cy="4808311"/>
          </a:xfrm>
          <a:prstGeom prst="rect">
            <a:avLst/>
          </a:prstGeom>
          <a:noFill/>
          <a:ln w="9525">
            <a:noFill/>
            <a:miter lim="800000"/>
            <a:headEnd/>
            <a:tailEnd/>
          </a:ln>
        </p:spPr>
        <p:txBody>
          <a:bodyPr wrap="square" lIns="108000" tIns="72000" rIns="108000" bIns="72000" rtlCol="0" anchor="t" anchorCtr="1">
            <a:noAutofit/>
          </a:bodyPr>
          <a:lstStyle/>
          <a:p>
            <a:pPr algn="ctr"/>
            <a:r>
              <a:rPr lang="ja-JP" altLang="en-US" sz="3200" b="1" dirty="0">
                <a:latin typeface="+mj-ea"/>
                <a:ea typeface="+mj-ea"/>
              </a:rPr>
              <a:t>これからのものづくりの勝利の</a:t>
            </a:r>
            <a:r>
              <a:rPr lang="ja-JP" altLang="en-US" sz="3200" b="1" dirty="0" smtClean="0">
                <a:latin typeface="+mj-ea"/>
                <a:ea typeface="+mj-ea"/>
              </a:rPr>
              <a:t>方程式</a:t>
            </a:r>
            <a:endParaRPr lang="en-US" altLang="ja-JP" sz="3200" b="1" dirty="0" smtClean="0">
              <a:latin typeface="+mj-ea"/>
              <a:ea typeface="+mj-ea"/>
            </a:endParaRPr>
          </a:p>
          <a:p>
            <a:pPr algn="ctr"/>
            <a:r>
              <a:rPr lang="ja-JP" altLang="en-US" sz="3200" b="1" dirty="0" smtClean="0">
                <a:latin typeface="+mj-ea"/>
                <a:ea typeface="+mj-ea"/>
              </a:rPr>
              <a:t>まず</a:t>
            </a:r>
            <a:r>
              <a:rPr lang="ja-JP" altLang="en-US" sz="3200" b="1" dirty="0">
                <a:latin typeface="+mj-ea"/>
                <a:ea typeface="+mj-ea"/>
              </a:rPr>
              <a:t>グローバル化が</a:t>
            </a:r>
            <a:r>
              <a:rPr lang="ja-JP" altLang="en-US" sz="3200" b="1" dirty="0" smtClean="0">
                <a:latin typeface="+mj-ea"/>
                <a:ea typeface="+mj-ea"/>
              </a:rPr>
              <a:t>大前提その</a:t>
            </a:r>
            <a:r>
              <a:rPr lang="ja-JP" altLang="en-US" sz="3200" b="1" dirty="0">
                <a:latin typeface="+mj-ea"/>
                <a:ea typeface="+mj-ea"/>
              </a:rPr>
              <a:t>上</a:t>
            </a:r>
            <a:r>
              <a:rPr lang="ja-JP" altLang="en-US" sz="3200" b="1" dirty="0" smtClean="0">
                <a:latin typeface="+mj-ea"/>
                <a:ea typeface="+mj-ea"/>
              </a:rPr>
              <a:t>で</a:t>
            </a:r>
            <a:endParaRPr lang="en-US" altLang="ja-JP" sz="3200" b="1" dirty="0" smtClean="0">
              <a:latin typeface="+mj-ea"/>
              <a:ea typeface="+mj-ea"/>
            </a:endParaRPr>
          </a:p>
          <a:p>
            <a:pPr algn="ctr"/>
            <a:endParaRPr lang="en-US" altLang="ja-JP" sz="3200" b="1" dirty="0" smtClean="0">
              <a:latin typeface="+mj-ea"/>
              <a:ea typeface="+mj-ea"/>
            </a:endParaRPr>
          </a:p>
          <a:p>
            <a:pPr algn="ctr"/>
            <a:r>
              <a:rPr lang="ja-JP" altLang="en-US" sz="3200" b="1" dirty="0" smtClean="0">
                <a:solidFill>
                  <a:srgbClr val="FF0000"/>
                </a:solidFill>
                <a:latin typeface="+mj-ea"/>
                <a:ea typeface="+mj-ea"/>
              </a:rPr>
              <a:t>最高</a:t>
            </a:r>
            <a:r>
              <a:rPr lang="ja-JP" altLang="en-US" sz="3200" b="1" dirty="0">
                <a:solidFill>
                  <a:srgbClr val="FF0000"/>
                </a:solidFill>
                <a:latin typeface="+mj-ea"/>
                <a:ea typeface="+mj-ea"/>
              </a:rPr>
              <a:t>の頭脳で企画</a:t>
            </a:r>
            <a:r>
              <a:rPr lang="ja-JP" altLang="en-US" sz="3200" b="1" dirty="0" smtClean="0">
                <a:latin typeface="+mj-ea"/>
                <a:ea typeface="+mj-ea"/>
              </a:rPr>
              <a:t>し</a:t>
            </a:r>
            <a:endParaRPr lang="en-US" altLang="ja-JP" sz="3200" b="1" dirty="0" smtClean="0">
              <a:latin typeface="+mj-ea"/>
              <a:ea typeface="+mj-ea"/>
            </a:endParaRPr>
          </a:p>
          <a:p>
            <a:pPr algn="ctr"/>
            <a:endParaRPr lang="en-US" altLang="ja-JP" sz="3200" b="1" dirty="0" smtClean="0">
              <a:latin typeface="+mj-ea"/>
              <a:ea typeface="+mj-ea"/>
            </a:endParaRPr>
          </a:p>
          <a:p>
            <a:pPr algn="ctr"/>
            <a:r>
              <a:rPr lang="ja-JP" altLang="en-US" sz="3200" b="1" dirty="0" smtClean="0">
                <a:latin typeface="+mj-ea"/>
                <a:ea typeface="+mj-ea"/>
              </a:rPr>
              <a:t>最低</a:t>
            </a:r>
            <a:r>
              <a:rPr lang="ja-JP" altLang="en-US" sz="3200" b="1" dirty="0">
                <a:latin typeface="+mj-ea"/>
                <a:ea typeface="+mj-ea"/>
              </a:rPr>
              <a:t>のコストで</a:t>
            </a:r>
            <a:r>
              <a:rPr lang="ja-JP" altLang="en-US" sz="3200" b="1" dirty="0" smtClean="0">
                <a:latin typeface="+mj-ea"/>
                <a:ea typeface="+mj-ea"/>
              </a:rPr>
              <a:t>つくり</a:t>
            </a:r>
            <a:endParaRPr lang="en-US" altLang="ja-JP" sz="3200" b="1" dirty="0" smtClean="0">
              <a:latin typeface="+mj-ea"/>
              <a:ea typeface="+mj-ea"/>
            </a:endParaRPr>
          </a:p>
          <a:p>
            <a:pPr algn="ctr"/>
            <a:endParaRPr lang="en-US" altLang="ja-JP" sz="3200" b="1" dirty="0" smtClean="0">
              <a:latin typeface="+mj-ea"/>
              <a:ea typeface="+mj-ea"/>
            </a:endParaRPr>
          </a:p>
          <a:p>
            <a:pPr algn="ctr"/>
            <a:r>
              <a:rPr lang="ja-JP" altLang="en-US" sz="3200" b="1" dirty="0" smtClean="0">
                <a:latin typeface="+mj-ea"/>
                <a:ea typeface="+mj-ea"/>
              </a:rPr>
              <a:t>最良</a:t>
            </a:r>
            <a:r>
              <a:rPr lang="ja-JP" altLang="en-US" sz="3200" b="1" dirty="0">
                <a:latin typeface="+mj-ea"/>
                <a:ea typeface="+mj-ea"/>
              </a:rPr>
              <a:t>の笑顔で世界で販売する</a:t>
            </a:r>
            <a:r>
              <a:rPr lang="ja-JP" altLang="en-US" sz="3200" b="1" dirty="0" smtClean="0">
                <a:latin typeface="+mj-ea"/>
                <a:ea typeface="+mj-ea"/>
              </a:rPr>
              <a:t>こと</a:t>
            </a:r>
            <a:endParaRPr lang="en-US" altLang="ja-JP" sz="3200" b="1" dirty="0">
              <a:effectLst/>
              <a:latin typeface="+mj-ea"/>
              <a:ea typeface="+mj-ea"/>
            </a:endParaRPr>
          </a:p>
        </p:txBody>
      </p:sp>
      <p:sp>
        <p:nvSpPr>
          <p:cNvPr id="5" name="角丸四角形 4"/>
          <p:cNvSpPr/>
          <p:nvPr/>
        </p:nvSpPr>
        <p:spPr>
          <a:xfrm>
            <a:off x="452406" y="4968205"/>
            <a:ext cx="8967366"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b="1" dirty="0" smtClean="0">
                <a:latin typeface="+mj-ea"/>
                <a:ea typeface="+mj-ea"/>
              </a:rPr>
              <a:t>上流工程での検討が最も重要</a:t>
            </a:r>
            <a:endParaRPr kumimoji="1" lang="en-US" altLang="ja-JP" sz="4800" b="1" dirty="0" smtClean="0">
              <a:latin typeface="+mj-ea"/>
              <a:ea typeface="+mj-ea"/>
            </a:endParaRPr>
          </a:p>
        </p:txBody>
      </p:sp>
    </p:spTree>
    <p:extLst>
      <p:ext uri="{BB962C8B-B14F-4D97-AF65-F5344CB8AC3E}">
        <p14:creationId xmlns:p14="http://schemas.microsoft.com/office/powerpoint/2010/main" val="318203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a:t>
            </a:r>
            <a:endParaRPr kumimoji="1" lang="ja-JP" altLang="en-US" dirty="0"/>
          </a:p>
        </p:txBody>
      </p:sp>
      <p:sp>
        <p:nvSpPr>
          <p:cNvPr id="4" name="テキスト ボックス 3"/>
          <p:cNvSpPr txBox="1"/>
          <p:nvPr/>
        </p:nvSpPr>
        <p:spPr>
          <a:xfrm>
            <a:off x="443846" y="1704954"/>
            <a:ext cx="9079268" cy="2667397"/>
          </a:xfrm>
          <a:prstGeom prst="rect">
            <a:avLst/>
          </a:prstGeom>
          <a:noFill/>
        </p:spPr>
        <p:txBody>
          <a:bodyPr wrap="square" rtlCol="0">
            <a:spAutoFit/>
          </a:bodyPr>
          <a:lstStyle/>
          <a:p>
            <a:pPr algn="just">
              <a:lnSpc>
                <a:spcPct val="120000"/>
              </a:lnSpc>
            </a:pPr>
            <a:r>
              <a:rPr lang="ja-JP" altLang="en-US" sz="2000" dirty="0">
                <a:solidFill>
                  <a:prstClr val="black"/>
                </a:solidFill>
                <a:latin typeface="+mn-ea"/>
                <a:ea typeface="+mn-ea"/>
              </a:rPr>
              <a:t>イギリス</a:t>
            </a:r>
            <a:r>
              <a:rPr lang="ja-JP" altLang="en-US" sz="2000" dirty="0" smtClean="0">
                <a:solidFill>
                  <a:prstClr val="black"/>
                </a:solidFill>
                <a:latin typeface="+mn-ea"/>
                <a:ea typeface="+mn-ea"/>
              </a:rPr>
              <a:t>の著述家、トニー・ブザンによって提唱</a:t>
            </a:r>
            <a:r>
              <a:rPr lang="ja-JP" altLang="en-US" sz="2000" dirty="0">
                <a:solidFill>
                  <a:prstClr val="black"/>
                </a:solidFill>
                <a:latin typeface="+mn-ea"/>
                <a:ea typeface="+mn-ea"/>
              </a:rPr>
              <a:t>された、頭の中で起こっていることを「見える化」するために用いられる思考</a:t>
            </a:r>
            <a:r>
              <a:rPr lang="ja-JP" altLang="en-US" sz="2000" dirty="0" smtClean="0">
                <a:solidFill>
                  <a:prstClr val="black"/>
                </a:solidFill>
                <a:latin typeface="+mn-ea"/>
                <a:ea typeface="+mn-ea"/>
              </a:rPr>
              <a:t>・発想・学習ツール。</a:t>
            </a:r>
            <a:endParaRPr lang="en-US" altLang="ja-JP" sz="2000" dirty="0" smtClean="0">
              <a:solidFill>
                <a:prstClr val="black"/>
              </a:solidFill>
              <a:latin typeface="+mn-ea"/>
              <a:ea typeface="+mn-ea"/>
            </a:endParaRPr>
          </a:p>
          <a:p>
            <a:pPr algn="just">
              <a:lnSpc>
                <a:spcPct val="120000"/>
              </a:lnSpc>
            </a:pPr>
            <a:r>
              <a:rPr lang="ja-JP" altLang="en-US" sz="2000" dirty="0" smtClean="0">
                <a:solidFill>
                  <a:prstClr val="black"/>
                </a:solidFill>
                <a:latin typeface="+mn-ea"/>
                <a:ea typeface="+mn-ea"/>
              </a:rPr>
              <a:t>想像や連想を用いて思考を</a:t>
            </a:r>
            <a:r>
              <a:rPr lang="ja-JP" altLang="en-US" sz="2000" dirty="0">
                <a:solidFill>
                  <a:prstClr val="black"/>
                </a:solidFill>
                <a:latin typeface="+mn-ea"/>
                <a:ea typeface="+mn-ea"/>
              </a:rPr>
              <a:t>展開し、マップを</a:t>
            </a:r>
            <a:r>
              <a:rPr lang="ja-JP" altLang="en-US" sz="2000" dirty="0" smtClean="0">
                <a:solidFill>
                  <a:prstClr val="black"/>
                </a:solidFill>
                <a:latin typeface="+mn-ea"/>
                <a:ea typeface="+mn-ea"/>
              </a:rPr>
              <a:t>描くことにより、思考の整理、豊かな発想、記憶が助けられるとされる。また、複雑</a:t>
            </a:r>
            <a:r>
              <a:rPr lang="ja-JP" altLang="en-US" sz="2000" dirty="0">
                <a:solidFill>
                  <a:prstClr val="black"/>
                </a:solidFill>
                <a:latin typeface="+mn-ea"/>
                <a:ea typeface="+mn-ea"/>
              </a:rPr>
              <a:t>な概念もコンパクトに表現でき</a:t>
            </a:r>
            <a:r>
              <a:rPr lang="ja-JP" altLang="en-US" sz="2000" dirty="0" smtClean="0">
                <a:solidFill>
                  <a:prstClr val="black"/>
                </a:solidFill>
                <a:latin typeface="+mn-ea"/>
                <a:ea typeface="+mn-ea"/>
              </a:rPr>
              <a:t>、かつ早く</a:t>
            </a:r>
            <a:r>
              <a:rPr lang="ja-JP" altLang="en-US" sz="2000" dirty="0">
                <a:solidFill>
                  <a:prstClr val="black"/>
                </a:solidFill>
                <a:latin typeface="+mn-ea"/>
                <a:ea typeface="+mn-ea"/>
              </a:rPr>
              <a:t>理解できると</a:t>
            </a:r>
            <a:r>
              <a:rPr lang="ja-JP" altLang="en-US" sz="2000" dirty="0" smtClean="0">
                <a:solidFill>
                  <a:prstClr val="black"/>
                </a:solidFill>
                <a:latin typeface="+mn-ea"/>
                <a:ea typeface="+mn-ea"/>
              </a:rPr>
              <a:t>され、注目を集めている。</a:t>
            </a:r>
            <a:endParaRPr lang="ja-JP" altLang="en-US" sz="2000" dirty="0">
              <a:solidFill>
                <a:prstClr val="black"/>
              </a:solidFill>
              <a:latin typeface="+mn-ea"/>
              <a:ea typeface="+mn-ea"/>
            </a:endParaRPr>
          </a:p>
          <a:p>
            <a:pPr algn="just">
              <a:lnSpc>
                <a:spcPct val="120000"/>
              </a:lnSpc>
            </a:pPr>
            <a:endParaRPr lang="en-US" altLang="ja-JP" sz="2000" dirty="0" smtClean="0">
              <a:solidFill>
                <a:prstClr val="black"/>
              </a:solidFill>
              <a:latin typeface="+mn-ea"/>
              <a:ea typeface="+mn-ea"/>
            </a:endParaRPr>
          </a:p>
          <a:p>
            <a:pPr algn="just">
              <a:lnSpc>
                <a:spcPct val="120000"/>
              </a:lnSpc>
            </a:pPr>
            <a:r>
              <a:rPr lang="ja-JP" altLang="en-US" sz="2000" dirty="0" smtClean="0">
                <a:solidFill>
                  <a:prstClr val="black"/>
                </a:solidFill>
                <a:latin typeface="+mn-ea"/>
                <a:ea typeface="+mn-ea"/>
              </a:rPr>
              <a:t>マップの描き方は以下の通り。</a:t>
            </a:r>
            <a:endParaRPr lang="en-US" altLang="ja-JP" sz="2000" dirty="0" smtClean="0">
              <a:solidFill>
                <a:prstClr val="black"/>
              </a:solidFill>
              <a:latin typeface="+mn-ea"/>
              <a:ea typeface="+mn-ea"/>
            </a:endParaRPr>
          </a:p>
        </p:txBody>
      </p:sp>
      <p:grpSp>
        <p:nvGrpSpPr>
          <p:cNvPr id="5" name="グループ化 4"/>
          <p:cNvGrpSpPr/>
          <p:nvPr/>
        </p:nvGrpSpPr>
        <p:grpSpPr>
          <a:xfrm>
            <a:off x="335280" y="4437248"/>
            <a:ext cx="9187834" cy="1496552"/>
            <a:chOff x="335280" y="4437248"/>
            <a:chExt cx="9187834" cy="1496552"/>
          </a:xfrm>
        </p:grpSpPr>
        <p:sp>
          <p:nvSpPr>
            <p:cNvPr id="3" name="正方形/長方形 2"/>
            <p:cNvSpPr/>
            <p:nvPr/>
          </p:nvSpPr>
          <p:spPr bwMode="auto">
            <a:xfrm>
              <a:off x="335280" y="4437248"/>
              <a:ext cx="9187834" cy="1496552"/>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テキスト ボックス 5"/>
            <p:cNvSpPr txBox="1"/>
            <p:nvPr/>
          </p:nvSpPr>
          <p:spPr>
            <a:xfrm>
              <a:off x="443846" y="4751848"/>
              <a:ext cx="9079268" cy="966418"/>
            </a:xfrm>
            <a:prstGeom prst="rect">
              <a:avLst/>
            </a:prstGeom>
            <a:noFill/>
          </p:spPr>
          <p:txBody>
            <a:bodyPr wrap="square" rtlCol="0">
              <a:spAutoFit/>
            </a:bodyPr>
            <a:lstStyle/>
            <a:p>
              <a:pPr>
                <a:lnSpc>
                  <a:spcPct val="120000"/>
                </a:lnSpc>
              </a:pPr>
              <a:r>
                <a:rPr lang="ja-JP" altLang="en-US" sz="2400" b="1" dirty="0">
                  <a:solidFill>
                    <a:prstClr val="black"/>
                  </a:solidFill>
                  <a:latin typeface="+mj-ea"/>
                  <a:ea typeface="+mj-ea"/>
                  <a:sym typeface="Wingdings 2"/>
                </a:rPr>
                <a:t> </a:t>
              </a:r>
              <a:r>
                <a:rPr lang="ja-JP" altLang="en-US" sz="2400" b="1" dirty="0">
                  <a:solidFill>
                    <a:prstClr val="black"/>
                  </a:solidFill>
                  <a:latin typeface="+mj-ea"/>
                  <a:ea typeface="+mj-ea"/>
                </a:rPr>
                <a:t>表現したい概念の中心となるキーワードやイメージを中央に置く。</a:t>
              </a:r>
              <a:endParaRPr lang="en-US" altLang="ja-JP" sz="2400" b="1" dirty="0">
                <a:solidFill>
                  <a:prstClr val="black"/>
                </a:solidFill>
                <a:latin typeface="+mj-ea"/>
                <a:ea typeface="+mj-ea"/>
              </a:endParaRPr>
            </a:p>
            <a:p>
              <a:pPr>
                <a:lnSpc>
                  <a:spcPct val="120000"/>
                </a:lnSpc>
              </a:pPr>
              <a:r>
                <a:rPr lang="ja-JP" altLang="en-US" sz="2400" b="1" dirty="0">
                  <a:solidFill>
                    <a:prstClr val="black"/>
                  </a:solidFill>
                  <a:latin typeface="+mj-ea"/>
                  <a:ea typeface="+mj-ea"/>
                  <a:sym typeface="Wingdings 2"/>
                </a:rPr>
                <a:t> </a:t>
              </a:r>
              <a:r>
                <a:rPr lang="ja-JP" altLang="en-US" sz="2400" b="1" dirty="0" smtClean="0">
                  <a:solidFill>
                    <a:prstClr val="black"/>
                  </a:solidFill>
                  <a:latin typeface="+mj-ea"/>
                  <a:ea typeface="+mj-ea"/>
                </a:rPr>
                <a:t>放射状</a:t>
              </a:r>
              <a:r>
                <a:rPr lang="ja-JP" altLang="en-US" sz="2400" b="1" dirty="0">
                  <a:solidFill>
                    <a:prstClr val="black"/>
                  </a:solidFill>
                  <a:latin typeface="+mj-ea"/>
                  <a:ea typeface="+mj-ea"/>
                </a:rPr>
                <a:t>にキーワードやイメージを広げ、繋げて描いていく。</a:t>
              </a:r>
              <a:endParaRPr lang="en-US" altLang="ja-JP" sz="2400" b="1" dirty="0">
                <a:solidFill>
                  <a:prstClr val="black"/>
                </a:solidFill>
                <a:latin typeface="+mj-ea"/>
                <a:ea typeface="+mj-ea"/>
              </a:endParaRPr>
            </a:p>
          </p:txBody>
        </p:sp>
      </p:grpSp>
      <p:sp>
        <p:nvSpPr>
          <p:cNvPr id="7" name="角丸四角形 6"/>
          <p:cNvSpPr/>
          <p:nvPr/>
        </p:nvSpPr>
        <p:spPr bwMode="auto">
          <a:xfrm>
            <a:off x="340508" y="802690"/>
            <a:ext cx="9122806" cy="82611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4000" b="1" dirty="0" smtClean="0">
                <a:solidFill>
                  <a:prstClr val="black">
                    <a:lumMod val="85000"/>
                    <a:lumOff val="15000"/>
                  </a:prstClr>
                </a:solidFill>
                <a:latin typeface="+mj-ea"/>
                <a:ea typeface="+mj-ea"/>
              </a:rPr>
              <a:t>創造的思考・発想ツール</a:t>
            </a:r>
            <a:endParaRPr lang="en-US" altLang="ja-JP" sz="4000" b="1" dirty="0">
              <a:solidFill>
                <a:prstClr val="black">
                  <a:lumMod val="85000"/>
                  <a:lumOff val="15000"/>
                </a:prstClr>
              </a:solidFill>
              <a:latin typeface="+mj-ea"/>
              <a:ea typeface="+mj-ea"/>
            </a:endParaRPr>
          </a:p>
        </p:txBody>
      </p:sp>
    </p:spTree>
    <p:extLst>
      <p:ext uri="{BB962C8B-B14F-4D97-AF65-F5344CB8AC3E}">
        <p14:creationId xmlns:p14="http://schemas.microsoft.com/office/powerpoint/2010/main" val="99098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マインドマップ例</a:t>
            </a:r>
            <a:endParaRPr kumimoji="1" lang="ja-JP" altLang="en-US" dirty="0"/>
          </a:p>
        </p:txBody>
      </p:sp>
      <p:pic>
        <p:nvPicPr>
          <p:cNvPr id="6" name="図 5" descr="マインドマップ_2914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49" y="3005666"/>
            <a:ext cx="4749800" cy="3238500"/>
          </a:xfrm>
          <a:prstGeom prst="rect">
            <a:avLst/>
          </a:prstGeom>
        </p:spPr>
      </p:pic>
      <p:pic>
        <p:nvPicPr>
          <p:cNvPr id="3" name="図 2" descr="マインドマップ_1830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854075"/>
            <a:ext cx="4889500" cy="3517900"/>
          </a:xfrm>
          <a:prstGeom prst="rect">
            <a:avLst/>
          </a:prstGeom>
        </p:spPr>
      </p:pic>
    </p:spTree>
    <p:extLst>
      <p:ext uri="{BB962C8B-B14F-4D97-AF65-F5344CB8AC3E}">
        <p14:creationId xmlns:p14="http://schemas.microsoft.com/office/powerpoint/2010/main" val="23647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マインドマップの特徴</a:t>
            </a:r>
            <a:endParaRPr kumimoji="1" lang="ja-JP" altLang="en-US" dirty="0"/>
          </a:p>
        </p:txBody>
      </p:sp>
      <p:sp>
        <p:nvSpPr>
          <p:cNvPr id="3" name="テキスト ボックス 2"/>
          <p:cNvSpPr txBox="1"/>
          <p:nvPr/>
        </p:nvSpPr>
        <p:spPr bwMode="auto">
          <a:xfrm>
            <a:off x="297542" y="1065184"/>
            <a:ext cx="9622972" cy="4078514"/>
          </a:xfrm>
          <a:prstGeom prst="rect">
            <a:avLst/>
          </a:prstGeom>
          <a:noFill/>
          <a:ln w="9525">
            <a:noFill/>
            <a:miter lim="800000"/>
            <a:headEnd/>
            <a:tailEnd/>
          </a:ln>
        </p:spPr>
        <p:txBody>
          <a:bodyPr wrap="square" lIns="108000" tIns="72000" rIns="108000" bIns="72000" rtlCol="0" anchor="ctr" anchorCtr="0">
            <a:noAutofit/>
          </a:bodyPr>
          <a:lstStyle/>
          <a:p>
            <a:pPr>
              <a:lnSpc>
                <a:spcPct val="250000"/>
              </a:lnSpc>
              <a:buSzPct val="120000"/>
            </a:pPr>
            <a:r>
              <a:rPr kumimoji="1" lang="ja-JP" altLang="en-US" sz="3600" b="1" dirty="0" smtClean="0">
                <a:latin typeface="+mj-ea"/>
                <a:ea typeface="+mj-ea"/>
              </a:rPr>
              <a:t>① 頭の中の情報の洗い出し</a:t>
            </a:r>
            <a:r>
              <a:rPr kumimoji="1" lang="ja-JP" altLang="en-US" sz="3600" b="1" spc="-300" dirty="0" smtClean="0">
                <a:latin typeface="+mj-ea"/>
                <a:ea typeface="+mj-ea"/>
              </a:rPr>
              <a:t>、</a:t>
            </a:r>
            <a:r>
              <a:rPr kumimoji="1" lang="ja-JP" altLang="en-US" sz="3600" b="1" dirty="0" smtClean="0">
                <a:latin typeface="+mj-ea"/>
                <a:ea typeface="+mj-ea"/>
              </a:rPr>
              <a:t>棚卸しができる</a:t>
            </a:r>
            <a:endParaRPr kumimoji="1" lang="en-US" altLang="ja-JP" sz="3600" b="1" dirty="0" smtClean="0">
              <a:latin typeface="+mj-ea"/>
              <a:ea typeface="+mj-ea"/>
            </a:endParaRPr>
          </a:p>
          <a:p>
            <a:pPr>
              <a:lnSpc>
                <a:spcPct val="250000"/>
              </a:lnSpc>
              <a:buSzPct val="120000"/>
            </a:pPr>
            <a:r>
              <a:rPr lang="ja-JP" altLang="en-US" sz="3600" b="1" dirty="0" smtClean="0">
                <a:latin typeface="+mj-ea"/>
                <a:ea typeface="+mj-ea"/>
              </a:rPr>
              <a:t>② 洗い出した情報につながりをもたせやすい </a:t>
            </a:r>
            <a:endParaRPr lang="en-US" altLang="ja-JP" sz="3600" b="1" dirty="0" smtClean="0">
              <a:latin typeface="+mj-ea"/>
              <a:ea typeface="+mj-ea"/>
            </a:endParaRPr>
          </a:p>
          <a:p>
            <a:pPr>
              <a:lnSpc>
                <a:spcPct val="250000"/>
              </a:lnSpc>
              <a:buSzPct val="120000"/>
            </a:pPr>
            <a:r>
              <a:rPr kumimoji="1" lang="ja-JP" altLang="en-US" sz="3600" b="1" dirty="0" smtClean="0">
                <a:latin typeface="+mj-ea"/>
                <a:ea typeface="+mj-ea"/>
              </a:rPr>
              <a:t>③ 相手に伝えるときにわかりやすい</a:t>
            </a:r>
          </a:p>
        </p:txBody>
      </p:sp>
      <p:sp>
        <p:nvSpPr>
          <p:cNvPr id="5" name="テキスト ボックス 4"/>
          <p:cNvSpPr txBox="1"/>
          <p:nvPr/>
        </p:nvSpPr>
        <p:spPr bwMode="auto">
          <a:xfrm>
            <a:off x="723674" y="2319717"/>
            <a:ext cx="8659822" cy="514738"/>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kumimoji="1" lang="ja-JP" altLang="en-US" sz="2400" dirty="0" smtClean="0">
                <a:solidFill>
                  <a:schemeClr val="tx1">
                    <a:lumMod val="75000"/>
                    <a:lumOff val="25000"/>
                  </a:schemeClr>
                </a:solidFill>
                <a:latin typeface="+mj-ea"/>
                <a:ea typeface="+mj-ea"/>
              </a:rPr>
              <a:t>（情報整理力、発想力、記憶力、課題発見力、問題解決力）</a:t>
            </a:r>
            <a:endParaRPr kumimoji="1" lang="en-US" altLang="ja-JP" sz="2400" dirty="0" smtClean="0">
              <a:solidFill>
                <a:schemeClr val="tx1">
                  <a:lumMod val="75000"/>
                  <a:lumOff val="25000"/>
                </a:schemeClr>
              </a:solidFill>
              <a:latin typeface="+mj-ea"/>
              <a:ea typeface="+mj-ea"/>
            </a:endParaRPr>
          </a:p>
        </p:txBody>
      </p:sp>
      <p:sp>
        <p:nvSpPr>
          <p:cNvPr id="6" name="テキスト ボックス 5"/>
          <p:cNvSpPr txBox="1"/>
          <p:nvPr/>
        </p:nvSpPr>
        <p:spPr bwMode="auto">
          <a:xfrm>
            <a:off x="723674" y="5024212"/>
            <a:ext cx="8659822" cy="514738"/>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kumimoji="1" lang="ja-JP" altLang="en-US" sz="2400" dirty="0" smtClean="0">
                <a:solidFill>
                  <a:schemeClr val="tx1">
                    <a:lumMod val="75000"/>
                    <a:lumOff val="25000"/>
                  </a:schemeClr>
                </a:solidFill>
                <a:latin typeface="+mj-ea"/>
                <a:ea typeface="+mj-ea"/>
              </a:rPr>
              <a:t>（プレゼンテーション力、コミュニケーション力、スピーカー力）</a:t>
            </a:r>
            <a:endParaRPr kumimoji="1" lang="en-US" altLang="ja-JP" sz="2400" dirty="0" smtClean="0">
              <a:solidFill>
                <a:schemeClr val="tx1">
                  <a:lumMod val="75000"/>
                  <a:lumOff val="25000"/>
                </a:schemeClr>
              </a:solidFill>
              <a:latin typeface="+mj-ea"/>
              <a:ea typeface="+mj-ea"/>
            </a:endParaRPr>
          </a:p>
        </p:txBody>
      </p:sp>
      <p:sp>
        <p:nvSpPr>
          <p:cNvPr id="7" name="テキスト ボックス 6"/>
          <p:cNvSpPr txBox="1"/>
          <p:nvPr/>
        </p:nvSpPr>
        <p:spPr bwMode="auto">
          <a:xfrm>
            <a:off x="723674" y="3671964"/>
            <a:ext cx="8659822" cy="514738"/>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kumimoji="1" lang="ja-JP" altLang="en-US" sz="2400" dirty="0" smtClean="0">
                <a:solidFill>
                  <a:schemeClr val="tx1">
                    <a:lumMod val="75000"/>
                    <a:lumOff val="25000"/>
                  </a:schemeClr>
                </a:solidFill>
                <a:latin typeface="+mj-ea"/>
                <a:ea typeface="+mj-ea"/>
              </a:rPr>
              <a:t>（創造力、発想力、課題発見力、問題解決力）</a:t>
            </a:r>
            <a:endParaRPr kumimoji="1" lang="en-US" altLang="ja-JP" sz="2400" dirty="0" smtClean="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7718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1843314" y="631738"/>
            <a:ext cx="6081486" cy="5706047"/>
          </a:xfrm>
          <a:prstGeom prst="roundRect">
            <a:avLst>
              <a:gd name="adj" fmla="val 5482"/>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ja-JP" altLang="en-US" dirty="0" smtClean="0"/>
              <a:t>描き方：基本ルール</a:t>
            </a:r>
            <a:endParaRPr kumimoji="1" lang="ja-JP" altLang="en-US" dirty="0"/>
          </a:p>
        </p:txBody>
      </p:sp>
      <p:sp>
        <p:nvSpPr>
          <p:cNvPr id="5" name="テキスト ボックス 4"/>
          <p:cNvSpPr txBox="1"/>
          <p:nvPr/>
        </p:nvSpPr>
        <p:spPr bwMode="auto">
          <a:xfrm>
            <a:off x="2556929" y="645982"/>
            <a:ext cx="5096938" cy="5685384"/>
          </a:xfrm>
          <a:prstGeom prst="rect">
            <a:avLst/>
          </a:prstGeom>
          <a:noFill/>
          <a:ln w="9525">
            <a:noFill/>
            <a:miter lim="800000"/>
            <a:headEnd/>
            <a:tailEnd/>
          </a:ln>
        </p:spPr>
        <p:txBody>
          <a:bodyPr wrap="square" lIns="108000" tIns="72000" rIns="108000" bIns="72000" rtlCol="0" anchor="ctr" anchorCtr="0">
            <a:spAutoFit/>
          </a:bodyPr>
          <a:lstStyle/>
          <a:p>
            <a:pPr>
              <a:buSzPct val="120000"/>
            </a:pPr>
            <a:r>
              <a:rPr lang="en-US" altLang="ja-JP" sz="3000" b="1" dirty="0" smtClean="0">
                <a:latin typeface="+mj-ea"/>
                <a:ea typeface="+mj-ea"/>
              </a:rPr>
              <a:t> 1.  </a:t>
            </a:r>
            <a:r>
              <a:rPr lang="ja-JP" altLang="en-US" sz="3000" b="1" dirty="0" smtClean="0">
                <a:latin typeface="+mj-ea"/>
                <a:ea typeface="+mj-ea"/>
              </a:rPr>
              <a:t>無地</a:t>
            </a:r>
            <a:r>
              <a:rPr lang="ja-JP" altLang="en-US" sz="3000" b="1" dirty="0">
                <a:latin typeface="+mj-ea"/>
                <a:ea typeface="+mj-ea"/>
              </a:rPr>
              <a:t>の紙を使う</a:t>
            </a:r>
          </a:p>
          <a:p>
            <a:pPr>
              <a:buSzPct val="120000"/>
            </a:pPr>
            <a:r>
              <a:rPr lang="en-US" altLang="ja-JP" sz="3000" b="1" dirty="0" smtClean="0">
                <a:latin typeface="+mj-ea"/>
                <a:ea typeface="+mj-ea"/>
              </a:rPr>
              <a:t> 2.  </a:t>
            </a:r>
            <a:r>
              <a:rPr lang="ja-JP" altLang="en-US" sz="3000" b="1" dirty="0" smtClean="0">
                <a:latin typeface="+mj-ea"/>
                <a:ea typeface="+mj-ea"/>
              </a:rPr>
              <a:t>用紙</a:t>
            </a:r>
            <a:r>
              <a:rPr lang="ja-JP" altLang="en-US" sz="3000" b="1" dirty="0">
                <a:latin typeface="+mj-ea"/>
                <a:ea typeface="+mj-ea"/>
              </a:rPr>
              <a:t>は横長で使う</a:t>
            </a:r>
          </a:p>
          <a:p>
            <a:pPr>
              <a:buSzPct val="120000"/>
            </a:pPr>
            <a:r>
              <a:rPr lang="en-US" altLang="ja-JP" sz="3000" b="1" dirty="0" smtClean="0">
                <a:latin typeface="+mj-ea"/>
                <a:ea typeface="+mj-ea"/>
              </a:rPr>
              <a:t> 3.</a:t>
            </a:r>
            <a:r>
              <a:rPr lang="ja-JP" altLang="en-US" sz="3000" b="1" dirty="0" smtClean="0">
                <a:latin typeface="+mj-ea"/>
                <a:ea typeface="+mj-ea"/>
              </a:rPr>
              <a:t>  用紙</a:t>
            </a:r>
            <a:r>
              <a:rPr lang="ja-JP" altLang="en-US" sz="3000" b="1" dirty="0">
                <a:latin typeface="+mj-ea"/>
                <a:ea typeface="+mj-ea"/>
              </a:rPr>
              <a:t>の中心から描く</a:t>
            </a:r>
          </a:p>
          <a:p>
            <a:pPr>
              <a:buSzPct val="120000"/>
            </a:pPr>
            <a:r>
              <a:rPr lang="en-US" altLang="ja-JP" sz="3000" b="1" dirty="0" smtClean="0">
                <a:latin typeface="+mj-ea"/>
                <a:ea typeface="+mj-ea"/>
              </a:rPr>
              <a:t> 4.  </a:t>
            </a:r>
            <a:r>
              <a:rPr lang="ja-JP" altLang="en-US" sz="3000" b="1" dirty="0" smtClean="0">
                <a:latin typeface="+mj-ea"/>
                <a:ea typeface="+mj-ea"/>
              </a:rPr>
              <a:t>テーマ</a:t>
            </a:r>
            <a:r>
              <a:rPr lang="ja-JP" altLang="en-US" sz="3000" b="1" dirty="0">
                <a:latin typeface="+mj-ea"/>
                <a:ea typeface="+mj-ea"/>
              </a:rPr>
              <a:t>はイメージで描く</a:t>
            </a:r>
          </a:p>
          <a:p>
            <a:pPr>
              <a:buSzPct val="120000"/>
            </a:pPr>
            <a:r>
              <a:rPr lang="en-US" altLang="ja-JP" sz="3000" b="1" dirty="0" smtClean="0">
                <a:latin typeface="+mj-ea"/>
                <a:ea typeface="+mj-ea"/>
              </a:rPr>
              <a:t> 5.</a:t>
            </a:r>
            <a:r>
              <a:rPr lang="ja-JP" altLang="en-US" sz="3000" b="1" dirty="0" smtClean="0">
                <a:latin typeface="+mj-ea"/>
                <a:ea typeface="+mj-ea"/>
              </a:rPr>
              <a:t>  </a:t>
            </a:r>
            <a:r>
              <a:rPr lang="en-US" altLang="ja-JP" sz="3000" b="1" dirty="0" smtClean="0">
                <a:latin typeface="+mj-ea"/>
                <a:ea typeface="+mj-ea"/>
              </a:rPr>
              <a:t>1</a:t>
            </a:r>
            <a:r>
              <a:rPr lang="ja-JP" altLang="en-US" sz="3000" b="1" dirty="0" smtClean="0">
                <a:latin typeface="+mj-ea"/>
                <a:ea typeface="+mj-ea"/>
              </a:rPr>
              <a:t>ブランチ</a:t>
            </a:r>
            <a:r>
              <a:rPr lang="ja-JP" altLang="en-US" sz="3000" b="1" dirty="0">
                <a:latin typeface="+mj-ea"/>
                <a:ea typeface="+mj-ea"/>
              </a:rPr>
              <a:t>（枝）＝</a:t>
            </a:r>
            <a:r>
              <a:rPr lang="en-US" altLang="ja-JP" sz="3000" b="1" dirty="0">
                <a:latin typeface="+mj-ea"/>
                <a:ea typeface="+mj-ea"/>
              </a:rPr>
              <a:t>1</a:t>
            </a:r>
            <a:r>
              <a:rPr lang="ja-JP" altLang="en-US" sz="3000" b="1" dirty="0">
                <a:latin typeface="+mj-ea"/>
                <a:ea typeface="+mj-ea"/>
              </a:rPr>
              <a:t>ワード</a:t>
            </a:r>
          </a:p>
          <a:p>
            <a:pPr>
              <a:buSzPct val="120000"/>
            </a:pPr>
            <a:r>
              <a:rPr lang="en-US" altLang="ja-JP" sz="3000" b="1" dirty="0" smtClean="0">
                <a:latin typeface="+mj-ea"/>
                <a:ea typeface="+mj-ea"/>
              </a:rPr>
              <a:t> 6.</a:t>
            </a:r>
            <a:r>
              <a:rPr lang="ja-JP" altLang="en-US" sz="3000" b="1" dirty="0" smtClean="0">
                <a:latin typeface="+mj-ea"/>
                <a:ea typeface="+mj-ea"/>
              </a:rPr>
              <a:t>  ワード</a:t>
            </a:r>
            <a:r>
              <a:rPr lang="ja-JP" altLang="en-US" sz="3000" b="1" dirty="0">
                <a:latin typeface="+mj-ea"/>
                <a:ea typeface="+mj-ea"/>
              </a:rPr>
              <a:t>は</a:t>
            </a:r>
            <a:r>
              <a:rPr lang="ja-JP" altLang="en-US" sz="3000" b="1" u="sng" dirty="0">
                <a:solidFill>
                  <a:schemeClr val="accent5">
                    <a:lumMod val="75000"/>
                  </a:schemeClr>
                </a:solidFill>
                <a:latin typeface="+mj-ea"/>
                <a:ea typeface="+mj-ea"/>
              </a:rPr>
              <a:t>単語</a:t>
            </a:r>
            <a:r>
              <a:rPr lang="ja-JP" altLang="en-US" sz="3000" b="1" dirty="0">
                <a:latin typeface="+mj-ea"/>
                <a:ea typeface="+mj-ea"/>
              </a:rPr>
              <a:t>で書く</a:t>
            </a:r>
          </a:p>
          <a:p>
            <a:pPr>
              <a:buSzPct val="120000"/>
            </a:pPr>
            <a:r>
              <a:rPr lang="en-US" altLang="ja-JP" sz="3000" b="1" dirty="0" smtClean="0">
                <a:latin typeface="+mj-ea"/>
                <a:ea typeface="+mj-ea"/>
              </a:rPr>
              <a:t> 7.</a:t>
            </a:r>
            <a:r>
              <a:rPr lang="ja-JP" altLang="en-US" sz="3000" b="1" dirty="0" smtClean="0">
                <a:latin typeface="+mj-ea"/>
                <a:ea typeface="+mj-ea"/>
              </a:rPr>
              <a:t>  ブランチ</a:t>
            </a:r>
            <a:r>
              <a:rPr lang="ja-JP" altLang="en-US" sz="3000" b="1" dirty="0">
                <a:latin typeface="+mj-ea"/>
                <a:ea typeface="+mj-ea"/>
              </a:rPr>
              <a:t>は曲線で</a:t>
            </a:r>
          </a:p>
          <a:p>
            <a:pPr>
              <a:buSzPct val="120000"/>
            </a:pPr>
            <a:r>
              <a:rPr lang="en-US" altLang="ja-JP" sz="3000" b="1" dirty="0" smtClean="0">
                <a:latin typeface="+mj-ea"/>
                <a:ea typeface="+mj-ea"/>
              </a:rPr>
              <a:t> 8.</a:t>
            </a:r>
            <a:r>
              <a:rPr lang="ja-JP" altLang="en-US" sz="3000" b="1" dirty="0" smtClean="0">
                <a:latin typeface="+mj-ea"/>
                <a:ea typeface="+mj-ea"/>
              </a:rPr>
              <a:t>  強調す</a:t>
            </a:r>
            <a:r>
              <a:rPr lang="ja-JP" altLang="en-US" sz="3000" b="1" dirty="0">
                <a:latin typeface="+mj-ea"/>
                <a:ea typeface="+mj-ea"/>
              </a:rPr>
              <a:t>る</a:t>
            </a:r>
          </a:p>
          <a:p>
            <a:pPr>
              <a:buSzPct val="120000"/>
            </a:pPr>
            <a:r>
              <a:rPr lang="en-US" altLang="ja-JP" sz="3000" b="1" dirty="0" smtClean="0">
                <a:latin typeface="+mj-ea"/>
                <a:ea typeface="+mj-ea"/>
              </a:rPr>
              <a:t> 9.  </a:t>
            </a:r>
            <a:r>
              <a:rPr lang="ja-JP" altLang="en-US" sz="3000" b="1" dirty="0" smtClean="0">
                <a:latin typeface="+mj-ea"/>
                <a:ea typeface="+mj-ea"/>
              </a:rPr>
              <a:t>関連付ける</a:t>
            </a:r>
            <a:endParaRPr lang="en-US" altLang="ja-JP" sz="3000" b="1" dirty="0" smtClean="0">
              <a:latin typeface="+mj-ea"/>
              <a:ea typeface="+mj-ea"/>
            </a:endParaRPr>
          </a:p>
          <a:p>
            <a:pPr>
              <a:buSzPct val="120000"/>
            </a:pPr>
            <a:r>
              <a:rPr lang="en-US" altLang="ja-JP" sz="3000" b="1" dirty="0" smtClean="0">
                <a:latin typeface="+mj-ea"/>
                <a:ea typeface="+mj-ea"/>
              </a:rPr>
              <a:t>10. </a:t>
            </a:r>
            <a:r>
              <a:rPr lang="ja-JP" altLang="en-US" sz="3000" b="1" u="sng" dirty="0" smtClean="0">
                <a:latin typeface="+mj-ea"/>
                <a:ea typeface="+mj-ea"/>
              </a:rPr>
              <a:t>独自</a:t>
            </a:r>
            <a:r>
              <a:rPr lang="ja-JP" altLang="en-US" sz="3000" b="1" u="sng" dirty="0">
                <a:latin typeface="+mj-ea"/>
                <a:ea typeface="+mj-ea"/>
              </a:rPr>
              <a:t>のスタイル</a:t>
            </a:r>
            <a:r>
              <a:rPr lang="ja-JP" altLang="en-US" sz="3000" b="1" u="sng" dirty="0" smtClean="0">
                <a:latin typeface="+mj-ea"/>
                <a:ea typeface="+mj-ea"/>
              </a:rPr>
              <a:t>で</a:t>
            </a:r>
            <a:endParaRPr lang="en-US" altLang="ja-JP" sz="3000" b="1" u="sng" dirty="0" smtClean="0">
              <a:latin typeface="+mj-ea"/>
              <a:ea typeface="+mj-ea"/>
            </a:endParaRPr>
          </a:p>
          <a:p>
            <a:pPr>
              <a:buSzPct val="120000"/>
            </a:pPr>
            <a:r>
              <a:rPr lang="en-US" altLang="ja-JP" sz="3000" b="1" dirty="0" smtClean="0">
                <a:latin typeface="+mj-ea"/>
                <a:ea typeface="+mj-ea"/>
              </a:rPr>
              <a:t>11. </a:t>
            </a:r>
            <a:r>
              <a:rPr lang="ja-JP" altLang="en-US" sz="3000" b="1" u="sng" dirty="0" smtClean="0">
                <a:latin typeface="+mj-ea"/>
                <a:ea typeface="+mj-ea"/>
              </a:rPr>
              <a:t>創造的</a:t>
            </a:r>
            <a:r>
              <a:rPr lang="ja-JP" altLang="en-US" sz="3000" b="1" u="sng" dirty="0">
                <a:latin typeface="+mj-ea"/>
                <a:ea typeface="+mj-ea"/>
              </a:rPr>
              <a:t>に</a:t>
            </a:r>
          </a:p>
          <a:p>
            <a:pPr>
              <a:buSzPct val="120000"/>
            </a:pPr>
            <a:r>
              <a:rPr lang="en-US" altLang="ja-JP" sz="3000" b="1" dirty="0" smtClean="0">
                <a:latin typeface="+mj-ea"/>
                <a:ea typeface="+mj-ea"/>
              </a:rPr>
              <a:t>12. </a:t>
            </a:r>
            <a:r>
              <a:rPr lang="ja-JP" altLang="en-US" sz="3000" b="1" u="sng" dirty="0" smtClean="0">
                <a:latin typeface="+mj-ea"/>
                <a:ea typeface="+mj-ea"/>
              </a:rPr>
              <a:t>楽しむ</a:t>
            </a:r>
            <a:r>
              <a:rPr lang="ja-JP" altLang="en-US" sz="3000" b="1" u="sng" dirty="0">
                <a:latin typeface="+mj-ea"/>
                <a:ea typeface="+mj-ea"/>
              </a:rPr>
              <a:t>！</a:t>
            </a:r>
            <a:endParaRPr kumimoji="1" lang="ja-JP" altLang="en-US" sz="3000" b="1" u="sng" dirty="0" smtClean="0">
              <a:latin typeface="+mj-ea"/>
              <a:ea typeface="+mj-ea"/>
            </a:endParaRPr>
          </a:p>
        </p:txBody>
      </p:sp>
    </p:spTree>
    <p:extLst>
      <p:ext uri="{BB962C8B-B14F-4D97-AF65-F5344CB8AC3E}">
        <p14:creationId xmlns:p14="http://schemas.microsoft.com/office/powerpoint/2010/main" val="135172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マインドマップ例</a:t>
            </a:r>
            <a:endParaRPr kumimoji="1" lang="ja-JP" altLang="en-US" dirty="0"/>
          </a:p>
        </p:txBody>
      </p:sp>
      <p:pic>
        <p:nvPicPr>
          <p:cNvPr id="3" name="図 2" descr="MindMapGuidlin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682" y="1168400"/>
            <a:ext cx="6105525" cy="5019675"/>
          </a:xfrm>
          <a:prstGeom prst="rect">
            <a:avLst/>
          </a:prstGeom>
        </p:spPr>
      </p:pic>
    </p:spTree>
    <p:extLst>
      <p:ext uri="{BB962C8B-B14F-4D97-AF65-F5344CB8AC3E}">
        <p14:creationId xmlns:p14="http://schemas.microsoft.com/office/powerpoint/2010/main" val="14214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マインドマップ演習</a:t>
            </a:r>
            <a:endParaRPr kumimoji="1" lang="ja-JP" altLang="en-US" dirty="0"/>
          </a:p>
        </p:txBody>
      </p:sp>
      <p:sp>
        <p:nvSpPr>
          <p:cNvPr id="3" name="正方形/長方形 2"/>
          <p:cNvSpPr/>
          <p:nvPr/>
        </p:nvSpPr>
        <p:spPr bwMode="auto">
          <a:xfrm>
            <a:off x="619125" y="1133475"/>
            <a:ext cx="8677275" cy="22479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dirty="0" smtClean="0">
                <a:latin typeface="ＭＳ Ｐゴシック" pitchFamily="50" charset="-128"/>
                <a:ea typeface="ＭＳ Ｐゴシック" pitchFamily="50" charset="-128"/>
              </a:rPr>
              <a:t>自分をマインドマップで表現</a:t>
            </a:r>
            <a:endParaRPr kumimoji="1" lang="en-US" altLang="ja-JP" sz="4800" dirty="0" smtClean="0">
              <a:latin typeface="ＭＳ Ｐゴシック" pitchFamily="50" charset="-128"/>
              <a:ea typeface="ＭＳ Ｐゴシック" pitchFamily="50" charset="-128"/>
            </a:endParaRPr>
          </a:p>
          <a:p>
            <a:pPr algn="ctr"/>
            <a:r>
              <a:rPr lang="ja-JP" altLang="en-US" sz="3600" dirty="0" smtClean="0">
                <a:latin typeface="ＭＳ Ｐゴシック" pitchFamily="50" charset="-128"/>
                <a:ea typeface="ＭＳ Ｐゴシック" pitchFamily="50" charset="-128"/>
              </a:rPr>
              <a:t>自分らしいに★を付けて</a:t>
            </a:r>
            <a:endParaRPr kumimoji="1" lang="ja-JP" altLang="en-US" sz="3600" dirty="0">
              <a:latin typeface="ＭＳ Ｐゴシック" pitchFamily="50" charset="-128"/>
              <a:ea typeface="ＭＳ Ｐゴシック" pitchFamily="50" charset="-128"/>
            </a:endParaRPr>
          </a:p>
        </p:txBody>
      </p:sp>
      <p:sp>
        <p:nvSpPr>
          <p:cNvPr id="5" name="角丸四角形 4"/>
          <p:cNvSpPr/>
          <p:nvPr/>
        </p:nvSpPr>
        <p:spPr bwMode="auto">
          <a:xfrm>
            <a:off x="7372350" y="838200"/>
            <a:ext cx="2143125"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4400" dirty="0">
                <a:solidFill>
                  <a:schemeClr val="bg1"/>
                </a:solidFill>
                <a:latin typeface="ＭＳ Ｐゴシック" pitchFamily="50" charset="-128"/>
                <a:ea typeface="ＭＳ Ｐゴシック" pitchFamily="50" charset="-128"/>
              </a:rPr>
              <a:t>5</a:t>
            </a:r>
            <a:r>
              <a:rPr kumimoji="1" lang="ja-JP" altLang="en-US" sz="4400" dirty="0" smtClean="0">
                <a:solidFill>
                  <a:schemeClr val="bg1"/>
                </a:solidFill>
                <a:latin typeface="ＭＳ Ｐゴシック" pitchFamily="50" charset="-128"/>
                <a:ea typeface="ＭＳ Ｐゴシック" pitchFamily="50" charset="-128"/>
              </a:rPr>
              <a:t>分</a:t>
            </a:r>
            <a:endParaRPr kumimoji="1" lang="ja-JP" altLang="en-US" sz="4400" dirty="0">
              <a:solidFill>
                <a:schemeClr val="bg1"/>
              </a:solidFill>
              <a:latin typeface="ＭＳ Ｐゴシック" pitchFamily="50" charset="-128"/>
              <a:ea typeface="ＭＳ Ｐゴシック" pitchFamily="50" charset="-128"/>
            </a:endParaRPr>
          </a:p>
        </p:txBody>
      </p:sp>
      <p:sp>
        <p:nvSpPr>
          <p:cNvPr id="6" name="正方形/長方形 5"/>
          <p:cNvSpPr/>
          <p:nvPr/>
        </p:nvSpPr>
        <p:spPr bwMode="auto">
          <a:xfrm>
            <a:off x="619125" y="3861048"/>
            <a:ext cx="8677275" cy="2247900"/>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4800" dirty="0" smtClean="0">
                <a:latin typeface="ＭＳ Ｐゴシック" pitchFamily="50" charset="-128"/>
                <a:ea typeface="ＭＳ Ｐゴシック" pitchFamily="50" charset="-128"/>
              </a:rPr>
              <a:t>チームに自己紹介</a:t>
            </a:r>
            <a:endParaRPr kumimoji="1" lang="en-US" altLang="ja-JP" sz="4800" dirty="0" smtClean="0">
              <a:latin typeface="ＭＳ Ｐゴシック" pitchFamily="50" charset="-128"/>
              <a:ea typeface="ＭＳ Ｐゴシック" pitchFamily="50" charset="-128"/>
            </a:endParaRPr>
          </a:p>
          <a:p>
            <a:pPr algn="ctr"/>
            <a:r>
              <a:rPr lang="ja-JP" altLang="en-US" sz="4800" dirty="0" smtClean="0">
                <a:latin typeface="ＭＳ Ｐゴシック" pitchFamily="50" charset="-128"/>
                <a:ea typeface="ＭＳ Ｐゴシック" pitchFamily="50" charset="-128"/>
              </a:rPr>
              <a:t>全て</a:t>
            </a:r>
            <a:r>
              <a:rPr lang="ja-JP" altLang="en-US" sz="4800" dirty="0">
                <a:latin typeface="ＭＳ Ｐゴシック" pitchFamily="50" charset="-128"/>
                <a:ea typeface="ＭＳ Ｐゴシック" pitchFamily="50" charset="-128"/>
              </a:rPr>
              <a:t>では</a:t>
            </a:r>
            <a:r>
              <a:rPr lang="ja-JP" altLang="en-US" sz="4800" dirty="0" smtClean="0">
                <a:latin typeface="ＭＳ Ｐゴシック" pitchFamily="50" charset="-128"/>
                <a:ea typeface="ＭＳ Ｐゴシック" pitchFamily="50" charset="-128"/>
              </a:rPr>
              <a:t>なく要点</a:t>
            </a:r>
            <a:endParaRPr kumimoji="1" lang="ja-JP" altLang="en-US" sz="4800" dirty="0">
              <a:latin typeface="ＭＳ Ｐゴシック" pitchFamily="50" charset="-128"/>
              <a:ea typeface="ＭＳ Ｐゴシック" pitchFamily="50" charset="-128"/>
            </a:endParaRPr>
          </a:p>
        </p:txBody>
      </p:sp>
      <p:sp>
        <p:nvSpPr>
          <p:cNvPr id="7" name="角丸四角形 6"/>
          <p:cNvSpPr/>
          <p:nvPr/>
        </p:nvSpPr>
        <p:spPr bwMode="auto">
          <a:xfrm>
            <a:off x="6212114" y="3533775"/>
            <a:ext cx="3303362"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4000" dirty="0" smtClean="0">
                <a:solidFill>
                  <a:schemeClr val="bg1"/>
                </a:solidFill>
                <a:latin typeface="ＭＳ Ｐゴシック" pitchFamily="50" charset="-128"/>
                <a:ea typeface="ＭＳ Ｐゴシック" pitchFamily="50" charset="-128"/>
              </a:rPr>
              <a:t>一人</a:t>
            </a:r>
            <a:r>
              <a:rPr lang="en-US" altLang="ja-JP" sz="4000" dirty="0" smtClean="0">
                <a:solidFill>
                  <a:schemeClr val="bg1"/>
                </a:solidFill>
                <a:latin typeface="ＭＳ Ｐゴシック" pitchFamily="50" charset="-128"/>
                <a:ea typeface="ＭＳ Ｐゴシック" pitchFamily="50" charset="-128"/>
              </a:rPr>
              <a:t>1</a:t>
            </a:r>
            <a:r>
              <a:rPr kumimoji="1" lang="ja-JP" altLang="en-US" sz="4000" dirty="0" smtClean="0">
                <a:solidFill>
                  <a:schemeClr val="bg1"/>
                </a:solidFill>
                <a:latin typeface="ＭＳ Ｐゴシック" pitchFamily="50" charset="-128"/>
                <a:ea typeface="ＭＳ Ｐゴシック" pitchFamily="50" charset="-128"/>
              </a:rPr>
              <a:t>分程度</a:t>
            </a:r>
            <a:endParaRPr kumimoji="1" lang="ja-JP" altLang="en-US" sz="4000" dirty="0">
              <a:solidFill>
                <a:schemeClr val="bg1"/>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7861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lang="en-US" altLang="ja-JP" sz="4800" b="1" dirty="0" smtClean="0">
                <a:solidFill>
                  <a:prstClr val="white"/>
                </a:solidFill>
                <a:latin typeface="Times New Roman" pitchFamily="18" charset="0"/>
                <a:ea typeface="A-OTF 新ゴ Pro R" pitchFamily="34" charset="-128"/>
                <a:cs typeface="Times New Roman" pitchFamily="18" charset="0"/>
              </a:rPr>
              <a:t> </a:t>
            </a:r>
            <a:r>
              <a:rPr lang="ja-JP" altLang="en-US" sz="4800" b="1" dirty="0" smtClean="0">
                <a:solidFill>
                  <a:prstClr val="white"/>
                </a:solidFill>
                <a:latin typeface="Times New Roman" pitchFamily="18" charset="0"/>
                <a:ea typeface="A-OTF 新ゴ Pro R" pitchFamily="34" charset="-128"/>
                <a:cs typeface="Times New Roman" pitchFamily="18" charset="0"/>
              </a:rPr>
              <a:t> </a:t>
            </a:r>
          </a:p>
        </p:txBody>
      </p:sp>
      <p:sp>
        <p:nvSpPr>
          <p:cNvPr id="2" name="タイトル 1"/>
          <p:cNvSpPr>
            <a:spLocks noGrp="1"/>
          </p:cNvSpPr>
          <p:nvPr>
            <p:ph type="ctrTitle"/>
          </p:nvPr>
        </p:nvSpPr>
        <p:spPr/>
        <p:txBody>
          <a:bodyPr/>
          <a:lstStyle/>
          <a:p>
            <a:r>
              <a:rPr lang="ja-JP" altLang="en-US" dirty="0" smtClean="0"/>
              <a:t>ブレインストーミング</a:t>
            </a:r>
            <a:endParaRPr kumimoji="1" lang="ja-JP" altLang="en-US" dirty="0"/>
          </a:p>
        </p:txBody>
      </p:sp>
    </p:spTree>
    <p:extLst>
      <p:ext uri="{BB962C8B-B14F-4D97-AF65-F5344CB8AC3E}">
        <p14:creationId xmlns:p14="http://schemas.microsoft.com/office/powerpoint/2010/main" val="18414886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発散と収束：アイデア創造手法の分類</a:t>
            </a:r>
            <a:endParaRPr kumimoji="1" lang="ja-JP" altLang="en-US" dirty="0"/>
          </a:p>
        </p:txBody>
      </p:sp>
      <p:sp>
        <p:nvSpPr>
          <p:cNvPr id="8" name="テキスト ボックス 7"/>
          <p:cNvSpPr txBox="1"/>
          <p:nvPr/>
        </p:nvSpPr>
        <p:spPr bwMode="auto">
          <a:xfrm>
            <a:off x="463395" y="630920"/>
            <a:ext cx="8821223" cy="1007181"/>
          </a:xfrm>
          <a:prstGeom prst="rect">
            <a:avLst/>
          </a:prstGeom>
          <a:noFill/>
          <a:ln w="9525">
            <a:noFill/>
            <a:miter lim="800000"/>
            <a:headEnd/>
            <a:tailEnd/>
          </a:ln>
        </p:spPr>
        <p:txBody>
          <a:bodyPr wrap="square" lIns="108000" tIns="72000" rIns="108000" bIns="72000" rtlCol="0" anchor="t" anchorCtr="0">
            <a:spAutoFit/>
          </a:bodyPr>
          <a:lstStyle/>
          <a:p>
            <a:pPr algn="just">
              <a:buSzPct val="120000"/>
            </a:pPr>
            <a:r>
              <a:rPr lang="ja-JP" altLang="en-US" sz="2800" dirty="0" smtClean="0">
                <a:solidFill>
                  <a:prstClr val="black"/>
                </a:solidFill>
                <a:latin typeface="+mn-ea"/>
                <a:ea typeface="+mn-ea"/>
              </a:rPr>
              <a:t>アイデア創造手法には、大きく分けて「発散」と「収束」フェーズがあるとされます。</a:t>
            </a:r>
            <a:endParaRPr lang="en-US" altLang="ja-JP" sz="2800" dirty="0" smtClean="0">
              <a:solidFill>
                <a:prstClr val="black"/>
              </a:solidFill>
              <a:latin typeface="+mn-ea"/>
              <a:ea typeface="+mn-ea"/>
            </a:endParaRPr>
          </a:p>
        </p:txBody>
      </p:sp>
      <p:sp>
        <p:nvSpPr>
          <p:cNvPr id="37" name="円/楕円 36"/>
          <p:cNvSpPr/>
          <p:nvPr/>
        </p:nvSpPr>
        <p:spPr bwMode="auto">
          <a:xfrm>
            <a:off x="964643" y="3238208"/>
            <a:ext cx="2618850" cy="1612479"/>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6000" b="1" dirty="0" smtClean="0">
                <a:solidFill>
                  <a:prstClr val="white"/>
                </a:solidFill>
                <a:latin typeface="+mj-ea"/>
                <a:ea typeface="+mj-ea"/>
              </a:rPr>
              <a:t>発散</a:t>
            </a:r>
            <a:endParaRPr lang="ja-JP" altLang="en-US" sz="6000" b="1" dirty="0">
              <a:solidFill>
                <a:prstClr val="white"/>
              </a:solidFill>
              <a:latin typeface="+mj-ea"/>
              <a:ea typeface="+mj-ea"/>
            </a:endParaRPr>
          </a:p>
        </p:txBody>
      </p:sp>
      <p:sp>
        <p:nvSpPr>
          <p:cNvPr id="38" name="角丸四角形 37"/>
          <p:cNvSpPr/>
          <p:nvPr/>
        </p:nvSpPr>
        <p:spPr bwMode="auto">
          <a:xfrm>
            <a:off x="6142900" y="3259017"/>
            <a:ext cx="2412516" cy="1429639"/>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6000" b="1" dirty="0">
                <a:solidFill>
                  <a:prstClr val="white"/>
                </a:solidFill>
                <a:latin typeface="+mj-ea"/>
                <a:ea typeface="+mj-ea"/>
              </a:rPr>
              <a:t>収束</a:t>
            </a:r>
          </a:p>
        </p:txBody>
      </p:sp>
      <p:sp>
        <p:nvSpPr>
          <p:cNvPr id="39" name="右矢印 38"/>
          <p:cNvSpPr/>
          <p:nvPr/>
        </p:nvSpPr>
        <p:spPr bwMode="auto">
          <a:xfrm>
            <a:off x="4511192" y="3629354"/>
            <a:ext cx="753319" cy="830188"/>
          </a:xfrm>
          <a:prstGeom prst="rightArrow">
            <a:avLst/>
          </a:prstGeom>
          <a:solidFill>
            <a:schemeClr val="bg1">
              <a:lumMod val="65000"/>
            </a:schemeClr>
          </a:soli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40" name="円/楕円 39"/>
          <p:cNvSpPr/>
          <p:nvPr/>
        </p:nvSpPr>
        <p:spPr bwMode="auto">
          <a:xfrm>
            <a:off x="187810" y="5072634"/>
            <a:ext cx="1422400" cy="58420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sz="1600" b="1" dirty="0" smtClean="0">
                <a:solidFill>
                  <a:schemeClr val="tx1"/>
                </a:solidFill>
                <a:latin typeface="+mj-ea"/>
                <a:ea typeface="+mj-ea"/>
              </a:rPr>
              <a:t>自由連想</a:t>
            </a:r>
            <a:endParaRPr kumimoji="1" lang="ja-JP" altLang="en-US" sz="1600" b="1" dirty="0">
              <a:solidFill>
                <a:schemeClr val="tx1"/>
              </a:solidFill>
              <a:latin typeface="+mj-ea"/>
              <a:ea typeface="+mj-ea"/>
            </a:endParaRPr>
          </a:p>
        </p:txBody>
      </p:sp>
      <p:sp>
        <p:nvSpPr>
          <p:cNvPr id="41" name="円/楕円 40"/>
          <p:cNvSpPr/>
          <p:nvPr/>
        </p:nvSpPr>
        <p:spPr bwMode="auto">
          <a:xfrm>
            <a:off x="1687525" y="5072634"/>
            <a:ext cx="1422400" cy="58420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1600" b="1" dirty="0">
                <a:solidFill>
                  <a:schemeClr val="tx1"/>
                </a:solidFill>
                <a:latin typeface="+mj-ea"/>
                <a:ea typeface="+mj-ea"/>
              </a:rPr>
              <a:t>強制</a:t>
            </a:r>
            <a:r>
              <a:rPr kumimoji="1" lang="ja-JP" altLang="en-US" sz="1600" b="1" dirty="0" smtClean="0">
                <a:solidFill>
                  <a:schemeClr val="tx1"/>
                </a:solidFill>
                <a:latin typeface="+mj-ea"/>
                <a:ea typeface="+mj-ea"/>
              </a:rPr>
              <a:t>連想</a:t>
            </a:r>
            <a:endParaRPr kumimoji="1" lang="ja-JP" altLang="en-US" sz="1600" b="1" dirty="0">
              <a:solidFill>
                <a:schemeClr val="tx1"/>
              </a:solidFill>
              <a:latin typeface="+mj-ea"/>
              <a:ea typeface="+mj-ea"/>
            </a:endParaRPr>
          </a:p>
        </p:txBody>
      </p:sp>
      <p:sp>
        <p:nvSpPr>
          <p:cNvPr id="42" name="円/楕円 41"/>
          <p:cNvSpPr/>
          <p:nvPr/>
        </p:nvSpPr>
        <p:spPr bwMode="auto">
          <a:xfrm>
            <a:off x="3225088" y="5072634"/>
            <a:ext cx="1422400" cy="58420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1600" b="1" dirty="0" smtClean="0">
                <a:solidFill>
                  <a:schemeClr val="tx1"/>
                </a:solidFill>
                <a:latin typeface="+mj-ea"/>
                <a:ea typeface="+mj-ea"/>
              </a:rPr>
              <a:t>類比発想</a:t>
            </a:r>
            <a:endParaRPr kumimoji="1" lang="ja-JP" altLang="en-US" sz="1600" b="1" dirty="0">
              <a:solidFill>
                <a:schemeClr val="tx1"/>
              </a:solidFill>
              <a:latin typeface="+mj-ea"/>
              <a:ea typeface="+mj-ea"/>
            </a:endParaRPr>
          </a:p>
        </p:txBody>
      </p:sp>
      <p:sp>
        <p:nvSpPr>
          <p:cNvPr id="43" name="角丸四角形 42"/>
          <p:cNvSpPr/>
          <p:nvPr/>
        </p:nvSpPr>
        <p:spPr bwMode="auto">
          <a:xfrm>
            <a:off x="5217786" y="5133137"/>
            <a:ext cx="1839837" cy="523697"/>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smtClean="0">
                <a:solidFill>
                  <a:prstClr val="white"/>
                </a:solidFill>
                <a:latin typeface="+mj-ea"/>
                <a:ea typeface="+mj-ea"/>
              </a:rPr>
              <a:t>演繹</a:t>
            </a:r>
            <a:r>
              <a:rPr lang="en-US" altLang="ja-JP" b="1" dirty="0" smtClean="0">
                <a:solidFill>
                  <a:prstClr val="white"/>
                </a:solidFill>
                <a:latin typeface="+mj-ea"/>
                <a:ea typeface="+mj-ea"/>
              </a:rPr>
              <a:t>/</a:t>
            </a:r>
            <a:r>
              <a:rPr lang="ja-JP" altLang="en-US" b="1" dirty="0" smtClean="0">
                <a:solidFill>
                  <a:prstClr val="white"/>
                </a:solidFill>
                <a:latin typeface="+mj-ea"/>
                <a:ea typeface="+mj-ea"/>
              </a:rPr>
              <a:t>帰納</a:t>
            </a:r>
            <a:endParaRPr lang="ja-JP" altLang="en-US" b="1" dirty="0">
              <a:solidFill>
                <a:prstClr val="white"/>
              </a:solidFill>
              <a:latin typeface="+mj-ea"/>
              <a:ea typeface="+mj-ea"/>
            </a:endParaRPr>
          </a:p>
        </p:txBody>
      </p:sp>
      <p:sp>
        <p:nvSpPr>
          <p:cNvPr id="45" name="角丸四角形 44"/>
          <p:cNvSpPr/>
          <p:nvPr/>
        </p:nvSpPr>
        <p:spPr bwMode="auto">
          <a:xfrm>
            <a:off x="7134895" y="5133137"/>
            <a:ext cx="1197735" cy="523697"/>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smtClean="0">
                <a:solidFill>
                  <a:prstClr val="white"/>
                </a:solidFill>
                <a:latin typeface="+mj-ea"/>
                <a:ea typeface="+mj-ea"/>
              </a:rPr>
              <a:t>因果</a:t>
            </a:r>
            <a:endParaRPr lang="ja-JP" altLang="en-US" b="1" dirty="0">
              <a:solidFill>
                <a:prstClr val="white"/>
              </a:solidFill>
              <a:latin typeface="+mj-ea"/>
              <a:ea typeface="+mj-ea"/>
            </a:endParaRPr>
          </a:p>
        </p:txBody>
      </p:sp>
      <p:sp>
        <p:nvSpPr>
          <p:cNvPr id="46" name="角丸四角形 45"/>
          <p:cNvSpPr/>
          <p:nvPr/>
        </p:nvSpPr>
        <p:spPr bwMode="auto">
          <a:xfrm>
            <a:off x="8428589" y="5133137"/>
            <a:ext cx="1222188" cy="523697"/>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solidFill>
                  <a:prstClr val="white"/>
                </a:solidFill>
                <a:latin typeface="+mj-ea"/>
                <a:ea typeface="+mj-ea"/>
              </a:rPr>
              <a:t>分類</a:t>
            </a:r>
          </a:p>
        </p:txBody>
      </p:sp>
      <p:cxnSp>
        <p:nvCxnSpPr>
          <p:cNvPr id="47" name="直線コネクタ 46"/>
          <p:cNvCxnSpPr>
            <a:stCxn id="37" idx="4"/>
            <a:endCxn id="40" idx="0"/>
          </p:cNvCxnSpPr>
          <p:nvPr/>
        </p:nvCxnSpPr>
        <p:spPr>
          <a:xfrm flipH="1">
            <a:off x="899010" y="4850687"/>
            <a:ext cx="1375058" cy="221947"/>
          </a:xfrm>
          <a:prstGeom prst="line">
            <a:avLst/>
          </a:prstGeom>
          <a:ln w="190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stCxn id="37" idx="4"/>
            <a:endCxn id="41" idx="0"/>
          </p:cNvCxnSpPr>
          <p:nvPr/>
        </p:nvCxnSpPr>
        <p:spPr>
          <a:xfrm>
            <a:off x="2274068" y="4850687"/>
            <a:ext cx="124657" cy="221947"/>
          </a:xfrm>
          <a:prstGeom prst="line">
            <a:avLst/>
          </a:prstGeom>
          <a:ln w="190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7" idx="4"/>
            <a:endCxn id="42" idx="0"/>
          </p:cNvCxnSpPr>
          <p:nvPr/>
        </p:nvCxnSpPr>
        <p:spPr>
          <a:xfrm>
            <a:off x="2274068" y="4850687"/>
            <a:ext cx="1662220" cy="221947"/>
          </a:xfrm>
          <a:prstGeom prst="line">
            <a:avLst/>
          </a:prstGeom>
          <a:ln w="190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8" idx="2"/>
            <a:endCxn id="43" idx="0"/>
          </p:cNvCxnSpPr>
          <p:nvPr/>
        </p:nvCxnSpPr>
        <p:spPr>
          <a:xfrm flipH="1">
            <a:off x="6137705" y="4688656"/>
            <a:ext cx="1211453" cy="44448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8" idx="2"/>
            <a:endCxn id="45" idx="0"/>
          </p:cNvCxnSpPr>
          <p:nvPr/>
        </p:nvCxnSpPr>
        <p:spPr>
          <a:xfrm>
            <a:off x="7349158" y="4688656"/>
            <a:ext cx="384605" cy="44448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stCxn id="38" idx="2"/>
            <a:endCxn id="46" idx="0"/>
          </p:cNvCxnSpPr>
          <p:nvPr/>
        </p:nvCxnSpPr>
        <p:spPr>
          <a:xfrm>
            <a:off x="7349158" y="4688656"/>
            <a:ext cx="1690525" cy="44448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bwMode="auto">
          <a:xfrm>
            <a:off x="463395" y="1463922"/>
            <a:ext cx="9099696" cy="1733533"/>
          </a:xfrm>
          <a:prstGeom prst="rect">
            <a:avLst/>
          </a:prstGeom>
          <a:noFill/>
          <a:ln w="9525">
            <a:noFill/>
            <a:miter lim="800000"/>
            <a:headEnd/>
            <a:tailEnd/>
          </a:ln>
        </p:spPr>
        <p:txBody>
          <a:bodyPr wrap="square" lIns="108000" tIns="72000" rIns="108000" bIns="72000" rtlCol="0" anchor="t" anchorCtr="0">
            <a:spAutoFit/>
          </a:bodyPr>
          <a:lstStyle/>
          <a:p>
            <a:pPr marL="457200" indent="-457200" algn="just">
              <a:lnSpc>
                <a:spcPct val="120000"/>
              </a:lnSpc>
              <a:buSzPct val="120000"/>
              <a:buFont typeface="Wingdings 2" charset="0"/>
              <a:buChar char="P"/>
            </a:pPr>
            <a:r>
              <a:rPr lang="ja-JP" altLang="en-US" sz="3600" dirty="0" smtClean="0">
                <a:solidFill>
                  <a:prstClr val="black"/>
                </a:solidFill>
                <a:latin typeface="+mn-ea"/>
                <a:ea typeface="+mn-ea"/>
              </a:rPr>
              <a:t>発散：</a:t>
            </a:r>
            <a:r>
              <a:rPr lang="ja-JP" altLang="en-US" sz="2400" dirty="0" smtClean="0">
                <a:solidFill>
                  <a:prstClr val="black"/>
                </a:solidFill>
                <a:latin typeface="+mn-ea"/>
                <a:ea typeface="+mn-ea"/>
              </a:rPr>
              <a:t>自由</a:t>
            </a:r>
            <a:r>
              <a:rPr lang="ja-JP" altLang="en-US" sz="2400" dirty="0">
                <a:solidFill>
                  <a:prstClr val="black"/>
                </a:solidFill>
                <a:latin typeface="+mn-ea"/>
                <a:ea typeface="+mn-ea"/>
              </a:rPr>
              <a:t>な発想でアイデアを</a:t>
            </a:r>
            <a:r>
              <a:rPr lang="ja-JP" altLang="en-US" sz="2400" dirty="0" smtClean="0">
                <a:solidFill>
                  <a:prstClr val="black"/>
                </a:solidFill>
                <a:latin typeface="+mn-ea"/>
                <a:ea typeface="+mn-ea"/>
              </a:rPr>
              <a:t>出し合う</a:t>
            </a:r>
            <a:r>
              <a:rPr lang="ja-JP" altLang="en-US" sz="2400" dirty="0">
                <a:solidFill>
                  <a:prstClr val="black"/>
                </a:solidFill>
                <a:latin typeface="+mn-ea"/>
                <a:ea typeface="+mn-ea"/>
              </a:rPr>
              <a:t>フェーズ</a:t>
            </a:r>
            <a:endParaRPr lang="en-US" altLang="ja-JP" sz="2400" dirty="0" smtClean="0">
              <a:solidFill>
                <a:prstClr val="black"/>
              </a:solidFill>
              <a:latin typeface="+mn-ea"/>
              <a:ea typeface="+mn-ea"/>
            </a:endParaRPr>
          </a:p>
          <a:p>
            <a:pPr marL="457200" indent="-457200" algn="just">
              <a:buSzPct val="120000"/>
              <a:buFont typeface="Wingdings 2" charset="0"/>
              <a:buChar char="P"/>
            </a:pPr>
            <a:r>
              <a:rPr lang="ja-JP" altLang="en-US" sz="3600" dirty="0" smtClean="0">
                <a:solidFill>
                  <a:prstClr val="black"/>
                </a:solidFill>
                <a:latin typeface="+mn-ea"/>
                <a:ea typeface="+mn-ea"/>
              </a:rPr>
              <a:t>収束：</a:t>
            </a:r>
            <a:r>
              <a:rPr lang="ja-JP" altLang="en-US" sz="2400" dirty="0" smtClean="0">
                <a:solidFill>
                  <a:prstClr val="black"/>
                </a:solidFill>
                <a:latin typeface="+mn-ea"/>
                <a:ea typeface="+mn-ea"/>
              </a:rPr>
              <a:t>発散</a:t>
            </a:r>
            <a:r>
              <a:rPr lang="ja-JP" altLang="en-US" sz="2400" dirty="0">
                <a:solidFill>
                  <a:prstClr val="black"/>
                </a:solidFill>
                <a:latin typeface="+mn-ea"/>
                <a:ea typeface="+mn-ea"/>
              </a:rPr>
              <a:t>して集めたアイデア</a:t>
            </a:r>
            <a:r>
              <a:rPr lang="ja-JP" altLang="en-US" sz="2400" dirty="0" smtClean="0">
                <a:solidFill>
                  <a:prstClr val="black"/>
                </a:solidFill>
                <a:latin typeface="+mn-ea"/>
                <a:ea typeface="+mn-ea"/>
              </a:rPr>
              <a:t>を分類、整理したり、現実に則</a:t>
            </a:r>
            <a:endParaRPr lang="en-US" altLang="ja-JP" sz="2400" dirty="0" smtClean="0">
              <a:solidFill>
                <a:prstClr val="black"/>
              </a:solidFill>
              <a:latin typeface="+mn-ea"/>
              <a:ea typeface="+mn-ea"/>
            </a:endParaRPr>
          </a:p>
          <a:p>
            <a:pPr algn="just">
              <a:buSzPct val="120000"/>
            </a:pPr>
            <a:r>
              <a:rPr lang="ja-JP" altLang="en-US" sz="2400" dirty="0" smtClean="0">
                <a:solidFill>
                  <a:prstClr val="black"/>
                </a:solidFill>
                <a:latin typeface="+mn-ea"/>
                <a:ea typeface="+mn-ea"/>
              </a:rPr>
              <a:t>　　　　　 　　　して分析したり、またその過程で発想していくフェーズ</a:t>
            </a:r>
            <a:endParaRPr lang="ja-JP" altLang="en-US" sz="2400" dirty="0">
              <a:solidFill>
                <a:prstClr val="black"/>
              </a:solidFill>
              <a:latin typeface="+mn-ea"/>
              <a:ea typeface="+mn-ea"/>
            </a:endParaRPr>
          </a:p>
        </p:txBody>
      </p:sp>
      <p:sp>
        <p:nvSpPr>
          <p:cNvPr id="64" name="角丸四角形 63"/>
          <p:cNvSpPr/>
          <p:nvPr/>
        </p:nvSpPr>
        <p:spPr bwMode="auto">
          <a:xfrm>
            <a:off x="7601719" y="5792046"/>
            <a:ext cx="1222188" cy="523697"/>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b="1" dirty="0" smtClean="0">
                <a:solidFill>
                  <a:prstClr val="white"/>
                </a:solidFill>
                <a:latin typeface="+mj-ea"/>
                <a:ea typeface="+mj-ea"/>
              </a:rPr>
              <a:t>etc…</a:t>
            </a:r>
            <a:endParaRPr lang="ja-JP" altLang="en-US" b="1" dirty="0">
              <a:solidFill>
                <a:prstClr val="white"/>
              </a:solidFill>
              <a:latin typeface="+mj-ea"/>
              <a:ea typeface="+mj-ea"/>
            </a:endParaRPr>
          </a:p>
        </p:txBody>
      </p:sp>
    </p:spTree>
    <p:extLst>
      <p:ext uri="{BB962C8B-B14F-4D97-AF65-F5344CB8AC3E}">
        <p14:creationId xmlns:p14="http://schemas.microsoft.com/office/powerpoint/2010/main" val="18466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bwMode="auto">
          <a:xfrm>
            <a:off x="340508" y="3559764"/>
            <a:ext cx="9122806" cy="2725126"/>
          </a:xfrm>
          <a:prstGeom prst="roundRect">
            <a:avLst>
              <a:gd name="adj" fmla="val 8035"/>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noAutofit/>
          </a:bodyPr>
          <a:lstStyle/>
          <a:p>
            <a:pPr marL="609600" marR="0" indent="-609600" algn="ctr" defTabSz="914400" rtl="0" eaLnBrk="1" fontAlgn="base" latinLnBrk="0" hangingPunct="1">
              <a:lnSpc>
                <a:spcPct val="100000"/>
              </a:lnSpc>
              <a:spcBef>
                <a:spcPct val="50000"/>
              </a:spcBef>
              <a:spcAft>
                <a:spcPct val="0"/>
              </a:spcAft>
              <a:buClrTx/>
              <a:buSzTx/>
              <a:buFontTx/>
              <a:buNone/>
              <a:tabLst/>
            </a:pPr>
            <a:endParaRPr kumimoji="0" lang="ja-JP" altLang="en-US" sz="1200" b="0" i="0" u="none" strike="noStrike" cap="none" normalizeH="0" baseline="0" smtClean="0">
              <a:ln>
                <a:noFill/>
              </a:ln>
              <a:solidFill>
                <a:schemeClr val="tx1"/>
              </a:solidFill>
              <a:effectLst/>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kumimoji="1" lang="ja-JP" altLang="en-US" dirty="0" smtClean="0"/>
              <a:t>ブレインストーミング</a:t>
            </a:r>
            <a:endParaRPr kumimoji="1" lang="ja-JP" altLang="en-US" dirty="0"/>
          </a:p>
        </p:txBody>
      </p:sp>
      <p:sp>
        <p:nvSpPr>
          <p:cNvPr id="8" name="角丸四角形 7"/>
          <p:cNvSpPr/>
          <p:nvPr/>
        </p:nvSpPr>
        <p:spPr bwMode="auto">
          <a:xfrm>
            <a:off x="340508" y="802690"/>
            <a:ext cx="9122806" cy="82800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b="1" dirty="0" smtClean="0">
                <a:solidFill>
                  <a:prstClr val="black">
                    <a:lumMod val="85000"/>
                    <a:lumOff val="15000"/>
                  </a:prstClr>
                </a:solidFill>
                <a:latin typeface="+mj-ea"/>
                <a:ea typeface="+mj-ea"/>
              </a:rPr>
              <a:t>集団の知恵を引き出す</a:t>
            </a:r>
            <a:r>
              <a:rPr lang="ja-JP" altLang="en-US" sz="3600" b="1" dirty="0">
                <a:solidFill>
                  <a:prstClr val="black">
                    <a:lumMod val="85000"/>
                    <a:lumOff val="15000"/>
                  </a:prstClr>
                </a:solidFill>
                <a:latin typeface="+mj-ea"/>
                <a:ea typeface="+mj-ea"/>
              </a:rPr>
              <a:t>手法</a:t>
            </a:r>
            <a:endParaRPr lang="en-US" altLang="ja-JP" sz="3600" b="1" dirty="0">
              <a:solidFill>
                <a:prstClr val="black">
                  <a:lumMod val="85000"/>
                  <a:lumOff val="15000"/>
                </a:prstClr>
              </a:solidFill>
              <a:latin typeface="+mj-ea"/>
              <a:ea typeface="+mj-ea"/>
            </a:endParaRPr>
          </a:p>
        </p:txBody>
      </p:sp>
      <p:sp>
        <p:nvSpPr>
          <p:cNvPr id="9" name="テキスト ボックス 8"/>
          <p:cNvSpPr txBox="1"/>
          <p:nvPr/>
        </p:nvSpPr>
        <p:spPr bwMode="auto">
          <a:xfrm>
            <a:off x="340508" y="1643968"/>
            <a:ext cx="9122806" cy="1243143"/>
          </a:xfrm>
          <a:prstGeom prst="rect">
            <a:avLst/>
          </a:prstGeom>
          <a:noFill/>
          <a:ln w="9525">
            <a:noFill/>
            <a:miter lim="800000"/>
            <a:headEnd/>
            <a:tailEnd/>
          </a:ln>
        </p:spPr>
        <p:txBody>
          <a:bodyPr wrap="square" lIns="108000" tIns="72000" rIns="108000" bIns="72000" rtlCol="0" anchor="t" anchorCtr="0">
            <a:spAutoFit/>
          </a:bodyPr>
          <a:lstStyle/>
          <a:p>
            <a:pPr algn="just">
              <a:lnSpc>
                <a:spcPct val="120000"/>
              </a:lnSpc>
              <a:buSzPct val="120000"/>
            </a:pPr>
            <a:r>
              <a:rPr lang="ja-JP" altLang="en-US" sz="2000" dirty="0">
                <a:solidFill>
                  <a:prstClr val="black"/>
                </a:solidFill>
                <a:latin typeface="+mn-ea"/>
                <a:ea typeface="+mn-ea"/>
              </a:rPr>
              <a:t>米国の広告会社ＢＢＤＯ社の社長オズボーンの考案</a:t>
            </a:r>
            <a:r>
              <a:rPr lang="ja-JP" altLang="en-US" sz="2000" dirty="0" smtClean="0">
                <a:solidFill>
                  <a:prstClr val="black"/>
                </a:solidFill>
                <a:latin typeface="+mn-ea"/>
                <a:ea typeface="+mn-ea"/>
              </a:rPr>
              <a:t>した自由連想法の代表的なもの。基本的に集団で行うものです。</a:t>
            </a:r>
            <a:endParaRPr lang="en-US" altLang="ja-JP" sz="2000" dirty="0" smtClean="0">
              <a:solidFill>
                <a:prstClr val="black"/>
              </a:solidFill>
              <a:latin typeface="+mn-ea"/>
              <a:ea typeface="+mn-ea"/>
            </a:endParaRPr>
          </a:p>
          <a:p>
            <a:pPr algn="just">
              <a:lnSpc>
                <a:spcPct val="120000"/>
              </a:lnSpc>
              <a:buSzPct val="120000"/>
            </a:pPr>
            <a:r>
              <a:rPr lang="ja-JP" altLang="en-US" sz="2000" b="1" dirty="0" smtClean="0">
                <a:solidFill>
                  <a:srgbClr val="FF0000"/>
                </a:solidFill>
                <a:latin typeface="+mn-ea"/>
                <a:ea typeface="+mn-ea"/>
              </a:rPr>
              <a:t>参加者はアイデアを出すことに専念し、判断や評価はこの場では行いません。</a:t>
            </a:r>
            <a:endParaRPr lang="ja-JP" altLang="en-US" sz="2000" b="1" dirty="0">
              <a:solidFill>
                <a:srgbClr val="FF0000"/>
              </a:solidFill>
              <a:latin typeface="+mn-ea"/>
              <a:ea typeface="+mn-ea"/>
            </a:endParaRPr>
          </a:p>
        </p:txBody>
      </p:sp>
      <p:sp>
        <p:nvSpPr>
          <p:cNvPr id="13" name="テキスト ボックス 12"/>
          <p:cNvSpPr txBox="1"/>
          <p:nvPr/>
        </p:nvSpPr>
        <p:spPr bwMode="auto">
          <a:xfrm>
            <a:off x="239375" y="2959692"/>
            <a:ext cx="5872058" cy="576293"/>
          </a:xfrm>
          <a:prstGeom prst="rect">
            <a:avLst/>
          </a:prstGeom>
          <a:noFill/>
          <a:ln w="9525">
            <a:noFill/>
            <a:miter lim="800000"/>
            <a:headEnd/>
            <a:tailEnd/>
          </a:ln>
        </p:spPr>
        <p:txBody>
          <a:bodyPr wrap="square" lIns="108000" tIns="72000" rIns="108000" bIns="72000" rtlCol="0" anchor="t" anchorCtr="0">
            <a:spAutoFit/>
          </a:bodyPr>
          <a:lstStyle/>
          <a:p>
            <a:r>
              <a:rPr lang="ja-JP" altLang="en-US" sz="2800" b="1" dirty="0" smtClean="0">
                <a:latin typeface="+mj-ea"/>
                <a:ea typeface="+mj-ea"/>
              </a:rPr>
              <a:t>＜ブレインストーミングのルール</a:t>
            </a:r>
            <a:r>
              <a:rPr lang="ja-JP" altLang="en-US" sz="2800" b="1" dirty="0">
                <a:latin typeface="+mj-ea"/>
                <a:ea typeface="+mj-ea"/>
              </a:rPr>
              <a:t>＞ </a:t>
            </a:r>
          </a:p>
        </p:txBody>
      </p:sp>
      <p:sp>
        <p:nvSpPr>
          <p:cNvPr id="14" name="テキスト ボックス 13"/>
          <p:cNvSpPr txBox="1"/>
          <p:nvPr/>
        </p:nvSpPr>
        <p:spPr bwMode="auto">
          <a:xfrm>
            <a:off x="701057" y="3505879"/>
            <a:ext cx="8684984" cy="2694822"/>
          </a:xfrm>
          <a:prstGeom prst="rect">
            <a:avLst/>
          </a:prstGeom>
          <a:noFill/>
          <a:ln w="9525">
            <a:noFill/>
            <a:miter lim="800000"/>
            <a:headEnd/>
            <a:tailEnd/>
          </a:ln>
        </p:spPr>
        <p:txBody>
          <a:bodyPr wrap="square" lIns="108000" tIns="72000" rIns="108000" bIns="72000" rtlCol="0" anchor="t" anchorCtr="0">
            <a:spAutoFit/>
          </a:bodyPr>
          <a:lstStyle/>
          <a:p>
            <a:pPr>
              <a:lnSpc>
                <a:spcPct val="150000"/>
              </a:lnSpc>
            </a:pPr>
            <a:r>
              <a:rPr lang="ja-JP" altLang="en-US" sz="2800" b="1" dirty="0" smtClean="0">
                <a:latin typeface="+mj-ea"/>
                <a:ea typeface="+mj-ea"/>
              </a:rPr>
              <a:t>１．判断延期</a:t>
            </a:r>
            <a:r>
              <a:rPr lang="en-US" altLang="ja-JP" sz="2800" b="1" dirty="0">
                <a:latin typeface="+mj-ea"/>
                <a:ea typeface="+mj-ea"/>
              </a:rPr>
              <a:t> </a:t>
            </a:r>
            <a:r>
              <a:rPr lang="en-US" altLang="ja-JP" sz="2000" b="1" dirty="0" smtClean="0">
                <a:latin typeface="+mj-ea"/>
                <a:ea typeface="+mj-ea"/>
              </a:rPr>
              <a:t>…</a:t>
            </a:r>
            <a:r>
              <a:rPr lang="ja-JP" altLang="en-US" sz="2000" b="1" dirty="0">
                <a:latin typeface="+mj-ea"/>
                <a:ea typeface="+mj-ea"/>
              </a:rPr>
              <a:t>　どんなアイデアに対しても</a:t>
            </a:r>
            <a:r>
              <a:rPr lang="ja-JP" altLang="en-US" sz="2000" b="1" dirty="0" smtClean="0">
                <a:latin typeface="+mj-ea"/>
                <a:ea typeface="+mj-ea"/>
              </a:rPr>
              <a:t>批判・判断しない</a:t>
            </a:r>
            <a:endParaRPr lang="en-US" altLang="ja-JP" sz="2000" b="1" dirty="0" smtClean="0">
              <a:latin typeface="+mj-ea"/>
              <a:ea typeface="+mj-ea"/>
            </a:endParaRPr>
          </a:p>
          <a:p>
            <a:pPr>
              <a:lnSpc>
                <a:spcPct val="150000"/>
              </a:lnSpc>
            </a:pPr>
            <a:r>
              <a:rPr lang="ja-JP" altLang="en-US" sz="2800" b="1" dirty="0" smtClean="0">
                <a:latin typeface="+mj-ea"/>
                <a:ea typeface="+mj-ea"/>
              </a:rPr>
              <a:t>２．自由奔放</a:t>
            </a:r>
            <a:r>
              <a:rPr lang="en-US" altLang="ja-JP" sz="2800" b="1" dirty="0" smtClean="0">
                <a:latin typeface="+mj-ea"/>
                <a:ea typeface="+mj-ea"/>
              </a:rPr>
              <a:t> </a:t>
            </a:r>
            <a:r>
              <a:rPr lang="en-US" altLang="ja-JP" sz="2000" b="1" dirty="0" smtClean="0">
                <a:latin typeface="+mj-ea"/>
                <a:ea typeface="+mj-ea"/>
              </a:rPr>
              <a:t>…</a:t>
            </a:r>
            <a:r>
              <a:rPr lang="ja-JP" altLang="en-US" sz="2000" b="1" dirty="0">
                <a:latin typeface="+mj-ea"/>
                <a:ea typeface="+mj-ea"/>
              </a:rPr>
              <a:t>　どんなにへんなことを言ってもよい</a:t>
            </a:r>
            <a:endParaRPr lang="en-US" altLang="ja-JP" sz="2000" b="1" dirty="0">
              <a:latin typeface="+mj-ea"/>
              <a:ea typeface="+mj-ea"/>
            </a:endParaRPr>
          </a:p>
          <a:p>
            <a:pPr>
              <a:lnSpc>
                <a:spcPct val="150000"/>
              </a:lnSpc>
            </a:pPr>
            <a:r>
              <a:rPr lang="ja-JP" altLang="en-US" sz="2800" b="1" dirty="0" smtClean="0">
                <a:latin typeface="+mj-ea"/>
                <a:ea typeface="+mj-ea"/>
              </a:rPr>
              <a:t>３．質</a:t>
            </a:r>
            <a:r>
              <a:rPr lang="ja-JP" altLang="en-US" sz="2800" b="1" dirty="0">
                <a:latin typeface="+mj-ea"/>
                <a:ea typeface="+mj-ea"/>
              </a:rPr>
              <a:t>より</a:t>
            </a:r>
            <a:r>
              <a:rPr lang="ja-JP" altLang="en-US" sz="2800" b="1" dirty="0" smtClean="0">
                <a:latin typeface="+mj-ea"/>
                <a:ea typeface="+mj-ea"/>
              </a:rPr>
              <a:t>量</a:t>
            </a:r>
            <a:r>
              <a:rPr lang="ja-JP" altLang="ja-JP" sz="2800" b="1" dirty="0">
                <a:latin typeface="+mj-ea"/>
                <a:ea typeface="+mj-ea"/>
              </a:rPr>
              <a:t>　</a:t>
            </a:r>
            <a:r>
              <a:rPr lang="en-US" altLang="ja-JP" sz="2000" b="1" dirty="0" smtClean="0">
                <a:latin typeface="+mj-ea"/>
                <a:ea typeface="+mj-ea"/>
              </a:rPr>
              <a:t>…</a:t>
            </a:r>
            <a:r>
              <a:rPr lang="ja-JP" altLang="en-US" sz="2000" b="1" dirty="0">
                <a:latin typeface="+mj-ea"/>
                <a:ea typeface="+mj-ea"/>
              </a:rPr>
              <a:t>　アイデアは多ければ多い</a:t>
            </a:r>
            <a:r>
              <a:rPr lang="ja-JP" altLang="en-US" sz="2000" b="1" dirty="0" smtClean="0">
                <a:latin typeface="+mj-ea"/>
                <a:ea typeface="+mj-ea"/>
              </a:rPr>
              <a:t>ほどよい</a:t>
            </a:r>
            <a:endParaRPr lang="en-US" altLang="ja-JP" sz="2000" b="1" dirty="0" smtClean="0">
              <a:latin typeface="+mj-ea"/>
              <a:ea typeface="+mj-ea"/>
            </a:endParaRPr>
          </a:p>
          <a:p>
            <a:pPr>
              <a:lnSpc>
                <a:spcPct val="150000"/>
              </a:lnSpc>
            </a:pPr>
            <a:r>
              <a:rPr lang="ja-JP" altLang="en-US" sz="2800" b="1" dirty="0" smtClean="0">
                <a:latin typeface="+mj-ea"/>
                <a:ea typeface="+mj-ea"/>
              </a:rPr>
              <a:t>４．結合改善</a:t>
            </a:r>
            <a:r>
              <a:rPr lang="en-US" altLang="ja-JP" sz="2800" b="1" dirty="0" smtClean="0">
                <a:latin typeface="+mj-ea"/>
                <a:ea typeface="+mj-ea"/>
              </a:rPr>
              <a:t> </a:t>
            </a:r>
            <a:r>
              <a:rPr lang="en-US" altLang="ja-JP" sz="2000" b="1" dirty="0" smtClean="0">
                <a:latin typeface="+mj-ea"/>
                <a:ea typeface="+mj-ea"/>
              </a:rPr>
              <a:t>…</a:t>
            </a:r>
            <a:r>
              <a:rPr lang="ja-JP" altLang="en-US" sz="2000" b="1" dirty="0">
                <a:latin typeface="+mj-ea"/>
                <a:ea typeface="+mj-ea"/>
              </a:rPr>
              <a:t>　</a:t>
            </a:r>
            <a:r>
              <a:rPr lang="ja-JP" altLang="en-US" sz="2000" b="1" dirty="0" smtClean="0">
                <a:latin typeface="+mj-ea"/>
                <a:ea typeface="+mj-ea"/>
              </a:rPr>
              <a:t>他の</a:t>
            </a:r>
            <a:r>
              <a:rPr lang="ja-JP" altLang="en-US" sz="2000" b="1" dirty="0">
                <a:latin typeface="+mj-ea"/>
                <a:ea typeface="+mj-ea"/>
              </a:rPr>
              <a:t>アイデアから思いついたアイデアを</a:t>
            </a:r>
            <a:r>
              <a:rPr lang="ja-JP" altLang="en-US" sz="2000" b="1" dirty="0" smtClean="0">
                <a:latin typeface="+mj-ea"/>
                <a:ea typeface="+mj-ea"/>
              </a:rPr>
              <a:t>出してもよい　</a:t>
            </a:r>
            <a:endParaRPr lang="ja-JP" altLang="en-US" sz="2000" b="1" dirty="0">
              <a:latin typeface="+mj-ea"/>
              <a:ea typeface="+mj-ea"/>
            </a:endParaRPr>
          </a:p>
        </p:txBody>
      </p:sp>
      <p:sp>
        <p:nvSpPr>
          <p:cNvPr id="10" name="円/楕円 9"/>
          <p:cNvSpPr/>
          <p:nvPr/>
        </p:nvSpPr>
        <p:spPr bwMode="auto">
          <a:xfrm>
            <a:off x="8467987" y="146155"/>
            <a:ext cx="1309425" cy="80624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800" b="1" dirty="0" smtClean="0">
                <a:solidFill>
                  <a:prstClr val="white"/>
                </a:solidFill>
                <a:latin typeface="+mj-ea"/>
                <a:ea typeface="+mj-ea"/>
              </a:rPr>
              <a:t>発散</a:t>
            </a:r>
            <a:endParaRPr lang="ja-JP" altLang="en-US" sz="2800" b="1" dirty="0">
              <a:solidFill>
                <a:prstClr val="white"/>
              </a:solidFill>
              <a:latin typeface="+mj-ea"/>
              <a:ea typeface="+mj-ea"/>
            </a:endParaRPr>
          </a:p>
        </p:txBody>
      </p:sp>
    </p:spTree>
    <p:extLst>
      <p:ext uri="{BB962C8B-B14F-4D97-AF65-F5344CB8AC3E}">
        <p14:creationId xmlns:p14="http://schemas.microsoft.com/office/powerpoint/2010/main" val="271331013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solidFill>
                  <a:prstClr val="black"/>
                </a:solidFill>
              </a:rPr>
              <a:t>ブレインストーミング実践</a:t>
            </a:r>
            <a:endParaRPr kumimoji="1" lang="ja-JP" altLang="en-US" dirty="0"/>
          </a:p>
        </p:txBody>
      </p:sp>
      <p:sp>
        <p:nvSpPr>
          <p:cNvPr id="3" name="正方形/長方形 2"/>
          <p:cNvSpPr/>
          <p:nvPr/>
        </p:nvSpPr>
        <p:spPr bwMode="auto">
          <a:xfrm>
            <a:off x="514675" y="2042159"/>
            <a:ext cx="8876650" cy="4315097"/>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4" name="テキスト ボックス 3"/>
          <p:cNvSpPr txBox="1"/>
          <p:nvPr/>
        </p:nvSpPr>
        <p:spPr>
          <a:xfrm>
            <a:off x="1348349" y="2140907"/>
            <a:ext cx="7810641" cy="4253472"/>
          </a:xfrm>
          <a:prstGeom prst="rect">
            <a:avLst/>
          </a:prstGeom>
          <a:noFill/>
        </p:spPr>
        <p:txBody>
          <a:bodyPr wrap="square" rtlCol="0">
            <a:spAutoFit/>
          </a:bodyPr>
          <a:lstStyle/>
          <a:p>
            <a:pPr marL="392400" indent="-392400">
              <a:buFont typeface="Wingdings 2"/>
              <a:buChar char="P"/>
            </a:pPr>
            <a:r>
              <a:rPr lang="ja-JP" altLang="en-US" sz="3200" dirty="0" smtClean="0">
                <a:solidFill>
                  <a:prstClr val="black"/>
                </a:solidFill>
                <a:latin typeface="+mn-ea"/>
                <a:ea typeface="+mn-ea"/>
              </a:rPr>
              <a:t>ブレインストーミングの前に個人で考える時間をとる</a:t>
            </a:r>
            <a:endParaRPr lang="en-US" altLang="ja-JP" sz="3200" dirty="0" smtClean="0">
              <a:solidFill>
                <a:prstClr val="black"/>
              </a:solidFill>
              <a:latin typeface="+mn-ea"/>
              <a:ea typeface="+mn-ea"/>
            </a:endParaRPr>
          </a:p>
          <a:p>
            <a:pPr marL="392400" indent="-392400">
              <a:lnSpc>
                <a:spcPct val="130000"/>
              </a:lnSpc>
              <a:buFont typeface="Wingdings 2"/>
              <a:buChar char="P"/>
            </a:pPr>
            <a:r>
              <a:rPr lang="ja-JP" altLang="en-US" sz="3200" dirty="0">
                <a:solidFill>
                  <a:prstClr val="black"/>
                </a:solidFill>
                <a:latin typeface="+mn-ea"/>
                <a:ea typeface="+mn-ea"/>
              </a:rPr>
              <a:t>空間</a:t>
            </a:r>
            <a:r>
              <a:rPr lang="ja-JP" altLang="en-US" sz="3200" dirty="0" smtClean="0">
                <a:solidFill>
                  <a:prstClr val="black"/>
                </a:solidFill>
                <a:latin typeface="+mn-ea"/>
                <a:ea typeface="+mn-ea"/>
              </a:rPr>
              <a:t>を利用し、物理的に表現する</a:t>
            </a:r>
            <a:endParaRPr lang="en-US" altLang="ja-JP" sz="3200" dirty="0" smtClean="0">
              <a:solidFill>
                <a:prstClr val="black"/>
              </a:solidFill>
              <a:latin typeface="+mn-ea"/>
              <a:ea typeface="+mn-ea"/>
            </a:endParaRPr>
          </a:p>
          <a:p>
            <a:pPr marL="392400" indent="-392400">
              <a:lnSpc>
                <a:spcPct val="130000"/>
              </a:lnSpc>
              <a:buFont typeface="Wingdings 2"/>
              <a:buChar char="P"/>
            </a:pPr>
            <a:r>
              <a:rPr lang="ja-JP" altLang="en-US" sz="3200" dirty="0" smtClean="0">
                <a:solidFill>
                  <a:prstClr val="black"/>
                </a:solidFill>
                <a:latin typeface="+mn-ea"/>
                <a:ea typeface="+mn-ea"/>
              </a:rPr>
              <a:t>なるべく具体的に</a:t>
            </a:r>
            <a:endParaRPr lang="en-US" altLang="ja-JP" sz="3200" dirty="0" smtClean="0">
              <a:solidFill>
                <a:prstClr val="black"/>
              </a:solidFill>
              <a:latin typeface="+mn-ea"/>
              <a:ea typeface="+mn-ea"/>
            </a:endParaRPr>
          </a:p>
          <a:p>
            <a:pPr marL="392400" indent="-392400">
              <a:lnSpc>
                <a:spcPct val="130000"/>
              </a:lnSpc>
              <a:buFont typeface="Wingdings 2"/>
              <a:buChar char="P"/>
            </a:pPr>
            <a:r>
              <a:rPr lang="ja-JP" altLang="en-US" sz="3200" dirty="0" smtClean="0">
                <a:solidFill>
                  <a:prstClr val="black"/>
                </a:solidFill>
                <a:latin typeface="+mn-ea"/>
                <a:ea typeface="+mn-ea"/>
              </a:rPr>
              <a:t>前向きな姿勢で</a:t>
            </a:r>
            <a:endParaRPr lang="en-US" altLang="ja-JP" sz="3200" dirty="0" smtClean="0">
              <a:solidFill>
                <a:prstClr val="black"/>
              </a:solidFill>
              <a:latin typeface="+mn-ea"/>
              <a:ea typeface="+mn-ea"/>
            </a:endParaRPr>
          </a:p>
          <a:p>
            <a:pPr marL="392400" indent="-392400">
              <a:lnSpc>
                <a:spcPct val="130000"/>
              </a:lnSpc>
              <a:buFont typeface="Wingdings 2"/>
              <a:buChar char="P"/>
            </a:pPr>
            <a:r>
              <a:rPr lang="ja-JP" altLang="en-US" sz="3200" dirty="0">
                <a:solidFill>
                  <a:prstClr val="black"/>
                </a:solidFill>
                <a:latin typeface="+mn-ea"/>
                <a:ea typeface="+mn-ea"/>
              </a:rPr>
              <a:t>他</a:t>
            </a:r>
            <a:r>
              <a:rPr lang="ja-JP" altLang="en-US" sz="3200" dirty="0" smtClean="0">
                <a:solidFill>
                  <a:prstClr val="black"/>
                </a:solidFill>
                <a:latin typeface="+mn-ea"/>
                <a:ea typeface="+mn-ea"/>
              </a:rPr>
              <a:t>の人のアイデアを発展させる意識で</a:t>
            </a:r>
            <a:endParaRPr lang="en-US" altLang="ja-JP" sz="3200" dirty="0" smtClean="0">
              <a:solidFill>
                <a:prstClr val="black"/>
              </a:solidFill>
              <a:latin typeface="+mn-ea"/>
              <a:ea typeface="+mn-ea"/>
            </a:endParaRPr>
          </a:p>
          <a:p>
            <a:pPr marL="392400" indent="-392400">
              <a:lnSpc>
                <a:spcPct val="130000"/>
              </a:lnSpc>
              <a:buFont typeface="Wingdings 2"/>
              <a:buChar char="P"/>
            </a:pPr>
            <a:r>
              <a:rPr lang="ja-JP" altLang="en-US" sz="3200" dirty="0" smtClean="0">
                <a:solidFill>
                  <a:srgbClr val="FF0000"/>
                </a:solidFill>
                <a:latin typeface="+mn-ea"/>
                <a:ea typeface="+mn-ea"/>
              </a:rPr>
              <a:t>ルールを必ず意識する</a:t>
            </a:r>
            <a:endParaRPr lang="en-US" altLang="ja-JP" sz="3200" dirty="0" smtClean="0">
              <a:solidFill>
                <a:srgbClr val="FF0000"/>
              </a:solidFill>
              <a:latin typeface="+mn-ea"/>
              <a:ea typeface="+mn-ea"/>
            </a:endParaRPr>
          </a:p>
        </p:txBody>
      </p:sp>
      <p:sp>
        <p:nvSpPr>
          <p:cNvPr id="5" name="角丸四角形 4"/>
          <p:cNvSpPr/>
          <p:nvPr/>
        </p:nvSpPr>
        <p:spPr>
          <a:xfrm>
            <a:off x="452406" y="899152"/>
            <a:ext cx="8967366" cy="1143008"/>
          </a:xfrm>
          <a:prstGeom prst="roundRect">
            <a:avLst>
              <a:gd name="adj" fmla="val 70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4800" b="1" dirty="0" smtClean="0">
                <a:solidFill>
                  <a:prstClr val="white"/>
                </a:solidFill>
                <a:latin typeface="+mj-ea"/>
                <a:ea typeface="+mj-ea"/>
              </a:rPr>
              <a:t>ブレインストーミングのコツ①</a:t>
            </a:r>
            <a:endParaRPr lang="en-US" altLang="ja-JP" sz="4800" b="1" dirty="0" smtClean="0">
              <a:solidFill>
                <a:prstClr val="white"/>
              </a:solidFill>
              <a:latin typeface="+mj-ea"/>
              <a:ea typeface="+mj-ea"/>
            </a:endParaRPr>
          </a:p>
        </p:txBody>
      </p:sp>
    </p:spTree>
    <p:extLst>
      <p:ext uri="{BB962C8B-B14F-4D97-AF65-F5344CB8AC3E}">
        <p14:creationId xmlns:p14="http://schemas.microsoft.com/office/powerpoint/2010/main" val="407874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488949" y="1158875"/>
            <a:ext cx="8930823" cy="3413125"/>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 name="タイトル 1"/>
          <p:cNvSpPr>
            <a:spLocks noGrp="1"/>
          </p:cNvSpPr>
          <p:nvPr>
            <p:ph type="ctrTitle"/>
          </p:nvPr>
        </p:nvSpPr>
        <p:spPr/>
        <p:txBody>
          <a:bodyPr/>
          <a:lstStyle/>
          <a:p>
            <a:r>
              <a:rPr lang="ja-JP" altLang="en-US" dirty="0" smtClean="0"/>
              <a:t>「モノ</a:t>
            </a:r>
            <a:r>
              <a:rPr lang="ja-JP" altLang="en-US" spc="-150" dirty="0" smtClean="0"/>
              <a:t>」側</a:t>
            </a:r>
            <a:r>
              <a:rPr lang="ja-JP" altLang="en-US" dirty="0" smtClean="0"/>
              <a:t>の背景</a:t>
            </a:r>
            <a:endParaRPr kumimoji="1" lang="ja-JP" altLang="en-US" dirty="0"/>
          </a:p>
        </p:txBody>
      </p:sp>
      <p:sp>
        <p:nvSpPr>
          <p:cNvPr id="13" name="コンテンツ プレースホルダ 4"/>
          <p:cNvSpPr txBox="1">
            <a:spLocks/>
          </p:cNvSpPr>
          <p:nvPr/>
        </p:nvSpPr>
        <p:spPr>
          <a:xfrm>
            <a:off x="825500" y="1428508"/>
            <a:ext cx="8178800" cy="3143492"/>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just">
              <a:buClr>
                <a:schemeClr val="tx1"/>
              </a:buClr>
              <a:buFont typeface="Wingdings" charset="2"/>
              <a:buChar char="ü"/>
            </a:pPr>
            <a:r>
              <a:rPr lang="ja-JP" altLang="en-US" sz="2800" dirty="0" smtClean="0">
                <a:solidFill>
                  <a:srgbClr val="FF0000"/>
                </a:solidFill>
                <a:latin typeface="+mn-ea"/>
              </a:rPr>
              <a:t>競合品を上回る仕様</a:t>
            </a:r>
            <a:r>
              <a:rPr lang="ja-JP" altLang="en-US" sz="2800" dirty="0" smtClean="0">
                <a:latin typeface="+mn-ea"/>
              </a:rPr>
              <a:t>を実現しさえすればよかった</a:t>
            </a:r>
            <a:r>
              <a:rPr lang="ja-JP" altLang="en-US" sz="2800" dirty="0" smtClean="0">
                <a:solidFill>
                  <a:srgbClr val="FF0000"/>
                </a:solidFill>
                <a:latin typeface="+mn-ea"/>
              </a:rPr>
              <a:t>時代は終わった</a:t>
            </a:r>
            <a:r>
              <a:rPr lang="ja-JP" altLang="en-US" sz="2800" dirty="0" smtClean="0">
                <a:latin typeface="+mn-ea"/>
              </a:rPr>
              <a:t>。</a:t>
            </a:r>
            <a:endParaRPr lang="en-US" altLang="ja-JP" sz="2800" dirty="0" smtClean="0">
              <a:latin typeface="+mn-ea"/>
            </a:endParaRPr>
          </a:p>
          <a:p>
            <a:pPr algn="just"/>
            <a:endParaRPr lang="en-US" altLang="ja-JP" sz="2800" dirty="0" smtClean="0">
              <a:latin typeface="+mn-ea"/>
            </a:endParaRPr>
          </a:p>
          <a:p>
            <a:pPr algn="just">
              <a:buFont typeface="Wingdings" charset="2"/>
              <a:buChar char="ü"/>
            </a:pPr>
            <a:r>
              <a:rPr lang="ja-JP" altLang="en-US" sz="2800" dirty="0" smtClean="0">
                <a:latin typeface="+mn-ea"/>
              </a:rPr>
              <a:t>オフショアリングやグローバルな調達が可能になったことで差別化が図れなければ</a:t>
            </a:r>
            <a:r>
              <a:rPr lang="ja-JP" altLang="en-US" sz="2800" dirty="0" smtClean="0">
                <a:solidFill>
                  <a:srgbClr val="FF0000"/>
                </a:solidFill>
                <a:latin typeface="+mn-ea"/>
              </a:rPr>
              <a:t>過酷な低価格競争から逃れられない</a:t>
            </a:r>
            <a:r>
              <a:rPr lang="ja-JP" altLang="en-US" sz="2800" dirty="0" smtClean="0">
                <a:latin typeface="+mn-ea"/>
              </a:rPr>
              <a:t>。</a:t>
            </a:r>
            <a:endParaRPr lang="en-US" altLang="ja-JP" sz="2800" dirty="0">
              <a:latin typeface="+mn-ea"/>
            </a:endParaRPr>
          </a:p>
        </p:txBody>
      </p:sp>
      <p:sp>
        <p:nvSpPr>
          <p:cNvPr id="20" name="コンテンツ プレースホルダ 4"/>
          <p:cNvSpPr txBox="1">
            <a:spLocks/>
          </p:cNvSpPr>
          <p:nvPr/>
        </p:nvSpPr>
        <p:spPr>
          <a:xfrm>
            <a:off x="657865" y="3150388"/>
            <a:ext cx="8674823" cy="917466"/>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endParaRPr lang="ja-JP" altLang="en-US" sz="2000" dirty="0">
              <a:latin typeface="A-OTF 新ゴ Pro R" pitchFamily="34" charset="-128"/>
              <a:ea typeface="A-OTF 新ゴ Pro R" pitchFamily="34" charset="-128"/>
            </a:endParaRPr>
          </a:p>
        </p:txBody>
      </p:sp>
      <p:sp>
        <p:nvSpPr>
          <p:cNvPr id="8" name="角丸四角形 7"/>
          <p:cNvSpPr/>
          <p:nvPr/>
        </p:nvSpPr>
        <p:spPr>
          <a:xfrm>
            <a:off x="452406" y="4968205"/>
            <a:ext cx="8967366" cy="1143008"/>
          </a:xfrm>
          <a:prstGeom prst="roundRect">
            <a:avLst>
              <a:gd name="adj" fmla="val 7067"/>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600" b="1" dirty="0" smtClean="0">
                <a:latin typeface="A-OTF 新ゴ Pro B" pitchFamily="34" charset="-128"/>
                <a:ea typeface="A-OTF 新ゴ Pro B" pitchFamily="34" charset="-128"/>
              </a:rPr>
              <a:t>技術力</a:t>
            </a:r>
            <a:r>
              <a:rPr lang="ja-JP" altLang="en-US" sz="3600" b="1" dirty="0">
                <a:latin typeface="A-OTF 新ゴ Pro B" pitchFamily="34" charset="-128"/>
                <a:ea typeface="A-OTF 新ゴ Pro B" pitchFamily="34" charset="-128"/>
              </a:rPr>
              <a:t>に</a:t>
            </a:r>
            <a:r>
              <a:rPr lang="ja-JP" altLang="en-US" sz="3600" b="1" dirty="0" smtClean="0">
                <a:latin typeface="A-OTF 新ゴ Pro B" pitchFamily="34" charset="-128"/>
                <a:ea typeface="A-OTF 新ゴ Pro B" pitchFamily="34" charset="-128"/>
              </a:rPr>
              <a:t>よる競争だけでは勝てない</a:t>
            </a:r>
            <a:endParaRPr kumimoji="1" lang="en-US" altLang="ja-JP" sz="3600" b="1" dirty="0" smtClean="0">
              <a:latin typeface="A-OTF 新ゴ Pro B" pitchFamily="34" charset="-128"/>
              <a:ea typeface="A-OTF 新ゴ Pro B" pitchFamily="34" charset="-128"/>
            </a:endParaRPr>
          </a:p>
        </p:txBody>
      </p:sp>
    </p:spTree>
    <p:extLst>
      <p:ext uri="{BB962C8B-B14F-4D97-AF65-F5344CB8AC3E}">
        <p14:creationId xmlns:p14="http://schemas.microsoft.com/office/powerpoint/2010/main" val="204604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solidFill>
                  <a:prstClr val="black"/>
                </a:solidFill>
              </a:rPr>
              <a:t>ブレインストーミング実践</a:t>
            </a:r>
            <a:endParaRPr kumimoji="1" lang="ja-JP" altLang="en-US" dirty="0"/>
          </a:p>
        </p:txBody>
      </p:sp>
      <p:sp>
        <p:nvSpPr>
          <p:cNvPr id="3" name="正方形/長方形 2"/>
          <p:cNvSpPr/>
          <p:nvPr/>
        </p:nvSpPr>
        <p:spPr bwMode="auto">
          <a:xfrm>
            <a:off x="514675" y="2042159"/>
            <a:ext cx="8876650" cy="4315097"/>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4" name="テキスト ボックス 3"/>
          <p:cNvSpPr txBox="1"/>
          <p:nvPr/>
        </p:nvSpPr>
        <p:spPr>
          <a:xfrm>
            <a:off x="1348349" y="2433595"/>
            <a:ext cx="7448615" cy="3498394"/>
          </a:xfrm>
          <a:prstGeom prst="rect">
            <a:avLst/>
          </a:prstGeom>
          <a:noFill/>
        </p:spPr>
        <p:txBody>
          <a:bodyPr wrap="square" rtlCol="0">
            <a:spAutoFit/>
          </a:bodyPr>
          <a:lstStyle/>
          <a:p>
            <a:pPr marL="392400" indent="-392400">
              <a:lnSpc>
                <a:spcPct val="150000"/>
              </a:lnSpc>
              <a:buFont typeface="Wingdings 2"/>
              <a:buChar char="P"/>
            </a:pPr>
            <a:r>
              <a:rPr lang="ja-JP" altLang="en-US" sz="3200" dirty="0" smtClean="0">
                <a:solidFill>
                  <a:prstClr val="black"/>
                </a:solidFill>
                <a:latin typeface="+mn-ea"/>
                <a:ea typeface="+mn-ea"/>
              </a:rPr>
              <a:t>ファシリテーターを決める</a:t>
            </a:r>
            <a:endParaRPr lang="en-US" altLang="ja-JP" sz="3200" dirty="0" smtClean="0">
              <a:solidFill>
                <a:prstClr val="black"/>
              </a:solidFill>
              <a:latin typeface="+mn-ea"/>
              <a:ea typeface="+mn-ea"/>
            </a:endParaRPr>
          </a:p>
          <a:p>
            <a:pPr marL="392400" indent="-392400">
              <a:lnSpc>
                <a:spcPct val="150000"/>
              </a:lnSpc>
              <a:buFont typeface="Wingdings 2"/>
              <a:buChar char="P"/>
            </a:pPr>
            <a:r>
              <a:rPr lang="ja-JP" altLang="en-US" sz="3200" dirty="0" smtClean="0">
                <a:solidFill>
                  <a:prstClr val="black"/>
                </a:solidFill>
                <a:latin typeface="+mn-ea"/>
                <a:ea typeface="+mn-ea"/>
              </a:rPr>
              <a:t>進行</a:t>
            </a:r>
            <a:r>
              <a:rPr lang="ja-JP" altLang="en-US" sz="3200" dirty="0">
                <a:solidFill>
                  <a:prstClr val="black"/>
                </a:solidFill>
                <a:latin typeface="+mn-ea"/>
                <a:ea typeface="+mn-ea"/>
              </a:rPr>
              <a:t>の順番や内容を検討して</a:t>
            </a:r>
            <a:r>
              <a:rPr lang="ja-JP" altLang="en-US" sz="3200" dirty="0" smtClean="0">
                <a:solidFill>
                  <a:prstClr val="black"/>
                </a:solidFill>
                <a:latin typeface="+mn-ea"/>
                <a:ea typeface="+mn-ea"/>
              </a:rPr>
              <a:t>おく</a:t>
            </a:r>
            <a:endParaRPr lang="en-US" altLang="ja-JP" sz="3200" dirty="0" smtClean="0">
              <a:solidFill>
                <a:prstClr val="black"/>
              </a:solidFill>
              <a:latin typeface="+mn-ea"/>
              <a:ea typeface="+mn-ea"/>
            </a:endParaRPr>
          </a:p>
          <a:p>
            <a:pPr marL="392400" indent="-392400">
              <a:lnSpc>
                <a:spcPct val="150000"/>
              </a:lnSpc>
              <a:buFont typeface="Wingdings 2"/>
              <a:buChar char="P"/>
            </a:pPr>
            <a:r>
              <a:rPr lang="ja-JP" altLang="en-US" sz="3200" dirty="0" smtClean="0">
                <a:solidFill>
                  <a:prstClr val="black"/>
                </a:solidFill>
                <a:latin typeface="+mn-ea"/>
                <a:ea typeface="+mn-ea"/>
              </a:rPr>
              <a:t>適宜、休憩をはさむ</a:t>
            </a:r>
            <a:endParaRPr lang="en-US" altLang="ja-JP" sz="3200" dirty="0" smtClean="0">
              <a:solidFill>
                <a:prstClr val="black"/>
              </a:solidFill>
              <a:latin typeface="+mn-ea"/>
              <a:ea typeface="+mn-ea"/>
            </a:endParaRPr>
          </a:p>
          <a:p>
            <a:pPr lvl="1"/>
            <a:r>
              <a:rPr lang="ja-JP" altLang="en-US" sz="3200" dirty="0" smtClean="0">
                <a:solidFill>
                  <a:prstClr val="black"/>
                </a:solidFill>
                <a:latin typeface="+mn-ea"/>
                <a:ea typeface="+mn-ea"/>
              </a:rPr>
              <a:t>（</a:t>
            </a:r>
            <a:r>
              <a:rPr lang="ja-JP" altLang="en-US" sz="3200" dirty="0">
                <a:solidFill>
                  <a:prstClr val="black"/>
                </a:solidFill>
                <a:latin typeface="+mn-ea"/>
                <a:ea typeface="+mn-ea"/>
              </a:rPr>
              <a:t>自由時間にひらめくことが多い</a:t>
            </a:r>
            <a:r>
              <a:rPr lang="ja-JP" altLang="en-US" sz="3200" dirty="0" smtClean="0">
                <a:solidFill>
                  <a:prstClr val="black"/>
                </a:solidFill>
                <a:latin typeface="+mn-ea"/>
                <a:ea typeface="+mn-ea"/>
              </a:rPr>
              <a:t>）</a:t>
            </a:r>
            <a:endParaRPr lang="en-US" altLang="ja-JP" sz="3200" dirty="0" smtClean="0">
              <a:solidFill>
                <a:prstClr val="black"/>
              </a:solidFill>
              <a:latin typeface="+mn-ea"/>
              <a:ea typeface="+mn-ea"/>
            </a:endParaRPr>
          </a:p>
          <a:p>
            <a:pPr marL="392400" indent="-392400">
              <a:lnSpc>
                <a:spcPct val="150000"/>
              </a:lnSpc>
              <a:buFont typeface="Wingdings 2"/>
              <a:buChar char="P"/>
            </a:pPr>
            <a:r>
              <a:rPr lang="ja-JP" altLang="en-US" sz="3200" dirty="0" smtClean="0">
                <a:solidFill>
                  <a:prstClr val="black"/>
                </a:solidFill>
                <a:latin typeface="+mn-ea"/>
                <a:ea typeface="+mn-ea"/>
              </a:rPr>
              <a:t>和気あいあい</a:t>
            </a:r>
            <a:r>
              <a:rPr lang="ja-JP" altLang="en-US" sz="3200" dirty="0">
                <a:solidFill>
                  <a:prstClr val="black"/>
                </a:solidFill>
                <a:latin typeface="+mn-ea"/>
                <a:ea typeface="+mn-ea"/>
              </a:rPr>
              <a:t>と活発な雰囲気</a:t>
            </a:r>
            <a:r>
              <a:rPr lang="ja-JP" altLang="en-US" sz="3200" dirty="0" smtClean="0">
                <a:solidFill>
                  <a:prstClr val="black"/>
                </a:solidFill>
                <a:latin typeface="+mn-ea"/>
                <a:ea typeface="+mn-ea"/>
              </a:rPr>
              <a:t>で</a:t>
            </a:r>
            <a:endParaRPr lang="en-US" altLang="ja-JP" sz="3200" dirty="0" smtClean="0">
              <a:solidFill>
                <a:srgbClr val="FF0000"/>
              </a:solidFill>
              <a:latin typeface="+mn-ea"/>
              <a:ea typeface="+mn-ea"/>
            </a:endParaRPr>
          </a:p>
        </p:txBody>
      </p:sp>
      <p:sp>
        <p:nvSpPr>
          <p:cNvPr id="5" name="角丸四角形 4"/>
          <p:cNvSpPr/>
          <p:nvPr/>
        </p:nvSpPr>
        <p:spPr>
          <a:xfrm>
            <a:off x="452406" y="899152"/>
            <a:ext cx="8967366" cy="1143008"/>
          </a:xfrm>
          <a:prstGeom prst="roundRect">
            <a:avLst>
              <a:gd name="adj" fmla="val 70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4800" b="1" dirty="0" smtClean="0">
                <a:solidFill>
                  <a:prstClr val="white"/>
                </a:solidFill>
                <a:latin typeface="+mj-ea"/>
                <a:ea typeface="+mj-ea"/>
              </a:rPr>
              <a:t>ブレインストーミングのコツ②</a:t>
            </a:r>
            <a:endParaRPr lang="en-US" altLang="ja-JP" sz="4800" b="1" dirty="0" smtClean="0">
              <a:solidFill>
                <a:prstClr val="white"/>
              </a:solidFill>
              <a:latin typeface="+mj-ea"/>
              <a:ea typeface="+mj-ea"/>
            </a:endParaRPr>
          </a:p>
        </p:txBody>
      </p:sp>
    </p:spTree>
    <p:extLst>
      <p:ext uri="{BB962C8B-B14F-4D97-AF65-F5344CB8AC3E}">
        <p14:creationId xmlns:p14="http://schemas.microsoft.com/office/powerpoint/2010/main" val="21432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チェックリスト法（強制発想法）</a:t>
            </a:r>
            <a:endParaRPr kumimoji="1" lang="ja-JP" altLang="en-US" dirty="0"/>
          </a:p>
        </p:txBody>
      </p:sp>
      <p:sp>
        <p:nvSpPr>
          <p:cNvPr id="3" name="角丸四角形 2"/>
          <p:cNvSpPr/>
          <p:nvPr/>
        </p:nvSpPr>
        <p:spPr bwMode="auto">
          <a:xfrm>
            <a:off x="340508" y="802690"/>
            <a:ext cx="9122806" cy="82611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b="1" dirty="0" smtClean="0">
                <a:solidFill>
                  <a:prstClr val="black">
                    <a:lumMod val="85000"/>
                    <a:lumOff val="15000"/>
                  </a:prstClr>
                </a:solidFill>
                <a:latin typeface="+mj-ea"/>
                <a:ea typeface="+mj-ea"/>
              </a:rPr>
              <a:t>新しい視点がほしい時に</a:t>
            </a:r>
            <a:endParaRPr lang="en-US" altLang="ja-JP" sz="3600" b="1" dirty="0">
              <a:solidFill>
                <a:prstClr val="black">
                  <a:lumMod val="85000"/>
                  <a:lumOff val="15000"/>
                </a:prstClr>
              </a:solidFill>
              <a:latin typeface="+mj-ea"/>
              <a:ea typeface="+mj-ea"/>
            </a:endParaRPr>
          </a:p>
        </p:txBody>
      </p:sp>
      <p:sp>
        <p:nvSpPr>
          <p:cNvPr id="4" name="テキスト ボックス 3"/>
          <p:cNvSpPr txBox="1"/>
          <p:nvPr/>
        </p:nvSpPr>
        <p:spPr bwMode="auto">
          <a:xfrm>
            <a:off x="340508" y="1656668"/>
            <a:ext cx="9122806" cy="800970"/>
          </a:xfrm>
          <a:prstGeom prst="rect">
            <a:avLst/>
          </a:prstGeom>
          <a:noFill/>
          <a:ln w="9525">
            <a:noFill/>
            <a:miter lim="800000"/>
            <a:headEnd/>
            <a:tailEnd/>
          </a:ln>
        </p:spPr>
        <p:txBody>
          <a:bodyPr wrap="square" lIns="108000" tIns="72000" rIns="108000" bIns="72000" rtlCol="0" anchor="t" anchorCtr="0">
            <a:spAutoFit/>
          </a:bodyPr>
          <a:lstStyle/>
          <a:p>
            <a:pPr algn="just">
              <a:lnSpc>
                <a:spcPct val="120000"/>
              </a:lnSpc>
              <a:buSzPct val="120000"/>
            </a:pPr>
            <a:r>
              <a:rPr lang="ja-JP" altLang="en-US" dirty="0" smtClean="0">
                <a:solidFill>
                  <a:prstClr val="black"/>
                </a:solidFill>
                <a:latin typeface="+mn-ea"/>
                <a:ea typeface="+mn-ea"/>
              </a:rPr>
              <a:t>ブレインストーミング考案者</a:t>
            </a:r>
            <a:r>
              <a:rPr lang="ja-JP" altLang="en-US" dirty="0">
                <a:solidFill>
                  <a:prstClr val="black"/>
                </a:solidFill>
                <a:latin typeface="+mn-ea"/>
                <a:ea typeface="+mn-ea"/>
              </a:rPr>
              <a:t>オズボーンの</a:t>
            </a:r>
            <a:r>
              <a:rPr lang="ja-JP" altLang="en-US" dirty="0" smtClean="0">
                <a:solidFill>
                  <a:prstClr val="black"/>
                </a:solidFill>
                <a:latin typeface="+mn-ea"/>
                <a:ea typeface="+mn-ea"/>
              </a:rPr>
              <a:t>チェックリスト法（９項目のもの）がよく知られている。チェックリストに沿って、発想を行うもので、自分で項目を変えてもよい。</a:t>
            </a:r>
            <a:endParaRPr lang="ja-JP" altLang="en-US" dirty="0">
              <a:solidFill>
                <a:prstClr val="black"/>
              </a:solidFill>
              <a:latin typeface="+mn-ea"/>
              <a:ea typeface="+mn-ea"/>
            </a:endParaRPr>
          </a:p>
        </p:txBody>
      </p:sp>
      <p:graphicFrame>
        <p:nvGraphicFramePr>
          <p:cNvPr id="7" name="表 6"/>
          <p:cNvGraphicFramePr>
            <a:graphicFrameLocks noGrp="1"/>
          </p:cNvGraphicFramePr>
          <p:nvPr>
            <p:extLst>
              <p:ext uri="{D42A27DB-BD31-4B8C-83A1-F6EECF244321}">
                <p14:modId xmlns:p14="http://schemas.microsoft.com/office/powerpoint/2010/main" val="2774523732"/>
              </p:ext>
            </p:extLst>
          </p:nvPr>
        </p:nvGraphicFramePr>
        <p:xfrm>
          <a:off x="1225116" y="2448900"/>
          <a:ext cx="7683789" cy="3558528"/>
        </p:xfrm>
        <a:graphic>
          <a:graphicData uri="http://schemas.openxmlformats.org/drawingml/2006/table">
            <a:tbl>
              <a:tblPr firstRow="1" bandRow="1">
                <a:tableStyleId>{7DF18680-E054-41AD-8BC1-D1AEF772440D}</a:tableStyleId>
              </a:tblPr>
              <a:tblGrid>
                <a:gridCol w="1521981"/>
                <a:gridCol w="6161808"/>
              </a:tblGrid>
              <a:tr h="31345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600" b="0" dirty="0" smtClean="0">
                          <a:latin typeface="+mn-ea"/>
                          <a:ea typeface="+mn-ea"/>
                        </a:rPr>
                        <a:t>＜オズボーンの９項目チェックリスト＞</a:t>
                      </a:r>
                      <a:endParaRPr lang="ja-JP" altLang="en-US" sz="1600" b="0" dirty="0" smtClean="0">
                        <a:solidFill>
                          <a:schemeClr val="bg1"/>
                        </a:solidFill>
                        <a:latin typeface="+mn-ea"/>
                        <a:ea typeface="+mn-ea"/>
                      </a:endParaRPr>
                    </a:p>
                  </a:txBody>
                  <a:tcPr/>
                </a:tc>
                <a:tc hMerge="1">
                  <a:txBody>
                    <a:bodyPr/>
                    <a:lstStyle/>
                    <a:p>
                      <a:endParaRPr kumimoji="1" lang="ja-JP" altLang="en-US" dirty="0"/>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(1)</a:t>
                      </a:r>
                      <a:r>
                        <a:rPr lang="ja-JP" altLang="en-US" sz="1500" dirty="0" smtClean="0">
                          <a:latin typeface="A-OTF 新ゴ Pro M" pitchFamily="34" charset="-128"/>
                          <a:ea typeface="A-OTF 新ゴ Pro M" pitchFamily="34" charset="-128"/>
                        </a:rPr>
                        <a:t>転用</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新しい用途はないか、他分野へ転用できないか。</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(2)</a:t>
                      </a:r>
                      <a:r>
                        <a:rPr lang="ja-JP" altLang="en-US" sz="1500" dirty="0" smtClean="0">
                          <a:latin typeface="A-OTF 新ゴ Pro M" pitchFamily="34" charset="-128"/>
                          <a:ea typeface="A-OTF 新ゴ Pro M" pitchFamily="34" charset="-128"/>
                        </a:rPr>
                        <a:t>応用</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現在、過去に似たものはないか。他からヒントを得たり、マネはできないか。</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(3)</a:t>
                      </a:r>
                      <a:r>
                        <a:rPr lang="ja-JP" altLang="en-US" sz="1500" dirty="0" smtClean="0">
                          <a:latin typeface="A-OTF 新ゴ Pro M" pitchFamily="34" charset="-128"/>
                          <a:ea typeface="A-OTF 新ゴ Pro M" pitchFamily="34" charset="-128"/>
                        </a:rPr>
                        <a:t>変更</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意味、色、働き、音、匂い、様式、型を変えたらどうか。</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(4)</a:t>
                      </a:r>
                      <a:r>
                        <a:rPr lang="ja-JP" altLang="en-US" sz="1500" dirty="0" smtClean="0">
                          <a:latin typeface="A-OTF 新ゴ Pro M" pitchFamily="34" charset="-128"/>
                          <a:ea typeface="A-OTF 新ゴ Pro M" pitchFamily="34" charset="-128"/>
                        </a:rPr>
                        <a:t>拡大</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時間</a:t>
                      </a:r>
                      <a:r>
                        <a:rPr kumimoji="1" lang="ja-JP" altLang="en-US" sz="1400" spc="-300" dirty="0" smtClean="0">
                          <a:latin typeface="+mn-ea"/>
                          <a:ea typeface="+mn-ea"/>
                        </a:rPr>
                        <a:t>、</a:t>
                      </a:r>
                      <a:r>
                        <a:rPr kumimoji="1" lang="ja-JP" altLang="en-US" sz="1400" dirty="0" smtClean="0">
                          <a:latin typeface="+mn-ea"/>
                          <a:ea typeface="+mn-ea"/>
                        </a:rPr>
                        <a:t>頻度</a:t>
                      </a:r>
                      <a:r>
                        <a:rPr kumimoji="1" lang="ja-JP" altLang="en-US" sz="1400" spc="-300" dirty="0" smtClean="0">
                          <a:latin typeface="+mn-ea"/>
                          <a:ea typeface="+mn-ea"/>
                        </a:rPr>
                        <a:t>、</a:t>
                      </a:r>
                      <a:r>
                        <a:rPr kumimoji="1" lang="ja-JP" altLang="en-US" sz="1400" dirty="0" smtClean="0">
                          <a:latin typeface="+mn-ea"/>
                          <a:ea typeface="+mn-ea"/>
                        </a:rPr>
                        <a:t>強度</a:t>
                      </a:r>
                      <a:r>
                        <a:rPr kumimoji="1" lang="ja-JP" altLang="en-US" sz="1400" spc="-300" dirty="0" smtClean="0">
                          <a:latin typeface="+mn-ea"/>
                          <a:ea typeface="+mn-ea"/>
                        </a:rPr>
                        <a:t>、</a:t>
                      </a:r>
                      <a:r>
                        <a:rPr kumimoji="1" lang="ja-JP" altLang="en-US" sz="1400" dirty="0" smtClean="0">
                          <a:latin typeface="+mn-ea"/>
                          <a:ea typeface="+mn-ea"/>
                        </a:rPr>
                        <a:t>高さ</a:t>
                      </a:r>
                      <a:r>
                        <a:rPr kumimoji="1" lang="ja-JP" altLang="en-US" sz="1400" spc="-300" dirty="0" smtClean="0">
                          <a:latin typeface="+mn-ea"/>
                          <a:ea typeface="+mn-ea"/>
                        </a:rPr>
                        <a:t>、</a:t>
                      </a:r>
                      <a:r>
                        <a:rPr kumimoji="1" lang="ja-JP" altLang="en-US" sz="1400" dirty="0" smtClean="0">
                          <a:latin typeface="+mn-ea"/>
                          <a:ea typeface="+mn-ea"/>
                        </a:rPr>
                        <a:t>長さ</a:t>
                      </a:r>
                      <a:r>
                        <a:rPr kumimoji="1" lang="ja-JP" altLang="en-US" sz="1400" spc="-300" dirty="0" smtClean="0">
                          <a:latin typeface="+mn-ea"/>
                          <a:ea typeface="+mn-ea"/>
                        </a:rPr>
                        <a:t>、量、</a:t>
                      </a:r>
                      <a:r>
                        <a:rPr kumimoji="1" lang="ja-JP" altLang="en-US" sz="1400" dirty="0" smtClean="0">
                          <a:latin typeface="+mn-ea"/>
                          <a:ea typeface="+mn-ea"/>
                        </a:rPr>
                        <a:t>価値</a:t>
                      </a:r>
                      <a:r>
                        <a:rPr kumimoji="1" lang="ja-JP" altLang="en-US" sz="1400" spc="-300" dirty="0" smtClean="0">
                          <a:latin typeface="+mn-ea"/>
                          <a:ea typeface="+mn-ea"/>
                        </a:rPr>
                        <a:t>、</a:t>
                      </a:r>
                      <a:r>
                        <a:rPr kumimoji="1" lang="ja-JP" altLang="en-US" sz="1400" dirty="0" smtClean="0">
                          <a:latin typeface="+mn-ea"/>
                          <a:ea typeface="+mn-ea"/>
                        </a:rPr>
                        <a:t>材料を拡大。</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(5)</a:t>
                      </a:r>
                      <a:r>
                        <a:rPr lang="ja-JP" altLang="en-US" sz="1500" dirty="0" smtClean="0">
                          <a:latin typeface="A-OTF 新ゴ Pro M" pitchFamily="34" charset="-128"/>
                          <a:ea typeface="A-OTF 新ゴ Pro M" pitchFamily="34" charset="-128"/>
                        </a:rPr>
                        <a:t>縮小</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より小さく、軽く、低く、短くできるか。省略や分割できるか。</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(6)</a:t>
                      </a:r>
                      <a:r>
                        <a:rPr lang="ja-JP" altLang="en-US" sz="1500" dirty="0" smtClean="0">
                          <a:latin typeface="A-OTF 新ゴ Pro M" pitchFamily="34" charset="-128"/>
                          <a:ea typeface="A-OTF 新ゴ Pro M" pitchFamily="34" charset="-128"/>
                        </a:rPr>
                        <a:t>代用</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人、物、素材、製法、動力、場所などを、他のもので代用できないか。</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(7)</a:t>
                      </a:r>
                      <a:r>
                        <a:rPr lang="ja-JP" altLang="en-US" sz="1500" dirty="0" smtClean="0">
                          <a:latin typeface="A-OTF 新ゴ Pro M" pitchFamily="34" charset="-128"/>
                          <a:ea typeface="A-OTF 新ゴ Pro M" pitchFamily="34" charset="-128"/>
                        </a:rPr>
                        <a:t>再配列</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300" dirty="0" smtClean="0">
                          <a:latin typeface="+mn-ea"/>
                          <a:ea typeface="+mn-ea"/>
                        </a:rPr>
                        <a:t>要素、成分、部品、型、配置、順序、ペースなどを再配列できないか。原因と結果を入れ替えられないか。</a:t>
                      </a:r>
                      <a:endParaRPr kumimoji="1" lang="ja-JP" altLang="en-US" sz="13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(8)</a:t>
                      </a:r>
                      <a:r>
                        <a:rPr lang="ja-JP" altLang="en-US" sz="1500" dirty="0" smtClean="0">
                          <a:latin typeface="A-OTF 新ゴ Pro M" pitchFamily="34" charset="-128"/>
                          <a:ea typeface="A-OTF 新ゴ Pro M" pitchFamily="34" charset="-128"/>
                        </a:rPr>
                        <a:t>逆転</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cs typeface="A-OTF 勘亭流 Std Ultra"/>
                        </a:rPr>
                        <a:t>前後、上下、順番、役割</a:t>
                      </a:r>
                      <a:r>
                        <a:rPr kumimoji="1" lang="ja-JP" altLang="en-US" sz="1400" dirty="0" smtClean="0">
                          <a:latin typeface="+mn-ea"/>
                          <a:ea typeface="+mn-ea"/>
                        </a:rPr>
                        <a:t>を、逆転、反転できないか。</a:t>
                      </a:r>
                      <a:endParaRPr kumimoji="1" lang="ja-JP" altLang="en-US" sz="1400" dirty="0">
                        <a:latin typeface="+mn-ea"/>
                        <a:ea typeface="+mn-ea"/>
                      </a:endParaRPr>
                    </a:p>
                  </a:txBody>
                  <a:tcPr/>
                </a:tc>
              </a:tr>
              <a:tr h="34194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500" dirty="0" smtClean="0">
                          <a:latin typeface="A-OTF 新ゴ Pro M" pitchFamily="34" charset="-128"/>
                          <a:ea typeface="A-OTF 新ゴ Pro M" pitchFamily="34" charset="-128"/>
                        </a:rPr>
                        <a:t>(9)</a:t>
                      </a:r>
                      <a:r>
                        <a:rPr lang="ja-JP" altLang="en-US" sz="1500" dirty="0" smtClean="0">
                          <a:latin typeface="A-OTF 新ゴ Pro M" pitchFamily="34" charset="-128"/>
                          <a:ea typeface="A-OTF 新ゴ Pro M" pitchFamily="34" charset="-128"/>
                        </a:rPr>
                        <a:t>結合</a:t>
                      </a:r>
                      <a:endParaRPr lang="en-US" altLang="ja-JP" sz="1500" dirty="0" smtClean="0">
                        <a:solidFill>
                          <a:prstClr val="black"/>
                        </a:solidFill>
                        <a:latin typeface="A-OTF 新ゴ Pro M" pitchFamily="34" charset="-128"/>
                        <a:ea typeface="A-OTF 新ゴ Pro M" pitchFamily="34" charset="-128"/>
                      </a:endParaRPr>
                    </a:p>
                  </a:txBody>
                  <a:tcPr/>
                </a:tc>
                <a:tc>
                  <a:txBody>
                    <a:bodyPr/>
                    <a:lstStyle/>
                    <a:p>
                      <a:pPr algn="just"/>
                      <a:r>
                        <a:rPr kumimoji="1" lang="ja-JP" altLang="en-US" sz="1400" dirty="0" smtClean="0">
                          <a:latin typeface="+mn-ea"/>
                          <a:ea typeface="+mn-ea"/>
                        </a:rPr>
                        <a:t>ブレンドできないか。目的、アイデア、手法を組み合わせられないか</a:t>
                      </a:r>
                      <a:endParaRPr kumimoji="1" lang="ja-JP" altLang="en-US" sz="1400" dirty="0">
                        <a:latin typeface="+mn-ea"/>
                        <a:ea typeface="+mn-ea"/>
                      </a:endParaRPr>
                    </a:p>
                  </a:txBody>
                  <a:tcPr/>
                </a:tc>
              </a:tr>
            </a:tbl>
          </a:graphicData>
        </a:graphic>
      </p:graphicFrame>
      <p:sp>
        <p:nvSpPr>
          <p:cNvPr id="8" name="タイトル 1"/>
          <p:cNvSpPr txBox="1">
            <a:spLocks/>
          </p:cNvSpPr>
          <p:nvPr/>
        </p:nvSpPr>
        <p:spPr>
          <a:xfrm>
            <a:off x="4093028" y="6273799"/>
            <a:ext cx="5769429" cy="410028"/>
          </a:xfrm>
          <a:prstGeom prst="rect">
            <a:avLst/>
          </a:prstGeom>
        </p:spPr>
        <p:txBody>
          <a:bodyPr anchor="ctr" anchorCtr="0">
            <a:normAutofit/>
          </a:bodyPr>
          <a:lstStyle>
            <a:lvl1pPr algn="l" rtl="0" eaLnBrk="0" fontAlgn="base" hangingPunct="0">
              <a:spcBef>
                <a:spcPct val="0"/>
              </a:spcBef>
              <a:spcAft>
                <a:spcPct val="0"/>
              </a:spcAft>
              <a:defRPr kumimoji="1" sz="2400" kern="1200">
                <a:solidFill>
                  <a:schemeClr val="tx1"/>
                </a:solidFill>
                <a:latin typeface="A-OTF 新ゴ Pro M" pitchFamily="34" charset="-128"/>
                <a:ea typeface="A-OTF 新ゴ Pro M" pitchFamily="34"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a:lstStyle>
          <a:p>
            <a:pPr algn="r"/>
            <a:r>
              <a:rPr lang="ja-JP" altLang="en-US" sz="1000" dirty="0">
                <a:latin typeface="+mn-ea"/>
                <a:ea typeface="+mn-ea"/>
              </a:rPr>
              <a:t>参照</a:t>
            </a:r>
            <a:r>
              <a:rPr lang="ja-JP" altLang="en-US" sz="1000" dirty="0" smtClean="0">
                <a:latin typeface="+mn-ea"/>
                <a:ea typeface="+mn-ea"/>
              </a:rPr>
              <a:t>元 </a:t>
            </a:r>
            <a:r>
              <a:rPr lang="en-US" altLang="ja-JP" sz="1000" dirty="0" smtClean="0">
                <a:latin typeface="+mn-ea"/>
                <a:ea typeface="+mn-ea"/>
              </a:rPr>
              <a:t>: </a:t>
            </a:r>
            <a:r>
              <a:rPr lang="ja-JP" altLang="en-US" sz="1000" dirty="0" smtClean="0">
                <a:latin typeface="+mn-ea"/>
                <a:ea typeface="+mn-ea"/>
              </a:rPr>
              <a:t>・日本創造学会　</a:t>
            </a:r>
            <a:r>
              <a:rPr lang="en-US" altLang="ja-JP" sz="1000" dirty="0" smtClean="0">
                <a:latin typeface="+mn-ea"/>
                <a:ea typeface="+mn-ea"/>
                <a:hlinkClick r:id="rId3"/>
              </a:rPr>
              <a:t>http</a:t>
            </a:r>
            <a:r>
              <a:rPr lang="en-US" altLang="ja-JP" sz="1000" dirty="0">
                <a:latin typeface="+mn-ea"/>
                <a:ea typeface="+mn-ea"/>
                <a:hlinkClick r:id="rId3"/>
              </a:rPr>
              <a:t>://</a:t>
            </a:r>
            <a:r>
              <a:rPr lang="en-US" altLang="ja-JP" sz="1000" dirty="0" smtClean="0">
                <a:latin typeface="+mn-ea"/>
                <a:ea typeface="+mn-ea"/>
                <a:hlinkClick r:id="rId3"/>
              </a:rPr>
              <a:t>www.japancreativity.jp/index.html</a:t>
            </a:r>
            <a:endParaRPr lang="en-US" altLang="ja-JP" sz="1000" dirty="0" smtClean="0">
              <a:latin typeface="+mn-ea"/>
              <a:ea typeface="+mn-ea"/>
            </a:endParaRPr>
          </a:p>
          <a:p>
            <a:pPr algn="r"/>
            <a:r>
              <a:rPr lang="ja-JP" altLang="en-US" sz="1000" dirty="0" smtClean="0">
                <a:latin typeface="+mn-ea"/>
                <a:ea typeface="+mn-ea"/>
              </a:rPr>
              <a:t>・「創造力事典」（日科技連出版社）</a:t>
            </a:r>
            <a:endParaRPr lang="zh-TW" altLang="en-US" sz="1000" dirty="0">
              <a:latin typeface="+mn-ea"/>
              <a:ea typeface="+mn-ea"/>
            </a:endParaRPr>
          </a:p>
          <a:p>
            <a:pPr algn="r"/>
            <a:endParaRPr lang="en-US" altLang="ja-JP" sz="1000" dirty="0">
              <a:latin typeface="A-OTF 新ゴ Pro L" pitchFamily="34" charset="-128"/>
              <a:ea typeface="A-OTF 新ゴ Pro L" pitchFamily="34" charset="-128"/>
            </a:endParaRPr>
          </a:p>
        </p:txBody>
      </p:sp>
      <p:sp>
        <p:nvSpPr>
          <p:cNvPr id="9" name="円/楕円 8"/>
          <p:cNvSpPr/>
          <p:nvPr/>
        </p:nvSpPr>
        <p:spPr bwMode="auto">
          <a:xfrm>
            <a:off x="8467987" y="146155"/>
            <a:ext cx="1309425" cy="80624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800" dirty="0" smtClean="0">
                <a:solidFill>
                  <a:prstClr val="white"/>
                </a:solidFill>
                <a:latin typeface="+mj-ea"/>
                <a:ea typeface="+mj-ea"/>
              </a:rPr>
              <a:t>発散</a:t>
            </a:r>
            <a:endParaRPr lang="ja-JP" altLang="en-US" sz="2800" dirty="0">
              <a:solidFill>
                <a:prstClr val="white"/>
              </a:solidFill>
              <a:latin typeface="+mj-ea"/>
              <a:ea typeface="+mj-ea"/>
            </a:endParaRPr>
          </a:p>
        </p:txBody>
      </p:sp>
    </p:spTree>
    <p:extLst>
      <p:ext uri="{BB962C8B-B14F-4D97-AF65-F5344CB8AC3E}">
        <p14:creationId xmlns:p14="http://schemas.microsoft.com/office/powerpoint/2010/main" val="41408048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吹き出し 4"/>
          <p:cNvSpPr/>
          <p:nvPr/>
        </p:nvSpPr>
        <p:spPr bwMode="auto">
          <a:xfrm>
            <a:off x="3004201" y="5516907"/>
            <a:ext cx="2918911" cy="819499"/>
          </a:xfrm>
          <a:prstGeom prst="wedgeRectCallout">
            <a:avLst>
              <a:gd name="adj1" fmla="val -20833"/>
              <a:gd name="adj2" fmla="val -74059"/>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lnSpc>
                <a:spcPct val="120000"/>
              </a:lnSpc>
              <a:buSzPct val="120000"/>
            </a:pPr>
            <a:r>
              <a:rPr lang="ja-JP" altLang="en-US" sz="2000" b="1" dirty="0">
                <a:solidFill>
                  <a:schemeClr val="tx1">
                    <a:lumMod val="75000"/>
                    <a:lumOff val="25000"/>
                  </a:schemeClr>
                </a:solidFill>
                <a:latin typeface="+mj-ea"/>
                <a:ea typeface="+mj-ea"/>
              </a:rPr>
              <a:t>絶対にインクが切れない</a:t>
            </a:r>
            <a:r>
              <a:rPr lang="ja-JP" altLang="en-US" sz="2000" b="1" dirty="0" smtClean="0">
                <a:solidFill>
                  <a:schemeClr val="tx1">
                    <a:lumMod val="75000"/>
                    <a:lumOff val="25000"/>
                  </a:schemeClr>
                </a:solidFill>
                <a:latin typeface="+mj-ea"/>
                <a:ea typeface="+mj-ea"/>
              </a:rPr>
              <a:t>ペンが</a:t>
            </a:r>
            <a:r>
              <a:rPr lang="ja-JP" altLang="en-US" sz="2000" b="1" dirty="0">
                <a:solidFill>
                  <a:schemeClr val="tx1">
                    <a:lumMod val="75000"/>
                    <a:lumOff val="25000"/>
                  </a:schemeClr>
                </a:solidFill>
                <a:latin typeface="+mj-ea"/>
                <a:ea typeface="+mj-ea"/>
              </a:rPr>
              <a:t>ほしい！</a:t>
            </a:r>
          </a:p>
        </p:txBody>
      </p:sp>
      <p:sp>
        <p:nvSpPr>
          <p:cNvPr id="2" name="タイトル 1"/>
          <p:cNvSpPr>
            <a:spLocks noGrp="1"/>
          </p:cNvSpPr>
          <p:nvPr>
            <p:ph type="ctrTitle"/>
          </p:nvPr>
        </p:nvSpPr>
        <p:spPr/>
        <p:txBody>
          <a:bodyPr/>
          <a:lstStyle/>
          <a:p>
            <a:r>
              <a:rPr kumimoji="1" lang="ja-JP" altLang="en-US" dirty="0" smtClean="0"/>
              <a:t>希望点列挙法</a:t>
            </a:r>
            <a:endParaRPr kumimoji="1" lang="ja-JP" altLang="en-US" dirty="0"/>
          </a:p>
        </p:txBody>
      </p:sp>
      <p:sp>
        <p:nvSpPr>
          <p:cNvPr id="3" name="角丸四角形 2"/>
          <p:cNvSpPr/>
          <p:nvPr/>
        </p:nvSpPr>
        <p:spPr bwMode="auto">
          <a:xfrm>
            <a:off x="340508" y="802690"/>
            <a:ext cx="9122806" cy="826110"/>
          </a:xfrm>
          <a:prstGeom prst="roundRect">
            <a:avLst>
              <a:gd name="adj" fmla="val 7102"/>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216000" anchor="ctr"/>
          <a:lstStyle/>
          <a:p>
            <a:pPr algn="ctr">
              <a:buSzPct val="120000"/>
              <a:defRPr/>
            </a:pPr>
            <a:r>
              <a:rPr lang="ja-JP" altLang="en-US" sz="3600" b="1" dirty="0" smtClean="0">
                <a:solidFill>
                  <a:prstClr val="black">
                    <a:lumMod val="85000"/>
                    <a:lumOff val="15000"/>
                  </a:prstClr>
                </a:solidFill>
                <a:latin typeface="+mj-ea"/>
                <a:ea typeface="+mj-ea"/>
              </a:rPr>
              <a:t>自由な発想</a:t>
            </a:r>
            <a:endParaRPr lang="en-US" altLang="ja-JP" sz="3600" b="1" dirty="0">
              <a:solidFill>
                <a:prstClr val="black">
                  <a:lumMod val="85000"/>
                  <a:lumOff val="15000"/>
                </a:prstClr>
              </a:solidFill>
              <a:latin typeface="+mj-ea"/>
              <a:ea typeface="+mj-ea"/>
            </a:endParaRPr>
          </a:p>
        </p:txBody>
      </p:sp>
      <p:sp>
        <p:nvSpPr>
          <p:cNvPr id="4" name="テキスト ボックス 3"/>
          <p:cNvSpPr txBox="1"/>
          <p:nvPr/>
        </p:nvSpPr>
        <p:spPr bwMode="auto">
          <a:xfrm>
            <a:off x="340508" y="1656668"/>
            <a:ext cx="9122806" cy="1359585"/>
          </a:xfrm>
          <a:prstGeom prst="rect">
            <a:avLst/>
          </a:prstGeom>
          <a:noFill/>
          <a:ln w="9525">
            <a:noFill/>
            <a:miter lim="800000"/>
            <a:headEnd/>
            <a:tailEnd/>
          </a:ln>
        </p:spPr>
        <p:txBody>
          <a:bodyPr wrap="square" lIns="108000" tIns="72000" rIns="108000" bIns="72000" rtlCol="0" anchor="t" anchorCtr="0">
            <a:spAutoFit/>
          </a:bodyPr>
          <a:lstStyle/>
          <a:p>
            <a:pPr algn="just">
              <a:lnSpc>
                <a:spcPct val="110000"/>
              </a:lnSpc>
              <a:buSzPct val="120000"/>
            </a:pPr>
            <a:r>
              <a:rPr lang="ja-JP" altLang="en-US" dirty="0" smtClean="0">
                <a:solidFill>
                  <a:schemeClr val="tx1">
                    <a:lumMod val="75000"/>
                    <a:lumOff val="25000"/>
                  </a:schemeClr>
                </a:solidFill>
                <a:latin typeface="+mn-ea"/>
                <a:ea typeface="+mn-ea"/>
              </a:rPr>
              <a:t>希望点列挙法とは、テーマを決め、そのテーマに対して現実の状態や状況、制約は考えずに、「こうだったらいいな」「こういうものがほしい」という希望・願望をもとに自由に発想していく手法。</a:t>
            </a:r>
            <a:endParaRPr lang="en-US" altLang="ja-JP" dirty="0" smtClean="0">
              <a:solidFill>
                <a:schemeClr val="tx1">
                  <a:lumMod val="75000"/>
                  <a:lumOff val="25000"/>
                </a:schemeClr>
              </a:solidFill>
              <a:latin typeface="+mn-ea"/>
              <a:ea typeface="+mn-ea"/>
            </a:endParaRPr>
          </a:p>
          <a:p>
            <a:pPr algn="just">
              <a:lnSpc>
                <a:spcPct val="110000"/>
              </a:lnSpc>
              <a:buSzPct val="120000"/>
            </a:pPr>
            <a:r>
              <a:rPr lang="ja-JP" altLang="en-US" dirty="0" smtClean="0">
                <a:solidFill>
                  <a:schemeClr val="tx1">
                    <a:lumMod val="75000"/>
                    <a:lumOff val="25000"/>
                  </a:schemeClr>
                </a:solidFill>
                <a:latin typeface="+mn-ea"/>
                <a:ea typeface="+mn-ea"/>
              </a:rPr>
              <a:t>欠点列挙法というものもあり、こちらは対象に対して、欠点</a:t>
            </a:r>
            <a:r>
              <a:rPr lang="ja-JP" altLang="en-US" dirty="0">
                <a:solidFill>
                  <a:schemeClr val="tx1">
                    <a:lumMod val="75000"/>
                    <a:lumOff val="25000"/>
                  </a:schemeClr>
                </a:solidFill>
                <a:latin typeface="+mn-ea"/>
                <a:ea typeface="+mn-ea"/>
              </a:rPr>
              <a:t>，問題箇所，</a:t>
            </a:r>
            <a:r>
              <a:rPr lang="ja-JP" altLang="en-US" dirty="0" smtClean="0">
                <a:solidFill>
                  <a:schemeClr val="tx1">
                    <a:lumMod val="75000"/>
                    <a:lumOff val="25000"/>
                  </a:schemeClr>
                </a:solidFill>
                <a:latin typeface="+mn-ea"/>
                <a:ea typeface="+mn-ea"/>
              </a:rPr>
              <a:t>マイナスを</a:t>
            </a:r>
            <a:r>
              <a:rPr lang="ja-JP" altLang="en-US" dirty="0">
                <a:solidFill>
                  <a:schemeClr val="tx1">
                    <a:lumMod val="75000"/>
                    <a:lumOff val="25000"/>
                  </a:schemeClr>
                </a:solidFill>
                <a:latin typeface="+mn-ea"/>
                <a:ea typeface="+mn-ea"/>
              </a:rPr>
              <a:t>徹底して列挙していく手法</a:t>
            </a:r>
            <a:r>
              <a:rPr lang="ja-JP" altLang="en-US" dirty="0" smtClean="0">
                <a:solidFill>
                  <a:schemeClr val="tx1">
                    <a:lumMod val="75000"/>
                    <a:lumOff val="25000"/>
                  </a:schemeClr>
                </a:solidFill>
                <a:latin typeface="+mn-ea"/>
                <a:ea typeface="+mn-ea"/>
              </a:rPr>
              <a:t>。</a:t>
            </a:r>
            <a:endParaRPr lang="ja-JP" altLang="en-US" dirty="0">
              <a:solidFill>
                <a:schemeClr val="tx1">
                  <a:lumMod val="75000"/>
                  <a:lumOff val="25000"/>
                </a:schemeClr>
              </a:solidFill>
              <a:latin typeface="+mn-ea"/>
              <a:ea typeface="+mn-ea"/>
            </a:endParaRPr>
          </a:p>
        </p:txBody>
      </p:sp>
      <p:pic>
        <p:nvPicPr>
          <p:cNvPr id="17410" name="Picture 2" descr="C:\Users\hikari_akiyama.2NDFACTORY\AppData\Local\Microsoft\Windows\Temporary Internet Files\Content.IE5\5T9NEH14\MC90041639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121" y="3673633"/>
            <a:ext cx="2577070" cy="1645342"/>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吹き出し 7"/>
          <p:cNvSpPr/>
          <p:nvPr/>
        </p:nvSpPr>
        <p:spPr bwMode="auto">
          <a:xfrm>
            <a:off x="6558770" y="4538113"/>
            <a:ext cx="3068332" cy="819499"/>
          </a:xfrm>
          <a:prstGeom prst="wedgeRectCallout">
            <a:avLst>
              <a:gd name="adj1" fmla="val -72015"/>
              <a:gd name="adj2" fmla="val 1376"/>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lnSpc>
                <a:spcPct val="120000"/>
              </a:lnSpc>
              <a:buSzPct val="120000"/>
            </a:pPr>
            <a:r>
              <a:rPr lang="ja-JP" altLang="en-US" sz="2000" b="1" dirty="0" smtClean="0">
                <a:solidFill>
                  <a:schemeClr val="tx1">
                    <a:lumMod val="75000"/>
                    <a:lumOff val="25000"/>
                  </a:schemeClr>
                </a:solidFill>
                <a:latin typeface="+mj-ea"/>
                <a:ea typeface="+mj-ea"/>
              </a:rPr>
              <a:t>空気に文字が書けたら</a:t>
            </a:r>
            <a:endParaRPr lang="en-US" altLang="ja-JP" sz="2000" b="1" dirty="0" smtClean="0">
              <a:solidFill>
                <a:schemeClr val="tx1">
                  <a:lumMod val="75000"/>
                  <a:lumOff val="25000"/>
                </a:schemeClr>
              </a:solidFill>
              <a:latin typeface="+mj-ea"/>
              <a:ea typeface="+mj-ea"/>
            </a:endParaRPr>
          </a:p>
          <a:p>
            <a:pPr algn="ctr">
              <a:lnSpc>
                <a:spcPct val="120000"/>
              </a:lnSpc>
              <a:buSzPct val="120000"/>
            </a:pPr>
            <a:r>
              <a:rPr lang="ja-JP" altLang="en-US" sz="2000" b="1" dirty="0" smtClean="0">
                <a:solidFill>
                  <a:schemeClr val="tx1">
                    <a:lumMod val="75000"/>
                    <a:lumOff val="25000"/>
                  </a:schemeClr>
                </a:solidFill>
                <a:latin typeface="+mj-ea"/>
                <a:ea typeface="+mj-ea"/>
              </a:rPr>
              <a:t>いいな</a:t>
            </a:r>
            <a:endParaRPr lang="ja-JP" altLang="en-US" sz="2000" b="1" dirty="0">
              <a:solidFill>
                <a:schemeClr val="tx1">
                  <a:lumMod val="75000"/>
                  <a:lumOff val="25000"/>
                </a:schemeClr>
              </a:solidFill>
              <a:latin typeface="+mj-ea"/>
              <a:ea typeface="+mj-ea"/>
            </a:endParaRPr>
          </a:p>
        </p:txBody>
      </p:sp>
      <p:sp>
        <p:nvSpPr>
          <p:cNvPr id="9" name="四角形吹き出し 8"/>
          <p:cNvSpPr/>
          <p:nvPr/>
        </p:nvSpPr>
        <p:spPr bwMode="auto">
          <a:xfrm>
            <a:off x="6558770" y="3190342"/>
            <a:ext cx="3068332" cy="1043856"/>
          </a:xfrm>
          <a:prstGeom prst="wedgeRectCallout">
            <a:avLst>
              <a:gd name="adj1" fmla="val -80022"/>
              <a:gd name="adj2" fmla="val 43044"/>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lnSpc>
                <a:spcPct val="120000"/>
              </a:lnSpc>
              <a:buSzPct val="120000"/>
            </a:pPr>
            <a:r>
              <a:rPr lang="ja-JP" altLang="en-US" sz="2000" b="1" dirty="0" smtClean="0">
                <a:solidFill>
                  <a:schemeClr val="tx1">
                    <a:lumMod val="75000"/>
                    <a:lumOff val="25000"/>
                  </a:schemeClr>
                </a:solidFill>
                <a:latin typeface="+mj-ea"/>
                <a:ea typeface="+mj-ea"/>
              </a:rPr>
              <a:t>インクが食べられたら</a:t>
            </a:r>
            <a:endParaRPr lang="en-US" altLang="ja-JP" sz="2000" b="1" dirty="0" smtClean="0">
              <a:solidFill>
                <a:schemeClr val="tx1">
                  <a:lumMod val="75000"/>
                  <a:lumOff val="25000"/>
                </a:schemeClr>
              </a:solidFill>
              <a:latin typeface="+mj-ea"/>
              <a:ea typeface="+mj-ea"/>
            </a:endParaRPr>
          </a:p>
          <a:p>
            <a:pPr algn="ctr">
              <a:lnSpc>
                <a:spcPct val="120000"/>
              </a:lnSpc>
              <a:buSzPct val="120000"/>
            </a:pPr>
            <a:r>
              <a:rPr lang="ja-JP" altLang="en-US" sz="2000" b="1" dirty="0" smtClean="0">
                <a:solidFill>
                  <a:schemeClr val="tx1">
                    <a:lumMod val="75000"/>
                    <a:lumOff val="25000"/>
                  </a:schemeClr>
                </a:solidFill>
                <a:latin typeface="+mj-ea"/>
                <a:ea typeface="+mj-ea"/>
              </a:rPr>
              <a:t>いいのに</a:t>
            </a:r>
            <a:endParaRPr lang="ja-JP" altLang="en-US" sz="2000" b="1" dirty="0">
              <a:solidFill>
                <a:schemeClr val="tx1">
                  <a:lumMod val="75000"/>
                  <a:lumOff val="25000"/>
                </a:schemeClr>
              </a:solidFill>
              <a:latin typeface="+mj-ea"/>
              <a:ea typeface="+mj-ea"/>
            </a:endParaRPr>
          </a:p>
        </p:txBody>
      </p:sp>
      <p:sp>
        <p:nvSpPr>
          <p:cNvPr id="10" name="四角形吹き出し 9"/>
          <p:cNvSpPr/>
          <p:nvPr/>
        </p:nvSpPr>
        <p:spPr bwMode="auto">
          <a:xfrm>
            <a:off x="504296" y="3678623"/>
            <a:ext cx="2183751" cy="1043856"/>
          </a:xfrm>
          <a:prstGeom prst="wedgeRectCallout">
            <a:avLst>
              <a:gd name="adj1" fmla="val 70243"/>
              <a:gd name="adj2" fmla="val 18368"/>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lnSpc>
                <a:spcPct val="120000"/>
              </a:lnSpc>
              <a:buSzPct val="120000"/>
            </a:pPr>
            <a:r>
              <a:rPr lang="ja-JP" altLang="en-US" sz="2000" b="1" dirty="0" smtClean="0">
                <a:solidFill>
                  <a:schemeClr val="tx1">
                    <a:lumMod val="75000"/>
                    <a:lumOff val="25000"/>
                  </a:schemeClr>
                </a:solidFill>
                <a:latin typeface="+mj-ea"/>
                <a:ea typeface="+mj-ea"/>
              </a:rPr>
              <a:t>重さが</a:t>
            </a:r>
            <a:r>
              <a:rPr lang="en-US" altLang="ja-JP" sz="2000" b="1" dirty="0" smtClean="0">
                <a:solidFill>
                  <a:schemeClr val="tx1">
                    <a:lumMod val="75000"/>
                    <a:lumOff val="25000"/>
                  </a:schemeClr>
                </a:solidFill>
                <a:latin typeface="+mj-ea"/>
                <a:ea typeface="+mj-ea"/>
              </a:rPr>
              <a:t>0.5</a:t>
            </a:r>
            <a:r>
              <a:rPr lang="ja-JP" altLang="en-US" sz="2000" b="1" dirty="0" err="1">
                <a:solidFill>
                  <a:schemeClr val="tx1">
                    <a:lumMod val="75000"/>
                    <a:lumOff val="25000"/>
                  </a:schemeClr>
                </a:solidFill>
                <a:latin typeface="+mj-ea"/>
                <a:ea typeface="+mj-ea"/>
              </a:rPr>
              <a:t>ｇ</a:t>
            </a:r>
            <a:r>
              <a:rPr lang="ja-JP" altLang="en-US" sz="2000" b="1" dirty="0" smtClean="0">
                <a:solidFill>
                  <a:schemeClr val="tx1">
                    <a:lumMod val="75000"/>
                    <a:lumOff val="25000"/>
                  </a:schemeClr>
                </a:solidFill>
                <a:latin typeface="+mj-ea"/>
                <a:ea typeface="+mj-ea"/>
              </a:rPr>
              <a:t>以下</a:t>
            </a:r>
            <a:endParaRPr lang="en-US" altLang="ja-JP" sz="2000" b="1" dirty="0" smtClean="0">
              <a:solidFill>
                <a:schemeClr val="tx1">
                  <a:lumMod val="75000"/>
                  <a:lumOff val="25000"/>
                </a:schemeClr>
              </a:solidFill>
              <a:latin typeface="+mj-ea"/>
              <a:ea typeface="+mj-ea"/>
            </a:endParaRPr>
          </a:p>
          <a:p>
            <a:pPr algn="ctr">
              <a:lnSpc>
                <a:spcPct val="120000"/>
              </a:lnSpc>
              <a:buSzPct val="120000"/>
            </a:pPr>
            <a:r>
              <a:rPr lang="ja-JP" altLang="en-US" sz="2000" b="1" dirty="0" smtClean="0">
                <a:solidFill>
                  <a:schemeClr val="tx1">
                    <a:lumMod val="75000"/>
                    <a:lumOff val="25000"/>
                  </a:schemeClr>
                </a:solidFill>
                <a:latin typeface="+mj-ea"/>
                <a:ea typeface="+mj-ea"/>
              </a:rPr>
              <a:t>だといいな</a:t>
            </a:r>
            <a:endParaRPr lang="ja-JP" altLang="en-US" sz="2000" b="1" dirty="0">
              <a:solidFill>
                <a:schemeClr val="tx1">
                  <a:lumMod val="75000"/>
                  <a:lumOff val="25000"/>
                </a:schemeClr>
              </a:solidFill>
              <a:latin typeface="+mj-ea"/>
              <a:ea typeface="+mj-ea"/>
            </a:endParaRPr>
          </a:p>
        </p:txBody>
      </p:sp>
      <p:sp>
        <p:nvSpPr>
          <p:cNvPr id="11" name="円/楕円 10"/>
          <p:cNvSpPr/>
          <p:nvPr/>
        </p:nvSpPr>
        <p:spPr bwMode="auto">
          <a:xfrm>
            <a:off x="8467987" y="146155"/>
            <a:ext cx="1309425" cy="806240"/>
          </a:xfrm>
          <a:prstGeom prst="ellipse">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tlCol="0" anchor="ctr"/>
          <a:lstStyle/>
          <a:p>
            <a:pPr algn="ctr"/>
            <a:r>
              <a:rPr lang="ja-JP" altLang="en-US" sz="2800" b="1" dirty="0" smtClean="0">
                <a:solidFill>
                  <a:prstClr val="white"/>
                </a:solidFill>
                <a:latin typeface="+mj-ea"/>
                <a:ea typeface="+mj-ea"/>
              </a:rPr>
              <a:t>発散</a:t>
            </a:r>
            <a:endParaRPr lang="ja-JP" altLang="en-US" sz="2800" b="1" dirty="0">
              <a:solidFill>
                <a:prstClr val="white"/>
              </a:solidFill>
              <a:latin typeface="+mj-ea"/>
              <a:ea typeface="+mj-ea"/>
            </a:endParaRPr>
          </a:p>
        </p:txBody>
      </p:sp>
    </p:spTree>
    <p:extLst>
      <p:ext uri="{BB962C8B-B14F-4D97-AF65-F5344CB8AC3E}">
        <p14:creationId xmlns:p14="http://schemas.microsoft.com/office/powerpoint/2010/main" val="76561366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まずはやってみよう</a:t>
            </a:r>
            <a:endParaRPr kumimoji="1" lang="ja-JP" altLang="en-US" dirty="0"/>
          </a:p>
        </p:txBody>
      </p:sp>
      <p:sp>
        <p:nvSpPr>
          <p:cNvPr id="9" name="正方形/長方形 8"/>
          <p:cNvSpPr/>
          <p:nvPr/>
        </p:nvSpPr>
        <p:spPr>
          <a:xfrm>
            <a:off x="2869853" y="1555514"/>
            <a:ext cx="1835497" cy="120032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ja-JP" altLang="en-US" sz="3600" b="1" dirty="0">
                <a:latin typeface="+mj-ea"/>
                <a:ea typeface="+mj-ea"/>
              </a:rPr>
              <a:t>自分で書く</a:t>
            </a:r>
          </a:p>
        </p:txBody>
      </p:sp>
      <p:sp>
        <p:nvSpPr>
          <p:cNvPr id="15" name="正方形/長方形 14"/>
          <p:cNvSpPr/>
          <p:nvPr/>
        </p:nvSpPr>
        <p:spPr>
          <a:xfrm>
            <a:off x="5446221" y="1555513"/>
            <a:ext cx="1646035" cy="120032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ja-JP" altLang="en-US" sz="3600" b="1" dirty="0">
                <a:latin typeface="+mj-ea"/>
                <a:ea typeface="+mj-ea"/>
              </a:rPr>
              <a:t>自分で発言</a:t>
            </a:r>
          </a:p>
        </p:txBody>
      </p:sp>
      <p:sp>
        <p:nvSpPr>
          <p:cNvPr id="19" name="正方形/長方形 18"/>
          <p:cNvSpPr/>
          <p:nvPr/>
        </p:nvSpPr>
        <p:spPr>
          <a:xfrm>
            <a:off x="7701880" y="2698402"/>
            <a:ext cx="1646035" cy="120032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ja-JP" altLang="en-US" sz="3600" b="1" dirty="0" smtClean="0">
                <a:latin typeface="+mj-ea"/>
                <a:ea typeface="+mj-ea"/>
              </a:rPr>
              <a:t>ボードに貼る</a:t>
            </a:r>
            <a:endParaRPr lang="ja-JP" altLang="en-US" sz="3600" b="1" dirty="0">
              <a:latin typeface="+mj-ea"/>
              <a:ea typeface="+mj-ea"/>
            </a:endParaRPr>
          </a:p>
        </p:txBody>
      </p:sp>
      <p:sp>
        <p:nvSpPr>
          <p:cNvPr id="20" name="正方形/長方形 19"/>
          <p:cNvSpPr/>
          <p:nvPr/>
        </p:nvSpPr>
        <p:spPr>
          <a:xfrm>
            <a:off x="704528" y="2698401"/>
            <a:ext cx="1835497" cy="120032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ja-JP" altLang="en-US" sz="3600" b="1" dirty="0" smtClean="0">
                <a:latin typeface="+mj-ea"/>
                <a:ea typeface="+mj-ea"/>
              </a:rPr>
              <a:t>考える</a:t>
            </a:r>
            <a:endParaRPr lang="en-US" altLang="ja-JP" sz="3600" b="1" dirty="0" smtClean="0">
              <a:latin typeface="+mj-ea"/>
              <a:ea typeface="+mj-ea"/>
            </a:endParaRPr>
          </a:p>
          <a:p>
            <a:pPr algn="ctr"/>
            <a:r>
              <a:rPr lang="ja-JP" altLang="en-US" sz="3600" b="1" dirty="0">
                <a:latin typeface="+mj-ea"/>
                <a:ea typeface="+mj-ea"/>
              </a:rPr>
              <a:t>ねばる</a:t>
            </a:r>
          </a:p>
        </p:txBody>
      </p:sp>
      <p:sp>
        <p:nvSpPr>
          <p:cNvPr id="21" name="テキスト ボックス 20"/>
          <p:cNvSpPr txBox="1"/>
          <p:nvPr/>
        </p:nvSpPr>
        <p:spPr bwMode="auto">
          <a:xfrm>
            <a:off x="5377546" y="2890311"/>
            <a:ext cx="1872408" cy="1211852"/>
          </a:xfrm>
          <a:prstGeom prst="rect">
            <a:avLst/>
          </a:prstGeom>
          <a:noFill/>
          <a:ln w="9525">
            <a:noFill/>
            <a:miter lim="800000"/>
            <a:headEnd/>
            <a:tailEnd/>
          </a:ln>
        </p:spPr>
        <p:txBody>
          <a:bodyPr wrap="none" lIns="108000" tIns="72000" rIns="108000" bIns="72000" rtlCol="0" anchor="t" anchorCtr="1">
            <a:spAutoFit/>
          </a:bodyPr>
          <a:lstStyle/>
          <a:p>
            <a:pPr>
              <a:lnSpc>
                <a:spcPct val="130000"/>
              </a:lnSpc>
              <a:buSzPct val="120000"/>
            </a:pPr>
            <a:r>
              <a:rPr kumimoji="1" lang="ja-JP" altLang="en-US" dirty="0" smtClean="0">
                <a:latin typeface="+mn-ea"/>
                <a:ea typeface="+mn-ea"/>
              </a:rPr>
              <a:t>・経験談を添えて</a:t>
            </a:r>
            <a:endParaRPr kumimoji="1" lang="en-US" altLang="ja-JP" dirty="0" smtClean="0">
              <a:latin typeface="+mn-ea"/>
              <a:ea typeface="+mn-ea"/>
            </a:endParaRPr>
          </a:p>
          <a:p>
            <a:pPr>
              <a:lnSpc>
                <a:spcPct val="130000"/>
              </a:lnSpc>
              <a:buSzPct val="120000"/>
            </a:pPr>
            <a:r>
              <a:rPr lang="ja-JP" altLang="en-US" dirty="0" smtClean="0">
                <a:latin typeface="+mn-ea"/>
                <a:ea typeface="+mn-ea"/>
              </a:rPr>
              <a:t>・メンバー全員へ</a:t>
            </a:r>
            <a:endParaRPr lang="en-US" altLang="ja-JP" dirty="0" smtClean="0">
              <a:latin typeface="+mn-ea"/>
              <a:ea typeface="+mn-ea"/>
            </a:endParaRPr>
          </a:p>
          <a:p>
            <a:pPr>
              <a:lnSpc>
                <a:spcPct val="130000"/>
              </a:lnSpc>
              <a:buSzPct val="120000"/>
            </a:pPr>
            <a:r>
              <a:rPr kumimoji="1" lang="ja-JP" altLang="en-US" dirty="0" smtClean="0">
                <a:latin typeface="+mn-ea"/>
                <a:ea typeface="+mn-ea"/>
              </a:rPr>
              <a:t>・大きな声で</a:t>
            </a:r>
            <a:endParaRPr kumimoji="1" lang="en-US" altLang="ja-JP" dirty="0" smtClean="0">
              <a:latin typeface="+mn-ea"/>
              <a:ea typeface="+mn-ea"/>
            </a:endParaRPr>
          </a:p>
        </p:txBody>
      </p:sp>
      <p:sp>
        <p:nvSpPr>
          <p:cNvPr id="22" name="テキスト ボックス 21"/>
          <p:cNvSpPr txBox="1"/>
          <p:nvPr/>
        </p:nvSpPr>
        <p:spPr bwMode="auto">
          <a:xfrm>
            <a:off x="2869853" y="2869171"/>
            <a:ext cx="2031406" cy="1211852"/>
          </a:xfrm>
          <a:prstGeom prst="rect">
            <a:avLst/>
          </a:prstGeom>
          <a:noFill/>
          <a:ln w="9525">
            <a:noFill/>
            <a:miter lim="800000"/>
            <a:headEnd/>
            <a:tailEnd/>
          </a:ln>
        </p:spPr>
        <p:txBody>
          <a:bodyPr wrap="none" lIns="108000" tIns="72000" rIns="108000" bIns="72000" rtlCol="0" anchor="t" anchorCtr="1">
            <a:spAutoFit/>
          </a:bodyPr>
          <a:lstStyle/>
          <a:p>
            <a:pPr>
              <a:lnSpc>
                <a:spcPct val="130000"/>
              </a:lnSpc>
              <a:buSzPct val="120000"/>
            </a:pPr>
            <a:r>
              <a:rPr kumimoji="1" lang="ja-JP" altLang="en-US" dirty="0" smtClean="0">
                <a:latin typeface="+mn-ea"/>
                <a:ea typeface="+mn-ea"/>
              </a:rPr>
              <a:t>・</a:t>
            </a:r>
            <a:r>
              <a:rPr kumimoji="1" lang="en-US" altLang="ja-JP" dirty="0" smtClean="0">
                <a:latin typeface="+mn-ea"/>
                <a:ea typeface="+mn-ea"/>
              </a:rPr>
              <a:t>1</a:t>
            </a:r>
            <a:r>
              <a:rPr kumimoji="1" lang="ja-JP" altLang="en-US" dirty="0" smtClean="0">
                <a:latin typeface="+mn-ea"/>
                <a:ea typeface="+mn-ea"/>
              </a:rPr>
              <a:t>行見出し</a:t>
            </a:r>
            <a:endParaRPr kumimoji="1" lang="en-US" altLang="ja-JP" dirty="0" smtClean="0">
              <a:latin typeface="+mn-ea"/>
              <a:ea typeface="+mn-ea"/>
            </a:endParaRPr>
          </a:p>
          <a:p>
            <a:pPr>
              <a:lnSpc>
                <a:spcPct val="130000"/>
              </a:lnSpc>
              <a:buSzPct val="120000"/>
            </a:pPr>
            <a:r>
              <a:rPr lang="ja-JP" altLang="en-US" dirty="0" smtClean="0">
                <a:latin typeface="+mn-ea"/>
                <a:ea typeface="+mn-ea"/>
              </a:rPr>
              <a:t>・本質を捉えて</a:t>
            </a:r>
            <a:endParaRPr lang="en-US" altLang="ja-JP" dirty="0" smtClean="0">
              <a:latin typeface="+mn-ea"/>
              <a:ea typeface="+mn-ea"/>
            </a:endParaRPr>
          </a:p>
          <a:p>
            <a:pPr>
              <a:lnSpc>
                <a:spcPct val="130000"/>
              </a:lnSpc>
              <a:buSzPct val="120000"/>
            </a:pPr>
            <a:r>
              <a:rPr lang="ja-JP" altLang="en-US" dirty="0" smtClean="0">
                <a:latin typeface="+mn-ea"/>
                <a:ea typeface="+mn-ea"/>
              </a:rPr>
              <a:t>・絵を添えてもいい</a:t>
            </a:r>
            <a:endParaRPr lang="en-US" altLang="ja-JP" dirty="0" smtClean="0">
              <a:latin typeface="+mn-ea"/>
              <a:ea typeface="+mn-ea"/>
            </a:endParaRPr>
          </a:p>
        </p:txBody>
      </p:sp>
      <p:cxnSp>
        <p:nvCxnSpPr>
          <p:cNvPr id="25" name="カギ線コネクタ 24"/>
          <p:cNvCxnSpPr>
            <a:endCxn id="20" idx="0"/>
          </p:cNvCxnSpPr>
          <p:nvPr/>
        </p:nvCxnSpPr>
        <p:spPr>
          <a:xfrm rot="10800000">
            <a:off x="1622277" y="2698401"/>
            <a:ext cx="6902620" cy="12700"/>
          </a:xfrm>
          <a:prstGeom prst="bentConnector4">
            <a:avLst>
              <a:gd name="adj1" fmla="val 235"/>
              <a:gd name="adj2" fmla="val 14088504"/>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下矢印 29"/>
          <p:cNvSpPr/>
          <p:nvPr/>
        </p:nvSpPr>
        <p:spPr bwMode="auto">
          <a:xfrm rot="13839809">
            <a:off x="2266950" y="2156884"/>
            <a:ext cx="485775" cy="47625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1" name="下矢印 30"/>
          <p:cNvSpPr/>
          <p:nvPr/>
        </p:nvSpPr>
        <p:spPr bwMode="auto">
          <a:xfrm rot="16200000">
            <a:off x="4836416" y="1928283"/>
            <a:ext cx="485775" cy="47625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2" name="下矢印 31"/>
          <p:cNvSpPr/>
          <p:nvPr/>
        </p:nvSpPr>
        <p:spPr bwMode="auto">
          <a:xfrm rot="18900000">
            <a:off x="7396511" y="2196975"/>
            <a:ext cx="485775" cy="476252"/>
          </a:xfrm>
          <a:prstGeom prst="downArrow">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4" name="角丸四角形 33"/>
          <p:cNvSpPr/>
          <p:nvPr/>
        </p:nvSpPr>
        <p:spPr bwMode="auto">
          <a:xfrm>
            <a:off x="5093066" y="4568926"/>
            <a:ext cx="1962149" cy="1677721"/>
          </a:xfrm>
          <a:prstGeom prst="roundRect">
            <a:avLst>
              <a:gd name="adj" fmla="val 10250"/>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35" name="正方形/長方形 34"/>
          <p:cNvSpPr/>
          <p:nvPr/>
        </p:nvSpPr>
        <p:spPr bwMode="auto">
          <a:xfrm>
            <a:off x="2571730" y="1371035"/>
            <a:ext cx="552486" cy="55248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6" name="正方形/長方形 35"/>
          <p:cNvSpPr/>
          <p:nvPr/>
        </p:nvSpPr>
        <p:spPr bwMode="auto">
          <a:xfrm>
            <a:off x="5323585" y="4924448"/>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7" name="正方形/長方形 36"/>
          <p:cNvSpPr/>
          <p:nvPr/>
        </p:nvSpPr>
        <p:spPr bwMode="auto">
          <a:xfrm>
            <a:off x="5719658" y="4924448"/>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8" name="正方形/長方形 37"/>
          <p:cNvSpPr/>
          <p:nvPr/>
        </p:nvSpPr>
        <p:spPr bwMode="auto">
          <a:xfrm>
            <a:off x="6122147" y="4924448"/>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39" name="正方形/長方形 38"/>
          <p:cNvSpPr/>
          <p:nvPr/>
        </p:nvSpPr>
        <p:spPr bwMode="auto">
          <a:xfrm>
            <a:off x="6537270" y="4924448"/>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52" name="角丸四角形 51"/>
          <p:cNvSpPr/>
          <p:nvPr/>
        </p:nvSpPr>
        <p:spPr bwMode="auto">
          <a:xfrm>
            <a:off x="5083540" y="4557725"/>
            <a:ext cx="1482379" cy="210254"/>
          </a:xfrm>
          <a:prstGeom prst="round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rtlCol="0" anchor="ctr"/>
          <a:lstStyle/>
          <a:p>
            <a:pPr algn="ctr"/>
            <a:r>
              <a:rPr kumimoji="1" lang="ja-JP" altLang="en-US" sz="1400" dirty="0" smtClean="0">
                <a:latin typeface="ＭＳ Ｐゴシック" pitchFamily="50" charset="-128"/>
                <a:ea typeface="ＭＳ Ｐゴシック" pitchFamily="50" charset="-128"/>
              </a:rPr>
              <a:t>○○について</a:t>
            </a:r>
            <a:endParaRPr kumimoji="1" lang="ja-JP" altLang="en-US" sz="1400" dirty="0">
              <a:latin typeface="ＭＳ Ｐゴシック" pitchFamily="50" charset="-128"/>
              <a:ea typeface="ＭＳ Ｐゴシック" pitchFamily="50" charset="-128"/>
            </a:endParaRPr>
          </a:p>
        </p:txBody>
      </p:sp>
      <p:sp>
        <p:nvSpPr>
          <p:cNvPr id="53" name="テキスト ボックス 52"/>
          <p:cNvSpPr txBox="1"/>
          <p:nvPr/>
        </p:nvSpPr>
        <p:spPr bwMode="auto">
          <a:xfrm>
            <a:off x="7106018" y="3880854"/>
            <a:ext cx="2747347" cy="2652247"/>
          </a:xfrm>
          <a:prstGeom prst="rect">
            <a:avLst/>
          </a:prstGeom>
          <a:noFill/>
          <a:ln w="9525">
            <a:noFill/>
            <a:miter lim="800000"/>
            <a:headEnd/>
            <a:tailEnd/>
          </a:ln>
        </p:spPr>
        <p:txBody>
          <a:bodyPr wrap="none" lIns="108000" tIns="72000" rIns="108000" bIns="72000" rtlCol="0" anchor="ctr" anchorCtr="1">
            <a:spAutoFit/>
          </a:bodyPr>
          <a:lstStyle/>
          <a:p>
            <a:pPr>
              <a:lnSpc>
                <a:spcPct val="130000"/>
              </a:lnSpc>
              <a:buSzPct val="120000"/>
            </a:pPr>
            <a:r>
              <a:rPr kumimoji="1" lang="ja-JP" altLang="en-US" dirty="0" smtClean="0">
                <a:latin typeface="+mn-ea"/>
                <a:ea typeface="+mn-ea"/>
              </a:rPr>
              <a:t>▼ファシリテーター</a:t>
            </a:r>
            <a:endParaRPr kumimoji="1" lang="en-US" altLang="ja-JP" dirty="0" smtClean="0">
              <a:latin typeface="+mn-ea"/>
              <a:ea typeface="+mn-ea"/>
            </a:endParaRPr>
          </a:p>
          <a:p>
            <a:pPr>
              <a:lnSpc>
                <a:spcPct val="130000"/>
              </a:lnSpc>
              <a:buSzPct val="120000"/>
            </a:pPr>
            <a:r>
              <a:rPr lang="ja-JP" altLang="en-US" dirty="0" smtClean="0">
                <a:latin typeface="+mn-ea"/>
                <a:ea typeface="+mn-ea"/>
              </a:rPr>
              <a:t>・テーマを記述</a:t>
            </a:r>
            <a:endParaRPr kumimoji="1" lang="en-US" altLang="ja-JP" dirty="0" smtClean="0">
              <a:latin typeface="+mn-ea"/>
              <a:ea typeface="+mn-ea"/>
            </a:endParaRPr>
          </a:p>
          <a:p>
            <a:pPr>
              <a:lnSpc>
                <a:spcPct val="130000"/>
              </a:lnSpc>
              <a:buSzPct val="120000"/>
            </a:pPr>
            <a:r>
              <a:rPr lang="ja-JP" altLang="en-US" dirty="0" smtClean="0">
                <a:latin typeface="+mn-ea"/>
                <a:ea typeface="+mn-ea"/>
              </a:rPr>
              <a:t>・ボードに貼る</a:t>
            </a:r>
            <a:endParaRPr lang="en-US" altLang="ja-JP" dirty="0" smtClean="0">
              <a:latin typeface="+mn-ea"/>
              <a:ea typeface="+mn-ea"/>
            </a:endParaRPr>
          </a:p>
          <a:p>
            <a:pPr>
              <a:lnSpc>
                <a:spcPct val="130000"/>
              </a:lnSpc>
              <a:buSzPct val="120000"/>
            </a:pPr>
            <a:r>
              <a:rPr kumimoji="1" lang="ja-JP" altLang="en-US" dirty="0" smtClean="0">
                <a:latin typeface="+mn-ea"/>
                <a:ea typeface="+mn-ea"/>
              </a:rPr>
              <a:t>・全員参加を促す</a:t>
            </a:r>
            <a:endParaRPr kumimoji="1" lang="en-US" altLang="ja-JP" dirty="0" smtClean="0">
              <a:latin typeface="+mn-ea"/>
              <a:ea typeface="+mn-ea"/>
            </a:endParaRPr>
          </a:p>
          <a:p>
            <a:pPr>
              <a:lnSpc>
                <a:spcPct val="130000"/>
              </a:lnSpc>
              <a:buSzPct val="120000"/>
            </a:pPr>
            <a:r>
              <a:rPr lang="ja-JP" altLang="en-US" dirty="0" smtClean="0">
                <a:latin typeface="+mn-ea"/>
                <a:ea typeface="+mn-ea"/>
              </a:rPr>
              <a:t>・わからなければ聞き返す</a:t>
            </a:r>
            <a:endParaRPr lang="en-US" altLang="ja-JP" dirty="0" smtClean="0">
              <a:latin typeface="+mn-ea"/>
              <a:ea typeface="+mn-ea"/>
            </a:endParaRPr>
          </a:p>
          <a:p>
            <a:pPr>
              <a:lnSpc>
                <a:spcPct val="130000"/>
              </a:lnSpc>
              <a:buSzPct val="120000"/>
            </a:pPr>
            <a:r>
              <a:rPr kumimoji="1" lang="ja-JP" altLang="en-US" dirty="0" smtClean="0">
                <a:latin typeface="+mn-ea"/>
                <a:ea typeface="+mn-ea"/>
              </a:rPr>
              <a:t>・考え方の例示</a:t>
            </a:r>
            <a:r>
              <a:rPr lang="ja-JP" altLang="en-US" dirty="0" smtClean="0">
                <a:latin typeface="+mn-ea"/>
                <a:ea typeface="+mn-ea"/>
              </a:rPr>
              <a:t>をする</a:t>
            </a:r>
            <a:endParaRPr lang="en-US" altLang="ja-JP" dirty="0" smtClean="0">
              <a:latin typeface="+mn-ea"/>
              <a:ea typeface="+mn-ea"/>
            </a:endParaRPr>
          </a:p>
          <a:p>
            <a:pPr>
              <a:lnSpc>
                <a:spcPct val="130000"/>
              </a:lnSpc>
              <a:buSzPct val="120000"/>
            </a:pPr>
            <a:r>
              <a:rPr kumimoji="1" lang="ja-JP" altLang="en-US" dirty="0" smtClean="0">
                <a:latin typeface="+mn-ea"/>
                <a:ea typeface="+mn-ea"/>
              </a:rPr>
              <a:t>・数／時間を意識</a:t>
            </a:r>
            <a:endParaRPr kumimoji="1" lang="en-US" altLang="ja-JP" dirty="0" smtClean="0">
              <a:latin typeface="+mn-ea"/>
              <a:ea typeface="+mn-ea"/>
            </a:endParaRPr>
          </a:p>
        </p:txBody>
      </p:sp>
      <p:sp>
        <p:nvSpPr>
          <p:cNvPr id="54" name="正方形/長方形 53"/>
          <p:cNvSpPr/>
          <p:nvPr/>
        </p:nvSpPr>
        <p:spPr bwMode="auto">
          <a:xfrm>
            <a:off x="5323585" y="5345567"/>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55" name="正方形/長方形 54"/>
          <p:cNvSpPr/>
          <p:nvPr/>
        </p:nvSpPr>
        <p:spPr bwMode="auto">
          <a:xfrm>
            <a:off x="5719658" y="5345567"/>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56" name="正方形/長方形 55"/>
          <p:cNvSpPr/>
          <p:nvPr/>
        </p:nvSpPr>
        <p:spPr bwMode="auto">
          <a:xfrm>
            <a:off x="6122147" y="5345567"/>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57" name="正方形/長方形 56"/>
          <p:cNvSpPr/>
          <p:nvPr/>
        </p:nvSpPr>
        <p:spPr bwMode="auto">
          <a:xfrm>
            <a:off x="6537270" y="5345567"/>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58" name="正方形/長方形 57"/>
          <p:cNvSpPr/>
          <p:nvPr/>
        </p:nvSpPr>
        <p:spPr bwMode="auto">
          <a:xfrm>
            <a:off x="5323585" y="5777615"/>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59" name="正方形/長方形 58"/>
          <p:cNvSpPr/>
          <p:nvPr/>
        </p:nvSpPr>
        <p:spPr bwMode="auto">
          <a:xfrm>
            <a:off x="5719658" y="5777615"/>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0" name="正方形/長方形 59"/>
          <p:cNvSpPr/>
          <p:nvPr/>
        </p:nvSpPr>
        <p:spPr bwMode="auto">
          <a:xfrm>
            <a:off x="6122147" y="5777615"/>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1" name="正方形/長方形 60"/>
          <p:cNvSpPr/>
          <p:nvPr/>
        </p:nvSpPr>
        <p:spPr bwMode="auto">
          <a:xfrm>
            <a:off x="6537270" y="5777615"/>
            <a:ext cx="286866" cy="286866"/>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2" name="テキスト ボックス 61"/>
          <p:cNvSpPr txBox="1"/>
          <p:nvPr/>
        </p:nvSpPr>
        <p:spPr bwMode="auto">
          <a:xfrm>
            <a:off x="704528" y="4087090"/>
            <a:ext cx="2054850" cy="1932049"/>
          </a:xfrm>
          <a:prstGeom prst="rect">
            <a:avLst/>
          </a:prstGeom>
          <a:noFill/>
          <a:ln w="9525">
            <a:noFill/>
            <a:miter lim="800000"/>
            <a:headEnd/>
            <a:tailEnd/>
          </a:ln>
        </p:spPr>
        <p:txBody>
          <a:bodyPr wrap="none" lIns="108000" tIns="72000" rIns="108000" bIns="72000" rtlCol="0" anchor="t" anchorCtr="1">
            <a:spAutoFit/>
          </a:bodyPr>
          <a:lstStyle/>
          <a:p>
            <a:pPr>
              <a:lnSpc>
                <a:spcPct val="130000"/>
              </a:lnSpc>
              <a:buSzPct val="120000"/>
            </a:pPr>
            <a:r>
              <a:rPr kumimoji="1" lang="ja-JP" altLang="en-US" dirty="0" smtClean="0">
                <a:latin typeface="+mn-ea"/>
                <a:ea typeface="+mn-ea"/>
              </a:rPr>
              <a:t>・積極的に</a:t>
            </a:r>
            <a:endParaRPr kumimoji="1" lang="en-US" altLang="ja-JP" dirty="0" smtClean="0">
              <a:latin typeface="+mn-ea"/>
              <a:ea typeface="+mn-ea"/>
            </a:endParaRPr>
          </a:p>
          <a:p>
            <a:pPr>
              <a:lnSpc>
                <a:spcPct val="130000"/>
              </a:lnSpc>
              <a:buSzPct val="120000"/>
            </a:pPr>
            <a:r>
              <a:rPr lang="ja-JP" altLang="en-US" dirty="0" smtClean="0">
                <a:latin typeface="+mn-ea"/>
                <a:ea typeface="+mn-ea"/>
              </a:rPr>
              <a:t>・経験から</a:t>
            </a:r>
            <a:endParaRPr lang="en-US" altLang="ja-JP" dirty="0" smtClean="0">
              <a:latin typeface="+mn-ea"/>
              <a:ea typeface="+mn-ea"/>
            </a:endParaRPr>
          </a:p>
          <a:p>
            <a:pPr>
              <a:lnSpc>
                <a:spcPct val="130000"/>
              </a:lnSpc>
              <a:buSzPct val="120000"/>
            </a:pPr>
            <a:r>
              <a:rPr lang="ja-JP" altLang="en-US" dirty="0" smtClean="0">
                <a:latin typeface="+mn-ea"/>
                <a:ea typeface="+mn-ea"/>
              </a:rPr>
              <a:t>・突拍子もないもの</a:t>
            </a:r>
            <a:endParaRPr lang="en-US" altLang="ja-JP" dirty="0" smtClean="0">
              <a:latin typeface="+mn-ea"/>
              <a:ea typeface="+mn-ea"/>
            </a:endParaRPr>
          </a:p>
          <a:p>
            <a:pPr>
              <a:lnSpc>
                <a:spcPct val="130000"/>
              </a:lnSpc>
              <a:buSzPct val="120000"/>
            </a:pPr>
            <a:r>
              <a:rPr kumimoji="1" lang="ja-JP" altLang="en-US" dirty="0" smtClean="0">
                <a:latin typeface="+mn-ea"/>
                <a:ea typeface="+mn-ea"/>
              </a:rPr>
              <a:t>・楽しんで</a:t>
            </a:r>
            <a:endParaRPr kumimoji="1" lang="en-US" altLang="ja-JP" dirty="0" smtClean="0">
              <a:latin typeface="+mn-ea"/>
              <a:ea typeface="+mn-ea"/>
            </a:endParaRPr>
          </a:p>
          <a:p>
            <a:pPr>
              <a:lnSpc>
                <a:spcPct val="130000"/>
              </a:lnSpc>
              <a:buSzPct val="120000"/>
            </a:pPr>
            <a:r>
              <a:rPr lang="ja-JP" altLang="en-US" dirty="0" smtClean="0">
                <a:latin typeface="+mn-ea"/>
                <a:ea typeface="+mn-ea"/>
              </a:rPr>
              <a:t>・批判しない！</a:t>
            </a:r>
            <a:endParaRPr kumimoji="1" lang="en-US" altLang="ja-JP" dirty="0" smtClean="0">
              <a:latin typeface="+mn-ea"/>
              <a:ea typeface="+mn-ea"/>
            </a:endParaRPr>
          </a:p>
        </p:txBody>
      </p:sp>
      <p:sp>
        <p:nvSpPr>
          <p:cNvPr id="63" name="パイ 62"/>
          <p:cNvSpPr/>
          <p:nvPr/>
        </p:nvSpPr>
        <p:spPr bwMode="auto">
          <a:xfrm>
            <a:off x="5135169" y="1371035"/>
            <a:ext cx="552486" cy="552486"/>
          </a:xfrm>
          <a:prstGeom prst="pie">
            <a:avLst>
              <a:gd name="adj1" fmla="val 0"/>
              <a:gd name="adj2" fmla="val 18631754"/>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64" name="角丸四角形 63"/>
          <p:cNvSpPr/>
          <p:nvPr/>
        </p:nvSpPr>
        <p:spPr bwMode="auto">
          <a:xfrm>
            <a:off x="3543300" y="645580"/>
            <a:ext cx="2851951" cy="5334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b="1" dirty="0" smtClean="0">
                <a:latin typeface="+mj-ea"/>
                <a:ea typeface="+mj-ea"/>
              </a:rPr>
              <a:t>連鎖</a:t>
            </a:r>
            <a:endParaRPr kumimoji="1" lang="ja-JP" altLang="en-US" sz="3200" b="1" dirty="0">
              <a:latin typeface="+mj-ea"/>
              <a:ea typeface="+mj-ea"/>
            </a:endParaRPr>
          </a:p>
        </p:txBody>
      </p:sp>
    </p:spTree>
    <p:extLst>
      <p:ext uri="{BB962C8B-B14F-4D97-AF65-F5344CB8AC3E}">
        <p14:creationId xmlns:p14="http://schemas.microsoft.com/office/powerpoint/2010/main" val="15510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dirty="0" smtClean="0"/>
              <a:t>ブレインストーミング中の付箋の使い方</a:t>
            </a:r>
            <a:endParaRPr kumimoji="1" lang="ja-JP" altLang="en-US" dirty="0"/>
          </a:p>
        </p:txBody>
      </p:sp>
      <p:sp>
        <p:nvSpPr>
          <p:cNvPr id="16" name="正方形/長方形 15"/>
          <p:cNvSpPr/>
          <p:nvPr/>
        </p:nvSpPr>
        <p:spPr bwMode="auto">
          <a:xfrm>
            <a:off x="305959" y="1513085"/>
            <a:ext cx="9083676" cy="3263634"/>
          </a:xfrm>
          <a:prstGeom prst="rect">
            <a:avLst/>
          </a:prstGeom>
          <a:gradFill>
            <a:gsLst>
              <a:gs pos="0">
                <a:schemeClr val="bg1">
                  <a:lumMod val="95000"/>
                </a:schemeClr>
              </a:gs>
              <a:gs pos="50000">
                <a:schemeClr val="bg1">
                  <a:lumMod val="95000"/>
                  <a:alpha val="50000"/>
                </a:schemeClr>
              </a:gs>
              <a:gs pos="100000">
                <a:schemeClr val="bg1">
                  <a:lumMod val="95000"/>
                </a:schemeClr>
              </a:gs>
            </a:gsLst>
            <a:lin ang="0" scaled="0"/>
          </a:gradFill>
          <a:ln w="9525" cap="flat" cmpd="sng" algn="ctr">
            <a:noFill/>
            <a:prstDash val="solid"/>
            <a:round/>
            <a:headEnd type="none" w="med" len="med"/>
            <a:tailEnd type="none" w="med" len="med"/>
          </a:ln>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6" name="正方形/長方形 5"/>
          <p:cNvSpPr/>
          <p:nvPr/>
        </p:nvSpPr>
        <p:spPr bwMode="auto">
          <a:xfrm>
            <a:off x="690733" y="2725925"/>
            <a:ext cx="1733107" cy="1733107"/>
          </a:xfrm>
          <a:prstGeom prst="rect">
            <a:avLst/>
          </a:prstGeom>
          <a:solidFill>
            <a:schemeClr val="accent5">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7" name="正方形/長方形 6"/>
          <p:cNvSpPr/>
          <p:nvPr/>
        </p:nvSpPr>
        <p:spPr bwMode="auto">
          <a:xfrm>
            <a:off x="7245707" y="2725925"/>
            <a:ext cx="1733107" cy="1733107"/>
          </a:xfrm>
          <a:prstGeom prst="rect">
            <a:avLst/>
          </a:prstGeom>
          <a:solidFill>
            <a:srgbClr val="FDD3C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mj-ea"/>
              <a:ea typeface="+mj-ea"/>
            </a:endParaRPr>
          </a:p>
        </p:txBody>
      </p:sp>
      <p:sp>
        <p:nvSpPr>
          <p:cNvPr id="9" name="正方形/長方形 8"/>
          <p:cNvSpPr/>
          <p:nvPr/>
        </p:nvSpPr>
        <p:spPr bwMode="auto">
          <a:xfrm>
            <a:off x="2808614" y="2725925"/>
            <a:ext cx="1733107" cy="1733107"/>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ＭＳ Ｐゴシック" pitchFamily="50" charset="-128"/>
              <a:ea typeface="ＭＳ Ｐゴシック" pitchFamily="50" charset="-128"/>
            </a:endParaRPr>
          </a:p>
        </p:txBody>
      </p:sp>
      <p:sp>
        <p:nvSpPr>
          <p:cNvPr id="10" name="テキスト ボックス 9"/>
          <p:cNvSpPr txBox="1"/>
          <p:nvPr/>
        </p:nvSpPr>
        <p:spPr bwMode="auto">
          <a:xfrm>
            <a:off x="914016" y="3301972"/>
            <a:ext cx="1286540" cy="684015"/>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800" dirty="0" smtClean="0">
                <a:solidFill>
                  <a:prstClr val="black"/>
                </a:solidFill>
                <a:latin typeface="+mj-ea"/>
                <a:ea typeface="+mj-ea"/>
              </a:rPr>
              <a:t>テーマ</a:t>
            </a:r>
            <a:endParaRPr lang="en-US" altLang="ja-JP" sz="2800" dirty="0" smtClean="0">
              <a:solidFill>
                <a:prstClr val="black"/>
              </a:solidFill>
              <a:latin typeface="+mj-ea"/>
              <a:ea typeface="+mj-ea"/>
            </a:endParaRPr>
          </a:p>
        </p:txBody>
      </p:sp>
      <p:sp>
        <p:nvSpPr>
          <p:cNvPr id="11" name="テキスト ボックス 10"/>
          <p:cNvSpPr txBox="1"/>
          <p:nvPr/>
        </p:nvSpPr>
        <p:spPr bwMode="auto">
          <a:xfrm>
            <a:off x="7245707" y="3012926"/>
            <a:ext cx="1779437" cy="1244169"/>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800" dirty="0" smtClean="0">
                <a:solidFill>
                  <a:prstClr val="black"/>
                </a:solidFill>
                <a:latin typeface="+mj-ea"/>
                <a:ea typeface="+mj-ea"/>
              </a:rPr>
              <a:t>発見した観点</a:t>
            </a:r>
            <a:endParaRPr lang="en-US" altLang="ja-JP" sz="2800" dirty="0" smtClean="0">
              <a:solidFill>
                <a:prstClr val="black"/>
              </a:solidFill>
              <a:latin typeface="+mj-ea"/>
              <a:ea typeface="+mj-ea"/>
            </a:endParaRPr>
          </a:p>
        </p:txBody>
      </p:sp>
      <p:sp>
        <p:nvSpPr>
          <p:cNvPr id="12" name="テキスト ボックス 11"/>
          <p:cNvSpPr txBox="1"/>
          <p:nvPr/>
        </p:nvSpPr>
        <p:spPr bwMode="auto">
          <a:xfrm>
            <a:off x="3031898" y="2965628"/>
            <a:ext cx="1286540" cy="1244169"/>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800" dirty="0" smtClean="0">
                <a:solidFill>
                  <a:prstClr val="black"/>
                </a:solidFill>
                <a:latin typeface="+mj-ea"/>
                <a:ea typeface="+mj-ea"/>
              </a:rPr>
              <a:t>発散</a:t>
            </a:r>
            <a:r>
              <a:rPr lang="en-US" altLang="ja-JP" sz="2800" dirty="0" smtClean="0">
                <a:solidFill>
                  <a:prstClr val="black"/>
                </a:solidFill>
                <a:latin typeface="+mj-ea"/>
                <a:ea typeface="+mj-ea"/>
              </a:rPr>
              <a:t/>
            </a:r>
            <a:br>
              <a:rPr lang="en-US" altLang="ja-JP" sz="2800" dirty="0" smtClean="0">
                <a:solidFill>
                  <a:prstClr val="black"/>
                </a:solidFill>
                <a:latin typeface="+mj-ea"/>
                <a:ea typeface="+mj-ea"/>
              </a:rPr>
            </a:br>
            <a:r>
              <a:rPr lang="ja-JP" altLang="en-US" sz="2800" dirty="0" smtClean="0">
                <a:solidFill>
                  <a:prstClr val="black"/>
                </a:solidFill>
                <a:latin typeface="+mj-ea"/>
                <a:ea typeface="+mj-ea"/>
              </a:rPr>
              <a:t>発言</a:t>
            </a:r>
            <a:endParaRPr lang="en-US" altLang="ja-JP" sz="2800" dirty="0" smtClean="0">
              <a:solidFill>
                <a:prstClr val="black"/>
              </a:solidFill>
              <a:latin typeface="+mj-ea"/>
              <a:ea typeface="+mj-ea"/>
            </a:endParaRPr>
          </a:p>
        </p:txBody>
      </p:sp>
      <p:sp>
        <p:nvSpPr>
          <p:cNvPr id="15" name="正方形/長方形 14"/>
          <p:cNvSpPr/>
          <p:nvPr/>
        </p:nvSpPr>
        <p:spPr>
          <a:xfrm>
            <a:off x="2643672" y="1513085"/>
            <a:ext cx="4588516" cy="877163"/>
          </a:xfrm>
          <a:prstGeom prst="rect">
            <a:avLst/>
          </a:prstGeom>
        </p:spPr>
        <p:txBody>
          <a:bodyPr wrap="none">
            <a:spAutoFit/>
          </a:bodyPr>
          <a:lstStyle/>
          <a:p>
            <a:pPr algn="ctr">
              <a:lnSpc>
                <a:spcPct val="150000"/>
              </a:lnSpc>
              <a:buSzPct val="120000"/>
            </a:pPr>
            <a:r>
              <a:rPr lang="ja-JP" altLang="en-US" sz="3600" b="1" dirty="0" smtClean="0">
                <a:solidFill>
                  <a:prstClr val="black"/>
                </a:solidFill>
                <a:latin typeface="+mj-ea"/>
                <a:ea typeface="+mj-ea"/>
              </a:rPr>
              <a:t>付箋の</a:t>
            </a:r>
            <a:r>
              <a:rPr lang="ja-JP" altLang="en-US" sz="3600" b="1" dirty="0">
                <a:solidFill>
                  <a:prstClr val="black"/>
                </a:solidFill>
                <a:latin typeface="+mj-ea"/>
                <a:ea typeface="+mj-ea"/>
              </a:rPr>
              <a:t>カラーの使い方</a:t>
            </a:r>
            <a:endParaRPr lang="en-US" altLang="ja-JP" sz="3600" b="1" dirty="0">
              <a:solidFill>
                <a:prstClr val="black"/>
              </a:solidFill>
              <a:latin typeface="+mj-ea"/>
              <a:ea typeface="+mj-ea"/>
            </a:endParaRPr>
          </a:p>
        </p:txBody>
      </p:sp>
      <p:sp>
        <p:nvSpPr>
          <p:cNvPr id="17" name="正方形/長方形 16"/>
          <p:cNvSpPr/>
          <p:nvPr/>
        </p:nvSpPr>
        <p:spPr bwMode="auto">
          <a:xfrm>
            <a:off x="5049581" y="2725925"/>
            <a:ext cx="1733107" cy="1733107"/>
          </a:xfrm>
          <a:prstGeom prst="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lang="ja-JP" altLang="en-US">
              <a:solidFill>
                <a:prstClr val="black"/>
              </a:solidFill>
              <a:latin typeface="+mj-ea"/>
              <a:ea typeface="+mj-ea"/>
            </a:endParaRPr>
          </a:p>
        </p:txBody>
      </p:sp>
      <p:sp>
        <p:nvSpPr>
          <p:cNvPr id="18" name="テキスト ボックス 17"/>
          <p:cNvSpPr txBox="1"/>
          <p:nvPr/>
        </p:nvSpPr>
        <p:spPr bwMode="auto">
          <a:xfrm>
            <a:off x="5049581" y="3331474"/>
            <a:ext cx="1733107" cy="607071"/>
          </a:xfrm>
          <a:prstGeom prst="rect">
            <a:avLst/>
          </a:prstGeom>
          <a:noFill/>
          <a:ln w="9525">
            <a:noFill/>
            <a:miter lim="800000"/>
            <a:headEnd/>
            <a:tailEnd/>
          </a:ln>
        </p:spPr>
        <p:txBody>
          <a:bodyPr wrap="square" lIns="108000" tIns="72000" rIns="108000" bIns="72000" rtlCol="0" anchor="ctr" anchorCtr="1">
            <a:spAutoFit/>
          </a:bodyPr>
          <a:lstStyle/>
          <a:p>
            <a:pPr algn="ctr">
              <a:lnSpc>
                <a:spcPct val="130000"/>
              </a:lnSpc>
              <a:buSzPct val="120000"/>
            </a:pPr>
            <a:r>
              <a:rPr lang="ja-JP" altLang="en-US" sz="2400" dirty="0" smtClean="0">
                <a:solidFill>
                  <a:prstClr val="black"/>
                </a:solidFill>
                <a:latin typeface="+mj-ea"/>
                <a:ea typeface="+mj-ea"/>
              </a:rPr>
              <a:t>グループ</a:t>
            </a:r>
            <a:r>
              <a:rPr lang="ja-JP" altLang="en-US" sz="2400" dirty="0">
                <a:solidFill>
                  <a:prstClr val="black"/>
                </a:solidFill>
                <a:latin typeface="+mj-ea"/>
                <a:ea typeface="+mj-ea"/>
              </a:rPr>
              <a:t>化</a:t>
            </a:r>
            <a:endParaRPr lang="en-US" altLang="ja-JP" sz="2400" dirty="0" smtClean="0">
              <a:solidFill>
                <a:prstClr val="black"/>
              </a:solidFill>
              <a:latin typeface="+mj-ea"/>
              <a:ea typeface="+mj-ea"/>
            </a:endParaRPr>
          </a:p>
        </p:txBody>
      </p:sp>
    </p:spTree>
    <p:extLst>
      <p:ext uri="{BB962C8B-B14F-4D97-AF65-F5344CB8AC3E}">
        <p14:creationId xmlns:p14="http://schemas.microsoft.com/office/powerpoint/2010/main" val="1765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付箋の書き方</a:t>
            </a:r>
            <a:endParaRPr kumimoji="1" lang="ja-JP" altLang="en-US" dirty="0"/>
          </a:p>
        </p:txBody>
      </p:sp>
      <p:sp>
        <p:nvSpPr>
          <p:cNvPr id="4" name="正方形/長方形 3"/>
          <p:cNvSpPr/>
          <p:nvPr/>
        </p:nvSpPr>
        <p:spPr>
          <a:xfrm>
            <a:off x="279088" y="1294757"/>
            <a:ext cx="5263264" cy="646331"/>
          </a:xfrm>
          <a:prstGeom prst="rect">
            <a:avLst/>
          </a:prstGeom>
        </p:spPr>
        <p:txBody>
          <a:bodyPr wrap="square">
            <a:spAutoFit/>
          </a:bodyPr>
          <a:lstStyle/>
          <a:p>
            <a:pPr lvl="0"/>
            <a:r>
              <a:rPr lang="ja-JP" altLang="ja-JP" sz="3600" b="1" dirty="0" smtClean="0">
                <a:latin typeface="+mj-ea"/>
                <a:ea typeface="+mj-ea"/>
                <a:cs typeface="ＭＳ Ｐゴシック" pitchFamily="50" charset="-128"/>
              </a:rPr>
              <a:t>「</a:t>
            </a:r>
            <a:r>
              <a:rPr lang="ja-JP" altLang="ja-JP" sz="3600" b="1" dirty="0">
                <a:latin typeface="+mj-ea"/>
                <a:ea typeface="+mj-ea"/>
                <a:cs typeface="ＭＳ Ｐゴシック" pitchFamily="50" charset="-128"/>
              </a:rPr>
              <a:t>１行見出し」の</a:t>
            </a:r>
            <a:r>
              <a:rPr lang="ja-JP" altLang="ja-JP" sz="3600" b="1" dirty="0" smtClean="0">
                <a:latin typeface="+mj-ea"/>
                <a:ea typeface="+mj-ea"/>
                <a:cs typeface="ＭＳ Ｐゴシック" pitchFamily="50" charset="-128"/>
              </a:rPr>
              <a:t>書き方</a:t>
            </a:r>
            <a:endParaRPr lang="ja-JP" altLang="ja-JP" sz="3600" dirty="0">
              <a:latin typeface="+mj-ea"/>
              <a:ea typeface="+mj-ea"/>
              <a:cs typeface="ＭＳ Ｐゴシック" pitchFamily="50" charset="-128"/>
            </a:endParaRPr>
          </a:p>
        </p:txBody>
      </p:sp>
      <p:grpSp>
        <p:nvGrpSpPr>
          <p:cNvPr id="3" name="グループ化 2"/>
          <p:cNvGrpSpPr/>
          <p:nvPr/>
        </p:nvGrpSpPr>
        <p:grpSpPr>
          <a:xfrm>
            <a:off x="6193709" y="1341437"/>
            <a:ext cx="3276748" cy="3028543"/>
            <a:chOff x="6073789" y="1341437"/>
            <a:chExt cx="3276748" cy="3028543"/>
          </a:xfrm>
        </p:grpSpPr>
        <p:sp>
          <p:nvSpPr>
            <p:cNvPr id="6" name="正方形/長方形 5"/>
            <p:cNvSpPr/>
            <p:nvPr/>
          </p:nvSpPr>
          <p:spPr bwMode="auto">
            <a:xfrm>
              <a:off x="6073789" y="1341437"/>
              <a:ext cx="3276748" cy="3028543"/>
            </a:xfrm>
            <a:prstGeom prst="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mj-ea"/>
                <a:ea typeface="+mj-ea"/>
              </a:endParaRPr>
            </a:p>
          </p:txBody>
        </p:sp>
        <p:sp>
          <p:nvSpPr>
            <p:cNvPr id="7" name="正方形/長方形 6"/>
            <p:cNvSpPr/>
            <p:nvPr/>
          </p:nvSpPr>
          <p:spPr>
            <a:xfrm>
              <a:off x="6134722" y="1619515"/>
              <a:ext cx="3097177" cy="2246769"/>
            </a:xfrm>
            <a:prstGeom prst="rect">
              <a:avLst/>
            </a:prstGeom>
          </p:spPr>
          <p:txBody>
            <a:bodyPr wrap="square">
              <a:spAutoFit/>
            </a:bodyPr>
            <a:lstStyle/>
            <a:p>
              <a:pPr lvl="0"/>
              <a:r>
                <a:rPr lang="ja-JP" altLang="en-US" sz="2800" b="1" dirty="0" smtClean="0">
                  <a:latin typeface="+mj-ea"/>
                  <a:ea typeface="+mj-ea"/>
                  <a:cs typeface="ＭＳ Ｐゴシック" pitchFamily="50" charset="-128"/>
                </a:rPr>
                <a:t>サインペンなどの太ペン</a:t>
              </a:r>
              <a:endParaRPr lang="en-US" altLang="ja-JP" sz="2800" b="1" dirty="0" smtClean="0">
                <a:latin typeface="+mj-ea"/>
                <a:ea typeface="+mj-ea"/>
                <a:cs typeface="ＭＳ Ｐゴシック" pitchFamily="50" charset="-128"/>
              </a:endParaRPr>
            </a:p>
            <a:p>
              <a:pPr lvl="0"/>
              <a:endParaRPr lang="en-US" altLang="ja-JP" sz="2800" b="1" dirty="0" smtClean="0">
                <a:latin typeface="+mj-ea"/>
                <a:ea typeface="+mj-ea"/>
                <a:cs typeface="ＭＳ Ｐゴシック" pitchFamily="50" charset="-128"/>
              </a:endParaRPr>
            </a:p>
            <a:p>
              <a:pPr lvl="0"/>
              <a:r>
                <a:rPr lang="ja-JP" altLang="en-US" sz="2800" b="1" dirty="0" smtClean="0">
                  <a:latin typeface="+mj-ea"/>
                  <a:ea typeface="+mj-ea"/>
                  <a:cs typeface="ＭＳ Ｐゴシック" pitchFamily="50" charset="-128"/>
                </a:rPr>
                <a:t>遠くからでも見える文字で</a:t>
              </a:r>
              <a:endParaRPr lang="en-US" altLang="ja-JP" sz="2800" b="1" dirty="0" smtClean="0">
                <a:latin typeface="+mj-ea"/>
                <a:ea typeface="+mj-ea"/>
                <a:cs typeface="ＭＳ Ｐゴシック" pitchFamily="50" charset="-128"/>
              </a:endParaRPr>
            </a:p>
          </p:txBody>
        </p:sp>
        <p:grpSp>
          <p:nvGrpSpPr>
            <p:cNvPr id="13" name="グループ化 12"/>
            <p:cNvGrpSpPr/>
            <p:nvPr/>
          </p:nvGrpSpPr>
          <p:grpSpPr>
            <a:xfrm>
              <a:off x="7093064" y="3801241"/>
              <a:ext cx="1942253" cy="371895"/>
              <a:chOff x="6776861" y="3423915"/>
              <a:chExt cx="1942253" cy="371895"/>
            </a:xfrm>
          </p:grpSpPr>
          <p:sp>
            <p:nvSpPr>
              <p:cNvPr id="11" name="角丸四角形 10"/>
              <p:cNvSpPr/>
              <p:nvPr/>
            </p:nvSpPr>
            <p:spPr bwMode="auto">
              <a:xfrm rot="20613005">
                <a:off x="6954109" y="3423915"/>
                <a:ext cx="1765005" cy="130083"/>
              </a:xfrm>
              <a:prstGeom prst="roundRect">
                <a:avLst/>
              </a:prstGeom>
              <a:solidFill>
                <a:schemeClr val="tx1"/>
              </a:solidFill>
              <a:ln w="28575" cap="flat" cmpd="sng" algn="ctr">
                <a:solidFill>
                  <a:schemeClr val="tx1"/>
                </a:solid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sp>
            <p:nvSpPr>
              <p:cNvPr id="12" name="二等辺三角形 11"/>
              <p:cNvSpPr/>
              <p:nvPr/>
            </p:nvSpPr>
            <p:spPr bwMode="auto">
              <a:xfrm>
                <a:off x="6776861" y="3684281"/>
                <a:ext cx="358004" cy="111529"/>
              </a:xfrm>
              <a:prstGeom prst="triangle">
                <a:avLst/>
              </a:prstGeom>
              <a:solidFill>
                <a:schemeClr val="tx1"/>
              </a:solidFill>
              <a:ln w="9525" cap="flat" cmpd="sng" algn="ctr">
                <a:noFill/>
                <a:prstDash val="solid"/>
                <a:round/>
                <a:headEnd type="none" w="med" len="med"/>
                <a:tailEnd type="none" w="med" len="med"/>
              </a:ln>
              <a:effectLst/>
            </p:spPr>
            <p:txBody>
              <a:bodyPr rtlCol="0" anchor="ctr"/>
              <a:lstStyle/>
              <a:p>
                <a:pPr algn="ctr"/>
                <a:endParaRPr kumimoji="1" lang="ja-JP" altLang="en-US">
                  <a:latin typeface="+mj-ea"/>
                  <a:ea typeface="+mj-ea"/>
                </a:endParaRPr>
              </a:p>
            </p:txBody>
          </p:sp>
        </p:grpSp>
      </p:grpSp>
      <p:sp>
        <p:nvSpPr>
          <p:cNvPr id="10" name="正方形/長方形 9"/>
          <p:cNvSpPr/>
          <p:nvPr/>
        </p:nvSpPr>
        <p:spPr>
          <a:xfrm>
            <a:off x="488947" y="2035013"/>
            <a:ext cx="5806919" cy="2641749"/>
          </a:xfrm>
          <a:prstGeom prst="rect">
            <a:avLst/>
          </a:prstGeom>
        </p:spPr>
        <p:txBody>
          <a:bodyPr wrap="square">
            <a:spAutoFit/>
          </a:bodyPr>
          <a:lstStyle/>
          <a:p>
            <a:pPr lvl="0" eaLnBrk="0" hangingPunct="0">
              <a:lnSpc>
                <a:spcPct val="150000"/>
              </a:lnSpc>
              <a:buFontTx/>
              <a:buAutoNum type="arabicPeriod"/>
            </a:pPr>
            <a:r>
              <a:rPr lang="en-US" altLang="ja-JP" sz="2800" dirty="0" smtClean="0">
                <a:latin typeface="+mn-ea"/>
                <a:ea typeface="+mn-ea"/>
                <a:cs typeface="ＭＳ Ｐゴシック" pitchFamily="50" charset="-128"/>
              </a:rPr>
              <a:t> </a:t>
            </a:r>
            <a:r>
              <a:rPr lang="ja-JP" altLang="ja-JP" sz="2800" dirty="0" smtClean="0">
                <a:latin typeface="+mn-ea"/>
                <a:ea typeface="+mn-ea"/>
                <a:cs typeface="ＭＳ Ｐゴシック" pitchFamily="50" charset="-128"/>
              </a:rPr>
              <a:t>長すぎ</a:t>
            </a:r>
            <a:r>
              <a:rPr lang="ja-JP" altLang="en-US" sz="2800" dirty="0" smtClean="0">
                <a:latin typeface="+mn-ea"/>
                <a:ea typeface="+mn-ea"/>
                <a:cs typeface="ＭＳ Ｐゴシック" pitchFamily="50" charset="-128"/>
              </a:rPr>
              <a:t>るのは</a:t>
            </a:r>
            <a:r>
              <a:rPr lang="en-US" altLang="ja-JP" sz="2800" dirty="0" smtClean="0">
                <a:latin typeface="+mn-ea"/>
                <a:ea typeface="+mn-ea"/>
                <a:cs typeface="ＭＳ Ｐゴシック" pitchFamily="50" charset="-128"/>
              </a:rPr>
              <a:t>NG</a:t>
            </a:r>
            <a:r>
              <a:rPr lang="ja-JP" altLang="ja-JP" sz="2800" dirty="0" smtClean="0">
                <a:latin typeface="+mn-ea"/>
                <a:ea typeface="+mn-ea"/>
                <a:cs typeface="ＭＳ Ｐゴシック" pitchFamily="50" charset="-128"/>
              </a:rPr>
              <a:t>（20</a:t>
            </a:r>
            <a:r>
              <a:rPr lang="ja-JP" altLang="ja-JP" sz="2800" dirty="0">
                <a:latin typeface="+mn-ea"/>
                <a:ea typeface="+mn-ea"/>
                <a:cs typeface="ＭＳ Ｐゴシック" pitchFamily="50" charset="-128"/>
              </a:rPr>
              <a:t>～30字以内） </a:t>
            </a:r>
          </a:p>
          <a:p>
            <a:pPr lvl="0" eaLnBrk="0" hangingPunct="0">
              <a:lnSpc>
                <a:spcPct val="150000"/>
              </a:lnSpc>
              <a:buFontTx/>
              <a:buAutoNum type="arabicPeriod" startAt="2"/>
            </a:pPr>
            <a:r>
              <a:rPr lang="en-US" altLang="ja-JP" sz="2800" dirty="0" smtClean="0">
                <a:latin typeface="+mn-ea"/>
                <a:ea typeface="+mn-ea"/>
                <a:cs typeface="ＭＳ Ｐゴシック" pitchFamily="50" charset="-128"/>
              </a:rPr>
              <a:t> </a:t>
            </a:r>
            <a:r>
              <a:rPr lang="ja-JP" altLang="ja-JP" sz="2800" dirty="0" smtClean="0">
                <a:latin typeface="+mn-ea"/>
                <a:ea typeface="+mn-ea"/>
                <a:cs typeface="ＭＳ Ｐゴシック" pitchFamily="50" charset="-128"/>
              </a:rPr>
              <a:t>できるだけ</a:t>
            </a:r>
            <a:r>
              <a:rPr lang="ja-JP" altLang="ja-JP" sz="2800" dirty="0">
                <a:latin typeface="+mn-ea"/>
                <a:ea typeface="+mn-ea"/>
                <a:cs typeface="ＭＳ Ｐゴシック" pitchFamily="50" charset="-128"/>
              </a:rPr>
              <a:t>ソフトで、かつ本質</a:t>
            </a:r>
            <a:r>
              <a:rPr lang="ja-JP" altLang="ja-JP" sz="2800" dirty="0" smtClean="0">
                <a:latin typeface="+mn-ea"/>
                <a:ea typeface="+mn-ea"/>
                <a:cs typeface="ＭＳ Ｐゴシック" pitchFamily="50" charset="-128"/>
              </a:rPr>
              <a:t>を</a:t>
            </a:r>
            <a:endParaRPr lang="en-US" altLang="ja-JP" sz="2800" dirty="0" smtClean="0">
              <a:latin typeface="+mn-ea"/>
              <a:ea typeface="+mn-ea"/>
              <a:cs typeface="ＭＳ Ｐゴシック" pitchFamily="50" charset="-128"/>
            </a:endParaRPr>
          </a:p>
          <a:p>
            <a:pPr lvl="0" eaLnBrk="0" hangingPunct="0">
              <a:lnSpc>
                <a:spcPct val="150000"/>
              </a:lnSpc>
            </a:pPr>
            <a:r>
              <a:rPr lang="en-US" altLang="ja-JP" sz="2800" dirty="0">
                <a:latin typeface="+mn-ea"/>
                <a:ea typeface="+mn-ea"/>
                <a:cs typeface="ＭＳ Ｐゴシック" pitchFamily="50" charset="-128"/>
              </a:rPr>
              <a:t> </a:t>
            </a:r>
            <a:r>
              <a:rPr lang="en-US" altLang="ja-JP" sz="2800" dirty="0" smtClean="0">
                <a:latin typeface="+mn-ea"/>
                <a:ea typeface="+mn-ea"/>
                <a:cs typeface="ＭＳ Ｐゴシック" pitchFamily="50" charset="-128"/>
              </a:rPr>
              <a:t>   </a:t>
            </a:r>
            <a:r>
              <a:rPr lang="ja-JP" altLang="ja-JP" sz="2800" dirty="0" smtClean="0">
                <a:latin typeface="+mn-ea"/>
                <a:ea typeface="+mn-ea"/>
                <a:cs typeface="ＭＳ Ｐゴシック" pitchFamily="50" charset="-128"/>
              </a:rPr>
              <a:t>しっかり</a:t>
            </a:r>
            <a:r>
              <a:rPr lang="ja-JP" altLang="ja-JP" sz="2800" dirty="0">
                <a:latin typeface="+mn-ea"/>
                <a:ea typeface="+mn-ea"/>
                <a:cs typeface="ＭＳ Ｐゴシック" pitchFamily="50" charset="-128"/>
              </a:rPr>
              <a:t>捉えた表現に</a:t>
            </a:r>
            <a:r>
              <a:rPr lang="ja-JP" altLang="ja-JP" sz="2800" dirty="0" smtClean="0">
                <a:latin typeface="+mn-ea"/>
                <a:ea typeface="+mn-ea"/>
                <a:cs typeface="ＭＳ Ｐゴシック" pitchFamily="50" charset="-128"/>
              </a:rPr>
              <a:t>する </a:t>
            </a:r>
            <a:endParaRPr lang="en-US" altLang="ja-JP" sz="2800" dirty="0" smtClean="0">
              <a:latin typeface="+mn-ea"/>
              <a:ea typeface="+mn-ea"/>
              <a:cs typeface="ＭＳ Ｐゴシック" pitchFamily="50" charset="-128"/>
            </a:endParaRPr>
          </a:p>
          <a:p>
            <a:pPr lvl="0" eaLnBrk="0" hangingPunct="0">
              <a:lnSpc>
                <a:spcPct val="150000"/>
              </a:lnSpc>
            </a:pPr>
            <a:r>
              <a:rPr lang="en-US" altLang="ja-JP" sz="2800" dirty="0" smtClean="0">
                <a:latin typeface="+mn-ea"/>
                <a:ea typeface="+mn-ea"/>
                <a:cs typeface="ＭＳ Ｐゴシック" pitchFamily="50" charset="-128"/>
              </a:rPr>
              <a:t>3. </a:t>
            </a:r>
            <a:r>
              <a:rPr lang="ja-JP" altLang="en-US" sz="2800" dirty="0" smtClean="0">
                <a:latin typeface="+mn-ea"/>
                <a:ea typeface="+mn-ea"/>
                <a:cs typeface="ＭＳ Ｐゴシック" pitchFamily="50" charset="-128"/>
              </a:rPr>
              <a:t>絵</a:t>
            </a:r>
            <a:r>
              <a:rPr lang="ja-JP" altLang="en-US" sz="2800" dirty="0">
                <a:latin typeface="+mn-ea"/>
                <a:ea typeface="+mn-ea"/>
                <a:cs typeface="ＭＳ Ｐゴシック" pitchFamily="50" charset="-128"/>
              </a:rPr>
              <a:t>を</a:t>
            </a:r>
            <a:r>
              <a:rPr lang="ja-JP" altLang="en-US" sz="2800" dirty="0" smtClean="0">
                <a:latin typeface="+mn-ea"/>
                <a:ea typeface="+mn-ea"/>
                <a:cs typeface="ＭＳ Ｐゴシック" pitchFamily="50" charset="-128"/>
              </a:rPr>
              <a:t>添えてもよい</a:t>
            </a:r>
            <a:endParaRPr lang="en-US" altLang="ja-JP" sz="2800" dirty="0" smtClean="0">
              <a:latin typeface="+mn-ea"/>
              <a:ea typeface="+mn-ea"/>
              <a:cs typeface="ＭＳ Ｐゴシック" pitchFamily="50" charset="-128"/>
            </a:endParaRPr>
          </a:p>
        </p:txBody>
      </p:sp>
      <p:pic>
        <p:nvPicPr>
          <p:cNvPr id="14" name="Picture 2" descr="http://danshouse.web.fc2.com/img/CIMG2056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1391" y="4620044"/>
            <a:ext cx="1459066" cy="1739474"/>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吹き出し 15"/>
          <p:cNvSpPr/>
          <p:nvPr/>
        </p:nvSpPr>
        <p:spPr bwMode="auto">
          <a:xfrm>
            <a:off x="882869" y="5076497"/>
            <a:ext cx="6671526" cy="1092887"/>
          </a:xfrm>
          <a:prstGeom prst="wedgeRoundRectCallout">
            <a:avLst>
              <a:gd name="adj1" fmla="val 53638"/>
              <a:gd name="adj2" fmla="val 27497"/>
              <a:gd name="adj3" fmla="val 16667"/>
            </a:avLst>
          </a:prstGeom>
          <a:solidFill>
            <a:srgbClr val="FFFF99"/>
          </a:solidFill>
          <a:ln>
            <a:solidFill>
              <a:schemeClr val="accent6"/>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800" dirty="0" smtClean="0">
                <a:solidFill>
                  <a:schemeClr val="tx1"/>
                </a:solidFill>
                <a:latin typeface="+mj-ea"/>
                <a:ea typeface="+mj-ea"/>
              </a:rPr>
              <a:t>すこし離れたところからでも読める大きさ</a:t>
            </a:r>
            <a:endParaRPr kumimoji="1" lang="ja-JP" altLang="en-US" sz="2800" dirty="0">
              <a:solidFill>
                <a:schemeClr val="tx1"/>
              </a:solidFill>
              <a:latin typeface="+mj-ea"/>
              <a:ea typeface="+mj-ea"/>
            </a:endParaRPr>
          </a:p>
        </p:txBody>
      </p:sp>
    </p:spTree>
    <p:extLst>
      <p:ext uri="{BB962C8B-B14F-4D97-AF65-F5344CB8AC3E}">
        <p14:creationId xmlns:p14="http://schemas.microsoft.com/office/powerpoint/2010/main" val="12729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bwMode="auto">
          <a:xfrm>
            <a:off x="1216099" y="2503401"/>
            <a:ext cx="525886" cy="1009874"/>
          </a:xfrm>
          <a:prstGeom prst="rect">
            <a:avLst/>
          </a:prstGeom>
          <a:solidFill>
            <a:srgbClr val="0C0E4E"/>
          </a:solidFill>
          <a:ln w="9525">
            <a:noFill/>
            <a:miter lim="800000"/>
            <a:headEnd/>
            <a:tailEnd/>
          </a:ln>
        </p:spPr>
        <p:txBody>
          <a:bodyPr wrap="none" lIns="108000" tIns="72000" rIns="108000" bIns="72000" rtlCol="0" anchor="ctr" anchorCtr="1">
            <a:spAutoFit/>
          </a:bodyPr>
          <a:lstStyle/>
          <a:p>
            <a:pPr>
              <a:lnSpc>
                <a:spcPct val="130000"/>
              </a:lnSpc>
              <a:buSzPct val="120000"/>
            </a:pPr>
            <a:r>
              <a:rPr kumimoji="1" lang="en-US" altLang="ja-JP" sz="4800" b="1" dirty="0" smtClean="0">
                <a:solidFill>
                  <a:schemeClr val="bg1"/>
                </a:solidFill>
                <a:latin typeface="Times New Roman" pitchFamily="18" charset="0"/>
                <a:ea typeface="A-OTF 新ゴ Pro R" pitchFamily="34" charset="-128"/>
                <a:cs typeface="Times New Roman" pitchFamily="18" charset="0"/>
              </a:rPr>
              <a:t>  </a:t>
            </a:r>
            <a:endParaRPr kumimoji="1" lang="ja-JP" altLang="en-US" sz="4800" b="1" dirty="0" smtClean="0">
              <a:solidFill>
                <a:schemeClr val="bg1"/>
              </a:solidFill>
              <a:latin typeface="Times New Roman" pitchFamily="18" charset="0"/>
              <a:ea typeface="A-OTF 新ゴ Pro R" pitchFamily="34" charset="-128"/>
              <a:cs typeface="Times New Roman" pitchFamily="18" charset="0"/>
            </a:endParaRPr>
          </a:p>
        </p:txBody>
      </p:sp>
      <p:sp>
        <p:nvSpPr>
          <p:cNvPr id="2" name="タイトル 1"/>
          <p:cNvSpPr>
            <a:spLocks noGrp="1"/>
          </p:cNvSpPr>
          <p:nvPr>
            <p:ph type="ctrTitle"/>
          </p:nvPr>
        </p:nvSpPr>
        <p:spPr/>
        <p:txBody>
          <a:bodyPr/>
          <a:lstStyle/>
          <a:p>
            <a:r>
              <a:rPr lang="ja-JP" altLang="en-US" dirty="0"/>
              <a:t>ブレインストーミング</a:t>
            </a:r>
            <a:r>
              <a:rPr lang="ja-JP" altLang="en-US" dirty="0" smtClean="0"/>
              <a:t>演習</a:t>
            </a:r>
            <a:endParaRPr kumimoji="1" lang="ja-JP" altLang="en-US" dirty="0"/>
          </a:p>
        </p:txBody>
      </p:sp>
    </p:spTree>
    <p:extLst>
      <p:ext uri="{BB962C8B-B14F-4D97-AF65-F5344CB8AC3E}">
        <p14:creationId xmlns:p14="http://schemas.microsoft.com/office/powerpoint/2010/main" val="134565457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ブレインストーミング演習　テーマ</a:t>
            </a:r>
            <a:endParaRPr kumimoji="1" lang="ja-JP" altLang="en-US" dirty="0"/>
          </a:p>
        </p:txBody>
      </p:sp>
      <p:sp>
        <p:nvSpPr>
          <p:cNvPr id="3" name="正方形/長方形 2"/>
          <p:cNvSpPr/>
          <p:nvPr/>
        </p:nvSpPr>
        <p:spPr bwMode="auto">
          <a:xfrm>
            <a:off x="619125" y="1133474"/>
            <a:ext cx="8677275" cy="2076451"/>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5400" dirty="0" smtClean="0">
                <a:latin typeface="ＭＳ Ｐゴシック" pitchFamily="50" charset="-128"/>
                <a:ea typeface="ＭＳ Ｐゴシック" pitchFamily="50" charset="-128"/>
              </a:rPr>
              <a:t>日本の長寿アニメの</a:t>
            </a:r>
            <a:endParaRPr kumimoji="1" lang="en-US" altLang="ja-JP" sz="5400" dirty="0" smtClean="0">
              <a:latin typeface="ＭＳ Ｐゴシック" pitchFamily="50" charset="-128"/>
              <a:ea typeface="ＭＳ Ｐゴシック" pitchFamily="50" charset="-128"/>
            </a:endParaRPr>
          </a:p>
          <a:p>
            <a:pPr algn="ctr"/>
            <a:r>
              <a:rPr kumimoji="1" lang="ja-JP" altLang="en-US" sz="5400" dirty="0" smtClean="0">
                <a:latin typeface="ＭＳ Ｐゴシック" pitchFamily="50" charset="-128"/>
                <a:ea typeface="ＭＳ Ｐゴシック" pitchFamily="50" charset="-128"/>
              </a:rPr>
              <a:t>共通点を探せ</a:t>
            </a:r>
            <a:endParaRPr kumimoji="1" lang="en-US" altLang="ja-JP" sz="5400" dirty="0" smtClean="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28948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テーマを見つける練習＜発散＞</a:t>
            </a:r>
            <a:endParaRPr kumimoji="1" lang="ja-JP" altLang="en-US" dirty="0"/>
          </a:p>
        </p:txBody>
      </p:sp>
      <p:sp>
        <p:nvSpPr>
          <p:cNvPr id="3" name="正方形/長方形 2"/>
          <p:cNvSpPr/>
          <p:nvPr/>
        </p:nvSpPr>
        <p:spPr bwMode="auto">
          <a:xfrm>
            <a:off x="619125" y="1133475"/>
            <a:ext cx="8677275" cy="1628775"/>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000" dirty="0" smtClean="0">
                <a:latin typeface="ＭＳ Ｐゴシック" pitchFamily="50" charset="-128"/>
                <a:ea typeface="ＭＳ Ｐゴシック" pitchFamily="50" charset="-128"/>
              </a:rPr>
              <a:t>発散</a:t>
            </a:r>
            <a:endParaRPr kumimoji="1" lang="ja-JP" altLang="en-US" sz="6000" dirty="0">
              <a:latin typeface="ＭＳ Ｐゴシック" pitchFamily="50" charset="-128"/>
              <a:ea typeface="ＭＳ Ｐゴシック" pitchFamily="50" charset="-128"/>
            </a:endParaRPr>
          </a:p>
        </p:txBody>
      </p:sp>
      <p:sp>
        <p:nvSpPr>
          <p:cNvPr id="4" name="角丸四角形 3"/>
          <p:cNvSpPr/>
          <p:nvPr/>
        </p:nvSpPr>
        <p:spPr bwMode="auto">
          <a:xfrm>
            <a:off x="7372350" y="838200"/>
            <a:ext cx="2143125" cy="819150"/>
          </a:xfrm>
          <a:prstGeom prst="roundRect">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4400" dirty="0" smtClean="0">
                <a:solidFill>
                  <a:schemeClr val="bg1"/>
                </a:solidFill>
                <a:latin typeface="ＭＳ Ｐゴシック" pitchFamily="50" charset="-128"/>
                <a:ea typeface="ＭＳ Ｐゴシック" pitchFamily="50" charset="-128"/>
              </a:rPr>
              <a:t>20</a:t>
            </a:r>
            <a:r>
              <a:rPr kumimoji="1" lang="ja-JP" altLang="en-US" sz="4400" dirty="0" smtClean="0">
                <a:solidFill>
                  <a:schemeClr val="bg1"/>
                </a:solidFill>
                <a:latin typeface="ＭＳ Ｐゴシック" pitchFamily="50" charset="-128"/>
                <a:ea typeface="ＭＳ Ｐゴシック" pitchFamily="50" charset="-128"/>
              </a:rPr>
              <a:t>分</a:t>
            </a:r>
            <a:endParaRPr kumimoji="1" lang="ja-JP" altLang="en-US" sz="4400" dirty="0">
              <a:solidFill>
                <a:schemeClr val="bg1"/>
              </a:solidFill>
              <a:latin typeface="ＭＳ Ｐゴシック" pitchFamily="50" charset="-128"/>
              <a:ea typeface="ＭＳ Ｐゴシック" pitchFamily="50" charset="-128"/>
            </a:endParaRPr>
          </a:p>
        </p:txBody>
      </p:sp>
      <p:sp>
        <p:nvSpPr>
          <p:cNvPr id="6" name="テキスト ボックス 5"/>
          <p:cNvSpPr txBox="1"/>
          <p:nvPr/>
        </p:nvSpPr>
        <p:spPr bwMode="auto">
          <a:xfrm>
            <a:off x="619124" y="2983841"/>
            <a:ext cx="8677276" cy="3484782"/>
          </a:xfrm>
          <a:prstGeom prst="rect">
            <a:avLst/>
          </a:prstGeom>
          <a:noFill/>
          <a:ln w="9525">
            <a:noFill/>
            <a:miter lim="800000"/>
            <a:headEnd/>
            <a:tailEnd/>
          </a:ln>
        </p:spPr>
        <p:txBody>
          <a:bodyPr wrap="square" lIns="108000" tIns="72000" rIns="108000" bIns="72000" rtlCol="0" anchor="t" anchorCtr="0">
            <a:spAutoFit/>
          </a:bodyPr>
          <a:lstStyle/>
          <a:p>
            <a:pPr>
              <a:lnSpc>
                <a:spcPct val="130000"/>
              </a:lnSpc>
              <a:buSzPct val="120000"/>
            </a:pPr>
            <a:r>
              <a:rPr lang="ja-JP" altLang="en-US" sz="2800" dirty="0" smtClean="0">
                <a:latin typeface="+mn-ea"/>
                <a:ea typeface="+mn-ea"/>
              </a:rPr>
              <a:t>テーマについて各グループで思いっきり発散してください。</a:t>
            </a:r>
            <a:endParaRPr lang="en-US" altLang="ja-JP" sz="2800" dirty="0" smtClean="0">
              <a:latin typeface="+mn-ea"/>
              <a:ea typeface="+mn-ea"/>
            </a:endParaRPr>
          </a:p>
          <a:p>
            <a:pPr>
              <a:lnSpc>
                <a:spcPct val="130000"/>
              </a:lnSpc>
              <a:buSzPct val="120000"/>
            </a:pPr>
            <a:endParaRPr lang="en-US" altLang="ja-JP" sz="2800" dirty="0" smtClean="0">
              <a:latin typeface="+mn-ea"/>
              <a:ea typeface="+mn-ea"/>
            </a:endParaRPr>
          </a:p>
          <a:p>
            <a:pPr lvl="1">
              <a:lnSpc>
                <a:spcPct val="130000"/>
              </a:lnSpc>
              <a:buSzPct val="120000"/>
            </a:pPr>
            <a:r>
              <a:rPr lang="ja-JP" altLang="en-US" sz="2800" dirty="0" smtClean="0">
                <a:latin typeface="+mn-ea"/>
                <a:ea typeface="+mn-ea"/>
              </a:rPr>
              <a:t>・数を意識</a:t>
            </a:r>
            <a:endParaRPr lang="en-US" altLang="ja-JP" sz="2800" dirty="0" smtClean="0">
              <a:latin typeface="+mn-ea"/>
              <a:ea typeface="+mn-ea"/>
            </a:endParaRPr>
          </a:p>
          <a:p>
            <a:pPr lvl="1">
              <a:lnSpc>
                <a:spcPct val="130000"/>
              </a:lnSpc>
              <a:buSzPct val="120000"/>
            </a:pPr>
            <a:r>
              <a:rPr lang="ja-JP" altLang="en-US" sz="2800" dirty="0" smtClean="0">
                <a:latin typeface="+mn-ea"/>
                <a:ea typeface="+mn-ea"/>
              </a:rPr>
              <a:t>・ルールを意識</a:t>
            </a:r>
            <a:endParaRPr lang="en-US" altLang="ja-JP" sz="2800" dirty="0" smtClean="0">
              <a:latin typeface="+mn-ea"/>
              <a:ea typeface="+mn-ea"/>
            </a:endParaRPr>
          </a:p>
          <a:p>
            <a:pPr lvl="1">
              <a:lnSpc>
                <a:spcPct val="130000"/>
              </a:lnSpc>
              <a:buSzPct val="120000"/>
            </a:pPr>
            <a:r>
              <a:rPr lang="ja-JP" altLang="en-US" sz="2800" dirty="0" smtClean="0">
                <a:latin typeface="+mn-ea"/>
                <a:ea typeface="+mn-ea"/>
              </a:rPr>
              <a:t>・新たなテーマを生み出してもよい！</a:t>
            </a:r>
            <a:endParaRPr lang="en-US" altLang="ja-JP" sz="2800" dirty="0" smtClean="0">
              <a:latin typeface="+mn-ea"/>
              <a:ea typeface="+mn-ea"/>
            </a:endParaRPr>
          </a:p>
          <a:p>
            <a:pPr>
              <a:lnSpc>
                <a:spcPct val="130000"/>
              </a:lnSpc>
              <a:buSzPct val="120000"/>
            </a:pPr>
            <a:endParaRPr lang="en-US" altLang="ja-JP" sz="2800" dirty="0" smtClean="0">
              <a:latin typeface="+mn-ea"/>
              <a:ea typeface="+mn-ea"/>
            </a:endParaRPr>
          </a:p>
        </p:txBody>
      </p:sp>
    </p:spTree>
    <p:extLst>
      <p:ext uri="{BB962C8B-B14F-4D97-AF65-F5344CB8AC3E}">
        <p14:creationId xmlns:p14="http://schemas.microsoft.com/office/powerpoint/2010/main" val="347126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ブレインストーミング進め方の例ー１</a:t>
            </a:r>
            <a:endParaRPr kumimoji="1" lang="ja-JP" altLang="en-US" dirty="0"/>
          </a:p>
        </p:txBody>
      </p:sp>
      <p:sp>
        <p:nvSpPr>
          <p:cNvPr id="3" name="テキスト ボックス 2"/>
          <p:cNvSpPr txBox="1"/>
          <p:nvPr/>
        </p:nvSpPr>
        <p:spPr bwMode="auto">
          <a:xfrm>
            <a:off x="1128052" y="752095"/>
            <a:ext cx="2443655"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dirty="0" smtClean="0">
                <a:latin typeface="+mj-ea"/>
                <a:ea typeface="+mj-ea"/>
              </a:rPr>
              <a:t>長寿アニメって？</a:t>
            </a:r>
          </a:p>
        </p:txBody>
      </p:sp>
      <p:sp>
        <p:nvSpPr>
          <p:cNvPr id="4" name="テキスト ボックス 3"/>
          <p:cNvSpPr txBox="1"/>
          <p:nvPr/>
        </p:nvSpPr>
        <p:spPr bwMode="auto">
          <a:xfrm>
            <a:off x="1128052" y="1395071"/>
            <a:ext cx="2443655"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dirty="0" smtClean="0">
                <a:latin typeface="+mj-ea"/>
                <a:ea typeface="+mj-ea"/>
              </a:rPr>
              <a:t>アニメＡの要素を抽出</a:t>
            </a:r>
          </a:p>
        </p:txBody>
      </p:sp>
      <p:sp>
        <p:nvSpPr>
          <p:cNvPr id="5" name="テキスト ボックス 4"/>
          <p:cNvSpPr txBox="1"/>
          <p:nvPr/>
        </p:nvSpPr>
        <p:spPr bwMode="auto">
          <a:xfrm>
            <a:off x="4181125" y="1395071"/>
            <a:ext cx="2386030"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dirty="0" smtClean="0">
                <a:latin typeface="+mj-ea"/>
                <a:ea typeface="+mj-ea"/>
              </a:rPr>
              <a:t>アニメＢの要素を抽出</a:t>
            </a:r>
          </a:p>
        </p:txBody>
      </p:sp>
      <p:sp>
        <p:nvSpPr>
          <p:cNvPr id="6" name="テキスト ボックス 5"/>
          <p:cNvSpPr txBox="1"/>
          <p:nvPr/>
        </p:nvSpPr>
        <p:spPr bwMode="auto">
          <a:xfrm>
            <a:off x="7041840" y="1395071"/>
            <a:ext cx="2471192" cy="49165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108000" tIns="72000" rIns="108000" bIns="72000" rtlCol="0" anchor="ctr" anchorCtr="1">
            <a:spAutoFit/>
          </a:bodyPr>
          <a:lstStyle/>
          <a:p>
            <a:pPr>
              <a:lnSpc>
                <a:spcPct val="130000"/>
              </a:lnSpc>
              <a:buSzPct val="120000"/>
            </a:pPr>
            <a:r>
              <a:rPr kumimoji="1" lang="ja-JP" altLang="en-US" dirty="0" smtClean="0">
                <a:latin typeface="+mj-ea"/>
                <a:ea typeface="+mj-ea"/>
              </a:rPr>
              <a:t>アニメＣの要素を抽出</a:t>
            </a:r>
          </a:p>
        </p:txBody>
      </p:sp>
      <p:sp>
        <p:nvSpPr>
          <p:cNvPr id="7" name="角丸四角形 6"/>
          <p:cNvSpPr/>
          <p:nvPr/>
        </p:nvSpPr>
        <p:spPr bwMode="auto">
          <a:xfrm>
            <a:off x="1285712"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8" name="角丸四角形 7"/>
          <p:cNvSpPr/>
          <p:nvPr/>
        </p:nvSpPr>
        <p:spPr bwMode="auto">
          <a:xfrm>
            <a:off x="1746497"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9" name="角丸四角形 8"/>
          <p:cNvSpPr/>
          <p:nvPr/>
        </p:nvSpPr>
        <p:spPr bwMode="auto">
          <a:xfrm>
            <a:off x="2250553"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0" name="角丸四角形 9"/>
          <p:cNvSpPr/>
          <p:nvPr/>
        </p:nvSpPr>
        <p:spPr bwMode="auto">
          <a:xfrm>
            <a:off x="2711338"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 name="角丸四角形 10"/>
          <p:cNvSpPr/>
          <p:nvPr/>
        </p:nvSpPr>
        <p:spPr bwMode="auto">
          <a:xfrm>
            <a:off x="3186657"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2" name="角丸四角形 11"/>
          <p:cNvSpPr/>
          <p:nvPr/>
        </p:nvSpPr>
        <p:spPr bwMode="auto">
          <a:xfrm>
            <a:off x="4274524"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3" name="角丸四角形 12"/>
          <p:cNvSpPr/>
          <p:nvPr/>
        </p:nvSpPr>
        <p:spPr bwMode="auto">
          <a:xfrm>
            <a:off x="4778580"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4" name="角丸四角形 13"/>
          <p:cNvSpPr/>
          <p:nvPr/>
        </p:nvSpPr>
        <p:spPr bwMode="auto">
          <a:xfrm>
            <a:off x="5239365"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5" name="角丸四角形 14"/>
          <p:cNvSpPr/>
          <p:nvPr/>
        </p:nvSpPr>
        <p:spPr bwMode="auto">
          <a:xfrm>
            <a:off x="5706937"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6" name="角丸四角形 15"/>
          <p:cNvSpPr/>
          <p:nvPr/>
        </p:nvSpPr>
        <p:spPr bwMode="auto">
          <a:xfrm>
            <a:off x="6210993"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7" name="角丸四角形 16"/>
          <p:cNvSpPr/>
          <p:nvPr/>
        </p:nvSpPr>
        <p:spPr bwMode="auto">
          <a:xfrm>
            <a:off x="1285712"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8" name="角丸四角形 17"/>
          <p:cNvSpPr/>
          <p:nvPr/>
        </p:nvSpPr>
        <p:spPr bwMode="auto">
          <a:xfrm>
            <a:off x="1746497"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9" name="角丸四角形 18"/>
          <p:cNvSpPr/>
          <p:nvPr/>
        </p:nvSpPr>
        <p:spPr bwMode="auto">
          <a:xfrm>
            <a:off x="2250553"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0" name="角丸四角形 19"/>
          <p:cNvSpPr/>
          <p:nvPr/>
        </p:nvSpPr>
        <p:spPr bwMode="auto">
          <a:xfrm>
            <a:off x="2711338"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1" name="角丸四角形 20"/>
          <p:cNvSpPr/>
          <p:nvPr/>
        </p:nvSpPr>
        <p:spPr bwMode="auto">
          <a:xfrm>
            <a:off x="3186657"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2" name="角丸四角形 21"/>
          <p:cNvSpPr/>
          <p:nvPr/>
        </p:nvSpPr>
        <p:spPr bwMode="auto">
          <a:xfrm>
            <a:off x="4274524"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3" name="角丸四角形 22"/>
          <p:cNvSpPr/>
          <p:nvPr/>
        </p:nvSpPr>
        <p:spPr bwMode="auto">
          <a:xfrm>
            <a:off x="4778580"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4" name="角丸四角形 23"/>
          <p:cNvSpPr/>
          <p:nvPr/>
        </p:nvSpPr>
        <p:spPr bwMode="auto">
          <a:xfrm>
            <a:off x="5239365"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5" name="角丸四角形 24"/>
          <p:cNvSpPr/>
          <p:nvPr/>
        </p:nvSpPr>
        <p:spPr bwMode="auto">
          <a:xfrm>
            <a:off x="5706937"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6" name="角丸四角形 25"/>
          <p:cNvSpPr/>
          <p:nvPr/>
        </p:nvSpPr>
        <p:spPr bwMode="auto">
          <a:xfrm>
            <a:off x="6210993"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7" name="角丸四角形 26"/>
          <p:cNvSpPr/>
          <p:nvPr/>
        </p:nvSpPr>
        <p:spPr bwMode="auto">
          <a:xfrm>
            <a:off x="7291113"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8" name="角丸四角形 27"/>
          <p:cNvSpPr/>
          <p:nvPr/>
        </p:nvSpPr>
        <p:spPr bwMode="auto">
          <a:xfrm>
            <a:off x="7795169"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29" name="角丸四角形 28"/>
          <p:cNvSpPr/>
          <p:nvPr/>
        </p:nvSpPr>
        <p:spPr bwMode="auto">
          <a:xfrm>
            <a:off x="8255954"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0" name="角丸四角形 29"/>
          <p:cNvSpPr/>
          <p:nvPr/>
        </p:nvSpPr>
        <p:spPr bwMode="auto">
          <a:xfrm>
            <a:off x="8723526" y="216457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2" name="角丸四角形 31"/>
          <p:cNvSpPr/>
          <p:nvPr/>
        </p:nvSpPr>
        <p:spPr bwMode="auto">
          <a:xfrm>
            <a:off x="7291113"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3" name="角丸四角形 32"/>
          <p:cNvSpPr/>
          <p:nvPr/>
        </p:nvSpPr>
        <p:spPr bwMode="auto">
          <a:xfrm>
            <a:off x="7795169"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4" name="角丸四角形 33"/>
          <p:cNvSpPr/>
          <p:nvPr/>
        </p:nvSpPr>
        <p:spPr bwMode="auto">
          <a:xfrm>
            <a:off x="8255954"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5" name="角丸四角形 34"/>
          <p:cNvSpPr/>
          <p:nvPr/>
        </p:nvSpPr>
        <p:spPr bwMode="auto">
          <a:xfrm>
            <a:off x="8723526" y="2582721"/>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7" name="角丸四角形 36"/>
          <p:cNvSpPr/>
          <p:nvPr/>
        </p:nvSpPr>
        <p:spPr bwMode="auto">
          <a:xfrm>
            <a:off x="1285712"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8" name="角丸四角形 37"/>
          <p:cNvSpPr/>
          <p:nvPr/>
        </p:nvSpPr>
        <p:spPr bwMode="auto">
          <a:xfrm>
            <a:off x="1746497"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39" name="角丸四角形 38"/>
          <p:cNvSpPr/>
          <p:nvPr/>
        </p:nvSpPr>
        <p:spPr bwMode="auto">
          <a:xfrm>
            <a:off x="2250553"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0" name="角丸四角形 39"/>
          <p:cNvSpPr/>
          <p:nvPr/>
        </p:nvSpPr>
        <p:spPr bwMode="auto">
          <a:xfrm>
            <a:off x="2711338"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2" name="角丸四角形 41"/>
          <p:cNvSpPr/>
          <p:nvPr/>
        </p:nvSpPr>
        <p:spPr bwMode="auto">
          <a:xfrm>
            <a:off x="4274524"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3" name="角丸四角形 42"/>
          <p:cNvSpPr/>
          <p:nvPr/>
        </p:nvSpPr>
        <p:spPr bwMode="auto">
          <a:xfrm>
            <a:off x="4778580"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44" name="角丸四角形 43"/>
          <p:cNvSpPr/>
          <p:nvPr/>
        </p:nvSpPr>
        <p:spPr bwMode="auto">
          <a:xfrm>
            <a:off x="5239365"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7" name="角丸四角形 56"/>
          <p:cNvSpPr/>
          <p:nvPr/>
        </p:nvSpPr>
        <p:spPr bwMode="auto">
          <a:xfrm>
            <a:off x="7291113"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58" name="角丸四角形 57"/>
          <p:cNvSpPr/>
          <p:nvPr/>
        </p:nvSpPr>
        <p:spPr bwMode="auto">
          <a:xfrm>
            <a:off x="7795169" y="2996952"/>
            <a:ext cx="315310" cy="31531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tlCol="0" anchor="ctr"/>
          <a:lstStyle/>
          <a:p>
            <a:pPr algn="ctr"/>
            <a:endParaRPr kumimoji="1" lang="ja-JP" altLang="en-US">
              <a:latin typeface="ＭＳ Ｐゴシック" pitchFamily="50" charset="-128"/>
              <a:ea typeface="ＭＳ Ｐゴシック" pitchFamily="50" charset="-128"/>
            </a:endParaRPr>
          </a:p>
        </p:txBody>
      </p:sp>
      <p:sp>
        <p:nvSpPr>
          <p:cNvPr id="114" name="下矢印 113"/>
          <p:cNvSpPr/>
          <p:nvPr/>
        </p:nvSpPr>
        <p:spPr bwMode="auto">
          <a:xfrm>
            <a:off x="110359" y="765175"/>
            <a:ext cx="1017692" cy="2663825"/>
          </a:xfrm>
          <a:prstGeom prst="down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smtClean="0">
                <a:latin typeface="+mj-ea"/>
                <a:ea typeface="+mj-ea"/>
              </a:rPr>
              <a:t>発散</a:t>
            </a:r>
            <a:endParaRPr kumimoji="1" lang="ja-JP" altLang="en-US" dirty="0">
              <a:latin typeface="+mj-ea"/>
              <a:ea typeface="+mj-ea"/>
            </a:endParaRPr>
          </a:p>
        </p:txBody>
      </p:sp>
    </p:spTree>
    <p:extLst>
      <p:ext uri="{BB962C8B-B14F-4D97-AF65-F5344CB8AC3E}">
        <p14:creationId xmlns:p14="http://schemas.microsoft.com/office/powerpoint/2010/main" val="7316699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スライドマスタ_本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rtlCol="0" anchor="ctr"/>
      <a:lstStyle>
        <a:defPPr algn="ctr">
          <a:defRPr kumimoji="1">
            <a:latin typeface="ＭＳ Ｐゴシック" pitchFamily="50" charset="-128"/>
            <a:ea typeface="ＭＳ Ｐゴシック" pitchFamily="50" charset="-128"/>
          </a:defRPr>
        </a:defPPr>
      </a:lstStyle>
    </a:spDef>
    <a:txDef>
      <a:spPr bwMode="auto">
        <a:noFill/>
        <a:ln w="9525">
          <a:noFill/>
          <a:miter lim="800000"/>
          <a:headEnd/>
          <a:tailEnd/>
        </a:ln>
      </a:spPr>
      <a:bodyPr wrap="square" lIns="108000" tIns="72000" rIns="108000" bIns="72000" rtlCol="0" anchor="ctr" anchorCtr="1">
        <a:spAutoFit/>
      </a:bodyPr>
      <a:lstStyle>
        <a:defPPr>
          <a:lnSpc>
            <a:spcPct val="130000"/>
          </a:lnSpc>
          <a:buSzPct val="120000"/>
          <a:defRPr kumimoji="1" sz="1600" dirty="0" smtClean="0">
            <a:latin typeface="A-OTF 新ゴ Pro R" pitchFamily="34" charset="-128"/>
            <a:ea typeface="A-OTF 新ゴ Pro R" pitchFamily="34" charset="-128"/>
          </a:defRPr>
        </a:defPPr>
      </a:lstStyle>
    </a:txDef>
  </a:objectDefaults>
  <a:extraClrSchemeLst/>
</a:theme>
</file>

<file path=ppt/theme/theme2.xml><?xml version="1.0" encoding="utf-8"?>
<a:theme xmlns:a="http://schemas.openxmlformats.org/drawingml/2006/main" name="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スライドマスタ_本文">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cap="flat" cmpd="sng" algn="ctr">
          <a:noFill/>
          <a:prstDash val="solid"/>
          <a:round/>
          <a:headEnd type="none" w="med" len="med"/>
          <a:tailEnd type="none" w="med" len="med"/>
        </a:ln>
        <a:effectLst/>
      </a:spPr>
      <a:bodyPr rtlCol="0" anchor="ctr"/>
      <a:lstStyle>
        <a:defPPr algn="ctr">
          <a:defRPr kumimoji="1">
            <a:latin typeface="ＭＳ Ｐゴシック" pitchFamily="50" charset="-128"/>
            <a:ea typeface="ＭＳ Ｐゴシック" pitchFamily="50" charset="-128"/>
          </a:defRPr>
        </a:defPPr>
      </a:lstStyle>
    </a:spDef>
    <a:txDef>
      <a:spPr bwMode="auto">
        <a:noFill/>
        <a:ln w="9525">
          <a:noFill/>
          <a:miter lim="800000"/>
          <a:headEnd/>
          <a:tailEnd/>
        </a:ln>
      </a:spPr>
      <a:bodyPr wrap="square" lIns="108000" tIns="72000" rIns="108000" bIns="72000" rtlCol="0" anchor="ctr" anchorCtr="1">
        <a:spAutoFit/>
      </a:bodyPr>
      <a:lstStyle>
        <a:defPPr>
          <a:lnSpc>
            <a:spcPct val="130000"/>
          </a:lnSpc>
          <a:buSzPct val="120000"/>
          <a:defRPr kumimoji="1" sz="1600" dirty="0" smtClean="0">
            <a:latin typeface="A-OTF 新ゴ Pro R" pitchFamily="34" charset="-128"/>
            <a:ea typeface="A-OTF 新ゴ Pro R" pitchFamily="34" charset="-128"/>
          </a:defRPr>
        </a:defPPr>
      </a:lstStyle>
    </a:tx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2fc_template</Template>
  <TotalTime>68687</TotalTime>
  <Words>45766</Words>
  <Application>Microsoft Macintosh PowerPoint</Application>
  <PresentationFormat>A4 210x297 mm</PresentationFormat>
  <Paragraphs>4222</Paragraphs>
  <Slides>229</Slides>
  <Notes>229</Notes>
  <HiddenSlides>0</HiddenSlides>
  <MMClips>0</MMClips>
  <ScaleCrop>false</ScaleCrop>
  <HeadingPairs>
    <vt:vector size="6" baseType="variant">
      <vt:variant>
        <vt:lpstr>テーマ</vt:lpstr>
      </vt:variant>
      <vt:variant>
        <vt:i4>4</vt:i4>
      </vt:variant>
      <vt:variant>
        <vt:lpstr>埋め込まれた OLE サーバー</vt:lpstr>
      </vt:variant>
      <vt:variant>
        <vt:i4>0</vt:i4>
      </vt:variant>
      <vt:variant>
        <vt:lpstr>スライド タイトル</vt:lpstr>
      </vt:variant>
      <vt:variant>
        <vt:i4>229</vt:i4>
      </vt:variant>
    </vt:vector>
  </HeadingPairs>
  <TitlesOfParts>
    <vt:vector size="233" baseType="lpstr">
      <vt:lpstr>スライドマスタ_本文</vt:lpstr>
      <vt:lpstr>title</vt:lpstr>
      <vt:lpstr>テーマ</vt:lpstr>
      <vt:lpstr>1_スライドマスタ_本文</vt:lpstr>
      <vt:lpstr>Big Picture</vt:lpstr>
      <vt:lpstr>http://www.qdrum.co.za/</vt:lpstr>
      <vt:lpstr>http://www.qdrum.co.za/</vt:lpstr>
      <vt:lpstr>Designで世界を変えられる</vt:lpstr>
      <vt:lpstr>Designの語源</vt:lpstr>
      <vt:lpstr>Big Picture</vt:lpstr>
      <vt:lpstr>Big Picture</vt:lpstr>
      <vt:lpstr>Big Picture</vt:lpstr>
      <vt:lpstr>「モノ」側の背景</vt:lpstr>
      <vt:lpstr>多様化するユーザーに対して価値を作り出す手法が求められている</vt:lpstr>
      <vt:lpstr>UX</vt:lpstr>
      <vt:lpstr>UX</vt:lpstr>
      <vt:lpstr>UXが注目される時代</vt:lpstr>
      <vt:lpstr>ユーザーエクスペリエンスとは？</vt:lpstr>
      <vt:lpstr>HCD:人間中心設計</vt:lpstr>
      <vt:lpstr>HCD:人間中心設計プロセス</vt:lpstr>
      <vt:lpstr>HCD:人間中心設計プロセス</vt:lpstr>
      <vt:lpstr>利用シーン検討漏れのバッドUX事例</vt:lpstr>
      <vt:lpstr>ディズニーの例</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ユーザーエクスペリエンスとは？ － ディズニー・テーマパーク</vt:lpstr>
      <vt:lpstr>スターバックスの例</vt:lpstr>
      <vt:lpstr>ユーザーエクスペリエンスとは？ － スターバックスコーヒー</vt:lpstr>
      <vt:lpstr>ユーザーエクスペリエンスとは？ － スターバックスコーヒー</vt:lpstr>
      <vt:lpstr>PowerPoint プレゼンテーション</vt:lpstr>
      <vt:lpstr>PowerPoint プレゼンテーション</vt:lpstr>
      <vt:lpstr>ユーザーエクスペリエンスとは？</vt:lpstr>
      <vt:lpstr>ユーザーエクスペリエンスとは？</vt:lpstr>
      <vt:lpstr>エクスペリエンスをプラスして利益を最大化する</vt:lpstr>
      <vt:lpstr>イノベーションとUX</vt:lpstr>
      <vt:lpstr>不可逆をもたらした例 － Suica(スイカ)</vt:lpstr>
      <vt:lpstr>不可逆をもたらした例 － Suica(スイカ)</vt:lpstr>
      <vt:lpstr>SonyウォークマンとiPod</vt:lpstr>
      <vt:lpstr>現代のイノベーション － iPod, iTunes, Music Store</vt:lpstr>
      <vt:lpstr>現代のイノベーション － iPod, iTunes, Music Store</vt:lpstr>
      <vt:lpstr>仕組みを作るという発想</vt:lpstr>
      <vt:lpstr>作る時代から組み合わせる時代へ</vt:lpstr>
      <vt:lpstr>ソフトウェアにおけるUX/UI</vt:lpstr>
      <vt:lpstr>ソフトウェアにおけるエクスペリエンスの３領域</vt:lpstr>
      <vt:lpstr>プレゼンテーション領域：３つの要素</vt:lpstr>
      <vt:lpstr>プレゼンテーション領域：３つの要素</vt:lpstr>
      <vt:lpstr>プレゼンテーション領域：情報デザイン</vt:lpstr>
      <vt:lpstr> ガスコンロがあります</vt:lpstr>
      <vt:lpstr> さあ！この火を消すにはどのつまみを回しますか？</vt:lpstr>
      <vt:lpstr> さあ！この火を消すにはどのつまみを回しますか？ </vt:lpstr>
      <vt:lpstr>対応づけの例</vt:lpstr>
      <vt:lpstr>認知心理学の立場から</vt:lpstr>
      <vt:lpstr>とあるホテルにて…</vt:lpstr>
      <vt:lpstr>冷蔵庫のドアを開けてみましょう！</vt:lpstr>
      <vt:lpstr>プレゼンテーション領域：インタラクションデザイン</vt:lpstr>
      <vt:lpstr>プレゼンテーション領域：インタラクションデザイン</vt:lpstr>
      <vt:lpstr>プレゼンテーション領域：インタラクションデザイン</vt:lpstr>
      <vt:lpstr>プレゼンテーション領域：インタラクションデザイン</vt:lpstr>
      <vt:lpstr>プレゼンテーション領域：グラフィックデザイン</vt:lpstr>
      <vt:lpstr>UIの変遷： 1.  パンチカード</vt:lpstr>
      <vt:lpstr>UIの変遷： 1.  パンチカード</vt:lpstr>
      <vt:lpstr>UIの変遷： 1.  パンチカード</vt:lpstr>
      <vt:lpstr>UIの変遷： 2. CUI(character-based user interface)</vt:lpstr>
      <vt:lpstr>UIの変遷： 3. GUI(Graphical User Interface)</vt:lpstr>
      <vt:lpstr>UIの変遷： 4. NUI(Natural User Interface)</vt:lpstr>
      <vt:lpstr>例えば</vt:lpstr>
      <vt:lpstr>UIの変遷： 4. NUI(Natural User Interface)</vt:lpstr>
      <vt:lpstr>デバイス・ハードウェアの進化とユーザー体験の変化</vt:lpstr>
      <vt:lpstr>デバイス・ハードウェアの進化とユーザー体験の変化</vt:lpstr>
      <vt:lpstr>これまでのUI</vt:lpstr>
      <vt:lpstr>これからのUI(NUI)</vt:lpstr>
      <vt:lpstr>UIの変遷： 4. NUI(Natural User Interface)</vt:lpstr>
      <vt:lpstr>UIの変遷： 4. NUI(Natural User Interface)</vt:lpstr>
      <vt:lpstr>NUIのビジョン</vt:lpstr>
      <vt:lpstr>PowerPoint プレゼンテーション</vt:lpstr>
      <vt:lpstr>チームモデル</vt:lpstr>
      <vt:lpstr>UX関係の仕事を請け負う会社のチームモデル</vt:lpstr>
      <vt:lpstr>UX関係の仕事を請け負う会社のチームモデル</vt:lpstr>
      <vt:lpstr>UX関係の仕事を請け負う会社のチームモデル</vt:lpstr>
      <vt:lpstr>UX関係の仕事を請け負う会社のUX検討プロセス</vt:lpstr>
      <vt:lpstr>マインドマップで情報を可視化してみよう</vt:lpstr>
      <vt:lpstr>マインドマップ</vt:lpstr>
      <vt:lpstr>マインドマップ例</vt:lpstr>
      <vt:lpstr>マインドマップの特徴</vt:lpstr>
      <vt:lpstr>描き方：基本ルール</vt:lpstr>
      <vt:lpstr>マインドマップ例</vt:lpstr>
      <vt:lpstr>マインドマップ演習</vt:lpstr>
      <vt:lpstr>ブレインストーミング</vt:lpstr>
      <vt:lpstr>発散と収束：アイデア創造手法の分類</vt:lpstr>
      <vt:lpstr>ブレインストーミング</vt:lpstr>
      <vt:lpstr>ブレインストーミング実践</vt:lpstr>
      <vt:lpstr>ブレインストーミング実践</vt:lpstr>
      <vt:lpstr>チェックリスト法（強制発想法）</vt:lpstr>
      <vt:lpstr>希望点列挙法</vt:lpstr>
      <vt:lpstr>まずはやってみよう</vt:lpstr>
      <vt:lpstr>ブレインストーミング中の付箋の使い方</vt:lpstr>
      <vt:lpstr>付箋の書き方</vt:lpstr>
      <vt:lpstr>ブレインストーミング演習</vt:lpstr>
      <vt:lpstr>ブレインストーミング演習　テーマ</vt:lpstr>
      <vt:lpstr>テーマを見つける練習＜発散＞</vt:lpstr>
      <vt:lpstr>ブレインストーミング進め方の例ー１</vt:lpstr>
      <vt:lpstr>テーマを見つける練習＜収束＞</vt:lpstr>
      <vt:lpstr>ブレインストーミング進め方の例ー２</vt:lpstr>
      <vt:lpstr>収束に対するアプローチ／ KJ法</vt:lpstr>
      <vt:lpstr>KJ法の手順</vt:lpstr>
      <vt:lpstr>収束に対するアプローチ／視覚的に表現する手法</vt:lpstr>
      <vt:lpstr>価値あるアイデアを生むには</vt:lpstr>
      <vt:lpstr>検討プロセスと結果を伝える</vt:lpstr>
      <vt:lpstr>アイデアを伝える</vt:lpstr>
      <vt:lpstr>プロセスの評価（反省会）</vt:lpstr>
      <vt:lpstr>プロセス評価</vt:lpstr>
      <vt:lpstr>課題に向けて</vt:lpstr>
      <vt:lpstr>プロジェクトテーマ</vt:lpstr>
      <vt:lpstr>提案バトル</vt:lpstr>
      <vt:lpstr>総務省：平成24年通信利用動向調査の結果</vt:lpstr>
      <vt:lpstr>総務省：平成24年通信利用動向調査の結果</vt:lpstr>
      <vt:lpstr>総務省：平成24年通信利用動向調査の結果</vt:lpstr>
      <vt:lpstr>移動販売車</vt:lpstr>
      <vt:lpstr>昼食難民の救世主、移動販売車「ネオ屋台村」</vt:lpstr>
      <vt:lpstr>提案概要</vt:lpstr>
      <vt:lpstr>ユーザーインタビュー</vt:lpstr>
      <vt:lpstr>インタビュー計画</vt:lpstr>
      <vt:lpstr>調査テーマの決定</vt:lpstr>
      <vt:lpstr>インタビューシナリオ作成</vt:lpstr>
      <vt:lpstr>インタビューシナリオ作成</vt:lpstr>
      <vt:lpstr>インタビューシナリオ作成</vt:lpstr>
      <vt:lpstr>インタビューシナリオ作成のヒント</vt:lpstr>
      <vt:lpstr>インタビューシナリオ作成のヒント</vt:lpstr>
      <vt:lpstr>クエスチョン決定：よいワーディング</vt:lpstr>
      <vt:lpstr>クエスチョン決定：よくないワーディング</vt:lpstr>
      <vt:lpstr>インタビュー実践</vt:lpstr>
      <vt:lpstr>PowerPoint プレゼンテーション</vt:lpstr>
      <vt:lpstr>マーケティング手法の限界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アイデア発想のポイント</vt:lpstr>
      <vt:lpstr>業界背景を調べてみよう</vt:lpstr>
      <vt:lpstr>ポジショニング・マップ</vt:lpstr>
      <vt:lpstr>What IF シナリオ</vt:lpstr>
      <vt:lpstr>アイデアとは</vt:lpstr>
      <vt:lpstr>アイデア発想法</vt:lpstr>
      <vt:lpstr>秘策バイアス崩し</vt:lpstr>
      <vt:lpstr>秘策バイアス崩し</vt:lpstr>
      <vt:lpstr>PowerPoint プレゼンテーション</vt:lpstr>
      <vt:lpstr>PowerPoint プレゼンテーション</vt:lpstr>
      <vt:lpstr>PowerPoint プレゼンテーション</vt:lpstr>
      <vt:lpstr>宿題</vt:lpstr>
      <vt:lpstr>業界背景を調べてみよう</vt:lpstr>
      <vt:lpstr>業界背景を調べてみよう</vt:lpstr>
      <vt:lpstr>ブレインストーミングを開催する</vt:lpstr>
      <vt:lpstr>ブレストテーマ</vt:lpstr>
      <vt:lpstr>ターゲットユーザー</vt:lpstr>
      <vt:lpstr>ターゲットユーザーをなぜ設定するか</vt:lpstr>
      <vt:lpstr>例えば、「ユーザーは女性」といっても・・・</vt:lpstr>
      <vt:lpstr>ターゲットユーザー設定のプロセス</vt:lpstr>
      <vt:lpstr>ユーザー分析法</vt:lpstr>
      <vt:lpstr>代表的なユーザー調査の手法</vt:lpstr>
      <vt:lpstr>ユーザーセグメントとは</vt:lpstr>
      <vt:lpstr>ユーザーセグメントの一例：エモーショナルプログラムより</vt:lpstr>
      <vt:lpstr>セグメント化で見えてくるニーズや心理・行動パターン</vt:lpstr>
      <vt:lpstr>UXワークフロー事例紹介</vt:lpstr>
      <vt:lpstr>次世代POSレジ開発</vt:lpstr>
      <vt:lpstr>プロジェクトキックオフ</vt:lpstr>
      <vt:lpstr>作業概要</vt:lpstr>
      <vt:lpstr>理解フェーズで行ったこと</vt:lpstr>
      <vt:lpstr>ターゲットに近い店舗でフィールドワーク</vt:lpstr>
      <vt:lpstr>ブレインストーミングの様子</vt:lpstr>
      <vt:lpstr>理解フェーズでおこなったこと</vt:lpstr>
      <vt:lpstr>分析フェーズでおこなったこと</vt:lpstr>
      <vt:lpstr>分析フェーズでおこなったこと</vt:lpstr>
      <vt:lpstr>発案フェーズ</vt:lpstr>
      <vt:lpstr>ファインディングス（観点）の掛け算</vt:lpstr>
      <vt:lpstr>ユーザーシナリオ提案</vt:lpstr>
      <vt:lpstr>ワイヤーフレーム制作</vt:lpstr>
      <vt:lpstr>ワイヤーフレーム制作</vt:lpstr>
      <vt:lpstr>具体化フェーズで行ったこと</vt:lpstr>
      <vt:lpstr>中間発表</vt:lpstr>
      <vt:lpstr>コンセプトメイキング</vt:lpstr>
      <vt:lpstr>“コンセプト”とは</vt:lpstr>
      <vt:lpstr>参考：コンセプト定義書の例</vt:lpstr>
      <vt:lpstr>訴求ポイントの抽出</vt:lpstr>
      <vt:lpstr>市場調査/マーケティング</vt:lpstr>
      <vt:lpstr>マーケティングとは？</vt:lpstr>
      <vt:lpstr>マーケティングのプロセス</vt:lpstr>
      <vt:lpstr>市場機会を見つける：SWOT分析</vt:lpstr>
      <vt:lpstr>SWOT分析</vt:lpstr>
      <vt:lpstr>ポジショニング・マップ</vt:lpstr>
      <vt:lpstr>ポジショニングとは</vt:lpstr>
      <vt:lpstr>戦略立案の視点：４P</vt:lpstr>
      <vt:lpstr>戦略立案の視点：４C</vt:lpstr>
      <vt:lpstr>ビジネスモデルキャンバス</vt:lpstr>
      <vt:lpstr>ビジネスモデルキャンパスを描く目的</vt:lpstr>
      <vt:lpstr>マーケティング手法の限界</vt:lpstr>
      <vt:lpstr>ペルソナ/シナリオ手法</vt:lpstr>
      <vt:lpstr>ゴールダイレクトデザイン</vt:lpstr>
      <vt:lpstr>ペルソナ</vt:lpstr>
      <vt:lpstr>ペルソナとは</vt:lpstr>
      <vt:lpstr>ペルソナの設定</vt:lpstr>
      <vt:lpstr>シナリオ</vt:lpstr>
      <vt:lpstr>シナリオとは</vt:lpstr>
      <vt:lpstr>シナリオに対するアプローチ／マトリクスの例</vt:lpstr>
      <vt:lpstr>ペルソナ・シナリオ手法による検討</vt:lpstr>
      <vt:lpstr>「ゴムのユーザー」について</vt:lpstr>
      <vt:lpstr>「ゴムのユーザー」について</vt:lpstr>
      <vt:lpstr>ゴムのユーザーはなぜ生まれるのか</vt:lpstr>
      <vt:lpstr>「ゴムのユーザー」誕生の瞬間</vt:lpstr>
      <vt:lpstr>「ゴムのユーザー」化を防ぐには</vt:lpstr>
      <vt:lpstr>利用シーンの検討</vt:lpstr>
      <vt:lpstr>シナリオ：絵コンテ</vt:lpstr>
      <vt:lpstr>ペルソナ・シナリオ手法による検討</vt:lpstr>
      <vt:lpstr>体験マップの例</vt:lpstr>
      <vt:lpstr>プレ発表</vt:lpstr>
      <vt:lpstr>プレ発表</vt:lpstr>
      <vt:lpstr>魅力的なプレゼンテーション</vt:lpstr>
      <vt:lpstr>プレゼンテーション</vt:lpstr>
      <vt:lpstr>図解で示そう</vt:lpstr>
      <vt:lpstr>マジックナンバー３</vt:lpstr>
      <vt:lpstr>構成</vt:lpstr>
      <vt:lpstr>NGワード</vt:lpstr>
      <vt:lpstr>数字で語る</vt:lpstr>
      <vt:lpstr>創造的プレゼンテーション・パターン</vt:lpstr>
      <vt:lpstr>中間発表</vt:lpstr>
      <vt:lpstr>発表に関する評価基準</vt:lpstr>
      <vt:lpstr>中間発表</vt:lpstr>
      <vt:lpstr>PowerPoint プレゼンテーション</vt:lpstr>
      <vt:lpstr>最終発表</vt:lpstr>
      <vt:lpstr>最終発表</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提案資料</dc:title>
  <dc:creator>2ndFACTORY LTD., CO.</dc:creator>
  <cp:lastModifiedBy>村木 威文</cp:lastModifiedBy>
  <cp:revision>6819</cp:revision>
  <cp:lastPrinted>2014-02-17T00:12:06Z</cp:lastPrinted>
  <dcterms:created xsi:type="dcterms:W3CDTF">2007-12-25T04:10:44Z</dcterms:created>
  <dcterms:modified xsi:type="dcterms:W3CDTF">2014-02-17T00:44:01Z</dcterms:modified>
</cp:coreProperties>
</file>