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12192000" cy="6858000"/>
  <p:notesSz cx="7053263" cy="10180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94660"/>
  </p:normalViewPr>
  <p:slideViewPr>
    <p:cSldViewPr snapToGrid="0">
      <p:cViewPr varScale="1">
        <p:scale>
          <a:sx n="60" d="100"/>
          <a:sy n="60" d="100"/>
        </p:scale>
        <p:origin x="40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9DD55BD-0728-457A-9A36-FF798E576834}" type="datetimeFigureOut">
              <a:rPr kumimoji="1" lang="ja-JP" altLang="en-US" smtClean="0"/>
              <a:t>2013/8/5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66F65D-7EAE-43AA-89C0-E024C0CD6727}" type="slidenum">
              <a:rPr kumimoji="1" lang="ja-JP" altLang="en-US" smtClean="0"/>
              <a:t>‹#›</a:t>
            </a:fld>
            <a:endParaRPr kumimoji="1" lang="ja-JP" altLang="en-US"/>
          </a:p>
        </p:txBody>
      </p:sp>
    </p:spTree>
    <p:extLst>
      <p:ext uri="{BB962C8B-B14F-4D97-AF65-F5344CB8AC3E}">
        <p14:creationId xmlns:p14="http://schemas.microsoft.com/office/powerpoint/2010/main" val="4066124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DD55BD-0728-457A-9A36-FF798E576834}" type="datetimeFigureOut">
              <a:rPr kumimoji="1" lang="ja-JP" altLang="en-US" smtClean="0"/>
              <a:t>2013/8/5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66F65D-7EAE-43AA-89C0-E024C0CD6727}" type="slidenum">
              <a:rPr kumimoji="1" lang="ja-JP" altLang="en-US" smtClean="0"/>
              <a:t>‹#›</a:t>
            </a:fld>
            <a:endParaRPr kumimoji="1" lang="ja-JP" altLang="en-US"/>
          </a:p>
        </p:txBody>
      </p:sp>
    </p:spTree>
    <p:extLst>
      <p:ext uri="{BB962C8B-B14F-4D97-AF65-F5344CB8AC3E}">
        <p14:creationId xmlns:p14="http://schemas.microsoft.com/office/powerpoint/2010/main" val="3108436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DD55BD-0728-457A-9A36-FF798E576834}" type="datetimeFigureOut">
              <a:rPr kumimoji="1" lang="ja-JP" altLang="en-US" smtClean="0"/>
              <a:t>2013/8/5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66F65D-7EAE-43AA-89C0-E024C0CD6727}" type="slidenum">
              <a:rPr kumimoji="1" lang="ja-JP" altLang="en-US" smtClean="0"/>
              <a:t>‹#›</a:t>
            </a:fld>
            <a:endParaRPr kumimoji="1" lang="ja-JP" altLang="en-US"/>
          </a:p>
        </p:txBody>
      </p:sp>
    </p:spTree>
    <p:extLst>
      <p:ext uri="{BB962C8B-B14F-4D97-AF65-F5344CB8AC3E}">
        <p14:creationId xmlns:p14="http://schemas.microsoft.com/office/powerpoint/2010/main" val="643990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DD55BD-0728-457A-9A36-FF798E576834}" type="datetimeFigureOut">
              <a:rPr kumimoji="1" lang="ja-JP" altLang="en-US" smtClean="0"/>
              <a:t>2013/8/5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66F65D-7EAE-43AA-89C0-E024C0CD6727}" type="slidenum">
              <a:rPr kumimoji="1" lang="ja-JP" altLang="en-US" smtClean="0"/>
              <a:t>‹#›</a:t>
            </a:fld>
            <a:endParaRPr kumimoji="1" lang="ja-JP" altLang="en-US"/>
          </a:p>
        </p:txBody>
      </p:sp>
    </p:spTree>
    <p:extLst>
      <p:ext uri="{BB962C8B-B14F-4D97-AF65-F5344CB8AC3E}">
        <p14:creationId xmlns:p14="http://schemas.microsoft.com/office/powerpoint/2010/main" val="4195937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9DD55BD-0728-457A-9A36-FF798E576834}" type="datetimeFigureOut">
              <a:rPr kumimoji="1" lang="ja-JP" altLang="en-US" smtClean="0"/>
              <a:t>2013/8/5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66F65D-7EAE-43AA-89C0-E024C0CD6727}" type="slidenum">
              <a:rPr kumimoji="1" lang="ja-JP" altLang="en-US" smtClean="0"/>
              <a:t>‹#›</a:t>
            </a:fld>
            <a:endParaRPr kumimoji="1" lang="ja-JP" altLang="en-US"/>
          </a:p>
        </p:txBody>
      </p:sp>
    </p:spTree>
    <p:extLst>
      <p:ext uri="{BB962C8B-B14F-4D97-AF65-F5344CB8AC3E}">
        <p14:creationId xmlns:p14="http://schemas.microsoft.com/office/powerpoint/2010/main" val="2325171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9DD55BD-0728-457A-9A36-FF798E576834}" type="datetimeFigureOut">
              <a:rPr kumimoji="1" lang="ja-JP" altLang="en-US" smtClean="0"/>
              <a:t>2013/8/5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66F65D-7EAE-43AA-89C0-E024C0CD6727}" type="slidenum">
              <a:rPr kumimoji="1" lang="ja-JP" altLang="en-US" smtClean="0"/>
              <a:t>‹#›</a:t>
            </a:fld>
            <a:endParaRPr kumimoji="1" lang="ja-JP" altLang="en-US"/>
          </a:p>
        </p:txBody>
      </p:sp>
    </p:spTree>
    <p:extLst>
      <p:ext uri="{BB962C8B-B14F-4D97-AF65-F5344CB8AC3E}">
        <p14:creationId xmlns:p14="http://schemas.microsoft.com/office/powerpoint/2010/main" val="3975152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9DD55BD-0728-457A-9A36-FF798E576834}" type="datetimeFigureOut">
              <a:rPr kumimoji="1" lang="ja-JP" altLang="en-US" smtClean="0"/>
              <a:t>2013/8/5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66F65D-7EAE-43AA-89C0-E024C0CD6727}" type="slidenum">
              <a:rPr kumimoji="1" lang="ja-JP" altLang="en-US" smtClean="0"/>
              <a:t>‹#›</a:t>
            </a:fld>
            <a:endParaRPr kumimoji="1" lang="ja-JP" altLang="en-US"/>
          </a:p>
        </p:txBody>
      </p:sp>
    </p:spTree>
    <p:extLst>
      <p:ext uri="{BB962C8B-B14F-4D97-AF65-F5344CB8AC3E}">
        <p14:creationId xmlns:p14="http://schemas.microsoft.com/office/powerpoint/2010/main" val="1482596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9DD55BD-0728-457A-9A36-FF798E576834}" type="datetimeFigureOut">
              <a:rPr kumimoji="1" lang="ja-JP" altLang="en-US" smtClean="0"/>
              <a:t>2013/8/5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66F65D-7EAE-43AA-89C0-E024C0CD6727}" type="slidenum">
              <a:rPr kumimoji="1" lang="ja-JP" altLang="en-US" smtClean="0"/>
              <a:t>‹#›</a:t>
            </a:fld>
            <a:endParaRPr kumimoji="1" lang="ja-JP" altLang="en-US"/>
          </a:p>
        </p:txBody>
      </p:sp>
    </p:spTree>
    <p:extLst>
      <p:ext uri="{BB962C8B-B14F-4D97-AF65-F5344CB8AC3E}">
        <p14:creationId xmlns:p14="http://schemas.microsoft.com/office/powerpoint/2010/main" val="21345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9DD55BD-0728-457A-9A36-FF798E576834}" type="datetimeFigureOut">
              <a:rPr kumimoji="1" lang="ja-JP" altLang="en-US" smtClean="0"/>
              <a:t>2013/8/5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66F65D-7EAE-43AA-89C0-E024C0CD6727}" type="slidenum">
              <a:rPr kumimoji="1" lang="ja-JP" altLang="en-US" smtClean="0"/>
              <a:t>‹#›</a:t>
            </a:fld>
            <a:endParaRPr kumimoji="1" lang="ja-JP" altLang="en-US"/>
          </a:p>
        </p:txBody>
      </p:sp>
    </p:spTree>
    <p:extLst>
      <p:ext uri="{BB962C8B-B14F-4D97-AF65-F5344CB8AC3E}">
        <p14:creationId xmlns:p14="http://schemas.microsoft.com/office/powerpoint/2010/main" val="80540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9DD55BD-0728-457A-9A36-FF798E576834}" type="datetimeFigureOut">
              <a:rPr kumimoji="1" lang="ja-JP" altLang="en-US" smtClean="0"/>
              <a:t>2013/8/5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66F65D-7EAE-43AA-89C0-E024C0CD6727}" type="slidenum">
              <a:rPr kumimoji="1" lang="ja-JP" altLang="en-US" smtClean="0"/>
              <a:t>‹#›</a:t>
            </a:fld>
            <a:endParaRPr kumimoji="1" lang="ja-JP" altLang="en-US"/>
          </a:p>
        </p:txBody>
      </p:sp>
    </p:spTree>
    <p:extLst>
      <p:ext uri="{BB962C8B-B14F-4D97-AF65-F5344CB8AC3E}">
        <p14:creationId xmlns:p14="http://schemas.microsoft.com/office/powerpoint/2010/main" val="1030197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9DD55BD-0728-457A-9A36-FF798E576834}" type="datetimeFigureOut">
              <a:rPr kumimoji="1" lang="ja-JP" altLang="en-US" smtClean="0"/>
              <a:t>2013/8/5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66F65D-7EAE-43AA-89C0-E024C0CD6727}" type="slidenum">
              <a:rPr kumimoji="1" lang="ja-JP" altLang="en-US" smtClean="0"/>
              <a:t>‹#›</a:t>
            </a:fld>
            <a:endParaRPr kumimoji="1" lang="ja-JP" altLang="en-US"/>
          </a:p>
        </p:txBody>
      </p:sp>
    </p:spTree>
    <p:extLst>
      <p:ext uri="{BB962C8B-B14F-4D97-AF65-F5344CB8AC3E}">
        <p14:creationId xmlns:p14="http://schemas.microsoft.com/office/powerpoint/2010/main" val="4028391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DD55BD-0728-457A-9A36-FF798E576834}" type="datetimeFigureOut">
              <a:rPr kumimoji="1" lang="ja-JP" altLang="en-US" smtClean="0"/>
              <a:t>2013/8/5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66F65D-7EAE-43AA-89C0-E024C0CD6727}" type="slidenum">
              <a:rPr kumimoji="1" lang="ja-JP" altLang="en-US" smtClean="0"/>
              <a:t>‹#›</a:t>
            </a:fld>
            <a:endParaRPr kumimoji="1" lang="ja-JP" altLang="en-US"/>
          </a:p>
        </p:txBody>
      </p:sp>
    </p:spTree>
    <p:extLst>
      <p:ext uri="{BB962C8B-B14F-4D97-AF65-F5344CB8AC3E}">
        <p14:creationId xmlns:p14="http://schemas.microsoft.com/office/powerpoint/2010/main" val="28872978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ja-JP" altLang="en-US" dirty="0">
                <a:latin typeface="メイリオ" pitchFamily="50" charset="-128"/>
                <a:ea typeface="メイリオ" pitchFamily="50" charset="-128"/>
                <a:cs typeface="メイリオ" pitchFamily="50" charset="-128"/>
              </a:rPr>
              <a:t>教育助成プログラム</a:t>
            </a:r>
            <a:endParaRPr lang="en-US" dirty="0">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37721740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AWS</a:t>
            </a:r>
            <a:r>
              <a:rPr lang="ja-JP" altLang="en-US" dirty="0" smtClean="0"/>
              <a:t>教育</a:t>
            </a:r>
            <a:r>
              <a:rPr lang="ja-JP" altLang="en-US" dirty="0"/>
              <a:t>助成プログラム</a:t>
            </a:r>
            <a:endParaRPr 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dirty="0" smtClean="0"/>
              <a:t>教員</a:t>
            </a:r>
            <a:r>
              <a:rPr lang="ja-JP" altLang="en-US" dirty="0"/>
              <a:t>、学術研究者、</a:t>
            </a:r>
            <a:r>
              <a:rPr lang="ja-JP" altLang="en-US" dirty="0" smtClean="0"/>
              <a:t>学生の皆様が対象</a:t>
            </a:r>
            <a:endParaRPr lang="en-US" altLang="ja-JP" dirty="0" smtClean="0"/>
          </a:p>
          <a:p>
            <a:r>
              <a:rPr lang="en-US" altLang="ja-JP" dirty="0" smtClean="0"/>
              <a:t>AWS </a:t>
            </a:r>
            <a:r>
              <a:rPr lang="ja-JP" altLang="en-US" dirty="0"/>
              <a:t>クラウドのオンデマンドインフラストラクチャを無料でご利用いただける</a:t>
            </a:r>
            <a:r>
              <a:rPr lang="ja-JP" altLang="en-US" dirty="0" smtClean="0"/>
              <a:t>制度</a:t>
            </a:r>
            <a:endParaRPr lang="en-US" altLang="ja-JP" dirty="0" smtClean="0"/>
          </a:p>
          <a:p>
            <a:r>
              <a:rPr lang="ja-JP" altLang="en-US" dirty="0" smtClean="0"/>
              <a:t>二種類の制度</a:t>
            </a:r>
            <a:endParaRPr lang="en-US" altLang="ja-JP" dirty="0" smtClean="0"/>
          </a:p>
          <a:p>
            <a:pPr lvl="1"/>
            <a:r>
              <a:rPr lang="ja-JP" altLang="en-US" dirty="0" smtClean="0"/>
              <a:t>計算科学等の講座で受講生あたり</a:t>
            </a:r>
            <a:r>
              <a:rPr lang="en-US" altLang="ja-JP" dirty="0" smtClean="0"/>
              <a:t>$100(USD)</a:t>
            </a:r>
            <a:r>
              <a:rPr lang="ja-JP" altLang="en-US" dirty="0" smtClean="0"/>
              <a:t>の</a:t>
            </a:r>
            <a:r>
              <a:rPr lang="en-US" altLang="ja-JP" dirty="0" smtClean="0"/>
              <a:t>AWS</a:t>
            </a:r>
            <a:r>
              <a:rPr lang="ja-JP" altLang="en-US" dirty="0" smtClean="0"/>
              <a:t>無料使用権提供</a:t>
            </a:r>
            <a:endParaRPr lang="en-US" altLang="ja-JP" dirty="0" smtClean="0"/>
          </a:p>
          <a:p>
            <a:pPr lvl="1"/>
            <a:r>
              <a:rPr lang="ja-JP" altLang="en-US" dirty="0" smtClean="0"/>
              <a:t>先進的研究では、認定プロジェクトに</a:t>
            </a:r>
            <a:r>
              <a:rPr lang="en-US" altLang="ja-JP" dirty="0" smtClean="0"/>
              <a:t>AWS</a:t>
            </a:r>
            <a:r>
              <a:rPr lang="ja-JP" altLang="en-US" dirty="0" smtClean="0"/>
              <a:t>無料使用権提供</a:t>
            </a:r>
            <a:endParaRPr lang="en-US" altLang="ja-JP" dirty="0" smtClean="0"/>
          </a:p>
          <a:p>
            <a:r>
              <a:rPr lang="ja-JP" altLang="en-US" dirty="0" smtClean="0"/>
              <a:t>これ</a:t>
            </a:r>
            <a:r>
              <a:rPr lang="ja-JP" altLang="en-US" dirty="0"/>
              <a:t>まではインフラストラクチャへの高額の事前投資と継続的支出がなければ実現できなかったことが可能</a:t>
            </a:r>
            <a:r>
              <a:rPr lang="ja-JP" altLang="en-US" dirty="0" smtClean="0"/>
              <a:t>に</a:t>
            </a:r>
            <a:endParaRPr lang="en-US" altLang="ja-JP" dirty="0" smtClean="0"/>
          </a:p>
          <a:p>
            <a:r>
              <a:rPr lang="ja-JP" altLang="en-US" dirty="0" smtClean="0"/>
              <a:t>多く</a:t>
            </a:r>
            <a:r>
              <a:rPr lang="ja-JP" altLang="en-US" dirty="0"/>
              <a:t>の教育機関で研究成果に</a:t>
            </a:r>
            <a:r>
              <a:rPr lang="ja-JP" altLang="en-US" dirty="0" smtClean="0"/>
              <a:t>貢献</a:t>
            </a:r>
            <a:endParaRPr lang="en-US" altLang="ja-JP" dirty="0" smtClean="0"/>
          </a:p>
          <a:p>
            <a:r>
              <a:rPr lang="ja-JP" altLang="en-US" dirty="0" smtClean="0"/>
              <a:t>ハイパフォーマンスコンピューティング</a:t>
            </a:r>
            <a:r>
              <a:rPr lang="ja-JP" altLang="en-US" dirty="0"/>
              <a:t>の実現やビッグデータの処理に</a:t>
            </a:r>
            <a:r>
              <a:rPr lang="ja-JP" altLang="en-US" dirty="0" smtClean="0"/>
              <a:t>利用</a:t>
            </a:r>
            <a:endParaRPr lang="en-US" dirty="0"/>
          </a:p>
        </p:txBody>
      </p:sp>
      <p:sp>
        <p:nvSpPr>
          <p:cNvPr id="4" name="スライド番号プレースホルダー 3"/>
          <p:cNvSpPr>
            <a:spLocks noGrp="1"/>
          </p:cNvSpPr>
          <p:nvPr>
            <p:ph type="sldNum" sz="quarter" idx="4294967295"/>
          </p:nvPr>
        </p:nvSpPr>
        <p:spPr>
          <a:xfrm>
            <a:off x="8608194" y="6501267"/>
            <a:ext cx="668956" cy="246579"/>
          </a:xfrm>
          <a:prstGeom prst="rect">
            <a:avLst/>
          </a:prstGeom>
        </p:spPr>
        <p:txBody>
          <a:bodyPr/>
          <a:lstStyle/>
          <a:p>
            <a:fld id="{3A1EFB8B-DBDB-A54E-A5A1-DDD955ECEF68}"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2906642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教員の皆様に</a:t>
            </a:r>
            <a:endParaRPr lang="en-US" dirty="0"/>
          </a:p>
        </p:txBody>
      </p:sp>
      <p:sp>
        <p:nvSpPr>
          <p:cNvPr id="3" name="コンテンツ プレースホルダー 2"/>
          <p:cNvSpPr>
            <a:spLocks noGrp="1"/>
          </p:cNvSpPr>
          <p:nvPr>
            <p:ph idx="1"/>
          </p:nvPr>
        </p:nvSpPr>
        <p:spPr/>
        <p:txBody>
          <a:bodyPr>
            <a:normAutofit fontScale="55000" lnSpcReduction="20000"/>
          </a:bodyPr>
          <a:lstStyle/>
          <a:p>
            <a:r>
              <a:rPr lang="ja-JP" altLang="en-US" dirty="0" smtClean="0"/>
              <a:t>分散処理、</a:t>
            </a:r>
            <a:r>
              <a:rPr lang="ja-JP" altLang="en-US" dirty="0"/>
              <a:t>人工</a:t>
            </a:r>
            <a:r>
              <a:rPr lang="ja-JP" altLang="en-US" dirty="0" smtClean="0"/>
              <a:t>知能、データ構造、その他の高度な計算能力とストレージを必要とする講座の費用対効果が高くなる方法を提供します。</a:t>
            </a:r>
            <a:endParaRPr lang="en-US" altLang="ja-JP" dirty="0" smtClean="0"/>
          </a:p>
          <a:p>
            <a:endParaRPr lang="en-US" dirty="0" smtClean="0"/>
          </a:p>
          <a:p>
            <a:r>
              <a:rPr lang="ja-JP" altLang="en-US" dirty="0" smtClean="0"/>
              <a:t>昔は、このような講座では、巨大なハードウェアや、ネットワークのインフラが必要でした。今では、学生に</a:t>
            </a:r>
            <a:r>
              <a:rPr lang="en-US" altLang="ja-JP" dirty="0" smtClean="0"/>
              <a:t>AWS</a:t>
            </a:r>
            <a:r>
              <a:rPr lang="ja-JP" altLang="en-US" dirty="0" smtClean="0"/>
              <a:t>クラウドの計算インフラや、ストレージ容量へのアクセスを提供するだけで事足ります。</a:t>
            </a:r>
            <a:endParaRPr lang="en-US" dirty="0"/>
          </a:p>
          <a:p>
            <a:endParaRPr lang="en-US" dirty="0"/>
          </a:p>
          <a:p>
            <a:r>
              <a:rPr lang="ja-JP" altLang="en-US" dirty="0"/>
              <a:t>世界中</a:t>
            </a:r>
            <a:r>
              <a:rPr lang="ja-JP" altLang="en-US" dirty="0" smtClean="0"/>
              <a:t>の教育者がクラウドコンピューティング教育を提供することを支援するために、</a:t>
            </a:r>
            <a:r>
              <a:rPr lang="en-US" altLang="ja-JP" dirty="0" smtClean="0"/>
              <a:t>AWS</a:t>
            </a:r>
            <a:r>
              <a:rPr lang="ja-JP" altLang="en-US" dirty="0" smtClean="0"/>
              <a:t>は「</a:t>
            </a:r>
            <a:r>
              <a:rPr lang="en-US" dirty="0" smtClean="0"/>
              <a:t>Teaching Grants</a:t>
            </a:r>
            <a:r>
              <a:rPr lang="ja-JP" altLang="en-US" dirty="0" smtClean="0"/>
              <a:t>」として、認定された講座の学生に</a:t>
            </a:r>
            <a:r>
              <a:rPr lang="en-US" altLang="ja-JP" dirty="0" smtClean="0"/>
              <a:t>AWS</a:t>
            </a:r>
            <a:r>
              <a:rPr lang="ja-JP" altLang="en-US" dirty="0" smtClean="0"/>
              <a:t>の無料使用権を提供します。この助成では、アマゾンウェブ</a:t>
            </a:r>
            <a:r>
              <a:rPr lang="ja-JP" altLang="en-US" dirty="0"/>
              <a:t>サービス</a:t>
            </a:r>
            <a:r>
              <a:rPr lang="ja-JP" altLang="en-US" dirty="0" smtClean="0"/>
              <a:t>を</a:t>
            </a:r>
            <a:r>
              <a:rPr lang="ja-JP" altLang="en-US" dirty="0"/>
              <a:t>カリキュラム</a:t>
            </a:r>
            <a:r>
              <a:rPr lang="ja-JP" altLang="en-US" dirty="0" smtClean="0"/>
              <a:t>の</a:t>
            </a:r>
            <a:r>
              <a:rPr lang="ja-JP" altLang="en-US" dirty="0"/>
              <a:t>一部</a:t>
            </a:r>
            <a:r>
              <a:rPr lang="ja-JP" altLang="en-US" dirty="0" smtClean="0"/>
              <a:t>に持つ講座の学生一人当たり</a:t>
            </a:r>
            <a:r>
              <a:rPr lang="en-US" dirty="0" smtClean="0"/>
              <a:t> $100USD</a:t>
            </a:r>
            <a:r>
              <a:rPr lang="ja-JP" altLang="en-US" dirty="0" smtClean="0"/>
              <a:t>の無料使用権を提供します。</a:t>
            </a:r>
            <a:endParaRPr lang="en-US" altLang="ja-JP" dirty="0" smtClean="0"/>
          </a:p>
          <a:p>
            <a:endParaRPr lang="en-US" dirty="0"/>
          </a:p>
          <a:p>
            <a:r>
              <a:rPr lang="ja-JP" altLang="en-US" dirty="0" smtClean="0"/>
              <a:t>この</a:t>
            </a:r>
            <a:r>
              <a:rPr lang="en-US" dirty="0" smtClean="0"/>
              <a:t>Teaching Grant</a:t>
            </a:r>
            <a:r>
              <a:rPr lang="ja-JP" altLang="en-US" dirty="0" smtClean="0"/>
              <a:t>が認められた場合、生徒毎の</a:t>
            </a:r>
            <a:r>
              <a:rPr lang="en-US" altLang="ja-JP" dirty="0" smtClean="0"/>
              <a:t>$100USD</a:t>
            </a:r>
            <a:r>
              <a:rPr lang="ja-JP" altLang="en-US" dirty="0" smtClean="0"/>
              <a:t>の使用権は</a:t>
            </a:r>
            <a:r>
              <a:rPr lang="en-US" altLang="ja-JP" dirty="0" smtClean="0"/>
              <a:t>1</a:t>
            </a:r>
            <a:r>
              <a:rPr lang="ja-JP" altLang="en-US" dirty="0" smtClean="0"/>
              <a:t>年間、または、</a:t>
            </a:r>
            <a:r>
              <a:rPr lang="en-US" altLang="ja-JP" dirty="0" smtClean="0"/>
              <a:t>1</a:t>
            </a:r>
            <a:r>
              <a:rPr lang="ja-JP" altLang="en-US" dirty="0" smtClean="0"/>
              <a:t>年のコース期間内に使い切るまで有効です。講座一つあたり、教員お一人に提供されます。お一人の教員は、並行して開催する講座二つまで助成を受けられます。</a:t>
            </a:r>
            <a:endParaRPr lang="en-US" dirty="0"/>
          </a:p>
          <a:p>
            <a:endParaRPr lang="en-US" dirty="0"/>
          </a:p>
          <a:p>
            <a:r>
              <a:rPr lang="ja-JP" altLang="en-US" dirty="0" smtClean="0"/>
              <a:t>この</a:t>
            </a:r>
            <a:r>
              <a:rPr lang="en-US" dirty="0" smtClean="0"/>
              <a:t>Teaching Grants</a:t>
            </a:r>
            <a:r>
              <a:rPr lang="ja-JP" altLang="en-US" dirty="0" smtClean="0"/>
              <a:t>では、コース教材や生徒のプロジェクトに</a:t>
            </a:r>
            <a:r>
              <a:rPr lang="en-US" altLang="ja-JP" dirty="0" smtClean="0"/>
              <a:t>AWS</a:t>
            </a:r>
            <a:r>
              <a:rPr lang="ja-JP" altLang="en-US" dirty="0" smtClean="0"/>
              <a:t>インフラストラクチャーサービスをご利用いただけます。これには、</a:t>
            </a:r>
            <a:r>
              <a:rPr lang="en-US" dirty="0" smtClean="0"/>
              <a:t>Amazon EC2</a:t>
            </a:r>
            <a:r>
              <a:rPr lang="ja-JP" altLang="en-US" dirty="0" err="1" smtClean="0"/>
              <a:t>、</a:t>
            </a:r>
            <a:r>
              <a:rPr lang="en-US" dirty="0" smtClean="0"/>
              <a:t>Amazon S3</a:t>
            </a:r>
            <a:r>
              <a:rPr lang="ja-JP" altLang="en-US" dirty="0" err="1" smtClean="0"/>
              <a:t>、</a:t>
            </a:r>
            <a:r>
              <a:rPr lang="en-US" dirty="0" smtClean="0"/>
              <a:t>Amazon </a:t>
            </a:r>
            <a:r>
              <a:rPr lang="en-US" dirty="0" err="1" smtClean="0"/>
              <a:t>SimpleDB</a:t>
            </a:r>
            <a:r>
              <a:rPr lang="ja-JP" altLang="en-US" dirty="0" err="1" smtClean="0"/>
              <a:t>、</a:t>
            </a:r>
            <a:r>
              <a:rPr lang="en-US" dirty="0" smtClean="0"/>
              <a:t>Amazon RDS</a:t>
            </a:r>
            <a:r>
              <a:rPr lang="ja-JP" altLang="en-US" dirty="0" err="1" smtClean="0"/>
              <a:t>、</a:t>
            </a:r>
            <a:r>
              <a:rPr lang="en-US" dirty="0" smtClean="0"/>
              <a:t>Amazon SQS</a:t>
            </a:r>
            <a:r>
              <a:rPr lang="ja-JP" altLang="en-US" dirty="0" err="1" smtClean="0"/>
              <a:t>、</a:t>
            </a:r>
            <a:r>
              <a:rPr lang="en-US" dirty="0" smtClean="0"/>
              <a:t>Amazon CloudFront</a:t>
            </a:r>
            <a:r>
              <a:rPr lang="ja-JP" altLang="en-US" dirty="0" err="1" smtClean="0"/>
              <a:t>、</a:t>
            </a:r>
            <a:r>
              <a:rPr lang="en-US" dirty="0" smtClean="0"/>
              <a:t>Amazon </a:t>
            </a:r>
            <a:r>
              <a:rPr lang="en-US" dirty="0"/>
              <a:t>Elastic </a:t>
            </a:r>
            <a:r>
              <a:rPr lang="en-US" dirty="0" err="1" smtClean="0"/>
              <a:t>MapReduce</a:t>
            </a:r>
            <a:r>
              <a:rPr lang="ja-JP" altLang="en-US" dirty="0" smtClean="0"/>
              <a:t>が含まれます。</a:t>
            </a:r>
            <a:endParaRPr lang="en-US" altLang="ja-JP" dirty="0" smtClean="0"/>
          </a:p>
          <a:p>
            <a:endParaRPr lang="en-US" altLang="ja-JP" dirty="0" smtClean="0"/>
          </a:p>
          <a:p>
            <a:r>
              <a:rPr lang="en-US" altLang="ja-JP" dirty="0" smtClean="0"/>
              <a:t>EC2</a:t>
            </a:r>
            <a:r>
              <a:rPr lang="ja-JP" altLang="en-US" dirty="0" smtClean="0"/>
              <a:t>のクラスター</a:t>
            </a:r>
            <a:r>
              <a:rPr lang="en-US" dirty="0" smtClean="0"/>
              <a:t>GPU</a:t>
            </a:r>
            <a:r>
              <a:rPr lang="ja-JP" altLang="en-US" dirty="0" smtClean="0"/>
              <a:t>インスタンスは、当プログラムの管理者が書面で認定した場合に限り、限定的にご利用いただけます。</a:t>
            </a:r>
            <a:endParaRPr lang="en-US" dirty="0"/>
          </a:p>
        </p:txBody>
      </p:sp>
      <p:sp>
        <p:nvSpPr>
          <p:cNvPr id="4" name="スライド番号プレースホルダー 3"/>
          <p:cNvSpPr>
            <a:spLocks noGrp="1"/>
          </p:cNvSpPr>
          <p:nvPr>
            <p:ph type="sldNum" sz="quarter" idx="4294967295"/>
          </p:nvPr>
        </p:nvSpPr>
        <p:spPr>
          <a:xfrm>
            <a:off x="8608194" y="6501267"/>
            <a:ext cx="668956" cy="246579"/>
          </a:xfrm>
          <a:prstGeom prst="rect">
            <a:avLst/>
          </a:prstGeom>
        </p:spPr>
        <p:txBody>
          <a:bodyPr/>
          <a:lstStyle/>
          <a:p>
            <a:fld id="{3A1EFB8B-DBDB-A54E-A5A1-DDD955ECEF68}"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8081211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学術研究者の</a:t>
            </a:r>
            <a:r>
              <a:rPr lang="ja-JP" altLang="en-US" dirty="0" smtClean="0"/>
              <a:t>皆様に</a:t>
            </a:r>
            <a:endParaRPr lang="en-US" dirty="0"/>
          </a:p>
        </p:txBody>
      </p:sp>
      <p:sp>
        <p:nvSpPr>
          <p:cNvPr id="3" name="コンテンツ プレースホルダー 2"/>
          <p:cNvSpPr>
            <a:spLocks noGrp="1"/>
          </p:cNvSpPr>
          <p:nvPr>
            <p:ph idx="1"/>
          </p:nvPr>
        </p:nvSpPr>
        <p:spPr/>
        <p:txBody>
          <a:bodyPr>
            <a:normAutofit fontScale="55000" lnSpcReduction="20000"/>
          </a:bodyPr>
          <a:lstStyle/>
          <a:p>
            <a:r>
              <a:rPr lang="ja-JP" altLang="en-US" dirty="0" smtClean="0"/>
              <a:t>教育助成制度を使えば、認定された研究プロジェクトでは、多くの</a:t>
            </a:r>
            <a:r>
              <a:rPr lang="en-US" altLang="ja-JP" dirty="0" smtClean="0"/>
              <a:t>AWS</a:t>
            </a:r>
            <a:r>
              <a:rPr lang="ja-JP" altLang="en-US" dirty="0" smtClean="0"/>
              <a:t>インフラストラクチャーサービスを無料でご使用いただけます。</a:t>
            </a:r>
            <a:endParaRPr lang="en-US" altLang="ja-JP" dirty="0" smtClean="0"/>
          </a:p>
          <a:p>
            <a:endParaRPr lang="en-US" altLang="ja-JP" dirty="0" smtClean="0"/>
          </a:p>
          <a:p>
            <a:r>
              <a:rPr lang="ja-JP" altLang="en-US" dirty="0"/>
              <a:t>大規模</a:t>
            </a:r>
            <a:r>
              <a:rPr lang="ja-JP" altLang="en-US" dirty="0" smtClean="0"/>
              <a:t>な研究プロジェクトでは</a:t>
            </a:r>
            <a:r>
              <a:rPr lang="ja-JP" altLang="en-US" dirty="0"/>
              <a:t>巨大なハードウェアや、ネットワークのインフラが必要でした。今では</a:t>
            </a:r>
            <a:r>
              <a:rPr lang="ja-JP" altLang="en-US" dirty="0" smtClean="0"/>
              <a:t>、世界中の研究者の皆様は</a:t>
            </a:r>
            <a:r>
              <a:rPr lang="en-US" altLang="ja-JP" dirty="0" smtClean="0"/>
              <a:t>AWS</a:t>
            </a:r>
            <a:r>
              <a:rPr lang="ja-JP" altLang="en-US" dirty="0"/>
              <a:t>クラウドの計算インフラや、</a:t>
            </a:r>
            <a:r>
              <a:rPr lang="ja-JP" altLang="en-US" dirty="0" smtClean="0"/>
              <a:t>ストレージをご利用可能です。高額なハードウェアを購入する代わりに、研究者の皆様は、</a:t>
            </a:r>
            <a:r>
              <a:rPr lang="en-US" altLang="ja-JP" dirty="0" smtClean="0"/>
              <a:t>AWS</a:t>
            </a:r>
            <a:r>
              <a:rPr lang="ja-JP" altLang="en-US" dirty="0" smtClean="0"/>
              <a:t>のアカウントを開設するだけでいいのです。</a:t>
            </a:r>
            <a:r>
              <a:rPr lang="en-US" altLang="ja-JP" dirty="0" smtClean="0"/>
              <a:t>Amazon </a:t>
            </a:r>
            <a:r>
              <a:rPr lang="en-US" altLang="ja-JP" dirty="0"/>
              <a:t>Elastic </a:t>
            </a:r>
            <a:r>
              <a:rPr lang="en-US" altLang="ja-JP" dirty="0" err="1" smtClean="0"/>
              <a:t>MapReduce</a:t>
            </a:r>
            <a:r>
              <a:rPr lang="ja-JP" altLang="en-US" dirty="0" err="1" smtClean="0"/>
              <a:t>のような</a:t>
            </a:r>
            <a:r>
              <a:rPr lang="ja-JP" altLang="en-US" dirty="0" smtClean="0"/>
              <a:t>サービスをご利用になれば、大規模データを取り扱うための</a:t>
            </a:r>
            <a:r>
              <a:rPr lang="en-US" altLang="ja-JP" dirty="0" smtClean="0"/>
              <a:t>Hadoop</a:t>
            </a:r>
            <a:r>
              <a:rPr lang="ja-JP" altLang="en-US" dirty="0" smtClean="0"/>
              <a:t>クラスターの調達や構成といった骨の折れる仕事から解放されるのです。</a:t>
            </a:r>
            <a:endParaRPr lang="en-US" altLang="ja-JP" dirty="0"/>
          </a:p>
          <a:p>
            <a:endParaRPr lang="en-US" altLang="ja-JP" dirty="0"/>
          </a:p>
          <a:p>
            <a:r>
              <a:rPr lang="en-US" altLang="ja-JP" dirty="0"/>
              <a:t>AWS in </a:t>
            </a:r>
            <a:r>
              <a:rPr lang="en-US" altLang="ja-JP" dirty="0" smtClean="0"/>
              <a:t>Education</a:t>
            </a:r>
            <a:r>
              <a:rPr lang="ja-JP" altLang="en-US" dirty="0" smtClean="0"/>
              <a:t>は、年間を通して認定された大学から出される研究支援プロポーザルを評価しています。年に</a:t>
            </a:r>
            <a:r>
              <a:rPr lang="en-US" altLang="ja-JP" dirty="0" smtClean="0"/>
              <a:t>4</a:t>
            </a:r>
            <a:r>
              <a:rPr lang="ja-JP" altLang="en-US" dirty="0" smtClean="0"/>
              <a:t>回、対象の研究プロジェクトのレビューと選定を行います。選定基準は、研究のユニークさ、</a:t>
            </a:r>
            <a:r>
              <a:rPr lang="en-US" altLang="ja-JP" dirty="0" smtClean="0"/>
              <a:t>AWS</a:t>
            </a:r>
            <a:r>
              <a:rPr lang="ja-JP" altLang="en-US" dirty="0" smtClean="0"/>
              <a:t>の適用内容、</a:t>
            </a:r>
            <a:r>
              <a:rPr lang="en-US" altLang="ja-JP" dirty="0" smtClean="0"/>
              <a:t> </a:t>
            </a:r>
            <a:r>
              <a:rPr lang="ja-JP" altLang="en-US" dirty="0" smtClean="0"/>
              <a:t>研究内容を論文、イベント、その他の</a:t>
            </a:r>
            <a:r>
              <a:rPr lang="en-US" altLang="ja-JP" dirty="0" smtClean="0"/>
              <a:t>PR</a:t>
            </a:r>
            <a:r>
              <a:rPr lang="ja-JP" altLang="en-US" dirty="0" smtClean="0"/>
              <a:t>により公開できるかというものを含みます（これらに限定されませんが）。</a:t>
            </a:r>
            <a:endParaRPr lang="en-US" altLang="ja-JP" dirty="0" smtClean="0"/>
          </a:p>
          <a:p>
            <a:endParaRPr lang="en-US" altLang="ja-JP" dirty="0" smtClean="0"/>
          </a:p>
          <a:p>
            <a:r>
              <a:rPr lang="ja-JP" altLang="en-US" dirty="0"/>
              <a:t>認定</a:t>
            </a:r>
            <a:r>
              <a:rPr lang="ja-JP" altLang="en-US" dirty="0" smtClean="0"/>
              <a:t>される</a:t>
            </a:r>
            <a:r>
              <a:rPr lang="ja-JP" altLang="en-US" dirty="0"/>
              <a:t>金額</a:t>
            </a:r>
            <a:r>
              <a:rPr lang="ja-JP" altLang="en-US" dirty="0" smtClean="0"/>
              <a:t>は、研究プロポーザルや、そこに記載された使用要件により変化します。助成は</a:t>
            </a:r>
            <a:r>
              <a:rPr lang="en-US" altLang="ja-JP" dirty="0" smtClean="0"/>
              <a:t>AWS</a:t>
            </a:r>
            <a:r>
              <a:rPr lang="ja-JP" altLang="en-US" dirty="0" smtClean="0"/>
              <a:t>サービスをご利用いただく際のクレジットとして提供いたします。</a:t>
            </a:r>
            <a:r>
              <a:rPr lang="en-US" altLang="ja-JP" dirty="0" smtClean="0"/>
              <a:t>EC2</a:t>
            </a:r>
            <a:r>
              <a:rPr lang="ja-JP" altLang="en-US" dirty="0" smtClean="0"/>
              <a:t>の使用料は、オンデマンドインスタンスのみを対象とします。</a:t>
            </a:r>
            <a:endParaRPr lang="en-US" altLang="ja-JP" dirty="0"/>
          </a:p>
          <a:p>
            <a:pPr marL="0" indent="0">
              <a:buNone/>
            </a:pPr>
            <a:endParaRPr lang="en-US" altLang="ja-JP" dirty="0"/>
          </a:p>
          <a:p>
            <a:r>
              <a:rPr lang="en-US" altLang="ja-JP" dirty="0" smtClean="0"/>
              <a:t>AWS</a:t>
            </a:r>
            <a:r>
              <a:rPr lang="ja-JP" altLang="en-US" dirty="0" smtClean="0"/>
              <a:t>使用権の助成が認定されると、使用権は</a:t>
            </a:r>
            <a:r>
              <a:rPr lang="en-US" altLang="ja-JP" dirty="0" smtClean="0"/>
              <a:t>2</a:t>
            </a:r>
            <a:r>
              <a:rPr lang="ja-JP" altLang="en-US" dirty="0" smtClean="0"/>
              <a:t>年間、または</a:t>
            </a:r>
            <a:r>
              <a:rPr lang="en-US" altLang="ja-JP" dirty="0" smtClean="0"/>
              <a:t>2</a:t>
            </a:r>
            <a:r>
              <a:rPr lang="ja-JP" altLang="en-US" dirty="0" smtClean="0"/>
              <a:t>年の間に使い切るまで有効です。教育</a:t>
            </a:r>
            <a:r>
              <a:rPr lang="ja-JP" altLang="en-US" dirty="0"/>
              <a:t>助成</a:t>
            </a:r>
            <a:r>
              <a:rPr lang="ja-JP" altLang="en-US" dirty="0" smtClean="0"/>
              <a:t>を受ける研究者は、一度の申請で、将来の助成の申請も行えます。</a:t>
            </a:r>
            <a:r>
              <a:rPr lang="en-US" altLang="ja-JP" dirty="0" smtClean="0"/>
              <a:t>1</a:t>
            </a:r>
            <a:r>
              <a:rPr lang="ja-JP" altLang="en-US" dirty="0" smtClean="0"/>
              <a:t>暦年内には、最大二つまでの助成認定のレビューを受けられます。</a:t>
            </a:r>
            <a:endParaRPr lang="en-US" altLang="ja-JP" dirty="0" smtClean="0"/>
          </a:p>
        </p:txBody>
      </p:sp>
      <p:sp>
        <p:nvSpPr>
          <p:cNvPr id="4" name="スライド番号プレースホルダー 3"/>
          <p:cNvSpPr>
            <a:spLocks noGrp="1"/>
          </p:cNvSpPr>
          <p:nvPr>
            <p:ph type="sldNum" sz="quarter" idx="4294967295"/>
          </p:nvPr>
        </p:nvSpPr>
        <p:spPr>
          <a:xfrm>
            <a:off x="8608194" y="6501267"/>
            <a:ext cx="668956" cy="246579"/>
          </a:xfrm>
          <a:prstGeom prst="rect">
            <a:avLst/>
          </a:prstGeom>
        </p:spPr>
        <p:txBody>
          <a:bodyPr/>
          <a:lstStyle/>
          <a:p>
            <a:fld id="{3A1EFB8B-DBDB-A54E-A5A1-DDD955ECEF68}"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30684125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696</Words>
  <Application>Microsoft Office PowerPoint</Application>
  <PresentationFormat>ワイド画面</PresentationFormat>
  <Paragraphs>35</Paragraphs>
  <Slides>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ＭＳ Ｐゴシック</vt:lpstr>
      <vt:lpstr>メイリオ</vt:lpstr>
      <vt:lpstr>Arial</vt:lpstr>
      <vt:lpstr>Calibri</vt:lpstr>
      <vt:lpstr>Calibri Light</vt:lpstr>
      <vt:lpstr>Office テーマ</vt:lpstr>
      <vt:lpstr>教育助成プログラム</vt:lpstr>
      <vt:lpstr>AWS教育助成プログラム</vt:lpstr>
      <vt:lpstr>教員の皆様に</vt:lpstr>
      <vt:lpstr>学術研究者の皆様に</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教育助成プログラム</dc:title>
  <dc:creator>海野</dc:creator>
  <cp:lastModifiedBy>海野</cp:lastModifiedBy>
  <cp:revision>2</cp:revision>
  <cp:lastPrinted>2013-08-05T01:30:13Z</cp:lastPrinted>
  <dcterms:created xsi:type="dcterms:W3CDTF">2013-08-05T00:58:01Z</dcterms:created>
  <dcterms:modified xsi:type="dcterms:W3CDTF">2013-08-05T01:30:14Z</dcterms:modified>
</cp:coreProperties>
</file>